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6"/>
  </p:notesMasterIdLst>
  <p:sldIdLst>
    <p:sldId id="256" r:id="rId2"/>
    <p:sldId id="1257" r:id="rId3"/>
    <p:sldId id="1258" r:id="rId4"/>
    <p:sldId id="316" r:id="rId5"/>
    <p:sldId id="318" r:id="rId6"/>
    <p:sldId id="1200" r:id="rId7"/>
    <p:sldId id="1201" r:id="rId8"/>
    <p:sldId id="1202" r:id="rId9"/>
    <p:sldId id="319" r:id="rId10"/>
    <p:sldId id="1203" r:id="rId11"/>
    <p:sldId id="1259" r:id="rId12"/>
    <p:sldId id="1204" r:id="rId13"/>
    <p:sldId id="1251" r:id="rId14"/>
    <p:sldId id="1242" r:id="rId15"/>
    <p:sldId id="1205" r:id="rId16"/>
    <p:sldId id="1168" r:id="rId17"/>
    <p:sldId id="1169" r:id="rId18"/>
    <p:sldId id="1170" r:id="rId19"/>
    <p:sldId id="1196" r:id="rId20"/>
    <p:sldId id="1241" r:id="rId21"/>
    <p:sldId id="1235" r:id="rId22"/>
    <p:sldId id="1178" r:id="rId23"/>
    <p:sldId id="1180" r:id="rId24"/>
    <p:sldId id="1245" r:id="rId25"/>
    <p:sldId id="1250" r:id="rId26"/>
    <p:sldId id="1172" r:id="rId27"/>
    <p:sldId id="1173" r:id="rId28"/>
    <p:sldId id="1176" r:id="rId29"/>
    <p:sldId id="1187" r:id="rId30"/>
    <p:sldId id="1183" r:id="rId31"/>
    <p:sldId id="1184" r:id="rId32"/>
    <p:sldId id="1236" r:id="rId33"/>
    <p:sldId id="1185" r:id="rId34"/>
    <p:sldId id="1186" r:id="rId35"/>
    <p:sldId id="1208" r:id="rId36"/>
    <p:sldId id="1260" r:id="rId37"/>
    <p:sldId id="1246" r:id="rId38"/>
    <p:sldId id="1210" r:id="rId39"/>
    <p:sldId id="1252" r:id="rId40"/>
    <p:sldId id="1211" r:id="rId41"/>
    <p:sldId id="1212" r:id="rId42"/>
    <p:sldId id="1244" r:id="rId43"/>
    <p:sldId id="1255" r:id="rId44"/>
    <p:sldId id="1253" r:id="rId45"/>
    <p:sldId id="1254" r:id="rId46"/>
    <p:sldId id="1256" r:id="rId47"/>
    <p:sldId id="1231" r:id="rId48"/>
    <p:sldId id="1224" r:id="rId49"/>
    <p:sldId id="1261" r:id="rId50"/>
    <p:sldId id="1262" r:id="rId51"/>
    <p:sldId id="1263" r:id="rId52"/>
    <p:sldId id="1264" r:id="rId53"/>
    <p:sldId id="1225" r:id="rId54"/>
    <p:sldId id="1233" r:id="rId55"/>
    <p:sldId id="1215" r:id="rId56"/>
    <p:sldId id="1216" r:id="rId57"/>
    <p:sldId id="1218" r:id="rId58"/>
    <p:sldId id="1219" r:id="rId59"/>
    <p:sldId id="1220" r:id="rId60"/>
    <p:sldId id="1221" r:id="rId61"/>
    <p:sldId id="1234" r:id="rId62"/>
    <p:sldId id="1222" r:id="rId63"/>
    <p:sldId id="1230" r:id="rId64"/>
    <p:sldId id="1243" r:id="rId6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247525-4F97-4A22-B4BD-31696B5AB20C}">
          <p14:sldIdLst>
            <p14:sldId id="256"/>
            <p14:sldId id="1257"/>
            <p14:sldId id="1258"/>
            <p14:sldId id="316"/>
            <p14:sldId id="318"/>
            <p14:sldId id="1200"/>
            <p14:sldId id="1201"/>
            <p14:sldId id="1202"/>
            <p14:sldId id="319"/>
            <p14:sldId id="1203"/>
            <p14:sldId id="1259"/>
            <p14:sldId id="1204"/>
            <p14:sldId id="1251"/>
            <p14:sldId id="1242"/>
            <p14:sldId id="1205"/>
            <p14:sldId id="1168"/>
            <p14:sldId id="1169"/>
            <p14:sldId id="1170"/>
            <p14:sldId id="1196"/>
            <p14:sldId id="1241"/>
            <p14:sldId id="1235"/>
            <p14:sldId id="1178"/>
            <p14:sldId id="1180"/>
            <p14:sldId id="1245"/>
            <p14:sldId id="1250"/>
            <p14:sldId id="1172"/>
            <p14:sldId id="1173"/>
            <p14:sldId id="1176"/>
            <p14:sldId id="1187"/>
            <p14:sldId id="1183"/>
            <p14:sldId id="1184"/>
            <p14:sldId id="1236"/>
            <p14:sldId id="1185"/>
            <p14:sldId id="1186"/>
            <p14:sldId id="1208"/>
            <p14:sldId id="1260"/>
            <p14:sldId id="1246"/>
            <p14:sldId id="1210"/>
            <p14:sldId id="1252"/>
            <p14:sldId id="1211"/>
            <p14:sldId id="1212"/>
            <p14:sldId id="1244"/>
            <p14:sldId id="1255"/>
            <p14:sldId id="1253"/>
            <p14:sldId id="1254"/>
            <p14:sldId id="1256"/>
            <p14:sldId id="1231"/>
            <p14:sldId id="1224"/>
            <p14:sldId id="1261"/>
            <p14:sldId id="1262"/>
            <p14:sldId id="1263"/>
            <p14:sldId id="1264"/>
            <p14:sldId id="1225"/>
            <p14:sldId id="1233"/>
            <p14:sldId id="1215"/>
            <p14:sldId id="1216"/>
            <p14:sldId id="1218"/>
            <p14:sldId id="1219"/>
            <p14:sldId id="1220"/>
            <p14:sldId id="1221"/>
            <p14:sldId id="1234"/>
            <p14:sldId id="1222"/>
            <p14:sldId id="1230"/>
            <p14:sldId id="124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 Birman" initials="KB" lastIdx="2" clrIdx="0">
    <p:extLst>
      <p:ext uri="{19B8F6BF-5375-455C-9EA6-DF929625EA0E}">
        <p15:presenceInfo xmlns:p15="http://schemas.microsoft.com/office/powerpoint/2012/main" userId="8729f19e1223be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00"/>
    <a:srgbClr val="AF51A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 snapToGrid="0">
      <p:cViewPr varScale="1">
        <p:scale>
          <a:sx n="106" d="100"/>
          <a:sy n="106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8A7E6-B985-4717-8041-06C2EE61C4D6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3795-4057-42F8-94F1-B3898A7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88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31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52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96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57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99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</a:t>
            </a:r>
          </a:p>
          <a:p>
            <a:endParaRPr lang="en-US" dirty="0"/>
          </a:p>
          <a:p>
            <a:r>
              <a:rPr lang="en-US" dirty="0" err="1"/>
              <a:t>incr</a:t>
            </a:r>
            <a:r>
              <a:rPr lang="en-US" dirty="0"/>
              <a:t>, foo, main, </a:t>
            </a:r>
            <a:r>
              <a:rPr lang="en-US" dirty="0" err="1"/>
              <a:t>printf</a:t>
            </a:r>
            <a:endParaRPr lang="en-US" dirty="0"/>
          </a:p>
          <a:p>
            <a:endParaRPr lang="en-US" dirty="0"/>
          </a:p>
          <a:p>
            <a:r>
              <a:rPr lang="en-US" dirty="0"/>
              <a:t>Can actually make a case for “%d\n”: it’s a global</a:t>
            </a:r>
            <a:r>
              <a:rPr lang="en-US" baseline="0" dirty="0"/>
              <a:t> constant string (in read only section) so it will have a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210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static-</a:t>
            </a:r>
            <a:r>
              <a:rPr lang="en-US" baseline="0" err="1"/>
              <a:t>local.o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</a:t>
            </a:r>
            <a:r>
              <a:rPr lang="en-US" baseline="0" err="1"/>
              <a:t>rd</a:t>
            </a:r>
            <a:r>
              <a:rPr lang="en-US" baseline="0"/>
              <a:t> static-</a:t>
            </a:r>
            <a:r>
              <a:rPr lang="en-US" baseline="0" err="1"/>
              <a:t>local.o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960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87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Try:</a:t>
            </a:r>
          </a:p>
          <a:p>
            <a:endParaRPr lang="en-US" dirty="0"/>
          </a:p>
          <a:p>
            <a:r>
              <a:rPr lang="en-US" dirty="0" err="1"/>
              <a:t>objdump</a:t>
            </a:r>
            <a:r>
              <a:rPr lang="en-US" baseline="0" dirty="0"/>
              <a:t> –t mismatch-</a:t>
            </a:r>
            <a:r>
              <a:rPr lang="en-US" baseline="0" dirty="0" err="1"/>
              <a:t>main.o</a:t>
            </a:r>
            <a:endParaRPr lang="en-US" baseline="0" dirty="0"/>
          </a:p>
          <a:p>
            <a:r>
              <a:rPr lang="en-US" baseline="0" dirty="0" err="1"/>
              <a:t>objdump</a:t>
            </a:r>
            <a:r>
              <a:rPr lang="en-US" baseline="0" dirty="0"/>
              <a:t> –t mismatch-</a:t>
            </a:r>
            <a:r>
              <a:rPr lang="en-US" baseline="0" dirty="0" err="1"/>
              <a:t>variable.o</a:t>
            </a: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830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77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System code including code</a:t>
            </a:r>
            <a:r>
              <a:rPr lang="en-US" baseline="0"/>
              <a:t> that runs before and after main.  Sets up </a:t>
            </a:r>
            <a:r>
              <a:rPr lang="en-US" baseline="0" err="1"/>
              <a:t>argc</a:t>
            </a:r>
            <a:r>
              <a:rPr lang="en-US" baseline="0"/>
              <a:t>/v and takes the return value</a:t>
            </a:r>
          </a:p>
          <a:p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</a:t>
            </a:r>
            <a:r>
              <a:rPr lang="en-US" baseline="0" err="1"/>
              <a:t>prog</a:t>
            </a:r>
            <a:endParaRPr lang="en-US" baseline="0"/>
          </a:p>
          <a:p>
            <a:endParaRPr lang="en-US" baseline="0"/>
          </a:p>
          <a:p>
            <a:r>
              <a:rPr lang="en-US" baseline="0"/>
              <a:t>generates LOTS of stuff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8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What are the </a:t>
            </a:r>
            <a:r>
              <a:rPr lang="en-US" err="1"/>
              <a:t>globals</a:t>
            </a:r>
            <a:r>
              <a:rPr lang="en-US"/>
              <a:t>?  Where are they (address / section)?</a:t>
            </a:r>
            <a:r>
              <a:rPr lang="en-US" baseline="0"/>
              <a:t>  … Then click.</a:t>
            </a:r>
          </a:p>
          <a:p>
            <a:endParaRPr lang="en-US" baseline="0"/>
          </a:p>
          <a:p>
            <a:r>
              <a:rPr lang="en-US" baseline="0"/>
              <a:t>PC32, PC relative to next RIP – 0x4 for the offset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949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712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…</a:t>
            </a:r>
          </a:p>
          <a:p>
            <a:r>
              <a:rPr lang="en-US"/>
              <a:t>Large heap in the high addresses (</a:t>
            </a:r>
            <a:r>
              <a:rPr lang="en-US" err="1"/>
              <a:t>mmap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60777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867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The convention</a:t>
            </a:r>
            <a:r>
              <a:rPr lang="en-US" baseline="0"/>
              <a:t> is that libraries are always prefixed with “lib”</a:t>
            </a:r>
          </a:p>
          <a:p>
            <a:r>
              <a:rPr lang="en-US"/>
              <a:t> $(CC) $(CFLAGS) -o </a:t>
            </a:r>
            <a:r>
              <a:rPr lang="en-US" err="1"/>
              <a:t>csim</a:t>
            </a:r>
            <a:r>
              <a:rPr lang="en-US"/>
              <a:t> </a:t>
            </a:r>
            <a:r>
              <a:rPr lang="en-US" err="1"/>
              <a:t>csim.c</a:t>
            </a:r>
            <a:r>
              <a:rPr lang="en-US"/>
              <a:t> </a:t>
            </a:r>
            <a:r>
              <a:rPr lang="en-US" err="1"/>
              <a:t>cachelab.c</a:t>
            </a:r>
            <a:r>
              <a:rPr lang="en-US"/>
              <a:t> -lm</a:t>
            </a:r>
          </a:p>
        </p:txBody>
      </p:sp>
    </p:spTree>
    <p:extLst>
      <p:ext uri="{BB962C8B-B14F-4D97-AF65-F5344CB8AC3E}">
        <p14:creationId xmlns:p14="http://schemas.microsoft.com/office/powerpoint/2010/main" val="5965769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Try</a:t>
            </a:r>
            <a:r>
              <a:rPr lang="en-US" baseline="0" dirty="0"/>
              <a:t>:</a:t>
            </a:r>
          </a:p>
          <a:p>
            <a:endParaRPr lang="en-US" baseline="0" dirty="0"/>
          </a:p>
          <a:p>
            <a:r>
              <a:rPr lang="en-US" baseline="0" dirty="0" err="1"/>
              <a:t>objdump</a:t>
            </a:r>
            <a:r>
              <a:rPr lang="en-US" baseline="0" dirty="0"/>
              <a:t> –t main2.o</a:t>
            </a:r>
          </a:p>
          <a:p>
            <a:r>
              <a:rPr lang="en-US" baseline="0" dirty="0" err="1"/>
              <a:t>objdump</a:t>
            </a:r>
            <a:r>
              <a:rPr lang="en-US" baseline="0" dirty="0"/>
              <a:t> –</a:t>
            </a:r>
            <a:r>
              <a:rPr lang="en-US" baseline="0" dirty="0" err="1"/>
              <a:t>rd</a:t>
            </a:r>
            <a:r>
              <a:rPr lang="en-US" baseline="0" dirty="0"/>
              <a:t> main2.o</a:t>
            </a:r>
          </a:p>
          <a:p>
            <a:r>
              <a:rPr lang="en-US" baseline="0" dirty="0" err="1"/>
              <a:t>objdump</a:t>
            </a:r>
            <a:r>
              <a:rPr lang="en-US" baseline="0" dirty="0"/>
              <a:t> –t </a:t>
            </a:r>
            <a:r>
              <a:rPr lang="en-US" baseline="0" dirty="0" err="1"/>
              <a:t>libvector.a</a:t>
            </a:r>
            <a:endParaRPr lang="en-US" baseline="0" dirty="0"/>
          </a:p>
          <a:p>
            <a:r>
              <a:rPr lang="en-US" baseline="0" dirty="0" err="1"/>
              <a:t>objdump</a:t>
            </a:r>
            <a:r>
              <a:rPr lang="en-US" baseline="0" dirty="0"/>
              <a:t> –</a:t>
            </a:r>
            <a:r>
              <a:rPr lang="en-US" baseline="0" dirty="0" err="1"/>
              <a:t>rd</a:t>
            </a:r>
            <a:r>
              <a:rPr lang="en-US" baseline="0" dirty="0"/>
              <a:t> </a:t>
            </a:r>
            <a:r>
              <a:rPr lang="en-US" baseline="0" dirty="0" err="1"/>
              <a:t>libvector.a</a:t>
            </a:r>
            <a:endParaRPr lang="en-US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750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321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220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1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752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326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Partially linked still has relocatable entries</a:t>
            </a:r>
          </a:p>
          <a:p>
            <a:r>
              <a:rPr lang="en-US" dirty="0"/>
              <a:t>Loader</a:t>
            </a:r>
            <a:r>
              <a:rPr lang="en-US" baseline="0" dirty="0"/>
              <a:t> (i.e., the </a:t>
            </a:r>
            <a:r>
              <a:rPr lang="en-US" baseline="0" dirty="0" err="1"/>
              <a:t>execve</a:t>
            </a:r>
            <a:r>
              <a:rPr lang="en-US" baseline="0" dirty="0"/>
              <a:t> </a:t>
            </a:r>
            <a:r>
              <a:rPr lang="en-US" baseline="0" dirty="0" err="1"/>
              <a:t>syscall</a:t>
            </a:r>
            <a:r>
              <a:rPr lang="en-US" baseline="0" dirty="0"/>
              <a:t>, which we will cover later)</a:t>
            </a:r>
          </a:p>
          <a:p>
            <a:endParaRPr lang="en-US" baseline="0" dirty="0"/>
          </a:p>
          <a:p>
            <a:r>
              <a:rPr lang="en-US" baseline="0" dirty="0"/>
              <a:t>Try:</a:t>
            </a:r>
          </a:p>
          <a:p>
            <a:r>
              <a:rPr lang="en-US" baseline="0" dirty="0" err="1"/>
              <a:t>ldd</a:t>
            </a:r>
            <a:r>
              <a:rPr lang="en-US" baseline="0" dirty="0"/>
              <a:t> prog2l</a:t>
            </a:r>
          </a:p>
          <a:p>
            <a:r>
              <a:rPr lang="en-US" baseline="0" dirty="0" err="1"/>
              <a:t>objdump</a:t>
            </a:r>
            <a:r>
              <a:rPr lang="en-US" baseline="0" dirty="0"/>
              <a:t> –t libvector.so</a:t>
            </a:r>
          </a:p>
          <a:p>
            <a:r>
              <a:rPr lang="en-US" baseline="0" dirty="0" err="1"/>
              <a:t>objdump</a:t>
            </a:r>
            <a:r>
              <a:rPr lang="en-US" baseline="0" dirty="0"/>
              <a:t> –</a:t>
            </a:r>
            <a:r>
              <a:rPr lang="en-US" baseline="0" dirty="0" err="1"/>
              <a:t>rd</a:t>
            </a:r>
            <a:r>
              <a:rPr lang="en-US" baseline="0" dirty="0"/>
              <a:t> libvector.so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115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…</a:t>
            </a:r>
          </a:p>
          <a:p>
            <a:r>
              <a:rPr lang="en-US"/>
              <a:t>RTLD_LAZY – don’t resolve references until requested</a:t>
            </a:r>
          </a:p>
        </p:txBody>
      </p:sp>
    </p:spTree>
    <p:extLst>
      <p:ext uri="{BB962C8B-B14F-4D97-AF65-F5344CB8AC3E}">
        <p14:creationId xmlns:p14="http://schemas.microsoft.com/office/powerpoint/2010/main" val="15763616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893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Linker</a:t>
            </a:r>
            <a:r>
              <a:rPr lang="en-US" baseline="0" dirty="0"/>
              <a:t> has no information about vector library</a:t>
            </a:r>
            <a:endParaRPr lang="en-US" dirty="0"/>
          </a:p>
          <a:p>
            <a:endParaRPr lang="en-US" baseline="0" dirty="0"/>
          </a:p>
          <a:p>
            <a:r>
              <a:rPr lang="en-US" baseline="0" dirty="0"/>
              <a:t>Try:</a:t>
            </a:r>
          </a:p>
          <a:p>
            <a:r>
              <a:rPr lang="en-US" baseline="0" dirty="0" err="1"/>
              <a:t>ldd</a:t>
            </a:r>
            <a:r>
              <a:rPr lang="en-US" baseline="0" dirty="0"/>
              <a:t> prog2r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115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technique is used to create the trace that you will use in the </a:t>
            </a:r>
            <a:r>
              <a:rPr lang="en-US" err="1"/>
              <a:t>malloc</a:t>
            </a:r>
            <a:r>
              <a:rPr lang="en-US"/>
              <a:t> lab.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246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for </a:t>
            </a:r>
            <a:r>
              <a:rPr lang="en-US" dirty="0" err="1"/>
              <a:t>interpositioning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Putting </a:t>
            </a:r>
            <a:r>
              <a:rPr lang="en-US" dirty="0" err="1"/>
              <a:t>malloc.h</a:t>
            </a:r>
            <a:r>
              <a:rPr lang="en-US" baseline="0" dirty="0"/>
              <a:t> in angle brackets is important.  Also, calling it </a:t>
            </a:r>
            <a:r>
              <a:rPr lang="en-US" baseline="0" dirty="0" err="1"/>
              <a:t>malloc.h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5375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Here are the wrapper</a:t>
            </a:r>
            <a:r>
              <a:rPr lang="en-US" baseline="0"/>
              <a:t> functions.</a:t>
            </a:r>
          </a:p>
          <a:p>
            <a:endParaRPr lang="en-US" baseline="0"/>
          </a:p>
          <a:p>
            <a:r>
              <a:rPr lang="en-US" baseline="0"/>
              <a:t>Now, we want the application to call the wrappers, rather than the library functions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8767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Compile-time flags</a:t>
            </a:r>
            <a:r>
              <a:rPr lang="en-US" baseline="0"/>
              <a:t> are important</a:t>
            </a:r>
          </a:p>
          <a:p>
            <a:endParaRPr lang="en-US" baseline="0"/>
          </a:p>
          <a:p>
            <a:r>
              <a:rPr lang="en-US" baseline="0" err="1"/>
              <a:t>mymalloc.c</a:t>
            </a:r>
            <a:r>
              <a:rPr lang="en-US" baseline="0"/>
              <a:t> will use library version of </a:t>
            </a:r>
            <a:r>
              <a:rPr lang="en-US" baseline="0" err="1"/>
              <a:t>malloc.h</a:t>
            </a:r>
            <a:endParaRPr lang="en-US" baseline="0"/>
          </a:p>
          <a:p>
            <a:r>
              <a:rPr lang="en-US" baseline="0" err="1"/>
              <a:t>int.c</a:t>
            </a:r>
            <a:r>
              <a:rPr lang="en-US" baseline="0"/>
              <a:t> will use custom version, which redefines </a:t>
            </a:r>
            <a:r>
              <a:rPr lang="en-US" baseline="0" err="1"/>
              <a:t>malloc</a:t>
            </a:r>
            <a:r>
              <a:rPr lang="en-US" baseline="0"/>
              <a:t>/free to by </a:t>
            </a:r>
            <a:r>
              <a:rPr lang="en-US" baseline="0" err="1"/>
              <a:t>mymalloc</a:t>
            </a:r>
            <a:r>
              <a:rPr lang="en-US" baseline="0"/>
              <a:t>/</a:t>
            </a:r>
            <a:r>
              <a:rPr lang="en-US" baseline="0" err="1"/>
              <a:t>myfree</a:t>
            </a:r>
            <a:endParaRPr lang="en-US" baseline="0"/>
          </a:p>
          <a:p>
            <a:endParaRPr lang="en-US"/>
          </a:p>
          <a:p>
            <a:r>
              <a:rPr lang="en-US"/>
              <a:t>Try disassembling main when</a:t>
            </a:r>
            <a:r>
              <a:rPr lang="en-US" baseline="0"/>
              <a:t> </a:t>
            </a:r>
            <a:r>
              <a:rPr lang="en-US" baseline="0" err="1"/>
              <a:t>gdb</a:t>
            </a:r>
            <a:r>
              <a:rPr lang="en-US" baseline="0"/>
              <a:t> </a:t>
            </a:r>
            <a:r>
              <a:rPr lang="en-US" baseline="0" err="1"/>
              <a:t>intc</a:t>
            </a:r>
            <a:endParaRPr lang="en-US" baseline="0"/>
          </a:p>
          <a:p>
            <a:endParaRPr lang="en-US" baseline="0"/>
          </a:p>
          <a:p>
            <a:r>
              <a:rPr lang="en-US" baseline="0"/>
              <a:t>Run </a:t>
            </a:r>
            <a:r>
              <a:rPr lang="en-US" baseline="0" err="1"/>
              <a:t>intc</a:t>
            </a:r>
            <a:r>
              <a:rPr lang="en-US" baseline="0"/>
              <a:t> multiple times and see how heap gets randomized as a security precaution</a:t>
            </a:r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166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Both </a:t>
            </a:r>
            <a:r>
              <a:rPr lang="en-US" err="1"/>
              <a:t>mymalloc.c</a:t>
            </a:r>
            <a:r>
              <a:rPr lang="en-US" baseline="0"/>
              <a:t> &amp; </a:t>
            </a:r>
            <a:r>
              <a:rPr lang="en-US" baseline="0" err="1"/>
              <a:t>int.c</a:t>
            </a:r>
            <a:r>
              <a:rPr lang="en-US" baseline="0"/>
              <a:t> will get library version of </a:t>
            </a:r>
            <a:r>
              <a:rPr lang="en-US" baseline="0" err="1"/>
              <a:t>malloc.h</a:t>
            </a:r>
            <a:endParaRPr lang="en-US" baseline="0"/>
          </a:p>
          <a:p>
            <a:endParaRPr lang="en-US" baseline="0"/>
          </a:p>
          <a:p>
            <a:r>
              <a:rPr lang="en-US" baseline="0"/>
              <a:t>But, </a:t>
            </a:r>
            <a:r>
              <a:rPr lang="en-US" baseline="0" err="1"/>
              <a:t>interpositioning</a:t>
            </a:r>
            <a:r>
              <a:rPr lang="en-US" baseline="0"/>
              <a:t> trick causes nonstandard symbol resolution</a:t>
            </a:r>
          </a:p>
          <a:p>
            <a:endParaRPr lang="en-US" baseline="0"/>
          </a:p>
          <a:p>
            <a:r>
              <a:rPr lang="en-US" baseline="0"/>
              <a:t>Try disassembling main from within </a:t>
            </a:r>
            <a:r>
              <a:rPr lang="en-US" baseline="0" err="1"/>
              <a:t>gdb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27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255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code includes &lt;</a:t>
            </a:r>
            <a:r>
              <a:rPr lang="en-US" err="1"/>
              <a:t>stdlib.h</a:t>
            </a:r>
            <a:r>
              <a:rPr lang="en-US"/>
              <a:t>&gt;, which defines</a:t>
            </a:r>
            <a:r>
              <a:rPr lang="en-US" baseline="0"/>
              <a:t> </a:t>
            </a:r>
            <a:r>
              <a:rPr lang="en-US" baseline="0" err="1"/>
              <a:t>malloc</a:t>
            </a:r>
            <a:r>
              <a:rPr lang="en-US" baseline="0"/>
              <a:t> &amp; free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702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922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Disassemble main from within</a:t>
            </a:r>
            <a:r>
              <a:rPr lang="en-US" baseline="0" dirty="0"/>
              <a:t> intr.</a:t>
            </a:r>
          </a:p>
          <a:p>
            <a:endParaRPr lang="en-US" baseline="0" dirty="0"/>
          </a:p>
          <a:p>
            <a:r>
              <a:rPr lang="en-US" baseline="0" dirty="0"/>
              <a:t>See that will have to call dynamic linker to find it.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2006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</a:t>
            </a:r>
            <a:r>
              <a:rPr lang="en-US" baseline="0"/>
              <a:t> to trace other programs, including </a:t>
            </a:r>
            <a:r>
              <a:rPr lang="en-US" baseline="0" err="1"/>
              <a:t>gcc</a:t>
            </a:r>
            <a:r>
              <a:rPr lang="en-US" baseline="0"/>
              <a:t>.</a:t>
            </a:r>
          </a:p>
          <a:p>
            <a:endParaRPr lang="en-US" baseline="0"/>
          </a:p>
          <a:p>
            <a:r>
              <a:rPr lang="en-US" baseline="0"/>
              <a:t>Need to </a:t>
            </a:r>
          </a:p>
          <a:p>
            <a:endParaRPr lang="en-US" baseline="0"/>
          </a:p>
          <a:p>
            <a:r>
              <a:rPr lang="en-US" baseline="0" err="1"/>
              <a:t>setenv</a:t>
            </a:r>
            <a:r>
              <a:rPr lang="en-US" baseline="0"/>
              <a:t> LD_PRELOAD</a:t>
            </a:r>
          </a:p>
          <a:p>
            <a:endParaRPr lang="en-US" baseline="0"/>
          </a:p>
          <a:p>
            <a:r>
              <a:rPr lang="en-US" baseline="0"/>
              <a:t>to turn off feature.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598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9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75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54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71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Try:</a:t>
            </a:r>
          </a:p>
          <a:p>
            <a:endParaRPr lang="en-US"/>
          </a:p>
          <a:p>
            <a:r>
              <a:rPr lang="en-US" err="1"/>
              <a:t>objdump</a:t>
            </a:r>
            <a:r>
              <a:rPr lang="en-US" baseline="0"/>
              <a:t> –t </a:t>
            </a:r>
            <a:r>
              <a:rPr lang="en-US" baseline="0" err="1"/>
              <a:t>main.o</a:t>
            </a:r>
            <a:endParaRPr lang="en-US" baseline="0"/>
          </a:p>
          <a:p>
            <a:r>
              <a:rPr lang="en-US" baseline="0" err="1"/>
              <a:t>objdump</a:t>
            </a:r>
            <a:r>
              <a:rPr lang="en-US" baseline="0"/>
              <a:t> –t </a:t>
            </a:r>
            <a:r>
              <a:rPr lang="en-US" baseline="0" err="1"/>
              <a:t>sum.o</a:t>
            </a:r>
            <a:endParaRPr lang="en-US" baseline="0"/>
          </a:p>
          <a:p>
            <a:endParaRPr lang="en-US" baseline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9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65875" cy="35814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1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7619BF-29CC-4A10-83F7-238B63613FDE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02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845F-372B-4C2E-8500-B274AD07DBA3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3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8FC86-CC89-47E5-891D-64C8ABA21907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5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41691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641690" cy="4023360"/>
          </a:xfrm>
        </p:spPr>
        <p:txBody>
          <a:bodyPr>
            <a:normAutofit/>
          </a:bodyPr>
          <a:lstStyle>
            <a:lvl1pPr>
              <a:defRPr sz="3200"/>
            </a:lvl1pPr>
            <a:lvl2pPr marL="265176" indent="-137160">
              <a:buFont typeface="Wingdings" panose="05000000000000000000" pitchFamily="2" charset="2"/>
              <a:buChar char="Ø"/>
              <a:defRPr sz="2800"/>
            </a:lvl2pPr>
            <a:lvl3pPr marL="448056" indent="-137160">
              <a:buFont typeface="Wingdings" panose="05000000000000000000" pitchFamily="2" charset="2"/>
              <a:buChar char="Ø"/>
              <a:defRPr sz="2000"/>
            </a:lvl3pPr>
            <a:lvl4pPr marL="594360" indent="-137160">
              <a:buFont typeface="Wingdings" panose="05000000000000000000" pitchFamily="2" charset="2"/>
              <a:buChar char="Ø"/>
              <a:defRPr sz="2000"/>
            </a:lvl4pPr>
            <a:lvl5pPr marL="777240" indent="-137160">
              <a:buFont typeface="Wingdings" panose="05000000000000000000" pitchFamily="2" charset="2"/>
              <a:buChar char="Ø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B951-7FCD-47F0-9E25-86716458BAAD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6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30B4-3D1C-47D5-989C-A525AB6AFC04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92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3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26" y="2286000"/>
            <a:ext cx="5376674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4B80-CF10-4172-8C7C-F60BDB16275C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5217646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5217646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994" y="2179636"/>
            <a:ext cx="5430057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none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994" y="2967788"/>
            <a:ext cx="5430057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5CB6-B7D7-41BF-9006-FCC1C3404BCD}" type="datetime1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7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7CF4-4B28-4A24-9A93-6C808CA99373}" type="datetime1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7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1FA7-4C7F-4579-8388-26D3A217D376}" type="datetime1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4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AD6C-A8C6-40C1-A6E1-7BC930D56A8B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3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907E-52D1-4D7F-9FDD-3D33EA56967C}" type="datetime1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80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53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1078685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0E851F3-5934-42F8-ABE5-3038DBCA21C8}" type="datetime1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99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b="1" kern="1200" cap="all" spc="100" baseline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ity.googleblog.com/2016/02/cve-2015-7547-glibc-getaddrinfo-stack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B290-8948-464B-9A2F-7EECFACCE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Linking… How Basic Mechanisms enable sophisticated wrappers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07313-B692-48C8-8D0A-53CDD450B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Professor Ken Birman</a:t>
            </a:r>
          </a:p>
          <a:p>
            <a:pPr algn="ctr"/>
            <a:r>
              <a:rPr lang="en-US" sz="2400" dirty="0"/>
              <a:t>CS4414 </a:t>
            </a:r>
            <a:r>
              <a:rPr lang="en-US" sz="2400"/>
              <a:t>Lecture 13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26006-9BAA-4D60-A96F-84032ACC1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CAB51-E3B0-4FB7-ADE2-47D11539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47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80995" y="389569"/>
            <a:ext cx="10641691" cy="1499616"/>
          </a:xfrm>
        </p:spPr>
        <p:txBody>
          <a:bodyPr/>
          <a:lstStyle/>
          <a:p>
            <a:r>
              <a:rPr lang="en-US" dirty="0"/>
              <a:t>Reason 2: Libraries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5390" y="1889185"/>
            <a:ext cx="11214338" cy="4420175"/>
          </a:xfrm>
        </p:spPr>
        <p:txBody>
          <a:bodyPr>
            <a:normAutofit/>
          </a:bodyPr>
          <a:lstStyle/>
          <a:p>
            <a:pPr marL="128016" lvl="1" indent="0">
              <a:buNone/>
            </a:pPr>
            <a:r>
              <a:rPr lang="en-US" sz="3600" dirty="0"/>
              <a:t>Libraries aggregate common functions or classes.  </a:t>
            </a:r>
          </a:p>
          <a:p>
            <a:pPr marL="128016" lvl="1" indent="0">
              <a:buNone/>
            </a:pPr>
            <a:endParaRPr lang="en-US" sz="3600" dirty="0"/>
          </a:p>
          <a:p>
            <a:pPr marL="128016" lvl="1" indent="0">
              <a:buNone/>
            </a:pPr>
            <a:r>
              <a:rPr lang="en-US" sz="3600" b="1" dirty="0"/>
              <a:t>Static linking </a:t>
            </a:r>
            <a:r>
              <a:rPr lang="en-US" sz="3600" dirty="0"/>
              <a:t>combines modules of a program, but also used to be the main way of linking to libraries:</a:t>
            </a:r>
          </a:p>
          <a:p>
            <a:pPr lvl="2"/>
            <a:r>
              <a:rPr lang="en-US" sz="2800" dirty="0"/>
              <a:t>   Executables include </a:t>
            </a:r>
            <a:r>
              <a:rPr lang="en-US" sz="2800" u="sng" dirty="0"/>
              <a:t>copies</a:t>
            </a:r>
            <a:r>
              <a:rPr lang="en-US" sz="2800" dirty="0"/>
              <a:t> of any library modules they reference</a:t>
            </a:r>
            <a:br>
              <a:rPr lang="en-US" sz="2800" dirty="0"/>
            </a:br>
            <a:r>
              <a:rPr lang="en-US" sz="2800" dirty="0"/>
              <a:t>    (but just those .o files, not others in the library)</a:t>
            </a:r>
          </a:p>
          <a:p>
            <a:pPr lvl="3"/>
            <a:r>
              <a:rPr lang="en-US" sz="2800" dirty="0"/>
              <a:t>  Executable is complete and self-sufficient.  It should run on any</a:t>
            </a:r>
            <a:br>
              <a:rPr lang="en-US" sz="2800" dirty="0"/>
            </a:br>
            <a:r>
              <a:rPr lang="en-US" sz="2800" dirty="0"/>
              <a:t>   machine with a compatible architecture.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8187BE-CDC7-493A-BB5B-CA4E43C4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E8A54A-C71C-472B-997C-9458AF2EE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 2: Libraries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8016" lvl="1" indent="0">
              <a:buNone/>
            </a:pPr>
            <a:r>
              <a:rPr lang="en-US" dirty="0"/>
              <a:t> </a:t>
            </a:r>
            <a:r>
              <a:rPr lang="en-US" b="1" dirty="0"/>
              <a:t>Dynamic linking</a:t>
            </a:r>
            <a:r>
              <a:rPr lang="en-US" dirty="0"/>
              <a:t> is more common today</a:t>
            </a:r>
          </a:p>
          <a:p>
            <a:pPr lvl="3"/>
            <a:r>
              <a:rPr lang="en-US" sz="2800" dirty="0"/>
              <a:t>  Your executable program doesn’t need to contain library code</a:t>
            </a:r>
          </a:p>
          <a:p>
            <a:pPr lvl="3"/>
            <a:r>
              <a:rPr lang="en-US" sz="2800" dirty="0"/>
              <a:t>  At execution, single copy of library code is shared, but the dynamic  </a:t>
            </a:r>
            <a:br>
              <a:rPr lang="en-US" sz="2800" dirty="0"/>
            </a:br>
            <a:r>
              <a:rPr lang="en-US" sz="2800" dirty="0"/>
              <a:t>   linker does need to be able to find the library file (a “.so” file)</a:t>
            </a:r>
          </a:p>
          <a:p>
            <a:pPr lvl="3"/>
            <a:endParaRPr lang="en-US" dirty="0"/>
          </a:p>
          <a:p>
            <a:pPr marL="128016" lvl="1" indent="0">
              <a:buNone/>
            </a:pPr>
            <a:r>
              <a:rPr lang="en-US" dirty="0"/>
              <a:t>If a dynamically linked executable is launched on a machine that lacks the DLL, you will get an error message (usually, on startup, but there are some obscure cases where it happens later, when the DLL is needed)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FA96438-0B76-453A-83FD-12258DAAD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3BD193-0808-40FD-BE25-6A49A9EBE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194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linking works: Symbol resolution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28016" lvl="1" indent="0">
              <a:buNone/>
            </a:pPr>
            <a:r>
              <a:rPr lang="en-US" sz="3200" dirty="0"/>
              <a:t>Programs define and reference symbols (global variables and functions):</a:t>
            </a:r>
          </a:p>
          <a:p>
            <a:pPr lvl="2"/>
            <a:r>
              <a:rPr lang="en-US" sz="2400" dirty="0"/>
              <a:t>  void swap() {…}   /* define symbol swap */</a:t>
            </a:r>
          </a:p>
          <a:p>
            <a:pPr lvl="2"/>
            <a:r>
              <a:rPr lang="en-US" sz="2400" dirty="0"/>
              <a:t>  swap();                /* reference symbol swap */</a:t>
            </a:r>
          </a:p>
          <a:p>
            <a:pPr lvl="2"/>
            <a:r>
              <a:rPr lang="en-US" sz="2400" dirty="0"/>
              <a:t>  int *</a:t>
            </a:r>
            <a:r>
              <a:rPr lang="en-US" sz="2400" dirty="0" err="1"/>
              <a:t>xp</a:t>
            </a:r>
            <a:r>
              <a:rPr lang="en-US" sz="2400" dirty="0"/>
              <a:t> = &amp;x;       /* define symbol </a:t>
            </a:r>
            <a:r>
              <a:rPr lang="en-US" sz="2400" dirty="0" err="1"/>
              <a:t>xp</a:t>
            </a:r>
            <a:r>
              <a:rPr lang="en-US" sz="2400" dirty="0"/>
              <a:t>, reference x */</a:t>
            </a:r>
          </a:p>
          <a:p>
            <a:pPr lvl="1"/>
            <a:endParaRPr lang="en-US" sz="3200" dirty="0"/>
          </a:p>
          <a:p>
            <a:pPr marL="128016" lvl="1" indent="0">
              <a:buNone/>
            </a:pPr>
            <a:r>
              <a:rPr lang="en-US" sz="3200" dirty="0"/>
              <a:t>Symbol definitions are stored in object file in the </a:t>
            </a:r>
            <a:r>
              <a:rPr lang="en-US" sz="3200" b="1" dirty="0"/>
              <a:t>symbol table.</a:t>
            </a:r>
          </a:p>
          <a:p>
            <a:pPr lvl="2"/>
            <a:r>
              <a:rPr lang="en-US" sz="2400" dirty="0"/>
              <a:t>  Symbol table is an array of entries</a:t>
            </a:r>
          </a:p>
          <a:p>
            <a:pPr lvl="2"/>
            <a:r>
              <a:rPr lang="en-US" sz="2400" dirty="0"/>
              <a:t>  Each table entry includes name, type, size, and location of symbol.</a:t>
            </a:r>
          </a:p>
          <a:p>
            <a:pPr lvl="2"/>
            <a:r>
              <a:rPr lang="en-US" sz="2400" dirty="0"/>
              <a:t>  With C++ the “location” is the “namespace” that declared the class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94C522-4D68-4B5C-8174-2EB2DD62A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1A80F0-1382-4C4B-A88F-4F40189C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9E2D4-02E3-41C4-BC99-E8A0702BF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three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1657-4BA9-4151-A87E-B2AF43242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symbol can be defined by the object file.</a:t>
            </a:r>
          </a:p>
          <a:p>
            <a:endParaRPr lang="en-US" dirty="0"/>
          </a:p>
          <a:p>
            <a:r>
              <a:rPr lang="en-US" dirty="0"/>
              <a:t>It can be undefined, in which case the linker is required to find the definition and link the object file to the definition.</a:t>
            </a:r>
          </a:p>
          <a:p>
            <a:endParaRPr lang="en-US" dirty="0"/>
          </a:p>
          <a:p>
            <a:r>
              <a:rPr lang="en-US" dirty="0"/>
              <a:t>It can be </a:t>
            </a:r>
            <a:r>
              <a:rPr lang="en-US" i="1" dirty="0"/>
              <a:t>multiply defined.  </a:t>
            </a:r>
            <a:r>
              <a:rPr lang="en-US" dirty="0"/>
              <a:t>This is normally an error… but we will see one tricky way that it </a:t>
            </a:r>
            <a:r>
              <a:rPr lang="en-US" u="sng" dirty="0"/>
              <a:t>can</a:t>
            </a:r>
            <a:r>
              <a:rPr lang="en-US" dirty="0"/>
              <a:t> be done, and even be useful!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FCD87B-FF8A-4DE2-BC5E-2E8F0CDC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5E804-20D0-4D92-BDA2-91A5767E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64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Symbols in Example C Program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948372" y="2808323"/>
            <a:ext cx="4508500" cy="2862323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err="1">
                <a:latin typeface="Courier New"/>
                <a:cs typeface="Courier New"/>
              </a:rPr>
              <a:t>int</a:t>
            </a:r>
            <a:r>
              <a:rPr lang="en-US">
                <a:latin typeface="Courier New"/>
                <a:cs typeface="Courier New"/>
              </a:rPr>
              <a:t> sum(</a:t>
            </a:r>
            <a:r>
              <a:rPr lang="en-US" err="1">
                <a:latin typeface="Courier New"/>
                <a:cs typeface="Courier New"/>
              </a:rPr>
              <a:t>int</a:t>
            </a:r>
            <a:r>
              <a:rPr lang="en-US">
                <a:latin typeface="Courier New"/>
                <a:cs typeface="Courier New"/>
              </a:rPr>
              <a:t> *a, </a:t>
            </a:r>
            <a:r>
              <a:rPr lang="en-US" err="1">
                <a:latin typeface="Courier New"/>
                <a:cs typeface="Courier New"/>
              </a:rPr>
              <a:t>int</a:t>
            </a:r>
            <a:r>
              <a:rPr lang="en-US">
                <a:latin typeface="Courier New"/>
                <a:cs typeface="Courier New"/>
              </a:rPr>
              <a:t> n);</a:t>
            </a:r>
          </a:p>
          <a:p>
            <a:endParaRPr lang="en-US">
              <a:latin typeface="Courier New"/>
              <a:cs typeface="Courier New"/>
            </a:endParaRPr>
          </a:p>
          <a:p>
            <a:r>
              <a:rPr lang="hu-HU">
                <a:latin typeface="Courier New"/>
                <a:cs typeface="Courier New"/>
              </a:rPr>
              <a:t>int </a:t>
            </a:r>
            <a:r>
              <a:rPr lang="hu-HU">
                <a:solidFill>
                  <a:schemeClr val="accent2"/>
                </a:solidFill>
                <a:latin typeface="Courier New"/>
                <a:cs typeface="Courier New"/>
              </a:rPr>
              <a:t>array</a:t>
            </a:r>
            <a:r>
              <a:rPr lang="hu-HU">
                <a:latin typeface="Courier New"/>
                <a:cs typeface="Courier New"/>
              </a:rPr>
              <a:t>[2] = {1, 2};</a:t>
            </a:r>
          </a:p>
          <a:p>
            <a:endParaRPr lang="hu-HU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int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3333CC"/>
                </a:solidFill>
                <a:latin typeface="Courier New"/>
                <a:cs typeface="Courier New"/>
              </a:rPr>
              <a:t>main</a:t>
            </a:r>
            <a:r>
              <a:rPr lang="en-US">
                <a:latin typeface="Courier New"/>
                <a:cs typeface="Courier New"/>
              </a:rPr>
              <a:t>(</a:t>
            </a:r>
            <a:r>
              <a:rPr lang="en-US" err="1">
                <a:latin typeface="Courier New"/>
                <a:cs typeface="Courier New"/>
              </a:rPr>
              <a:t>int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err="1">
                <a:latin typeface="Courier New"/>
                <a:cs typeface="Courier New"/>
              </a:rPr>
              <a:t>argc</a:t>
            </a:r>
            <a:r>
              <a:rPr lang="en-US">
                <a:latin typeface="Courier New"/>
                <a:cs typeface="Courier New"/>
              </a:rPr>
              <a:t>, char** </a:t>
            </a:r>
            <a:r>
              <a:rPr lang="en-US" err="1">
                <a:latin typeface="Courier New"/>
                <a:cs typeface="Courier New"/>
              </a:rPr>
              <a:t>argv</a:t>
            </a:r>
            <a:r>
              <a:rPr lang="en-US">
                <a:latin typeface="Courier New"/>
                <a:cs typeface="Courier New"/>
              </a:rPr>
              <a:t>)</a:t>
            </a:r>
          </a:p>
          <a:p>
            <a:r>
              <a:rPr lang="en-US">
                <a:latin typeface="Courier New"/>
                <a:cs typeface="Courier New"/>
              </a:rPr>
              <a:t>{</a:t>
            </a:r>
          </a:p>
          <a:p>
            <a:r>
              <a:rPr lang="fr-FR">
                <a:latin typeface="Courier New"/>
                <a:cs typeface="Courier New"/>
              </a:rPr>
              <a:t>    </a:t>
            </a:r>
            <a:r>
              <a:rPr lang="fr-FR" err="1">
                <a:latin typeface="Courier New"/>
                <a:cs typeface="Courier New"/>
              </a:rPr>
              <a:t>int</a:t>
            </a:r>
            <a:r>
              <a:rPr lang="fr-FR">
                <a:latin typeface="Courier New"/>
                <a:cs typeface="Courier New"/>
              </a:rPr>
              <a:t> val = </a:t>
            </a:r>
            <a:r>
              <a:rPr lang="fr-FR" err="1">
                <a:solidFill>
                  <a:srgbClr val="C00000"/>
                </a:solidFill>
                <a:latin typeface="Courier New"/>
                <a:cs typeface="Courier New"/>
              </a:rPr>
              <a:t>sum</a:t>
            </a:r>
            <a:r>
              <a:rPr lang="fr-FR">
                <a:latin typeface="Courier New"/>
                <a:cs typeface="Courier New"/>
              </a:rPr>
              <a:t>(</a:t>
            </a:r>
            <a:r>
              <a:rPr lang="fr-FR" err="1">
                <a:latin typeface="Courier New"/>
                <a:cs typeface="Courier New"/>
              </a:rPr>
              <a:t>array</a:t>
            </a:r>
            <a:r>
              <a:rPr lang="fr-FR">
                <a:latin typeface="Courier New"/>
                <a:cs typeface="Courier New"/>
              </a:rPr>
              <a:t>, 2);</a:t>
            </a:r>
          </a:p>
          <a:p>
            <a:r>
              <a:rPr lang="fr-FR">
                <a:latin typeface="Courier New"/>
                <a:cs typeface="Courier New"/>
              </a:rPr>
              <a:t>    return val;</a:t>
            </a:r>
          </a:p>
          <a:p>
            <a:r>
              <a:rPr lang="fr-FR">
                <a:latin typeface="Courier New"/>
                <a:cs typeface="Courier New"/>
              </a:rPr>
              <a:t>}</a:t>
            </a:r>
          </a:p>
          <a:p>
            <a:endParaRPr lang="en-US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6533073" y="2808323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3333CC"/>
                </a:solidFill>
                <a:latin typeface="Courier New"/>
                <a:cs typeface="Courier New"/>
              </a:rPr>
              <a:t>sum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*a,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n)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r-FR">
                <a:solidFill>
                  <a:srgbClr val="000000"/>
                </a:solidFill>
                <a:latin typeface="Courier New"/>
                <a:cs typeface="Courier New"/>
              </a:rPr>
              <a:t> i, s = 0;</a:t>
            </a:r>
          </a:p>
          <a:p>
            <a:endParaRPr lang="fr-FR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>
                <a:solidFill>
                  <a:srgbClr val="000000"/>
                </a:solidFill>
                <a:latin typeface="Courier New"/>
                <a:cs typeface="Courier New"/>
              </a:rPr>
              <a:t>    for (i = 0; i &lt; n; i++) {</a:t>
            </a:r>
          </a:p>
          <a:p>
            <a:r>
              <a:rPr lang="da-DK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>
                <a:solidFill>
                  <a:srgbClr val="000000"/>
                </a:solidFill>
                <a:latin typeface="Courier New"/>
                <a:cs typeface="Courier New"/>
              </a:rPr>
              <a:t>    return s;</a:t>
            </a:r>
          </a:p>
          <a:p>
            <a:r>
              <a:rPr lang="is-IS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008579" y="5322446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680657" y="5312982"/>
            <a:ext cx="871049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2494472" y="3394109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482169" y="3927509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990272" y="2804122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739108" y="4460909"/>
            <a:ext cx="838200" cy="3810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accent2"/>
              </a:solidFill>
              <a:latin typeface="Calibri" pitchFamily="34" charset="0"/>
            </a:endParaRPr>
          </a:p>
        </p:txBody>
      </p:sp>
      <p:cxnSp>
        <p:nvCxnSpPr>
          <p:cNvPr id="4" name="Straight Connector 3"/>
          <p:cNvCxnSpPr>
            <a:stCxn id="2" idx="7"/>
          </p:cNvCxnSpPr>
          <p:nvPr/>
        </p:nvCxnSpPr>
        <p:spPr bwMode="auto">
          <a:xfrm flipV="1">
            <a:off x="3209920" y="2479709"/>
            <a:ext cx="2484952" cy="9701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9" idx="7"/>
          </p:cNvCxnSpPr>
          <p:nvPr/>
        </p:nvCxnSpPr>
        <p:spPr bwMode="auto">
          <a:xfrm flipV="1">
            <a:off x="3197618" y="2479709"/>
            <a:ext cx="2878255" cy="1503596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0" idx="1"/>
          </p:cNvCxnSpPr>
          <p:nvPr/>
        </p:nvCxnSpPr>
        <p:spPr bwMode="auto">
          <a:xfrm flipH="1" flipV="1">
            <a:off x="6304472" y="2479710"/>
            <a:ext cx="808552" cy="38020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460841" y="2113005"/>
            <a:ext cx="1230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Definitions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97580" y="5845829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Reference</a:t>
            </a:r>
          </a:p>
        </p:txBody>
      </p:sp>
      <p:cxnSp>
        <p:nvCxnSpPr>
          <p:cNvPr id="22" name="Straight Connector 21"/>
          <p:cNvCxnSpPr>
            <a:stCxn id="11" idx="5"/>
          </p:cNvCxnSpPr>
          <p:nvPr/>
        </p:nvCxnSpPr>
        <p:spPr bwMode="auto">
          <a:xfrm>
            <a:off x="4454556" y="4786113"/>
            <a:ext cx="1341952" cy="1046396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54232-9DB6-4751-BC28-ABE64B5E2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E1C4D-759D-4FD0-87A8-A006B9130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57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Linkers can “move things around”.  We call this “relocation”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128" y="2605176"/>
            <a:ext cx="10641690" cy="3704183"/>
          </a:xfrm>
        </p:spPr>
        <p:txBody>
          <a:bodyPr/>
          <a:lstStyle/>
          <a:p>
            <a:r>
              <a:rPr lang="en-US" dirty="0"/>
              <a:t>A linker merges code and data sections into single sections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  As part of this it </a:t>
            </a:r>
            <a:r>
              <a:rPr lang="en-US" i="1" dirty="0"/>
              <a:t>relocates</a:t>
            </a:r>
            <a:r>
              <a:rPr lang="en-US" dirty="0"/>
              <a:t> symbols from their relative locations in the </a:t>
            </a:r>
            <a:r>
              <a:rPr lang="en-US" dirty="0">
                <a:latin typeface="Courier New"/>
                <a:cs typeface="Courier New"/>
              </a:rPr>
              <a:t>.o</a:t>
            </a:r>
            <a:r>
              <a:rPr lang="en-US" dirty="0"/>
              <a:t> files to their final absolute memory locations in the executable.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  It updates references to these symbols to reflect their new positions.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448A8D-9A6F-4514-83D8-0153800F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DF6287-48D1-4F49-8965-03FC4C5AA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 File Format (ELF)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2151" y="2282432"/>
            <a:ext cx="10641690" cy="402336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Elf header</a:t>
            </a:r>
          </a:p>
          <a:p>
            <a:pPr lvl="1"/>
            <a:r>
              <a:rPr lang="en-GB" dirty="0"/>
              <a:t> Word size, byte ordering, file type (.o, exec, .so), machine type, etc.</a:t>
            </a:r>
          </a:p>
          <a:p>
            <a:r>
              <a:rPr lang="en-GB" dirty="0"/>
              <a:t>Segment header table</a:t>
            </a:r>
          </a:p>
          <a:p>
            <a:pPr lvl="1"/>
            <a:r>
              <a:rPr lang="en-GB" dirty="0"/>
              <a:t> Page size, virtual address memory segments + sizes.</a:t>
            </a:r>
          </a:p>
          <a:p>
            <a:r>
              <a:rPr lang="en-GB" dirty="0"/>
              <a:t>.text section (code)</a:t>
            </a:r>
          </a:p>
          <a:p>
            <a:r>
              <a:rPr lang="en-GB" dirty="0"/>
              <a:t>.</a:t>
            </a:r>
            <a:r>
              <a:rPr lang="en-GB" dirty="0" err="1"/>
              <a:t>rodata</a:t>
            </a:r>
            <a:r>
              <a:rPr lang="en-GB" dirty="0"/>
              <a:t> section (read-only data, jump offsets, strings)</a:t>
            </a:r>
          </a:p>
          <a:p>
            <a:r>
              <a:rPr lang="en-GB" dirty="0"/>
              <a:t>.data section (initialized global variables)</a:t>
            </a:r>
          </a:p>
          <a:p>
            <a:r>
              <a:rPr lang="en-GB" dirty="0"/>
              <a:t>.</a:t>
            </a:r>
            <a:r>
              <a:rPr lang="en-GB" dirty="0" err="1"/>
              <a:t>bss</a:t>
            </a:r>
            <a:r>
              <a:rPr lang="en-GB" dirty="0"/>
              <a:t> section (name “</a:t>
            </a:r>
            <a:r>
              <a:rPr lang="en-GB" dirty="0" err="1"/>
              <a:t>bss</a:t>
            </a:r>
            <a:r>
              <a:rPr lang="en-GB" dirty="0"/>
              <a:t>” is lost in history)</a:t>
            </a:r>
          </a:p>
          <a:p>
            <a:pPr lvl="1"/>
            <a:r>
              <a:rPr lang="en-GB" dirty="0"/>
              <a:t> Global variables that weren’t initialized: zeros.</a:t>
            </a:r>
          </a:p>
          <a:p>
            <a:pPr lvl="1"/>
            <a:r>
              <a:rPr lang="en-GB" dirty="0"/>
              <a:t> Has section header but occupies no space</a:t>
            </a:r>
          </a:p>
          <a:p>
            <a:pPr lvl="1"/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8832041" y="1462177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832041" y="1843177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8832041" y="2452777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8832041" y="2833777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8832041" y="3595777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8832041" y="3976777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8832041" y="4357777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8832041" y="4738777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8832041" y="5119777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8832041" y="5500777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1803841" y="1309778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8832041" y="3214777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1E115D-FD9F-4DE0-8BE5-C224EC18A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87DC2D-104C-4BD2-8CBD-C754529BD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ELF Object File Format (cont.)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.</a:t>
            </a:r>
            <a:r>
              <a:rPr lang="en-GB" dirty="0" err="1"/>
              <a:t>symtab</a:t>
            </a:r>
            <a:r>
              <a:rPr lang="en-GB" dirty="0"/>
              <a:t> section</a:t>
            </a:r>
          </a:p>
          <a:p>
            <a:pPr lvl="1"/>
            <a:r>
              <a:rPr lang="en-GB" dirty="0"/>
              <a:t>Symbol table</a:t>
            </a:r>
          </a:p>
          <a:p>
            <a:pPr lvl="1"/>
            <a:r>
              <a:rPr lang="en-GB" dirty="0"/>
              <a:t>Procedure and static variable names</a:t>
            </a:r>
          </a:p>
          <a:p>
            <a:pPr lvl="1"/>
            <a:r>
              <a:rPr lang="en-GB" dirty="0"/>
              <a:t>Section names and locations</a:t>
            </a:r>
          </a:p>
          <a:p>
            <a:r>
              <a:rPr lang="en-GB" dirty="0"/>
              <a:t>.</a:t>
            </a:r>
            <a:r>
              <a:rPr lang="en-GB" dirty="0" err="1"/>
              <a:t>rel.text</a:t>
            </a:r>
            <a:r>
              <a:rPr lang="en-GB" dirty="0"/>
              <a:t> section</a:t>
            </a:r>
          </a:p>
          <a:p>
            <a:pPr lvl="1"/>
            <a:r>
              <a:rPr lang="en-GB" dirty="0"/>
              <a:t>Relocation info for .text section</a:t>
            </a:r>
          </a:p>
          <a:p>
            <a:pPr lvl="1"/>
            <a:r>
              <a:rPr lang="en-GB" dirty="0"/>
              <a:t>Addresses of instructions that will need to be modified in the executable</a:t>
            </a:r>
          </a:p>
          <a:p>
            <a:pPr lvl="1"/>
            <a:r>
              <a:rPr lang="en-GB" dirty="0"/>
              <a:t>Instructions for modifying</a:t>
            </a:r>
          </a:p>
          <a:p>
            <a:r>
              <a:rPr lang="en-GB" dirty="0"/>
              <a:t>.</a:t>
            </a:r>
            <a:r>
              <a:rPr lang="en-GB" dirty="0" err="1"/>
              <a:t>rel.data</a:t>
            </a:r>
            <a:r>
              <a:rPr lang="en-GB" dirty="0"/>
              <a:t> section</a:t>
            </a:r>
          </a:p>
          <a:p>
            <a:pPr lvl="1"/>
            <a:r>
              <a:rPr lang="en-GB" dirty="0"/>
              <a:t>Relocation info for .data section</a:t>
            </a:r>
          </a:p>
          <a:p>
            <a:pPr lvl="1"/>
            <a:r>
              <a:rPr lang="en-GB" dirty="0"/>
              <a:t>Addresses of pointer data that will need to be modified in the merged executable</a:t>
            </a:r>
          </a:p>
          <a:p>
            <a:r>
              <a:rPr lang="en-GB" dirty="0"/>
              <a:t>.debug section</a:t>
            </a:r>
          </a:p>
          <a:p>
            <a:pPr lvl="1"/>
            <a:r>
              <a:rPr lang="en-GB" dirty="0"/>
              <a:t>Info for symbolic debugging (</a:t>
            </a:r>
            <a:r>
              <a:rPr lang="en-GB" dirty="0" err="1"/>
              <a:t>gcc</a:t>
            </a:r>
            <a:r>
              <a:rPr lang="en-GB" dirty="0"/>
              <a:t> -g)</a:t>
            </a:r>
          </a:p>
          <a:p>
            <a:r>
              <a:rPr lang="en-GB" dirty="0"/>
              <a:t>Section header table</a:t>
            </a:r>
          </a:p>
          <a:p>
            <a:pPr lvl="1"/>
            <a:r>
              <a:rPr lang="en-GB" dirty="0"/>
              <a:t>Offsets and sizes of each section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7391400" y="16002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7391400" y="19812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7391400" y="2590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7391400" y="2971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7391400" y="3733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7391400" y="4114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7391400" y="4495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7391400" y="4876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7391400" y="5257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7391400" y="56388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10363200" y="14478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7391400" y="3352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511F98-C164-46BB-AEF4-EB9BD786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D2E063-DBBD-4052-9101-169AC445F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Global symbols</a:t>
            </a:r>
          </a:p>
          <a:p>
            <a:pPr lvl="1"/>
            <a:r>
              <a:rPr lang="en-GB" dirty="0"/>
              <a:t>Symbols defined by module m that can be referenced by other modules.</a:t>
            </a:r>
          </a:p>
          <a:p>
            <a:pPr lvl="1"/>
            <a:r>
              <a:rPr lang="en-GB" dirty="0"/>
              <a:t>e.g., non-static C functions and non-static global variables.</a:t>
            </a:r>
          </a:p>
          <a:p>
            <a:endParaRPr lang="en-GB" dirty="0"/>
          </a:p>
          <a:p>
            <a:r>
              <a:rPr lang="en-GB" dirty="0"/>
              <a:t>External symbols</a:t>
            </a:r>
          </a:p>
          <a:p>
            <a:pPr lvl="1"/>
            <a:r>
              <a:rPr lang="en-GB" dirty="0"/>
              <a:t>Global symbols that are referenced by module m but defined by some other module.</a:t>
            </a:r>
          </a:p>
          <a:p>
            <a:endParaRPr lang="en-GB" dirty="0"/>
          </a:p>
          <a:p>
            <a:r>
              <a:rPr lang="en-GB" dirty="0"/>
              <a:t>Local symbols</a:t>
            </a:r>
          </a:p>
          <a:p>
            <a:pPr lvl="1"/>
            <a:r>
              <a:rPr lang="en-GB" dirty="0"/>
              <a:t>Symbols that are defined and referenced exclusively by module m.</a:t>
            </a:r>
          </a:p>
          <a:p>
            <a:pPr lvl="1"/>
            <a:r>
              <a:rPr lang="en-GB" dirty="0" err="1"/>
              <a:t>e.g</a:t>
            </a:r>
            <a:r>
              <a:rPr lang="en-GB" dirty="0"/>
              <a:t>, C functions and global variables defined with the static attribute.</a:t>
            </a:r>
          </a:p>
          <a:p>
            <a:pPr lvl="1"/>
            <a:r>
              <a:rPr lang="en-GB" dirty="0"/>
              <a:t>Local linker symbols are not local program variables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471C796-C4E6-47BC-AF35-A34E8FEF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F72BD4-07FC-4B57-BAAF-D446903F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28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 of Symbol Resolution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642002" y="2702650"/>
            <a:ext cx="436984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b="1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b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b="1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b="1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b="1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b="1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err="1">
                <a:solidFill>
                  <a:srgbClr val="000000"/>
                </a:solidFill>
                <a:latin typeface="Courier New"/>
                <a:cs typeface="Courier New"/>
              </a:rPr>
              <a:t>argc,char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b="1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b="1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b="1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b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b="1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706094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011849" y="2704237"/>
            <a:ext cx="4253301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b="1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b="1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b="1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b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b="1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b="1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282029" y="4913085"/>
            <a:ext cx="871049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540017" y="1217472"/>
            <a:ext cx="1560576" cy="3217056"/>
            <a:chOff x="1523473" y="689057"/>
            <a:chExt cx="2347653" cy="3217056"/>
          </a:xfrm>
        </p:grpSpPr>
        <p:sp>
          <p:nvSpPr>
            <p:cNvPr id="7" name="TextBox 6"/>
            <p:cNvSpPr txBox="1"/>
            <p:nvPr/>
          </p:nvSpPr>
          <p:spPr>
            <a:xfrm>
              <a:off x="1843265" y="689057"/>
              <a:ext cx="20278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990000"/>
                  </a:solidFill>
                  <a:latin typeface="Calibri" pitchFamily="34" charset="0"/>
                </a:rPr>
                <a:t>Referencing </a:t>
              </a:r>
            </a:p>
            <a:p>
              <a:r>
                <a:rPr lang="en-US" dirty="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12" name="Straight Arrow Connector 11"/>
            <p:cNvCxnSpPr>
              <a:stCxn id="7" idx="2"/>
            </p:cNvCxnSpPr>
            <p:nvPr/>
          </p:nvCxnSpPr>
          <p:spPr bwMode="auto">
            <a:xfrm flipH="1">
              <a:off x="1523473" y="1335388"/>
              <a:ext cx="1333722" cy="2570725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1641127" y="4120569"/>
            <a:ext cx="1022589" cy="1936469"/>
            <a:chOff x="117126" y="3397531"/>
            <a:chExt cx="1022589" cy="1936469"/>
          </a:xfrm>
        </p:grpSpPr>
        <p:sp>
          <p:nvSpPr>
            <p:cNvPr id="14" name="TextBox 13"/>
            <p:cNvSpPr txBox="1"/>
            <p:nvPr/>
          </p:nvSpPr>
          <p:spPr>
            <a:xfrm>
              <a:off x="117126" y="4687669"/>
              <a:ext cx="102258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Defining </a:t>
              </a:r>
            </a:p>
            <a:p>
              <a:pPr algn="ctr"/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a global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 bwMode="auto">
            <a:xfrm flipV="1">
              <a:off x="628421" y="3397531"/>
              <a:ext cx="395906" cy="1290138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2539421" y="4648203"/>
            <a:ext cx="1622559" cy="2030675"/>
            <a:chOff x="1015420" y="3886203"/>
            <a:chExt cx="1622559" cy="2069873"/>
          </a:xfrm>
        </p:grpSpPr>
        <p:sp>
          <p:nvSpPr>
            <p:cNvPr id="28" name="TextBox 27"/>
            <p:cNvSpPr txBox="1"/>
            <p:nvPr/>
          </p:nvSpPr>
          <p:spPr>
            <a:xfrm>
              <a:off x="1015420" y="5297269"/>
              <a:ext cx="1622559" cy="658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r"/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err="1">
                  <a:solidFill>
                    <a:srgbClr val="990000"/>
                  </a:solidFill>
                  <a:latin typeface="Courier New"/>
                  <a:cs typeface="Courier New"/>
                </a:rPr>
                <a:t>val</a:t>
              </a:r>
              <a:endParaRPr lang="en-US">
                <a:solidFill>
                  <a:srgbClr val="99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>
              <a:stCxn id="28" idx="0"/>
            </p:cNvCxnSpPr>
            <p:nvPr/>
          </p:nvCxnSpPr>
          <p:spPr bwMode="auto">
            <a:xfrm flipH="1" flipV="1">
              <a:off x="1524000" y="3886203"/>
              <a:ext cx="302700" cy="1411066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3" name="Group 6152"/>
          <p:cNvGrpSpPr/>
          <p:nvPr/>
        </p:nvGrpSpPr>
        <p:grpSpPr>
          <a:xfrm>
            <a:off x="3887908" y="4724402"/>
            <a:ext cx="1514785" cy="1676417"/>
            <a:chOff x="2400301" y="4609240"/>
            <a:chExt cx="2150199" cy="1770507"/>
          </a:xfrm>
        </p:grpSpPr>
        <p:sp>
          <p:nvSpPr>
            <p:cNvPr id="42" name="TextBox 41"/>
            <p:cNvSpPr txBox="1"/>
            <p:nvPr/>
          </p:nvSpPr>
          <p:spPr>
            <a:xfrm>
              <a:off x="2712141" y="5697140"/>
              <a:ext cx="1838359" cy="6826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Referencing</a:t>
              </a:r>
            </a:p>
            <a:p>
              <a:pPr algn="ctr"/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 bwMode="auto">
            <a:xfrm flipH="1" flipV="1">
              <a:off x="2400301" y="4609240"/>
              <a:ext cx="1231020" cy="1087900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4" name="Group 6153"/>
          <p:cNvGrpSpPr/>
          <p:nvPr/>
        </p:nvGrpSpPr>
        <p:grpSpPr>
          <a:xfrm>
            <a:off x="4928590" y="3009038"/>
            <a:ext cx="2173003" cy="3726764"/>
            <a:chOff x="3404589" y="3009038"/>
            <a:chExt cx="2173003" cy="3726764"/>
          </a:xfrm>
        </p:grpSpPr>
        <p:sp>
          <p:nvSpPr>
            <p:cNvPr id="49" name="TextBox 48"/>
            <p:cNvSpPr txBox="1"/>
            <p:nvPr/>
          </p:nvSpPr>
          <p:spPr>
            <a:xfrm>
              <a:off x="3404589" y="6366470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487848" y="3009038"/>
              <a:ext cx="769952" cy="3334433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7848601" y="3605938"/>
            <a:ext cx="2010780" cy="2774265"/>
            <a:chOff x="6324601" y="2882900"/>
            <a:chExt cx="2010780" cy="2774265"/>
          </a:xfrm>
        </p:grpSpPr>
        <p:sp>
          <p:nvSpPr>
            <p:cNvPr id="52" name="TextBox 51"/>
            <p:cNvSpPr txBox="1"/>
            <p:nvPr/>
          </p:nvSpPr>
          <p:spPr>
            <a:xfrm>
              <a:off x="6372984" y="5010834"/>
              <a:ext cx="19623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ctr"/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err="1">
                  <a:solidFill>
                    <a:srgbClr val="990000"/>
                  </a:solidFill>
                  <a:latin typeface="Courier New"/>
                  <a:cs typeface="Courier New"/>
                </a:rPr>
                <a:t>i</a:t>
              </a:r>
              <a:r>
                <a:rPr lang="en-US">
                  <a:solidFill>
                    <a:srgbClr val="990000"/>
                  </a:solidFill>
                  <a:latin typeface="Courier New"/>
                  <a:cs typeface="Courier New"/>
                </a:rPr>
                <a:t> </a:t>
              </a:r>
              <a:r>
                <a:rPr lang="en-US">
                  <a:solidFill>
                    <a:srgbClr val="990000"/>
                  </a:solidFill>
                  <a:latin typeface="Calibri"/>
                  <a:cs typeface="Calibri"/>
                </a:rPr>
                <a:t>or</a:t>
              </a:r>
              <a:r>
                <a:rPr lang="en-US">
                  <a:solidFill>
                    <a:srgbClr val="990000"/>
                  </a:solidFill>
                  <a:latin typeface="Courier New"/>
                  <a:cs typeface="Courier New"/>
                </a:rPr>
                <a:t> s</a:t>
              </a:r>
            </a:p>
          </p:txBody>
        </p:sp>
        <p:cxnSp>
          <p:nvCxnSpPr>
            <p:cNvPr id="53" name="Straight Arrow Connector 52"/>
            <p:cNvCxnSpPr>
              <a:stCxn id="52" idx="0"/>
            </p:cNvCxnSpPr>
            <p:nvPr/>
          </p:nvCxnSpPr>
          <p:spPr bwMode="auto">
            <a:xfrm flipH="1" flipV="1">
              <a:off x="6324601" y="2882900"/>
              <a:ext cx="1029582" cy="21279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5" name="Group 6154"/>
          <p:cNvGrpSpPr/>
          <p:nvPr/>
        </p:nvGrpSpPr>
        <p:grpSpPr>
          <a:xfrm>
            <a:off x="2367016" y="1879705"/>
            <a:ext cx="2173003" cy="1473094"/>
            <a:chOff x="843015" y="1879705"/>
            <a:chExt cx="2173003" cy="1473094"/>
          </a:xfrm>
        </p:grpSpPr>
        <p:sp>
          <p:nvSpPr>
            <p:cNvPr id="71" name="TextBox 70"/>
            <p:cNvSpPr txBox="1"/>
            <p:nvPr/>
          </p:nvSpPr>
          <p:spPr>
            <a:xfrm>
              <a:off x="843015" y="1879705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72" name="Straight Arrow Connector 71"/>
            <p:cNvCxnSpPr>
              <a:stCxn id="71" idx="2"/>
            </p:cNvCxnSpPr>
            <p:nvPr/>
          </p:nvCxnSpPr>
          <p:spPr bwMode="auto">
            <a:xfrm flipH="1">
              <a:off x="894847" y="2249037"/>
              <a:ext cx="1034670" cy="1103762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5AF5AF-8877-4EE7-9228-6421799B2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CB6B48-40DE-4762-951D-982E1392A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4BCA-BA60-4296-9885-337C9C293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Programming is about taking control over </a:t>
            </a:r>
            <a:r>
              <a:rPr lang="en-US" u="sng" dirty="0"/>
              <a:t>everything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995B3-CB1D-4F78-87AE-113333D19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seen that a systems programmer learns to “program” the hardware, operating system and software, including the C++ compiler itself, which we “program” via templates.</a:t>
            </a:r>
          </a:p>
          <a:p>
            <a:endParaRPr lang="en-US" dirty="0"/>
          </a:p>
          <a:p>
            <a:r>
              <a:rPr lang="en-US" dirty="0"/>
              <a:t>Today we will look at how linking works, and by doing so, we will discover another obscure example of a programmable feature that you might not normally expect to be able to control!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BA1BF-E1AF-4FAB-ABE0-C7E7CB7F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FFF36C-09DE-43A8-8583-B03A50FB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96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53200" y="2286001"/>
            <a:ext cx="1358064" cy="258532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err="1">
                <a:latin typeface="Courier"/>
                <a:cs typeface="Courier"/>
              </a:rPr>
              <a:t>incr</a:t>
            </a:r>
            <a:endParaRPr lang="en-US" dirty="0"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Courier"/>
                <a:cs typeface="Courier"/>
              </a:rPr>
              <a:t>foo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Courier"/>
                <a:cs typeface="Courier"/>
              </a:rPr>
              <a:t>a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>
                <a:latin typeface="Courier"/>
                <a:cs typeface="Courier"/>
              </a:rPr>
              <a:t>argc</a:t>
            </a:r>
            <a:endParaRPr lang="en-US" dirty="0"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dirty="0" err="1">
                <a:latin typeface="Courier"/>
                <a:cs typeface="Courier"/>
              </a:rPr>
              <a:t>argv</a:t>
            </a:r>
            <a:endParaRPr lang="en-US" dirty="0"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Courier"/>
                <a:cs typeface="Courier"/>
              </a:rPr>
              <a:t>b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Courier"/>
                <a:cs typeface="Courier"/>
              </a:rPr>
              <a:t>main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>
                <a:latin typeface="Courier"/>
                <a:cs typeface="Courier"/>
              </a:rPr>
              <a:t>printf</a:t>
            </a:r>
            <a:endParaRPr lang="en-US" dirty="0"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Others?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74" y="176785"/>
            <a:ext cx="10641691" cy="1499616"/>
          </a:xfrm>
        </p:spPr>
        <p:txBody>
          <a:bodyPr/>
          <a:lstStyle/>
          <a:p>
            <a:r>
              <a:rPr lang="en-US" dirty="0"/>
              <a:t>Symbol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2"/>
            <a:ext cx="8077200" cy="990599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/>
              <a:t>Which </a:t>
            </a:r>
            <a:r>
              <a:rPr lang="en-US" sz="2800" dirty="0"/>
              <a:t>of the following names will be in the symbol table of </a:t>
            </a:r>
            <a:r>
              <a:rPr lang="en-US" sz="2800" dirty="0" err="1">
                <a:latin typeface="Courier"/>
                <a:cs typeface="Courier"/>
              </a:rPr>
              <a:t>symbols.o</a:t>
            </a:r>
            <a:r>
              <a:rPr lang="en-US" sz="28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2362200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entury Gothic"/>
                <a:cs typeface="Century Gothic"/>
              </a:rPr>
              <a:t>symbols</a:t>
            </a:r>
            <a:r>
              <a:rPr lang="en-US" b="1" dirty="0" err="1">
                <a:latin typeface="Century Gothic"/>
                <a:cs typeface="Century Gothic"/>
              </a:rPr>
              <a:t>.c</a:t>
            </a:r>
            <a:r>
              <a:rPr lang="en-US" b="1" dirty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4478" y="2928878"/>
            <a:ext cx="3631122" cy="3139321"/>
          </a:xfrm>
          <a:prstGeom prst="rect">
            <a:avLst/>
          </a:prstGeom>
          <a:noFill/>
          <a:ln>
            <a:solidFill>
              <a:srgbClr val="7F7F7F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b="1" dirty="0" err="1">
                <a:latin typeface="Courier"/>
                <a:cs typeface="Courier"/>
              </a:rPr>
              <a:t>incr</a:t>
            </a:r>
            <a:r>
              <a:rPr lang="en-US" b="1" dirty="0">
                <a:latin typeface="Courier"/>
                <a:cs typeface="Courier"/>
              </a:rPr>
              <a:t> = 1;</a:t>
            </a:r>
          </a:p>
          <a:p>
            <a:pPr algn="l"/>
            <a:r>
              <a:rPr lang="en-US" b="1" dirty="0">
                <a:solidFill>
                  <a:srgbClr val="008000"/>
                </a:solidFill>
                <a:latin typeface="Courier"/>
                <a:cs typeface="Courier"/>
              </a:rPr>
              <a:t>static int </a:t>
            </a:r>
            <a:r>
              <a:rPr lang="en-US" b="1" dirty="0">
                <a:latin typeface="Courier"/>
                <a:cs typeface="Courier"/>
              </a:rPr>
              <a:t>foo(</a:t>
            </a:r>
            <a:r>
              <a:rPr lang="en-US" b="1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b="1" dirty="0">
                <a:latin typeface="Courier"/>
                <a:cs typeface="Courier"/>
              </a:rPr>
              <a:t>a) {</a:t>
            </a:r>
          </a:p>
          <a:p>
            <a:pPr algn="l"/>
            <a:r>
              <a:rPr lang="en-US" b="1" dirty="0">
                <a:latin typeface="Courier"/>
                <a:cs typeface="Courier"/>
              </a:rPr>
              <a:t>  </a:t>
            </a:r>
            <a:r>
              <a:rPr lang="en-US" b="1" dirty="0">
                <a:solidFill>
                  <a:srgbClr val="008000"/>
                </a:solidFill>
                <a:latin typeface="Courier"/>
                <a:cs typeface="Courier"/>
              </a:rPr>
              <a:t>int </a:t>
            </a:r>
            <a:r>
              <a:rPr lang="en-US" b="1" dirty="0">
                <a:latin typeface="Courier"/>
                <a:cs typeface="Courier"/>
              </a:rPr>
              <a:t>b = a + </a:t>
            </a:r>
            <a:r>
              <a:rPr lang="en-US" b="1" dirty="0" err="1">
                <a:latin typeface="Courier"/>
                <a:cs typeface="Courier"/>
              </a:rPr>
              <a:t>incr</a:t>
            </a:r>
            <a:r>
              <a:rPr lang="en-US" b="1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b="1" dirty="0">
                <a:latin typeface="Courier"/>
                <a:cs typeface="Courier"/>
              </a:rPr>
              <a:t>  return b;</a:t>
            </a:r>
          </a:p>
          <a:p>
            <a:pPr algn="l"/>
            <a:r>
              <a:rPr lang="en-US" b="1" dirty="0">
                <a:latin typeface="Courier"/>
                <a:cs typeface="Courier"/>
              </a:rPr>
              <a:t>}</a:t>
            </a:r>
          </a:p>
          <a:p>
            <a:pPr algn="l"/>
            <a:endParaRPr lang="en-US" b="1" dirty="0">
              <a:latin typeface="Courier"/>
              <a:cs typeface="Courier"/>
            </a:endParaRPr>
          </a:p>
          <a:p>
            <a:pPr algn="l"/>
            <a:r>
              <a:rPr lang="en-US" b="1" dirty="0" err="1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b="1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b="1" dirty="0">
                <a:latin typeface="Courier"/>
                <a:cs typeface="Courier"/>
              </a:rPr>
              <a:t>main(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argc</a:t>
            </a:r>
            <a:r>
              <a:rPr lang="en-US" b="1" dirty="0">
                <a:latin typeface="Courier"/>
                <a:cs typeface="Courier"/>
              </a:rPr>
              <a:t>,</a:t>
            </a:r>
          </a:p>
          <a:p>
            <a:pPr algn="l"/>
            <a:r>
              <a:rPr lang="en-US" b="1" dirty="0">
                <a:latin typeface="Courier"/>
                <a:cs typeface="Courier"/>
              </a:rPr>
              <a:t>         char* </a:t>
            </a:r>
            <a:r>
              <a:rPr lang="en-US" b="1" dirty="0" err="1">
                <a:latin typeface="Courier"/>
                <a:cs typeface="Courier"/>
              </a:rPr>
              <a:t>argv</a:t>
            </a:r>
            <a:r>
              <a:rPr lang="en-US" b="1" dirty="0">
                <a:latin typeface="Courier"/>
                <a:cs typeface="Courier"/>
              </a:rPr>
              <a:t>[]) {</a:t>
            </a:r>
          </a:p>
          <a:p>
            <a:pPr algn="l"/>
            <a:r>
              <a:rPr lang="en-US" b="1" dirty="0">
                <a:latin typeface="Courier"/>
                <a:cs typeface="Courier"/>
              </a:rPr>
              <a:t>  </a:t>
            </a:r>
            <a:r>
              <a:rPr lang="en-US" b="1" dirty="0" err="1">
                <a:latin typeface="Courier"/>
                <a:cs typeface="Courier"/>
              </a:rPr>
              <a:t>printf</a:t>
            </a:r>
            <a:r>
              <a:rPr lang="en-US" b="1" dirty="0">
                <a:latin typeface="Courier"/>
                <a:cs typeface="Courier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"%d\n"</a:t>
            </a:r>
            <a:r>
              <a:rPr lang="en-US" b="1" dirty="0">
                <a:latin typeface="Courier"/>
                <a:cs typeface="Courier"/>
              </a:rPr>
              <a:t>, foo(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5</a:t>
            </a:r>
            <a:r>
              <a:rPr lang="en-US" b="1" dirty="0">
                <a:latin typeface="Courier"/>
                <a:cs typeface="Courier"/>
              </a:rPr>
              <a:t>));</a:t>
            </a:r>
          </a:p>
          <a:p>
            <a:pPr algn="l"/>
            <a:r>
              <a:rPr lang="en-US" b="1" dirty="0">
                <a:latin typeface="Courier"/>
                <a:cs typeface="Courier"/>
              </a:rPr>
              <a:t>  return 0;</a:t>
            </a:r>
          </a:p>
          <a:p>
            <a:pPr algn="l"/>
            <a:r>
              <a:rPr lang="en-US" b="1" dirty="0">
                <a:latin typeface="Courier"/>
                <a:cs typeface="Courier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7816" y="182880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Century Gothic"/>
                <a:cs typeface="Century Gothic"/>
              </a:rPr>
              <a:t>Names: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53200" y="2286001"/>
            <a:ext cx="23622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incr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foo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Courier"/>
                <a:cs typeface="Courier"/>
              </a:rPr>
              <a:t>a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>
                <a:latin typeface="Courier"/>
                <a:cs typeface="Courier"/>
              </a:rPr>
              <a:t>argc</a:t>
            </a:r>
            <a:endParaRPr lang="en-US" dirty="0"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dirty="0" err="1">
                <a:latin typeface="Courier"/>
                <a:cs typeface="Courier"/>
              </a:rPr>
              <a:t>argv</a:t>
            </a:r>
            <a:endParaRPr lang="en-US" dirty="0"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Courier"/>
                <a:cs typeface="Courier"/>
              </a:rPr>
              <a:t>b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main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printf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latin typeface="Courier"/>
                <a:cs typeface="Courier"/>
              </a:rPr>
              <a:t>"%d\n"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D50AD7-B84E-0246-B85D-2DB4820334B6}"/>
              </a:ext>
            </a:extLst>
          </p:cNvPr>
          <p:cNvSpPr txBox="1"/>
          <p:nvPr/>
        </p:nvSpPr>
        <p:spPr>
          <a:xfrm>
            <a:off x="6019801" y="5257801"/>
            <a:ext cx="4182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Can find this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readelf</a:t>
            </a:r>
            <a:r>
              <a:rPr lang="en-US" dirty="0">
                <a:latin typeface="Calibri" pitchFamily="34" charset="0"/>
              </a:rPr>
              <a:t>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linux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readelf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symbols.o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170729F-8A1A-4FDD-B8DD-7F25B6819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</p:spTree>
    <p:extLst>
      <p:ext uri="{BB962C8B-B14F-4D97-AF65-F5344CB8AC3E}">
        <p14:creationId xmlns:p14="http://schemas.microsoft.com/office/powerpoint/2010/main" val="32688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621" y="155069"/>
            <a:ext cx="10641691" cy="1499616"/>
          </a:xfrm>
        </p:spPr>
        <p:txBody>
          <a:bodyPr/>
          <a:lstStyle/>
          <a:p>
            <a:r>
              <a:rPr lang="en-US" dirty="0"/>
              <a:t>Local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6" y="1362076"/>
            <a:ext cx="7896225" cy="122872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Local non-static C variables vs. local static C variables</a:t>
            </a:r>
          </a:p>
          <a:p>
            <a:pPr lvl="1"/>
            <a:r>
              <a:rPr lang="en-US" dirty="0"/>
              <a:t>Local non-static C variables: stored on the stack </a:t>
            </a:r>
          </a:p>
          <a:p>
            <a:pPr lvl="1"/>
            <a:r>
              <a:rPr lang="en-US" dirty="0"/>
              <a:t>Local static C variables: stored in either 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 err="1">
                <a:latin typeface="Courier New"/>
                <a:cs typeface="Courier New"/>
              </a:rPr>
              <a:t>bss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or </a:t>
            </a:r>
            <a:r>
              <a:rPr lang="en-US" dirty="0">
                <a:latin typeface="Courier New"/>
                <a:cs typeface="Courier New"/>
              </a:rPr>
              <a:t>.data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03290" y="2598173"/>
            <a:ext cx="3328787" cy="3880166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static int x = 15;</a:t>
            </a:r>
          </a:p>
          <a:p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int f() 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static int x = 17;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return x++;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int g() 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static int x = 19;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return x += 14;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sz="16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int h() 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    return x += 27;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0" y="35052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alibri" pitchFamily="34" charset="0"/>
              </a:rPr>
              <a:t>Compiler allocates space in </a:t>
            </a:r>
            <a:r>
              <a:rPr lang="en-US" sz="2000">
                <a:latin typeface="Courier New"/>
                <a:cs typeface="Courier New"/>
              </a:rPr>
              <a:t>.data </a:t>
            </a:r>
            <a:r>
              <a:rPr lang="en-US" sz="2000">
                <a:latin typeface="Calibri" pitchFamily="34" charset="0"/>
              </a:rPr>
              <a:t>for each definition of </a:t>
            </a:r>
            <a:r>
              <a:rPr lang="en-US" sz="2000">
                <a:latin typeface="Courier New"/>
                <a:cs typeface="Courier New"/>
              </a:rPr>
              <a:t>x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Creates local symbols in the symbol table with unique names, e.g., </a:t>
            </a:r>
            <a:r>
              <a:rPr lang="en-US" sz="2000">
                <a:latin typeface="Courier New"/>
                <a:cs typeface="Courier New"/>
              </a:rPr>
              <a:t>x</a:t>
            </a:r>
            <a:r>
              <a:rPr lang="en-US" sz="2000">
                <a:latin typeface="Calibri" pitchFamily="34" charset="0"/>
              </a:rPr>
              <a:t>, </a:t>
            </a:r>
            <a:r>
              <a:rPr lang="en-US" sz="2000">
                <a:latin typeface="Courier New"/>
                <a:cs typeface="Courier New"/>
              </a:rPr>
              <a:t>x.1721</a:t>
            </a:r>
            <a:r>
              <a:rPr lang="en-US" sz="2000">
                <a:latin typeface="Calibri" pitchFamily="34" charset="0"/>
              </a:rPr>
              <a:t> and </a:t>
            </a:r>
            <a:r>
              <a:rPr lang="en-US" sz="2000">
                <a:latin typeface="Courier New"/>
                <a:cs typeface="Courier New"/>
              </a:rPr>
              <a:t>x.1724</a:t>
            </a:r>
            <a:r>
              <a:rPr lang="en-US" sz="2000">
                <a:latin typeface="Calibri" pitchFamily="34" charset="0"/>
              </a:rPr>
              <a:t>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145392" y="6478339"/>
            <a:ext cx="217547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static-</a:t>
            </a: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local.c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B1F9494-4350-4AE8-A2F6-F9AFF664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4042B76-86F6-4DE3-A218-F5735350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8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Linker Resolves Duplicate Symbol Definitions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Program symbols are either strong or weak</a:t>
            </a:r>
          </a:p>
          <a:p>
            <a:pPr lvl="1"/>
            <a:r>
              <a:rPr lang="en-GB" dirty="0"/>
              <a:t>  Strong: methods (code blocks) and initialized </a:t>
            </a:r>
            <a:r>
              <a:rPr lang="en-GB" dirty="0" err="1"/>
              <a:t>globals</a:t>
            </a:r>
            <a:endParaRPr lang="en-GB" dirty="0"/>
          </a:p>
          <a:p>
            <a:pPr lvl="1"/>
            <a:r>
              <a:rPr lang="en-GB" dirty="0"/>
              <a:t>  Weak: uninitialized </a:t>
            </a:r>
            <a:r>
              <a:rPr lang="en-GB" dirty="0" err="1"/>
              <a:t>globals</a:t>
            </a:r>
            <a:r>
              <a:rPr lang="en-GB" dirty="0"/>
              <a:t> (or with specifier extern)</a:t>
            </a:r>
          </a:p>
          <a:p>
            <a:pPr marL="128016" lvl="1" indent="0">
              <a:buNone/>
            </a:pPr>
            <a:endParaRPr lang="en-GB" dirty="0"/>
          </a:p>
          <a:p>
            <a:pPr marL="128016" lvl="1" indent="0">
              <a:buNone/>
            </a:pPr>
            <a:endParaRPr lang="en-GB" dirty="0"/>
          </a:p>
          <a:p>
            <a:pPr marL="128016" lvl="1" indent="0">
              <a:buNone/>
            </a:pPr>
            <a:endParaRPr lang="en-GB" dirty="0"/>
          </a:p>
          <a:p>
            <a:pPr marL="128016" lvl="1" indent="0">
              <a:buNone/>
            </a:pPr>
            <a:endParaRPr lang="en-GB" dirty="0"/>
          </a:p>
          <a:p>
            <a:pPr marL="128016" lvl="1" indent="0">
              <a:buNone/>
            </a:pPr>
            <a:r>
              <a:rPr lang="en-GB" dirty="0"/>
              <a:t>… but be aware that the “weak” case can cause real trouble!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709479" y="4229550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220904" y="4229550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701543" y="3859662"/>
            <a:ext cx="733191" cy="359010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216143" y="3859662"/>
            <a:ext cx="733191" cy="359010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8481505" y="4728024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7567105" y="490843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8481505" y="4220025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7563930" y="440730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944180" y="476771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2760155" y="498202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944180" y="4225846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2760155" y="440889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259D2C-3F26-446F-B2DA-BCCCC5AFB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7176D0-81D8-49A8-B754-78FB5365D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1524000" y="3962401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52400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68083" y="284162"/>
            <a:ext cx="10524226" cy="782638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Linker with multiple weak declarations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057401" y="2165351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507962" y="2165351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057401" y="3079751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507962" y="3079751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057400" y="4129089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507962" y="4129089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057400" y="5195889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507962" y="5195889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057401" y="1174751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507962" y="1174751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343526" y="1304926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5318126" y="2159001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348288" y="3194051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353051" y="4140201"/>
            <a:ext cx="369663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dirty="0">
                <a:latin typeface="Calibri" panose="020F0502020204030204" pitchFamily="34" charset="0"/>
                <a:ea typeface="msgothic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itchFamily="34" charset="0"/>
                <a:ea typeface="msgothic" charset="0"/>
                <a:cs typeface="msgothic" charset="0"/>
              </a:rPr>
              <a:t>might overwrite </a:t>
            </a:r>
            <a:r>
              <a:rPr lang="en-GB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08009" y="6207839"/>
            <a:ext cx="985999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Important: Linker does not do type checking.  But C++ “namespaces” create a private naming scope.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5348287" y="5159376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D80A27-0261-4666-A046-B5BC0E6ED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05C7BB-4C8F-4132-BEB0-706CBED4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6248400" y="1951672"/>
            <a:ext cx="4267200" cy="284892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Global strong symbol */</a:t>
            </a:r>
          </a:p>
          <a:p>
            <a:r>
              <a:rPr lang="en-US" b="1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3.14;</a:t>
            </a:r>
          </a:p>
          <a:p>
            <a:b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is-IS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Type Mismatches cause bugs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4876800"/>
            <a:ext cx="10336861" cy="1457325"/>
          </a:xfrm>
        </p:spPr>
        <p:txBody>
          <a:bodyPr/>
          <a:lstStyle/>
          <a:p>
            <a:r>
              <a:rPr lang="en-US" dirty="0"/>
              <a:t>Compiles without any errors or warnings, yet this is a bug!</a:t>
            </a:r>
          </a:p>
          <a:p>
            <a:r>
              <a:rPr lang="en-US" dirty="0"/>
              <a:t>What gets printed?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663700" y="1928813"/>
            <a:ext cx="4584700" cy="2871787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;  </a:t>
            </a:r>
            <a:r>
              <a:rPr lang="en-US" b="1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Weak symbol */</a:t>
            </a:r>
            <a:b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5E34FF"/>
                </a:solidFill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 err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   </a:t>
            </a:r>
            <a:r>
              <a:rPr lang="en-US" b="1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char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b="1" dirty="0" err="1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[]) {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"%</a:t>
            </a:r>
            <a:r>
              <a:rPr lang="en-US" b="1" dirty="0" err="1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ld</a:t>
            </a:r>
            <a:r>
              <a:rPr lang="en-US" b="1" dirty="0">
                <a:solidFill>
                  <a:srgbClr val="C59C9C"/>
                </a:solidFill>
                <a:latin typeface="Courier New" charset="0"/>
                <a:ea typeface="Courier New" charset="0"/>
                <a:cs typeface="Courier New" charset="0"/>
              </a:rPr>
              <a:t>\n"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, x);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>
                <a:solidFill>
                  <a:srgbClr val="D03BFF"/>
                </a:solidFill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0;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6248400" y="1928812"/>
            <a:ext cx="4267200" cy="147732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D7391E"/>
                </a:solidFill>
                <a:latin typeface="Courier New" charset="0"/>
                <a:ea typeface="Courier New" charset="0"/>
                <a:cs typeface="Courier New" charset="0"/>
              </a:rPr>
              <a:t>/* Global strong symbol */</a:t>
            </a:r>
          </a:p>
          <a:p>
            <a:r>
              <a:rPr lang="en-US" b="1" dirty="0">
                <a:solidFill>
                  <a:srgbClr val="34A327"/>
                </a:solidFill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C79C24"/>
                </a:solidFill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= 3.14;</a:t>
            </a:r>
          </a:p>
          <a:p>
            <a:br>
              <a:rPr lang="en-US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endParaRPr lang="is-IS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20001" y="4433473"/>
            <a:ext cx="2895600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mismatch-</a:t>
            </a:r>
            <a:r>
              <a:rPr lang="en-GB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variable.c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3886200" y="4441590"/>
            <a:ext cx="2266950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mismatch-</a:t>
            </a:r>
            <a:r>
              <a:rPr lang="en-GB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9830"/>
          <a:stretch/>
        </p:blipFill>
        <p:spPr>
          <a:xfrm>
            <a:off x="5322111" y="5473204"/>
            <a:ext cx="3938833" cy="6989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62C2F-BAB8-494C-A90A-B92B187E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8535C-D15F-40F8-BE67-E1A6B0A53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7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28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Linking Example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642002" y="2702650"/>
            <a:ext cx="4369846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b="1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b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b="1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b="1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b="1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b="1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err="1">
                <a:solidFill>
                  <a:srgbClr val="000000"/>
                </a:solidFill>
                <a:latin typeface="Courier New"/>
                <a:cs typeface="Courier New"/>
              </a:rPr>
              <a:t>argc,char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b="1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b="1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b="1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b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b="1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706094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6011849" y="2704237"/>
            <a:ext cx="4253301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b="1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b="1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b="1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b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b="1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b="1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282029" y="4913085"/>
            <a:ext cx="871049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BF2165-9011-4E7C-8A04-829E98A62FA1}"/>
              </a:ext>
            </a:extLst>
          </p:cNvPr>
          <p:cNvSpPr txBox="1"/>
          <p:nvPr/>
        </p:nvSpPr>
        <p:spPr>
          <a:xfrm>
            <a:off x="1043796" y="1217472"/>
            <a:ext cx="66595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C++ won’t check to confirm that this array actually has n elements!  The pointer (to </a:t>
            </a:r>
            <a:r>
              <a:rPr lang="en-US" b="1" dirty="0">
                <a:solidFill>
                  <a:srgbClr val="990000"/>
                </a:solidFill>
                <a:latin typeface="Calibri" pitchFamily="34" charset="0"/>
              </a:rPr>
              <a:t>array[]</a:t>
            </a:r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) that sum received doesn’t tell C++ anything about the underlying object type or size…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6FC5B69-F6FB-491F-85D0-6D0708867C4D}"/>
              </a:ext>
            </a:extLst>
          </p:cNvPr>
          <p:cNvCxnSpPr>
            <a:cxnSpLocks/>
            <a:stCxn id="7" idx="2"/>
          </p:cNvCxnSpPr>
          <p:nvPr/>
        </p:nvCxnSpPr>
        <p:spPr bwMode="auto">
          <a:xfrm>
            <a:off x="4373593" y="2140802"/>
            <a:ext cx="3510950" cy="2008504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1CBB40-40B8-4957-8011-9B76F9E62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3B367C-FA3B-4D9D-9671-B3FCC8BDD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45650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96533" y="465667"/>
            <a:ext cx="7594600" cy="573088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Step 2: Relocation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032174" y="370205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38866" y="3395828"/>
            <a:ext cx="1008907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032174" y="5032375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sum()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905000" y="4738690"/>
            <a:ext cx="874368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ourier New" pitchFamily="49" charset="0"/>
                <a:ea typeface="msgothic" charset="0"/>
                <a:cs typeface="msgothic" charset="0"/>
              </a:rPr>
              <a:t>sum.o</a:t>
            </a:r>
            <a:endParaRPr lang="en-GB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2032174" y="205740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032174" y="4235450"/>
            <a:ext cx="2278062" cy="322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 array[2]={1,2}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032174" y="2590800"/>
            <a:ext cx="2278062" cy="361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System data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913467" y="1306514"/>
            <a:ext cx="2456932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 Object Files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4302300" y="2112963"/>
            <a:ext cx="871049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4302300" y="2478088"/>
            <a:ext cx="871049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4302300" y="3741738"/>
            <a:ext cx="871049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4302300" y="4154488"/>
            <a:ext cx="871049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4302300" y="5103813"/>
            <a:ext cx="871049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562600" y="1306514"/>
            <a:ext cx="4900862" cy="4635499"/>
            <a:chOff x="4038600" y="1306513"/>
            <a:chExt cx="4900862" cy="4635499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5231591" y="2309813"/>
              <a:ext cx="2422525" cy="319087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Headers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5231591" y="29575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main()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5231591" y="34909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sum()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4948237" y="2136774"/>
              <a:ext cx="309563" cy="363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231591" y="40243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More system code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5105400" y="1306513"/>
              <a:ext cx="2285154" cy="3659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latin typeface="Calibri" pitchFamily="34" charset="0"/>
                  <a:ea typeface="msgothic" charset="0"/>
                  <a:cs typeface="msgothic" charset="0"/>
                </a:rPr>
                <a:t>Executable Object File</a:t>
              </a:r>
            </a:p>
          </p:txBody>
        </p:sp>
        <p:sp>
          <p:nvSpPr>
            <p:cNvPr id="18453" name="AutoShape 21"/>
            <p:cNvSpPr>
              <a:spLocks/>
            </p:cNvSpPr>
            <p:nvPr/>
          </p:nvSpPr>
          <p:spPr bwMode="auto">
            <a:xfrm>
              <a:off x="7772400" y="2628899"/>
              <a:ext cx="304800" cy="1928813"/>
            </a:xfrm>
            <a:prstGeom prst="rightBrace">
              <a:avLst>
                <a:gd name="adj1" fmla="val 59766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8068413" y="3224742"/>
              <a:ext cx="871049" cy="3590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latin typeface="Courier New" pitchFamily="49" charset="0"/>
                  <a:ea typeface="msgothic" charset="0"/>
                  <a:cs typeface="msgothic" charset="0"/>
                </a:rPr>
                <a:t>.text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5231591" y="5257800"/>
              <a:ext cx="2422525" cy="684212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.symtab</a:t>
              </a:r>
            </a:p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.debug</a:t>
              </a:r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7730316" y="4557713"/>
              <a:ext cx="304800" cy="676275"/>
            </a:xfrm>
            <a:prstGeom prst="rightBrace">
              <a:avLst>
                <a:gd name="adj1" fmla="val 18490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8068413" y="4696354"/>
              <a:ext cx="871049" cy="3590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latin typeface="Courier New" pitchFamily="49" charset="0"/>
                  <a:ea typeface="msgothic" charset="0"/>
                  <a:cs typeface="msgothic" charset="0"/>
                </a:rPr>
                <a:t>.data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4038600" y="4106070"/>
              <a:ext cx="836613" cy="1587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4038600" y="2971800"/>
              <a:ext cx="836613" cy="392113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V="1">
              <a:off x="4038600" y="4849813"/>
              <a:ext cx="836613" cy="409575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5231591" y="2633663"/>
              <a:ext cx="2422525" cy="319087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System code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5231590" y="4564063"/>
              <a:ext cx="2422525" cy="3619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alibri" pitchFamily="34" charset="0"/>
                  <a:ea typeface="msgothic" charset="0"/>
                  <a:cs typeface="msgothic" charset="0"/>
                </a:rPr>
                <a:t>System data</a:t>
              </a: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5231591" y="4942682"/>
              <a:ext cx="2422524" cy="3222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err="1">
                  <a:latin typeface="Courier New" pitchFamily="49" charset="0"/>
                  <a:ea typeface="msgothic" charset="0"/>
                  <a:cs typeface="msgothic" charset="0"/>
                </a:rPr>
                <a:t>int</a:t>
              </a: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 array[2]={1,2}</a:t>
              </a:r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E2A8F7-F5E7-4D27-9E70-3CF62842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CFFE3-E9E9-42EA-B29A-DF19BF8A6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57904" y="445029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Relocation Entries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239001" y="6551634"/>
            <a:ext cx="2933713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latin typeface="Calibri" pitchFamily="34" charset="0"/>
                <a:ea typeface="msgothic" charset="0"/>
                <a:cs typeface="msgothic" charset="0"/>
              </a:rPr>
              <a:t>Source: </a:t>
            </a:r>
            <a:r>
              <a:rPr lang="en-GB" sz="1400" b="1" err="1">
                <a:latin typeface="Courier New" pitchFamily="49" charset="0"/>
                <a:ea typeface="msgothic" charset="0"/>
                <a:cs typeface="msgothic" charset="0"/>
              </a:rPr>
              <a:t>objdump</a:t>
            </a:r>
            <a:r>
              <a:rPr lang="en-GB" sz="1400" b="1">
                <a:latin typeface="Courier New" pitchFamily="49" charset="0"/>
                <a:ea typeface="msgothic" charset="0"/>
                <a:cs typeface="msgothic" charset="0"/>
              </a:rPr>
              <a:t> –r –d </a:t>
            </a:r>
            <a:r>
              <a:rPr lang="en-GB" sz="1400" b="1" err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4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524000" y="3581400"/>
            <a:ext cx="9144000" cy="2790636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0000000000000000 &lt;main&gt;: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0:   48 83 ec 08             sub    $0x8,%rsp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4:   be 02 00 00 00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$0x2,%esi</a:t>
            </a:r>
          </a:p>
          <a:p>
            <a:r>
              <a:rPr lang="sk-SK" sz="1600">
                <a:solidFill>
                  <a:srgbClr val="000000"/>
                </a:solidFill>
                <a:latin typeface="Courier New"/>
                <a:cs typeface="Courier New"/>
              </a:rPr>
              <a:t>   9:   bf 00 00 00 00          mov    $0x0,%edi      </a:t>
            </a:r>
            <a:r>
              <a:rPr lang="sk-SK" sz="1600">
                <a:solidFill>
                  <a:srgbClr val="3366FF"/>
                </a:solidFill>
                <a:latin typeface="Courier New"/>
                <a:cs typeface="Courier New"/>
              </a:rPr>
              <a:t># %edi = &amp;array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600">
                <a:solidFill>
                  <a:srgbClr val="FF0000"/>
                </a:solidFill>
                <a:latin typeface="Courier New"/>
                <a:cs typeface="Courier New"/>
              </a:rPr>
              <a:t>a: R_X86_64_32 array         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Relocation entry</a:t>
            </a:r>
          </a:p>
          <a:p>
            <a:endParaRPr lang="en-US" sz="1600">
              <a:solidFill>
                <a:srgbClr val="3366FF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e:   e8 00 00 00 00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callq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13 &lt;main+0x13&gt;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sum()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600">
                <a:solidFill>
                  <a:srgbClr val="FF0000"/>
                </a:solidFill>
                <a:latin typeface="Courier New"/>
                <a:cs typeface="Courier New"/>
              </a:rPr>
              <a:t>f: R_X86_64_PC32 sum-0x4      </a:t>
            </a:r>
            <a:r>
              <a:rPr lang="en-US" sz="1600">
                <a:solidFill>
                  <a:srgbClr val="3366FF"/>
                </a:solidFill>
                <a:latin typeface="Courier New"/>
                <a:cs typeface="Courier New"/>
              </a:rPr>
              <a:t># Relocation entry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13:   48 83 c4 08             add    $0x8,%rsp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17:   c3              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9591114" y="6014373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642002" y="1219200"/>
            <a:ext cx="4149198" cy="2310506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hu-HU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fr-FR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>
              <a:latin typeface="Courier New"/>
              <a:cs typeface="Courier New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4723907" y="316798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3E65D1-EDDD-4AB9-84A9-10B410B6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EF35A2-6590-421D-8273-EE1916781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7" y="152401"/>
            <a:ext cx="8918575" cy="11350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Relocated .text section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76400" y="3200400"/>
            <a:ext cx="181758" cy="328424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600201" y="1330889"/>
            <a:ext cx="9017001" cy="4526497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00000000004004d0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4004d0:       48 83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ec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08       sub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4004d4:       be 02 00 00 00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$0x2,%esi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4004d9: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bf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18 10 60 00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sk-SK" sz="1600" dirty="0">
                <a:solidFill>
                  <a:srgbClr val="7030A0"/>
                </a:solidFill>
                <a:latin typeface="Courier New"/>
                <a:cs typeface="Courier New"/>
              </a:rPr>
              <a:t>$0x601018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,%edi  </a:t>
            </a:r>
            <a:r>
              <a:rPr lang="sk-SK" sz="1600" dirty="0">
                <a:latin typeface="Courier New"/>
                <a:cs typeface="Courier New"/>
              </a:rPr>
              <a:t># %</a:t>
            </a:r>
            <a:r>
              <a:rPr lang="sk-SK" sz="1600" dirty="0" err="1">
                <a:latin typeface="Courier New"/>
                <a:cs typeface="Courier New"/>
              </a:rPr>
              <a:t>edi</a:t>
            </a:r>
            <a:r>
              <a:rPr lang="sk-SK" sz="1600" dirty="0">
                <a:latin typeface="Courier New"/>
                <a:cs typeface="Courier New"/>
              </a:rPr>
              <a:t> = &amp;</a:t>
            </a:r>
            <a:r>
              <a:rPr lang="sk-SK" sz="1600" dirty="0" err="1">
                <a:latin typeface="Courier New"/>
                <a:cs typeface="Courier New"/>
              </a:rPr>
              <a:t>array</a:t>
            </a:r>
            <a:endParaRPr lang="sk-SK" sz="1600" dirty="0"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4004de:       e8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05 00 00 00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callq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4004e8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&lt;sum&gt;    # sum()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3366FF"/>
                </a:solidFill>
                <a:latin typeface="Courier New"/>
                <a:cs typeface="Courier New"/>
              </a:rPr>
              <a:t>4004e3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:       48 83 c4 08       add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4004e7:       c3       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00000000004004e8 &lt;sum&gt;: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sk-SK" sz="1600" dirty="0">
                <a:solidFill>
                  <a:srgbClr val="FF0000"/>
                </a:solidFill>
                <a:latin typeface="Courier New"/>
                <a:cs typeface="Courier New"/>
              </a:rPr>
              <a:t>4004e8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:       b8 00 00 00 00   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$0x0,%eax</a:t>
            </a:r>
          </a:p>
          <a:p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4004ed:       ba 00 00 00 00          </a:t>
            </a:r>
            <a:r>
              <a:rPr lang="sk-SK" sz="1600" dirty="0" err="1">
                <a:solidFill>
                  <a:srgbClr val="000000"/>
                </a:solidFill>
                <a:latin typeface="Courier New"/>
                <a:cs typeface="Courier New"/>
              </a:rPr>
              <a:t>mov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    $0x0,%edx</a:t>
            </a:r>
          </a:p>
          <a:p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 4004f2:       </a:t>
            </a:r>
            <a:r>
              <a:rPr lang="cs-CZ" sz="1600" dirty="0" err="1">
                <a:solidFill>
                  <a:srgbClr val="000000"/>
                </a:solidFill>
                <a:latin typeface="Courier New"/>
                <a:cs typeface="Courier New"/>
              </a:rPr>
              <a:t>eb</a:t>
            </a:r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09                   </a:t>
            </a:r>
            <a:r>
              <a:rPr lang="cs-CZ" sz="1600" dirty="0" err="1">
                <a:solidFill>
                  <a:srgbClr val="000000"/>
                </a:solidFill>
                <a:latin typeface="Courier New"/>
                <a:cs typeface="Courier New"/>
              </a:rPr>
              <a:t>jmp</a:t>
            </a:r>
            <a:r>
              <a:rPr lang="cs-CZ" sz="1600" dirty="0">
                <a:solidFill>
                  <a:srgbClr val="000000"/>
                </a:solidFill>
                <a:latin typeface="Courier New"/>
                <a:cs typeface="Courier New"/>
              </a:rPr>
              <a:t>    4004fd &lt;sum+0x15&gt;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4004f4:       48 63 ca               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movslq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%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edx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,%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rcx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4004f7:       03 04 8f                add    (%rdi,%rcx,4),%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eax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4004fa:       83 c2 01                add    $0x1,%edx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4004fd:       39 f2           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cmp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%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esi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,%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edx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4004ff:       7c f3           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jl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4004f4 &lt;sum+0xc&gt;</a:t>
            </a:r>
          </a:p>
          <a:p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 400501:       f3 c3                   </a:t>
            </a:r>
            <a:r>
              <a:rPr lang="hu-HU" sz="1600" dirty="0" err="1">
                <a:solidFill>
                  <a:srgbClr val="000000"/>
                </a:solidFill>
                <a:latin typeface="Courier New"/>
                <a:cs typeface="Courier New"/>
              </a:rPr>
              <a:t>repz</a:t>
            </a:r>
            <a:r>
              <a:rPr lang="hu-HU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sz="1600" dirty="0" err="1">
                <a:solidFill>
                  <a:srgbClr val="000000"/>
                </a:solidFill>
                <a:latin typeface="Courier New"/>
                <a:cs typeface="Courier New"/>
              </a:rPr>
              <a:t>retq</a:t>
            </a:r>
            <a:endParaRPr lang="ro-RO" sz="1600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39370" y="5943600"/>
            <a:ext cx="6226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err="1">
                <a:latin typeface="Courier New"/>
                <a:cs typeface="Courier New"/>
              </a:rPr>
              <a:t>callq</a:t>
            </a:r>
            <a:r>
              <a:rPr lang="en-US" sz="2000">
                <a:latin typeface="Calibri" pitchFamily="34" charset="0"/>
              </a:rPr>
              <a:t> instruction uses PC-relative addressing for sum():  </a:t>
            </a:r>
          </a:p>
          <a:p>
            <a:r>
              <a:rPr lang="en-US" sz="2000">
                <a:solidFill>
                  <a:srgbClr val="FF0000"/>
                </a:solidFill>
                <a:latin typeface="Courier New"/>
                <a:cs typeface="Courier New"/>
              </a:rPr>
              <a:t>0x4004e8</a:t>
            </a:r>
            <a:r>
              <a:rPr lang="en-US" sz="2000">
                <a:latin typeface="Calibri" pitchFamily="34" charset="0"/>
              </a:rPr>
              <a:t> = </a:t>
            </a:r>
            <a:r>
              <a:rPr lang="en-US" sz="2000">
                <a:solidFill>
                  <a:srgbClr val="3366FF"/>
                </a:solidFill>
                <a:latin typeface="Courier New"/>
                <a:cs typeface="Courier New"/>
              </a:rPr>
              <a:t>0x4004e3</a:t>
            </a:r>
            <a:r>
              <a:rPr lang="en-US" sz="2000">
                <a:latin typeface="Calibri" pitchFamily="34" charset="0"/>
              </a:rPr>
              <a:t> + </a:t>
            </a:r>
            <a:r>
              <a:rPr lang="en-US" sz="2000">
                <a:solidFill>
                  <a:srgbClr val="00CC99"/>
                </a:solidFill>
                <a:latin typeface="Courier New"/>
                <a:cs typeface="Courier New"/>
              </a:rPr>
              <a:t>0x5</a:t>
            </a:r>
          </a:p>
        </p:txBody>
      </p:sp>
      <p:sp>
        <p:nvSpPr>
          <p:cNvPr id="3" name="Rectangle 2"/>
          <p:cNvSpPr/>
          <p:nvPr/>
        </p:nvSpPr>
        <p:spPr>
          <a:xfrm>
            <a:off x="6918598" y="6519446"/>
            <a:ext cx="3139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Source: </a:t>
            </a:r>
            <a:r>
              <a:rPr lang="en-US" sz="1600" dirty="0" err="1">
                <a:latin typeface="Courier New"/>
                <a:cs typeface="Courier New"/>
              </a:rPr>
              <a:t>objdump</a:t>
            </a:r>
            <a:r>
              <a:rPr lang="en-US" sz="1600" dirty="0">
                <a:latin typeface="Courier New"/>
                <a:cs typeface="Courier New"/>
              </a:rPr>
              <a:t> -d </a:t>
            </a:r>
            <a:r>
              <a:rPr lang="en-US" sz="1600" dirty="0" err="1">
                <a:latin typeface="Courier New"/>
                <a:cs typeface="Courier New"/>
              </a:rPr>
              <a:t>prog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AE971-A901-49D6-99FD-B8AA16950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ABE1D-19C6-4945-AA2E-64D2716E0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74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Loading Executable Object Files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847646" y="15677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847646" y="19487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847646" y="2939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847646" y="3701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847646" y="4082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1847646" y="4463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847646" y="4844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847646" y="59873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793568" y="1413297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722806" y="1236453"/>
            <a:ext cx="2285154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6210830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6210830" y="2963864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6210830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6210831" y="4350809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6210830" y="2054226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7600950" y="3957639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6210830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7600950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6210829" y="6312959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5945194" y="653151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9358222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err="1">
                <a:latin typeface="Courier New" pitchFamily="49" charset="0"/>
                <a:ea typeface="msgothic" charset="0"/>
                <a:cs typeface="msgothic" charset="0"/>
              </a:rPr>
              <a:t>r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sp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9051835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9201150" y="899577"/>
            <a:ext cx="1314450" cy="8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invisible to user code</a:t>
            </a: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9067800" y="1257569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9412288" y="4173539"/>
            <a:ext cx="552052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9028114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5334000" y="6172201"/>
            <a:ext cx="920542" cy="269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6210829" y="5017559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Read/write data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6210829" y="5643034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Read-only code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9048750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9201151" y="5010151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1847646" y="3320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847646" y="5225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.line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847646" y="2558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 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1847646" y="5606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err="1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3FE1F0-C380-4B2E-9F3C-068F11D40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6C47C2-3709-4F89-85ED-67D7EE8A9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2723D-C28B-479B-90EC-19E1FA8BB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ED9DF-9F77-4E09-AECC-C4AC3B852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given a system that has pre-implemented programs in it (compiled code plus libraries).</a:t>
            </a:r>
          </a:p>
          <a:p>
            <a:endParaRPr lang="en-US" dirty="0"/>
          </a:p>
          <a:p>
            <a:r>
              <a:rPr lang="en-US" dirty="0"/>
              <a:t>But now we want to change the behavior of some existing API.</a:t>
            </a:r>
          </a:p>
          <a:p>
            <a:br>
              <a:rPr lang="en-US" dirty="0"/>
            </a:br>
            <a:r>
              <a:rPr lang="en-US" dirty="0"/>
              <a:t>Can it be done?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25227-7128-40B8-92AE-5AE9BA0C3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EC955-F429-4100-8A02-3D5861B45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078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27238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Static Libraries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28194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133600" y="2289870"/>
            <a:ext cx="1371600" cy="360909"/>
          </a:xfrm>
          <a:prstGeom prst="rect">
            <a:avLst/>
          </a:prstGeom>
          <a:solidFill>
            <a:srgbClr val="DEDFF5"/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95526" y="1615181"/>
            <a:ext cx="1008907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ourier New" pitchFamily="49" charset="0"/>
                <a:ea typeface="msgothic" charset="0"/>
                <a:cs typeface="msgothic" charset="0"/>
              </a:rPr>
              <a:t>atoi.c</a:t>
            </a:r>
            <a:endParaRPr lang="en-GB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479676" y="2986781"/>
            <a:ext cx="1008907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atoi.o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810000" y="2289870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21113" y="1615181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printf.c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840163" y="2986781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printf.o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44958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28194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4958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495800" y="3364606"/>
            <a:ext cx="1588" cy="4714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035426" y="4674294"/>
            <a:ext cx="1008907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5408614" y="3302694"/>
            <a:ext cx="1298575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352800" y="3836095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 (</a:t>
            </a:r>
            <a:r>
              <a:rPr lang="en-GB" b="1" err="1">
                <a:latin typeface="Calibri" pitchFamily="34" charset="0"/>
                <a:ea typeface="msgothic" charset="0"/>
                <a:cs typeface="msgothic" charset="0"/>
              </a:rPr>
              <a:t>ar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5410200" y="2159695"/>
            <a:ext cx="364500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...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096000" y="2300982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107113" y="1626294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random.c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6126163" y="2997894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random.o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6781800" y="1931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6781800" y="2693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2819400" y="3302694"/>
            <a:ext cx="1219200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6619875" y="3759895"/>
            <a:ext cx="3637832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rs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atoi.o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600" b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… </a:t>
            </a:r>
            <a:r>
              <a:rPr lang="en-GB" sz="1600" b="1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random.o</a:t>
            </a:r>
            <a:endParaRPr lang="en-GB" sz="1600" b="1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495800" y="4279006"/>
            <a:ext cx="1588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5410200" y="4654715"/>
            <a:ext cx="4089756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C standard library, static version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1981201" y="5562600"/>
            <a:ext cx="83073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kern="0" dirty="0">
                <a:latin typeface="Calibri" pitchFamily="34" charset="0"/>
              </a:rPr>
              <a:t>Archiver creates a single file that contains all the .o files, plus a lookup table (basically, a “directory”) that the linker can use to find the files.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2A5439-E2E3-400E-8236-7A533AA0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84A63B-9714-4E51-9C46-0110E302E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74838" y="3048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Commonly Used Libraries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78013" y="1220789"/>
            <a:ext cx="8307387" cy="3152775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err="1">
                <a:latin typeface="Courier New" pitchFamily="49" charset="0"/>
              </a:rPr>
              <a:t>libc.a</a:t>
            </a:r>
            <a:r>
              <a:rPr lang="en-GB" sz="2000" dirty="0"/>
              <a:t> (the C standard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4.6 MB archive of 1496 object files.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I/O, memory allocation, signal handling, string handling, data and time, random numbers, integer math</a:t>
            </a:r>
          </a:p>
          <a:p>
            <a:pPr>
              <a:lnSpc>
                <a:spcPct val="80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err="1">
                <a:latin typeface="Courier New" pitchFamily="49" charset="0"/>
              </a:rPr>
              <a:t>libm.a</a:t>
            </a:r>
            <a:r>
              <a:rPr lang="en-GB" sz="2000" dirty="0"/>
              <a:t> (the C math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2 MB archive of 444 object files.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floating point math (sin, cos, tan, log, exp, sqrt, …) 	</a:t>
            </a:r>
          </a:p>
          <a:p>
            <a:pPr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05951" y="3769744"/>
            <a:ext cx="4008126" cy="2872198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–t 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usr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/lib/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fork.o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fprintf.o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fpu_control.o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fputc.o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freopen.o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fscanf.o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fseek.o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fstab.o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305861" y="3769744"/>
            <a:ext cx="4008126" cy="2872198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–t /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usr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/lib/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libm.a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24F0F7-9612-43C8-9D50-60E8650A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31281C-FDE6-48CE-82A1-AE45598E8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486400" y="838200"/>
            <a:ext cx="4876800" cy="53340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noAutofit/>
          </a:bodyPr>
          <a:lstStyle/>
          <a:p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170" y="435678"/>
            <a:ext cx="4298831" cy="1240722"/>
          </a:xfrm>
        </p:spPr>
        <p:txBody>
          <a:bodyPr>
            <a:normAutofit fontScale="90000"/>
          </a:bodyPr>
          <a:lstStyle/>
          <a:p>
            <a:r>
              <a:rPr lang="en-US" dirty="0"/>
              <a:t>Linking with Static Libraries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40694" y="2020990"/>
            <a:ext cx="3517106" cy="3787833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vector.h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[2] = {3, 4};</a:t>
            </a:r>
          </a:p>
          <a:p>
            <a:r>
              <a:rPr lang="nl-NL" sz="16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 err="1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[2];</a:t>
            </a:r>
          </a:p>
          <a:p>
            <a:endParaRPr lang="nl-NL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(int argc, char** argv)</a:t>
            </a:r>
          </a:p>
          <a:p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(x, y, z, 2);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600">
                <a:solidFill>
                  <a:srgbClr val="9D206F"/>
                </a:solidFill>
                <a:latin typeface="Courier New"/>
                <a:cs typeface="Courier New"/>
              </a:rPr>
              <a:t>"z = [%d %d]\n”</a:t>
            </a:r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        z[0], z[1]);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0;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128184" y="5257800"/>
            <a:ext cx="1146766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93138" y="1817133"/>
            <a:ext cx="4441462" cy="1818063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4A00FF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>
                <a:solidFill>
                  <a:srgbClr val="000000"/>
                </a:solidFill>
                <a:latin typeface="Courier New"/>
                <a:cs typeface="Courier New"/>
              </a:rPr>
              <a:t> (i = 0; i &lt; n; i++)</a:t>
            </a:r>
          </a:p>
          <a:p>
            <a:r>
              <a:rPr lang="es-ES_tradnl" sz="1600">
                <a:solidFill>
                  <a:srgbClr val="000000"/>
                </a:solidFill>
                <a:latin typeface="Courier New"/>
                <a:cs typeface="Courier New"/>
              </a:rPr>
              <a:t>        z[i] = x[i] + y[i];</a:t>
            </a:r>
          </a:p>
          <a:p>
            <a:r>
              <a:rPr lang="es-ES_tradnl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693138" y="3774995"/>
            <a:ext cx="4441462" cy="206428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4A00FF"/>
                </a:solidFill>
                <a:latin typeface="Courier New"/>
                <a:cs typeface="Courier New"/>
              </a:rPr>
              <a:t>multvec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           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r-FR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>
                <a:solidFill>
                  <a:srgbClr val="C200FF"/>
                </a:solidFill>
                <a:latin typeface="Courier New"/>
                <a:cs typeface="Courier New"/>
              </a:rPr>
              <a:t>    for</a:t>
            </a:r>
            <a:r>
              <a:rPr lang="da-DK" sz="1600">
                <a:solidFill>
                  <a:srgbClr val="000000"/>
                </a:solidFill>
                <a:latin typeface="Courier New"/>
                <a:cs typeface="Courier New"/>
              </a:rPr>
              <a:t> (i = 0; i &lt; n; i++)</a:t>
            </a:r>
          </a:p>
          <a:p>
            <a:r>
              <a:rPr lang="es-ES_tradnl" sz="1600">
                <a:solidFill>
                  <a:srgbClr val="000000"/>
                </a:solidFill>
                <a:latin typeface="Courier New"/>
                <a:cs typeface="Courier New"/>
              </a:rPr>
              <a:t>        z[i] = x[i] * y[i];</a:t>
            </a:r>
          </a:p>
          <a:p>
            <a:r>
              <a:rPr lang="es-ES_tradnl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727940" y="5527595"/>
            <a:ext cx="1422482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866462" y="3341132"/>
            <a:ext cx="1284624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01" y="914400"/>
            <a:ext cx="1762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latin typeface="Courier New"/>
                <a:cs typeface="Courier New"/>
              </a:rPr>
              <a:t>libvector.a</a:t>
            </a:r>
            <a:endParaRPr lang="en-US">
              <a:latin typeface="Courier New"/>
              <a:cs typeface="Courier New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50936A-4CAA-455F-86F9-EB6FD2059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768D2E3-4F6D-4010-B133-D2B375209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690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1016464" y="249389"/>
            <a:ext cx="10786872" cy="1499616"/>
          </a:xfrm>
        </p:spPr>
        <p:txBody>
          <a:bodyPr/>
          <a:lstStyle/>
          <a:p>
            <a:r>
              <a:rPr lang="en-GB" dirty="0"/>
              <a:t>Linking with Static Libraries</a:t>
            </a:r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2222501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698625" y="2992439"/>
            <a:ext cx="2070100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Translators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b="1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676400" y="2286000"/>
            <a:ext cx="1146766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325813" y="3994150"/>
            <a:ext cx="1146766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2765426" y="3681413"/>
            <a:ext cx="815975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3868738" y="4291013"/>
            <a:ext cx="762000" cy="304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877051" y="3263900"/>
            <a:ext cx="1008907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5505452" y="3649663"/>
            <a:ext cx="1587" cy="102235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021138" y="4672014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043593" y="5518151"/>
            <a:ext cx="1012890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prog2c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5505450" y="5047191"/>
            <a:ext cx="1588" cy="41433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7101022" y="3886201"/>
            <a:ext cx="3185978" cy="626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and any other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modules called by </a:t>
            </a: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711701" y="3263900"/>
            <a:ext cx="1698199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libvector.a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5516563" y="3994150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6505576" y="3590397"/>
            <a:ext cx="841375" cy="1066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8453439" y="3206751"/>
            <a:ext cx="1552839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Static libraries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1749425" y="3883026"/>
            <a:ext cx="130559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b="1" i="1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object files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6172251" y="5378450"/>
            <a:ext cx="2210134" cy="908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  <a:ea typeface="msgothic" charset="0"/>
                <a:cs typeface="msgothic" charset="0"/>
              </a:rPr>
              <a:t>(861,232 bytes)</a:t>
            </a:r>
            <a:endParaRPr lang="en-GB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2784475" y="2286000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3406776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4852989" y="2289176"/>
            <a:ext cx="1304925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endParaRPr lang="en-GB" b="1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b="1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5505452" y="2955926"/>
            <a:ext cx="1587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4953000" y="1874838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6096000" y="1874838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4125913" y="1538288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5449888" y="1524000"/>
            <a:ext cx="1422482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19601" y="6347379"/>
            <a:ext cx="2017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latin typeface="Calibri" pitchFamily="34" charset="0"/>
              </a:rPr>
              <a:t>“c” for “compile-time”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7011134" y="4724401"/>
            <a:ext cx="3761264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static </a:t>
            </a:r>
            <a:r>
              <a:rPr lang="mr-IN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o prog2c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	      main2.o -L. -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lvector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FE55A1-F333-4B06-8D1F-F7DEA98B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D411C8-F296-457D-9724-F12235A34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Using Static Libraries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79614" y="1428750"/>
            <a:ext cx="8307387" cy="4133850"/>
          </a:xfrm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Linker’s algorithm for resolving external references: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Scan </a:t>
            </a:r>
            <a:r>
              <a:rPr lang="en-GB" b="1">
                <a:latin typeface="Courier New" pitchFamily="49" charset="0"/>
              </a:rPr>
              <a:t>.o</a:t>
            </a:r>
            <a:r>
              <a:rPr lang="en-GB"/>
              <a:t> files and </a:t>
            </a:r>
            <a:r>
              <a:rPr lang="en-GB" b="1">
                <a:latin typeface="Courier New" pitchFamily="49" charset="0"/>
              </a:rPr>
              <a:t>.a</a:t>
            </a:r>
            <a:r>
              <a:rPr lang="en-GB"/>
              <a:t> files in the command line order.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During the scan, keep a list of the current unresolved references.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As each new </a:t>
            </a:r>
            <a:r>
              <a:rPr lang="en-GB" b="1">
                <a:latin typeface="Courier New" pitchFamily="49" charset="0"/>
              </a:rPr>
              <a:t>.o</a:t>
            </a:r>
            <a:r>
              <a:rPr lang="en-GB"/>
              <a:t> or </a:t>
            </a:r>
            <a:r>
              <a:rPr lang="en-GB" b="1">
                <a:latin typeface="Courier New" pitchFamily="49" charset="0"/>
              </a:rPr>
              <a:t>.a</a:t>
            </a:r>
            <a:r>
              <a:rPr lang="en-GB"/>
              <a:t> file, </a:t>
            </a:r>
            <a:r>
              <a:rPr lang="en-GB" i="1" err="1"/>
              <a:t>obj</a:t>
            </a:r>
            <a:r>
              <a:rPr lang="en-GB"/>
              <a:t>, is encountered, try to resolve each unresolved reference in the list against the symbols defined in </a:t>
            </a:r>
            <a:r>
              <a:rPr lang="en-GB" i="1"/>
              <a:t>obj</a:t>
            </a:r>
            <a:r>
              <a:rPr lang="en-GB"/>
              <a:t>.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If any entries in the unresolved list at end of scan, then error.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Problem: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Command line order matters!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Moral: put libraries at the end of the command line.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376578" y="5562600"/>
            <a:ext cx="6723613" cy="1024064"/>
          </a:xfrm>
          <a:prstGeom prst="rect">
            <a:avLst/>
          </a:prstGeom>
          <a:solidFill>
            <a:srgbClr val="E6E6E6"/>
          </a:solidFill>
          <a:ln w="64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 -static -o prog2c -L. -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lvector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 main2.o 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main2.o: In function `main':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main2.c:(.text+0x19): undefined reference to `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'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collect2: error: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 returned 1 exit status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FAE71EC-C4C2-470B-ABD9-470FC591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277DC2-8938-49B4-88D9-E8A2F0E44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Shared Libraries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Static libraries have the following disadvantages:</a:t>
            </a:r>
          </a:p>
          <a:p>
            <a:pPr lvl="1"/>
            <a:r>
              <a:rPr lang="en-GB" dirty="0"/>
              <a:t> Duplication in the stored executables (every function needs </a:t>
            </a:r>
            <a:r>
              <a:rPr lang="en-GB" dirty="0" err="1"/>
              <a:t>libc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 Duplication in the running executables</a:t>
            </a:r>
          </a:p>
          <a:p>
            <a:pPr lvl="1"/>
            <a:r>
              <a:rPr lang="en-GB" dirty="0"/>
              <a:t> Minor bug fixes in system libraries?  Must rebuild everything! </a:t>
            </a:r>
          </a:p>
          <a:p>
            <a:pPr lvl="1"/>
            <a:endParaRPr lang="en-GB" dirty="0"/>
          </a:p>
          <a:p>
            <a:pPr marL="128016" lvl="1" indent="0">
              <a:buNone/>
            </a:pPr>
            <a:r>
              <a:rPr lang="en-GB" dirty="0"/>
              <a:t>Example: hugely disruptive 2016 library issue:</a:t>
            </a:r>
          </a:p>
          <a:p>
            <a:pPr marL="128016" lvl="1" indent="0">
              <a:buNone/>
            </a:pPr>
            <a:r>
              <a:rPr lang="en-GB" dirty="0"/>
              <a:t> 	</a:t>
            </a:r>
            <a:r>
              <a:rPr lang="en-GB" dirty="0">
                <a:hlinkClick r:id="rId3"/>
              </a:rPr>
              <a:t> https://security.googleblog.com/2016/02/cve-2015-7547-glibc-getaddrinfo-stack.html</a:t>
            </a:r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B86B99-3BED-47F2-A701-B973F89C0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CA2FDB-E66F-4E80-BAD3-4DE68EA64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Shared Libraries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Shared libraries save space and resolve this issue.</a:t>
            </a:r>
          </a:p>
          <a:p>
            <a:endParaRPr lang="en-GB" dirty="0"/>
          </a:p>
          <a:p>
            <a:r>
              <a:rPr lang="en-GB" dirty="0"/>
              <a:t>Term refers to:</a:t>
            </a:r>
          </a:p>
          <a:p>
            <a:pPr lvl="1"/>
            <a:r>
              <a:rPr lang="en-GB" dirty="0"/>
              <a:t> Object files that contain code and data.</a:t>
            </a:r>
          </a:p>
          <a:p>
            <a:pPr lvl="1"/>
            <a:r>
              <a:rPr lang="en-GB" dirty="0"/>
              <a:t> Saved in a special directly (LOADPATH points to it).</a:t>
            </a:r>
          </a:p>
          <a:p>
            <a:pPr lvl="1"/>
            <a:r>
              <a:rPr lang="en-GB" dirty="0"/>
              <a:t> Loaded and linked into an application dynamically, at either load-time </a:t>
            </a:r>
            <a:br>
              <a:rPr lang="en-GB" dirty="0"/>
            </a:br>
            <a:r>
              <a:rPr lang="en-GB" dirty="0"/>
              <a:t>  or run-time</a:t>
            </a:r>
          </a:p>
          <a:p>
            <a:pPr lvl="1"/>
            <a:r>
              <a:rPr lang="en-GB" dirty="0"/>
              <a:t> Also called: dynamic link libraries, DLLs, .so files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C7677AD-5CE9-4FCD-AD01-B571D610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66B47F-C7E8-4C36-9232-6FC94FB5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307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27238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Library Example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28194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133600" y="2289870"/>
            <a:ext cx="1371600" cy="360909"/>
          </a:xfrm>
          <a:prstGeom prst="rect">
            <a:avLst/>
          </a:prstGeom>
          <a:solidFill>
            <a:srgbClr val="DEDFF5"/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295525" y="1615181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b="1" dirty="0" err="1">
                <a:latin typeface="Courier New" pitchFamily="49" charset="0"/>
                <a:ea typeface="msgothic" charset="0"/>
                <a:cs typeface="msgothic" charset="0"/>
              </a:rPr>
              <a:t>.c</a:t>
            </a:r>
            <a:endParaRPr lang="en-GB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133600" y="2971800"/>
            <a:ext cx="1284624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  <a:endParaRPr lang="en-GB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810000" y="2289870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21113" y="1615181"/>
            <a:ext cx="1422482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endParaRPr lang="en-GB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840163" y="2986781"/>
            <a:ext cx="1422482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  <a:endParaRPr lang="en-GB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44958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28194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4958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495800" y="3364606"/>
            <a:ext cx="1588" cy="4714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595943" y="4724400"/>
            <a:ext cx="1836057" cy="3590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endParaRPr lang="en-GB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352800" y="3810001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b="1" dirty="0" err="1">
                <a:latin typeface="Calibri" pitchFamily="34" charset="0"/>
                <a:ea typeface="msgothic" charset="0"/>
                <a:cs typeface="msgothic" charset="0"/>
              </a:rPr>
              <a:t>ld</a:t>
            </a: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2819400" y="3302694"/>
            <a:ext cx="1219200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486401" y="3276601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-shared -o </a:t>
            </a:r>
            <a:r>
              <a:rPr lang="en-GB" sz="16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addvec.o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4495800" y="4279006"/>
            <a:ext cx="1588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5867400" y="4648201"/>
            <a:ext cx="2971800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Dynamic v</a:t>
            </a:r>
            <a:r>
              <a:rPr lang="en-GB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ector library</a:t>
            </a:r>
          </a:p>
        </p:txBody>
      </p:sp>
      <p:sp>
        <p:nvSpPr>
          <p:cNvPr id="2" name="Rectangle 1"/>
          <p:cNvSpPr/>
          <p:nvPr/>
        </p:nvSpPr>
        <p:spPr>
          <a:xfrm>
            <a:off x="4724400" y="1905001"/>
            <a:ext cx="5867400" cy="356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Og</a:t>
            </a:r>
            <a:r>
              <a:rPr lang="en-GB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c </a:t>
            </a:r>
            <a:r>
              <a:rPr lang="en-GB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r>
              <a:rPr lang="en-GB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r>
              <a:rPr lang="en-GB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fpic</a:t>
            </a:r>
            <a:endParaRPr lang="en-GB" dirty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C3C6BE-A979-4987-9CD8-17299348C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5BB36-174E-488D-A7EE-A348911DC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17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74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Linking at Load-time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4144964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978275" y="1657076"/>
            <a:ext cx="16764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605214" y="1010964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281489" y="2568301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816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883275" y="1949176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978275" y="3225526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319691" y="3974825"/>
            <a:ext cx="92054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prog2l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4816475" y="3609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4816475" y="4295500"/>
            <a:ext cx="1588" cy="4572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978275" y="6124301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4816475" y="5133700"/>
            <a:ext cx="1588" cy="9906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4816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778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6704014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876925" y="4844776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778625" y="5559151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6697664" y="54385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295400" y="3873225"/>
            <a:ext cx="2514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(8488 bytes)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438400" y="2451355"/>
            <a:ext cx="1371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err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600" b="1" i="1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2057400" y="5887234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5307014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4708526" y="1010964"/>
            <a:ext cx="1169209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3978275" y="4749526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213476" y="1047476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-shared -o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fpic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7239001" y="1574799"/>
            <a:ext cx="460375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6248401" y="3581401"/>
            <a:ext cx="3638473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o prog2l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	      main2.o ./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D032A0F-E558-448B-84D1-F1AD021CB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DF46F2-6F26-4B3C-84C7-D6C894E71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73DE4-1CD6-4536-AB15-73CB72EB9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Dynamic linking, relocation occurs at </a:t>
            </a:r>
            <a:r>
              <a:rPr lang="en-US" u="sng" dirty="0"/>
              <a:t>runtime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FFADA-4227-49F0-887A-534382686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a program uses a library, the operating system maps it into memory.  The single copy can then be shared</a:t>
            </a:r>
          </a:p>
          <a:p>
            <a:endParaRPr lang="en-US" dirty="0"/>
          </a:p>
          <a:p>
            <a:r>
              <a:rPr lang="en-US" dirty="0"/>
              <a:t>Then a “dynamic linking” module runs to connect the executable to the mapped library segment.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It may have a different base address in each address</a:t>
            </a:r>
            <a:br>
              <a:rPr lang="en-US" dirty="0"/>
            </a:br>
            <a:r>
              <a:rPr lang="en-US" dirty="0"/>
              <a:t>    space, creating a need for </a:t>
            </a:r>
            <a:r>
              <a:rPr lang="en-US" i="1" dirty="0"/>
              <a:t>dynamic relocation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We also create a copy of the data segments of the library </a:t>
            </a:r>
            <a:br>
              <a:rPr lang="en-US" dirty="0"/>
            </a:br>
            <a:r>
              <a:rPr lang="en-US" dirty="0"/>
              <a:t>    for each process using it, so that any changes are private.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F54B3D-3CBE-4439-B88B-771A6CBB8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C18249-F578-43A2-BF62-D7C4E08FB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6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4C85-5ADF-4E84-A094-A0B6BC60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Map For Today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C230C-F5A1-4450-A48C-01894D4D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F3355-483B-4F32-B2B3-39B707A1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6FF3A6-C13D-4120-AC15-9A9666F6835B}"/>
              </a:ext>
            </a:extLst>
          </p:cNvPr>
          <p:cNvSpPr txBox="1"/>
          <p:nvPr/>
        </p:nvSpPr>
        <p:spPr>
          <a:xfrm>
            <a:off x="2513135" y="3598972"/>
            <a:ext cx="1635384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Compiling to an</a:t>
            </a:r>
            <a:br>
              <a:rPr lang="en-US" dirty="0"/>
            </a:br>
            <a:r>
              <a:rPr lang="en-US" dirty="0"/>
              <a:t>object file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6037FA-6EF9-41B7-87AD-DF1B091D45F8}"/>
              </a:ext>
            </a:extLst>
          </p:cNvPr>
          <p:cNvSpPr txBox="1"/>
          <p:nvPr/>
        </p:nvSpPr>
        <p:spPr>
          <a:xfrm>
            <a:off x="1543531" y="4682066"/>
            <a:ext cx="393505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Static versus dynamic linking in Linux.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93A7E-E7A1-4D18-8468-2F059C260A1B}"/>
              </a:ext>
            </a:extLst>
          </p:cNvPr>
          <p:cNvSpPr txBox="1"/>
          <p:nvPr/>
        </p:nvSpPr>
        <p:spPr>
          <a:xfrm>
            <a:off x="6673677" y="2911949"/>
            <a:ext cx="4107215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Dynamic linking: -shared -</a:t>
            </a:r>
            <a:r>
              <a:rPr lang="en-US" dirty="0" err="1"/>
              <a:t>fPIC</a:t>
            </a:r>
            <a:r>
              <a:rPr lang="en-US" dirty="0"/>
              <a:t> compilation.</a:t>
            </a:r>
            <a:br>
              <a:rPr lang="en-US" dirty="0"/>
            </a:br>
            <a:r>
              <a:rPr lang="en-US" dirty="0"/>
              <a:t>DLL segments, issue of base address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CBCB8C-6D8E-43EE-B138-A40F8D2F0409}"/>
              </a:ext>
            </a:extLst>
          </p:cNvPr>
          <p:cNvSpPr txBox="1"/>
          <p:nvPr/>
        </p:nvSpPr>
        <p:spPr>
          <a:xfrm>
            <a:off x="2908541" y="2807218"/>
            <a:ext cx="972702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Libraries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4F9F69-49D5-4891-B861-8372CD3F1027}"/>
              </a:ext>
            </a:extLst>
          </p:cNvPr>
          <p:cNvSpPr txBox="1"/>
          <p:nvPr/>
        </p:nvSpPr>
        <p:spPr>
          <a:xfrm>
            <a:off x="6673677" y="3971096"/>
            <a:ext cx="393505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Wrappers for method </a:t>
            </a:r>
            <a:r>
              <a:rPr lang="en-US" dirty="0" err="1"/>
              <a:t>interpositioning</a:t>
            </a:r>
            <a:r>
              <a:rPr lang="en-US" dirty="0"/>
              <a:t>: a “super hacker” technique!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62E863-F83B-4E21-A454-8C4CFB968AF9}"/>
              </a:ext>
            </a:extLst>
          </p:cNvPr>
          <p:cNvSpPr txBox="1"/>
          <p:nvPr/>
        </p:nvSpPr>
        <p:spPr>
          <a:xfrm>
            <a:off x="1095587" y="5207323"/>
            <a:ext cx="4727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Main part of lecture.  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3200" b="1" dirty="0">
                <a:solidFill>
                  <a:srgbClr val="C00000"/>
                </a:solidFill>
              </a:rPr>
              <a:t>Be sure to understand this.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3ECA3F-5759-4BF6-8792-CB63BFC07A32}"/>
              </a:ext>
            </a:extLst>
          </p:cNvPr>
          <p:cNvSpPr txBox="1"/>
          <p:nvPr/>
        </p:nvSpPr>
        <p:spPr>
          <a:xfrm>
            <a:off x="5918849" y="5195566"/>
            <a:ext cx="56178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Insane/weird part, introduces some amazing features</a:t>
            </a:r>
          </a:p>
        </p:txBody>
      </p:sp>
    </p:spTree>
    <p:extLst>
      <p:ext uri="{BB962C8B-B14F-4D97-AF65-F5344CB8AC3E}">
        <p14:creationId xmlns:p14="http://schemas.microsoft.com/office/powerpoint/2010/main" val="9974483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51038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Run-time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828800" y="1323976"/>
            <a:ext cx="86868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stdlib.h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dlfcn.h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x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r>
              <a:rPr lang="fr-FR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>
                <a:solidFill>
                  <a:srgbClr val="C1651C"/>
                </a:solidFill>
                <a:latin typeface="Courier New"/>
                <a:cs typeface="Courier New"/>
              </a:rPr>
              <a:t>y</a:t>
            </a:r>
            <a:r>
              <a:rPr lang="fr-FR" sz="1600">
                <a:solidFill>
                  <a:srgbClr val="000000"/>
                </a:solidFill>
                <a:latin typeface="Courier New"/>
                <a:cs typeface="Courier New"/>
              </a:rPr>
              <a:t>[2] = {3, 4};</a:t>
            </a:r>
          </a:p>
          <a:p>
            <a:r>
              <a:rPr lang="nl-NL" sz="16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 err="1">
                <a:solidFill>
                  <a:srgbClr val="C1651C"/>
                </a:solidFill>
                <a:latin typeface="Courier New"/>
                <a:cs typeface="Courier New"/>
              </a:rPr>
              <a:t>z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[2];</a:t>
            </a:r>
          </a:p>
          <a:p>
            <a:endParaRPr lang="nl-NL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l-NL" sz="160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(int argc, char** argv)</a:t>
            </a:r>
          </a:p>
          <a:p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nl-NL" sz="160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nl-NL" sz="1600">
                <a:solidFill>
                  <a:srgbClr val="C1651C"/>
                </a:solidFill>
                <a:latin typeface="Courier New"/>
                <a:cs typeface="Courier New"/>
              </a:rPr>
              <a:t>handle</a:t>
            </a:r>
            <a:r>
              <a:rPr lang="nl-NL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(*</a:t>
            </a:r>
            <a:r>
              <a:rPr lang="fi-FI" sz="1600" err="1">
                <a:solidFill>
                  <a:srgbClr val="C1651C"/>
                </a:solidFill>
                <a:latin typeface="Courier New"/>
                <a:cs typeface="Courier New"/>
              </a:rPr>
              <a:t>addvec</a:t>
            </a:r>
            <a:r>
              <a:rPr lang="fi-FI" sz="1600" err="1">
                <a:solidFill>
                  <a:srgbClr val="000000"/>
                </a:solidFill>
                <a:latin typeface="Courier New"/>
                <a:cs typeface="Courier New"/>
              </a:rPr>
              <a:t>)(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*,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*,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*,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i-FI" sz="1600" err="1">
                <a:solidFill>
                  <a:srgbClr val="C1651C"/>
                </a:solidFill>
                <a:latin typeface="Courier New"/>
                <a:cs typeface="Courier New"/>
              </a:rPr>
              <a:t>error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Dynamically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load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shared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library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that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contains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600" err="1">
                <a:solidFill>
                  <a:srgbClr val="CB2418"/>
                </a:solidFill>
                <a:latin typeface="Courier New"/>
                <a:cs typeface="Courier New"/>
              </a:rPr>
              <a:t>addvec</a:t>
            </a:r>
            <a:r>
              <a:rPr lang="fi-FI" sz="1600">
                <a:solidFill>
                  <a:srgbClr val="CB2418"/>
                </a:solidFill>
                <a:latin typeface="Courier New"/>
                <a:cs typeface="Courier New"/>
              </a:rPr>
              <a:t>() */</a:t>
            </a:r>
            <a:endParaRPr lang="fi-FI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err="1">
                <a:solidFill>
                  <a:srgbClr val="000000"/>
                </a:solidFill>
                <a:latin typeface="Courier New"/>
                <a:cs typeface="Courier New"/>
              </a:rPr>
              <a:t>handle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i-FI" sz="1600" err="1">
                <a:solidFill>
                  <a:srgbClr val="000000"/>
                </a:solidFill>
                <a:latin typeface="Courier New"/>
                <a:cs typeface="Courier New"/>
              </a:rPr>
              <a:t>dlopen(</a:t>
            </a:r>
            <a:r>
              <a:rPr lang="fi-FI" sz="1600" err="1">
                <a:solidFill>
                  <a:srgbClr val="9D206F"/>
                </a:solidFill>
                <a:latin typeface="Courier New"/>
                <a:cs typeface="Courier New"/>
              </a:rPr>
              <a:t>"./libvector.so</a:t>
            </a:r>
            <a:r>
              <a:rPr lang="fi-FI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, RTLD_LAZY);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(!handle) {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());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exit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(1);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. . 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434429" y="6198631"/>
            <a:ext cx="871049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4B862F-EA07-498E-87A3-C558B45C5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761FE9-84E6-47C0-865A-A138851D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28813" y="381000"/>
            <a:ext cx="9656462" cy="782638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Run-time (cont’d)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034982" y="1371601"/>
            <a:ext cx="7964237" cy="5004167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Courier New"/>
                <a:ea typeface="msgothic" charset="0"/>
                <a:cs typeface="Courier New"/>
              </a:rPr>
              <a:t>    ...</a:t>
            </a: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Get a pointer to the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() function we just loaded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dlsym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(handle,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((error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()) != </a:t>
            </a:r>
            <a:r>
              <a:rPr lang="en-US" sz="160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error);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Now we can call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() just like any other function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addvec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(x, y, z, 2);</a:t>
            </a: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 printf(</a:t>
            </a:r>
            <a:r>
              <a:rPr lang="ro-RO" sz="1600">
                <a:solidFill>
                  <a:srgbClr val="9D206F"/>
                </a:solidFill>
                <a:latin typeface="Courier New"/>
                <a:cs typeface="Courier New"/>
              </a:rPr>
              <a:t>"z = [%d %d]\n"</a:t>
            </a:r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, z[0], z[1]);</a:t>
            </a:r>
          </a:p>
          <a:p>
            <a:endParaRPr lang="ro-RO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>
                <a:solidFill>
                  <a:srgbClr val="CB2418"/>
                </a:solidFill>
                <a:latin typeface="Courier New"/>
                <a:cs typeface="Courier New"/>
              </a:rPr>
              <a:t>/* Unload the shared library */</a:t>
            </a:r>
            <a:endParaRPr lang="ro-RO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dlclose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(handle) &lt; 0) {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());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err="1">
                <a:solidFill>
                  <a:srgbClr val="000000"/>
                </a:solidFill>
                <a:latin typeface="Courier New"/>
                <a:cs typeface="Courier New"/>
              </a:rPr>
              <a:t>exit</a:t>
            </a:r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(1);</a:t>
            </a:r>
          </a:p>
          <a:p>
            <a:r>
              <a:rPr lang="pl-PL" sz="16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0;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GB" sz="160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29629" y="6019800"/>
            <a:ext cx="871049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A547452-CDF5-4624-A660-EA7A16EA6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779518-0656-4F9C-A954-F122C0487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874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Linking at Run-time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4144964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978275" y="1657076"/>
            <a:ext cx="16764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729397" y="1010963"/>
            <a:ext cx="797411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405672" y="2568300"/>
            <a:ext cx="797411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dll.o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816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192906" y="2132047"/>
            <a:ext cx="104367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978275" y="3225526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319691" y="3822586"/>
            <a:ext cx="92054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prog2r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4816475" y="3609700"/>
            <a:ext cx="0" cy="2003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4816475" y="4151010"/>
            <a:ext cx="0" cy="19239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3978275" y="5112486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4816475" y="4941778"/>
            <a:ext cx="1588" cy="168299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4816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778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6704014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169052" y="4114800"/>
            <a:ext cx="104367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6778625" y="4551111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6697664" y="443046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1676400" y="4191000"/>
            <a:ext cx="2133600" cy="105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(8784 bytes)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i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665415" y="2330433"/>
            <a:ext cx="1371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Runtime-relocatable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2057400" y="5098831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5307014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4708526" y="1010964"/>
            <a:ext cx="1169209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3978275" y="4343401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213476" y="1047476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-shared -o libvector.so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fpic</a:t>
            </a:r>
            <a:endParaRPr lang="en-GB" sz="1600" b="1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9067799" y="2362200"/>
            <a:ext cx="0" cy="3276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 type="none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3978275" y="5454480"/>
            <a:ext cx="3200401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alibri" pitchFamily="34" charset="0"/>
                <a:ea typeface="msgothic" charset="0"/>
                <a:cs typeface="msgothic" charset="0"/>
              </a:rPr>
              <a:t>Call to dynamic linker </a:t>
            </a:r>
            <a:r>
              <a:rPr lang="en-GB" sz="1600">
                <a:latin typeface="Calibri" pitchFamily="34" charset="0"/>
                <a:ea typeface="msgothic" charset="0"/>
                <a:cs typeface="msgothic" charset="0"/>
              </a:rPr>
              <a:t>via </a:t>
            </a: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dlopen</a:t>
            </a:r>
            <a:endParaRPr lang="en-GB" sz="1600" b="1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 flipH="1">
            <a:off x="7178675" y="5638800"/>
            <a:ext cx="1889124" cy="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8217050" y="2033776"/>
            <a:ext cx="1659326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err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auto">
          <a:xfrm>
            <a:off x="5105400" y="3581401"/>
            <a:ext cx="4008126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-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rdynamic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mr-IN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–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o prog2r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	     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dll.o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ldl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7B35FCC-C59C-4BD9-A58C-B1C865482330}"/>
              </a:ext>
            </a:extLst>
          </p:cNvPr>
          <p:cNvSpPr/>
          <p:nvPr/>
        </p:nvSpPr>
        <p:spPr>
          <a:xfrm>
            <a:off x="2130725" y="2132047"/>
            <a:ext cx="2297554" cy="115461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7ABAFAE-AFD4-4D3D-8EEC-9E94A60C0C57}"/>
              </a:ext>
            </a:extLst>
          </p:cNvPr>
          <p:cNvSpPr/>
          <p:nvPr/>
        </p:nvSpPr>
        <p:spPr>
          <a:xfrm>
            <a:off x="6559550" y="679905"/>
            <a:ext cx="2297554" cy="115461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3FF166A-8F2A-4AE5-A69C-C5ED7E389617}"/>
              </a:ext>
            </a:extLst>
          </p:cNvPr>
          <p:cNvSpPr/>
          <p:nvPr/>
        </p:nvSpPr>
        <p:spPr>
          <a:xfrm>
            <a:off x="8592292" y="896974"/>
            <a:ext cx="2297554" cy="115461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25448-108C-41DB-8956-197E741C1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A8492-2626-4F8F-B8C3-894952D0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544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4" grpId="0" animBg="1"/>
      <p:bldP spid="3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467DA-06A6-4CF9-AEA5-2E3A53F43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Gcc</a:t>
            </a:r>
            <a:r>
              <a:rPr lang="en-US" dirty="0"/>
              <a:t> options used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E700E-198C-4230-B35B-9991B6980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1) –shared, -</a:t>
            </a:r>
            <a:r>
              <a:rPr lang="en-US" dirty="0" err="1"/>
              <a:t>fpic</a:t>
            </a:r>
            <a:r>
              <a:rPr lang="en-US" dirty="0"/>
              <a:t>:  To create position independent code (next slide)</a:t>
            </a:r>
          </a:p>
          <a:p>
            <a:endParaRPr lang="en-US" dirty="0"/>
          </a:p>
          <a:p>
            <a:r>
              <a:rPr lang="en-US" dirty="0"/>
              <a:t>2) –o something.so: To output result as a DLL</a:t>
            </a:r>
          </a:p>
          <a:p>
            <a:endParaRPr lang="en-US" dirty="0"/>
          </a:p>
          <a:p>
            <a:r>
              <a:rPr lang="en-US" dirty="0"/>
              <a:t>3) –</a:t>
            </a:r>
            <a:r>
              <a:rPr lang="en-US" dirty="0" err="1"/>
              <a:t>rdynamic</a:t>
            </a:r>
            <a:r>
              <a:rPr lang="en-US" dirty="0"/>
              <a:t>:  Includes dynamic symbol names for </a:t>
            </a:r>
            <a:r>
              <a:rPr lang="en-US" dirty="0" err="1"/>
              <a:t>gprof</a:t>
            </a:r>
            <a:r>
              <a:rPr lang="en-US" dirty="0"/>
              <a:t>, </a:t>
            </a:r>
            <a:r>
              <a:rPr lang="en-US" dirty="0" err="1"/>
              <a:t>gdb</a:t>
            </a:r>
            <a:endParaRPr lang="en-US" dirty="0"/>
          </a:p>
          <a:p>
            <a:endParaRPr lang="en-US" dirty="0"/>
          </a:p>
          <a:p>
            <a:r>
              <a:rPr lang="en-US" dirty="0"/>
              <a:t>4) –</a:t>
            </a:r>
            <a:r>
              <a:rPr lang="en-US" dirty="0" err="1"/>
              <a:t>ldr</a:t>
            </a:r>
            <a:r>
              <a:rPr lang="en-US" dirty="0"/>
              <a:t>:  “</a:t>
            </a:r>
            <a:r>
              <a:rPr lang="en-US" dirty="0" err="1"/>
              <a:t>dr</a:t>
            </a:r>
            <a:r>
              <a:rPr lang="en-US" dirty="0"/>
              <a:t>” is the directory to look for the .so file 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0734E-03CB-4736-B858-3E49A56B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D60C0-E55E-4151-A9C4-9290B6B4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512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6374C-13CA-4ACE-BA32-4437C783A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loading requires that the shared library be relocatable, but more…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5A9DB-59B8-4F0D-8DBA-9D87A99DA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mapped files (Linux </a:t>
            </a:r>
            <a:r>
              <a:rPr lang="en-US" dirty="0" err="1"/>
              <a:t>mmap</a:t>
            </a:r>
            <a:r>
              <a:rPr lang="en-US" dirty="0"/>
              <a:t> API), the segment can be a different base address in each process.</a:t>
            </a:r>
          </a:p>
          <a:p>
            <a:endParaRPr lang="en-US" dirty="0"/>
          </a:p>
          <a:p>
            <a:r>
              <a:rPr lang="en-US" dirty="0"/>
              <a:t>So… not only does each process see the DLL at a different location in memory, the DLL sees </a:t>
            </a:r>
            <a:r>
              <a:rPr lang="en-US" i="1" dirty="0"/>
              <a:t>itself </a:t>
            </a:r>
            <a:r>
              <a:rPr lang="en-US" dirty="0"/>
              <a:t>there too!</a:t>
            </a:r>
          </a:p>
          <a:p>
            <a:endParaRPr lang="en-US" dirty="0"/>
          </a:p>
          <a:p>
            <a:r>
              <a:rPr lang="en-US" dirty="0"/>
              <a:t>And in fact each also has its own data segment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837B6-3EA3-41A8-ADE4-0C7C19CF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0C4A7B-1EDF-4D41-ADF5-6BD3C211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191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F16AD-F8FA-4555-9716-3B5EE736C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involves two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158A0-BA9F-4386-AB93-0C4079F9E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compile the library with –shared –</a:t>
            </a:r>
            <a:r>
              <a:rPr lang="en-US" dirty="0" err="1"/>
              <a:t>fPIC</a:t>
            </a:r>
            <a:r>
              <a:rPr lang="en-US" dirty="0"/>
              <a:t>.  This tells the compiler to generate “register offset” addressing</a:t>
            </a:r>
          </a:p>
          <a:p>
            <a:endParaRPr lang="en-US" dirty="0"/>
          </a:p>
          <a:p>
            <a:r>
              <a:rPr lang="en-US" dirty="0"/>
              <a:t>Then, at runtime, whenever we call into the shared library, we need to put the code segment base address in a specific register (save the old value to the stack!), and the data segment base into a second register (“ “ “).  Restore the original values when the method returns.</a:t>
            </a:r>
          </a:p>
          <a:p>
            <a:endParaRPr lang="en-US" dirty="0"/>
          </a:p>
          <a:p>
            <a:r>
              <a:rPr lang="en-US" dirty="0"/>
              <a:t>With –</a:t>
            </a:r>
            <a:r>
              <a:rPr lang="en-US" dirty="0" err="1"/>
              <a:t>fPIC</a:t>
            </a:r>
            <a:r>
              <a:rPr lang="en-US" dirty="0"/>
              <a:t>, all jumps and data accesses in the DLL are “relativized” as offsets with respect to these registers.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C9D093-D484-4B4F-A7B9-39616DCA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1B9A2-237D-48C1-AECE-B7A9E73EF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44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AB073-3BA7-4A43-9800-056F1774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5A881-ADA8-4EC5-88FF-EB6B81734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 runtime, your program searches for the .so file</a:t>
            </a:r>
          </a:p>
          <a:p>
            <a:endParaRPr lang="en-US" dirty="0"/>
          </a:p>
          <a:p>
            <a:r>
              <a:rPr lang="en-US" dirty="0"/>
              <a:t>What if it can’t find it?</a:t>
            </a:r>
          </a:p>
          <a:p>
            <a:pPr lvl="1"/>
            <a:r>
              <a:rPr lang="en-US" dirty="0"/>
              <a:t>  You will get an error message during execution, and the executable </a:t>
            </a:r>
            <a:br>
              <a:rPr lang="en-US" dirty="0"/>
            </a:br>
            <a:r>
              <a:rPr lang="en-US" dirty="0"/>
              <a:t>    will terminate.  Depending on the version of Linux, this occurs when</a:t>
            </a:r>
            <a:br>
              <a:rPr lang="en-US" dirty="0"/>
            </a:br>
            <a:r>
              <a:rPr lang="en-US" dirty="0"/>
              <a:t>    you launch the program, or when it tries to access something in the </a:t>
            </a:r>
            <a:r>
              <a:rPr lang="en-US" dirty="0" err="1"/>
              <a:t>dll</a:t>
            </a:r>
            <a:endParaRPr lang="en-US" dirty="0"/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/>
              <a:t>Some </a:t>
            </a:r>
            <a:r>
              <a:rPr lang="en-US" dirty="0" err="1"/>
              <a:t>dll</a:t>
            </a:r>
            <a:r>
              <a:rPr lang="en-US" dirty="0"/>
              <a:t> files also have “versioning” data.  On these, your program might crash because of an “incompatible </a:t>
            </a:r>
            <a:r>
              <a:rPr lang="en-US" dirty="0" err="1"/>
              <a:t>dll</a:t>
            </a:r>
            <a:r>
              <a:rPr lang="en-US" dirty="0"/>
              <a:t> version number”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CAA80D-E0E3-45B4-887D-735BA114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E5692-74D5-44B0-8674-3A790D86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994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 Summary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Linking is a technique that allows programs to be constructed from multiple object files</a:t>
            </a:r>
          </a:p>
          <a:p>
            <a:endParaRPr lang="en-US" dirty="0"/>
          </a:p>
          <a:p>
            <a:r>
              <a:rPr lang="en-US" dirty="0"/>
              <a:t>Linking can happen at different times in a program’s lifetime:</a:t>
            </a:r>
          </a:p>
          <a:p>
            <a:pPr lvl="1"/>
            <a:r>
              <a:rPr lang="en-US" dirty="0"/>
              <a:t>Compile time (when a program is compiled)</a:t>
            </a:r>
          </a:p>
          <a:p>
            <a:pPr lvl="1"/>
            <a:r>
              <a:rPr lang="en-US" dirty="0"/>
              <a:t>Load time (when a program is loaded into memory)</a:t>
            </a:r>
          </a:p>
          <a:p>
            <a:pPr lvl="1"/>
            <a:r>
              <a:rPr lang="en-US" dirty="0"/>
              <a:t>Run time (while a program is executing)</a:t>
            </a:r>
          </a:p>
          <a:p>
            <a:pPr lvl="1"/>
            <a:endParaRPr lang="en-US" dirty="0"/>
          </a:p>
          <a:p>
            <a:r>
              <a:rPr lang="en-US" dirty="0"/>
              <a:t>Understanding linking can help you avoid nasty errors and make you a better programmer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1AB4C-451D-464D-A42F-BABC0585D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20B1CF-CD7D-43F4-9BC6-0D95ACB2F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070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very fancy: Library </a:t>
            </a:r>
            <a:r>
              <a:rPr lang="en-US" dirty="0" err="1"/>
              <a:t>Interpositioning</a:t>
            </a:r>
            <a:r>
              <a:rPr lang="en-US" dirty="0"/>
              <a:t> (for serious hackers!)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Documented in Section 7.13 of book</a:t>
            </a:r>
          </a:p>
          <a:p>
            <a:r>
              <a:rPr lang="en-GB" dirty="0"/>
              <a:t>Library </a:t>
            </a:r>
            <a:r>
              <a:rPr lang="en-GB" dirty="0" err="1"/>
              <a:t>interpositioning</a:t>
            </a:r>
            <a:r>
              <a:rPr lang="en-GB" dirty="0"/>
              <a:t>: powerful linking technique that allows programmers to intercept calls to arbitrary functions</a:t>
            </a:r>
          </a:p>
          <a:p>
            <a:r>
              <a:rPr lang="en-GB" dirty="0" err="1"/>
              <a:t>Interpositioning</a:t>
            </a:r>
            <a:r>
              <a:rPr lang="en-GB" dirty="0"/>
              <a:t> can occur at:</a:t>
            </a:r>
          </a:p>
          <a:p>
            <a:pPr lvl="1"/>
            <a:r>
              <a:rPr lang="en-GB" dirty="0"/>
              <a:t>Compile time: When the source code is compiled	</a:t>
            </a:r>
          </a:p>
          <a:p>
            <a:pPr lvl="1"/>
            <a:r>
              <a:rPr lang="en-GB" dirty="0"/>
              <a:t>Link time: When the relocatable object files are statically linked to form an executable object file</a:t>
            </a:r>
          </a:p>
          <a:p>
            <a:pPr lvl="1"/>
            <a:r>
              <a:rPr lang="en-GB" dirty="0"/>
              <a:t>Load/run time: When an executable object file is loaded into memory, dynamically linked, and then executed.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E26CF5-1493-4D9C-A419-994ADF73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754A28-329F-45DD-91B8-6FA1E3D32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821B5-A088-4B79-B23D-CFD727512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1-2-3 Recipe for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6BECF-20F5-4F93-B1DB-915C8A447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an executable that obtains </a:t>
            </a:r>
            <a:r>
              <a:rPr lang="en-US" b="1" dirty="0"/>
              <a:t>something </a:t>
            </a:r>
            <a:r>
              <a:rPr lang="en-US" dirty="0"/>
              <a:t>from a library.</a:t>
            </a:r>
          </a:p>
          <a:p>
            <a:endParaRPr lang="en-US" dirty="0"/>
          </a:p>
          <a:p>
            <a:r>
              <a:rPr lang="en-US" dirty="0"/>
              <a:t>Create a .o file that defines </a:t>
            </a:r>
            <a:r>
              <a:rPr lang="en-US" b="1" dirty="0"/>
              <a:t>something</a:t>
            </a:r>
            <a:r>
              <a:rPr lang="en-US" dirty="0"/>
              <a:t>, using the same API the executable expected.  Relink the executable against your .o file.</a:t>
            </a:r>
          </a:p>
          <a:p>
            <a:endParaRPr lang="en-US" dirty="0"/>
          </a:p>
          <a:p>
            <a:r>
              <a:rPr lang="en-US" dirty="0"/>
              <a:t>Now your implementation of </a:t>
            </a:r>
            <a:r>
              <a:rPr lang="en-US" b="1" dirty="0"/>
              <a:t>something</a:t>
            </a:r>
            <a:r>
              <a:rPr lang="en-US" dirty="0"/>
              <a:t> will be called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B2071-2550-4F69-BA95-8F83F2561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BEBA49-9BF7-4422-AF2A-B9680A9A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2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F6E2-6BBA-4C79-9E0B-6D540C68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782986-51C0-4BB7-A8DD-9AA14DC26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509390"/>
            <a:ext cx="10975215" cy="3799970"/>
          </a:xfrm>
        </p:spPr>
        <p:txBody>
          <a:bodyPr>
            <a:normAutofit fontScale="92500"/>
          </a:bodyPr>
          <a:lstStyle/>
          <a:p>
            <a:r>
              <a:rPr lang="en-US" dirty="0"/>
              <a:t>A linker takes a collection of object files and combines them into an object file.  But this object file will still depend on libraries.</a:t>
            </a:r>
          </a:p>
          <a:p>
            <a:endParaRPr lang="en-US" dirty="0"/>
          </a:p>
          <a:p>
            <a:r>
              <a:rPr lang="en-US" dirty="0"/>
              <a:t>Next it cross-references this single object file against libraries, resolving any references to methods or constants in those libraries.</a:t>
            </a:r>
          </a:p>
          <a:p>
            <a:endParaRPr lang="en-US" dirty="0"/>
          </a:p>
          <a:p>
            <a:r>
              <a:rPr lang="en-US" dirty="0"/>
              <a:t>If everything needed has been found, it outputs an executable image.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B4EC25-0C7A-484C-85AB-30541306F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78552-0AEB-4085-A180-70F54729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F54133-2383-4304-AA35-1A1DE610EF68}"/>
              </a:ext>
            </a:extLst>
          </p:cNvPr>
          <p:cNvSpPr txBox="1"/>
          <p:nvPr/>
        </p:nvSpPr>
        <p:spPr>
          <a:xfrm>
            <a:off x="5470065" y="585216"/>
            <a:ext cx="147550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Your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D239D9-7B2A-4A0D-B95C-5F64C255967B}"/>
              </a:ext>
            </a:extLst>
          </p:cNvPr>
          <p:cNvSpPr txBox="1"/>
          <p:nvPr/>
        </p:nvSpPr>
        <p:spPr>
          <a:xfrm>
            <a:off x="7188875" y="945840"/>
            <a:ext cx="26390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+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085966-BB8B-4D39-BB8B-316179ACCC5C}"/>
              </a:ext>
            </a:extLst>
          </p:cNvPr>
          <p:cNvSpPr txBox="1"/>
          <p:nvPr/>
        </p:nvSpPr>
        <p:spPr>
          <a:xfrm>
            <a:off x="10190309" y="945840"/>
            <a:ext cx="33499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=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6EE0BA-CED5-4E69-AB28-FEE18D791865}"/>
              </a:ext>
            </a:extLst>
          </p:cNvPr>
          <p:cNvSpPr txBox="1"/>
          <p:nvPr/>
        </p:nvSpPr>
        <p:spPr>
          <a:xfrm>
            <a:off x="7629749" y="696464"/>
            <a:ext cx="192231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Std:xxx</a:t>
            </a:r>
            <a:r>
              <a:rPr lang="en-US" b="1" dirty="0"/>
              <a:t> libraries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517EF7-1B1E-47A7-9B54-5559E2F7F102}"/>
              </a:ext>
            </a:extLst>
          </p:cNvPr>
          <p:cNvSpPr txBox="1"/>
          <p:nvPr/>
        </p:nvSpPr>
        <p:spPr>
          <a:xfrm>
            <a:off x="7629749" y="1189273"/>
            <a:ext cx="192231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Libraries your </a:t>
            </a:r>
            <a:br>
              <a:rPr lang="en-US" b="1" dirty="0"/>
            </a:br>
            <a:r>
              <a:rPr lang="en-US" b="1" dirty="0"/>
              <a:t>company created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B92D9F-F8F9-464F-9646-565E4892B111}"/>
              </a:ext>
            </a:extLst>
          </p:cNvPr>
          <p:cNvSpPr txBox="1"/>
          <p:nvPr/>
        </p:nvSpPr>
        <p:spPr>
          <a:xfrm>
            <a:off x="5364993" y="974400"/>
            <a:ext cx="171869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Statically linked object files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6D953-DA0C-4A5E-A49B-04F46FA5A4E3}"/>
              </a:ext>
            </a:extLst>
          </p:cNvPr>
          <p:cNvSpPr txBox="1"/>
          <p:nvPr/>
        </p:nvSpPr>
        <p:spPr>
          <a:xfrm>
            <a:off x="10586411" y="945840"/>
            <a:ext cx="147550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Executable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371BE42-5316-4E9B-886D-0AE71EC3352C}"/>
              </a:ext>
            </a:extLst>
          </p:cNvPr>
          <p:cNvSpPr/>
          <p:nvPr/>
        </p:nvSpPr>
        <p:spPr>
          <a:xfrm>
            <a:off x="4537494" y="319177"/>
            <a:ext cx="5652815" cy="207896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72E29C-D7C4-4043-BA36-2A2D5D700984}"/>
              </a:ext>
            </a:extLst>
          </p:cNvPr>
          <p:cNvSpPr txBox="1"/>
          <p:nvPr/>
        </p:nvSpPr>
        <p:spPr>
          <a:xfrm>
            <a:off x="5604035" y="1793741"/>
            <a:ext cx="3914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Compile time…           … Runtime</a:t>
            </a:r>
          </a:p>
        </p:txBody>
      </p:sp>
    </p:spTree>
    <p:extLst>
      <p:ext uri="{BB962C8B-B14F-4D97-AF65-F5344CB8AC3E}">
        <p14:creationId xmlns:p14="http://schemas.microsoft.com/office/powerpoint/2010/main" val="272004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8E2D6-B57F-4826-8F9F-A1D19C6F8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1-2-3 Recipe for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0EBF3-5AA7-4009-8433-2E5A6230A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but what if you wanted to call the standard </a:t>
            </a:r>
            <a:r>
              <a:rPr lang="en-US" b="1" dirty="0"/>
              <a:t>something</a:t>
            </a:r>
            <a:r>
              <a:rPr lang="en-US" dirty="0"/>
              <a:t> from inside your replacement?</a:t>
            </a:r>
          </a:p>
          <a:p>
            <a:endParaRPr lang="en-US" dirty="0"/>
          </a:p>
          <a:p>
            <a:r>
              <a:rPr lang="en-US" dirty="0"/>
              <a:t>If it were to call </a:t>
            </a:r>
            <a:r>
              <a:rPr lang="en-US" b="1" dirty="0"/>
              <a:t>something</a:t>
            </a:r>
            <a:r>
              <a:rPr lang="en-US" dirty="0"/>
              <a:t>, that would just be a recursive call.</a:t>
            </a:r>
          </a:p>
          <a:p>
            <a:endParaRPr lang="en-US" dirty="0"/>
          </a:p>
          <a:p>
            <a:r>
              <a:rPr lang="en-US" dirty="0"/>
              <a:t>… So, have it call _</a:t>
            </a:r>
            <a:r>
              <a:rPr lang="en-US" b="1" dirty="0"/>
              <a:t>something.</a:t>
            </a:r>
            <a:r>
              <a:rPr lang="en-US" dirty="0"/>
              <a:t>  This will be undefined… claim that it is in a library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447F4E-B3FB-440F-B627-84B9A6F8F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52DC56-64DC-47BB-AE97-4046A1B83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711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02C6-4D4F-4566-BCFB-9B9EBA4DC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1-2-3 Recipe for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77676-33EA-456F-94A6-30DFB7876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now we have the original executable, and it calls your version of </a:t>
            </a:r>
            <a:r>
              <a:rPr lang="en-US" b="1" dirty="0"/>
              <a:t>something</a:t>
            </a:r>
            <a:r>
              <a:rPr lang="en-US" dirty="0"/>
              <a:t>, which calls </a:t>
            </a:r>
            <a:r>
              <a:rPr lang="en-US" b="1" dirty="0"/>
              <a:t>_something.</a:t>
            </a:r>
            <a:endParaRPr lang="en-US" dirty="0"/>
          </a:p>
          <a:p>
            <a:endParaRPr lang="en-US" dirty="0"/>
          </a:p>
          <a:p>
            <a:r>
              <a:rPr lang="en-US" dirty="0"/>
              <a:t>Create a new DLL library that defines </a:t>
            </a:r>
            <a:r>
              <a:rPr lang="en-US" b="1" dirty="0"/>
              <a:t>_something</a:t>
            </a:r>
            <a:r>
              <a:rPr lang="en-US" dirty="0"/>
              <a:t>.  It calls the original </a:t>
            </a:r>
            <a:r>
              <a:rPr lang="en-US" b="1" dirty="0"/>
              <a:t>something, from the original DLL.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Now we have “wrapped” </a:t>
            </a:r>
            <a:r>
              <a:rPr lang="en-US" b="1" dirty="0"/>
              <a:t>something</a:t>
            </a:r>
            <a:r>
              <a:rPr lang="en-US" dirty="0"/>
              <a:t>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699B09-E180-417C-BE5F-03CF632E5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287E8E-E67E-4F9D-95D7-A0BC368D4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F22254-482E-44C1-8C12-178951731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9627" y="4961051"/>
            <a:ext cx="1095879" cy="164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8505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F22B1-3CE0-415D-9162-5AA17ACB0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shortcut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03AF2-1C6B-455C-82AA-08FC5FD96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also linker arguments you can use to just tell the linker you wish to wrap some method.</a:t>
            </a:r>
          </a:p>
          <a:p>
            <a:endParaRPr lang="en-US" dirty="0"/>
          </a:p>
          <a:p>
            <a:r>
              <a:rPr lang="en-US" dirty="0"/>
              <a:t>Eliminates the need to create the extra helper DLL.</a:t>
            </a:r>
          </a:p>
          <a:p>
            <a:br>
              <a:rPr lang="en-US" dirty="0"/>
            </a:br>
            <a:r>
              <a:rPr lang="en-US" dirty="0"/>
              <a:t>Time permitting, I’ll show you an example that wraps malloc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E534D7-BB15-4B75-B028-64FD58BDA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A982D-7EFD-41A3-BC2E-5871E6FB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</a:t>
            </a:r>
            <a:r>
              <a:rPr lang="en-US" err="1"/>
              <a:t>Interpositioning</a:t>
            </a:r>
            <a:r>
              <a:rPr lang="en-US"/>
              <a:t>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828566" cy="4023360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/>
              <a:t>Security</a:t>
            </a:r>
          </a:p>
          <a:p>
            <a:pPr lvl="1"/>
            <a:r>
              <a:rPr lang="en-GB" sz="2400" dirty="0"/>
              <a:t>  Confinement (sandboxing)</a:t>
            </a:r>
          </a:p>
          <a:p>
            <a:pPr lvl="1"/>
            <a:r>
              <a:rPr lang="en-GB" sz="2400" dirty="0"/>
              <a:t>  Behind the scenes encryption</a:t>
            </a:r>
          </a:p>
          <a:p>
            <a:r>
              <a:rPr lang="en-US" sz="2800" dirty="0"/>
              <a:t>Debugging</a:t>
            </a:r>
          </a:p>
          <a:p>
            <a:pPr lvl="1"/>
            <a:r>
              <a:rPr lang="en-US" sz="2400" dirty="0"/>
              <a:t>  In 2014, two Facebook engineers debugged a treacherous 1-year old bug in their iPhone   </a:t>
            </a:r>
            <a:br>
              <a:rPr lang="en-US" sz="2400" dirty="0"/>
            </a:br>
            <a:r>
              <a:rPr lang="en-US" sz="2400" dirty="0"/>
              <a:t>  app using </a:t>
            </a:r>
            <a:r>
              <a:rPr lang="en-US" sz="2400" dirty="0" err="1"/>
              <a:t>interpositioning</a:t>
            </a:r>
            <a:endParaRPr lang="en-US" sz="2400" dirty="0"/>
          </a:p>
          <a:p>
            <a:pPr lvl="1"/>
            <a:r>
              <a:rPr lang="en-US" sz="2400" dirty="0"/>
              <a:t>  Code in the SPDY networking stack was writing to the wrong location</a:t>
            </a:r>
          </a:p>
          <a:p>
            <a:pPr lvl="1"/>
            <a:r>
              <a:rPr lang="en-US" sz="2400" dirty="0"/>
              <a:t>  Solved by intercepting calls to </a:t>
            </a:r>
            <a:r>
              <a:rPr lang="en-US" sz="2400" dirty="0" err="1"/>
              <a:t>Posix</a:t>
            </a:r>
            <a:r>
              <a:rPr lang="en-US" sz="2400" dirty="0"/>
              <a:t> write functions (write, </a:t>
            </a:r>
            <a:r>
              <a:rPr lang="en-US" sz="2400" dirty="0" err="1"/>
              <a:t>writev</a:t>
            </a:r>
            <a:r>
              <a:rPr lang="en-US" sz="2400" dirty="0"/>
              <a:t>, </a:t>
            </a:r>
            <a:r>
              <a:rPr lang="en-US" sz="2400" dirty="0" err="1"/>
              <a:t>pwrite</a:t>
            </a:r>
            <a:r>
              <a:rPr lang="en-US" sz="2400" dirty="0"/>
              <a:t>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  Source:  Facebook engineering blog post at: </a:t>
            </a:r>
          </a:p>
          <a:p>
            <a:pPr lvl="1"/>
            <a:r>
              <a:rPr lang="en-US" sz="2400" dirty="0"/>
              <a:t>  https://code.facebook.com/posts/313033472212144/debugging-file-corruption-on-ios/</a:t>
            </a:r>
          </a:p>
          <a:p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DAA535-497B-4B08-8CB0-1AD6100FC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88A25F-7DBE-48E5-8877-2CF6EEC6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</a:t>
            </a:r>
            <a:r>
              <a:rPr lang="en-US" err="1"/>
              <a:t>Interpositioning</a:t>
            </a:r>
            <a:r>
              <a:rPr lang="en-US"/>
              <a:t>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Monitoring and Profiling</a:t>
            </a:r>
          </a:p>
          <a:p>
            <a:pPr lvl="1"/>
            <a:r>
              <a:rPr lang="en-GB" dirty="0"/>
              <a:t>  Count number of calls to functions</a:t>
            </a:r>
          </a:p>
          <a:p>
            <a:pPr lvl="1"/>
            <a:r>
              <a:rPr lang="en-GB" dirty="0"/>
              <a:t>  Characterize call sites and arguments to functions</a:t>
            </a:r>
          </a:p>
          <a:p>
            <a:pPr lvl="1"/>
            <a:r>
              <a:rPr lang="en-GB" dirty="0"/>
              <a:t>  Malloc tracing</a:t>
            </a:r>
          </a:p>
          <a:p>
            <a:pPr lvl="2"/>
            <a:r>
              <a:rPr lang="en-GB" dirty="0"/>
              <a:t>   Detecting memory leaks</a:t>
            </a:r>
          </a:p>
          <a:p>
            <a:pPr lvl="2"/>
            <a:r>
              <a:rPr lang="en-GB" dirty="0"/>
              <a:t>   Generating address traces</a:t>
            </a:r>
          </a:p>
          <a:p>
            <a:endParaRPr lang="en-US" dirty="0"/>
          </a:p>
          <a:p>
            <a:r>
              <a:rPr lang="en-US" dirty="0"/>
              <a:t>Changing a local resource into one accessed over a network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4FF9A-7227-4589-86F9-B715B279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FE2F6-0C0C-4DAF-8491-DD473B5A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626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program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7129" y="2084832"/>
            <a:ext cx="4114800" cy="232327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Goal: trace the addresses and sizes of the allocated and freed blocks, without breaking the program, and without modifying the source code. </a:t>
            </a:r>
          </a:p>
          <a:p>
            <a:endParaRPr lang="en-US" dirty="0"/>
          </a:p>
          <a:p>
            <a:r>
              <a:rPr lang="en-US" dirty="0"/>
              <a:t>Three solutions: interpose on the library </a:t>
            </a:r>
            <a:r>
              <a:rPr lang="en-US" dirty="0">
                <a:latin typeface="Courier New"/>
                <a:cs typeface="Courier New"/>
              </a:rPr>
              <a:t>malloc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free</a:t>
            </a:r>
            <a:r>
              <a:rPr lang="en-US" dirty="0"/>
              <a:t> functions at compile time, link time, and load/run time.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37763" y="2004639"/>
            <a:ext cx="4648199" cy="4249498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>
                <a:latin typeface="Courier New"/>
                <a:cs typeface="Courier New"/>
              </a:rPr>
              <a:t>#include &lt;</a:t>
            </a:r>
            <a:r>
              <a:rPr lang="en-US" err="1">
                <a:latin typeface="Courier New"/>
                <a:cs typeface="Courier New"/>
              </a:rPr>
              <a:t>stdio.h</a:t>
            </a:r>
            <a:r>
              <a:rPr lang="en-US">
                <a:latin typeface="Courier New"/>
                <a:cs typeface="Courier New"/>
              </a:rPr>
              <a:t>&gt;</a:t>
            </a:r>
          </a:p>
          <a:p>
            <a:r>
              <a:rPr lang="en-US">
                <a:latin typeface="Courier New"/>
                <a:cs typeface="Courier New"/>
              </a:rPr>
              <a:t>#include 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</a:p>
          <a:p>
            <a:r>
              <a:rPr lang="en-US">
                <a:latin typeface="Courier New"/>
                <a:cs typeface="Courier New"/>
              </a:rPr>
              <a:t>#include &lt;</a:t>
            </a:r>
            <a:r>
              <a:rPr lang="en-US" err="1">
                <a:latin typeface="Courier New"/>
                <a:cs typeface="Courier New"/>
              </a:rPr>
              <a:t>stdlib.h</a:t>
            </a:r>
            <a:r>
              <a:rPr lang="en-US">
                <a:latin typeface="Courier New"/>
                <a:cs typeface="Courier New"/>
              </a:rPr>
              <a:t>&gt;</a:t>
            </a:r>
          </a:p>
          <a:p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int</a:t>
            </a:r>
            <a:r>
              <a:rPr lang="en-US">
                <a:latin typeface="Courier New"/>
                <a:cs typeface="Courier New"/>
              </a:rPr>
              <a:t> main(</a:t>
            </a:r>
            <a:r>
              <a:rPr lang="en-US" err="1">
                <a:latin typeface="Courier New"/>
                <a:cs typeface="Courier New"/>
              </a:rPr>
              <a:t>int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err="1">
                <a:latin typeface="Courier New"/>
                <a:cs typeface="Courier New"/>
              </a:rPr>
              <a:t>argc</a:t>
            </a:r>
            <a:r>
              <a:rPr lang="en-US">
                <a:latin typeface="Courier New"/>
                <a:cs typeface="Courier New"/>
              </a:rPr>
              <a:t>,</a:t>
            </a:r>
          </a:p>
          <a:p>
            <a:r>
              <a:rPr lang="en-US">
                <a:latin typeface="Courier New"/>
                <a:cs typeface="Courier New"/>
              </a:rPr>
              <a:t>         char *</a:t>
            </a:r>
            <a:r>
              <a:rPr lang="en-US" err="1">
                <a:latin typeface="Courier New"/>
                <a:cs typeface="Courier New"/>
              </a:rPr>
              <a:t>argv</a:t>
            </a:r>
            <a:r>
              <a:rPr lang="en-US">
                <a:latin typeface="Courier New"/>
                <a:cs typeface="Courier New"/>
              </a:rPr>
              <a:t>[])</a:t>
            </a:r>
          </a:p>
          <a:p>
            <a:r>
              <a:rPr lang="en-US">
                <a:latin typeface="Courier New"/>
                <a:cs typeface="Courier New"/>
              </a:rPr>
              <a:t>{</a:t>
            </a:r>
          </a:p>
          <a:p>
            <a:r>
              <a:rPr lang="en-US">
                <a:latin typeface="Courier New"/>
                <a:cs typeface="Courier New"/>
              </a:rPr>
              <a:t>  </a:t>
            </a:r>
            <a:r>
              <a:rPr lang="en-US" err="1">
                <a:latin typeface="Courier New"/>
                <a:cs typeface="Courier New"/>
              </a:rPr>
              <a:t>int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err="1">
                <a:latin typeface="Courier New"/>
                <a:cs typeface="Courier New"/>
              </a:rPr>
              <a:t>i</a:t>
            </a:r>
            <a:r>
              <a:rPr lang="en-US">
                <a:latin typeface="Courier New"/>
                <a:cs typeface="Courier New"/>
              </a:rPr>
              <a:t>;</a:t>
            </a:r>
          </a:p>
          <a:p>
            <a:r>
              <a:rPr lang="en-US">
                <a:latin typeface="Courier New"/>
                <a:cs typeface="Courier New"/>
              </a:rPr>
              <a:t>  for (</a:t>
            </a:r>
            <a:r>
              <a:rPr lang="en-US" err="1">
                <a:latin typeface="Courier New"/>
                <a:cs typeface="Courier New"/>
              </a:rPr>
              <a:t>i</a:t>
            </a:r>
            <a:r>
              <a:rPr lang="en-US">
                <a:latin typeface="Courier New"/>
                <a:cs typeface="Courier New"/>
              </a:rPr>
              <a:t> = 1; </a:t>
            </a:r>
            <a:r>
              <a:rPr lang="en-US" err="1">
                <a:latin typeface="Courier New"/>
                <a:cs typeface="Courier New"/>
              </a:rPr>
              <a:t>i</a:t>
            </a:r>
            <a:r>
              <a:rPr lang="en-US">
                <a:latin typeface="Courier New"/>
                <a:cs typeface="Courier New"/>
              </a:rPr>
              <a:t> &lt; </a:t>
            </a:r>
            <a:r>
              <a:rPr lang="en-US" err="1">
                <a:latin typeface="Courier New"/>
                <a:cs typeface="Courier New"/>
              </a:rPr>
              <a:t>argc</a:t>
            </a:r>
            <a:r>
              <a:rPr lang="en-US">
                <a:latin typeface="Courier New"/>
                <a:cs typeface="Courier New"/>
              </a:rPr>
              <a:t>; </a:t>
            </a:r>
            <a:r>
              <a:rPr lang="en-US" err="1">
                <a:latin typeface="Courier New"/>
                <a:cs typeface="Courier New"/>
              </a:rPr>
              <a:t>i</a:t>
            </a:r>
            <a:r>
              <a:rPr lang="en-US">
                <a:latin typeface="Courier New"/>
                <a:cs typeface="Courier New"/>
              </a:rPr>
              <a:t>++) {</a:t>
            </a:r>
          </a:p>
          <a:p>
            <a:r>
              <a:rPr lang="en-US">
                <a:latin typeface="Courier New"/>
                <a:cs typeface="Courier New"/>
              </a:rPr>
              <a:t>    void *p = </a:t>
            </a:r>
          </a:p>
          <a:p>
            <a:r>
              <a:rPr lang="en-US">
                <a:latin typeface="Courier New"/>
                <a:cs typeface="Courier New"/>
              </a:rPr>
              <a:t>          </a:t>
            </a:r>
            <a:r>
              <a:rPr lang="en-US" err="1">
                <a:latin typeface="Courier New"/>
                <a:cs typeface="Courier New"/>
              </a:rPr>
              <a:t>malloc</a:t>
            </a:r>
            <a:r>
              <a:rPr lang="en-US">
                <a:latin typeface="Courier New"/>
                <a:cs typeface="Courier New"/>
              </a:rPr>
              <a:t>(</a:t>
            </a:r>
            <a:r>
              <a:rPr lang="en-US" err="1">
                <a:latin typeface="Courier New"/>
                <a:cs typeface="Courier New"/>
              </a:rPr>
              <a:t>atoi</a:t>
            </a:r>
            <a:r>
              <a:rPr lang="en-US">
                <a:latin typeface="Courier New"/>
                <a:cs typeface="Courier New"/>
              </a:rPr>
              <a:t>(</a:t>
            </a:r>
            <a:r>
              <a:rPr lang="en-US" err="1">
                <a:latin typeface="Courier New"/>
                <a:cs typeface="Courier New"/>
              </a:rPr>
              <a:t>argv</a:t>
            </a:r>
            <a:r>
              <a:rPr lang="en-US">
                <a:latin typeface="Courier New"/>
                <a:cs typeface="Courier New"/>
              </a:rPr>
              <a:t>[</a:t>
            </a:r>
            <a:r>
              <a:rPr lang="en-US" err="1">
                <a:latin typeface="Courier New"/>
                <a:cs typeface="Courier New"/>
              </a:rPr>
              <a:t>i</a:t>
            </a:r>
            <a:r>
              <a:rPr lang="en-US">
                <a:latin typeface="Courier New"/>
                <a:cs typeface="Courier New"/>
              </a:rPr>
              <a:t>]));</a:t>
            </a:r>
          </a:p>
          <a:p>
            <a:r>
              <a:rPr lang="en-US">
                <a:latin typeface="Courier New"/>
                <a:cs typeface="Courier New"/>
              </a:rPr>
              <a:t>    free(p);</a:t>
            </a:r>
          </a:p>
          <a:p>
            <a:r>
              <a:rPr lang="en-US">
                <a:latin typeface="Courier New"/>
                <a:cs typeface="Courier New"/>
              </a:rPr>
              <a:t>  }</a:t>
            </a:r>
          </a:p>
          <a:p>
            <a:r>
              <a:rPr lang="en-US">
                <a:latin typeface="Courier New"/>
                <a:cs typeface="Courier New"/>
              </a:rPr>
              <a:t>  return(0); </a:t>
            </a:r>
          </a:p>
          <a:p>
            <a:r>
              <a:rPr lang="en-US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2101" y="5785210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ourier New"/>
                <a:cs typeface="Courier New"/>
              </a:rPr>
              <a:t>int.c</a:t>
            </a:r>
            <a:endParaRPr lang="en-US" dirty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EED26C-95E4-43D2-84AC-4737DD432C2C}"/>
              </a:ext>
            </a:extLst>
          </p:cNvPr>
          <p:cNvSpPr txBox="1"/>
          <p:nvPr/>
        </p:nvSpPr>
        <p:spPr>
          <a:xfrm>
            <a:off x="47445" y="6366294"/>
            <a:ext cx="12097109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 won’t cover this example if we are short on time; it is not required and you won’t see questions about these slides on a quiz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26E3DBC-C04B-4F81-9A7D-ABAE442C3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8B81A17-B9BF-41DD-BC08-6FCAF5121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1" y="435678"/>
            <a:ext cx="7592093" cy="762000"/>
          </a:xfrm>
        </p:spPr>
        <p:txBody>
          <a:bodyPr>
            <a:normAutofit fontScale="90000"/>
          </a:bodyPr>
          <a:lstStyle/>
          <a:p>
            <a:r>
              <a:rPr lang="en-US"/>
              <a:t>Compile-time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81018" y="1149489"/>
            <a:ext cx="8558382" cy="5355313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dirty="0" err="1">
                <a:solidFill>
                  <a:srgbClr val="926492"/>
                </a:solidFill>
                <a:latin typeface="Courier New"/>
                <a:cs typeface="Courier New"/>
              </a:rPr>
              <a:t>ifdef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COMPILETIME</a:t>
            </a:r>
          </a:p>
          <a:p>
            <a:r>
              <a:rPr lang="en-US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dirty="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dirty="0" err="1">
                <a:solidFill>
                  <a:srgbClr val="9D206F"/>
                </a:solidFill>
                <a:latin typeface="Courier New"/>
                <a:cs typeface="Courier New"/>
              </a:rPr>
              <a:t>malloc.h</a:t>
            </a:r>
            <a:r>
              <a:rPr lang="en-US" dirty="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dirty="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dirty="0">
                <a:solidFill>
                  <a:srgbClr val="CB2418"/>
                </a:solidFill>
                <a:latin typeface="Courier New"/>
                <a:cs typeface="Courier New"/>
              </a:rPr>
              <a:t> wrapper function */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dirty="0" err="1">
                <a:solidFill>
                  <a:srgbClr val="4A00FF"/>
                </a:solidFill>
                <a:latin typeface="Courier New"/>
                <a:cs typeface="Courier New"/>
              </a:rPr>
              <a:t>mymalloc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malloc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(size);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dirty="0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 dirty="0">
                <a:solidFill>
                  <a:srgbClr val="9D206F"/>
                </a:solidFill>
                <a:latin typeface="Courier New"/>
                <a:cs typeface="Courier New"/>
              </a:rPr>
              <a:t>(%d)=%p\n"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it-IT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it-IT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it-IT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it-IT" dirty="0" err="1">
                <a:solidFill>
                  <a:srgbClr val="000000"/>
                </a:solidFill>
                <a:latin typeface="Courier New"/>
                <a:cs typeface="Courier New"/>
              </a:rPr>
              <a:t>size</a:t>
            </a:r>
            <a:r>
              <a:rPr lang="it-IT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it-IT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it-IT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t-IT" dirty="0" err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t-IT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it-IT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t-IT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t-IT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t-IT" dirty="0">
                <a:solidFill>
                  <a:srgbClr val="CB2418"/>
                </a:solidFill>
                <a:latin typeface="Courier New"/>
                <a:cs typeface="Courier New"/>
              </a:rPr>
              <a:t>/* free </a:t>
            </a:r>
            <a:r>
              <a:rPr lang="it-IT" dirty="0" err="1">
                <a:solidFill>
                  <a:srgbClr val="CB2418"/>
                </a:solidFill>
                <a:latin typeface="Courier New"/>
                <a:cs typeface="Courier New"/>
              </a:rPr>
              <a:t>wrapper</a:t>
            </a:r>
            <a:r>
              <a:rPr lang="it-IT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it-IT" dirty="0" err="1">
                <a:solidFill>
                  <a:srgbClr val="CB2418"/>
                </a:solidFill>
                <a:latin typeface="Courier New"/>
                <a:cs typeface="Courier New"/>
              </a:rPr>
              <a:t>function</a:t>
            </a:r>
            <a:r>
              <a:rPr lang="it-IT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it-IT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t-IT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it-IT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t-IT" dirty="0" err="1">
                <a:solidFill>
                  <a:srgbClr val="4A00FF"/>
                </a:solidFill>
                <a:latin typeface="Courier New"/>
                <a:cs typeface="Courier New"/>
              </a:rPr>
              <a:t>myfree</a:t>
            </a:r>
            <a:r>
              <a:rPr lang="it-IT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it-IT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it-IT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it-IT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it-IT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it-IT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   free(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/>
                <a:cs typeface="Courier New"/>
              </a:rPr>
              <a:t>"free(%p)\n"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en-US" dirty="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dirty="0" err="1">
                <a:solidFill>
                  <a:srgbClr val="926492"/>
                </a:solidFill>
                <a:latin typeface="Courier New"/>
                <a:cs typeface="Courier New"/>
              </a:rPr>
              <a:t>endif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56024" y="6128417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EC5DF4-CDA5-4F33-A237-D938DD5E96F6}"/>
              </a:ext>
            </a:extLst>
          </p:cNvPr>
          <p:cNvSpPr txBox="1"/>
          <p:nvPr/>
        </p:nvSpPr>
        <p:spPr>
          <a:xfrm>
            <a:off x="80389" y="6480042"/>
            <a:ext cx="17324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Time permitting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99337-2565-4BD6-80F3-EAF1F1445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7802A-2F76-402B-90CB-EEC4A848B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501" y="129481"/>
            <a:ext cx="10641691" cy="1499616"/>
          </a:xfrm>
        </p:spPr>
        <p:txBody>
          <a:bodyPr/>
          <a:lstStyle/>
          <a:p>
            <a:r>
              <a:rPr lang="en-US" dirty="0"/>
              <a:t>Compile-time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81018" y="1219201"/>
            <a:ext cx="8558382" cy="1754327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926492"/>
                </a:solidFill>
                <a:latin typeface="Courier New"/>
                <a:cs typeface="Courier New"/>
              </a:rPr>
              <a:t>#define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err="1">
                <a:solidFill>
                  <a:srgbClr val="4A00FF"/>
                </a:solidFill>
                <a:latin typeface="Courier New"/>
                <a:cs typeface="Courier New"/>
              </a:rPr>
              <a:t>malloc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mymalloc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(size)</a:t>
            </a:r>
          </a:p>
          <a:p>
            <a:r>
              <a:rPr lang="en-US">
                <a:solidFill>
                  <a:srgbClr val="926492"/>
                </a:solidFill>
                <a:latin typeface="Courier New"/>
                <a:cs typeface="Courier New"/>
              </a:rPr>
              <a:t>#define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4A00FF"/>
                </a:solidFill>
                <a:latin typeface="Courier New"/>
                <a:cs typeface="Courier New"/>
              </a:rPr>
              <a:t>free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myfree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err="1">
                <a:solidFill>
                  <a:srgbClr val="4A00FF"/>
                </a:solidFill>
                <a:latin typeface="Courier New"/>
                <a:cs typeface="Courier New"/>
              </a:rPr>
              <a:t>mymalloc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err="1">
                <a:solidFill>
                  <a:srgbClr val="4A00FF"/>
                </a:solidFill>
                <a:latin typeface="Courier New"/>
                <a:cs typeface="Courier New"/>
              </a:rPr>
              <a:t>myfree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6558" y="2603601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solidFill>
                  <a:srgbClr val="7F7F7F"/>
                </a:solidFill>
                <a:latin typeface="Courier New"/>
                <a:cs typeface="Courier New"/>
              </a:rPr>
              <a:t>malloc.h</a:t>
            </a:r>
            <a:endParaRPr lang="en-US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81018" y="3048001"/>
            <a:ext cx="7592093" cy="3693319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err="1">
                <a:latin typeface="Courier New"/>
                <a:cs typeface="Courier New"/>
              </a:rPr>
              <a:t>linux</a:t>
            </a:r>
            <a:r>
              <a:rPr lang="en-US">
                <a:latin typeface="Courier New"/>
                <a:cs typeface="Courier New"/>
              </a:rPr>
              <a:t>&gt; make </a:t>
            </a:r>
            <a:r>
              <a:rPr lang="en-US" err="1">
                <a:latin typeface="Courier New"/>
                <a:cs typeface="Courier New"/>
              </a:rPr>
              <a:t>intc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gcc</a:t>
            </a:r>
            <a:r>
              <a:rPr lang="en-US">
                <a:latin typeface="Courier New"/>
                <a:cs typeface="Courier New"/>
              </a:rPr>
              <a:t> -Wall -DCOMPILETIME -c </a:t>
            </a:r>
            <a:r>
              <a:rPr lang="en-US" err="1">
                <a:latin typeface="Courier New"/>
                <a:cs typeface="Courier New"/>
              </a:rPr>
              <a:t>mymalloc.c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gcc</a:t>
            </a:r>
            <a:r>
              <a:rPr lang="en-US">
                <a:latin typeface="Courier New"/>
                <a:cs typeface="Courier New"/>
              </a:rPr>
              <a:t> -Wall 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-I.</a:t>
            </a:r>
            <a:r>
              <a:rPr lang="en-US">
                <a:latin typeface="Courier New"/>
                <a:cs typeface="Courier New"/>
              </a:rPr>
              <a:t> -o </a:t>
            </a:r>
            <a:r>
              <a:rPr lang="en-US" err="1">
                <a:latin typeface="Courier New"/>
                <a:cs typeface="Courier New"/>
              </a:rPr>
              <a:t>intc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err="1">
                <a:latin typeface="Courier New"/>
                <a:cs typeface="Courier New"/>
              </a:rPr>
              <a:t>int.c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err="1">
                <a:latin typeface="Courier New"/>
                <a:cs typeface="Courier New"/>
              </a:rPr>
              <a:t>mymalloc.o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linux</a:t>
            </a:r>
            <a:r>
              <a:rPr lang="en-US">
                <a:latin typeface="Courier New"/>
                <a:cs typeface="Courier New"/>
              </a:rPr>
              <a:t>&gt; make </a:t>
            </a:r>
            <a:r>
              <a:rPr lang="en-US" err="1">
                <a:latin typeface="Courier New"/>
                <a:cs typeface="Courier New"/>
              </a:rPr>
              <a:t>runc</a:t>
            </a:r>
            <a:endParaRPr lang="en-US">
              <a:latin typeface="Courier New"/>
              <a:cs typeface="Courier New"/>
            </a:endParaRPr>
          </a:p>
          <a:p>
            <a:r>
              <a:rPr lang="en-US">
                <a:latin typeface="Courier New"/>
                <a:cs typeface="Courier New"/>
              </a:rPr>
              <a:t>./</a:t>
            </a:r>
            <a:r>
              <a:rPr lang="en-US" err="1">
                <a:latin typeface="Courier New"/>
                <a:cs typeface="Courier New"/>
              </a:rPr>
              <a:t>intc</a:t>
            </a:r>
            <a:r>
              <a:rPr lang="en-US">
                <a:latin typeface="Courier New"/>
                <a:cs typeface="Courier New"/>
              </a:rPr>
              <a:t> 10 100 1000</a:t>
            </a:r>
          </a:p>
          <a:p>
            <a:r>
              <a:rPr lang="en-US" err="1">
                <a:latin typeface="Courier New"/>
                <a:cs typeface="Courier New"/>
              </a:rPr>
              <a:t>malloc</a:t>
            </a:r>
            <a:r>
              <a:rPr lang="en-US">
                <a:latin typeface="Courier New"/>
                <a:cs typeface="Courier New"/>
              </a:rPr>
              <a:t>(10)=0x1ba7010</a:t>
            </a:r>
          </a:p>
          <a:p>
            <a:r>
              <a:rPr lang="en-US">
                <a:latin typeface="Courier New"/>
                <a:cs typeface="Courier New"/>
              </a:rPr>
              <a:t>free(0x1ba7010)</a:t>
            </a:r>
          </a:p>
          <a:p>
            <a:r>
              <a:rPr lang="en-US" err="1">
                <a:latin typeface="Courier New"/>
                <a:cs typeface="Courier New"/>
              </a:rPr>
              <a:t>malloc</a:t>
            </a:r>
            <a:r>
              <a:rPr lang="en-US">
                <a:latin typeface="Courier New"/>
                <a:cs typeface="Courier New"/>
              </a:rPr>
              <a:t>(100)=0x1ba7030</a:t>
            </a:r>
          </a:p>
          <a:p>
            <a:r>
              <a:rPr lang="en-US">
                <a:latin typeface="Courier New"/>
                <a:cs typeface="Courier New"/>
              </a:rPr>
              <a:t>free(0x1ba7030)</a:t>
            </a:r>
          </a:p>
          <a:p>
            <a:r>
              <a:rPr lang="en-US" err="1">
                <a:latin typeface="Courier New"/>
                <a:cs typeface="Courier New"/>
              </a:rPr>
              <a:t>malloc</a:t>
            </a:r>
            <a:r>
              <a:rPr lang="en-US">
                <a:latin typeface="Courier New"/>
                <a:cs typeface="Courier New"/>
              </a:rPr>
              <a:t>(1000)=0x1ba70a0</a:t>
            </a:r>
          </a:p>
          <a:p>
            <a:r>
              <a:rPr lang="en-US">
                <a:latin typeface="Courier New"/>
                <a:cs typeface="Courier New"/>
              </a:rPr>
              <a:t>free(0x1ba70a0)</a:t>
            </a:r>
          </a:p>
          <a:p>
            <a:r>
              <a:rPr lang="en-US" err="1">
                <a:latin typeface="Courier New"/>
                <a:cs typeface="Courier New"/>
              </a:rPr>
              <a:t>linux</a:t>
            </a:r>
            <a:r>
              <a:rPr lang="en-US">
                <a:latin typeface="Courier New"/>
                <a:cs typeface="Courier New"/>
              </a:rPr>
              <a:t>&gt;</a:t>
            </a:r>
          </a:p>
          <a:p>
            <a:endParaRPr lang="en-US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5789" y="5791200"/>
            <a:ext cx="3406514" cy="369332"/>
          </a:xfrm>
          <a:prstGeom prst="rect">
            <a:avLst/>
          </a:prstGeom>
          <a:solidFill>
            <a:srgbClr val="D5F1C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886201" y="3886200"/>
            <a:ext cx="1529589" cy="1905000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8822304" y="2973528"/>
            <a:ext cx="1007497" cy="281767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638800" y="4267201"/>
            <a:ext cx="3406514" cy="646331"/>
          </a:xfrm>
          <a:prstGeom prst="rect">
            <a:avLst/>
          </a:prstGeom>
          <a:solidFill>
            <a:srgbClr val="D5F1CF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  <a:p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/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usr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/include/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endParaRPr lang="en-US">
              <a:solidFill>
                <a:srgbClr val="C00000"/>
              </a:solidFill>
              <a:latin typeface="Courier New"/>
              <a:cs typeface="Courier New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886200" y="3657600"/>
            <a:ext cx="1752600" cy="609600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7EEC88A-12BA-40F6-8D8B-5365C4F917EB}"/>
              </a:ext>
            </a:extLst>
          </p:cNvPr>
          <p:cNvSpPr txBox="1"/>
          <p:nvPr/>
        </p:nvSpPr>
        <p:spPr>
          <a:xfrm>
            <a:off x="80389" y="6480042"/>
            <a:ext cx="17324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Time permitting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7C3C0-DD9F-492B-9736-FAF5A6B77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2CD849-7261-46CD-834B-CD09B35B2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019" y="152400"/>
            <a:ext cx="7592093" cy="762000"/>
          </a:xfrm>
        </p:spPr>
        <p:txBody>
          <a:bodyPr/>
          <a:lstStyle/>
          <a:p>
            <a:r>
              <a:rPr lang="en-US"/>
              <a:t>Link-time </a:t>
            </a:r>
            <a:r>
              <a:rPr lang="en-US" err="1"/>
              <a:t>Interpositioning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81018" y="838201"/>
            <a:ext cx="8558382" cy="5909311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err="1">
                <a:solidFill>
                  <a:srgbClr val="926492"/>
                </a:solidFill>
                <a:latin typeface="Courier New"/>
                <a:cs typeface="Courier New"/>
              </a:rPr>
              <a:t>ifdef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LINKTIME</a:t>
            </a:r>
          </a:p>
          <a:p>
            <a:r>
              <a:rPr lang="en-US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err="1">
                <a:solidFill>
                  <a:srgbClr val="4A00FF"/>
                </a:solidFill>
                <a:latin typeface="Courier New"/>
                <a:cs typeface="Courier New"/>
              </a:rPr>
              <a:t>real_malloc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err="1">
                <a:solidFill>
                  <a:srgbClr val="4A00FF"/>
                </a:solidFill>
                <a:latin typeface="Courier New"/>
                <a:cs typeface="Courier New"/>
              </a:rPr>
              <a:t>real_free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 wrapper function */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err="1">
                <a:solidFill>
                  <a:srgbClr val="4A00FF"/>
                </a:solidFill>
                <a:latin typeface="Courier New"/>
                <a:cs typeface="Courier New"/>
              </a:rPr>
              <a:t>wrap_malloc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= __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real_malloc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(size); </a:t>
            </a:r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(%d) = %p\n"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)size,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/* free wrapper function */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>
                <a:solidFill>
                  <a:srgbClr val="4A00FF"/>
                </a:solidFill>
                <a:latin typeface="Courier New"/>
                <a:cs typeface="Courier New"/>
              </a:rPr>
              <a:t>__</a:t>
            </a:r>
            <a:r>
              <a:rPr lang="en-US" err="1">
                <a:solidFill>
                  <a:srgbClr val="4A00FF"/>
                </a:solidFill>
                <a:latin typeface="Courier New"/>
                <a:cs typeface="Courier New"/>
              </a:rPr>
              <a:t>wrap_free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   __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real_free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>
                <a:solidFill>
                  <a:srgbClr val="CB2418"/>
                </a:solidFill>
                <a:latin typeface="Courier New"/>
                <a:cs typeface="Courier New"/>
              </a:rPr>
              <a:t> free */</a:t>
            </a:r>
            <a:endParaRPr lang="en-US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>
                <a:solidFill>
                  <a:srgbClr val="9D206F"/>
                </a:solidFill>
                <a:latin typeface="Courier New"/>
                <a:cs typeface="Courier New"/>
              </a:rPr>
              <a:t>"free(%p)\n"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en-US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err="1">
                <a:solidFill>
                  <a:srgbClr val="926492"/>
                </a:solidFill>
                <a:latin typeface="Courier New"/>
                <a:cs typeface="Courier New"/>
              </a:rPr>
              <a:t>endif</a:t>
            </a:r>
            <a:endParaRPr lang="en-US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9514" y="6336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54E269-1593-4B1C-9E2F-0C5005CE6913}"/>
              </a:ext>
            </a:extLst>
          </p:cNvPr>
          <p:cNvSpPr txBox="1"/>
          <p:nvPr/>
        </p:nvSpPr>
        <p:spPr>
          <a:xfrm>
            <a:off x="80389" y="6480042"/>
            <a:ext cx="17324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Time permitting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EFB5BD-795E-4C9A-AB57-F0186FB11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259AF-CADA-48BD-B457-FE84E61C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007" y="159597"/>
            <a:ext cx="10641691" cy="1499616"/>
          </a:xfrm>
        </p:spPr>
        <p:txBody>
          <a:bodyPr/>
          <a:lstStyle/>
          <a:p>
            <a:r>
              <a:rPr lang="en-US" dirty="0"/>
              <a:t>Link-time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718" y="4191000"/>
            <a:ext cx="1113098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Wl</a:t>
            </a:r>
            <a:r>
              <a:rPr lang="en-US" dirty="0"/>
              <a:t>” flag passes argument to linker, replacing each comma with a space. </a:t>
            </a:r>
          </a:p>
          <a:p>
            <a:r>
              <a:rPr lang="en-US" dirty="0"/>
              <a:t>The  “</a:t>
            </a:r>
            <a:r>
              <a:rPr lang="en-US" dirty="0">
                <a:latin typeface="Courier New"/>
                <a:cs typeface="Courier New"/>
              </a:rPr>
              <a:t>--</a:t>
            </a:r>
            <a:r>
              <a:rPr lang="en-US" dirty="0" err="1">
                <a:latin typeface="Courier New"/>
                <a:cs typeface="Courier New"/>
              </a:rPr>
              <a:t>wrap,malloc</a:t>
            </a:r>
            <a:r>
              <a:rPr lang="en-US" dirty="0"/>
              <a:t> ”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arg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instructs linker to resolve references in a special way:</a:t>
            </a:r>
          </a:p>
          <a:p>
            <a:pPr lvl="1"/>
            <a:r>
              <a:rPr lang="en-US" dirty="0"/>
              <a:t>  Refs to </a:t>
            </a:r>
            <a:r>
              <a:rPr lang="en-US" dirty="0">
                <a:latin typeface="Courier New"/>
                <a:cs typeface="Courier New"/>
              </a:rPr>
              <a:t>malloc</a:t>
            </a:r>
            <a:r>
              <a:rPr lang="en-US" dirty="0"/>
              <a:t> should be resolved as </a:t>
            </a:r>
            <a:r>
              <a:rPr lang="en-US" dirty="0">
                <a:latin typeface="Courier New"/>
                <a:cs typeface="Courier New"/>
              </a:rPr>
              <a:t>__</a:t>
            </a:r>
            <a:r>
              <a:rPr lang="en-US" dirty="0" err="1">
                <a:latin typeface="Courier New"/>
                <a:cs typeface="Courier New"/>
              </a:rPr>
              <a:t>wrap_malloc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Calibri"/>
                <a:cs typeface="Calibri"/>
              </a:rPr>
              <a:t>  Refs to </a:t>
            </a:r>
            <a:r>
              <a:rPr lang="en-US" dirty="0">
                <a:cs typeface="Courier New"/>
              </a:rPr>
              <a:t> 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__</a:t>
            </a:r>
            <a:r>
              <a:rPr lang="en-US" dirty="0" err="1">
                <a:latin typeface="Courier New"/>
                <a:cs typeface="Courier New"/>
              </a:rPr>
              <a:t>real_malloc</a:t>
            </a:r>
            <a:r>
              <a:rPr lang="en-US" dirty="0"/>
              <a:t> should be resolved as </a:t>
            </a:r>
            <a:r>
              <a:rPr lang="en-US" dirty="0">
                <a:latin typeface="Courier New"/>
                <a:cs typeface="Courier New"/>
              </a:rPr>
              <a:t>malloc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81018" y="1300878"/>
            <a:ext cx="8710782" cy="2862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err="1">
                <a:latin typeface="Courier New"/>
                <a:cs typeface="Courier New"/>
              </a:rPr>
              <a:t>linux</a:t>
            </a:r>
            <a:r>
              <a:rPr lang="en-US">
                <a:latin typeface="Courier New"/>
                <a:cs typeface="Courier New"/>
              </a:rPr>
              <a:t>&gt; make </a:t>
            </a:r>
            <a:r>
              <a:rPr lang="en-US" err="1">
                <a:latin typeface="Courier New"/>
                <a:cs typeface="Courier New"/>
              </a:rPr>
              <a:t>intl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gcc</a:t>
            </a:r>
            <a:r>
              <a:rPr lang="en-US">
                <a:latin typeface="Courier New"/>
                <a:cs typeface="Courier New"/>
              </a:rPr>
              <a:t> -Wall -DLINKTIME -c </a:t>
            </a:r>
            <a:r>
              <a:rPr lang="en-US" err="1">
                <a:latin typeface="Courier New"/>
                <a:cs typeface="Courier New"/>
              </a:rPr>
              <a:t>mymalloc.c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gcc</a:t>
            </a:r>
            <a:r>
              <a:rPr lang="en-US">
                <a:latin typeface="Courier New"/>
                <a:cs typeface="Courier New"/>
              </a:rPr>
              <a:t> -Wall -c </a:t>
            </a:r>
            <a:r>
              <a:rPr lang="en-US" err="1">
                <a:latin typeface="Courier New"/>
                <a:cs typeface="Courier New"/>
              </a:rPr>
              <a:t>int.c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gcc</a:t>
            </a:r>
            <a:r>
              <a:rPr lang="en-US">
                <a:latin typeface="Courier New"/>
                <a:cs typeface="Courier New"/>
              </a:rPr>
              <a:t> -Wall -</a:t>
            </a:r>
            <a:r>
              <a:rPr lang="en-US" err="1">
                <a:latin typeface="Courier New"/>
                <a:cs typeface="Courier New"/>
              </a:rPr>
              <a:t>Wl</a:t>
            </a:r>
            <a:r>
              <a:rPr lang="en-US">
                <a:latin typeface="Courier New"/>
                <a:cs typeface="Courier New"/>
              </a:rPr>
              <a:t>,--</a:t>
            </a:r>
            <a:r>
              <a:rPr lang="en-US" err="1">
                <a:latin typeface="Courier New"/>
                <a:cs typeface="Courier New"/>
              </a:rPr>
              <a:t>wrap,malloc</a:t>
            </a:r>
            <a:r>
              <a:rPr lang="en-US">
                <a:latin typeface="Courier New"/>
                <a:cs typeface="Courier New"/>
              </a:rPr>
              <a:t> -</a:t>
            </a:r>
            <a:r>
              <a:rPr lang="en-US" err="1">
                <a:latin typeface="Courier New"/>
                <a:cs typeface="Courier New"/>
              </a:rPr>
              <a:t>Wl</a:t>
            </a:r>
            <a:r>
              <a:rPr lang="en-US">
                <a:latin typeface="Courier New"/>
                <a:cs typeface="Courier New"/>
              </a:rPr>
              <a:t>,--</a:t>
            </a:r>
            <a:r>
              <a:rPr lang="en-US" err="1">
                <a:latin typeface="Courier New"/>
                <a:cs typeface="Courier New"/>
              </a:rPr>
              <a:t>wrap,free</a:t>
            </a:r>
            <a:r>
              <a:rPr lang="en-US">
                <a:latin typeface="Courier New"/>
                <a:cs typeface="Courier New"/>
              </a:rPr>
              <a:t> -o </a:t>
            </a:r>
            <a:r>
              <a:rPr lang="en-US" err="1">
                <a:latin typeface="Courier New"/>
                <a:cs typeface="Courier New"/>
              </a:rPr>
              <a:t>intl</a:t>
            </a:r>
            <a:r>
              <a:rPr lang="en-US">
                <a:latin typeface="Courier New"/>
                <a:cs typeface="Courier New"/>
              </a:rPr>
              <a:t> \</a:t>
            </a:r>
          </a:p>
          <a:p>
            <a:r>
              <a:rPr lang="en-US">
                <a:latin typeface="Courier New"/>
                <a:cs typeface="Courier New"/>
              </a:rPr>
              <a:t>    </a:t>
            </a:r>
            <a:r>
              <a:rPr lang="en-US" err="1">
                <a:latin typeface="Courier New"/>
                <a:cs typeface="Courier New"/>
              </a:rPr>
              <a:t>int.o</a:t>
            </a:r>
            <a:r>
              <a:rPr lang="en-US">
                <a:latin typeface="Courier New"/>
                <a:cs typeface="Courier New"/>
              </a:rPr>
              <a:t> </a:t>
            </a:r>
            <a:r>
              <a:rPr lang="en-US" err="1">
                <a:latin typeface="Courier New"/>
                <a:cs typeface="Courier New"/>
              </a:rPr>
              <a:t>mymalloc.o</a:t>
            </a:r>
            <a:endParaRPr lang="en-US">
              <a:latin typeface="Courier New"/>
              <a:cs typeface="Courier New"/>
            </a:endParaRPr>
          </a:p>
          <a:p>
            <a:r>
              <a:rPr lang="en-US" err="1">
                <a:latin typeface="Courier New"/>
                <a:cs typeface="Courier New"/>
              </a:rPr>
              <a:t>linux</a:t>
            </a:r>
            <a:r>
              <a:rPr lang="en-US">
                <a:latin typeface="Courier New"/>
                <a:cs typeface="Courier New"/>
              </a:rPr>
              <a:t>&gt; make </a:t>
            </a:r>
            <a:r>
              <a:rPr lang="en-US" err="1">
                <a:latin typeface="Courier New"/>
                <a:cs typeface="Courier New"/>
              </a:rPr>
              <a:t>runl</a:t>
            </a:r>
            <a:endParaRPr lang="en-US">
              <a:latin typeface="Courier New"/>
              <a:cs typeface="Courier New"/>
            </a:endParaRPr>
          </a:p>
          <a:p>
            <a:r>
              <a:rPr lang="en-US">
                <a:latin typeface="Courier New"/>
                <a:cs typeface="Courier New"/>
              </a:rPr>
              <a:t>./</a:t>
            </a:r>
            <a:r>
              <a:rPr lang="en-US" err="1">
                <a:latin typeface="Courier New"/>
                <a:cs typeface="Courier New"/>
              </a:rPr>
              <a:t>intl</a:t>
            </a:r>
            <a:r>
              <a:rPr lang="en-US">
                <a:latin typeface="Courier New"/>
                <a:cs typeface="Courier New"/>
              </a:rPr>
              <a:t> 10 100 1000</a:t>
            </a:r>
          </a:p>
          <a:p>
            <a:r>
              <a:rPr lang="fi-FI">
                <a:latin typeface="Courier New"/>
                <a:cs typeface="Courier New"/>
              </a:rPr>
              <a:t>malloc(10) = 0x91a010</a:t>
            </a:r>
          </a:p>
          <a:p>
            <a:r>
              <a:rPr lang="en-US">
                <a:latin typeface="Courier New"/>
                <a:cs typeface="Courier New"/>
              </a:rPr>
              <a:t>free(0x91a010)</a:t>
            </a:r>
          </a:p>
          <a:p>
            <a:r>
              <a:rPr lang="en-US">
                <a:latin typeface="Courier New"/>
                <a:cs typeface="Courier New"/>
              </a:rPr>
              <a:t>. . 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69780" y="1346761"/>
            <a:ext cx="3406514" cy="646331"/>
          </a:xfrm>
          <a:prstGeom prst="rect">
            <a:avLst/>
          </a:prstGeom>
          <a:solidFill>
            <a:srgbClr val="D5F1C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  <a:p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/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usr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/include/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endParaRPr lang="en-US">
              <a:solidFill>
                <a:srgbClr val="C00000"/>
              </a:solidFill>
              <a:latin typeface="Courier New"/>
              <a:cs typeface="Courier New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4572000" y="1981200"/>
            <a:ext cx="2597780" cy="112932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572000" y="1524000"/>
            <a:ext cx="2597780" cy="112932"/>
          </a:xfrm>
          <a:prstGeom prst="straightConnector1">
            <a:avLst/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C57E834-D20B-4C7F-9418-0B2A1A949256}"/>
              </a:ext>
            </a:extLst>
          </p:cNvPr>
          <p:cNvSpPr txBox="1"/>
          <p:nvPr/>
        </p:nvSpPr>
        <p:spPr>
          <a:xfrm>
            <a:off x="80389" y="6480042"/>
            <a:ext cx="17324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Time permitting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12D6B9-3FAD-42C0-AA94-E4A6A00C2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6E2F1F-465D-44E9-B9C5-95979D0ED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 Program (C++ is the same)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706832" y="2834586"/>
            <a:ext cx="4508500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b="1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b="1" dirty="0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b="1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hu-HU" b="1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hu-HU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hu-HU" b="1" dirty="0" err="1">
                <a:solidFill>
                  <a:srgbClr val="C1651C"/>
                </a:solidFill>
                <a:latin typeface="Courier New"/>
                <a:cs typeface="Courier New"/>
              </a:rPr>
              <a:t>array</a:t>
            </a:r>
            <a:r>
              <a:rPr lang="hu-HU" b="1" dirty="0">
                <a:solidFill>
                  <a:srgbClr val="000000"/>
                </a:solidFill>
                <a:latin typeface="Courier New"/>
                <a:cs typeface="Courier New"/>
              </a:rPr>
              <a:t>[2] = {1, 2};</a:t>
            </a:r>
          </a:p>
          <a:p>
            <a:endParaRPr lang="hu-HU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b="1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en-US" b="1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b="1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 dirty="0">
                <a:solidFill>
                  <a:srgbClr val="C1651C"/>
                </a:solidFill>
                <a:latin typeface="Courier New"/>
                <a:cs typeface="Courier New"/>
              </a:rPr>
              <a:t>val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fr-FR" b="1" dirty="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b="1" dirty="0" err="1">
                <a:solidFill>
                  <a:srgbClr val="000000"/>
                </a:solidFill>
                <a:latin typeface="Courier New"/>
                <a:cs typeface="Courier New"/>
              </a:rPr>
              <a:t>array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, 2);</a:t>
            </a:r>
          </a:p>
          <a:p>
            <a:r>
              <a:rPr lang="fr-FR" b="1" dirty="0">
                <a:solidFill>
                  <a:srgbClr val="C200FF"/>
                </a:solidFill>
                <a:latin typeface="Courier New"/>
                <a:cs typeface="Courier New"/>
              </a:rPr>
              <a:t>    return</a:t>
            </a:r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 val;</a:t>
            </a:r>
          </a:p>
          <a:p>
            <a:r>
              <a:rPr lang="fr-FR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6291533" y="2834587"/>
            <a:ext cx="4256209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4A00FF"/>
                </a:solidFill>
                <a:latin typeface="Courier New"/>
                <a:cs typeface="Courier New"/>
              </a:rPr>
              <a:t>sum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a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b="1">
                <a:solidFill>
                  <a:srgbClr val="C1651C"/>
                </a:solidFill>
                <a:latin typeface="Courier New"/>
                <a:cs typeface="Courier New"/>
              </a:rPr>
              <a:t>n</a:t>
            </a:r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b="1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b="1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b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b="1">
                <a:solidFill>
                  <a:srgbClr val="C1651C"/>
                </a:solidFill>
                <a:latin typeface="Courier New"/>
                <a:cs typeface="Courier New"/>
              </a:rPr>
              <a:t>s</a:t>
            </a:r>
            <a:r>
              <a:rPr lang="fr-FR" b="1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fr-FR" b="1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b="1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(i = 0; i &lt; n; i++) {</a:t>
            </a:r>
          </a:p>
          <a:p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       s += a[i];</a:t>
            </a:r>
          </a:p>
          <a:p>
            <a:r>
              <a:rPr lang="da-DK" b="1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b="1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b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b="1">
                <a:solidFill>
                  <a:srgbClr val="000000"/>
                </a:solidFill>
                <a:latin typeface="Courier New"/>
                <a:cs typeface="Courier New"/>
              </a:rPr>
              <a:t> s;</a:t>
            </a:r>
          </a:p>
          <a:p>
            <a:r>
              <a:rPr lang="is-IS" b="1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endParaRPr lang="is-IS" b="1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67039" y="5348710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439117" y="5339246"/>
            <a:ext cx="871049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b="1" i="1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B8AFA2-ADAD-4F09-823F-BFD8AB647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6344F2-2236-4AFD-8CAB-3B2EEF51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914400"/>
            <a:ext cx="8915401" cy="5262980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600" err="1">
                <a:solidFill>
                  <a:srgbClr val="926492"/>
                </a:solidFill>
                <a:latin typeface="Courier New"/>
                <a:cs typeface="Courier New"/>
              </a:rPr>
              <a:t>ifdef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RUNTIME</a:t>
            </a: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#define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_GNU_SOURCE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stdio.h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stdlib.h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&lt;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dlfcn.h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&gt;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wrapper function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err="1">
                <a:solidFill>
                  <a:srgbClr val="4A00FF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*(*</a:t>
            </a:r>
            <a:r>
              <a:rPr lang="en-US" sz="1600" err="1">
                <a:solidFill>
                  <a:srgbClr val="C1651C"/>
                </a:solidFill>
                <a:latin typeface="Courier New"/>
                <a:cs typeface="Courier New"/>
              </a:rPr>
              <a:t>mallocp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size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>
                <a:solidFill>
                  <a:srgbClr val="C1651C"/>
                </a:solidFill>
                <a:latin typeface="Courier New"/>
                <a:cs typeface="Courier New"/>
              </a:rPr>
              <a:t>error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mallocp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dlsym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(RTLD_NEXT,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Get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addr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of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((error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()) != </a:t>
            </a:r>
            <a:r>
              <a:rPr lang="en-US" sz="160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fputs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(error,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mallocp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(size);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err="1">
                <a:solidFill>
                  <a:srgbClr val="9D206F"/>
                </a:solidFill>
                <a:latin typeface="Courier New"/>
                <a:cs typeface="Courier New"/>
              </a:rPr>
              <a:t>malloc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(%d) = %p\n"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)size,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1" y="304800"/>
            <a:ext cx="3657599" cy="1219200"/>
          </a:xfr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>
            <a:noAutofit/>
          </a:bodyPr>
          <a:lstStyle/>
          <a:p>
            <a:pPr algn="ctr"/>
            <a:r>
              <a:rPr lang="en-US" sz="3600" dirty="0"/>
              <a:t>Load/Run-time </a:t>
            </a:r>
            <a:br>
              <a:rPr lang="en-US" sz="3600" dirty="0"/>
            </a:br>
            <a:r>
              <a:rPr lang="en-US" sz="3600" dirty="0" err="1"/>
              <a:t>Interpositioning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990627" y="5766890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1669925"/>
            <a:ext cx="2951193" cy="646331"/>
          </a:xfrm>
          <a:prstGeom prst="rect">
            <a:avLst/>
          </a:prstGeom>
          <a:solidFill>
            <a:srgbClr val="DEDFF5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Observe that we DON’T have </a:t>
            </a:r>
          </a:p>
          <a:p>
            <a:r>
              <a:rPr lang="en-US" dirty="0">
                <a:solidFill>
                  <a:srgbClr val="C00000"/>
                </a:solidFill>
                <a:latin typeface="Courier New"/>
                <a:cs typeface="Courier New"/>
              </a:rPr>
              <a:t>#include &lt;</a:t>
            </a:r>
            <a:r>
              <a:rPr lang="en-US" dirty="0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 dirty="0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C4B8EE-1BDF-485E-96F8-354CA8B915BB}"/>
              </a:ext>
            </a:extLst>
          </p:cNvPr>
          <p:cNvSpPr txBox="1"/>
          <p:nvPr/>
        </p:nvSpPr>
        <p:spPr>
          <a:xfrm>
            <a:off x="80389" y="6480042"/>
            <a:ext cx="17324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Time permitting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68F787-E35D-4407-91DA-A3B49182D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2CB0438-11DD-47C5-9E8F-F9310974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753" y="300668"/>
            <a:ext cx="10641691" cy="1499616"/>
          </a:xfrm>
        </p:spPr>
        <p:txBody>
          <a:bodyPr/>
          <a:lstStyle/>
          <a:p>
            <a:r>
              <a:rPr lang="en-US" dirty="0"/>
              <a:t>Load/Run-time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14500" y="1903562"/>
            <a:ext cx="8763000" cy="4524316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free wrapper function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>
                <a:solidFill>
                  <a:srgbClr val="4A00FF"/>
                </a:solidFill>
                <a:latin typeface="Courier New"/>
                <a:cs typeface="Courier New"/>
              </a:rPr>
              <a:t>free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(*</a:t>
            </a:r>
            <a:r>
              <a:rPr lang="fi-FI" sz="1600" err="1">
                <a:solidFill>
                  <a:srgbClr val="C1651C"/>
                </a:solidFill>
                <a:latin typeface="Courier New"/>
                <a:cs typeface="Courier New"/>
              </a:rPr>
              <a:t>freep</a:t>
            </a:r>
            <a:r>
              <a:rPr lang="fi-FI" sz="1600" err="1">
                <a:solidFill>
                  <a:srgbClr val="000000"/>
                </a:solidFill>
                <a:latin typeface="Courier New"/>
                <a:cs typeface="Courier New"/>
              </a:rPr>
              <a:t>)(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*) = </a:t>
            </a:r>
            <a:r>
              <a:rPr lang="fi-FI" sz="160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60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i-FI" sz="1600" err="1">
                <a:solidFill>
                  <a:srgbClr val="C1651C"/>
                </a:solidFill>
                <a:latin typeface="Courier New"/>
                <a:cs typeface="Courier New"/>
              </a:rPr>
              <a:t>error</a:t>
            </a:r>
            <a:r>
              <a:rPr lang="fi-FI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fi-FI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(!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is-I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freep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dlsym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(RTLD_NEXT, 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"free"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Get address of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free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((error =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dlerror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()) != </a:t>
            </a:r>
            <a:r>
              <a:rPr lang="en-US" sz="160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fputs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(error,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freep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/* Call </a:t>
            </a:r>
            <a:r>
              <a:rPr lang="en-US" sz="1600" err="1">
                <a:solidFill>
                  <a:srgbClr val="CB2418"/>
                </a:solidFill>
                <a:latin typeface="Courier New"/>
                <a:cs typeface="Courier New"/>
              </a:rPr>
              <a:t>libc</a:t>
            </a:r>
            <a:r>
              <a:rPr lang="en-US" sz="1600">
                <a:solidFill>
                  <a:srgbClr val="CB2418"/>
                </a:solidFill>
                <a:latin typeface="Courier New"/>
                <a:cs typeface="Courier New"/>
              </a:rPr>
              <a:t> free */</a:t>
            </a:r>
            <a:endParaRPr lang="en-US" sz="160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>
                <a:solidFill>
                  <a:srgbClr val="9D206F"/>
                </a:solidFill>
                <a:latin typeface="Courier New"/>
                <a:cs typeface="Courier New"/>
              </a:rPr>
              <a:t>"free(%p)\n"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r>
              <a:rPr lang="en-US" sz="1600">
                <a:solidFill>
                  <a:srgbClr val="926492"/>
                </a:solidFill>
                <a:latin typeface="Courier New"/>
                <a:cs typeface="Courier New"/>
              </a:rPr>
              <a:t>#</a:t>
            </a:r>
            <a:r>
              <a:rPr lang="en-US" sz="1600" err="1">
                <a:solidFill>
                  <a:srgbClr val="926492"/>
                </a:solidFill>
                <a:latin typeface="Courier New"/>
                <a:cs typeface="Courier New"/>
              </a:rPr>
              <a:t>endif</a:t>
            </a:r>
            <a:endParaRPr lang="en-US" sz="160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36114" y="5955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err="1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D7813E-2E14-4A88-9B08-D9BCA55FD716}"/>
              </a:ext>
            </a:extLst>
          </p:cNvPr>
          <p:cNvSpPr txBox="1"/>
          <p:nvPr/>
        </p:nvSpPr>
        <p:spPr>
          <a:xfrm>
            <a:off x="80389" y="6480042"/>
            <a:ext cx="17324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Time permitting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061CC6-A19A-4649-989D-2D68EBE6E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EBA92-A16C-43E1-9BC3-B05643FE2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422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501" y="369613"/>
            <a:ext cx="10641691" cy="1053803"/>
          </a:xfrm>
        </p:spPr>
        <p:txBody>
          <a:bodyPr/>
          <a:lstStyle/>
          <a:p>
            <a:r>
              <a:rPr lang="en-US" dirty="0"/>
              <a:t>Load/Run-time </a:t>
            </a:r>
            <a:r>
              <a:rPr lang="en-US" dirty="0" err="1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148" y="4114800"/>
            <a:ext cx="10760044" cy="2362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The LD_PRELOAD </a:t>
            </a:r>
            <a:r>
              <a:rPr lang="en-US" dirty="0"/>
              <a:t>environment variable tells the dynamic linker to resolve unresolved refs (e.g., to </a:t>
            </a:r>
            <a:r>
              <a:rPr lang="en-US" dirty="0">
                <a:latin typeface="Courier New"/>
                <a:cs typeface="Courier New"/>
              </a:rPr>
              <a:t>malloc)</a:t>
            </a:r>
            <a:r>
              <a:rPr lang="en-US" dirty="0"/>
              <a:t>by looking in </a:t>
            </a:r>
            <a:r>
              <a:rPr lang="en-US" dirty="0" err="1">
                <a:latin typeface="Courier New"/>
                <a:cs typeface="Courier New"/>
              </a:rPr>
              <a:t>mymalloc.so</a:t>
            </a:r>
            <a:r>
              <a:rPr lang="en-US" dirty="0"/>
              <a:t> first.</a:t>
            </a:r>
          </a:p>
          <a:p>
            <a:r>
              <a:rPr lang="en-US" dirty="0"/>
              <a:t>Type into (some) shells as:</a:t>
            </a:r>
          </a:p>
          <a:p>
            <a:pPr marL="57150" indent="0">
              <a:buNone/>
            </a:pPr>
            <a:r>
              <a:rPr lang="en-US" sz="2000" dirty="0">
                <a:latin typeface="Courier New"/>
                <a:cs typeface="Courier New"/>
              </a:rPr>
              <a:t>env LD_PRELOAD=./</a:t>
            </a:r>
            <a:r>
              <a:rPr lang="en-US" sz="2000" dirty="0" err="1">
                <a:latin typeface="Courier New"/>
                <a:cs typeface="Courier New"/>
              </a:rPr>
              <a:t>mymalloc.so</a:t>
            </a:r>
            <a:r>
              <a:rPr lang="en-US" sz="2000" dirty="0">
                <a:latin typeface="Courier New"/>
                <a:cs typeface="Courier New"/>
              </a:rPr>
              <a:t> ./</a:t>
            </a:r>
            <a:r>
              <a:rPr lang="en-US" sz="2000" dirty="0" err="1">
                <a:latin typeface="Courier New"/>
                <a:cs typeface="Courier New"/>
              </a:rPr>
              <a:t>intr</a:t>
            </a:r>
            <a:r>
              <a:rPr lang="en-US" sz="2000" dirty="0">
                <a:latin typeface="Courier New"/>
                <a:cs typeface="Courier New"/>
              </a:rPr>
              <a:t> 10 100 1000)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402" y="1300878"/>
            <a:ext cx="8991598" cy="2585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linux</a:t>
            </a:r>
            <a:r>
              <a:rPr lang="en-US" dirty="0">
                <a:latin typeface="Courier New"/>
                <a:cs typeface="Courier New"/>
              </a:rPr>
              <a:t>&gt; make </a:t>
            </a:r>
            <a:r>
              <a:rPr lang="en-US" dirty="0" err="1">
                <a:latin typeface="Courier New"/>
                <a:cs typeface="Courier New"/>
              </a:rPr>
              <a:t>intr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gcc</a:t>
            </a:r>
            <a:r>
              <a:rPr lang="en-US" dirty="0">
                <a:latin typeface="Courier New"/>
                <a:cs typeface="Courier New"/>
              </a:rPr>
              <a:t> -Wall -DRUNTIME -shared -</a:t>
            </a:r>
            <a:r>
              <a:rPr lang="en-US" dirty="0" err="1">
                <a:latin typeface="Courier New"/>
                <a:cs typeface="Courier New"/>
              </a:rPr>
              <a:t>fpic</a:t>
            </a:r>
            <a:r>
              <a:rPr lang="en-US" dirty="0">
                <a:latin typeface="Courier New"/>
                <a:cs typeface="Courier New"/>
              </a:rPr>
              <a:t> -o mymalloc.so </a:t>
            </a:r>
            <a:r>
              <a:rPr lang="en-US" dirty="0" err="1">
                <a:latin typeface="Courier New"/>
                <a:cs typeface="Courier New"/>
              </a:rPr>
              <a:t>mymalloc.c</a:t>
            </a:r>
            <a:r>
              <a:rPr lang="en-US" dirty="0">
                <a:latin typeface="Courier New"/>
                <a:cs typeface="Courier New"/>
              </a:rPr>
              <a:t> -</a:t>
            </a:r>
            <a:r>
              <a:rPr lang="en-US" dirty="0" err="1">
                <a:latin typeface="Courier New"/>
                <a:cs typeface="Courier New"/>
              </a:rPr>
              <a:t>ldl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gcc</a:t>
            </a:r>
            <a:r>
              <a:rPr lang="en-US" dirty="0">
                <a:latin typeface="Courier New"/>
                <a:cs typeface="Courier New"/>
              </a:rPr>
              <a:t> -Wall -o </a:t>
            </a:r>
            <a:r>
              <a:rPr lang="en-US" dirty="0" err="1">
                <a:latin typeface="Courier New"/>
                <a:cs typeface="Courier New"/>
              </a:rPr>
              <a:t>intr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int.c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linux</a:t>
            </a:r>
            <a:r>
              <a:rPr lang="en-US" dirty="0">
                <a:latin typeface="Courier New"/>
                <a:cs typeface="Courier New"/>
              </a:rPr>
              <a:t>&gt; make </a:t>
            </a:r>
            <a:r>
              <a:rPr lang="en-US" dirty="0" err="1">
                <a:latin typeface="Courier New"/>
                <a:cs typeface="Courier New"/>
              </a:rPr>
              <a:t>runr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(LD_PRELOAD="./mymalloc.so" ./</a:t>
            </a:r>
            <a:r>
              <a:rPr lang="en-US" dirty="0" err="1">
                <a:latin typeface="Courier New"/>
                <a:cs typeface="Courier New"/>
              </a:rPr>
              <a:t>intr</a:t>
            </a:r>
            <a:r>
              <a:rPr lang="en-US" dirty="0">
                <a:latin typeface="Courier New"/>
                <a:cs typeface="Courier New"/>
              </a:rPr>
              <a:t> 10 100 1000)</a:t>
            </a:r>
          </a:p>
          <a:p>
            <a:r>
              <a:rPr lang="fi-FI" dirty="0">
                <a:latin typeface="Courier New"/>
                <a:cs typeface="Courier New"/>
              </a:rPr>
              <a:t>malloc(10) = 0x91a010</a:t>
            </a:r>
          </a:p>
          <a:p>
            <a:r>
              <a:rPr lang="en-US" dirty="0">
                <a:latin typeface="Courier New"/>
                <a:cs typeface="Courier New"/>
              </a:rPr>
              <a:t>free(0x91a010)</a:t>
            </a:r>
          </a:p>
          <a:p>
            <a:r>
              <a:rPr lang="en-US" dirty="0">
                <a:latin typeface="Courier New"/>
                <a:cs typeface="Courier New"/>
              </a:rPr>
              <a:t>. . . </a:t>
            </a:r>
          </a:p>
          <a:p>
            <a:r>
              <a:rPr lang="en-US" dirty="0" err="1">
                <a:latin typeface="Courier New"/>
                <a:cs typeface="Courier New"/>
              </a:rPr>
              <a:t>linux</a:t>
            </a:r>
            <a:r>
              <a:rPr lang="en-US" dirty="0">
                <a:latin typeface="Courier New"/>
                <a:cs typeface="Courier New"/>
              </a:rPr>
              <a:t>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0" y="2895601"/>
            <a:ext cx="3406514" cy="646331"/>
          </a:xfrm>
          <a:prstGeom prst="rect">
            <a:avLst/>
          </a:prstGeom>
          <a:solidFill>
            <a:srgbClr val="D5F1C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alibri" pitchFamily="34" charset="0"/>
              </a:rPr>
              <a:t>Search for 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&lt;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&gt;</a:t>
            </a:r>
            <a:r>
              <a:rPr lang="en-US">
                <a:solidFill>
                  <a:srgbClr val="C00000"/>
                </a:solidFill>
                <a:latin typeface="Calibri" pitchFamily="34" charset="0"/>
              </a:rPr>
              <a:t> leads to</a:t>
            </a:r>
          </a:p>
          <a:p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/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usr</a:t>
            </a:r>
            <a:r>
              <a:rPr lang="en-US">
                <a:solidFill>
                  <a:srgbClr val="C00000"/>
                </a:solidFill>
                <a:latin typeface="Courier New"/>
                <a:cs typeface="Courier New"/>
              </a:rPr>
              <a:t>/include/</a:t>
            </a:r>
            <a:r>
              <a:rPr lang="en-US" err="1">
                <a:solidFill>
                  <a:srgbClr val="C00000"/>
                </a:solidFill>
                <a:latin typeface="Courier New"/>
                <a:cs typeface="Courier New"/>
              </a:rPr>
              <a:t>malloc.h</a:t>
            </a:r>
            <a:endParaRPr lang="en-US">
              <a:solidFill>
                <a:srgbClr val="C00000"/>
              </a:solidFill>
              <a:latin typeface="Courier New"/>
              <a:cs typeface="Courier New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105400" y="2057400"/>
            <a:ext cx="1371600" cy="8382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17A9160-CF5C-4181-8C1E-7514FEC52E00}"/>
              </a:ext>
            </a:extLst>
          </p:cNvPr>
          <p:cNvSpPr txBox="1"/>
          <p:nvPr/>
        </p:nvSpPr>
        <p:spPr>
          <a:xfrm>
            <a:off x="80389" y="6480042"/>
            <a:ext cx="17324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Time permitting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C96C6-2C3E-4DED-8B51-D6C2FF6B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671FEB-C1CA-4C92-B111-B322085F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Interpositioning</a:t>
            </a:r>
            <a:r>
              <a:rPr lang="en-US"/>
              <a:t>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Compile Time</a:t>
            </a:r>
          </a:p>
          <a:p>
            <a:pPr lvl="1"/>
            <a:r>
              <a:rPr lang="en-US" dirty="0"/>
              <a:t>  Apparent calls to </a:t>
            </a:r>
            <a:r>
              <a:rPr lang="en-US" b="1" dirty="0">
                <a:latin typeface="Courier New"/>
                <a:cs typeface="Courier New"/>
              </a:rPr>
              <a:t>mallo</a:t>
            </a:r>
            <a:r>
              <a:rPr lang="en-US" dirty="0"/>
              <a:t>c/</a:t>
            </a:r>
            <a:r>
              <a:rPr lang="en-US" b="1" dirty="0">
                <a:latin typeface="Courier New"/>
                <a:cs typeface="Courier New"/>
              </a:rPr>
              <a:t>free</a:t>
            </a:r>
            <a:r>
              <a:rPr lang="en-US" dirty="0"/>
              <a:t> get macro-expanded into calls to </a:t>
            </a:r>
            <a:r>
              <a:rPr lang="en-US" b="1" dirty="0" err="1">
                <a:latin typeface="Courier New"/>
                <a:cs typeface="Courier New"/>
              </a:rPr>
              <a:t>mymalloc</a:t>
            </a:r>
            <a:r>
              <a:rPr lang="en-US" dirty="0"/>
              <a:t>/</a:t>
            </a:r>
            <a:r>
              <a:rPr lang="en-US" b="1" dirty="0" err="1">
                <a:latin typeface="Courier New"/>
                <a:cs typeface="Courier New"/>
              </a:rPr>
              <a:t>myfree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  Simple approach.  Must have access to source &amp; recompile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dirty="0"/>
              <a:t>Link Time</a:t>
            </a:r>
          </a:p>
          <a:p>
            <a:pPr lvl="1"/>
            <a:r>
              <a:rPr lang="en-US" dirty="0"/>
              <a:t>  Use linker trick to have special name resolutions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  malloc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__</a:t>
            </a:r>
            <a:r>
              <a:rPr lang="en-US" b="1" dirty="0" err="1">
                <a:latin typeface="Courier New"/>
                <a:cs typeface="Courier New"/>
                <a:sym typeface="Wingdings" pitchFamily="2" charset="2"/>
              </a:rPr>
              <a:t>wrap_malloc</a:t>
            </a:r>
            <a:endParaRPr lang="en-US" b="1" dirty="0">
              <a:latin typeface="Courier New"/>
              <a:cs typeface="Courier New"/>
              <a:sym typeface="Wingdings" pitchFamily="2" charset="2"/>
            </a:endParaRPr>
          </a:p>
          <a:p>
            <a:pPr lvl="2"/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  __</a:t>
            </a:r>
            <a:r>
              <a:rPr lang="en-US" b="1" dirty="0" err="1">
                <a:latin typeface="Courier New"/>
                <a:cs typeface="Courier New"/>
                <a:sym typeface="Wingdings" pitchFamily="2" charset="2"/>
              </a:rPr>
              <a:t>real_malloc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malloc</a:t>
            </a:r>
          </a:p>
          <a:p>
            <a:r>
              <a:rPr lang="en-US" dirty="0">
                <a:sym typeface="Wingdings" pitchFamily="2" charset="2"/>
              </a:rPr>
              <a:t>Load/Run Time</a:t>
            </a:r>
          </a:p>
          <a:p>
            <a:pPr lvl="1"/>
            <a:r>
              <a:rPr lang="en-US" dirty="0">
                <a:sym typeface="Wingdings" pitchFamily="2" charset="2"/>
              </a:rPr>
              <a:t>  Implement custom version of 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malloc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free</a:t>
            </a:r>
            <a:r>
              <a:rPr lang="en-US" dirty="0">
                <a:sym typeface="Wingdings" pitchFamily="2" charset="2"/>
              </a:rPr>
              <a:t> that use dynamic linking to load library   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   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malloc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b="1" dirty="0">
                <a:latin typeface="Courier New"/>
                <a:cs typeface="Courier New"/>
                <a:sym typeface="Wingdings" pitchFamily="2" charset="2"/>
              </a:rPr>
              <a:t>free</a:t>
            </a:r>
            <a:r>
              <a:rPr lang="en-US" dirty="0">
                <a:sym typeface="Wingdings" pitchFamily="2" charset="2"/>
              </a:rPr>
              <a:t> under different names</a:t>
            </a:r>
          </a:p>
          <a:p>
            <a:pPr lvl="1"/>
            <a:r>
              <a:rPr lang="en-US" dirty="0">
                <a:sym typeface="Wingdings" pitchFamily="2" charset="2"/>
              </a:rPr>
              <a:t>  Can use with ANY dynamically linked binary</a:t>
            </a:r>
          </a:p>
          <a:p>
            <a:pPr marL="57150" indent="0">
              <a:buNone/>
            </a:pPr>
            <a:r>
              <a:rPr lang="en-US" sz="1800" dirty="0">
                <a:latin typeface="Courier New"/>
                <a:cs typeface="Courier New"/>
              </a:rPr>
              <a:t>env LD_PRELOAD=./</a:t>
            </a:r>
            <a:r>
              <a:rPr lang="en-US" sz="1800" dirty="0" err="1">
                <a:latin typeface="Courier New"/>
                <a:cs typeface="Courier New"/>
              </a:rPr>
              <a:t>mymalloc.so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gcc</a:t>
            </a:r>
            <a:r>
              <a:rPr lang="en-US" sz="1800" dirty="0">
                <a:latin typeface="Courier New"/>
                <a:cs typeface="Courier New"/>
              </a:rPr>
              <a:t> –c </a:t>
            </a:r>
            <a:r>
              <a:rPr lang="en-US" sz="1800" dirty="0" err="1">
                <a:latin typeface="Courier New"/>
                <a:cs typeface="Courier New"/>
              </a:rPr>
              <a:t>int.c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2236AD-6AB5-4A65-8C10-71A6F8C9F7CE}"/>
              </a:ext>
            </a:extLst>
          </p:cNvPr>
          <p:cNvSpPr txBox="1"/>
          <p:nvPr/>
        </p:nvSpPr>
        <p:spPr>
          <a:xfrm>
            <a:off x="80389" y="6480042"/>
            <a:ext cx="173247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Time permitting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5D6A5-D161-490E-9063-502F47DA4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48BE8-02E8-4DDC-8F3F-6189BA23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Usually: Just happens, no big deal</a:t>
            </a:r>
          </a:p>
          <a:p>
            <a:r>
              <a:rPr lang="en-US" dirty="0"/>
              <a:t>But there are many sophisticated features and options!</a:t>
            </a:r>
          </a:p>
          <a:p>
            <a:r>
              <a:rPr lang="en-US" dirty="0"/>
              <a:t>When using these fancier options, expect strange errors</a:t>
            </a:r>
          </a:p>
          <a:p>
            <a:pPr lvl="1"/>
            <a:r>
              <a:rPr lang="en-US" dirty="0"/>
              <a:t>  Bad symbol resolution</a:t>
            </a:r>
          </a:p>
          <a:p>
            <a:pPr lvl="1"/>
            <a:r>
              <a:rPr lang="en-US" dirty="0"/>
              <a:t>  Ordering dependence of linked .o, .a, and .so files</a:t>
            </a:r>
          </a:p>
          <a:p>
            <a:r>
              <a:rPr lang="en-US" dirty="0"/>
              <a:t>For power users, it takes effort but then you can do:</a:t>
            </a:r>
          </a:p>
          <a:p>
            <a:pPr lvl="1"/>
            <a:r>
              <a:rPr lang="en-US" dirty="0"/>
              <a:t>  </a:t>
            </a:r>
            <a:r>
              <a:rPr lang="en-US" dirty="0" err="1"/>
              <a:t>Interpositioning</a:t>
            </a:r>
            <a:r>
              <a:rPr lang="en-US" dirty="0"/>
              <a:t> to trace programs with &amp; without source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C468F-D367-479E-8F83-A9904ADC8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ADDCF-684F-4122-B51B-DA6A40843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8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0360" y="1115683"/>
            <a:ext cx="7772400" cy="1143000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/>
          <a:lstStyle/>
          <a:p>
            <a:r>
              <a:rPr lang="en-US" sz="2000" b="1" dirty="0" err="1">
                <a:latin typeface="Calibri"/>
                <a:cs typeface="Calibri"/>
              </a:rPr>
              <a:t>Gcc</a:t>
            </a:r>
            <a:r>
              <a:rPr lang="en-US" sz="2000" b="1" dirty="0">
                <a:latin typeface="Calibri"/>
                <a:cs typeface="Calibri"/>
              </a:rPr>
              <a:t> is really a “</a:t>
            </a:r>
            <a:r>
              <a:rPr lang="en-US" sz="2000" b="1" i="1" dirty="0">
                <a:latin typeface="Calibri"/>
                <a:cs typeface="Calibri"/>
              </a:rPr>
              <a:t>compiler driver”</a:t>
            </a:r>
            <a:r>
              <a:rPr lang="en-US" sz="2000" b="1" dirty="0">
                <a:latin typeface="Calibri"/>
                <a:cs typeface="Calibri"/>
              </a:rPr>
              <a:t>:  It launches a series of sub-programs</a:t>
            </a:r>
          </a:p>
          <a:p>
            <a:pPr lvl="1"/>
            <a:r>
              <a:rPr lang="en-US" sz="1800" b="1" dirty="0" err="1">
                <a:latin typeface="Courier New" charset="0"/>
              </a:rPr>
              <a:t>linux</a:t>
            </a:r>
            <a:r>
              <a:rPr lang="en-US" sz="1800" b="1" dirty="0">
                <a:latin typeface="Courier New" charset="0"/>
              </a:rPr>
              <a:t>&gt; </a:t>
            </a:r>
            <a:r>
              <a:rPr lang="en-US" sz="1800" b="1" i="1" dirty="0" err="1">
                <a:latin typeface="Courier New" charset="0"/>
              </a:rPr>
              <a:t>gcc</a:t>
            </a:r>
            <a:r>
              <a:rPr lang="en-US" sz="1800" b="1" i="1" dirty="0">
                <a:latin typeface="Courier New" charset="0"/>
              </a:rPr>
              <a:t> -</a:t>
            </a:r>
            <a:r>
              <a:rPr lang="en-US" sz="1800" b="1" i="1" dirty="0" err="1">
                <a:latin typeface="Courier New" charset="0"/>
              </a:rPr>
              <a:t>Og</a:t>
            </a:r>
            <a:r>
              <a:rPr lang="en-US" sz="1800" b="1" i="1" dirty="0">
                <a:latin typeface="Courier New" charset="0"/>
              </a:rPr>
              <a:t> -o prog </a:t>
            </a:r>
            <a:r>
              <a:rPr lang="en-US" sz="1800" b="1" i="1" dirty="0" err="1">
                <a:latin typeface="Courier New" charset="0"/>
              </a:rPr>
              <a:t>main.c</a:t>
            </a:r>
            <a:r>
              <a:rPr lang="en-US" sz="1800" b="1" i="1" dirty="0">
                <a:latin typeface="Courier New" charset="0"/>
              </a:rPr>
              <a:t> </a:t>
            </a:r>
            <a:r>
              <a:rPr lang="en-US" sz="1800" b="1" i="1" dirty="0" err="1">
                <a:latin typeface="Courier New" charset="0"/>
              </a:rPr>
              <a:t>sum.c</a:t>
            </a:r>
            <a:endParaRPr lang="en-US" sz="1800" b="1" i="1" dirty="0">
              <a:latin typeface="Courier New" charset="0"/>
            </a:endParaRPr>
          </a:p>
          <a:p>
            <a:pPr lvl="1"/>
            <a:r>
              <a:rPr lang="en-US" sz="1800" b="1" dirty="0" err="1">
                <a:latin typeface="Courier New" charset="0"/>
              </a:rPr>
              <a:t>linux</a:t>
            </a:r>
            <a:r>
              <a:rPr lang="en-US" sz="1800" b="1" dirty="0">
                <a:latin typeface="Courier New" charset="0"/>
              </a:rPr>
              <a:t>&gt; </a:t>
            </a:r>
            <a:r>
              <a:rPr lang="en-US" sz="1800" b="1" i="1" dirty="0">
                <a:latin typeface="Courier New" charset="0"/>
              </a:rPr>
              <a:t>./prog</a:t>
            </a: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6002547" y="293654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5392947" y="4993947"/>
            <a:ext cx="2971800" cy="366767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latin typeface="Calibri"/>
                <a:cs typeface="Calibri"/>
              </a:rPr>
              <a:t>Linker (ld)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5164347" y="3306433"/>
            <a:ext cx="175260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b="1">
                <a:latin typeface="Calibri"/>
                <a:cs typeface="Calibri"/>
              </a:rPr>
              <a:t>(</a:t>
            </a:r>
            <a:r>
              <a:rPr lang="en-US" b="1" err="1">
                <a:latin typeface="Calibri"/>
                <a:cs typeface="Calibri"/>
              </a:rPr>
              <a:t>cpp</a:t>
            </a:r>
            <a:r>
              <a:rPr lang="en-US" b="1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5469147" y="2563483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err="1">
                <a:latin typeface="Courier New"/>
                <a:cs typeface="Courier New"/>
              </a:rPr>
              <a:t>main.c</a:t>
            </a:r>
            <a:endParaRPr lang="en-US" b="1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5604085" y="4239883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/>
                <a:cs typeface="Courier New"/>
              </a:rPr>
              <a:t>main.o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7069347" y="3306433"/>
            <a:ext cx="179705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b="1">
                <a:latin typeface="Calibri"/>
                <a:cs typeface="Calibri"/>
              </a:rPr>
              <a:t>(</a:t>
            </a:r>
            <a:r>
              <a:rPr lang="en-US" b="1" err="1">
                <a:latin typeface="Calibri"/>
                <a:cs typeface="Calibri"/>
              </a:rPr>
              <a:t>cpp</a:t>
            </a:r>
            <a:r>
              <a:rPr lang="en-US" b="1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7526547" y="2563483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err="1">
                <a:latin typeface="Courier New"/>
                <a:cs typeface="Courier New"/>
              </a:rPr>
              <a:t>sum.c</a:t>
            </a:r>
            <a:endParaRPr lang="en-US" b="1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7603847" y="4239883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err="1">
                <a:latin typeface="Courier New"/>
                <a:cs typeface="Courier New"/>
              </a:rPr>
              <a:t>sum.o</a:t>
            </a:r>
            <a:endParaRPr lang="en-US" b="1">
              <a:latin typeface="Courier New"/>
              <a:cs typeface="Courier New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6535947" y="5686096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err="1">
                <a:latin typeface="Courier New"/>
                <a:cs typeface="Courier New"/>
              </a:rPr>
              <a:t>prog</a:t>
            </a:r>
            <a:endParaRPr lang="en-US" b="1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7994860" y="293654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6002547" y="400334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7994860" y="400334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7994860" y="461294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6894722" y="538605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6002547" y="4612946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9018797" y="2615871"/>
            <a:ext cx="12682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8955298" y="4160509"/>
            <a:ext cx="235224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b="1" i="1" u="sng">
                <a:solidFill>
                  <a:srgbClr val="C00000"/>
                </a:solidFill>
                <a:latin typeface="Calibri"/>
                <a:cs typeface="Calibri"/>
              </a:rPr>
              <a:t>relocatable</a:t>
            </a:r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 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7335139" y="5503533"/>
            <a:ext cx="407760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Fully linked </a:t>
            </a:r>
            <a:r>
              <a:rPr lang="en-US" b="1" i="1" u="sng">
                <a:solidFill>
                  <a:srgbClr val="C00000"/>
                </a:solidFill>
                <a:latin typeface="Calibri"/>
                <a:cs typeface="Calibri"/>
              </a:rPr>
              <a:t>executable</a:t>
            </a:r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 object file</a:t>
            </a:r>
          </a:p>
          <a:p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defined in </a:t>
            </a:r>
            <a:r>
              <a:rPr lang="en-US" b="1" i="1" err="1">
                <a:solidFill>
                  <a:srgbClr val="C00000"/>
                </a:solidFill>
                <a:latin typeface="Courier New"/>
                <a:cs typeface="Courier New"/>
              </a:rPr>
              <a:t>main.c</a:t>
            </a:r>
            <a:r>
              <a:rPr lang="en-US" b="1" i="1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lang="en-US" b="1" i="1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b="1" i="1" err="1">
                <a:solidFill>
                  <a:srgbClr val="C00000"/>
                </a:solidFill>
                <a:latin typeface="Courier New"/>
                <a:cs typeface="Courier New"/>
              </a:rPr>
              <a:t>sum.c</a:t>
            </a:r>
            <a:r>
              <a:rPr lang="en-US" b="1" i="1">
                <a:solidFill>
                  <a:srgbClr val="C00000"/>
                </a:solidFill>
                <a:latin typeface="Calibri"/>
                <a:cs typeface="Calibri"/>
              </a:rPr>
              <a:t>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85748A-0BC3-4C2B-B278-00356FC79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CA7BE7-D055-407B-AC0A-EDDF0D144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1" grpId="0"/>
      <p:bldP spid="228372" grpId="0"/>
      <p:bldP spid="2283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Linkers?   Reason 1: Modularity</a:t>
            </a:r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28016" lvl="1" indent="0">
              <a:buNone/>
            </a:pPr>
            <a:r>
              <a:rPr lang="en-US" dirty="0"/>
              <a:t>Program can be written as a collection of smaller source files, rather than one monolithic mass.  But later we need to combine all of these.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dirty="0"/>
              <a:t>Each C++ class normally has its own </a:t>
            </a:r>
            <a:r>
              <a:rPr lang="en-US" dirty="0" err="1"/>
              <a:t>hpp</a:t>
            </a:r>
            <a:r>
              <a:rPr lang="en-US" dirty="0"/>
              <a:t> file (declares the type signatures of the methods and fields) and a separate </a:t>
            </a:r>
            <a:r>
              <a:rPr lang="en-US" dirty="0" err="1"/>
              <a:t>cpp</a:t>
            </a:r>
            <a:r>
              <a:rPr lang="en-US" dirty="0"/>
              <a:t> file (implements the class).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/>
              <a:t>For fancy templated classes, C++ itself creates the needed </a:t>
            </a:r>
            <a:r>
              <a:rPr lang="en-US" dirty="0" err="1"/>
              <a:t>cpp</a:t>
            </a:r>
            <a:r>
              <a:rPr lang="en-US" dirty="0"/>
              <a:t> files, one for each distinct type-parameters list.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C8936E-1F96-4B6B-95C9-02E8EDB4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CC6A58-2434-44A6-8613-6845D6B4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6DEC5-9B4C-4EF4-8660-CCB57387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object file is an intermediate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C60D1-2E11-4525-8488-39B16A39D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object file contains “incomplete” machine instructions, with locations that may still need to be filled in:</a:t>
            </a:r>
          </a:p>
          <a:p>
            <a:pPr lvl="1"/>
            <a:r>
              <a:rPr lang="en-US" dirty="0"/>
              <a:t> Addresses of methods defined in other object files, or libraries</a:t>
            </a:r>
          </a:p>
          <a:p>
            <a:pPr lvl="1"/>
            <a:r>
              <a:rPr lang="en-US" dirty="0"/>
              <a:t> Addresses of data and </a:t>
            </a:r>
            <a:r>
              <a:rPr lang="en-US" dirty="0" err="1"/>
              <a:t>bss</a:t>
            </a:r>
            <a:r>
              <a:rPr lang="en-US" dirty="0"/>
              <a:t> segments, in memory</a:t>
            </a:r>
          </a:p>
          <a:p>
            <a:pPr lvl="1"/>
            <a:endParaRPr lang="en-US" dirty="0"/>
          </a:p>
          <a:p>
            <a:pPr marL="128016" lvl="1" indent="0">
              <a:buNone/>
            </a:pPr>
            <a:r>
              <a:rPr lang="en-US" dirty="0"/>
              <a:t>After linking, all the “resolved” addresses will have been inserted at those previously unresolved locations in the object file.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26EB84-5862-4F79-8C54-39C39168A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1B24C-8647-452F-A459-CC3C163A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60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4252</TotalTime>
  <Words>7476</Words>
  <Application>Microsoft Office PowerPoint</Application>
  <PresentationFormat>Widescreen</PresentationFormat>
  <Paragraphs>1265</Paragraphs>
  <Slides>64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6" baseType="lpstr">
      <vt:lpstr>Arial</vt:lpstr>
      <vt:lpstr>Calibri</vt:lpstr>
      <vt:lpstr>Century Gothic</vt:lpstr>
      <vt:lpstr>Courier</vt:lpstr>
      <vt:lpstr>Courier New</vt:lpstr>
      <vt:lpstr>msgothic</vt:lpstr>
      <vt:lpstr>Tw Cen MT</vt:lpstr>
      <vt:lpstr>Tw Cen MT Condensed</vt:lpstr>
      <vt:lpstr>Wingdings</vt:lpstr>
      <vt:lpstr>Wingdings 2</vt:lpstr>
      <vt:lpstr>Wingdings 3</vt:lpstr>
      <vt:lpstr>Integral</vt:lpstr>
      <vt:lpstr>Linking… How Basic Mechanisms enable sophisticated wrappers</vt:lpstr>
      <vt:lpstr>Systems Programming is about taking control over everything</vt:lpstr>
      <vt:lpstr>Core scenario</vt:lpstr>
      <vt:lpstr>Idea Map For Today</vt:lpstr>
      <vt:lpstr>Linking</vt:lpstr>
      <vt:lpstr>Example C Program (C++ is the same)</vt:lpstr>
      <vt:lpstr>Linking</vt:lpstr>
      <vt:lpstr>Why Linkers?   Reason 1: Modularity</vt:lpstr>
      <vt:lpstr>an object file is an intermediate form</vt:lpstr>
      <vt:lpstr>Reason 2: Libraries</vt:lpstr>
      <vt:lpstr>Reason 2: Libraries</vt:lpstr>
      <vt:lpstr>How linking works: Symbol resolution</vt:lpstr>
      <vt:lpstr>… three cases</vt:lpstr>
      <vt:lpstr>Symbols in Example C Program</vt:lpstr>
      <vt:lpstr>Linkers can “move things around”.  We call this “relocation”</vt:lpstr>
      <vt:lpstr>Object File Format (ELF)</vt:lpstr>
      <vt:lpstr>ELF Object File Format (cont.)</vt:lpstr>
      <vt:lpstr>Linker Symbols </vt:lpstr>
      <vt:lpstr>Example of Symbol Resolution</vt:lpstr>
      <vt:lpstr>Symbol Identification</vt:lpstr>
      <vt:lpstr>Local Symbols</vt:lpstr>
      <vt:lpstr>How Linker Resolves Duplicate Symbol Definitions</vt:lpstr>
      <vt:lpstr>Linker with multiple weak declarations</vt:lpstr>
      <vt:lpstr>Global Type Mismatches cause bugs</vt:lpstr>
      <vt:lpstr>Linking Example</vt:lpstr>
      <vt:lpstr>Step 2: Relocation</vt:lpstr>
      <vt:lpstr>Relocation Entries</vt:lpstr>
      <vt:lpstr>Relocated .text section</vt:lpstr>
      <vt:lpstr>Loading Executable Object Files</vt:lpstr>
      <vt:lpstr>Static Libraries</vt:lpstr>
      <vt:lpstr>Commonly Used Libraries</vt:lpstr>
      <vt:lpstr>Linking with Static Libraries</vt:lpstr>
      <vt:lpstr>Linking with Static Libraries</vt:lpstr>
      <vt:lpstr>Using Static Libraries</vt:lpstr>
      <vt:lpstr>Shared Libraries</vt:lpstr>
      <vt:lpstr>Shared Libraries</vt:lpstr>
      <vt:lpstr>Dynamic Library Example</vt:lpstr>
      <vt:lpstr>Dynamic Linking at Load-time</vt:lpstr>
      <vt:lpstr>for Dynamic linking, relocation occurs at runtime</vt:lpstr>
      <vt:lpstr>Dynamic Linking at Run-time</vt:lpstr>
      <vt:lpstr>Dynamic Linking at Run-time (cont’d)</vt:lpstr>
      <vt:lpstr>Dynamic Linking at Run-time</vt:lpstr>
      <vt:lpstr>Gcc options used here</vt:lpstr>
      <vt:lpstr>Dynamic loading requires that the shared library be relocatable, but more…</vt:lpstr>
      <vt:lpstr>Solution involves two aspects</vt:lpstr>
      <vt:lpstr>Runtime errors</vt:lpstr>
      <vt:lpstr>Linking Summary </vt:lpstr>
      <vt:lpstr>Getting very fancy: Library Interpositioning (for serious hackers!)</vt:lpstr>
      <vt:lpstr>1-2-3 Recipe for Interpositioning</vt:lpstr>
      <vt:lpstr>1-2-3 Recipe for Interpositioning</vt:lpstr>
      <vt:lpstr>1-2-3 Recipe for Interpositioning</vt:lpstr>
      <vt:lpstr>… shortcut</vt:lpstr>
      <vt:lpstr>Some Interpositioning Applications</vt:lpstr>
      <vt:lpstr>Some Interpositioning Applications</vt:lpstr>
      <vt:lpstr>Example program  </vt:lpstr>
      <vt:lpstr>Compile-time Interpositioning</vt:lpstr>
      <vt:lpstr>Compile-time Interpositioning</vt:lpstr>
      <vt:lpstr>Link-time Interpositioning</vt:lpstr>
      <vt:lpstr>Link-time Interpositioning</vt:lpstr>
      <vt:lpstr>Load/Run-time  Interpositioning</vt:lpstr>
      <vt:lpstr>Load/Run-time Interpositioning</vt:lpstr>
      <vt:lpstr>Load/Run-time Interpositioning</vt:lpstr>
      <vt:lpstr>Interpositioning Recap</vt:lpstr>
      <vt:lpstr>Linking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CS4414  Systems Programming</dc:title>
  <dc:creator>Ken Birman</dc:creator>
  <cp:lastModifiedBy>Ken Birman</cp:lastModifiedBy>
  <cp:revision>336</cp:revision>
  <dcterms:created xsi:type="dcterms:W3CDTF">2020-07-27T14:20:38Z</dcterms:created>
  <dcterms:modified xsi:type="dcterms:W3CDTF">2021-09-10T14:42:20Z</dcterms:modified>
</cp:coreProperties>
</file>