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16" r:id="rId3"/>
    <p:sldId id="368" r:id="rId4"/>
    <p:sldId id="318" r:id="rId5"/>
    <p:sldId id="317" r:id="rId6"/>
    <p:sldId id="367" r:id="rId7"/>
    <p:sldId id="339" r:id="rId8"/>
    <p:sldId id="322" r:id="rId9"/>
    <p:sldId id="343" r:id="rId10"/>
    <p:sldId id="338" r:id="rId11"/>
    <p:sldId id="340" r:id="rId12"/>
    <p:sldId id="341" r:id="rId13"/>
    <p:sldId id="344" r:id="rId14"/>
    <p:sldId id="385" r:id="rId15"/>
    <p:sldId id="384" r:id="rId16"/>
    <p:sldId id="381" r:id="rId17"/>
    <p:sldId id="345" r:id="rId18"/>
    <p:sldId id="379" r:id="rId19"/>
    <p:sldId id="342" r:id="rId20"/>
    <p:sldId id="319" r:id="rId21"/>
    <p:sldId id="346" r:id="rId22"/>
    <p:sldId id="347" r:id="rId23"/>
    <p:sldId id="351" r:id="rId24"/>
    <p:sldId id="320" r:id="rId25"/>
    <p:sldId id="348" r:id="rId26"/>
    <p:sldId id="352" r:id="rId27"/>
    <p:sldId id="349" r:id="rId28"/>
    <p:sldId id="358" r:id="rId29"/>
    <p:sldId id="359" r:id="rId30"/>
    <p:sldId id="360" r:id="rId31"/>
    <p:sldId id="361" r:id="rId32"/>
    <p:sldId id="364" r:id="rId33"/>
    <p:sldId id="365" r:id="rId34"/>
    <p:sldId id="363" r:id="rId35"/>
    <p:sldId id="362" r:id="rId36"/>
    <p:sldId id="380" r:id="rId37"/>
    <p:sldId id="321" r:id="rId38"/>
    <p:sldId id="366" r:id="rId39"/>
    <p:sldId id="350" r:id="rId40"/>
    <p:sldId id="382" r:id="rId41"/>
    <p:sldId id="325" r:id="rId42"/>
    <p:sldId id="370" r:id="rId43"/>
    <p:sldId id="371" r:id="rId44"/>
    <p:sldId id="372" r:id="rId45"/>
    <p:sldId id="323" r:id="rId46"/>
    <p:sldId id="373" r:id="rId47"/>
    <p:sldId id="374" r:id="rId48"/>
    <p:sldId id="375" r:id="rId49"/>
    <p:sldId id="376" r:id="rId50"/>
    <p:sldId id="377" r:id="rId51"/>
    <p:sldId id="324" r:id="rId52"/>
    <p:sldId id="326" r:id="rId53"/>
    <p:sldId id="378" r:id="rId54"/>
    <p:sldId id="353" r:id="rId55"/>
    <p:sldId id="328" r:id="rId56"/>
    <p:sldId id="357" r:id="rId57"/>
    <p:sldId id="327" r:id="rId58"/>
    <p:sldId id="330" r:id="rId59"/>
    <p:sldId id="331" r:id="rId60"/>
    <p:sldId id="332" r:id="rId61"/>
    <p:sldId id="329" r:id="rId62"/>
    <p:sldId id="336" r:id="rId63"/>
    <p:sldId id="354" r:id="rId64"/>
    <p:sldId id="355" r:id="rId65"/>
    <p:sldId id="356" r:id="rId66"/>
    <p:sldId id="369" r:id="rId67"/>
    <p:sldId id="383" r:id="rId68"/>
    <p:sldId id="337"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68"/>
            <p14:sldId id="318"/>
            <p14:sldId id="317"/>
            <p14:sldId id="367"/>
            <p14:sldId id="339"/>
            <p14:sldId id="322"/>
            <p14:sldId id="343"/>
            <p14:sldId id="338"/>
            <p14:sldId id="340"/>
            <p14:sldId id="341"/>
            <p14:sldId id="344"/>
            <p14:sldId id="385"/>
            <p14:sldId id="384"/>
            <p14:sldId id="381"/>
            <p14:sldId id="345"/>
            <p14:sldId id="379"/>
            <p14:sldId id="342"/>
            <p14:sldId id="319"/>
            <p14:sldId id="346"/>
            <p14:sldId id="347"/>
            <p14:sldId id="351"/>
            <p14:sldId id="320"/>
            <p14:sldId id="348"/>
            <p14:sldId id="352"/>
            <p14:sldId id="349"/>
            <p14:sldId id="358"/>
            <p14:sldId id="359"/>
            <p14:sldId id="360"/>
            <p14:sldId id="361"/>
            <p14:sldId id="364"/>
            <p14:sldId id="365"/>
            <p14:sldId id="363"/>
            <p14:sldId id="362"/>
            <p14:sldId id="380"/>
            <p14:sldId id="321"/>
            <p14:sldId id="366"/>
            <p14:sldId id="350"/>
            <p14:sldId id="382"/>
            <p14:sldId id="325"/>
            <p14:sldId id="370"/>
            <p14:sldId id="371"/>
            <p14:sldId id="372"/>
            <p14:sldId id="323"/>
            <p14:sldId id="373"/>
            <p14:sldId id="374"/>
            <p14:sldId id="375"/>
            <p14:sldId id="376"/>
            <p14:sldId id="377"/>
            <p14:sldId id="324"/>
            <p14:sldId id="326"/>
            <p14:sldId id="378"/>
            <p14:sldId id="353"/>
            <p14:sldId id="328"/>
            <p14:sldId id="357"/>
            <p14:sldId id="327"/>
            <p14:sldId id="330"/>
            <p14:sldId id="331"/>
            <p14:sldId id="332"/>
            <p14:sldId id="329"/>
            <p14:sldId id="336"/>
            <p14:sldId id="354"/>
            <p14:sldId id="355"/>
            <p14:sldId id="356"/>
            <p14:sldId id="369"/>
            <p14:sldId id="383"/>
            <p14:sldId id="3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12/15/2020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12/15/2020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12/15/2020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12/15/2020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12/15/2020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12/15/2020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12/15/2020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12/15/2020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12/15/2020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12/15/2020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12/15/2020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12/15/2020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Access Control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26</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A04-1EAE-4A85-A0B4-BD490DBC97AE}"/>
              </a:ext>
            </a:extLst>
          </p:cNvPr>
          <p:cNvSpPr>
            <a:spLocks noGrp="1"/>
          </p:cNvSpPr>
          <p:nvPr>
            <p:ph type="title"/>
          </p:nvPr>
        </p:nvSpPr>
        <p:spPr>
          <a:xfrm>
            <a:off x="1024127" y="585216"/>
            <a:ext cx="10914831" cy="1499616"/>
          </a:xfrm>
        </p:spPr>
        <p:txBody>
          <a:bodyPr/>
          <a:lstStyle/>
          <a:p>
            <a:r>
              <a:rPr lang="en-US" dirty="0"/>
              <a:t>Credentials, two-factor authentication</a:t>
            </a:r>
          </a:p>
        </p:txBody>
      </p:sp>
      <p:sp>
        <p:nvSpPr>
          <p:cNvPr id="3" name="Content Placeholder 2">
            <a:extLst>
              <a:ext uri="{FF2B5EF4-FFF2-40B4-BE49-F238E27FC236}">
                <a16:creationId xmlns:a16="http://schemas.microsoft.com/office/drawing/2014/main" id="{04F02C82-F230-47F4-A84A-9406EF20927D}"/>
              </a:ext>
            </a:extLst>
          </p:cNvPr>
          <p:cNvSpPr>
            <a:spLocks noGrp="1"/>
          </p:cNvSpPr>
          <p:nvPr>
            <p:ph idx="1"/>
          </p:nvPr>
        </p:nvSpPr>
        <p:spPr>
          <a:xfrm>
            <a:off x="1024128" y="2286000"/>
            <a:ext cx="10786872" cy="4023360"/>
          </a:xfrm>
        </p:spPr>
        <p:txBody>
          <a:bodyPr/>
          <a:lstStyle/>
          <a:p>
            <a:r>
              <a:rPr lang="en-US" dirty="0"/>
              <a:t>Linux centers on the idea of a user-id that is validated either when you log in and type in a password, or perhaps with some secondary mechanism (fingerprint, RSA code, text-message code)</a:t>
            </a:r>
          </a:p>
          <a:p>
            <a:endParaRPr lang="en-US" dirty="0"/>
          </a:p>
          <a:p>
            <a:r>
              <a:rPr lang="en-US" dirty="0"/>
              <a:t>There are also cryptographic key-based credentials.  These often split into a public key for talking “with” you and a private key that only you control.  </a:t>
            </a:r>
          </a:p>
        </p:txBody>
      </p:sp>
      <p:sp>
        <p:nvSpPr>
          <p:cNvPr id="4" name="Footer Placeholder 3">
            <a:extLst>
              <a:ext uri="{FF2B5EF4-FFF2-40B4-BE49-F238E27FC236}">
                <a16:creationId xmlns:a16="http://schemas.microsoft.com/office/drawing/2014/main" id="{B252D8CA-7A79-412B-949C-BE1A5A4EDFF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8F0D97E-8D3D-4384-A8C3-51D10788B8B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094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7624-5DF2-4EBB-88AC-C33C2FDC3CE8}"/>
              </a:ext>
            </a:extLst>
          </p:cNvPr>
          <p:cNvSpPr>
            <a:spLocks noGrp="1"/>
          </p:cNvSpPr>
          <p:nvPr>
            <p:ph type="title"/>
          </p:nvPr>
        </p:nvSpPr>
        <p:spPr/>
        <p:txBody>
          <a:bodyPr/>
          <a:lstStyle/>
          <a:p>
            <a:r>
              <a:rPr lang="en-US" dirty="0"/>
              <a:t>Credential storage: Certificate repositories</a:t>
            </a:r>
          </a:p>
        </p:txBody>
      </p:sp>
      <p:sp>
        <p:nvSpPr>
          <p:cNvPr id="3" name="Content Placeholder 2">
            <a:extLst>
              <a:ext uri="{FF2B5EF4-FFF2-40B4-BE49-F238E27FC236}">
                <a16:creationId xmlns:a16="http://schemas.microsoft.com/office/drawing/2014/main" id="{F19D5257-45C5-4E6E-B517-EE28DF247B2A}"/>
              </a:ext>
            </a:extLst>
          </p:cNvPr>
          <p:cNvSpPr>
            <a:spLocks noGrp="1"/>
          </p:cNvSpPr>
          <p:nvPr>
            <p:ph idx="1"/>
          </p:nvPr>
        </p:nvSpPr>
        <p:spPr/>
        <p:txBody>
          <a:bodyPr>
            <a:normAutofit lnSpcReduction="10000"/>
          </a:bodyPr>
          <a:lstStyle/>
          <a:p>
            <a:r>
              <a:rPr lang="en-US" dirty="0"/>
              <a:t>Most systems have some form of secure credential storage service.</a:t>
            </a:r>
          </a:p>
          <a:p>
            <a:endParaRPr lang="en-US" dirty="0"/>
          </a:p>
          <a:p>
            <a:r>
              <a:rPr lang="en-US" dirty="0"/>
              <a:t>When you create a key (for example, with </a:t>
            </a:r>
            <a:r>
              <a:rPr lang="en-US" dirty="0" err="1"/>
              <a:t>ssh</a:t>
            </a:r>
            <a:r>
              <a:rPr lang="en-US" dirty="0"/>
              <a:t>-keygen) it generates a file with the public and private portions.</a:t>
            </a:r>
          </a:p>
          <a:p>
            <a:endParaRPr lang="en-US" dirty="0"/>
          </a:p>
          <a:p>
            <a:r>
              <a:rPr lang="en-US" dirty="0"/>
              <a:t>You store the public part into a </a:t>
            </a:r>
            <a:r>
              <a:rPr lang="en-US" i="1" dirty="0"/>
              <a:t>certificate</a:t>
            </a:r>
            <a:r>
              <a:rPr lang="en-US" dirty="0"/>
              <a:t> and upload it to a repository.  Now anyone can download this public data.</a:t>
            </a:r>
          </a:p>
        </p:txBody>
      </p:sp>
      <p:sp>
        <p:nvSpPr>
          <p:cNvPr id="4" name="Footer Placeholder 3">
            <a:extLst>
              <a:ext uri="{FF2B5EF4-FFF2-40B4-BE49-F238E27FC236}">
                <a16:creationId xmlns:a16="http://schemas.microsoft.com/office/drawing/2014/main" id="{0C3DB85D-00E9-44B9-A4F0-398EE17F7C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D246BE3-8AE7-44ED-B562-A22D93342F6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42525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DBFC-CD16-4AA3-95EB-3F4FEB98476B}"/>
              </a:ext>
            </a:extLst>
          </p:cNvPr>
          <p:cNvSpPr>
            <a:spLocks noGrp="1"/>
          </p:cNvSpPr>
          <p:nvPr>
            <p:ph type="title"/>
          </p:nvPr>
        </p:nvSpPr>
        <p:spPr/>
        <p:txBody>
          <a:bodyPr/>
          <a:lstStyle/>
          <a:p>
            <a:r>
              <a:rPr lang="en-US" dirty="0"/>
              <a:t>Public and private keys</a:t>
            </a:r>
          </a:p>
        </p:txBody>
      </p:sp>
      <p:sp>
        <p:nvSpPr>
          <p:cNvPr id="3" name="Content Placeholder 2">
            <a:extLst>
              <a:ext uri="{FF2B5EF4-FFF2-40B4-BE49-F238E27FC236}">
                <a16:creationId xmlns:a16="http://schemas.microsoft.com/office/drawing/2014/main" id="{09FFC96F-668B-4CC9-9EF4-CB0851B4A3CF}"/>
              </a:ext>
            </a:extLst>
          </p:cNvPr>
          <p:cNvSpPr>
            <a:spLocks noGrp="1"/>
          </p:cNvSpPr>
          <p:nvPr>
            <p:ph idx="1"/>
          </p:nvPr>
        </p:nvSpPr>
        <p:spPr/>
        <p:txBody>
          <a:bodyPr/>
          <a:lstStyle/>
          <a:p>
            <a:r>
              <a:rPr lang="en-US" dirty="0"/>
              <a:t>Two functions… one is the inverse of the other.</a:t>
            </a:r>
          </a:p>
          <a:p>
            <a:endParaRPr lang="en-US" dirty="0"/>
          </a:p>
          <a:p>
            <a:r>
              <a:rPr lang="en-US" dirty="0" err="1"/>
              <a:t>K</a:t>
            </a:r>
            <a:r>
              <a:rPr lang="en-US" baseline="-25000" dirty="0" err="1"/>
              <a:t>private</a:t>
            </a:r>
            <a:r>
              <a:rPr lang="en-US" dirty="0"/>
              <a:t>(X): X is encrypted using your secret private key.</a:t>
            </a:r>
          </a:p>
          <a:p>
            <a:r>
              <a:rPr lang="en-US" dirty="0" err="1"/>
              <a:t>K</a:t>
            </a:r>
            <a:r>
              <a:rPr lang="en-US" baseline="-25000" dirty="0" err="1"/>
              <a:t>public</a:t>
            </a:r>
            <a:r>
              <a:rPr lang="en-US" dirty="0"/>
              <a:t>(X): X is encrypted with your public key</a:t>
            </a:r>
          </a:p>
          <a:p>
            <a:r>
              <a:rPr lang="en-US" dirty="0" err="1"/>
              <a:t>K</a:t>
            </a:r>
            <a:r>
              <a:rPr lang="en-US" baseline="-25000" dirty="0" err="1"/>
              <a:t>private</a:t>
            </a:r>
            <a:r>
              <a:rPr lang="en-US" dirty="0" err="1"/>
              <a:t>K</a:t>
            </a:r>
            <a:r>
              <a:rPr lang="en-US" baseline="-25000" dirty="0" err="1"/>
              <a:t>public</a:t>
            </a:r>
            <a:r>
              <a:rPr lang="en-US" dirty="0"/>
              <a:t>(X) = X: private decrypts public.</a:t>
            </a:r>
          </a:p>
          <a:p>
            <a:r>
              <a:rPr lang="en-US" dirty="0" err="1"/>
              <a:t>K</a:t>
            </a:r>
            <a:r>
              <a:rPr lang="en-US" baseline="-25000" dirty="0" err="1"/>
              <a:t>public</a:t>
            </a:r>
            <a:r>
              <a:rPr lang="en-US" dirty="0" err="1"/>
              <a:t>K</a:t>
            </a:r>
            <a:r>
              <a:rPr lang="en-US" baseline="-25000" dirty="0" err="1"/>
              <a:t>private</a:t>
            </a:r>
            <a:r>
              <a:rPr lang="en-US" dirty="0"/>
              <a:t>(X) = X: public decrypts private</a:t>
            </a:r>
          </a:p>
          <a:p>
            <a:endParaRPr lang="en-US" dirty="0"/>
          </a:p>
        </p:txBody>
      </p:sp>
      <p:sp>
        <p:nvSpPr>
          <p:cNvPr id="4" name="Footer Placeholder 3">
            <a:extLst>
              <a:ext uri="{FF2B5EF4-FFF2-40B4-BE49-F238E27FC236}">
                <a16:creationId xmlns:a16="http://schemas.microsoft.com/office/drawing/2014/main" id="{C82705E6-3E4F-42C9-B205-592E476CD7F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6F07B30-5DC9-4E18-96F6-445016F11838}"/>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62260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lnSpcReduction="10000"/>
          </a:bodyPr>
          <a:lstStyle/>
          <a:p>
            <a:r>
              <a:rPr lang="en-US" dirty="0"/>
              <a:t>Ken: I wish to log into system A</a:t>
            </a:r>
          </a:p>
          <a:p>
            <a:endParaRPr lang="en-US" dirty="0"/>
          </a:p>
          <a:p>
            <a:r>
              <a:rPr lang="en-US" dirty="0"/>
              <a:t>A: </a:t>
            </a:r>
            <a:r>
              <a:rPr lang="en-US" dirty="0" err="1"/>
              <a:t>K</a:t>
            </a:r>
            <a:r>
              <a:rPr lang="en-US" baseline="-25000" dirty="0" err="1"/>
              <a:t>ken</a:t>
            </a:r>
            <a:r>
              <a:rPr lang="en-US" baseline="-25000" dirty="0"/>
              <a:t>-public</a:t>
            </a:r>
            <a:r>
              <a:rPr lang="en-US" dirty="0"/>
              <a:t>(“To prove that you are Ken, send me 1718981”)</a:t>
            </a:r>
          </a:p>
          <a:p>
            <a:r>
              <a:rPr lang="en-US" i="1" dirty="0"/>
              <a:t>…. only Ken will be able to decrypt and read this</a:t>
            </a:r>
          </a:p>
          <a:p>
            <a:endParaRPr lang="en-US" dirty="0"/>
          </a:p>
          <a:p>
            <a:r>
              <a:rPr lang="en-US" dirty="0"/>
              <a:t>Ken: </a:t>
            </a:r>
            <a:r>
              <a:rPr lang="en-US" dirty="0" err="1"/>
              <a:t>K</a:t>
            </a:r>
            <a:r>
              <a:rPr lang="en-US" baseline="-25000" dirty="0" err="1"/>
              <a:t>ken</a:t>
            </a:r>
            <a:r>
              <a:rPr lang="en-US" baseline="-25000" dirty="0"/>
              <a:t>-private</a:t>
            </a:r>
            <a:r>
              <a:rPr lang="en-US" dirty="0"/>
              <a:t>(“Here’s my proof: 1718981”)</a:t>
            </a:r>
          </a:p>
          <a:p>
            <a:r>
              <a:rPr lang="en-US" dirty="0"/>
              <a:t>… </a:t>
            </a:r>
            <a:r>
              <a:rPr lang="en-US" i="1" dirty="0"/>
              <a:t>only Ken would be able to send this proof</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80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2A58-5C01-41E6-9593-E683D77B1655}"/>
              </a:ext>
            </a:extLst>
          </p:cNvPr>
          <p:cNvSpPr>
            <a:spLocks noGrp="1"/>
          </p:cNvSpPr>
          <p:nvPr>
            <p:ph type="title"/>
          </p:nvPr>
        </p:nvSpPr>
        <p:spPr/>
        <p:txBody>
          <a:bodyPr/>
          <a:lstStyle/>
          <a:p>
            <a:r>
              <a:rPr lang="en-US" dirty="0"/>
              <a:t>Spoofing</a:t>
            </a:r>
          </a:p>
        </p:txBody>
      </p:sp>
      <p:sp>
        <p:nvSpPr>
          <p:cNvPr id="3" name="Content Placeholder 2">
            <a:extLst>
              <a:ext uri="{FF2B5EF4-FFF2-40B4-BE49-F238E27FC236}">
                <a16:creationId xmlns:a16="http://schemas.microsoft.com/office/drawing/2014/main" id="{6A2E42F1-F841-44A8-AF68-85FF43458012}"/>
              </a:ext>
            </a:extLst>
          </p:cNvPr>
          <p:cNvSpPr>
            <a:spLocks noGrp="1"/>
          </p:cNvSpPr>
          <p:nvPr>
            <p:ph idx="1"/>
          </p:nvPr>
        </p:nvSpPr>
        <p:spPr/>
        <p:txBody>
          <a:bodyPr/>
          <a:lstStyle/>
          <a:p>
            <a:r>
              <a:rPr lang="en-US" dirty="0"/>
              <a:t>But… what if someone tries to spoof by pretending to be A?</a:t>
            </a:r>
          </a:p>
          <a:p>
            <a:endParaRPr lang="en-US" dirty="0"/>
          </a:p>
          <a:p>
            <a:r>
              <a:rPr lang="en-US" dirty="0"/>
              <a:t>Then Ken could be tricked into thinking he was talking to A.</a:t>
            </a:r>
          </a:p>
          <a:p>
            <a:endParaRPr lang="en-US" dirty="0"/>
          </a:p>
          <a:p>
            <a:r>
              <a:rPr lang="en-US" dirty="0"/>
              <a:t>We can solve that with one more step… </a:t>
            </a:r>
          </a:p>
        </p:txBody>
      </p:sp>
      <p:sp>
        <p:nvSpPr>
          <p:cNvPr id="4" name="Footer Placeholder 3">
            <a:extLst>
              <a:ext uri="{FF2B5EF4-FFF2-40B4-BE49-F238E27FC236}">
                <a16:creationId xmlns:a16="http://schemas.microsoft.com/office/drawing/2014/main" id="{FCFC4233-3004-48FF-A020-D2FDBA9A32A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B562F2-9C80-4FFC-BA1D-E05C591AE351}"/>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118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Ken: I wish to log into system A</a:t>
            </a:r>
          </a:p>
          <a:p>
            <a:endParaRPr lang="en-US" dirty="0"/>
          </a:p>
          <a:p>
            <a:r>
              <a:rPr lang="en-US" dirty="0"/>
              <a:t>A: K</a:t>
            </a:r>
            <a:r>
              <a:rPr lang="en-US" baseline="-25000" dirty="0"/>
              <a:t>A-private</a:t>
            </a:r>
            <a:r>
              <a:rPr lang="en-US" dirty="0"/>
              <a:t> </a:t>
            </a:r>
            <a:r>
              <a:rPr lang="en-US" dirty="0" err="1"/>
              <a:t>K</a:t>
            </a:r>
            <a:r>
              <a:rPr lang="en-US" baseline="-25000" dirty="0" err="1"/>
              <a:t>ken</a:t>
            </a:r>
            <a:r>
              <a:rPr lang="en-US" baseline="-25000" dirty="0"/>
              <a:t>-public</a:t>
            </a:r>
            <a:r>
              <a:rPr lang="en-US" dirty="0"/>
              <a:t>(“To prove that you are Ken, send me 1718981”)</a:t>
            </a:r>
          </a:p>
          <a:p>
            <a:r>
              <a:rPr lang="en-US" i="1" dirty="0"/>
              <a:t>…. only Ken can read this.  Only A could have sent it.</a:t>
            </a:r>
          </a:p>
          <a:p>
            <a:endParaRPr lang="en-US" dirty="0"/>
          </a:p>
          <a:p>
            <a:r>
              <a:rPr lang="en-US" dirty="0"/>
              <a:t>Ken: </a:t>
            </a:r>
            <a:r>
              <a:rPr lang="en-US" dirty="0" err="1"/>
              <a:t>K</a:t>
            </a:r>
            <a:r>
              <a:rPr lang="en-US" baseline="-25000" dirty="0" err="1"/>
              <a:t>ken</a:t>
            </a:r>
            <a:r>
              <a:rPr lang="en-US" baseline="-25000" dirty="0"/>
              <a:t>-</a:t>
            </a:r>
            <a:r>
              <a:rPr lang="en-US" baseline="-25000" dirty="0" err="1"/>
              <a:t>private</a:t>
            </a:r>
            <a:r>
              <a:rPr lang="en-US" dirty="0" err="1"/>
              <a:t>K</a:t>
            </a:r>
            <a:r>
              <a:rPr lang="en-US" baseline="-25000" dirty="0" err="1"/>
              <a:t>A</a:t>
            </a:r>
            <a:r>
              <a:rPr lang="en-US" baseline="-25000" dirty="0"/>
              <a:t>-public </a:t>
            </a:r>
            <a:r>
              <a:rPr lang="en-US" dirty="0"/>
              <a:t>(“Here’s my proof: 1718981”)</a:t>
            </a:r>
          </a:p>
          <a:p>
            <a:r>
              <a:rPr lang="en-US" dirty="0"/>
              <a:t>… </a:t>
            </a:r>
            <a:r>
              <a:rPr lang="en-US" i="1" dirty="0"/>
              <a:t>only A can read this.  Only Ken could have sent it.</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82574913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help with authorization</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Tammy: Ken, please get some printer paper from Gates 302</a:t>
            </a:r>
          </a:p>
          <a:p>
            <a:endParaRPr lang="en-US" dirty="0"/>
          </a:p>
          <a:p>
            <a:pPr marL="0" indent="0">
              <a:buNone/>
            </a:pPr>
            <a:endParaRPr lang="en-US" dirty="0"/>
          </a:p>
          <a:p>
            <a:r>
              <a:rPr lang="en-US" dirty="0" err="1"/>
              <a:t>K</a:t>
            </a:r>
            <a:r>
              <a:rPr lang="en-US" baseline="-25000" dirty="0" err="1"/>
              <a:t>Tammy</a:t>
            </a:r>
            <a:r>
              <a:rPr lang="en-US" baseline="-25000" dirty="0"/>
              <a:t>-private</a:t>
            </a:r>
            <a:r>
              <a:rPr lang="en-US" dirty="0"/>
              <a:t>(“I authorize [ken] to [enter] [Gates 302] [during the </a:t>
            </a:r>
            <a:br>
              <a:rPr lang="en-US" dirty="0"/>
            </a:br>
            <a:r>
              <a:rPr lang="en-US" dirty="0"/>
              <a:t>   next five minutes] to [get] [printer paper]”)</a:t>
            </a:r>
          </a:p>
          <a:p>
            <a:endParaRPr lang="en-US" dirty="0"/>
          </a:p>
          <a:p>
            <a:r>
              <a:rPr lang="en-US" dirty="0"/>
              <a:t>… The statement in the certificate describes what I am authorized by Tammy to do.  The signature “proves” that Tammy issued it.</a:t>
            </a:r>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4030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F99E-DE1E-4DF0-9AC5-71D7490EAEE9}"/>
              </a:ext>
            </a:extLst>
          </p:cNvPr>
          <p:cNvSpPr>
            <a:spLocks noGrp="1"/>
          </p:cNvSpPr>
          <p:nvPr>
            <p:ph type="title"/>
          </p:nvPr>
        </p:nvSpPr>
        <p:spPr/>
        <p:txBody>
          <a:bodyPr/>
          <a:lstStyle/>
          <a:p>
            <a:r>
              <a:rPr lang="en-US" dirty="0"/>
              <a:t>Signatures versus encryption</a:t>
            </a:r>
          </a:p>
        </p:txBody>
      </p:sp>
      <p:sp>
        <p:nvSpPr>
          <p:cNvPr id="3" name="Content Placeholder 2">
            <a:extLst>
              <a:ext uri="{FF2B5EF4-FFF2-40B4-BE49-F238E27FC236}">
                <a16:creationId xmlns:a16="http://schemas.microsoft.com/office/drawing/2014/main" id="{321D6F58-AB30-4952-AE53-DA9D312CE122}"/>
              </a:ext>
            </a:extLst>
          </p:cNvPr>
          <p:cNvSpPr>
            <a:spLocks noGrp="1"/>
          </p:cNvSpPr>
          <p:nvPr>
            <p:ph idx="1"/>
          </p:nvPr>
        </p:nvSpPr>
        <p:spPr/>
        <p:txBody>
          <a:bodyPr>
            <a:normAutofit lnSpcReduction="10000"/>
          </a:bodyPr>
          <a:lstStyle/>
          <a:p>
            <a:r>
              <a:rPr lang="en-US" dirty="0"/>
              <a:t>Notice that we didn’t encrypt the certificate.  It is slightly costly to encrypt large objects, but more to the point, encryption hides even fields like “To” and “From”.</a:t>
            </a:r>
          </a:p>
          <a:p>
            <a:br>
              <a:rPr lang="en-US" dirty="0"/>
            </a:br>
            <a:r>
              <a:rPr lang="en-US" dirty="0"/>
              <a:t>So some systems do encrypt entire objects.</a:t>
            </a:r>
          </a:p>
          <a:p>
            <a:endParaRPr lang="en-US" dirty="0"/>
          </a:p>
          <a:p>
            <a:r>
              <a:rPr lang="en-US" dirty="0"/>
              <a:t>Signatures first compute a hash of the object, then encrypt the hash.  Tampering will break the pairing.</a:t>
            </a:r>
          </a:p>
        </p:txBody>
      </p:sp>
      <p:sp>
        <p:nvSpPr>
          <p:cNvPr id="4" name="Footer Placeholder 3">
            <a:extLst>
              <a:ext uri="{FF2B5EF4-FFF2-40B4-BE49-F238E27FC236}">
                <a16:creationId xmlns:a16="http://schemas.microsoft.com/office/drawing/2014/main" id="{424B02C4-986A-4977-84C9-074EECC5093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16C526D-BFE9-4338-B908-83B1C0AB3E11}"/>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86275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735B-084E-42FC-9BE0-5671EA31182B}"/>
              </a:ext>
            </a:extLst>
          </p:cNvPr>
          <p:cNvSpPr>
            <a:spLocks noGrp="1"/>
          </p:cNvSpPr>
          <p:nvPr>
            <p:ph type="title"/>
          </p:nvPr>
        </p:nvSpPr>
        <p:spPr/>
        <p:txBody>
          <a:bodyPr/>
          <a:lstStyle/>
          <a:p>
            <a:r>
              <a:rPr lang="en-US" dirty="0"/>
              <a:t>Thus, digital signatures are a tool</a:t>
            </a:r>
          </a:p>
        </p:txBody>
      </p:sp>
      <p:sp>
        <p:nvSpPr>
          <p:cNvPr id="3" name="Content Placeholder 2">
            <a:extLst>
              <a:ext uri="{FF2B5EF4-FFF2-40B4-BE49-F238E27FC236}">
                <a16:creationId xmlns:a16="http://schemas.microsoft.com/office/drawing/2014/main" id="{ADCD1CCA-E3DF-47C4-941F-238636586C03}"/>
              </a:ext>
            </a:extLst>
          </p:cNvPr>
          <p:cNvSpPr>
            <a:spLocks noGrp="1"/>
          </p:cNvSpPr>
          <p:nvPr>
            <p:ph idx="1"/>
          </p:nvPr>
        </p:nvSpPr>
        <p:spPr/>
        <p:txBody>
          <a:bodyPr>
            <a:normAutofit fontScale="92500" lnSpcReduction="20000"/>
          </a:bodyPr>
          <a:lstStyle/>
          <a:p>
            <a:r>
              <a:rPr lang="en-US" dirty="0"/>
              <a:t>In effect, with a notion of entities, we can assign unique public-private key pairs to each entity.</a:t>
            </a:r>
          </a:p>
          <a:p>
            <a:endParaRPr lang="en-US" dirty="0"/>
          </a:p>
          <a:p>
            <a:r>
              <a:rPr lang="en-US" dirty="0"/>
              <a:t>Then we can create certificates signed by the entity that make statements that could be verified digitally and used as the basis of an authorization scheme.</a:t>
            </a:r>
          </a:p>
          <a:p>
            <a:endParaRPr lang="en-US" dirty="0"/>
          </a:p>
          <a:p>
            <a:r>
              <a:rPr lang="en-US" dirty="0"/>
              <a:t>As a user, you would authenticate yourself and the entity could then issue you a certificate saying “the holder of this logged in as Ken”</a:t>
            </a:r>
          </a:p>
        </p:txBody>
      </p:sp>
      <p:sp>
        <p:nvSpPr>
          <p:cNvPr id="4" name="Footer Placeholder 3">
            <a:extLst>
              <a:ext uri="{FF2B5EF4-FFF2-40B4-BE49-F238E27FC236}">
                <a16:creationId xmlns:a16="http://schemas.microsoft.com/office/drawing/2014/main" id="{CFC9C471-FF49-4887-BA60-76BAE2D8B3C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B3A85A7-1992-4258-B69D-0DB0BA5D3678}"/>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3020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208-6951-453D-8263-18D5925807CA}"/>
              </a:ext>
            </a:extLst>
          </p:cNvPr>
          <p:cNvSpPr>
            <a:spLocks noGrp="1"/>
          </p:cNvSpPr>
          <p:nvPr>
            <p:ph type="title"/>
          </p:nvPr>
        </p:nvSpPr>
        <p:spPr/>
        <p:txBody>
          <a:bodyPr/>
          <a:lstStyle/>
          <a:p>
            <a:r>
              <a:rPr lang="en-US" dirty="0"/>
              <a:t>Something you know… something about you… something you have…</a:t>
            </a:r>
          </a:p>
        </p:txBody>
      </p:sp>
      <p:sp>
        <p:nvSpPr>
          <p:cNvPr id="3" name="Content Placeholder 2">
            <a:extLst>
              <a:ext uri="{FF2B5EF4-FFF2-40B4-BE49-F238E27FC236}">
                <a16:creationId xmlns:a16="http://schemas.microsoft.com/office/drawing/2014/main" id="{D018AD35-7181-4D40-A975-0511E7BA0994}"/>
              </a:ext>
            </a:extLst>
          </p:cNvPr>
          <p:cNvSpPr>
            <a:spLocks noGrp="1"/>
          </p:cNvSpPr>
          <p:nvPr>
            <p:ph idx="1"/>
          </p:nvPr>
        </p:nvSpPr>
        <p:spPr/>
        <p:txBody>
          <a:bodyPr/>
          <a:lstStyle/>
          <a:p>
            <a:r>
              <a:rPr lang="en-US" dirty="0"/>
              <a:t>You </a:t>
            </a:r>
            <a:r>
              <a:rPr lang="en-US" b="1" dirty="0"/>
              <a:t>know</a:t>
            </a:r>
            <a:r>
              <a:rPr lang="en-US" dirty="0"/>
              <a:t> your password, or perhaps have a file with your private key in it.</a:t>
            </a:r>
          </a:p>
          <a:p>
            <a:endParaRPr lang="en-US" dirty="0"/>
          </a:p>
          <a:p>
            <a:r>
              <a:rPr lang="en-US" dirty="0"/>
              <a:t>An image of you, or a fingerprint, or your DNA: </a:t>
            </a:r>
            <a:r>
              <a:rPr lang="en-US" b="1" dirty="0"/>
              <a:t>things true about you </a:t>
            </a:r>
            <a:r>
              <a:rPr lang="en-US" dirty="0"/>
              <a:t>that a system could validate.</a:t>
            </a:r>
          </a:p>
          <a:p>
            <a:endParaRPr lang="en-US" dirty="0"/>
          </a:p>
          <a:p>
            <a:r>
              <a:rPr lang="en-US" dirty="0"/>
              <a:t>RSA app or dongle: Something you </a:t>
            </a:r>
            <a:r>
              <a:rPr lang="en-US" b="1" dirty="0"/>
              <a:t>have</a:t>
            </a:r>
          </a:p>
        </p:txBody>
      </p:sp>
      <p:sp>
        <p:nvSpPr>
          <p:cNvPr id="4" name="Footer Placeholder 3">
            <a:extLst>
              <a:ext uri="{FF2B5EF4-FFF2-40B4-BE49-F238E27FC236}">
                <a16:creationId xmlns:a16="http://schemas.microsoft.com/office/drawing/2014/main" id="{239F0922-B50E-4FC5-BA09-4F81DC96F17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376BA50-05C1-42BB-BA24-8438583796D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91918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6" y="2084832"/>
            <a:ext cx="4977441" cy="369332"/>
          </a:xfrm>
          <a:prstGeom prst="rect">
            <a:avLst/>
          </a:prstGeom>
          <a:solidFill>
            <a:srgbClr val="FFC000"/>
          </a:solidFill>
        </p:spPr>
        <p:txBody>
          <a:bodyPr wrap="square" rtlCol="0">
            <a:spAutoFit/>
          </a:bodyPr>
          <a:lstStyle/>
          <a:p>
            <a:pPr algn="ctr"/>
            <a:r>
              <a:rPr lang="en-US" b="1" dirty="0"/>
              <a:t>Authentication, Authorization, Access Control</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369332"/>
          </a:xfrm>
          <a:prstGeom prst="rect">
            <a:avLst/>
          </a:prstGeom>
          <a:solidFill>
            <a:srgbClr val="FFC000"/>
          </a:solidFill>
        </p:spPr>
        <p:txBody>
          <a:bodyPr wrap="square" rtlCol="0">
            <a:spAutoFit/>
          </a:bodyPr>
          <a:lstStyle/>
          <a:p>
            <a:pPr algn="ctr"/>
            <a:r>
              <a:rPr lang="en-US" b="1" dirty="0"/>
              <a:t>Access Control Lists.  Capability models. </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036443" y="4881363"/>
            <a:ext cx="4119114" cy="369332"/>
          </a:xfrm>
          <a:prstGeom prst="rect">
            <a:avLst/>
          </a:prstGeom>
          <a:solidFill>
            <a:srgbClr val="FFC000"/>
          </a:solidFill>
        </p:spPr>
        <p:txBody>
          <a:bodyPr wrap="square" rtlCol="0">
            <a:spAutoFit/>
          </a:bodyPr>
          <a:lstStyle/>
          <a:p>
            <a:pPr algn="ctr"/>
            <a:r>
              <a:rPr lang="en-US" b="1" dirty="0"/>
              <a:t>Information Flow Monitoring and Control</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238442" y="3949186"/>
            <a:ext cx="3487950" cy="369332"/>
          </a:xfrm>
          <a:prstGeom prst="rect">
            <a:avLst/>
          </a:prstGeom>
          <a:solidFill>
            <a:srgbClr val="FFC000"/>
          </a:solidFill>
        </p:spPr>
        <p:txBody>
          <a:bodyPr wrap="square" rtlCol="0">
            <a:spAutoFit/>
          </a:bodyPr>
          <a:lstStyle/>
          <a:p>
            <a:pPr algn="ctr"/>
            <a:r>
              <a:rPr lang="en-US" b="1" dirty="0"/>
              <a:t>Security Enclave Model</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82BD55-3611-4F34-9F60-6A0B3E1C2BF8}"/>
              </a:ext>
            </a:extLst>
          </p:cNvPr>
          <p:cNvSpPr>
            <a:spLocks noGrp="1"/>
          </p:cNvSpPr>
          <p:nvPr>
            <p:ph type="title"/>
          </p:nvPr>
        </p:nvSpPr>
        <p:spPr/>
        <p:txBody>
          <a:bodyPr/>
          <a:lstStyle/>
          <a:p>
            <a:r>
              <a:rPr lang="en-US" dirty="0"/>
              <a:t>Access Control Matrix</a:t>
            </a:r>
          </a:p>
        </p:txBody>
      </p:sp>
      <p:sp>
        <p:nvSpPr>
          <p:cNvPr id="6" name="Content Placeholder 5">
            <a:extLst>
              <a:ext uri="{FF2B5EF4-FFF2-40B4-BE49-F238E27FC236}">
                <a16:creationId xmlns:a16="http://schemas.microsoft.com/office/drawing/2014/main" id="{50720367-1948-4DA6-BC46-7C9D8C2B5072}"/>
              </a:ext>
            </a:extLst>
          </p:cNvPr>
          <p:cNvSpPr>
            <a:spLocks noGrp="1"/>
          </p:cNvSpPr>
          <p:nvPr>
            <p:ph idx="1"/>
          </p:nvPr>
        </p:nvSpPr>
        <p:spPr>
          <a:xfrm>
            <a:off x="1024128" y="2286000"/>
            <a:ext cx="10786872" cy="4023360"/>
          </a:xfrm>
        </p:spPr>
        <p:txBody>
          <a:bodyPr/>
          <a:lstStyle/>
          <a:p>
            <a:r>
              <a:rPr lang="en-US" dirty="0"/>
              <a:t>If we can somehow name all the resources (like with file system pathnames), and can describe all the actors (like with the user-id), we can organize this as a matrix.</a:t>
            </a:r>
          </a:p>
          <a:p>
            <a:r>
              <a:rPr lang="en-US" dirty="0"/>
              <a:t>Consider these requests:</a:t>
            </a:r>
          </a:p>
        </p:txBody>
      </p:sp>
      <p:sp>
        <p:nvSpPr>
          <p:cNvPr id="3" name="Footer Placeholder 2">
            <a:extLst>
              <a:ext uri="{FF2B5EF4-FFF2-40B4-BE49-F238E27FC236}">
                <a16:creationId xmlns:a16="http://schemas.microsoft.com/office/drawing/2014/main" id="{56803C77-7CC0-4B22-A58F-242368FFBA9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01645859-6EF7-4402-AB2D-39580B67869E}"/>
              </a:ext>
            </a:extLst>
          </p:cNvPr>
          <p:cNvSpPr>
            <a:spLocks noGrp="1"/>
          </p:cNvSpPr>
          <p:nvPr>
            <p:ph type="sldNum" sz="quarter" idx="12"/>
          </p:nvPr>
        </p:nvSpPr>
        <p:spPr/>
        <p:txBody>
          <a:bodyPr/>
          <a:lstStyle/>
          <a:p>
            <a:fld id="{6547F9EC-0141-428E-9624-21FD351CB832}" type="slidenum">
              <a:rPr lang="en-US" smtClean="0"/>
              <a:t>20</a:t>
            </a:fld>
            <a:endParaRPr lang="en-US"/>
          </a:p>
        </p:txBody>
      </p:sp>
      <p:graphicFrame>
        <p:nvGraphicFramePr>
          <p:cNvPr id="7" name="Table 7">
            <a:extLst>
              <a:ext uri="{FF2B5EF4-FFF2-40B4-BE49-F238E27FC236}">
                <a16:creationId xmlns:a16="http://schemas.microsoft.com/office/drawing/2014/main" id="{110F1819-59FC-4542-A707-889E3DAFE1D3}"/>
              </a:ext>
            </a:extLst>
          </p:cNvPr>
          <p:cNvGraphicFramePr>
            <a:graphicFrameLocks noGrp="1"/>
          </p:cNvGraphicFramePr>
          <p:nvPr>
            <p:extLst>
              <p:ext uri="{D42A27DB-BD31-4B8C-83A1-F6EECF244321}">
                <p14:modId xmlns:p14="http://schemas.microsoft.com/office/powerpoint/2010/main" val="2348428505"/>
              </p:ext>
            </p:extLst>
          </p:nvPr>
        </p:nvGraphicFramePr>
        <p:xfrm>
          <a:off x="1024127" y="4525896"/>
          <a:ext cx="10696754" cy="1478280"/>
        </p:xfrm>
        <a:graphic>
          <a:graphicData uri="http://schemas.openxmlformats.org/drawingml/2006/table">
            <a:tbl>
              <a:tblPr firstRow="1" bandRow="1">
                <a:tableStyleId>{5C22544A-7EE6-4342-B048-85BDC9FD1C3A}</a:tableStyleId>
              </a:tblPr>
              <a:tblGrid>
                <a:gridCol w="1800343">
                  <a:extLst>
                    <a:ext uri="{9D8B030D-6E8A-4147-A177-3AD203B41FA5}">
                      <a16:colId xmlns:a16="http://schemas.microsoft.com/office/drawing/2014/main" val="2025757979"/>
                    </a:ext>
                  </a:extLst>
                </a:gridCol>
                <a:gridCol w="3548035">
                  <a:extLst>
                    <a:ext uri="{9D8B030D-6E8A-4147-A177-3AD203B41FA5}">
                      <a16:colId xmlns:a16="http://schemas.microsoft.com/office/drawing/2014/main" val="4265252940"/>
                    </a:ext>
                  </a:extLst>
                </a:gridCol>
                <a:gridCol w="2674188">
                  <a:extLst>
                    <a:ext uri="{9D8B030D-6E8A-4147-A177-3AD203B41FA5}">
                      <a16:colId xmlns:a16="http://schemas.microsoft.com/office/drawing/2014/main" val="790868201"/>
                    </a:ext>
                  </a:extLst>
                </a:gridCol>
                <a:gridCol w="2674188">
                  <a:extLst>
                    <a:ext uri="{9D8B030D-6E8A-4147-A177-3AD203B41FA5}">
                      <a16:colId xmlns:a16="http://schemas.microsoft.com/office/drawing/2014/main" val="1788317056"/>
                    </a:ext>
                  </a:extLst>
                </a:gridCol>
              </a:tblGrid>
              <a:tr h="0">
                <a:tc>
                  <a:txBody>
                    <a:bodyPr/>
                    <a:lstStyle/>
                    <a:p>
                      <a:pPr algn="ctr"/>
                      <a:r>
                        <a:rPr lang="en-US" b="0" dirty="0"/>
                        <a:t>Who</a:t>
                      </a:r>
                    </a:p>
                  </a:txBody>
                  <a:tcPr/>
                </a:tc>
                <a:tc>
                  <a:txBody>
                    <a:bodyPr/>
                    <a:lstStyle/>
                    <a:p>
                      <a:pPr algn="ctr"/>
                      <a:r>
                        <a:rPr lang="en-US" b="0" dirty="0"/>
                        <a:t>What</a:t>
                      </a:r>
                    </a:p>
                  </a:txBody>
                  <a:tcPr/>
                </a:tc>
                <a:tc>
                  <a:txBody>
                    <a:bodyPr/>
                    <a:lstStyle/>
                    <a:p>
                      <a:pPr algn="ctr"/>
                      <a:r>
                        <a:rPr lang="en-US" b="0" dirty="0"/>
                        <a:t>When</a:t>
                      </a:r>
                    </a:p>
                  </a:txBody>
                  <a:tcPr/>
                </a:tc>
                <a:tc>
                  <a:txBody>
                    <a:bodyPr/>
                    <a:lstStyle/>
                    <a:p>
                      <a:pPr algn="ctr"/>
                      <a:r>
                        <a:rPr lang="en-US" b="0" dirty="0"/>
                        <a:t>How</a:t>
                      </a:r>
                    </a:p>
                  </a:txBody>
                  <a:tcPr/>
                </a:tc>
                <a:extLst>
                  <a:ext uri="{0D108BD9-81ED-4DB2-BD59-A6C34878D82A}">
                    <a16:rowId xmlns:a16="http://schemas.microsoft.com/office/drawing/2014/main" val="2700010350"/>
                  </a:ext>
                </a:extLst>
              </a:tr>
              <a:tr h="370840">
                <a:tc>
                  <a:txBody>
                    <a:bodyPr/>
                    <a:lstStyle/>
                    <a:p>
                      <a:pPr algn="ctr"/>
                      <a:r>
                        <a:rPr lang="en-US" b="0" dirty="0"/>
                        <a:t>Ken</a:t>
                      </a:r>
                    </a:p>
                  </a:txBody>
                  <a:tcPr/>
                </a:tc>
                <a:tc>
                  <a:txBody>
                    <a:bodyPr/>
                    <a:lstStyle/>
                    <a:p>
                      <a:pPr algn="ctr"/>
                      <a:r>
                        <a:rPr lang="en-US" b="0" dirty="0"/>
                        <a:t>/</a:t>
                      </a:r>
                      <a:r>
                        <a:rPr lang="en-US" b="0" dirty="0" err="1"/>
                        <a:t>usr</a:t>
                      </a:r>
                      <a:r>
                        <a:rPr lang="en-US" b="0" dirty="0"/>
                        <a:t>/ken/fast-wc.cpp</a:t>
                      </a:r>
                    </a:p>
                  </a:txBody>
                  <a:tcPr/>
                </a:tc>
                <a:tc>
                  <a:txBody>
                    <a:bodyPr/>
                    <a:lstStyle/>
                    <a:p>
                      <a:pPr algn="ctr"/>
                      <a:r>
                        <a:rPr lang="en-US" sz="1400" b="0" dirty="0"/>
                        <a:t>Thursday Aug 27, 10:21.351AM</a:t>
                      </a:r>
                    </a:p>
                  </a:txBody>
                  <a:tcPr/>
                </a:tc>
                <a:tc>
                  <a:txBody>
                    <a:bodyPr/>
                    <a:lstStyle/>
                    <a:p>
                      <a:pPr algn="ctr"/>
                      <a:r>
                        <a:rPr lang="en-US" b="0" dirty="0"/>
                        <a:t>Open for read and writes</a:t>
                      </a:r>
                    </a:p>
                  </a:txBody>
                  <a:tcPr/>
                </a:tc>
                <a:extLst>
                  <a:ext uri="{0D108BD9-81ED-4DB2-BD59-A6C34878D82A}">
                    <a16:rowId xmlns:a16="http://schemas.microsoft.com/office/drawing/2014/main" val="3690309208"/>
                  </a:ext>
                </a:extLst>
              </a:tr>
              <a:tr h="370840">
                <a:tc>
                  <a:txBody>
                    <a:bodyPr/>
                    <a:lstStyle/>
                    <a:p>
                      <a:pPr algn="ctr"/>
                      <a:r>
                        <a:rPr lang="en-US" b="0" dirty="0"/>
                        <a:t>Alicia</a:t>
                      </a:r>
                    </a:p>
                  </a:txBody>
                  <a:tcPr/>
                </a:tc>
                <a:tc>
                  <a:txBody>
                    <a:bodyPr/>
                    <a:lstStyle/>
                    <a:p>
                      <a:pPr algn="ctr"/>
                      <a:r>
                        <a:rPr lang="en-US" b="0" dirty="0"/>
                        <a:t>/</a:t>
                      </a:r>
                      <a:r>
                        <a:rPr lang="en-US" b="0" dirty="0" err="1"/>
                        <a:t>etc</a:t>
                      </a:r>
                      <a:r>
                        <a:rPr lang="en-US" b="0" dirty="0"/>
                        <a:t>/hosts</a:t>
                      </a:r>
                    </a:p>
                  </a:txBody>
                  <a:tcPr/>
                </a:tc>
                <a:tc>
                  <a:txBody>
                    <a:bodyPr/>
                    <a:lstStyle/>
                    <a:p>
                      <a:pPr algn="ctr"/>
                      <a:r>
                        <a:rPr lang="en-US" sz="1400" b="0" dirty="0"/>
                        <a:t>Tuesday Aug 25, 9:11.112PM</a:t>
                      </a:r>
                    </a:p>
                  </a:txBody>
                  <a:tcPr/>
                </a:tc>
                <a:tc>
                  <a:txBody>
                    <a:bodyPr/>
                    <a:lstStyle/>
                    <a:p>
                      <a:pPr algn="ctr"/>
                      <a:r>
                        <a:rPr lang="en-US" b="0" dirty="0"/>
                        <a:t>Open for reads</a:t>
                      </a:r>
                    </a:p>
                  </a:txBody>
                  <a:tcPr/>
                </a:tc>
                <a:extLst>
                  <a:ext uri="{0D108BD9-81ED-4DB2-BD59-A6C34878D82A}">
                    <a16:rowId xmlns:a16="http://schemas.microsoft.com/office/drawing/2014/main" val="3836949525"/>
                  </a:ext>
                </a:extLst>
              </a:tr>
              <a:tr h="370840">
                <a:tc>
                  <a:txBody>
                    <a:bodyPr/>
                    <a:lstStyle/>
                    <a:p>
                      <a:pPr algn="ctr"/>
                      <a:r>
                        <a:rPr lang="en-US" b="0" dirty="0"/>
                        <a:t>Sagar</a:t>
                      </a:r>
                    </a:p>
                  </a:txBody>
                  <a:tcPr/>
                </a:tc>
                <a:tc>
                  <a:txBody>
                    <a:bodyPr/>
                    <a:lstStyle/>
                    <a:p>
                      <a:pPr algn="ctr"/>
                      <a:r>
                        <a:rPr lang="en-US" b="0" dirty="0"/>
                        <a:t>… </a:t>
                      </a:r>
                    </a:p>
                  </a:txBody>
                  <a:tcPr/>
                </a:tc>
                <a:tc>
                  <a:txBody>
                    <a:bodyPr/>
                    <a:lstStyle/>
                    <a:p>
                      <a:pPr algn="ctr"/>
                      <a:endParaRPr lang="en-US" sz="1400" b="0" dirty="0"/>
                    </a:p>
                  </a:txBody>
                  <a:tcPr/>
                </a:tc>
                <a:tc>
                  <a:txBody>
                    <a:bodyPr/>
                    <a:lstStyle/>
                    <a:p>
                      <a:pPr algn="ctr"/>
                      <a:endParaRPr lang="en-US" b="0" dirty="0"/>
                    </a:p>
                  </a:txBody>
                  <a:tcPr/>
                </a:tc>
                <a:extLst>
                  <a:ext uri="{0D108BD9-81ED-4DB2-BD59-A6C34878D82A}">
                    <a16:rowId xmlns:a16="http://schemas.microsoft.com/office/drawing/2014/main" val="1525869497"/>
                  </a:ext>
                </a:extLst>
              </a:tr>
            </a:tbl>
          </a:graphicData>
        </a:graphic>
      </p:graphicFrame>
    </p:spTree>
    <p:extLst>
      <p:ext uri="{BB962C8B-B14F-4D97-AF65-F5344CB8AC3E}">
        <p14:creationId xmlns:p14="http://schemas.microsoft.com/office/powerpoint/2010/main" val="416213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C99A-4D16-4AFE-AA8B-D1220E4B72AA}"/>
              </a:ext>
            </a:extLst>
          </p:cNvPr>
          <p:cNvSpPr>
            <a:spLocks noGrp="1"/>
          </p:cNvSpPr>
          <p:nvPr>
            <p:ph type="title"/>
          </p:nvPr>
        </p:nvSpPr>
        <p:spPr/>
        <p:txBody>
          <a:bodyPr/>
          <a:lstStyle/>
          <a:p>
            <a:r>
              <a:rPr lang="en-US" dirty="0"/>
              <a:t>Now suppose we had this table</a:t>
            </a:r>
          </a:p>
        </p:txBody>
      </p:sp>
      <p:graphicFrame>
        <p:nvGraphicFramePr>
          <p:cNvPr id="6" name="Table 6">
            <a:extLst>
              <a:ext uri="{FF2B5EF4-FFF2-40B4-BE49-F238E27FC236}">
                <a16:creationId xmlns:a16="http://schemas.microsoft.com/office/drawing/2014/main" id="{388A44FE-0BC5-4811-AD85-0DD2670FEE3A}"/>
              </a:ext>
            </a:extLst>
          </p:cNvPr>
          <p:cNvGraphicFramePr>
            <a:graphicFrameLocks noGrp="1"/>
          </p:cNvGraphicFramePr>
          <p:nvPr>
            <p:ph idx="1"/>
            <p:extLst>
              <p:ext uri="{D42A27DB-BD31-4B8C-83A1-F6EECF244321}">
                <p14:modId xmlns:p14="http://schemas.microsoft.com/office/powerpoint/2010/main" val="3080667589"/>
              </p:ext>
            </p:extLst>
          </p:nvPr>
        </p:nvGraphicFramePr>
        <p:xfrm>
          <a:off x="1023938" y="2286000"/>
          <a:ext cx="10642600" cy="1854200"/>
        </p:xfrm>
        <a:graphic>
          <a:graphicData uri="http://schemas.openxmlformats.org/drawingml/2006/table">
            <a:tbl>
              <a:tblPr firstRow="1" bandRow="1">
                <a:tableStyleId>{91EBBBCC-DAD2-459C-BE2E-F6DE35CF9A28}</a:tableStyleId>
              </a:tblPr>
              <a:tblGrid>
                <a:gridCol w="1909043">
                  <a:extLst>
                    <a:ext uri="{9D8B030D-6E8A-4147-A177-3AD203B41FA5}">
                      <a16:colId xmlns:a16="http://schemas.microsoft.com/office/drawing/2014/main" val="1140648540"/>
                    </a:ext>
                  </a:extLst>
                </a:gridCol>
                <a:gridCol w="2122098">
                  <a:extLst>
                    <a:ext uri="{9D8B030D-6E8A-4147-A177-3AD203B41FA5}">
                      <a16:colId xmlns:a16="http://schemas.microsoft.com/office/drawing/2014/main" val="55284815"/>
                    </a:ext>
                  </a:extLst>
                </a:gridCol>
                <a:gridCol w="2354419">
                  <a:extLst>
                    <a:ext uri="{9D8B030D-6E8A-4147-A177-3AD203B41FA5}">
                      <a16:colId xmlns:a16="http://schemas.microsoft.com/office/drawing/2014/main" val="2878352764"/>
                    </a:ext>
                  </a:extLst>
                </a:gridCol>
                <a:gridCol w="2128520">
                  <a:extLst>
                    <a:ext uri="{9D8B030D-6E8A-4147-A177-3AD203B41FA5}">
                      <a16:colId xmlns:a16="http://schemas.microsoft.com/office/drawing/2014/main" val="485994461"/>
                    </a:ext>
                  </a:extLst>
                </a:gridCol>
                <a:gridCol w="2128520">
                  <a:extLst>
                    <a:ext uri="{9D8B030D-6E8A-4147-A177-3AD203B41FA5}">
                      <a16:colId xmlns:a16="http://schemas.microsoft.com/office/drawing/2014/main" val="709908711"/>
                    </a:ext>
                  </a:extLst>
                </a:gridCol>
              </a:tblGrid>
              <a:tr h="370840">
                <a:tc>
                  <a:txBody>
                    <a:bodyPr/>
                    <a:lstStyle/>
                    <a:p>
                      <a:r>
                        <a:rPr lang="en-US" b="1" dirty="0"/>
                        <a:t>User</a:t>
                      </a:r>
                    </a:p>
                  </a:txBody>
                  <a:tcPr/>
                </a:tc>
                <a:tc>
                  <a:txBody>
                    <a:bodyPr/>
                    <a:lstStyle/>
                    <a:p>
                      <a:r>
                        <a:rPr lang="en-US" dirty="0"/>
                        <a:t>/</a:t>
                      </a:r>
                      <a:r>
                        <a:rPr lang="en-US" dirty="0" err="1"/>
                        <a:t>etc</a:t>
                      </a:r>
                      <a:r>
                        <a:rPr lang="en-US" dirty="0"/>
                        <a:t>/hosts</a:t>
                      </a:r>
                    </a:p>
                  </a:txBody>
                  <a:tcPr/>
                </a:tc>
                <a:tc>
                  <a:txBody>
                    <a:bodyPr/>
                    <a:lstStyle/>
                    <a:p>
                      <a:r>
                        <a:rPr lang="en-US" dirty="0"/>
                        <a:t>/</a:t>
                      </a:r>
                      <a:r>
                        <a:rPr lang="en-US" dirty="0" err="1"/>
                        <a:t>usr</a:t>
                      </a:r>
                      <a:r>
                        <a:rPr lang="en-US" dirty="0"/>
                        <a:t>/ken/fast-wc.cpp</a:t>
                      </a:r>
                    </a:p>
                  </a:txBody>
                  <a:tcPr/>
                </a:tc>
                <a:tc>
                  <a:txBody>
                    <a:bodyPr/>
                    <a:lstStyle/>
                    <a:p>
                      <a:r>
                        <a:rPr lang="en-US" dirty="0"/>
                        <a:t>/dev/proc/pid-781</a:t>
                      </a:r>
                    </a:p>
                  </a:txBody>
                  <a:tcPr/>
                </a:tc>
                <a:tc>
                  <a:txBody>
                    <a:bodyPr/>
                    <a:lstStyle/>
                    <a:p>
                      <a:r>
                        <a:rPr lang="en-US" dirty="0"/>
                        <a:t>…</a:t>
                      </a:r>
                    </a:p>
                  </a:txBody>
                  <a:tcPr/>
                </a:tc>
                <a:extLst>
                  <a:ext uri="{0D108BD9-81ED-4DB2-BD59-A6C34878D82A}">
                    <a16:rowId xmlns:a16="http://schemas.microsoft.com/office/drawing/2014/main" val="1076509250"/>
                  </a:ext>
                </a:extLst>
              </a:tr>
              <a:tr h="370840">
                <a:tc>
                  <a:txBody>
                    <a:bodyPr/>
                    <a:lstStyle/>
                    <a:p>
                      <a:r>
                        <a:rPr lang="en-US" b="1" dirty="0"/>
                        <a:t>Ken</a:t>
                      </a:r>
                    </a:p>
                  </a:txBody>
                  <a:tcPr/>
                </a:tc>
                <a:tc>
                  <a:txBody>
                    <a:bodyPr/>
                    <a:lstStyle/>
                    <a:p>
                      <a:r>
                        <a:rPr lang="en-US" dirty="0"/>
                        <a:t>no access</a:t>
                      </a:r>
                    </a:p>
                  </a:txBody>
                  <a:tcPr/>
                </a:tc>
                <a:tc>
                  <a:txBody>
                    <a:bodyPr/>
                    <a:lstStyle/>
                    <a:p>
                      <a:r>
                        <a:rPr lang="en-US" dirty="0"/>
                        <a:t>r/w</a:t>
                      </a:r>
                    </a:p>
                  </a:txBody>
                  <a:tcPr/>
                </a:tc>
                <a:tc>
                  <a:txBody>
                    <a:bodyPr/>
                    <a:lstStyle/>
                    <a:p>
                      <a:r>
                        <a:rPr lang="en-US" dirty="0"/>
                        <a:t>r/w </a:t>
                      </a:r>
                    </a:p>
                  </a:txBody>
                  <a:tcPr/>
                </a:tc>
                <a:tc>
                  <a:txBody>
                    <a:bodyPr/>
                    <a:lstStyle/>
                    <a:p>
                      <a:endParaRPr lang="en-US"/>
                    </a:p>
                  </a:txBody>
                  <a:tcPr/>
                </a:tc>
                <a:extLst>
                  <a:ext uri="{0D108BD9-81ED-4DB2-BD59-A6C34878D82A}">
                    <a16:rowId xmlns:a16="http://schemas.microsoft.com/office/drawing/2014/main" val="1137796963"/>
                  </a:ext>
                </a:extLst>
              </a:tr>
              <a:tr h="370840">
                <a:tc>
                  <a:txBody>
                    <a:bodyPr/>
                    <a:lstStyle/>
                    <a:p>
                      <a:r>
                        <a:rPr lang="en-US" dirty="0"/>
                        <a:t>Alicia</a:t>
                      </a:r>
                    </a:p>
                  </a:txBody>
                  <a:tcPr/>
                </a:tc>
                <a:tc>
                  <a:txBody>
                    <a:bodyPr/>
                    <a:lstStyle/>
                    <a:p>
                      <a:r>
                        <a:rPr lang="en-US" dirty="0"/>
                        <a:t>r</a:t>
                      </a:r>
                    </a:p>
                  </a:txBody>
                  <a:tcPr/>
                </a:tc>
                <a:tc>
                  <a:txBody>
                    <a:bodyPr/>
                    <a:lstStyle/>
                    <a:p>
                      <a:r>
                        <a:rPr lang="en-US" dirty="0"/>
                        <a:t>no access</a:t>
                      </a:r>
                    </a:p>
                  </a:txBody>
                  <a:tcPr/>
                </a:tc>
                <a:tc>
                  <a:txBody>
                    <a:bodyPr/>
                    <a:lstStyle/>
                    <a:p>
                      <a:r>
                        <a:rPr lang="en-US" dirty="0"/>
                        <a:t>no access</a:t>
                      </a:r>
                    </a:p>
                  </a:txBody>
                  <a:tcPr/>
                </a:tc>
                <a:tc>
                  <a:txBody>
                    <a:bodyPr/>
                    <a:lstStyle/>
                    <a:p>
                      <a:endParaRPr lang="en-US" dirty="0"/>
                    </a:p>
                  </a:txBody>
                  <a:tcPr/>
                </a:tc>
                <a:extLst>
                  <a:ext uri="{0D108BD9-81ED-4DB2-BD59-A6C34878D82A}">
                    <a16:rowId xmlns:a16="http://schemas.microsoft.com/office/drawing/2014/main" val="942060822"/>
                  </a:ext>
                </a:extLst>
              </a:tr>
              <a:tr h="370840">
                <a:tc>
                  <a:txBody>
                    <a:bodyPr/>
                    <a:lstStyle/>
                    <a:p>
                      <a:r>
                        <a:rPr lang="en-US" dirty="0"/>
                        <a:t>Sagar as “</a:t>
                      </a:r>
                      <a:r>
                        <a:rPr lang="en-US" dirty="0" err="1"/>
                        <a:t>su</a:t>
                      </a:r>
                      <a:r>
                        <a:rPr lang="en-US" dirty="0"/>
                        <a:t>”</a:t>
                      </a:r>
                    </a:p>
                  </a:txBody>
                  <a:tcPr/>
                </a:tc>
                <a:tc>
                  <a:txBody>
                    <a:bodyPr/>
                    <a:lstStyle/>
                    <a:p>
                      <a:r>
                        <a:rPr lang="en-US" dirty="0"/>
                        <a:t>r/w/x</a:t>
                      </a:r>
                    </a:p>
                  </a:txBody>
                  <a:tcPr/>
                </a:tc>
                <a:tc>
                  <a:txBody>
                    <a:bodyPr/>
                    <a:lstStyle/>
                    <a:p>
                      <a:r>
                        <a:rPr lang="en-US" dirty="0"/>
                        <a:t>r/w/x</a:t>
                      </a:r>
                    </a:p>
                  </a:txBody>
                  <a:tcPr/>
                </a:tc>
                <a:tc>
                  <a:txBody>
                    <a:bodyPr/>
                    <a:lstStyle/>
                    <a:p>
                      <a:r>
                        <a:rPr lang="en-US" dirty="0"/>
                        <a:t>r/w/x</a:t>
                      </a:r>
                    </a:p>
                  </a:txBody>
                  <a:tcPr/>
                </a:tc>
                <a:tc>
                  <a:txBody>
                    <a:bodyPr/>
                    <a:lstStyle/>
                    <a:p>
                      <a:endParaRPr lang="en-US" dirty="0"/>
                    </a:p>
                  </a:txBody>
                  <a:tcPr/>
                </a:tc>
                <a:extLst>
                  <a:ext uri="{0D108BD9-81ED-4DB2-BD59-A6C34878D82A}">
                    <a16:rowId xmlns:a16="http://schemas.microsoft.com/office/drawing/2014/main" val="1561072222"/>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57055745"/>
                  </a:ext>
                </a:extLst>
              </a:tr>
            </a:tbl>
          </a:graphicData>
        </a:graphic>
      </p:graphicFrame>
      <p:sp>
        <p:nvSpPr>
          <p:cNvPr id="4" name="Footer Placeholder 3">
            <a:extLst>
              <a:ext uri="{FF2B5EF4-FFF2-40B4-BE49-F238E27FC236}">
                <a16:creationId xmlns:a16="http://schemas.microsoft.com/office/drawing/2014/main" id="{7813CE94-AF2F-4799-A44B-FED34D1A233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8CFDD1-B2BE-4C12-AFF3-79155C479A9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428487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E478-3597-4DE0-BC98-CFA14383383E}"/>
              </a:ext>
            </a:extLst>
          </p:cNvPr>
          <p:cNvSpPr>
            <a:spLocks noGrp="1"/>
          </p:cNvSpPr>
          <p:nvPr>
            <p:ph type="title"/>
          </p:nvPr>
        </p:nvSpPr>
        <p:spPr/>
        <p:txBody>
          <a:bodyPr/>
          <a:lstStyle/>
          <a:p>
            <a:r>
              <a:rPr lang="en-US" dirty="0"/>
              <a:t>Now all we do is check the table as each action is requested</a:t>
            </a:r>
          </a:p>
        </p:txBody>
      </p:sp>
      <p:sp>
        <p:nvSpPr>
          <p:cNvPr id="3" name="Content Placeholder 2">
            <a:extLst>
              <a:ext uri="{FF2B5EF4-FFF2-40B4-BE49-F238E27FC236}">
                <a16:creationId xmlns:a16="http://schemas.microsoft.com/office/drawing/2014/main" id="{9DB9237A-396C-4DF2-9469-AAE660741DD6}"/>
              </a:ext>
            </a:extLst>
          </p:cNvPr>
          <p:cNvSpPr>
            <a:spLocks noGrp="1"/>
          </p:cNvSpPr>
          <p:nvPr>
            <p:ph idx="1"/>
          </p:nvPr>
        </p:nvSpPr>
        <p:spPr/>
        <p:txBody>
          <a:bodyPr/>
          <a:lstStyle/>
          <a:p>
            <a:r>
              <a:rPr lang="en-US" dirty="0"/>
              <a:t>Within the Linux system, we can understand many forms of checking as working in this way.</a:t>
            </a:r>
          </a:p>
          <a:p>
            <a:endParaRPr lang="en-US" dirty="0"/>
          </a:p>
          <a:p>
            <a:r>
              <a:rPr lang="en-US" dirty="0"/>
              <a:t>The file system imposes such checks, but Linux also imposes them when process A requests to send a signal to process B</a:t>
            </a:r>
          </a:p>
          <a:p>
            <a:endParaRPr lang="en-US" dirty="0"/>
          </a:p>
          <a:p>
            <a:r>
              <a:rPr lang="en-US" dirty="0"/>
              <a:t>The tables do not “exist” but they allow us to model behavior.</a:t>
            </a:r>
          </a:p>
        </p:txBody>
      </p:sp>
      <p:sp>
        <p:nvSpPr>
          <p:cNvPr id="4" name="Footer Placeholder 3">
            <a:extLst>
              <a:ext uri="{FF2B5EF4-FFF2-40B4-BE49-F238E27FC236}">
                <a16:creationId xmlns:a16="http://schemas.microsoft.com/office/drawing/2014/main" id="{04588A28-4618-48CF-A6D6-0984E8207BD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E71F38-6722-49C8-81E9-A4203E4E76BC}"/>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09347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01EE-6E40-42DE-8C66-93CB868B351C}"/>
              </a:ext>
            </a:extLst>
          </p:cNvPr>
          <p:cNvSpPr>
            <a:spLocks noGrp="1"/>
          </p:cNvSpPr>
          <p:nvPr>
            <p:ph type="title"/>
          </p:nvPr>
        </p:nvSpPr>
        <p:spPr/>
        <p:txBody>
          <a:bodyPr/>
          <a:lstStyle/>
          <a:p>
            <a:r>
              <a:rPr lang="en-US" dirty="0"/>
              <a:t>Access control </a:t>
            </a:r>
            <a:r>
              <a:rPr lang="en-US" i="1" dirty="0"/>
              <a:t>lists</a:t>
            </a:r>
            <a:endParaRPr lang="en-US" dirty="0"/>
          </a:p>
        </p:txBody>
      </p:sp>
      <p:sp>
        <p:nvSpPr>
          <p:cNvPr id="3" name="Content Placeholder 2">
            <a:extLst>
              <a:ext uri="{FF2B5EF4-FFF2-40B4-BE49-F238E27FC236}">
                <a16:creationId xmlns:a16="http://schemas.microsoft.com/office/drawing/2014/main" id="{04CA8C36-9071-4A00-A34F-794C9F8BE5DF}"/>
              </a:ext>
            </a:extLst>
          </p:cNvPr>
          <p:cNvSpPr>
            <a:spLocks noGrp="1"/>
          </p:cNvSpPr>
          <p:nvPr>
            <p:ph idx="1"/>
          </p:nvPr>
        </p:nvSpPr>
        <p:spPr>
          <a:xfrm>
            <a:off x="1024128" y="2286000"/>
            <a:ext cx="10983842" cy="4023360"/>
          </a:xfrm>
        </p:spPr>
        <p:txBody>
          <a:bodyPr>
            <a:normAutofit fontScale="92500" lnSpcReduction="10000"/>
          </a:bodyPr>
          <a:lstStyle/>
          <a:p>
            <a:r>
              <a:rPr lang="en-US" dirty="0"/>
              <a:t>Linux only allows objects to have a single owner, and permissions are expressed for the owner, the group and the world.</a:t>
            </a:r>
          </a:p>
          <a:p>
            <a:endParaRPr lang="en-US" dirty="0"/>
          </a:p>
          <a:p>
            <a:r>
              <a:rPr lang="en-US" dirty="0"/>
              <a:t>For a long time there was pressure to extend these into lists.  And object could have one owner, but perhaps have different permissions for different users and groups.</a:t>
            </a:r>
          </a:p>
          <a:p>
            <a:endParaRPr lang="en-US" dirty="0"/>
          </a:p>
          <a:p>
            <a:r>
              <a:rPr lang="en-US" dirty="0"/>
              <a:t>Windows still uses this approach, but it never became popular in Linux.</a:t>
            </a:r>
          </a:p>
        </p:txBody>
      </p:sp>
      <p:sp>
        <p:nvSpPr>
          <p:cNvPr id="4" name="Footer Placeholder 3">
            <a:extLst>
              <a:ext uri="{FF2B5EF4-FFF2-40B4-BE49-F238E27FC236}">
                <a16:creationId xmlns:a16="http://schemas.microsoft.com/office/drawing/2014/main" id="{8D382850-8A85-4165-ADEA-907D6383700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C37687C-3489-4509-8AD7-999BC4074ABE}"/>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34285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CD6F-AEBF-4891-A4BE-783A18104078}"/>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B759B043-CFE9-4FB7-8ADA-93A00A489564}"/>
              </a:ext>
            </a:extLst>
          </p:cNvPr>
          <p:cNvSpPr>
            <a:spLocks noGrp="1"/>
          </p:cNvSpPr>
          <p:nvPr>
            <p:ph idx="1"/>
          </p:nvPr>
        </p:nvSpPr>
        <p:spPr/>
        <p:txBody>
          <a:bodyPr/>
          <a:lstStyle/>
          <a:p>
            <a:r>
              <a:rPr lang="en-US" dirty="0"/>
              <a:t>This idea emerged in the 1970’s and become popular in the 1980’s.  For a while there was even competition to offer the best hardware support possible for it.</a:t>
            </a:r>
          </a:p>
          <a:p>
            <a:endParaRPr lang="en-US" dirty="0"/>
          </a:p>
          <a:p>
            <a:r>
              <a:rPr lang="en-US" dirty="0"/>
              <a:t>A capability is a pointer to an object but annotated with the operations the holder is permitted to do on that object.</a:t>
            </a:r>
          </a:p>
        </p:txBody>
      </p:sp>
      <p:sp>
        <p:nvSpPr>
          <p:cNvPr id="4" name="Footer Placeholder 3">
            <a:extLst>
              <a:ext uri="{FF2B5EF4-FFF2-40B4-BE49-F238E27FC236}">
                <a16:creationId xmlns:a16="http://schemas.microsoft.com/office/drawing/2014/main" id="{C9CAA110-D848-4260-A99A-0C336D8A09F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88880A2-12A9-4256-BEDC-68DE0009F722}"/>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83190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25</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6987396" y="384923"/>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Tree>
    <p:extLst>
      <p:ext uri="{BB962C8B-B14F-4D97-AF65-F5344CB8AC3E}">
        <p14:creationId xmlns:p14="http://schemas.microsoft.com/office/powerpoint/2010/main" val="1257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26</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7090913" y="404835"/>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
        <p:nvSpPr>
          <p:cNvPr id="8" name="Oval 7">
            <a:extLst>
              <a:ext uri="{FF2B5EF4-FFF2-40B4-BE49-F238E27FC236}">
                <a16:creationId xmlns:a16="http://schemas.microsoft.com/office/drawing/2014/main" id="{73CEB0C7-31FD-4618-AA69-7B49E8CE962C}"/>
              </a:ext>
            </a:extLst>
          </p:cNvPr>
          <p:cNvSpPr/>
          <p:nvPr/>
        </p:nvSpPr>
        <p:spPr>
          <a:xfrm>
            <a:off x="7634377" y="250166"/>
            <a:ext cx="810883" cy="6211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16EBCBE-68FB-4BE4-A0DB-C5164B0914D5}"/>
              </a:ext>
            </a:extLst>
          </p:cNvPr>
          <p:cNvCxnSpPr>
            <a:stCxn id="8" idx="3"/>
          </p:cNvCxnSpPr>
          <p:nvPr/>
        </p:nvCxnSpPr>
        <p:spPr>
          <a:xfrm flipH="1">
            <a:off x="6944264" y="780310"/>
            <a:ext cx="808864" cy="1599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0D907C-20DD-4A65-9E69-E947EADF713F}"/>
              </a:ext>
            </a:extLst>
          </p:cNvPr>
          <p:cNvSpPr txBox="1"/>
          <p:nvPr/>
        </p:nvSpPr>
        <p:spPr>
          <a:xfrm>
            <a:off x="4596729" y="396770"/>
            <a:ext cx="2336086" cy="1477328"/>
          </a:xfrm>
          <a:prstGeom prst="rect">
            <a:avLst/>
          </a:prstGeom>
          <a:noFill/>
          <a:ln w="38100">
            <a:solidFill>
              <a:srgbClr val="C00000"/>
            </a:solidFill>
          </a:ln>
        </p:spPr>
        <p:txBody>
          <a:bodyPr wrap="square" rtlCol="0">
            <a:spAutoFit/>
          </a:bodyPr>
          <a:lstStyle/>
          <a:p>
            <a:pPr algn="r"/>
            <a:r>
              <a:rPr lang="en-US" b="1" dirty="0">
                <a:solidFill>
                  <a:srgbClr val="C00000"/>
                </a:solidFill>
              </a:rPr>
              <a:t>A home is an object.</a:t>
            </a:r>
          </a:p>
          <a:p>
            <a:pPr algn="r"/>
            <a:endParaRPr lang="en-US" b="1" dirty="0">
              <a:solidFill>
                <a:srgbClr val="C00000"/>
              </a:solidFill>
            </a:endParaRPr>
          </a:p>
          <a:p>
            <a:pPr algn="r"/>
            <a:r>
              <a:rPr lang="en-US" b="1" dirty="0">
                <a:solidFill>
                  <a:srgbClr val="C00000"/>
                </a:solidFill>
              </a:rPr>
              <a:t>Capabilities are like keys, accessing distinct features.</a:t>
            </a:r>
          </a:p>
        </p:txBody>
      </p:sp>
    </p:spTree>
    <p:extLst>
      <p:ext uri="{BB962C8B-B14F-4D97-AF65-F5344CB8AC3E}">
        <p14:creationId xmlns:p14="http://schemas.microsoft.com/office/powerpoint/2010/main" val="349883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AC5B-0B3E-44BD-824D-D071409DD3AE}"/>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5E1ED95A-B545-4B24-9D65-B106CD8C187D}"/>
              </a:ext>
            </a:extLst>
          </p:cNvPr>
          <p:cNvSpPr>
            <a:spLocks noGrp="1"/>
          </p:cNvSpPr>
          <p:nvPr>
            <p:ph idx="1"/>
          </p:nvPr>
        </p:nvSpPr>
        <p:spPr/>
        <p:txBody>
          <a:bodyPr>
            <a:normAutofit lnSpcReduction="10000"/>
          </a:bodyPr>
          <a:lstStyle/>
          <a:p>
            <a:r>
              <a:rPr lang="en-US" dirty="0"/>
              <a:t>The operations could be any methods the objects support.</a:t>
            </a:r>
          </a:p>
          <a:p>
            <a:endParaRPr lang="en-US" dirty="0"/>
          </a:p>
          <a:p>
            <a:r>
              <a:rPr lang="en-US" dirty="0"/>
              <a:t>So, if an object has a print method, and Alicia has a capability permitting her to invoke print, and a capability on a printer, she could print this object on that printer.</a:t>
            </a:r>
          </a:p>
          <a:p>
            <a:endParaRPr lang="en-US" dirty="0"/>
          </a:p>
          <a:p>
            <a:r>
              <a:rPr lang="en-US" dirty="0"/>
              <a:t>Support for capabilities involves a mix of hardware, kernel and application software features.</a:t>
            </a:r>
          </a:p>
        </p:txBody>
      </p:sp>
      <p:sp>
        <p:nvSpPr>
          <p:cNvPr id="4" name="Footer Placeholder 3">
            <a:extLst>
              <a:ext uri="{FF2B5EF4-FFF2-40B4-BE49-F238E27FC236}">
                <a16:creationId xmlns:a16="http://schemas.microsoft.com/office/drawing/2014/main" id="{8FC26E55-9FC4-4E19-A10C-60E01765E9C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D98DFF8-FAE4-40CE-8D56-8AF5657EEC3B}"/>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82951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39B7-A18B-4DA7-BCFF-5B02B45FF1D3}"/>
              </a:ext>
            </a:extLst>
          </p:cNvPr>
          <p:cNvSpPr>
            <a:spLocks noGrp="1"/>
          </p:cNvSpPr>
          <p:nvPr>
            <p:ph type="title"/>
          </p:nvPr>
        </p:nvSpPr>
        <p:spPr/>
        <p:txBody>
          <a:bodyPr/>
          <a:lstStyle/>
          <a:p>
            <a:r>
              <a:rPr lang="en-US" dirty="0"/>
              <a:t>Reference monitors</a:t>
            </a:r>
          </a:p>
        </p:txBody>
      </p:sp>
      <p:sp>
        <p:nvSpPr>
          <p:cNvPr id="3" name="Content Placeholder 2">
            <a:extLst>
              <a:ext uri="{FF2B5EF4-FFF2-40B4-BE49-F238E27FC236}">
                <a16:creationId xmlns:a16="http://schemas.microsoft.com/office/drawing/2014/main" id="{228895B1-7C55-4EED-8517-F2D46DF4A0FB}"/>
              </a:ext>
            </a:extLst>
          </p:cNvPr>
          <p:cNvSpPr>
            <a:spLocks noGrp="1"/>
          </p:cNvSpPr>
          <p:nvPr>
            <p:ph idx="1"/>
          </p:nvPr>
        </p:nvSpPr>
        <p:spPr/>
        <p:txBody>
          <a:bodyPr>
            <a:normAutofit fontScale="92500" lnSpcReduction="10000"/>
          </a:bodyPr>
          <a:lstStyle/>
          <a:p>
            <a:r>
              <a:rPr lang="en-US" dirty="0"/>
              <a:t>This is a concept that starts with a formal model of how a system should behave.</a:t>
            </a:r>
          </a:p>
          <a:p>
            <a:endParaRPr lang="en-US" dirty="0"/>
          </a:p>
          <a:p>
            <a:r>
              <a:rPr lang="en-US" dirty="0"/>
              <a:t>The </a:t>
            </a:r>
            <a:r>
              <a:rPr lang="en-US" b="1" dirty="0"/>
              <a:t>reference monitor </a:t>
            </a:r>
            <a:r>
              <a:rPr lang="en-US" dirty="0"/>
              <a:t>has some form of </a:t>
            </a:r>
            <a:r>
              <a:rPr lang="en-US" b="1" dirty="0"/>
              <a:t>control</a:t>
            </a:r>
            <a:r>
              <a:rPr lang="en-US" dirty="0"/>
              <a:t> over all accesses to </a:t>
            </a:r>
            <a:r>
              <a:rPr lang="en-US" b="1" dirty="0"/>
              <a:t>resources</a:t>
            </a:r>
            <a:r>
              <a:rPr lang="en-US" dirty="0"/>
              <a:t> (including devices, process-to-process interactions).</a:t>
            </a:r>
          </a:p>
          <a:p>
            <a:endParaRPr lang="en-US" dirty="0"/>
          </a:p>
          <a:p>
            <a:r>
              <a:rPr lang="en-US" dirty="0"/>
              <a:t>It validates each action against the model and blocks any that would violate </a:t>
            </a:r>
            <a:r>
              <a:rPr lang="en-US" b="1" dirty="0"/>
              <a:t>model constraints</a:t>
            </a:r>
            <a:r>
              <a:rPr lang="en-US" dirty="0"/>
              <a:t>.</a:t>
            </a:r>
          </a:p>
        </p:txBody>
      </p:sp>
      <p:sp>
        <p:nvSpPr>
          <p:cNvPr id="4" name="Footer Placeholder 3">
            <a:extLst>
              <a:ext uri="{FF2B5EF4-FFF2-40B4-BE49-F238E27FC236}">
                <a16:creationId xmlns:a16="http://schemas.microsoft.com/office/drawing/2014/main" id="{87B66A00-6553-4069-A329-E004F89FE82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CA6CAB2-BD60-481F-85AE-468DB25476EF}"/>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74448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A86C-22FA-48E0-B320-04DC78B44273}"/>
              </a:ext>
            </a:extLst>
          </p:cNvPr>
          <p:cNvSpPr>
            <a:spLocks noGrp="1"/>
          </p:cNvSpPr>
          <p:nvPr>
            <p:ph type="title"/>
          </p:nvPr>
        </p:nvSpPr>
        <p:spPr/>
        <p:txBody>
          <a:bodyPr/>
          <a:lstStyle/>
          <a:p>
            <a:r>
              <a:rPr lang="en-US" dirty="0"/>
              <a:t>Generalization of other approaches</a:t>
            </a:r>
          </a:p>
        </p:txBody>
      </p:sp>
      <p:sp>
        <p:nvSpPr>
          <p:cNvPr id="3" name="Content Placeholder 2">
            <a:extLst>
              <a:ext uri="{FF2B5EF4-FFF2-40B4-BE49-F238E27FC236}">
                <a16:creationId xmlns:a16="http://schemas.microsoft.com/office/drawing/2014/main" id="{591614A8-FCD4-4B3F-BB04-3A9236DE49F4}"/>
              </a:ext>
            </a:extLst>
          </p:cNvPr>
          <p:cNvSpPr>
            <a:spLocks noGrp="1"/>
          </p:cNvSpPr>
          <p:nvPr>
            <p:ph idx="1"/>
          </p:nvPr>
        </p:nvSpPr>
        <p:spPr/>
        <p:txBody>
          <a:bodyPr>
            <a:normAutofit fontScale="92500"/>
          </a:bodyPr>
          <a:lstStyle/>
          <a:p>
            <a:r>
              <a:rPr lang="en-US" dirty="0"/>
              <a:t>A reference monitor is an abstraction, powerful enough to cover all the concrete options we’ve mentioned.</a:t>
            </a:r>
          </a:p>
          <a:p>
            <a:endParaRPr lang="en-US" dirty="0"/>
          </a:p>
          <a:p>
            <a:r>
              <a:rPr lang="en-US" dirty="0"/>
              <a:t>But the issue then arises of whether or not it can be implemented.</a:t>
            </a:r>
          </a:p>
          <a:p>
            <a:endParaRPr lang="en-US" dirty="0"/>
          </a:p>
          <a:p>
            <a:r>
              <a:rPr lang="en-US" dirty="0"/>
              <a:t>A model that only covers reads and writes to files can be described in terms of a reference monitor implemented by the Linux file system</a:t>
            </a:r>
          </a:p>
        </p:txBody>
      </p:sp>
      <p:sp>
        <p:nvSpPr>
          <p:cNvPr id="4" name="Footer Placeholder 3">
            <a:extLst>
              <a:ext uri="{FF2B5EF4-FFF2-40B4-BE49-F238E27FC236}">
                <a16:creationId xmlns:a16="http://schemas.microsoft.com/office/drawing/2014/main" id="{FAAE8B94-5CE8-494B-818D-64A8B085AA4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4F2813-6A29-4ECC-9DEB-2933EBBB0F69}"/>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3059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F045CE-893F-479B-B4EF-15E2E9C039DD}"/>
              </a:ext>
            </a:extLst>
          </p:cNvPr>
          <p:cNvSpPr>
            <a:spLocks noGrp="1"/>
          </p:cNvSpPr>
          <p:nvPr>
            <p:ph type="title"/>
          </p:nvPr>
        </p:nvSpPr>
        <p:spPr/>
        <p:txBody>
          <a:bodyPr/>
          <a:lstStyle/>
          <a:p>
            <a:r>
              <a:rPr lang="en-US" dirty="0"/>
              <a:t>Our topic today, in “plain words”</a:t>
            </a:r>
          </a:p>
        </p:txBody>
      </p:sp>
      <p:sp>
        <p:nvSpPr>
          <p:cNvPr id="9" name="Content Placeholder 8">
            <a:extLst>
              <a:ext uri="{FF2B5EF4-FFF2-40B4-BE49-F238E27FC236}">
                <a16:creationId xmlns:a16="http://schemas.microsoft.com/office/drawing/2014/main" id="{0032AF27-CF23-4FEA-A32C-D7458A6D4308}"/>
              </a:ext>
            </a:extLst>
          </p:cNvPr>
          <p:cNvSpPr>
            <a:spLocks noGrp="1"/>
          </p:cNvSpPr>
          <p:nvPr>
            <p:ph idx="1"/>
          </p:nvPr>
        </p:nvSpPr>
        <p:spPr/>
        <p:txBody>
          <a:bodyPr>
            <a:normAutofit fontScale="92500" lnSpcReduction="10000"/>
          </a:bodyPr>
          <a:lstStyle/>
          <a:p>
            <a:r>
              <a:rPr lang="en-US" dirty="0"/>
              <a:t>Think of a doctor’s office: patient data must be protected, yet also needs to be shared with authorized individuals.  This pattern arises in many applications.</a:t>
            </a:r>
          </a:p>
          <a:p>
            <a:endParaRPr lang="en-US" dirty="0"/>
          </a:p>
          <a:p>
            <a:r>
              <a:rPr lang="en-US" dirty="0"/>
              <a:t>In order to secure data or protect privacy, we need to be able to express what we are trying to accomplish.</a:t>
            </a:r>
          </a:p>
          <a:p>
            <a:endParaRPr lang="en-US" dirty="0"/>
          </a:p>
          <a:p>
            <a:r>
              <a:rPr lang="en-US" dirty="0"/>
              <a:t>What tools exist for doing this?  </a:t>
            </a:r>
          </a:p>
        </p:txBody>
      </p:sp>
      <p:sp>
        <p:nvSpPr>
          <p:cNvPr id="3" name="Footer Placeholder 2">
            <a:extLst>
              <a:ext uri="{FF2B5EF4-FFF2-40B4-BE49-F238E27FC236}">
                <a16:creationId xmlns:a16="http://schemas.microsoft.com/office/drawing/2014/main" id="{90840E7F-562F-45BB-A0E4-1473636C0E82}"/>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3E1591EF-6D1B-427A-B0DF-9CEDAC4DD6FE}"/>
              </a:ext>
            </a:extLst>
          </p:cNvPr>
          <p:cNvSpPr>
            <a:spLocks noGrp="1"/>
          </p:cNvSpPr>
          <p:nvPr>
            <p:ph type="sldNum" sz="quarter" idx="12"/>
          </p:nvPr>
        </p:nvSpPr>
        <p:spPr/>
        <p:txBody>
          <a:bodyPr/>
          <a:lstStyle/>
          <a:p>
            <a:fld id="{6547F9EC-0141-428E-9624-21FD351CB832}" type="slidenum">
              <a:rPr lang="en-US" smtClean="0"/>
              <a:pPr/>
              <a:t>3</a:t>
            </a:fld>
            <a:endParaRPr lang="en-US"/>
          </a:p>
        </p:txBody>
      </p:sp>
    </p:spTree>
    <p:extLst>
      <p:ext uri="{BB962C8B-B14F-4D97-AF65-F5344CB8AC3E}">
        <p14:creationId xmlns:p14="http://schemas.microsoft.com/office/powerpoint/2010/main" val="106459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FEA5-C464-42EE-9347-D57E40AD0DCE}"/>
              </a:ext>
            </a:extLst>
          </p:cNvPr>
          <p:cNvSpPr>
            <a:spLocks noGrp="1"/>
          </p:cNvSpPr>
          <p:nvPr>
            <p:ph type="title"/>
          </p:nvPr>
        </p:nvSpPr>
        <p:spPr/>
        <p:txBody>
          <a:bodyPr/>
          <a:lstStyle/>
          <a:p>
            <a:r>
              <a:rPr lang="en-US" dirty="0"/>
              <a:t>… but</a:t>
            </a:r>
          </a:p>
        </p:txBody>
      </p:sp>
      <p:sp>
        <p:nvSpPr>
          <p:cNvPr id="3" name="Content Placeholder 2">
            <a:extLst>
              <a:ext uri="{FF2B5EF4-FFF2-40B4-BE49-F238E27FC236}">
                <a16:creationId xmlns:a16="http://schemas.microsoft.com/office/drawing/2014/main" id="{AADCE5D8-4768-4EEC-A761-8C01F73EEA3A}"/>
              </a:ext>
            </a:extLst>
          </p:cNvPr>
          <p:cNvSpPr>
            <a:spLocks noGrp="1"/>
          </p:cNvSpPr>
          <p:nvPr>
            <p:ph idx="1"/>
          </p:nvPr>
        </p:nvSpPr>
        <p:spPr>
          <a:xfrm>
            <a:off x="1024127" y="2286000"/>
            <a:ext cx="11044227" cy="4023360"/>
          </a:xfrm>
        </p:spPr>
        <p:txBody>
          <a:bodyPr>
            <a:normAutofit/>
          </a:bodyPr>
          <a:lstStyle/>
          <a:p>
            <a:r>
              <a:rPr lang="en-US" dirty="0"/>
              <a:t>We could also describe models that confront the reference monitor with undecidable problems!</a:t>
            </a:r>
            <a:br>
              <a:rPr lang="en-US" dirty="0"/>
            </a:br>
            <a:br>
              <a:rPr lang="en-US" dirty="0"/>
            </a:br>
            <a:r>
              <a:rPr lang="en-US" dirty="0"/>
              <a:t>This is because type checking is undecidable and one could view runtime type checking as a case of a reference monitor!</a:t>
            </a:r>
          </a:p>
          <a:p>
            <a:endParaRPr lang="en-US" dirty="0"/>
          </a:p>
          <a:p>
            <a:r>
              <a:rPr lang="en-US" dirty="0"/>
              <a:t>The mathematical model is very powerful… perhaps </a:t>
            </a:r>
            <a:r>
              <a:rPr lang="en-US" i="1" dirty="0"/>
              <a:t>too </a:t>
            </a:r>
            <a:r>
              <a:rPr lang="en-US" dirty="0"/>
              <a:t>powerful!  It lets us model policies that are impossible to implement.</a:t>
            </a:r>
          </a:p>
        </p:txBody>
      </p:sp>
      <p:sp>
        <p:nvSpPr>
          <p:cNvPr id="4" name="Footer Placeholder 3">
            <a:extLst>
              <a:ext uri="{FF2B5EF4-FFF2-40B4-BE49-F238E27FC236}">
                <a16:creationId xmlns:a16="http://schemas.microsoft.com/office/drawing/2014/main" id="{FE84E216-637B-4B97-859E-D4D30F1AF0C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E356735-674F-4C79-8ADE-3D23F3586688}"/>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E423C8C7-E8A7-49FC-8325-6CF696A9CB23}"/>
              </a:ext>
            </a:extLst>
          </p:cNvPr>
          <p:cNvPicPr>
            <a:picLocks noChangeAspect="1"/>
          </p:cNvPicPr>
          <p:nvPr/>
        </p:nvPicPr>
        <p:blipFill>
          <a:blip r:embed="rId2"/>
          <a:stretch>
            <a:fillRect/>
          </a:stretch>
        </p:blipFill>
        <p:spPr>
          <a:xfrm>
            <a:off x="9670520" y="112976"/>
            <a:ext cx="2333625" cy="1428750"/>
          </a:xfrm>
          <a:prstGeom prst="rect">
            <a:avLst/>
          </a:prstGeom>
        </p:spPr>
      </p:pic>
      <p:sp>
        <p:nvSpPr>
          <p:cNvPr id="7" name="TextBox 6">
            <a:extLst>
              <a:ext uri="{FF2B5EF4-FFF2-40B4-BE49-F238E27FC236}">
                <a16:creationId xmlns:a16="http://schemas.microsoft.com/office/drawing/2014/main" id="{086F3CAC-6B90-44DA-B3F4-F304F840A800}"/>
              </a:ext>
            </a:extLst>
          </p:cNvPr>
          <p:cNvSpPr txBox="1"/>
          <p:nvPr/>
        </p:nvSpPr>
        <p:spPr>
          <a:xfrm>
            <a:off x="9741840" y="1499244"/>
            <a:ext cx="2190984" cy="646331"/>
          </a:xfrm>
          <a:prstGeom prst="rect">
            <a:avLst/>
          </a:prstGeom>
          <a:noFill/>
        </p:spPr>
        <p:txBody>
          <a:bodyPr wrap="none" rtlCol="0">
            <a:spAutoFit/>
          </a:bodyPr>
          <a:lstStyle/>
          <a:p>
            <a:pPr algn="ctr"/>
            <a:r>
              <a:rPr lang="en-US" b="1" i="1" dirty="0"/>
              <a:t>The 10</a:t>
            </a:r>
            <a:r>
              <a:rPr lang="en-US" b="1" i="1" baseline="30000" dirty="0"/>
              <a:t>th</a:t>
            </a:r>
            <a:r>
              <a:rPr lang="en-US" b="1" i="1" dirty="0"/>
              <a:t> Dr. Who:</a:t>
            </a:r>
            <a:br>
              <a:rPr lang="en-US" b="1" i="1" dirty="0"/>
            </a:br>
            <a:r>
              <a:rPr lang="en-US" b="1" i="1" dirty="0"/>
              <a:t>“But that’s impossible.”</a:t>
            </a:r>
          </a:p>
        </p:txBody>
      </p:sp>
    </p:spTree>
    <p:extLst>
      <p:ext uri="{BB962C8B-B14F-4D97-AF65-F5344CB8AC3E}">
        <p14:creationId xmlns:p14="http://schemas.microsoft.com/office/powerpoint/2010/main" val="317081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B48E-B325-4EE9-AF5F-7E9645E28E7C}"/>
              </a:ext>
            </a:extLst>
          </p:cNvPr>
          <p:cNvSpPr>
            <a:spLocks noGrp="1"/>
          </p:cNvSpPr>
          <p:nvPr>
            <p:ph type="title"/>
          </p:nvPr>
        </p:nvSpPr>
        <p:spPr/>
        <p:txBody>
          <a:bodyPr/>
          <a:lstStyle/>
          <a:p>
            <a:r>
              <a:rPr lang="en-US" dirty="0"/>
              <a:t>Example: Information Flow Monitoring</a:t>
            </a:r>
          </a:p>
        </p:txBody>
      </p:sp>
      <p:sp>
        <p:nvSpPr>
          <p:cNvPr id="3" name="Content Placeholder 2">
            <a:extLst>
              <a:ext uri="{FF2B5EF4-FFF2-40B4-BE49-F238E27FC236}">
                <a16:creationId xmlns:a16="http://schemas.microsoft.com/office/drawing/2014/main" id="{8EF752CD-2821-488E-80BB-44FFD5756677}"/>
              </a:ext>
            </a:extLst>
          </p:cNvPr>
          <p:cNvSpPr>
            <a:spLocks noGrp="1"/>
          </p:cNvSpPr>
          <p:nvPr>
            <p:ph idx="1"/>
          </p:nvPr>
        </p:nvSpPr>
        <p:spPr/>
        <p:txBody>
          <a:bodyPr>
            <a:normAutofit fontScale="92500" lnSpcReduction="10000"/>
          </a:bodyPr>
          <a:lstStyle/>
          <a:p>
            <a:r>
              <a:rPr lang="en-US" dirty="0"/>
              <a:t>This generalizes the idea of sending data and looks at the idea of protecting </a:t>
            </a:r>
            <a:r>
              <a:rPr lang="en-US" i="1" dirty="0"/>
              <a:t>information</a:t>
            </a:r>
            <a:r>
              <a:rPr lang="en-US" dirty="0"/>
              <a:t> rather than just data.</a:t>
            </a:r>
          </a:p>
          <a:p>
            <a:endParaRPr lang="en-US" dirty="0"/>
          </a:p>
          <a:p>
            <a:r>
              <a:rPr lang="en-US" dirty="0"/>
              <a:t>The distinction makes sense if you think about how one form of information can sometimes be hidden in another, like hiding one image in the “noise” behind some other image (steganography)</a:t>
            </a:r>
          </a:p>
          <a:p>
            <a:endParaRPr lang="en-US" dirty="0"/>
          </a:p>
          <a:p>
            <a:r>
              <a:rPr lang="en-US" dirty="0"/>
              <a:t>For example think about the least-significant-bits in a color image</a:t>
            </a:r>
          </a:p>
        </p:txBody>
      </p:sp>
      <p:sp>
        <p:nvSpPr>
          <p:cNvPr id="4" name="Footer Placeholder 3">
            <a:extLst>
              <a:ext uri="{FF2B5EF4-FFF2-40B4-BE49-F238E27FC236}">
                <a16:creationId xmlns:a16="http://schemas.microsoft.com/office/drawing/2014/main" id="{115A0E8A-448D-4ADD-B51B-F82456CDFB0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04F29FD-1A6E-4891-8F86-C933EFB633CE}"/>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238907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Tree>
    <p:extLst>
      <p:ext uri="{BB962C8B-B14F-4D97-AF65-F5344CB8AC3E}">
        <p14:creationId xmlns:p14="http://schemas.microsoft.com/office/powerpoint/2010/main" val="208613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
        <p:nvSpPr>
          <p:cNvPr id="7" name="Oval 6">
            <a:extLst>
              <a:ext uri="{FF2B5EF4-FFF2-40B4-BE49-F238E27FC236}">
                <a16:creationId xmlns:a16="http://schemas.microsoft.com/office/drawing/2014/main" id="{EE531C59-3437-44FD-8AA7-138BA78BE86A}"/>
              </a:ext>
            </a:extLst>
          </p:cNvPr>
          <p:cNvSpPr/>
          <p:nvPr/>
        </p:nvSpPr>
        <p:spPr>
          <a:xfrm>
            <a:off x="8678174" y="2639683"/>
            <a:ext cx="1380226" cy="3623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8BDCA6F-A094-4C5D-B506-28EF5237E9C5}"/>
              </a:ext>
            </a:extLst>
          </p:cNvPr>
          <p:cNvCxnSpPr/>
          <p:nvPr/>
        </p:nvCxnSpPr>
        <p:spPr>
          <a:xfrm>
            <a:off x="6452559" y="2015373"/>
            <a:ext cx="2130724" cy="8054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B289A-A171-49FA-8F29-4ED4C1E3C359}"/>
              </a:ext>
            </a:extLst>
          </p:cNvPr>
          <p:cNvSpPr txBox="1"/>
          <p:nvPr/>
        </p:nvSpPr>
        <p:spPr>
          <a:xfrm>
            <a:off x="3521541" y="1487300"/>
            <a:ext cx="2931018" cy="923330"/>
          </a:xfrm>
          <a:prstGeom prst="rect">
            <a:avLst/>
          </a:prstGeom>
          <a:solidFill>
            <a:srgbClr val="FFFF66"/>
          </a:solidFill>
          <a:ln w="57150">
            <a:solidFill>
              <a:srgbClr val="C00000"/>
            </a:solidFill>
          </a:ln>
        </p:spPr>
        <p:txBody>
          <a:bodyPr wrap="square" rtlCol="0">
            <a:spAutoFit/>
          </a:bodyPr>
          <a:lstStyle/>
          <a:p>
            <a:pPr algn="ctr"/>
            <a:r>
              <a:rPr lang="en-US" b="1" dirty="0"/>
              <a:t>Did DaVinci hide a tiny message in Mona Lisa’s eyes?  Some believe he did</a:t>
            </a:r>
          </a:p>
        </p:txBody>
      </p:sp>
    </p:spTree>
    <p:extLst>
      <p:ext uri="{BB962C8B-B14F-4D97-AF65-F5344CB8AC3E}">
        <p14:creationId xmlns:p14="http://schemas.microsoft.com/office/powerpoint/2010/main" val="2663785780"/>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5DFB3E-F7F7-4ACB-AB06-4CB87E8F561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EE425DB-89E7-47F6-9C04-57120656849E}"/>
              </a:ext>
            </a:extLst>
          </p:cNvPr>
          <p:cNvSpPr>
            <a:spLocks noGrp="1"/>
          </p:cNvSpPr>
          <p:nvPr>
            <p:ph type="sldNum" sz="quarter" idx="12"/>
          </p:nvPr>
        </p:nvSpPr>
        <p:spPr/>
        <p:txBody>
          <a:bodyPr/>
          <a:lstStyle/>
          <a:p>
            <a:fld id="{6547F9EC-0141-428E-9624-21FD351CB832}" type="slidenum">
              <a:rPr lang="en-US" smtClean="0"/>
              <a:pPr/>
              <a:t>34</a:t>
            </a:fld>
            <a:endParaRPr lang="en-US"/>
          </a:p>
        </p:txBody>
      </p:sp>
      <p:pic>
        <p:nvPicPr>
          <p:cNvPr id="13" name="Picture 12">
            <a:extLst>
              <a:ext uri="{FF2B5EF4-FFF2-40B4-BE49-F238E27FC236}">
                <a16:creationId xmlns:a16="http://schemas.microsoft.com/office/drawing/2014/main" id="{248BD771-5D94-49EA-9A27-723F2EA311CA}"/>
              </a:ext>
            </a:extLst>
          </p:cNvPr>
          <p:cNvPicPr>
            <a:picLocks noChangeAspect="1"/>
          </p:cNvPicPr>
          <p:nvPr/>
        </p:nvPicPr>
        <p:blipFill>
          <a:blip r:embed="rId2"/>
          <a:stretch>
            <a:fillRect/>
          </a:stretch>
        </p:blipFill>
        <p:spPr>
          <a:xfrm>
            <a:off x="1630393" y="0"/>
            <a:ext cx="8548778" cy="6422287"/>
          </a:xfrm>
          <a:prstGeom prst="rect">
            <a:avLst/>
          </a:prstGeom>
        </p:spPr>
      </p:pic>
      <p:sp>
        <p:nvSpPr>
          <p:cNvPr id="14" name="Rectangle 13">
            <a:extLst>
              <a:ext uri="{FF2B5EF4-FFF2-40B4-BE49-F238E27FC236}">
                <a16:creationId xmlns:a16="http://schemas.microsoft.com/office/drawing/2014/main" id="{586EF2EA-02B5-445A-85C4-08AE7F1B3168}"/>
              </a:ext>
            </a:extLst>
          </p:cNvPr>
          <p:cNvSpPr/>
          <p:nvPr/>
        </p:nvSpPr>
        <p:spPr>
          <a:xfrm>
            <a:off x="149524" y="6422287"/>
            <a:ext cx="9701841" cy="369332"/>
          </a:xfrm>
          <a:prstGeom prst="rect">
            <a:avLst/>
          </a:prstGeom>
        </p:spPr>
        <p:txBody>
          <a:bodyPr wrap="square">
            <a:spAutoFit/>
          </a:bodyPr>
          <a:lstStyle/>
          <a:p>
            <a:r>
              <a:rPr lang="en-US" dirty="0"/>
              <a:t>https://www.switchfast.com/blog/threats-hiding-in-plain-sight-digital-steganography-on-the-rise</a:t>
            </a:r>
          </a:p>
        </p:txBody>
      </p:sp>
    </p:spTree>
    <p:extLst>
      <p:ext uri="{BB962C8B-B14F-4D97-AF65-F5344CB8AC3E}">
        <p14:creationId xmlns:p14="http://schemas.microsoft.com/office/powerpoint/2010/main" val="1855329820"/>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E341-22BE-42FD-B11C-BE1055AC7FF3}"/>
              </a:ext>
            </a:extLst>
          </p:cNvPr>
          <p:cNvSpPr>
            <a:spLocks noGrp="1"/>
          </p:cNvSpPr>
          <p:nvPr>
            <p:ph type="title"/>
          </p:nvPr>
        </p:nvSpPr>
        <p:spPr/>
        <p:txBody>
          <a:bodyPr/>
          <a:lstStyle/>
          <a:p>
            <a:r>
              <a:rPr lang="en-US" dirty="0"/>
              <a:t>Information flow monitoring</a:t>
            </a:r>
          </a:p>
        </p:txBody>
      </p:sp>
      <p:sp>
        <p:nvSpPr>
          <p:cNvPr id="3" name="Content Placeholder 2">
            <a:extLst>
              <a:ext uri="{FF2B5EF4-FFF2-40B4-BE49-F238E27FC236}">
                <a16:creationId xmlns:a16="http://schemas.microsoft.com/office/drawing/2014/main" id="{5C601030-ED22-41E0-8676-FE7F00485980}"/>
              </a:ext>
            </a:extLst>
          </p:cNvPr>
          <p:cNvSpPr>
            <a:spLocks noGrp="1"/>
          </p:cNvSpPr>
          <p:nvPr>
            <p:ph idx="1"/>
          </p:nvPr>
        </p:nvSpPr>
        <p:spPr/>
        <p:txBody>
          <a:bodyPr/>
          <a:lstStyle/>
          <a:p>
            <a:r>
              <a:rPr lang="en-US" dirty="0"/>
              <a:t>As a concept, similar to the idea of reference monitoring.</a:t>
            </a:r>
          </a:p>
          <a:p>
            <a:br>
              <a:rPr lang="en-US" dirty="0"/>
            </a:br>
            <a:r>
              <a:rPr lang="en-US" dirty="0"/>
              <a:t>Mathematical model captures notion of information, as distinct from where that information might currently be.</a:t>
            </a:r>
          </a:p>
          <a:p>
            <a:endParaRPr lang="en-US" dirty="0"/>
          </a:p>
          <a:p>
            <a:r>
              <a:rPr lang="en-US" dirty="0"/>
              <a:t>Then explores ways to limit leakage, or to limit </a:t>
            </a:r>
            <a:r>
              <a:rPr lang="en-US" i="1" dirty="0"/>
              <a:t>rate</a:t>
            </a:r>
            <a:r>
              <a:rPr lang="en-US" dirty="0"/>
              <a:t> of leakage via both explicit and covert channels.</a:t>
            </a:r>
          </a:p>
        </p:txBody>
      </p:sp>
      <p:sp>
        <p:nvSpPr>
          <p:cNvPr id="4" name="Footer Placeholder 3">
            <a:extLst>
              <a:ext uri="{FF2B5EF4-FFF2-40B4-BE49-F238E27FC236}">
                <a16:creationId xmlns:a16="http://schemas.microsoft.com/office/drawing/2014/main" id="{D9AFE727-7333-4394-A28D-0F4935DA84D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85C4C1B-D7F0-45BF-A51B-DF582F332C55}"/>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72311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4A9-CFAD-4F30-A19F-2A3848981C28}"/>
              </a:ext>
            </a:extLst>
          </p:cNvPr>
          <p:cNvSpPr>
            <a:spLocks noGrp="1"/>
          </p:cNvSpPr>
          <p:nvPr>
            <p:ph type="title"/>
          </p:nvPr>
        </p:nvSpPr>
        <p:spPr/>
        <p:txBody>
          <a:bodyPr/>
          <a:lstStyle/>
          <a:p>
            <a:r>
              <a:rPr lang="en-US" dirty="0"/>
              <a:t>The problem is that information flow tracking is hard!</a:t>
            </a:r>
          </a:p>
        </p:txBody>
      </p:sp>
      <p:sp>
        <p:nvSpPr>
          <p:cNvPr id="3" name="Content Placeholder 2">
            <a:extLst>
              <a:ext uri="{FF2B5EF4-FFF2-40B4-BE49-F238E27FC236}">
                <a16:creationId xmlns:a16="http://schemas.microsoft.com/office/drawing/2014/main" id="{154CD6C2-EEFE-4DEB-920D-61E7546FF8FD}"/>
              </a:ext>
            </a:extLst>
          </p:cNvPr>
          <p:cNvSpPr>
            <a:spLocks noGrp="1"/>
          </p:cNvSpPr>
          <p:nvPr>
            <p:ph idx="1"/>
          </p:nvPr>
        </p:nvSpPr>
        <p:spPr/>
        <p:txBody>
          <a:bodyPr/>
          <a:lstStyle/>
          <a:p>
            <a:r>
              <a:rPr lang="en-US" dirty="0"/>
              <a:t>In normal Linux systems we have pretty blunt “tools” we can use to implement our policies, like firewalls.</a:t>
            </a:r>
          </a:p>
          <a:p>
            <a:endParaRPr lang="en-US" dirty="0"/>
          </a:p>
          <a:p>
            <a:r>
              <a:rPr lang="en-US" dirty="0"/>
              <a:t>These might accomplish a fancy goal like information flow protection: if you can’t send images, you can’t hide information in them.  But this would be very crude.</a:t>
            </a:r>
          </a:p>
        </p:txBody>
      </p:sp>
      <p:sp>
        <p:nvSpPr>
          <p:cNvPr id="4" name="Footer Placeholder 3">
            <a:extLst>
              <a:ext uri="{FF2B5EF4-FFF2-40B4-BE49-F238E27FC236}">
                <a16:creationId xmlns:a16="http://schemas.microsoft.com/office/drawing/2014/main" id="{D50FDCE7-4B19-445A-825A-A315117BEBD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6E8C336-7707-4443-81FD-E40790411DD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56220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lnSpcReduction="10000"/>
          </a:bodyPr>
          <a:lstStyle/>
          <a:p>
            <a:r>
              <a:rPr lang="en-US" dirty="0"/>
              <a:t>Fancier ideas like capabilities can be implemented in Linux, and this was done by a project called Mach at CMU in the 1990’s.</a:t>
            </a:r>
          </a:p>
          <a:p>
            <a:br>
              <a:rPr lang="en-US" dirty="0"/>
            </a:br>
            <a:r>
              <a:rPr lang="en-US" dirty="0"/>
              <a:t>But in fact the approach did not gain much market excitement and eventually was abandoned.</a:t>
            </a:r>
          </a:p>
          <a:p>
            <a:endParaRPr lang="en-US" dirty="0"/>
          </a:p>
          <a:p>
            <a:r>
              <a:rPr lang="en-US" dirty="0"/>
              <a:t>Today Linux simply has a lot of mechanisms, but no explicit access control models or matrix.</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90405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a:bodyPr>
          <a:lstStyle/>
          <a:p>
            <a:r>
              <a:rPr lang="en-US" dirty="0"/>
              <a:t>But Linux has absolutely nothing for fancy tasks like information flow monitoring, or reference monitoring at object granularity</a:t>
            </a:r>
          </a:p>
          <a:p>
            <a:endParaRPr lang="en-US" dirty="0"/>
          </a:p>
          <a:p>
            <a:r>
              <a:rPr lang="en-US" dirty="0"/>
              <a:t>The kernel just treats all data as bytes</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9600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F13E-A1C6-455D-B43D-E31DD0474707}"/>
              </a:ext>
            </a:extLst>
          </p:cNvPr>
          <p:cNvSpPr>
            <a:spLocks noGrp="1"/>
          </p:cNvSpPr>
          <p:nvPr>
            <p:ph type="title"/>
          </p:nvPr>
        </p:nvSpPr>
        <p:spPr/>
        <p:txBody>
          <a:bodyPr/>
          <a:lstStyle/>
          <a:p>
            <a:r>
              <a:rPr lang="en-US" dirty="0"/>
              <a:t>There are </a:t>
            </a:r>
            <a:r>
              <a:rPr lang="en-US" u="sng" dirty="0"/>
              <a:t>tools</a:t>
            </a:r>
            <a:r>
              <a:rPr lang="en-US" dirty="0"/>
              <a:t> that will visualize the access-control matrix for you</a:t>
            </a:r>
          </a:p>
        </p:txBody>
      </p:sp>
      <p:sp>
        <p:nvSpPr>
          <p:cNvPr id="3" name="Content Placeholder 2">
            <a:extLst>
              <a:ext uri="{FF2B5EF4-FFF2-40B4-BE49-F238E27FC236}">
                <a16:creationId xmlns:a16="http://schemas.microsoft.com/office/drawing/2014/main" id="{F1DBB6E7-5BD8-442F-931B-55C61BA1F7C1}"/>
              </a:ext>
            </a:extLst>
          </p:cNvPr>
          <p:cNvSpPr>
            <a:spLocks noGrp="1"/>
          </p:cNvSpPr>
          <p:nvPr>
            <p:ph idx="1"/>
          </p:nvPr>
        </p:nvSpPr>
        <p:spPr/>
        <p:txBody>
          <a:bodyPr/>
          <a:lstStyle/>
          <a:p>
            <a:r>
              <a:rPr lang="en-US" dirty="0"/>
              <a:t>These tools study a Linux system and construct an access control matrix from all the information that is relevant to access.</a:t>
            </a:r>
          </a:p>
          <a:p>
            <a:endParaRPr lang="en-US" dirty="0"/>
          </a:p>
          <a:p>
            <a:r>
              <a:rPr lang="en-US" dirty="0"/>
              <a:t>Then they let the viewer see the data and even change it.</a:t>
            </a:r>
          </a:p>
          <a:p>
            <a:endParaRPr lang="en-US" dirty="0"/>
          </a:p>
          <a:p>
            <a:r>
              <a:rPr lang="en-US" dirty="0"/>
              <a:t>Very valuable in corporate settings where security is important!</a:t>
            </a:r>
          </a:p>
        </p:txBody>
      </p:sp>
      <p:sp>
        <p:nvSpPr>
          <p:cNvPr id="4" name="Footer Placeholder 3">
            <a:extLst>
              <a:ext uri="{FF2B5EF4-FFF2-40B4-BE49-F238E27FC236}">
                <a16:creationId xmlns:a16="http://schemas.microsoft.com/office/drawing/2014/main" id="{82D8EA1A-E4B5-4EC5-85EC-31E37D3B02C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D4F9F-2040-4343-A508-F0B9BFBA6174}"/>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39845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C9C0-532D-487F-814D-683591295854}"/>
              </a:ext>
            </a:extLst>
          </p:cNvPr>
          <p:cNvSpPr>
            <a:spLocks noGrp="1"/>
          </p:cNvSpPr>
          <p:nvPr>
            <p:ph type="title"/>
          </p:nvPr>
        </p:nvSpPr>
        <p:spPr/>
        <p:txBody>
          <a:bodyPr/>
          <a:lstStyle/>
          <a:p>
            <a:r>
              <a:rPr lang="en-US" dirty="0"/>
              <a:t>History of Access Control Concepts</a:t>
            </a:r>
          </a:p>
        </p:txBody>
      </p:sp>
      <p:sp>
        <p:nvSpPr>
          <p:cNvPr id="5" name="Content Placeholder 4">
            <a:extLst>
              <a:ext uri="{FF2B5EF4-FFF2-40B4-BE49-F238E27FC236}">
                <a16:creationId xmlns:a16="http://schemas.microsoft.com/office/drawing/2014/main" id="{C7E48D8C-FBD6-4DA6-850F-7C7B076D83FB}"/>
              </a:ext>
            </a:extLst>
          </p:cNvPr>
          <p:cNvSpPr>
            <a:spLocks noGrp="1"/>
          </p:cNvSpPr>
          <p:nvPr>
            <p:ph idx="1"/>
          </p:nvPr>
        </p:nvSpPr>
        <p:spPr/>
        <p:txBody>
          <a:bodyPr/>
          <a:lstStyle/>
          <a:p>
            <a:r>
              <a:rPr lang="en-US" dirty="0"/>
              <a:t>Early systems simply had a user id and password.</a:t>
            </a:r>
          </a:p>
          <a:p>
            <a:endParaRPr lang="en-US" dirty="0"/>
          </a:p>
          <a:p>
            <a:r>
              <a:rPr lang="en-US" dirty="0"/>
              <a:t>Then Linux introduced groups, for people collaborating in teams</a:t>
            </a:r>
          </a:p>
          <a:p>
            <a:endParaRPr lang="en-US" dirty="0"/>
          </a:p>
          <a:p>
            <a:r>
              <a:rPr lang="en-US" dirty="0"/>
              <a:t>But modern systems have needed steadily more structure and protection, leading to increasingly elaborate options</a:t>
            </a:r>
          </a:p>
        </p:txBody>
      </p:sp>
      <p:sp>
        <p:nvSpPr>
          <p:cNvPr id="3" name="Footer Placeholder 2">
            <a:extLst>
              <a:ext uri="{FF2B5EF4-FFF2-40B4-BE49-F238E27FC236}">
                <a16:creationId xmlns:a16="http://schemas.microsoft.com/office/drawing/2014/main" id="{958FF6C6-FCD9-4523-9E62-AAC57810845D}"/>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5C4FE88-8E3A-4748-B323-899E39C3730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85524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C3C-DFA7-4FDB-93F1-EE1DC81034B6}"/>
              </a:ext>
            </a:extLst>
          </p:cNvPr>
          <p:cNvSpPr>
            <a:spLocks noGrp="1"/>
          </p:cNvSpPr>
          <p:nvPr>
            <p:ph type="title"/>
          </p:nvPr>
        </p:nvSpPr>
        <p:spPr/>
        <p:txBody>
          <a:bodyPr/>
          <a:lstStyle/>
          <a:p>
            <a:r>
              <a:rPr lang="en-US" dirty="0"/>
              <a:t>But this is far from our real goal</a:t>
            </a:r>
          </a:p>
        </p:txBody>
      </p:sp>
      <p:sp>
        <p:nvSpPr>
          <p:cNvPr id="3" name="Content Placeholder 2">
            <a:extLst>
              <a:ext uri="{FF2B5EF4-FFF2-40B4-BE49-F238E27FC236}">
                <a16:creationId xmlns:a16="http://schemas.microsoft.com/office/drawing/2014/main" id="{6D35A23A-1355-4625-9C91-6CCA77586FFB}"/>
              </a:ext>
            </a:extLst>
          </p:cNvPr>
          <p:cNvSpPr>
            <a:spLocks noGrp="1"/>
          </p:cNvSpPr>
          <p:nvPr>
            <p:ph idx="1"/>
          </p:nvPr>
        </p:nvSpPr>
        <p:spPr/>
        <p:txBody>
          <a:bodyPr/>
          <a:lstStyle/>
          <a:p>
            <a:r>
              <a:rPr lang="en-US" dirty="0"/>
              <a:t>Recall that Tammy wanted to briefly authorize me to get paper.</a:t>
            </a:r>
          </a:p>
          <a:p>
            <a:endParaRPr lang="en-US" dirty="0"/>
          </a:p>
          <a:p>
            <a:r>
              <a:rPr lang="en-US" dirty="0"/>
              <a:t>How does that map to our understanding, and how well can Linux support this?</a:t>
            </a:r>
          </a:p>
        </p:txBody>
      </p:sp>
      <p:sp>
        <p:nvSpPr>
          <p:cNvPr id="4" name="Footer Placeholder 3">
            <a:extLst>
              <a:ext uri="{FF2B5EF4-FFF2-40B4-BE49-F238E27FC236}">
                <a16:creationId xmlns:a16="http://schemas.microsoft.com/office/drawing/2014/main" id="{563113CB-92B4-4A93-97EC-9493421D74F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E4FD561-091B-47F6-9845-78EA09F2F87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424780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DADC-BEF8-4B92-94A9-09577AD5B9AD}"/>
              </a:ext>
            </a:extLst>
          </p:cNvPr>
          <p:cNvSpPr>
            <a:spLocks noGrp="1"/>
          </p:cNvSpPr>
          <p:nvPr>
            <p:ph type="title"/>
          </p:nvPr>
        </p:nvSpPr>
        <p:spPr/>
        <p:txBody>
          <a:bodyPr/>
          <a:lstStyle/>
          <a:p>
            <a:r>
              <a:rPr lang="en-US" dirty="0"/>
              <a:t>Attestation: “Cornell gave me this id”</a:t>
            </a:r>
          </a:p>
        </p:txBody>
      </p:sp>
      <p:sp>
        <p:nvSpPr>
          <p:cNvPr id="3" name="Content Placeholder 2">
            <a:extLst>
              <a:ext uri="{FF2B5EF4-FFF2-40B4-BE49-F238E27FC236}">
                <a16:creationId xmlns:a16="http://schemas.microsoft.com/office/drawing/2014/main" id="{210A083C-B0BE-4656-83E6-D73531BB931F}"/>
              </a:ext>
            </a:extLst>
          </p:cNvPr>
          <p:cNvSpPr>
            <a:spLocks noGrp="1"/>
          </p:cNvSpPr>
          <p:nvPr>
            <p:ph idx="1"/>
          </p:nvPr>
        </p:nvSpPr>
        <p:spPr/>
        <p:txBody>
          <a:bodyPr>
            <a:normAutofit/>
          </a:bodyPr>
          <a:lstStyle/>
          <a:p>
            <a:r>
              <a:rPr lang="en-US" dirty="0"/>
              <a:t>You arrive at Gates Hall and show an id to the scanner at the door (it runs Linux!)</a:t>
            </a:r>
          </a:p>
          <a:p>
            <a:endParaRPr lang="en-US" dirty="0"/>
          </a:p>
          <a:p>
            <a:r>
              <a:rPr lang="en-US" dirty="0"/>
              <a:t>It checks to see that you have permission, then unlocks the door.  </a:t>
            </a:r>
          </a:p>
          <a:p>
            <a:endParaRPr lang="en-US" dirty="0"/>
          </a:p>
          <a:p>
            <a:r>
              <a:rPr lang="en-US" dirty="0"/>
              <a:t>But why should it trust this id? </a:t>
            </a:r>
            <a:r>
              <a:rPr lang="en-US" i="1" dirty="0"/>
              <a:t>Cornell-issued ids are trusted by the scanner.  This is a form of </a:t>
            </a:r>
            <a:r>
              <a:rPr lang="en-US" b="1" i="1" dirty="0"/>
              <a:t>attestation</a:t>
            </a:r>
            <a:r>
              <a:rPr lang="en-US" i="1" dirty="0"/>
              <a:t>.  </a:t>
            </a:r>
            <a:r>
              <a:rPr lang="en-US" b="1" i="1" dirty="0">
                <a:solidFill>
                  <a:srgbClr val="C00000"/>
                </a:solidFill>
              </a:rPr>
              <a:t>Cornell attests for you</a:t>
            </a:r>
            <a:r>
              <a:rPr lang="en-US" i="1" dirty="0"/>
              <a:t>.</a:t>
            </a:r>
          </a:p>
        </p:txBody>
      </p:sp>
      <p:sp>
        <p:nvSpPr>
          <p:cNvPr id="4" name="Footer Placeholder 3">
            <a:extLst>
              <a:ext uri="{FF2B5EF4-FFF2-40B4-BE49-F238E27FC236}">
                <a16:creationId xmlns:a16="http://schemas.microsoft.com/office/drawing/2014/main" id="{3148937A-E8D9-41B2-AB46-0B6F9CF12C1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F425EF4-A10A-4498-B525-C102DF5E6F96}"/>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26329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5259-7CE5-43E3-8B14-D7BC7A9ABDA9}"/>
              </a:ext>
            </a:extLst>
          </p:cNvPr>
          <p:cNvSpPr>
            <a:spLocks noGrp="1"/>
          </p:cNvSpPr>
          <p:nvPr>
            <p:ph type="title"/>
          </p:nvPr>
        </p:nvSpPr>
        <p:spPr/>
        <p:txBody>
          <a:bodyPr/>
          <a:lstStyle/>
          <a:p>
            <a:r>
              <a:rPr lang="en-US" dirty="0"/>
              <a:t>Challenge: “who” is Cornell?</a:t>
            </a:r>
          </a:p>
        </p:txBody>
      </p:sp>
      <p:sp>
        <p:nvSpPr>
          <p:cNvPr id="3" name="Content Placeholder 2">
            <a:extLst>
              <a:ext uri="{FF2B5EF4-FFF2-40B4-BE49-F238E27FC236}">
                <a16:creationId xmlns:a16="http://schemas.microsoft.com/office/drawing/2014/main" id="{408BF9CF-679E-44F1-AB23-4BC731DAC6D9}"/>
              </a:ext>
            </a:extLst>
          </p:cNvPr>
          <p:cNvSpPr>
            <a:spLocks noGrp="1"/>
          </p:cNvSpPr>
          <p:nvPr>
            <p:ph idx="1"/>
          </p:nvPr>
        </p:nvSpPr>
        <p:spPr/>
        <p:txBody>
          <a:bodyPr/>
          <a:lstStyle/>
          <a:p>
            <a:r>
              <a:rPr lang="en-US" dirty="0"/>
              <a:t>Any large organization has some sort of root of decision-making control, like the CEO.</a:t>
            </a:r>
          </a:p>
          <a:p>
            <a:endParaRPr lang="en-US" dirty="0"/>
          </a:p>
          <a:p>
            <a:r>
              <a:rPr lang="en-US" dirty="0"/>
              <a:t>This role delegates various sub-roles to other people.  For example, HR signs employment contracts (and lays people off).</a:t>
            </a:r>
          </a:p>
          <a:p>
            <a:br>
              <a:rPr lang="en-US" dirty="0"/>
            </a:br>
            <a:r>
              <a:rPr lang="en-US" dirty="0"/>
              <a:t>Roles are dynamic: people gain and lose roles &amp; authorizations</a:t>
            </a:r>
          </a:p>
        </p:txBody>
      </p:sp>
      <p:sp>
        <p:nvSpPr>
          <p:cNvPr id="4" name="Footer Placeholder 3">
            <a:extLst>
              <a:ext uri="{FF2B5EF4-FFF2-40B4-BE49-F238E27FC236}">
                <a16:creationId xmlns:a16="http://schemas.microsoft.com/office/drawing/2014/main" id="{C5B265B0-836E-46CB-A2B8-011EC45E6EC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09F5B51-6FD8-4992-AFFA-FD77E25ED97E}"/>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697429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87AC-5902-4EAE-8AB7-7F3A7ED86BDB}"/>
              </a:ext>
            </a:extLst>
          </p:cNvPr>
          <p:cNvSpPr>
            <a:spLocks noGrp="1"/>
          </p:cNvSpPr>
          <p:nvPr>
            <p:ph type="title"/>
          </p:nvPr>
        </p:nvSpPr>
        <p:spPr/>
        <p:txBody>
          <a:bodyPr/>
          <a:lstStyle/>
          <a:p>
            <a:r>
              <a:rPr lang="en-US" dirty="0"/>
              <a:t>Does RSA let us implement such policies?</a:t>
            </a:r>
          </a:p>
        </p:txBody>
      </p:sp>
      <p:sp>
        <p:nvSpPr>
          <p:cNvPr id="3" name="Content Placeholder 2">
            <a:extLst>
              <a:ext uri="{FF2B5EF4-FFF2-40B4-BE49-F238E27FC236}">
                <a16:creationId xmlns:a16="http://schemas.microsoft.com/office/drawing/2014/main" id="{0FB658BC-BAEF-49D4-B593-F68A0583484D}"/>
              </a:ext>
            </a:extLst>
          </p:cNvPr>
          <p:cNvSpPr>
            <a:spLocks noGrp="1"/>
          </p:cNvSpPr>
          <p:nvPr>
            <p:ph idx="1"/>
          </p:nvPr>
        </p:nvSpPr>
        <p:spPr/>
        <p:txBody>
          <a:bodyPr/>
          <a:lstStyle/>
          <a:p>
            <a:r>
              <a:rPr lang="en-US" dirty="0"/>
              <a:t>A tool like RSA lets individuals sign statements, like “I have hired Janet Smith as our new director of marketing”, but these words have no real “logical definitions” unless we provide more detail</a:t>
            </a:r>
          </a:p>
          <a:p>
            <a:endParaRPr lang="en-US" dirty="0"/>
          </a:p>
          <a:p>
            <a:r>
              <a:rPr lang="en-US" dirty="0"/>
              <a:t>Ultimately we are forced to create an entity and roles and authorizations description for the entire organization, and then it evolves as people and roles and tasks evolve – almost like a software description of the entire company and every task.</a:t>
            </a:r>
          </a:p>
        </p:txBody>
      </p:sp>
      <p:sp>
        <p:nvSpPr>
          <p:cNvPr id="4" name="Footer Placeholder 3">
            <a:extLst>
              <a:ext uri="{FF2B5EF4-FFF2-40B4-BE49-F238E27FC236}">
                <a16:creationId xmlns:a16="http://schemas.microsoft.com/office/drawing/2014/main" id="{AFA9122F-98B2-4D6B-9B19-09270692B4C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C1DD3A5-AFE2-4F4C-B840-E71BCA9ADD05}"/>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88728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D6D-3AD9-4FD8-AA83-F73804697CB8}"/>
              </a:ext>
            </a:extLst>
          </p:cNvPr>
          <p:cNvSpPr>
            <a:spLocks noGrp="1"/>
          </p:cNvSpPr>
          <p:nvPr>
            <p:ph type="title"/>
          </p:nvPr>
        </p:nvSpPr>
        <p:spPr/>
        <p:txBody>
          <a:bodyPr/>
          <a:lstStyle/>
          <a:p>
            <a:r>
              <a:rPr lang="en-US" dirty="0"/>
              <a:t>… Yet even if we tried, we won’t be able to do this!</a:t>
            </a:r>
          </a:p>
        </p:txBody>
      </p:sp>
      <p:sp>
        <p:nvSpPr>
          <p:cNvPr id="3" name="Content Placeholder 2">
            <a:extLst>
              <a:ext uri="{FF2B5EF4-FFF2-40B4-BE49-F238E27FC236}">
                <a16:creationId xmlns:a16="http://schemas.microsoft.com/office/drawing/2014/main" id="{C9829695-EC84-4831-B34A-D9FB02444C28}"/>
              </a:ext>
            </a:extLst>
          </p:cNvPr>
          <p:cNvSpPr>
            <a:spLocks noGrp="1"/>
          </p:cNvSpPr>
          <p:nvPr>
            <p:ph idx="1"/>
          </p:nvPr>
        </p:nvSpPr>
        <p:spPr/>
        <p:txBody>
          <a:bodyPr/>
          <a:lstStyle/>
          <a:p>
            <a:r>
              <a:rPr lang="en-US" dirty="0"/>
              <a:t>First, most companies are much more relaxed about the rules than you might expect (even military or government agencies).</a:t>
            </a:r>
          </a:p>
          <a:p>
            <a:endParaRPr lang="en-US" dirty="0"/>
          </a:p>
          <a:p>
            <a:r>
              <a:rPr lang="en-US" dirty="0"/>
              <a:t>The rules may not really be known or suitable for writing down.</a:t>
            </a:r>
          </a:p>
          <a:p>
            <a:endParaRPr lang="en-US" dirty="0"/>
          </a:p>
          <a:p>
            <a:r>
              <a:rPr lang="en-US" dirty="0"/>
              <a:t>And we often find that even for simple cases, you need the entire database of rules to evaluate even trivial questions!</a:t>
            </a:r>
          </a:p>
        </p:txBody>
      </p:sp>
      <p:sp>
        <p:nvSpPr>
          <p:cNvPr id="4" name="Footer Placeholder 3">
            <a:extLst>
              <a:ext uri="{FF2B5EF4-FFF2-40B4-BE49-F238E27FC236}">
                <a16:creationId xmlns:a16="http://schemas.microsoft.com/office/drawing/2014/main" id="{74D39C3D-B57D-4A20-9F10-C3287C4C83C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6FE9E23-AB2E-43B3-819B-24D119E0EA7D}"/>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9162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Gates Hall, you wish to enter the 3</a:t>
            </a:r>
            <a:r>
              <a:rPr lang="en-US" baseline="30000" dirty="0"/>
              <a:t>rd</a:t>
            </a:r>
            <a:r>
              <a:rPr lang="en-US" dirty="0"/>
              <a:t> floor supplies room where printer paper is stored.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166494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you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40262"/>
              <a:gd name="adj2" fmla="val 110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“entity”</a:t>
            </a:r>
          </a:p>
        </p:txBody>
      </p:sp>
    </p:spTree>
    <p:extLst>
      <p:ext uri="{BB962C8B-B14F-4D97-AF65-F5344CB8AC3E}">
        <p14:creationId xmlns:p14="http://schemas.microsoft.com/office/powerpoint/2010/main" val="313675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80099"/>
              <a:gd name="adj2" fmla="val 108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“actor”</a:t>
            </a:r>
          </a:p>
        </p:txBody>
      </p:sp>
    </p:spTree>
    <p:extLst>
      <p:ext uri="{BB962C8B-B14F-4D97-AF65-F5344CB8AC3E}">
        <p14:creationId xmlns:p14="http://schemas.microsoft.com/office/powerpoint/2010/main" val="440864407"/>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a:t>
            </a:r>
            <a:r>
              <a:rPr lang="en-US" dirty="0">
                <a:solidFill>
                  <a:schemeClr val="accent3">
                    <a:lumMod val="50000"/>
                  </a:schemeClr>
                </a:solidFill>
              </a:rPr>
              <a:t>get</a:t>
            </a:r>
            <a:r>
              <a:rPr lang="en-US" dirty="0"/>
              <a:t> </a:t>
            </a:r>
            <a:r>
              <a:rPr lang="en-US" b="1" dirty="0">
                <a:solidFill>
                  <a:srgbClr val="C00000"/>
                </a:solidFill>
              </a:rPr>
              <a:t>printer paper</a:t>
            </a:r>
            <a:r>
              <a:rPr lang="en-US" dirty="0"/>
              <a:t>.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629729" y="2682815"/>
            <a:ext cx="2122098" cy="612648"/>
          </a:xfrm>
          <a:prstGeom prst="wedgeRoundRectCallout">
            <a:avLst>
              <a:gd name="adj1" fmla="val 70342"/>
              <a:gd name="adj2" fmla="val 182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secondary entity and action</a:t>
            </a:r>
          </a:p>
        </p:txBody>
      </p:sp>
    </p:spTree>
    <p:extLst>
      <p:ext uri="{BB962C8B-B14F-4D97-AF65-F5344CB8AC3E}">
        <p14:creationId xmlns:p14="http://schemas.microsoft.com/office/powerpoint/2010/main" val="249684386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a:t>
            </a:r>
            <a:r>
              <a:rPr lang="en-US" b="1" dirty="0">
                <a:solidFill>
                  <a:srgbClr val="C00000"/>
                </a:solidFill>
              </a:rPr>
              <a:t>printer paper</a:t>
            </a:r>
            <a:r>
              <a:rPr lang="en-US" dirty="0"/>
              <a:t>.  </a:t>
            </a:r>
            <a:r>
              <a:rPr lang="en-US" dirty="0">
                <a:solidFill>
                  <a:schemeClr val="accent4">
                    <a:lumMod val="50000"/>
                  </a:schemeClr>
                </a:solidFill>
              </a:rPr>
              <a:t>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35789"/>
              <a:gd name="adj2" fmla="val 180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required follow-on action</a:t>
            </a:r>
          </a:p>
        </p:txBody>
      </p:sp>
    </p:spTree>
    <p:extLst>
      <p:ext uri="{BB962C8B-B14F-4D97-AF65-F5344CB8AC3E}">
        <p14:creationId xmlns:p14="http://schemas.microsoft.com/office/powerpoint/2010/main" val="402564210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8A90-1B5B-4DDD-9B75-1BC460731285}"/>
              </a:ext>
            </a:extLst>
          </p:cNvPr>
          <p:cNvSpPr>
            <a:spLocks noGrp="1"/>
          </p:cNvSpPr>
          <p:nvPr>
            <p:ph type="title"/>
          </p:nvPr>
        </p:nvSpPr>
        <p:spPr/>
        <p:txBody>
          <a:bodyPr/>
          <a:lstStyle/>
          <a:p>
            <a:r>
              <a:rPr lang="en-US" dirty="0"/>
              <a:t>Access Control: Who, What, when, how?</a:t>
            </a:r>
          </a:p>
        </p:txBody>
      </p:sp>
      <p:sp>
        <p:nvSpPr>
          <p:cNvPr id="5" name="Content Placeholder 4">
            <a:extLst>
              <a:ext uri="{FF2B5EF4-FFF2-40B4-BE49-F238E27FC236}">
                <a16:creationId xmlns:a16="http://schemas.microsoft.com/office/drawing/2014/main" id="{0D22CD6D-3EE0-4C77-8E68-B127DDEBD7C8}"/>
              </a:ext>
            </a:extLst>
          </p:cNvPr>
          <p:cNvSpPr>
            <a:spLocks noGrp="1"/>
          </p:cNvSpPr>
          <p:nvPr>
            <p:ph idx="1"/>
          </p:nvPr>
        </p:nvSpPr>
        <p:spPr/>
        <p:txBody>
          <a:bodyPr>
            <a:normAutofit/>
          </a:bodyPr>
          <a:lstStyle/>
          <a:p>
            <a:r>
              <a:rPr lang="en-US" dirty="0"/>
              <a:t>At the core of access control is a basic question:  We have some actor, and some resource.  The actor wishes to perform an action on the resource.  And we ask: </a:t>
            </a:r>
          </a:p>
          <a:p>
            <a:pPr lvl="1"/>
            <a:r>
              <a:rPr lang="en-US" dirty="0"/>
              <a:t>    Who controls this actor?</a:t>
            </a:r>
          </a:p>
          <a:p>
            <a:pPr lvl="1"/>
            <a:r>
              <a:rPr lang="en-US" dirty="0"/>
              <a:t>    What resource is this, and who owns it?</a:t>
            </a:r>
          </a:p>
          <a:p>
            <a:pPr lvl="1"/>
            <a:r>
              <a:rPr lang="en-US" dirty="0"/>
              <a:t>    What policy was specified for access?  </a:t>
            </a:r>
          </a:p>
          <a:p>
            <a:pPr lvl="1"/>
            <a:r>
              <a:rPr lang="en-US" dirty="0"/>
              <a:t>    Does that policy permit this access at this time?</a:t>
            </a:r>
          </a:p>
          <a:p>
            <a:r>
              <a:rPr lang="en-US" dirty="0"/>
              <a:t>             </a:t>
            </a:r>
          </a:p>
        </p:txBody>
      </p:sp>
      <p:sp>
        <p:nvSpPr>
          <p:cNvPr id="3" name="Footer Placeholder 2">
            <a:extLst>
              <a:ext uri="{FF2B5EF4-FFF2-40B4-BE49-F238E27FC236}">
                <a16:creationId xmlns:a16="http://schemas.microsoft.com/office/drawing/2014/main" id="{4625ACB6-D4F5-425E-A904-206DF99BC2F9}"/>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839746B1-22C7-41C5-80C3-BFAA0A1E95DA}"/>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3657119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54B-478A-466B-A860-F23D7E5B6FFF}"/>
              </a:ext>
            </a:extLst>
          </p:cNvPr>
          <p:cNvSpPr>
            <a:spLocks noGrp="1"/>
          </p:cNvSpPr>
          <p:nvPr>
            <p:ph type="title"/>
          </p:nvPr>
        </p:nvSpPr>
        <p:spPr/>
        <p:txBody>
          <a:bodyPr/>
          <a:lstStyle/>
          <a:p>
            <a:r>
              <a:rPr lang="en-US" dirty="0"/>
              <a:t>Now we can ask: How do you prove that you are authorized to do this?</a:t>
            </a:r>
          </a:p>
        </p:txBody>
      </p:sp>
      <p:sp>
        <p:nvSpPr>
          <p:cNvPr id="3" name="Content Placeholder 2">
            <a:extLst>
              <a:ext uri="{FF2B5EF4-FFF2-40B4-BE49-F238E27FC236}">
                <a16:creationId xmlns:a16="http://schemas.microsoft.com/office/drawing/2014/main" id="{E978E3F3-5FE2-481B-9C1A-33FE91A48F7D}"/>
              </a:ext>
            </a:extLst>
          </p:cNvPr>
          <p:cNvSpPr>
            <a:spLocks noGrp="1"/>
          </p:cNvSpPr>
          <p:nvPr>
            <p:ph idx="1"/>
          </p:nvPr>
        </p:nvSpPr>
        <p:spPr/>
        <p:txBody>
          <a:bodyPr/>
          <a:lstStyle/>
          <a:p>
            <a:r>
              <a:rPr lang="en-US" dirty="0"/>
              <a:t>As a student, you need to have been given special permission.</a:t>
            </a:r>
          </a:p>
          <a:p>
            <a:endParaRPr lang="en-US" dirty="0"/>
          </a:p>
          <a:p>
            <a:r>
              <a:rPr lang="en-US" dirty="0"/>
              <a:t>Once you have that permission, and can prove it (and for a limited period of time), you are allowed to perform actions A and B (enter room, take paper) provided you also do C (log it).</a:t>
            </a:r>
          </a:p>
          <a:p>
            <a:endParaRPr lang="en-US" dirty="0"/>
          </a:p>
          <a:p>
            <a:endParaRPr lang="en-US" dirty="0"/>
          </a:p>
        </p:txBody>
      </p:sp>
      <p:sp>
        <p:nvSpPr>
          <p:cNvPr id="4" name="Footer Placeholder 3">
            <a:extLst>
              <a:ext uri="{FF2B5EF4-FFF2-40B4-BE49-F238E27FC236}">
                <a16:creationId xmlns:a16="http://schemas.microsoft.com/office/drawing/2014/main" id="{D997B369-DAFD-4F0C-975B-997740940EF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DB5D024-E8C3-4CD5-B8D1-7AADF43CB83C}"/>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76941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8923-6D3D-4515-B476-5D64BD6E72D8}"/>
              </a:ext>
            </a:extLst>
          </p:cNvPr>
          <p:cNvSpPr>
            <a:spLocks noGrp="1"/>
          </p:cNvSpPr>
          <p:nvPr>
            <p:ph type="title"/>
          </p:nvPr>
        </p:nvSpPr>
        <p:spPr/>
        <p:txBody>
          <a:bodyPr/>
          <a:lstStyle/>
          <a:p>
            <a:r>
              <a:rPr lang="en-US" dirty="0"/>
              <a:t>Delegation: “Tammy sent me for printer paper”</a:t>
            </a:r>
          </a:p>
        </p:txBody>
      </p:sp>
      <p:sp>
        <p:nvSpPr>
          <p:cNvPr id="3" name="Content Placeholder 2">
            <a:extLst>
              <a:ext uri="{FF2B5EF4-FFF2-40B4-BE49-F238E27FC236}">
                <a16:creationId xmlns:a16="http://schemas.microsoft.com/office/drawing/2014/main" id="{288176DF-765B-466E-9000-D2D415FB4EA2}"/>
              </a:ext>
            </a:extLst>
          </p:cNvPr>
          <p:cNvSpPr>
            <a:spLocks noGrp="1"/>
          </p:cNvSpPr>
          <p:nvPr>
            <p:ph idx="1"/>
          </p:nvPr>
        </p:nvSpPr>
        <p:spPr>
          <a:xfrm>
            <a:off x="1024127" y="2286000"/>
            <a:ext cx="10725049" cy="4023360"/>
          </a:xfrm>
        </p:spPr>
        <p:txBody>
          <a:bodyPr>
            <a:normAutofit/>
          </a:bodyPr>
          <a:lstStyle/>
          <a:p>
            <a:r>
              <a:rPr lang="en-US" dirty="0"/>
              <a:t>The term </a:t>
            </a:r>
            <a:r>
              <a:rPr lang="en-US" b="1" dirty="0"/>
              <a:t>delegation</a:t>
            </a:r>
            <a:r>
              <a:rPr lang="en-US" dirty="0"/>
              <a:t> is used if someone who has a right to delegate a particular form of authorization gives some other agent permission to act “on behalf” of them.</a:t>
            </a:r>
          </a:p>
          <a:p>
            <a:endParaRPr lang="en-US" dirty="0"/>
          </a:p>
          <a:p>
            <a:r>
              <a:rPr lang="en-US" dirty="0"/>
              <a:t>Perhaps you work for Tammy, and she asks you to fetch paper.  She is delegating that task to you, and you are now authorized to get paper on behalf of Tammy.</a:t>
            </a:r>
          </a:p>
        </p:txBody>
      </p:sp>
      <p:sp>
        <p:nvSpPr>
          <p:cNvPr id="4" name="Footer Placeholder 3">
            <a:extLst>
              <a:ext uri="{FF2B5EF4-FFF2-40B4-BE49-F238E27FC236}">
                <a16:creationId xmlns:a16="http://schemas.microsoft.com/office/drawing/2014/main" id="{AF8D43B8-90CB-4325-A20B-D1A1630E32D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3526C91-E0DB-4C54-A5CD-5A497552FCB5}"/>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416551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ED46-487D-4FE0-A372-DC0766CE0BBC}"/>
              </a:ext>
            </a:extLst>
          </p:cNvPr>
          <p:cNvSpPr>
            <a:spLocks noGrp="1"/>
          </p:cNvSpPr>
          <p:nvPr>
            <p:ph type="title"/>
          </p:nvPr>
        </p:nvSpPr>
        <p:spPr/>
        <p:txBody>
          <a:bodyPr/>
          <a:lstStyle/>
          <a:p>
            <a:r>
              <a:rPr lang="en-US" dirty="0"/>
              <a:t>Augmentation: “Normally, I can’t, but I’ve obtained special permission”</a:t>
            </a:r>
          </a:p>
        </p:txBody>
      </p:sp>
      <p:sp>
        <p:nvSpPr>
          <p:cNvPr id="3" name="Content Placeholder 2">
            <a:extLst>
              <a:ext uri="{FF2B5EF4-FFF2-40B4-BE49-F238E27FC236}">
                <a16:creationId xmlns:a16="http://schemas.microsoft.com/office/drawing/2014/main" id="{7600BFD9-3336-4785-B10B-B2E799C6A71A}"/>
              </a:ext>
            </a:extLst>
          </p:cNvPr>
          <p:cNvSpPr>
            <a:spLocks noGrp="1"/>
          </p:cNvSpPr>
          <p:nvPr>
            <p:ph idx="1"/>
          </p:nvPr>
        </p:nvSpPr>
        <p:spPr/>
        <p:txBody>
          <a:bodyPr>
            <a:normAutofit/>
          </a:bodyPr>
          <a:lstStyle/>
          <a:p>
            <a:r>
              <a:rPr lang="en-US" dirty="0"/>
              <a:t>Delegation gives you a right you didn’t have, but you are acting on behalf of Tammy.</a:t>
            </a:r>
          </a:p>
          <a:p>
            <a:endParaRPr lang="en-US" dirty="0"/>
          </a:p>
          <a:p>
            <a:r>
              <a:rPr lang="en-US" dirty="0"/>
              <a:t>In contrast, we say that a right has been augmented if you personally gain that right (perhaps temporarily).</a:t>
            </a:r>
          </a:p>
          <a:p>
            <a:endParaRPr lang="en-US" dirty="0"/>
          </a:p>
          <a:p>
            <a:r>
              <a:rPr lang="en-US" dirty="0"/>
              <a:t>The process acts on its own.</a:t>
            </a:r>
          </a:p>
        </p:txBody>
      </p:sp>
      <p:sp>
        <p:nvSpPr>
          <p:cNvPr id="4" name="Footer Placeholder 3">
            <a:extLst>
              <a:ext uri="{FF2B5EF4-FFF2-40B4-BE49-F238E27FC236}">
                <a16:creationId xmlns:a16="http://schemas.microsoft.com/office/drawing/2014/main" id="{EF57D1D4-72E6-448F-87CA-0EF8AB0C7DC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2856BAF-27FF-4034-B81C-2BD33F869B57}"/>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4149877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4E53F-C798-4803-AF35-D03159B8DC97}"/>
              </a:ext>
            </a:extLst>
          </p:cNvPr>
          <p:cNvPicPr>
            <a:picLocks noChangeAspect="1"/>
          </p:cNvPicPr>
          <p:nvPr/>
        </p:nvPicPr>
        <p:blipFill>
          <a:blip r:embed="rId2"/>
          <a:stretch>
            <a:fillRect/>
          </a:stretch>
        </p:blipFill>
        <p:spPr>
          <a:xfrm>
            <a:off x="8354938" y="150416"/>
            <a:ext cx="1349315" cy="1686644"/>
          </a:xfrm>
          <a:prstGeom prst="rect">
            <a:avLst/>
          </a:prstGeom>
        </p:spPr>
      </p:pic>
      <p:pic>
        <p:nvPicPr>
          <p:cNvPr id="9" name="Picture 8">
            <a:extLst>
              <a:ext uri="{FF2B5EF4-FFF2-40B4-BE49-F238E27FC236}">
                <a16:creationId xmlns:a16="http://schemas.microsoft.com/office/drawing/2014/main" id="{04EB5FFD-09EE-4965-B295-7A77662AF4EF}"/>
              </a:ext>
            </a:extLst>
          </p:cNvPr>
          <p:cNvPicPr>
            <a:picLocks noChangeAspect="1"/>
          </p:cNvPicPr>
          <p:nvPr/>
        </p:nvPicPr>
        <p:blipFill>
          <a:blip r:embed="rId3"/>
          <a:stretch>
            <a:fillRect/>
          </a:stretch>
        </p:blipFill>
        <p:spPr>
          <a:xfrm>
            <a:off x="9551350" y="139036"/>
            <a:ext cx="1412504" cy="1945796"/>
          </a:xfrm>
          <a:prstGeom prst="rect">
            <a:avLst/>
          </a:prstGeom>
        </p:spPr>
      </p:pic>
      <p:sp>
        <p:nvSpPr>
          <p:cNvPr id="2" name="Title 1">
            <a:extLst>
              <a:ext uri="{FF2B5EF4-FFF2-40B4-BE49-F238E27FC236}">
                <a16:creationId xmlns:a16="http://schemas.microsoft.com/office/drawing/2014/main" id="{97899647-D1A5-4C6F-A6CF-95B853D95330}"/>
              </a:ext>
            </a:extLst>
          </p:cNvPr>
          <p:cNvSpPr>
            <a:spLocks noGrp="1"/>
          </p:cNvSpPr>
          <p:nvPr>
            <p:ph type="title"/>
          </p:nvPr>
        </p:nvSpPr>
        <p:spPr/>
        <p:txBody>
          <a:bodyPr/>
          <a:lstStyle/>
          <a:p>
            <a:r>
              <a:rPr lang="en-US" dirty="0"/>
              <a:t>RSA only helps a little</a:t>
            </a:r>
          </a:p>
        </p:txBody>
      </p:sp>
      <p:sp>
        <p:nvSpPr>
          <p:cNvPr id="3" name="Content Placeholder 2">
            <a:extLst>
              <a:ext uri="{FF2B5EF4-FFF2-40B4-BE49-F238E27FC236}">
                <a16:creationId xmlns:a16="http://schemas.microsoft.com/office/drawing/2014/main" id="{702AE8EE-1667-40FE-83AE-92CEB49C8224}"/>
              </a:ext>
            </a:extLst>
          </p:cNvPr>
          <p:cNvSpPr>
            <a:spLocks noGrp="1"/>
          </p:cNvSpPr>
          <p:nvPr>
            <p:ph idx="1"/>
          </p:nvPr>
        </p:nvSpPr>
        <p:spPr/>
        <p:txBody>
          <a:bodyPr>
            <a:normAutofit/>
          </a:bodyPr>
          <a:lstStyle/>
          <a:p>
            <a:r>
              <a:rPr lang="en-US" dirty="0"/>
              <a:t>If we write this down in logic (the “BAN” logic is the obvious choice: Burrows, </a:t>
            </a:r>
            <a:r>
              <a:rPr lang="en-US" dirty="0" err="1"/>
              <a:t>Abbadi</a:t>
            </a:r>
            <a:r>
              <a:rPr lang="en-US" dirty="0"/>
              <a:t> and Needham), we could get the active entities to issue credentials that can be signed with RSA</a:t>
            </a:r>
          </a:p>
          <a:p>
            <a:endParaRPr lang="en-US" dirty="0"/>
          </a:p>
          <a:p>
            <a:r>
              <a:rPr lang="en-US" dirty="0"/>
              <a:t>Then the door to the room could check that you have the needed permission and that it was issued by an entity with permission to issue that form of authorization… and the door stays locked, otherwise!</a:t>
            </a:r>
          </a:p>
        </p:txBody>
      </p:sp>
      <p:sp>
        <p:nvSpPr>
          <p:cNvPr id="4" name="Footer Placeholder 3">
            <a:extLst>
              <a:ext uri="{FF2B5EF4-FFF2-40B4-BE49-F238E27FC236}">
                <a16:creationId xmlns:a16="http://schemas.microsoft.com/office/drawing/2014/main" id="{A1E9CD36-6D98-490D-89FA-A22181A5D20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4356C66-ACCF-44B3-AE34-2F205E02FDD2}"/>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8" name="Picture 7">
            <a:extLst>
              <a:ext uri="{FF2B5EF4-FFF2-40B4-BE49-F238E27FC236}">
                <a16:creationId xmlns:a16="http://schemas.microsoft.com/office/drawing/2014/main" id="{278A3A43-6015-4220-9C49-E47E931015BA}"/>
              </a:ext>
            </a:extLst>
          </p:cNvPr>
          <p:cNvPicPr>
            <a:picLocks noChangeAspect="1"/>
          </p:cNvPicPr>
          <p:nvPr/>
        </p:nvPicPr>
        <p:blipFill>
          <a:blip r:embed="rId4"/>
          <a:stretch>
            <a:fillRect/>
          </a:stretch>
        </p:blipFill>
        <p:spPr>
          <a:xfrm>
            <a:off x="10860090" y="423872"/>
            <a:ext cx="1259601" cy="1574501"/>
          </a:xfrm>
          <a:prstGeom prst="rect">
            <a:avLst/>
          </a:prstGeom>
        </p:spPr>
      </p:pic>
    </p:spTree>
    <p:extLst>
      <p:ext uri="{BB962C8B-B14F-4D97-AF65-F5344CB8AC3E}">
        <p14:creationId xmlns:p14="http://schemas.microsoft.com/office/powerpoint/2010/main" val="1635441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17E2-F0FB-42D3-967B-699712FCCE28}"/>
              </a:ext>
            </a:extLst>
          </p:cNvPr>
          <p:cNvSpPr>
            <a:spLocks noGrp="1"/>
          </p:cNvSpPr>
          <p:nvPr>
            <p:ph type="title"/>
          </p:nvPr>
        </p:nvSpPr>
        <p:spPr/>
        <p:txBody>
          <a:bodyPr/>
          <a:lstStyle/>
          <a:p>
            <a:r>
              <a:rPr lang="en-US" dirty="0"/>
              <a:t>Example seen in Linux</a:t>
            </a:r>
          </a:p>
        </p:txBody>
      </p:sp>
      <p:sp>
        <p:nvSpPr>
          <p:cNvPr id="3" name="Content Placeholder 2">
            <a:extLst>
              <a:ext uri="{FF2B5EF4-FFF2-40B4-BE49-F238E27FC236}">
                <a16:creationId xmlns:a16="http://schemas.microsoft.com/office/drawing/2014/main" id="{49A9B35E-E7A1-4915-9717-2555C89172FE}"/>
              </a:ext>
            </a:extLst>
          </p:cNvPr>
          <p:cNvSpPr>
            <a:spLocks noGrp="1"/>
          </p:cNvSpPr>
          <p:nvPr>
            <p:ph idx="1"/>
          </p:nvPr>
        </p:nvSpPr>
        <p:spPr/>
        <p:txBody>
          <a:bodyPr/>
          <a:lstStyle/>
          <a:p>
            <a:r>
              <a:rPr lang="en-US" dirty="0"/>
              <a:t>Normally, a process cannot issue operations to the GPU.</a:t>
            </a:r>
          </a:p>
          <a:p>
            <a:endParaRPr lang="en-US" dirty="0"/>
          </a:p>
          <a:p>
            <a:r>
              <a:rPr lang="en-US" dirty="0"/>
              <a:t>But when Linux authorizes a process to use the GPU, it also augments the process to have a memory segment shared with the GPU, and to control the GPU through that segment.</a:t>
            </a:r>
          </a:p>
        </p:txBody>
      </p:sp>
      <p:sp>
        <p:nvSpPr>
          <p:cNvPr id="4" name="Footer Placeholder 3">
            <a:extLst>
              <a:ext uri="{FF2B5EF4-FFF2-40B4-BE49-F238E27FC236}">
                <a16:creationId xmlns:a16="http://schemas.microsoft.com/office/drawing/2014/main" id="{E8BC2638-839D-46BA-9A8C-A50DF522834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E02D644-F6E5-4612-A8C9-A9161183049B}"/>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1229004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Temporary augmentation: “I’ll allow you in, but only for that one task”</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When using a library, like a GPU library, the library might be more trusted than the user process.</a:t>
            </a:r>
          </a:p>
          <a:p>
            <a:endParaRPr lang="en-US" dirty="0"/>
          </a:p>
          <a:p>
            <a:r>
              <a:rPr lang="en-US" dirty="0"/>
              <a:t>Here, rights are augmented while inside the library, but revert (like popping from a stack!) when the call returns.</a:t>
            </a:r>
          </a:p>
          <a:p>
            <a:endParaRPr lang="en-US" dirty="0"/>
          </a:p>
          <a:p>
            <a:r>
              <a:rPr lang="en-US" dirty="0"/>
              <a:t>Andrew Myers has done a lot of research on this idea.</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705621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8809-9EA3-40E7-8E83-56014C052211}"/>
              </a:ext>
            </a:extLst>
          </p:cNvPr>
          <p:cNvSpPr>
            <a:spLocks noGrp="1"/>
          </p:cNvSpPr>
          <p:nvPr>
            <p:ph type="title"/>
          </p:nvPr>
        </p:nvSpPr>
        <p:spPr/>
        <p:txBody>
          <a:bodyPr>
            <a:normAutofit/>
          </a:bodyPr>
          <a:lstStyle/>
          <a:p>
            <a:r>
              <a:rPr lang="en-US" sz="4400" dirty="0"/>
              <a:t>“Are you a bot?”</a:t>
            </a:r>
          </a:p>
        </p:txBody>
      </p:sp>
      <p:sp>
        <p:nvSpPr>
          <p:cNvPr id="3" name="Content Placeholder 2">
            <a:extLst>
              <a:ext uri="{FF2B5EF4-FFF2-40B4-BE49-F238E27FC236}">
                <a16:creationId xmlns:a16="http://schemas.microsoft.com/office/drawing/2014/main" id="{065DCA62-87C3-49FC-B523-A086473E5A5F}"/>
              </a:ext>
            </a:extLst>
          </p:cNvPr>
          <p:cNvSpPr>
            <a:spLocks noGrp="1"/>
          </p:cNvSpPr>
          <p:nvPr>
            <p:ph idx="1"/>
          </p:nvPr>
        </p:nvSpPr>
        <p:spPr>
          <a:xfrm>
            <a:off x="1024128" y="2286000"/>
            <a:ext cx="10786872" cy="4023360"/>
          </a:xfrm>
        </p:spPr>
        <p:txBody>
          <a:bodyPr>
            <a:normAutofit lnSpcReduction="10000"/>
          </a:bodyPr>
          <a:lstStyle/>
          <a:p>
            <a:r>
              <a:rPr lang="en-US" dirty="0"/>
              <a:t>Some systems demand a </a:t>
            </a:r>
            <a:r>
              <a:rPr lang="en-US" i="1" dirty="0"/>
              <a:t>proof of work </a:t>
            </a:r>
            <a:r>
              <a:rPr lang="en-US" dirty="0"/>
              <a:t>as part of authentication.  The goal is to filter bots out.</a:t>
            </a:r>
          </a:p>
          <a:p>
            <a:endParaRPr lang="en-US" dirty="0"/>
          </a:p>
          <a:p>
            <a:r>
              <a:rPr lang="en-US" dirty="0"/>
              <a:t>For example, “If you want to connect with me, first solve this homework problem.”</a:t>
            </a:r>
          </a:p>
          <a:p>
            <a:endParaRPr lang="en-US" dirty="0"/>
          </a:p>
          <a:p>
            <a:r>
              <a:rPr lang="en-US" dirty="0"/>
              <a:t>To carry out a SYN attack the attacker would need to solve one puzzle for each attempted connection!</a:t>
            </a:r>
          </a:p>
        </p:txBody>
      </p:sp>
      <p:sp>
        <p:nvSpPr>
          <p:cNvPr id="4" name="Footer Placeholder 3">
            <a:extLst>
              <a:ext uri="{FF2B5EF4-FFF2-40B4-BE49-F238E27FC236}">
                <a16:creationId xmlns:a16="http://schemas.microsoft.com/office/drawing/2014/main" id="{1CEB5787-0E64-405D-9BC4-087726AEAB6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4EEF4FF-B6CF-4EA9-A439-194CD3BBE025}"/>
              </a:ext>
            </a:extLst>
          </p:cNvPr>
          <p:cNvSpPr>
            <a:spLocks noGrp="1"/>
          </p:cNvSpPr>
          <p:nvPr>
            <p:ph type="sldNum" sz="quarter" idx="12"/>
          </p:nvPr>
        </p:nvSpPr>
        <p:spPr/>
        <p:txBody>
          <a:bodyPr/>
          <a:lstStyle/>
          <a:p>
            <a:fld id="{6547F9EC-0141-428E-9624-21FD351CB832}" type="slidenum">
              <a:rPr lang="en-US" smtClean="0"/>
              <a:t>56</a:t>
            </a:fld>
            <a:endParaRPr lang="en-US"/>
          </a:p>
        </p:txBody>
      </p:sp>
      <p:pic>
        <p:nvPicPr>
          <p:cNvPr id="6" name="Picture 5">
            <a:extLst>
              <a:ext uri="{FF2B5EF4-FFF2-40B4-BE49-F238E27FC236}">
                <a16:creationId xmlns:a16="http://schemas.microsoft.com/office/drawing/2014/main" id="{75F707B4-C435-4353-8AB7-3E9C383743BB}"/>
              </a:ext>
            </a:extLst>
          </p:cNvPr>
          <p:cNvPicPr>
            <a:picLocks noChangeAspect="1"/>
          </p:cNvPicPr>
          <p:nvPr/>
        </p:nvPicPr>
        <p:blipFill>
          <a:blip r:embed="rId2"/>
          <a:stretch>
            <a:fillRect/>
          </a:stretch>
        </p:blipFill>
        <p:spPr>
          <a:xfrm>
            <a:off x="9344025" y="236982"/>
            <a:ext cx="2466975" cy="1847850"/>
          </a:xfrm>
          <a:prstGeom prst="rect">
            <a:avLst/>
          </a:prstGeom>
        </p:spPr>
      </p:pic>
    </p:spTree>
    <p:extLst>
      <p:ext uri="{BB962C8B-B14F-4D97-AF65-F5344CB8AC3E}">
        <p14:creationId xmlns:p14="http://schemas.microsoft.com/office/powerpoint/2010/main" val="3683457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Granularity: “Just because you can do that doesn’t mean you can do this!”</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Our GPU is actually shared with other processes.</a:t>
            </a:r>
          </a:p>
          <a:p>
            <a:endParaRPr lang="en-US" dirty="0"/>
          </a:p>
          <a:p>
            <a:r>
              <a:rPr lang="en-US" dirty="0"/>
              <a:t>Being allowed to access it for one computation doesn’t mean you can disrupt those other users, or spy on them.</a:t>
            </a:r>
          </a:p>
          <a:p>
            <a:endParaRPr lang="en-US" dirty="0"/>
          </a:p>
          <a:p>
            <a:r>
              <a:rPr lang="en-US" dirty="0"/>
              <a:t>So, augmented permissions always have some granularity or scope within which they apply.</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85975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BEE-77D5-4E11-95D9-5E705217EB03}"/>
              </a:ext>
            </a:extLst>
          </p:cNvPr>
          <p:cNvSpPr>
            <a:spLocks noGrp="1"/>
          </p:cNvSpPr>
          <p:nvPr>
            <p:ph type="title"/>
          </p:nvPr>
        </p:nvSpPr>
        <p:spPr/>
        <p:txBody>
          <a:bodyPr/>
          <a:lstStyle/>
          <a:p>
            <a:r>
              <a:rPr lang="en-US" dirty="0"/>
              <a:t>Roles: “In my role as dean, I authorize you to …”</a:t>
            </a:r>
          </a:p>
        </p:txBody>
      </p:sp>
      <p:sp>
        <p:nvSpPr>
          <p:cNvPr id="3" name="Content Placeholder 2">
            <a:extLst>
              <a:ext uri="{FF2B5EF4-FFF2-40B4-BE49-F238E27FC236}">
                <a16:creationId xmlns:a16="http://schemas.microsoft.com/office/drawing/2014/main" id="{D51C1432-20A8-4B76-9ACD-C3B56E0F23D6}"/>
              </a:ext>
            </a:extLst>
          </p:cNvPr>
          <p:cNvSpPr>
            <a:spLocks noGrp="1"/>
          </p:cNvSpPr>
          <p:nvPr>
            <p:ph idx="1"/>
          </p:nvPr>
        </p:nvSpPr>
        <p:spPr/>
        <p:txBody>
          <a:bodyPr>
            <a:normAutofit lnSpcReduction="10000"/>
          </a:bodyPr>
          <a:lstStyle/>
          <a:p>
            <a:r>
              <a:rPr lang="en-US" dirty="0"/>
              <a:t>Many systems distinguish who you are from the roles you play.</a:t>
            </a:r>
          </a:p>
          <a:p>
            <a:endParaRPr lang="en-US" dirty="0"/>
          </a:p>
          <a:p>
            <a:r>
              <a:rPr lang="en-US" dirty="0"/>
              <a:t>Think of Kavita Bala.  She was a professor, but then became department chair, and now she is dean of CIS.</a:t>
            </a:r>
          </a:p>
          <a:p>
            <a:endParaRPr lang="en-US" dirty="0"/>
          </a:p>
          <a:p>
            <a:r>
              <a:rPr lang="en-US" dirty="0"/>
              <a:t>She is the same </a:t>
            </a:r>
            <a:r>
              <a:rPr lang="en-US" i="1" dirty="0"/>
              <a:t>individual</a:t>
            </a:r>
            <a:r>
              <a:rPr lang="en-US" dirty="0"/>
              <a:t>, but in different </a:t>
            </a:r>
            <a:r>
              <a:rPr lang="en-US" i="1" dirty="0"/>
              <a:t>roles</a:t>
            </a:r>
            <a:r>
              <a:rPr lang="en-US" dirty="0"/>
              <a:t>.  As dean she can authorize things a professor cannot, like signing contracts.  Our logic will need to have a way to model this (it is hard!)</a:t>
            </a:r>
          </a:p>
        </p:txBody>
      </p:sp>
      <p:sp>
        <p:nvSpPr>
          <p:cNvPr id="4" name="Footer Placeholder 3">
            <a:extLst>
              <a:ext uri="{FF2B5EF4-FFF2-40B4-BE49-F238E27FC236}">
                <a16:creationId xmlns:a16="http://schemas.microsoft.com/office/drawing/2014/main" id="{3670A1F0-9DC7-4BEE-932E-92C40932887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DC079B6-672B-4FD5-A6E1-577A7BC8B915}"/>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697131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0B1C-0D1B-4459-B379-1AAD9303407B}"/>
              </a:ext>
            </a:extLst>
          </p:cNvPr>
          <p:cNvSpPr>
            <a:spLocks noGrp="1"/>
          </p:cNvSpPr>
          <p:nvPr>
            <p:ph type="title"/>
          </p:nvPr>
        </p:nvSpPr>
        <p:spPr/>
        <p:txBody>
          <a:bodyPr/>
          <a:lstStyle/>
          <a:p>
            <a:r>
              <a:rPr lang="en-US" dirty="0"/>
              <a:t>Repudiation: “I deny that I said that”</a:t>
            </a:r>
          </a:p>
        </p:txBody>
      </p:sp>
      <p:sp>
        <p:nvSpPr>
          <p:cNvPr id="3" name="Content Placeholder 2">
            <a:extLst>
              <a:ext uri="{FF2B5EF4-FFF2-40B4-BE49-F238E27FC236}">
                <a16:creationId xmlns:a16="http://schemas.microsoft.com/office/drawing/2014/main" id="{DBAF1B75-6265-4D1E-A028-1EBA9CF9E11A}"/>
              </a:ext>
            </a:extLst>
          </p:cNvPr>
          <p:cNvSpPr>
            <a:spLocks noGrp="1"/>
          </p:cNvSpPr>
          <p:nvPr>
            <p:ph idx="1"/>
          </p:nvPr>
        </p:nvSpPr>
        <p:spPr/>
        <p:txBody>
          <a:bodyPr>
            <a:normAutofit fontScale="92500" lnSpcReduction="10000"/>
          </a:bodyPr>
          <a:lstStyle/>
          <a:p>
            <a:r>
              <a:rPr lang="en-US" dirty="0"/>
              <a:t>In many systems we worry that a person (or a process they run!) will perform some action but later, the person will claim they did not perform it.</a:t>
            </a:r>
          </a:p>
          <a:p>
            <a:endParaRPr lang="en-US" dirty="0"/>
          </a:p>
          <a:p>
            <a:r>
              <a:rPr lang="en-US" dirty="0"/>
              <a:t>“I didn’t fool around with the engine controls and cause it to overheat!”</a:t>
            </a:r>
          </a:p>
          <a:p>
            <a:br>
              <a:rPr lang="en-US" dirty="0"/>
            </a:br>
            <a:r>
              <a:rPr lang="en-US" dirty="0"/>
              <a:t>This is “repudiation”.  We often want audit trails that give us a way to prove that A did X, and prevent A from repudiating their actions.</a:t>
            </a:r>
          </a:p>
        </p:txBody>
      </p:sp>
      <p:sp>
        <p:nvSpPr>
          <p:cNvPr id="4" name="Footer Placeholder 3">
            <a:extLst>
              <a:ext uri="{FF2B5EF4-FFF2-40B4-BE49-F238E27FC236}">
                <a16:creationId xmlns:a16="http://schemas.microsoft.com/office/drawing/2014/main" id="{6CE55AC4-7639-4D13-BB6F-89AEDD5FDE0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41A240D-1C80-43AD-97B7-D16A028FA07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48138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ABAA-5921-40BC-B627-96FF2F0373C5}"/>
              </a:ext>
            </a:extLst>
          </p:cNvPr>
          <p:cNvSpPr>
            <a:spLocks noGrp="1"/>
          </p:cNvSpPr>
          <p:nvPr>
            <p:ph type="title"/>
          </p:nvPr>
        </p:nvSpPr>
        <p:spPr/>
        <p:txBody>
          <a:bodyPr/>
          <a:lstStyle/>
          <a:p>
            <a:r>
              <a:rPr lang="en-US" dirty="0"/>
              <a:t>Use of Access control models</a:t>
            </a:r>
          </a:p>
        </p:txBody>
      </p:sp>
      <p:sp>
        <p:nvSpPr>
          <p:cNvPr id="3" name="Content Placeholder 2">
            <a:extLst>
              <a:ext uri="{FF2B5EF4-FFF2-40B4-BE49-F238E27FC236}">
                <a16:creationId xmlns:a16="http://schemas.microsoft.com/office/drawing/2014/main" id="{C745647D-789A-408F-B2E5-14C090D9CA41}"/>
              </a:ext>
            </a:extLst>
          </p:cNvPr>
          <p:cNvSpPr>
            <a:spLocks noGrp="1"/>
          </p:cNvSpPr>
          <p:nvPr>
            <p:ph idx="1"/>
          </p:nvPr>
        </p:nvSpPr>
        <p:spPr/>
        <p:txBody>
          <a:bodyPr/>
          <a:lstStyle/>
          <a:p>
            <a:r>
              <a:rPr lang="en-US" dirty="0"/>
              <a:t>In the actual systems, these models “inspire” the interfaces and are the proper way to think about our goals and policies.</a:t>
            </a:r>
          </a:p>
          <a:p>
            <a:endParaRPr lang="en-US" dirty="0"/>
          </a:p>
          <a:p>
            <a:r>
              <a:rPr lang="en-US" dirty="0"/>
              <a:t>Theoretical work on security often starts by formalizing access control in a mathematical notation, at which point one can prove theorems about policies, and even build verifiers to confirm that a program is compliant with the theory (like type checking!)</a:t>
            </a:r>
          </a:p>
        </p:txBody>
      </p:sp>
      <p:sp>
        <p:nvSpPr>
          <p:cNvPr id="4" name="Footer Placeholder 3">
            <a:extLst>
              <a:ext uri="{FF2B5EF4-FFF2-40B4-BE49-F238E27FC236}">
                <a16:creationId xmlns:a16="http://schemas.microsoft.com/office/drawing/2014/main" id="{F940485D-66D6-4CD3-A412-7EA2414854E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F5B82D-96F7-44A5-ACFB-4B25D9FCDF1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124124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A0B7-AA3E-4565-94BB-4503C1E69BAD}"/>
              </a:ext>
            </a:extLst>
          </p:cNvPr>
          <p:cNvSpPr>
            <a:spLocks noGrp="1"/>
          </p:cNvSpPr>
          <p:nvPr>
            <p:ph type="title"/>
          </p:nvPr>
        </p:nvSpPr>
        <p:spPr/>
        <p:txBody>
          <a:bodyPr>
            <a:normAutofit/>
          </a:bodyPr>
          <a:lstStyle/>
          <a:p>
            <a:r>
              <a:rPr lang="en-US" sz="4800" dirty="0"/>
              <a:t>Tampering: “Really?  Check the logs… </a:t>
            </a:r>
            <a:r>
              <a:rPr lang="en-US" sz="4800" dirty="0">
                <a:sym typeface="Wingdings" panose="05000000000000000000" pitchFamily="2" charset="2"/>
              </a:rPr>
              <a:t>”</a:t>
            </a:r>
            <a:endParaRPr lang="en-US" sz="4800" dirty="0"/>
          </a:p>
        </p:txBody>
      </p:sp>
      <p:sp>
        <p:nvSpPr>
          <p:cNvPr id="4" name="Footer Placeholder 3">
            <a:extLst>
              <a:ext uri="{FF2B5EF4-FFF2-40B4-BE49-F238E27FC236}">
                <a16:creationId xmlns:a16="http://schemas.microsoft.com/office/drawing/2014/main" id="{0F2967DB-E936-4453-8AA3-0B0B6DD87DF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FEA3382-AD2B-4B29-9129-2AA49D0AC25E}"/>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8" name="Content Placeholder 7">
            <a:extLst>
              <a:ext uri="{FF2B5EF4-FFF2-40B4-BE49-F238E27FC236}">
                <a16:creationId xmlns:a16="http://schemas.microsoft.com/office/drawing/2014/main" id="{12DC492F-F60F-4C1C-8AD2-845F6F020336}"/>
              </a:ext>
            </a:extLst>
          </p:cNvPr>
          <p:cNvSpPr>
            <a:spLocks noGrp="1"/>
          </p:cNvSpPr>
          <p:nvPr>
            <p:ph idx="1"/>
          </p:nvPr>
        </p:nvSpPr>
        <p:spPr/>
        <p:txBody>
          <a:bodyPr>
            <a:normAutofit fontScale="92500" lnSpcReduction="10000"/>
          </a:bodyPr>
          <a:lstStyle/>
          <a:p>
            <a:r>
              <a:rPr lang="en-US" dirty="0"/>
              <a:t>With superuser permissions, a hacker might try to tamper with logs.</a:t>
            </a:r>
          </a:p>
          <a:p>
            <a:endParaRPr lang="en-US" dirty="0"/>
          </a:p>
          <a:p>
            <a:r>
              <a:rPr lang="en-US" dirty="0"/>
              <a:t>This is why </a:t>
            </a:r>
            <a:r>
              <a:rPr lang="en-US" b="1" dirty="0"/>
              <a:t>blockchain</a:t>
            </a:r>
            <a:r>
              <a:rPr lang="en-US" dirty="0"/>
              <a:t> has become important in modern systems.  A blockchain entangles records, so that changing anything requires regenerating the entire chain.</a:t>
            </a:r>
          </a:p>
          <a:p>
            <a:endParaRPr lang="en-US" dirty="0"/>
          </a:p>
          <a:p>
            <a:r>
              <a:rPr lang="en-US" dirty="0"/>
              <a:t>Another option is to put the audit log on a write-once medium, so it can’t be erased.</a:t>
            </a:r>
          </a:p>
        </p:txBody>
      </p:sp>
      <p:pic>
        <p:nvPicPr>
          <p:cNvPr id="9" name="Picture 8">
            <a:extLst>
              <a:ext uri="{FF2B5EF4-FFF2-40B4-BE49-F238E27FC236}">
                <a16:creationId xmlns:a16="http://schemas.microsoft.com/office/drawing/2014/main" id="{52516D9C-AC14-4778-8098-D186389C266C}"/>
              </a:ext>
            </a:extLst>
          </p:cNvPr>
          <p:cNvPicPr>
            <a:picLocks noChangeAspect="1"/>
          </p:cNvPicPr>
          <p:nvPr/>
        </p:nvPicPr>
        <p:blipFill>
          <a:blip r:embed="rId2"/>
          <a:stretch>
            <a:fillRect/>
          </a:stretch>
        </p:blipFill>
        <p:spPr>
          <a:xfrm>
            <a:off x="11167873" y="271693"/>
            <a:ext cx="914479" cy="914479"/>
          </a:xfrm>
          <a:prstGeom prst="rect">
            <a:avLst/>
          </a:prstGeom>
        </p:spPr>
      </p:pic>
    </p:spTree>
    <p:extLst>
      <p:ext uri="{BB962C8B-B14F-4D97-AF65-F5344CB8AC3E}">
        <p14:creationId xmlns:p14="http://schemas.microsoft.com/office/powerpoint/2010/main" val="352396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A6C-F688-4F79-B9DE-AB91714C5FFC}"/>
              </a:ext>
            </a:extLst>
          </p:cNvPr>
          <p:cNvSpPr>
            <a:spLocks noGrp="1"/>
          </p:cNvSpPr>
          <p:nvPr>
            <p:ph type="title"/>
          </p:nvPr>
        </p:nvSpPr>
        <p:spPr/>
        <p:txBody>
          <a:bodyPr/>
          <a:lstStyle/>
          <a:p>
            <a:r>
              <a:rPr lang="en-US" dirty="0"/>
              <a:t>Formalizing role-based Security</a:t>
            </a:r>
          </a:p>
        </p:txBody>
      </p:sp>
      <p:sp>
        <p:nvSpPr>
          <p:cNvPr id="6" name="Content Placeholder 5">
            <a:extLst>
              <a:ext uri="{FF2B5EF4-FFF2-40B4-BE49-F238E27FC236}">
                <a16:creationId xmlns:a16="http://schemas.microsoft.com/office/drawing/2014/main" id="{0F9F1877-C8F3-4D65-80A7-DFF2CC30271F}"/>
              </a:ext>
            </a:extLst>
          </p:cNvPr>
          <p:cNvSpPr>
            <a:spLocks noGrp="1"/>
          </p:cNvSpPr>
          <p:nvPr>
            <p:ph idx="1"/>
          </p:nvPr>
        </p:nvSpPr>
        <p:spPr/>
        <p:txBody>
          <a:bodyPr>
            <a:normAutofit fontScale="92500" lnSpcReduction="10000"/>
          </a:bodyPr>
          <a:lstStyle/>
          <a:p>
            <a:r>
              <a:rPr lang="en-US" dirty="0"/>
              <a:t>Several Cornell researchers have studied was to express these security concepts mathematically.</a:t>
            </a:r>
          </a:p>
          <a:p>
            <a:endParaRPr lang="en-US" dirty="0"/>
          </a:p>
          <a:p>
            <a:r>
              <a:rPr lang="en-US" dirty="0"/>
              <a:t>Perhaps by delegating permission to you to get line printer paper, Tammy unknowingly gave you some other permission…</a:t>
            </a:r>
          </a:p>
          <a:p>
            <a:endParaRPr lang="en-US" dirty="0"/>
          </a:p>
          <a:p>
            <a:r>
              <a:rPr lang="en-US" dirty="0"/>
              <a:t>Formal analytic tools allow systems to evaluate the consequences of actions, perhaps revealing loopholes, contradictions, etc.</a:t>
            </a:r>
          </a:p>
          <a:p>
            <a:endParaRPr lang="en-US" dirty="0"/>
          </a:p>
        </p:txBody>
      </p:sp>
      <p:sp>
        <p:nvSpPr>
          <p:cNvPr id="4" name="Footer Placeholder 3">
            <a:extLst>
              <a:ext uri="{FF2B5EF4-FFF2-40B4-BE49-F238E27FC236}">
                <a16:creationId xmlns:a16="http://schemas.microsoft.com/office/drawing/2014/main" id="{9BE51401-F3F3-4BBA-93E4-234CB3FC0AA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B5220B4-726F-45C6-BA15-7CCF0D4AA98D}"/>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2868876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5018-B780-4E20-81B4-44ED5500C727}"/>
              </a:ext>
            </a:extLst>
          </p:cNvPr>
          <p:cNvSpPr>
            <a:spLocks noGrp="1"/>
          </p:cNvSpPr>
          <p:nvPr>
            <p:ph type="title"/>
          </p:nvPr>
        </p:nvSpPr>
        <p:spPr/>
        <p:txBody>
          <a:bodyPr/>
          <a:lstStyle/>
          <a:p>
            <a:r>
              <a:rPr lang="en-US" dirty="0"/>
              <a:t>How effective is Linux?</a:t>
            </a:r>
          </a:p>
        </p:txBody>
      </p:sp>
      <p:sp>
        <p:nvSpPr>
          <p:cNvPr id="3" name="Content Placeholder 2">
            <a:extLst>
              <a:ext uri="{FF2B5EF4-FFF2-40B4-BE49-F238E27FC236}">
                <a16:creationId xmlns:a16="http://schemas.microsoft.com/office/drawing/2014/main" id="{E1A62B4F-9F0A-470E-ABCE-906DD7015517}"/>
              </a:ext>
            </a:extLst>
          </p:cNvPr>
          <p:cNvSpPr>
            <a:spLocks noGrp="1"/>
          </p:cNvSpPr>
          <p:nvPr>
            <p:ph idx="1"/>
          </p:nvPr>
        </p:nvSpPr>
        <p:spPr/>
        <p:txBody>
          <a:bodyPr>
            <a:normAutofit lnSpcReduction="10000"/>
          </a:bodyPr>
          <a:lstStyle/>
          <a:p>
            <a:r>
              <a:rPr lang="en-US" dirty="0"/>
              <a:t>The basic, simple Linux mechanisms work fairly well.</a:t>
            </a:r>
          </a:p>
          <a:p>
            <a:endParaRPr lang="en-US" dirty="0"/>
          </a:p>
          <a:p>
            <a:r>
              <a:rPr lang="en-US" dirty="0"/>
              <a:t>Modern systems often run applications within containerized environments that impose “personal” firewalls and other limits, and these use Linux to gain strong protections.</a:t>
            </a:r>
          </a:p>
          <a:p>
            <a:br>
              <a:rPr lang="en-US" dirty="0"/>
            </a:br>
            <a:r>
              <a:rPr lang="en-US" dirty="0" err="1"/>
              <a:t>Kubnetes</a:t>
            </a:r>
            <a:r>
              <a:rPr lang="en-US" dirty="0"/>
              <a:t> is an example of a tool for creating containers of this kind, and managing them.</a:t>
            </a:r>
          </a:p>
        </p:txBody>
      </p:sp>
      <p:sp>
        <p:nvSpPr>
          <p:cNvPr id="4" name="Footer Placeholder 3">
            <a:extLst>
              <a:ext uri="{FF2B5EF4-FFF2-40B4-BE49-F238E27FC236}">
                <a16:creationId xmlns:a16="http://schemas.microsoft.com/office/drawing/2014/main" id="{DF6CEAD5-3A26-4507-92AD-CC6D94AE9E8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56E2E0D-FEE2-4C93-A5B5-AB21F9B4FA05}"/>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1318597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CBA1-BF71-4FC5-B803-1B6170E5E5A8}"/>
              </a:ext>
            </a:extLst>
          </p:cNvPr>
          <p:cNvSpPr>
            <a:spLocks noGrp="1"/>
          </p:cNvSpPr>
          <p:nvPr>
            <p:ph type="title"/>
          </p:nvPr>
        </p:nvSpPr>
        <p:spPr/>
        <p:txBody>
          <a:bodyPr/>
          <a:lstStyle/>
          <a:p>
            <a:r>
              <a:rPr lang="en-US" dirty="0"/>
              <a:t>Highly visible exploits</a:t>
            </a:r>
          </a:p>
        </p:txBody>
      </p:sp>
      <p:sp>
        <p:nvSpPr>
          <p:cNvPr id="3" name="Content Placeholder 2">
            <a:extLst>
              <a:ext uri="{FF2B5EF4-FFF2-40B4-BE49-F238E27FC236}">
                <a16:creationId xmlns:a16="http://schemas.microsoft.com/office/drawing/2014/main" id="{A7EFB76C-072A-4F67-9B5A-060DC5DD1158}"/>
              </a:ext>
            </a:extLst>
          </p:cNvPr>
          <p:cNvSpPr>
            <a:spLocks noGrp="1"/>
          </p:cNvSpPr>
          <p:nvPr>
            <p:ph idx="1"/>
          </p:nvPr>
        </p:nvSpPr>
        <p:spPr/>
        <p:txBody>
          <a:bodyPr/>
          <a:lstStyle/>
          <a:p>
            <a:r>
              <a:rPr lang="en-US" dirty="0"/>
              <a:t>Even so, hackers find a way.</a:t>
            </a:r>
          </a:p>
          <a:p>
            <a:endParaRPr lang="en-US" dirty="0"/>
          </a:p>
          <a:p>
            <a:r>
              <a:rPr lang="en-US" dirty="0"/>
              <a:t>In recent years, hackers discovered that the Linux SSL security code kept some data in a kernel memory area.</a:t>
            </a:r>
          </a:p>
          <a:p>
            <a:endParaRPr lang="en-US" dirty="0"/>
          </a:p>
          <a:p>
            <a:r>
              <a:rPr lang="en-US" dirty="0"/>
              <a:t>They found an exploit that could read this area.</a:t>
            </a:r>
          </a:p>
        </p:txBody>
      </p:sp>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4278170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64</a:t>
            </a:fld>
            <a:endParaRPr lang="en-US"/>
          </a:p>
        </p:txBody>
      </p:sp>
      <p:pic>
        <p:nvPicPr>
          <p:cNvPr id="7" name="Picture 6">
            <a:extLst>
              <a:ext uri="{FF2B5EF4-FFF2-40B4-BE49-F238E27FC236}">
                <a16:creationId xmlns:a16="http://schemas.microsoft.com/office/drawing/2014/main" id="{DF47489C-8BB3-4525-A48B-9352F57CC7E9}"/>
              </a:ext>
            </a:extLst>
          </p:cNvPr>
          <p:cNvPicPr>
            <a:picLocks noChangeAspect="1"/>
          </p:cNvPicPr>
          <p:nvPr/>
        </p:nvPicPr>
        <p:blipFill>
          <a:blip r:embed="rId2"/>
          <a:stretch>
            <a:fillRect/>
          </a:stretch>
        </p:blipFill>
        <p:spPr>
          <a:xfrm>
            <a:off x="9867900" y="561884"/>
            <a:ext cx="1943100" cy="2352675"/>
          </a:xfrm>
          <a:prstGeom prst="rect">
            <a:avLst/>
          </a:prstGeom>
        </p:spPr>
      </p:pic>
      <p:pic>
        <p:nvPicPr>
          <p:cNvPr id="1026" name="Picture 2" descr="Five years later, Heartbleed vulnerability still unpatched - Malwarebytes  Labs | Malwarebytes Labs">
            <a:extLst>
              <a:ext uri="{FF2B5EF4-FFF2-40B4-BE49-F238E27FC236}">
                <a16:creationId xmlns:a16="http://schemas.microsoft.com/office/drawing/2014/main" id="{C063466D-1AC9-413E-AEA9-D24BAB0F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347" y="11297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FE12A6-EBD3-4FC0-9B75-70567AEC47D3}"/>
              </a:ext>
            </a:extLst>
          </p:cNvPr>
          <p:cNvSpPr txBox="1"/>
          <p:nvPr/>
        </p:nvSpPr>
        <p:spPr>
          <a:xfrm>
            <a:off x="9230455" y="2914559"/>
            <a:ext cx="3027872" cy="646331"/>
          </a:xfrm>
          <a:prstGeom prst="rect">
            <a:avLst/>
          </a:prstGeom>
          <a:noFill/>
        </p:spPr>
        <p:txBody>
          <a:bodyPr wrap="square" rtlCol="0">
            <a:spAutoFit/>
          </a:bodyPr>
          <a:lstStyle/>
          <a:p>
            <a:pPr algn="ctr"/>
            <a:r>
              <a:rPr lang="en-US" b="1" dirty="0"/>
              <a:t>Heartbleed exploit</a:t>
            </a:r>
            <a:br>
              <a:rPr lang="en-US" b="1" dirty="0"/>
            </a:br>
            <a:r>
              <a:rPr lang="en-US" b="1" dirty="0"/>
              <a:t>against SSL heartbeat feature</a:t>
            </a:r>
          </a:p>
        </p:txBody>
      </p:sp>
    </p:spTree>
    <p:extLst>
      <p:ext uri="{BB962C8B-B14F-4D97-AF65-F5344CB8AC3E}">
        <p14:creationId xmlns:p14="http://schemas.microsoft.com/office/powerpoint/2010/main" val="2293349408"/>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F459A-4DF9-4C3A-AF79-6621B6D8401C}"/>
              </a:ext>
            </a:extLst>
          </p:cNvPr>
          <p:cNvSpPr>
            <a:spLocks noGrp="1"/>
          </p:cNvSpPr>
          <p:nvPr>
            <p:ph type="title"/>
          </p:nvPr>
        </p:nvSpPr>
        <p:spPr/>
        <p:txBody>
          <a:bodyPr/>
          <a:lstStyle/>
          <a:p>
            <a:r>
              <a:rPr lang="en-US" dirty="0"/>
              <a:t>Intel Cache attacks</a:t>
            </a:r>
          </a:p>
        </p:txBody>
      </p:sp>
      <p:sp>
        <p:nvSpPr>
          <p:cNvPr id="5" name="Content Placeholder 4">
            <a:extLst>
              <a:ext uri="{FF2B5EF4-FFF2-40B4-BE49-F238E27FC236}">
                <a16:creationId xmlns:a16="http://schemas.microsoft.com/office/drawing/2014/main" id="{A77EAA90-8100-40A3-B503-C6B17ADB2A7B}"/>
              </a:ext>
            </a:extLst>
          </p:cNvPr>
          <p:cNvSpPr>
            <a:spLocks noGrp="1"/>
          </p:cNvSpPr>
          <p:nvPr>
            <p:ph idx="1"/>
          </p:nvPr>
        </p:nvSpPr>
        <p:spPr/>
        <p:txBody>
          <a:bodyPr>
            <a:normAutofit fontScale="92500" lnSpcReduction="10000"/>
          </a:bodyPr>
          <a:lstStyle/>
          <a:p>
            <a:r>
              <a:rPr lang="en-US" dirty="0"/>
              <a:t>Hackers discovered that Intel processors prefetch data even before permissions on the memory segments have been checked.</a:t>
            </a:r>
          </a:p>
          <a:p>
            <a:endParaRPr lang="en-US" dirty="0"/>
          </a:p>
          <a:p>
            <a:r>
              <a:rPr lang="en-US" dirty="0"/>
              <a:t>They configured a process to ignore segmentation faults.  Doing so gave them a tiny window in which they could peek at data that the process should not be able to see.  (The “peek” step was tricky)</a:t>
            </a:r>
          </a:p>
          <a:p>
            <a:endParaRPr lang="en-US" dirty="0"/>
          </a:p>
          <a:p>
            <a:r>
              <a:rPr lang="en-US" dirty="0"/>
              <a:t>Successfully able to extract security keys from protected code.</a:t>
            </a:r>
          </a:p>
        </p:txBody>
      </p:sp>
      <p:sp>
        <p:nvSpPr>
          <p:cNvPr id="2" name="Footer Placeholder 1">
            <a:extLst>
              <a:ext uri="{FF2B5EF4-FFF2-40B4-BE49-F238E27FC236}">
                <a16:creationId xmlns:a16="http://schemas.microsoft.com/office/drawing/2014/main" id="{6FD413A8-E7D1-4844-99EC-E86245BE9D42}"/>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0089A5D4-4E05-45E4-BB11-016AB96B53C7}"/>
              </a:ext>
            </a:extLst>
          </p:cNvPr>
          <p:cNvSpPr>
            <a:spLocks noGrp="1"/>
          </p:cNvSpPr>
          <p:nvPr>
            <p:ph type="sldNum" sz="quarter" idx="12"/>
          </p:nvPr>
        </p:nvSpPr>
        <p:spPr/>
        <p:txBody>
          <a:bodyPr/>
          <a:lstStyle/>
          <a:p>
            <a:fld id="{6547F9EC-0141-428E-9624-21FD351CB832}" type="slidenum">
              <a:rPr lang="en-US" smtClean="0"/>
              <a:t>65</a:t>
            </a:fld>
            <a:endParaRPr lang="en-US"/>
          </a:p>
        </p:txBody>
      </p:sp>
      <p:pic>
        <p:nvPicPr>
          <p:cNvPr id="6" name="Picture 5">
            <a:extLst>
              <a:ext uri="{FF2B5EF4-FFF2-40B4-BE49-F238E27FC236}">
                <a16:creationId xmlns:a16="http://schemas.microsoft.com/office/drawing/2014/main" id="{80876839-B22F-49D6-8CE5-1BC4F1E6DB34}"/>
              </a:ext>
            </a:extLst>
          </p:cNvPr>
          <p:cNvPicPr>
            <a:picLocks noChangeAspect="1"/>
          </p:cNvPicPr>
          <p:nvPr/>
        </p:nvPicPr>
        <p:blipFill>
          <a:blip r:embed="rId2"/>
          <a:stretch>
            <a:fillRect/>
          </a:stretch>
        </p:blipFill>
        <p:spPr>
          <a:xfrm>
            <a:off x="9211304" y="181963"/>
            <a:ext cx="2809875" cy="1628775"/>
          </a:xfrm>
          <a:prstGeom prst="rect">
            <a:avLst/>
          </a:prstGeom>
        </p:spPr>
      </p:pic>
    </p:spTree>
    <p:extLst>
      <p:ext uri="{BB962C8B-B14F-4D97-AF65-F5344CB8AC3E}">
        <p14:creationId xmlns:p14="http://schemas.microsoft.com/office/powerpoint/2010/main" val="315367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D3F1-E549-4626-AFDA-4C116AEC61BA}"/>
              </a:ext>
            </a:extLst>
          </p:cNvPr>
          <p:cNvSpPr>
            <a:spLocks noGrp="1"/>
          </p:cNvSpPr>
          <p:nvPr>
            <p:ph type="title"/>
          </p:nvPr>
        </p:nvSpPr>
        <p:spPr/>
        <p:txBody>
          <a:bodyPr/>
          <a:lstStyle/>
          <a:p>
            <a:r>
              <a:rPr lang="en-US" dirty="0"/>
              <a:t>But even so, the progress is very encouraging!</a:t>
            </a:r>
          </a:p>
        </p:txBody>
      </p:sp>
      <p:sp>
        <p:nvSpPr>
          <p:cNvPr id="3" name="Content Placeholder 2">
            <a:extLst>
              <a:ext uri="{FF2B5EF4-FFF2-40B4-BE49-F238E27FC236}">
                <a16:creationId xmlns:a16="http://schemas.microsoft.com/office/drawing/2014/main" id="{556C007A-1078-4D6F-8B9A-974880B36115}"/>
              </a:ext>
            </a:extLst>
          </p:cNvPr>
          <p:cNvSpPr>
            <a:spLocks noGrp="1"/>
          </p:cNvSpPr>
          <p:nvPr>
            <p:ph idx="1"/>
          </p:nvPr>
        </p:nvSpPr>
        <p:spPr/>
        <p:txBody>
          <a:bodyPr/>
          <a:lstStyle/>
          <a:p>
            <a:r>
              <a:rPr lang="en-US" dirty="0"/>
              <a:t>In that hospital we mentioned on slide 3, or in an air traffic control system, we really can specify access control policies and enforce them in sensible ways.</a:t>
            </a:r>
          </a:p>
          <a:p>
            <a:endParaRPr lang="en-US" dirty="0"/>
          </a:p>
          <a:p>
            <a:r>
              <a:rPr lang="en-US" dirty="0"/>
              <a:t>The hard cases, today, are mostly seen when </a:t>
            </a:r>
            <a:r>
              <a:rPr lang="en-US" i="1" dirty="0"/>
              <a:t>organizations</a:t>
            </a:r>
            <a:r>
              <a:rPr lang="en-US" dirty="0"/>
              <a:t> need to cooperate (like at the Cornell/NYU/Sloan tri-institutional medical center complex).  Use of blockchains for audit trails is a very promising remedy that may help in such settings.</a:t>
            </a:r>
          </a:p>
        </p:txBody>
      </p:sp>
      <p:sp>
        <p:nvSpPr>
          <p:cNvPr id="4" name="Footer Placeholder 3">
            <a:extLst>
              <a:ext uri="{FF2B5EF4-FFF2-40B4-BE49-F238E27FC236}">
                <a16:creationId xmlns:a16="http://schemas.microsoft.com/office/drawing/2014/main" id="{E717143B-C66A-4FA3-A581-2BF941DC24D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64A09F-D757-4624-ACAF-21C04A327F41}"/>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1146477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9434-94F7-4C3B-A861-A0BBE2854FC8}"/>
              </a:ext>
            </a:extLst>
          </p:cNvPr>
          <p:cNvSpPr>
            <a:spLocks noGrp="1"/>
          </p:cNvSpPr>
          <p:nvPr>
            <p:ph type="title"/>
          </p:nvPr>
        </p:nvSpPr>
        <p:spPr/>
        <p:txBody>
          <a:bodyPr/>
          <a:lstStyle/>
          <a:p>
            <a:r>
              <a:rPr lang="en-US" dirty="0"/>
              <a:t>Basically, another “swiss cheese” story</a:t>
            </a:r>
          </a:p>
        </p:txBody>
      </p:sp>
      <p:sp>
        <p:nvSpPr>
          <p:cNvPr id="3" name="Content Placeholder 2">
            <a:extLst>
              <a:ext uri="{FF2B5EF4-FFF2-40B4-BE49-F238E27FC236}">
                <a16:creationId xmlns:a16="http://schemas.microsoft.com/office/drawing/2014/main" id="{6DB84DF6-CBBF-43F9-A9F6-93999CBD8E3B}"/>
              </a:ext>
            </a:extLst>
          </p:cNvPr>
          <p:cNvSpPr>
            <a:spLocks noGrp="1"/>
          </p:cNvSpPr>
          <p:nvPr>
            <p:ph idx="1"/>
          </p:nvPr>
        </p:nvSpPr>
        <p:spPr/>
        <p:txBody>
          <a:bodyPr>
            <a:normAutofit lnSpcReduction="10000"/>
          </a:bodyPr>
          <a:lstStyle/>
          <a:p>
            <a:r>
              <a:rPr lang="en-US" dirty="0"/>
              <a:t>We have powerful conceptual abstractions and tools</a:t>
            </a:r>
          </a:p>
          <a:p>
            <a:endParaRPr lang="en-US" dirty="0"/>
          </a:p>
          <a:p>
            <a:r>
              <a:rPr lang="en-US" dirty="0"/>
              <a:t>We use mixtures of these: in one situation, file system protections.  In a different one, two factor authentication with digital certificates.  A third situation requires a firewall</a:t>
            </a:r>
          </a:p>
          <a:p>
            <a:endParaRPr lang="en-US" dirty="0"/>
          </a:p>
          <a:p>
            <a:r>
              <a:rPr lang="en-US" dirty="0"/>
              <a:t>Individually none is adequate.  But jointly, they can solve our need</a:t>
            </a:r>
          </a:p>
        </p:txBody>
      </p:sp>
      <p:sp>
        <p:nvSpPr>
          <p:cNvPr id="4" name="Footer Placeholder 3">
            <a:extLst>
              <a:ext uri="{FF2B5EF4-FFF2-40B4-BE49-F238E27FC236}">
                <a16:creationId xmlns:a16="http://schemas.microsoft.com/office/drawing/2014/main" id="{01575437-6826-4FEA-BF07-FE762C11F16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4D03E6B-B37E-419C-AE3C-A6DABDAF7A51}"/>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274710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C449-C425-4BBB-9624-8758A9E08CA8}"/>
              </a:ext>
            </a:extLst>
          </p:cNvPr>
          <p:cNvSpPr>
            <a:spLocks noGrp="1"/>
          </p:cNvSpPr>
          <p:nvPr>
            <p:ph type="title"/>
          </p:nvPr>
        </p:nvSpPr>
        <p:spPr/>
        <p:txBody>
          <a:bodyPr/>
          <a:lstStyle/>
          <a:p>
            <a:r>
              <a:rPr lang="en-US" dirty="0"/>
              <a:t>Summary: An Arms Race!  Very hard problems… But we “might not lose”</a:t>
            </a:r>
          </a:p>
        </p:txBody>
      </p:sp>
      <p:sp>
        <p:nvSpPr>
          <p:cNvPr id="6" name="Content Placeholder 5">
            <a:extLst>
              <a:ext uri="{FF2B5EF4-FFF2-40B4-BE49-F238E27FC236}">
                <a16:creationId xmlns:a16="http://schemas.microsoft.com/office/drawing/2014/main" id="{0507E74F-9DD8-4BE9-B080-E79C1D534D6D}"/>
              </a:ext>
            </a:extLst>
          </p:cNvPr>
          <p:cNvSpPr>
            <a:spLocks noGrp="1"/>
          </p:cNvSpPr>
          <p:nvPr>
            <p:ph idx="1"/>
          </p:nvPr>
        </p:nvSpPr>
        <p:spPr/>
        <p:txBody>
          <a:bodyPr>
            <a:normAutofit fontScale="92500" lnSpcReduction="10000"/>
          </a:bodyPr>
          <a:lstStyle/>
          <a:p>
            <a:r>
              <a:rPr lang="en-US" dirty="0"/>
              <a:t>The theory of access control and information flow is powerful, but the basic Linux and C++ features are limited and favor speed over security coverage.</a:t>
            </a:r>
          </a:p>
          <a:p>
            <a:endParaRPr lang="en-US" dirty="0"/>
          </a:p>
          <a:p>
            <a:r>
              <a:rPr lang="en-US" dirty="0"/>
              <a:t>There have been many efforts to strengthen Linux and C++, but they added costs and complexity and were ultimately rejected.</a:t>
            </a:r>
          </a:p>
          <a:p>
            <a:endParaRPr lang="en-US" dirty="0"/>
          </a:p>
          <a:p>
            <a:r>
              <a:rPr lang="en-US" dirty="0"/>
              <a:t>Modern security tools focus on using analysis to discover risks.</a:t>
            </a:r>
          </a:p>
        </p:txBody>
      </p:sp>
      <p:sp>
        <p:nvSpPr>
          <p:cNvPr id="4" name="Footer Placeholder 3">
            <a:extLst>
              <a:ext uri="{FF2B5EF4-FFF2-40B4-BE49-F238E27FC236}">
                <a16:creationId xmlns:a16="http://schemas.microsoft.com/office/drawing/2014/main" id="{5ED90870-248F-4971-8517-143C7AF5BE0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35438D2-38E3-434A-8238-A48861E18057}"/>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60399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D381-D1D0-4B7B-A209-18C6C285429D}"/>
              </a:ext>
            </a:extLst>
          </p:cNvPr>
          <p:cNvSpPr>
            <a:spLocks noGrp="1"/>
          </p:cNvSpPr>
          <p:nvPr>
            <p:ph type="title"/>
          </p:nvPr>
        </p:nvSpPr>
        <p:spPr/>
        <p:txBody>
          <a:bodyPr/>
          <a:lstStyle/>
          <a:p>
            <a:r>
              <a:rPr lang="en-US" dirty="0"/>
              <a:t>The systems version of this question arises at many levels</a:t>
            </a:r>
          </a:p>
        </p:txBody>
      </p:sp>
      <p:sp>
        <p:nvSpPr>
          <p:cNvPr id="3" name="Content Placeholder 2">
            <a:extLst>
              <a:ext uri="{FF2B5EF4-FFF2-40B4-BE49-F238E27FC236}">
                <a16:creationId xmlns:a16="http://schemas.microsoft.com/office/drawing/2014/main" id="{89E54F21-791A-4578-A265-60A7D37FFB6E}"/>
              </a:ext>
            </a:extLst>
          </p:cNvPr>
          <p:cNvSpPr>
            <a:spLocks noGrp="1"/>
          </p:cNvSpPr>
          <p:nvPr>
            <p:ph idx="1"/>
          </p:nvPr>
        </p:nvSpPr>
        <p:spPr/>
        <p:txBody>
          <a:bodyPr>
            <a:normAutofit/>
          </a:bodyPr>
          <a:lstStyle/>
          <a:p>
            <a:r>
              <a:rPr lang="en-US" dirty="0"/>
              <a:t>In Linux, access control is applied when a process wishes to read or write data from a source (including the kernel, or /dev/proc, or a device)</a:t>
            </a:r>
          </a:p>
          <a:p>
            <a:endParaRPr lang="en-US" dirty="0"/>
          </a:p>
          <a:p>
            <a:r>
              <a:rPr lang="en-US" dirty="0"/>
              <a:t>In C++ it arises whenever code accesses an object in some way.</a:t>
            </a:r>
          </a:p>
          <a:p>
            <a:endParaRPr lang="en-US" dirty="0"/>
          </a:p>
          <a:p>
            <a:r>
              <a:rPr lang="en-US" dirty="0"/>
              <a:t>Networking extends the question to a whole distributed system!</a:t>
            </a:r>
          </a:p>
        </p:txBody>
      </p:sp>
      <p:sp>
        <p:nvSpPr>
          <p:cNvPr id="4" name="Footer Placeholder 3">
            <a:extLst>
              <a:ext uri="{FF2B5EF4-FFF2-40B4-BE49-F238E27FC236}">
                <a16:creationId xmlns:a16="http://schemas.microsoft.com/office/drawing/2014/main" id="{A01D45F0-8E6D-4DE8-A796-027FEE0AC5D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E143EE-5811-41D9-BB03-5A3D91613BA8}"/>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148874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CC57-BF6B-428A-8FEF-5A1BD109A09B}"/>
              </a:ext>
            </a:extLst>
          </p:cNvPr>
          <p:cNvSpPr>
            <a:spLocks noGrp="1"/>
          </p:cNvSpPr>
          <p:nvPr>
            <p:ph type="title"/>
          </p:nvPr>
        </p:nvSpPr>
        <p:spPr/>
        <p:txBody>
          <a:bodyPr/>
          <a:lstStyle/>
          <a:p>
            <a:r>
              <a:rPr lang="en-US" dirty="0"/>
              <a:t>Authentication: Who’s Who?</a:t>
            </a:r>
          </a:p>
        </p:txBody>
      </p:sp>
      <p:sp>
        <p:nvSpPr>
          <p:cNvPr id="3" name="Content Placeholder 2">
            <a:extLst>
              <a:ext uri="{FF2B5EF4-FFF2-40B4-BE49-F238E27FC236}">
                <a16:creationId xmlns:a16="http://schemas.microsoft.com/office/drawing/2014/main" id="{A4263AE6-5CC7-46AB-BC5A-9F106BE36F6B}"/>
              </a:ext>
            </a:extLst>
          </p:cNvPr>
          <p:cNvSpPr>
            <a:spLocks noGrp="1"/>
          </p:cNvSpPr>
          <p:nvPr>
            <p:ph idx="1"/>
          </p:nvPr>
        </p:nvSpPr>
        <p:spPr/>
        <p:txBody>
          <a:bodyPr>
            <a:normAutofit fontScale="92500" lnSpcReduction="20000"/>
          </a:bodyPr>
          <a:lstStyle/>
          <a:p>
            <a:r>
              <a:rPr lang="en-US" dirty="0"/>
              <a:t>The procedure that the kernel uses to decide who this process belongs to is called </a:t>
            </a:r>
            <a:r>
              <a:rPr lang="en-US" i="1" dirty="0"/>
              <a:t>authentication.</a:t>
            </a:r>
            <a:endParaRPr lang="en-US" dirty="0"/>
          </a:p>
          <a:p>
            <a:endParaRPr lang="en-US" dirty="0"/>
          </a:p>
          <a:p>
            <a:r>
              <a:rPr lang="en-US" dirty="0"/>
              <a:t>One user can own many resources and processes.  A new process normally inherits the same user id and group id as its parent, but in fact the parent can remove the group id and in some situations can even remove or change the user id.</a:t>
            </a:r>
          </a:p>
          <a:p>
            <a:endParaRPr lang="en-US" dirty="0"/>
          </a:p>
          <a:p>
            <a:r>
              <a:rPr lang="en-US" dirty="0"/>
              <a:t>Example: When you log in, /</a:t>
            </a:r>
            <a:r>
              <a:rPr lang="en-US" dirty="0" err="1"/>
              <a:t>etc</a:t>
            </a:r>
            <a:r>
              <a:rPr lang="en-US" dirty="0"/>
              <a:t>/</a:t>
            </a:r>
            <a:r>
              <a:rPr lang="en-US" dirty="0" err="1"/>
              <a:t>init</a:t>
            </a:r>
            <a:r>
              <a:rPr lang="en-US" dirty="0"/>
              <a:t> (running as root) launches a bash shell running with your user and group ids (using </a:t>
            </a:r>
            <a:r>
              <a:rPr lang="en-US" dirty="0" err="1"/>
              <a:t>setuid</a:t>
            </a:r>
            <a:r>
              <a:rPr lang="en-US" dirty="0"/>
              <a:t>, </a:t>
            </a:r>
            <a:r>
              <a:rPr lang="en-US" dirty="0" err="1"/>
              <a:t>setgid</a:t>
            </a:r>
            <a:r>
              <a:rPr lang="en-US" dirty="0"/>
              <a:t>).</a:t>
            </a:r>
          </a:p>
        </p:txBody>
      </p:sp>
      <p:sp>
        <p:nvSpPr>
          <p:cNvPr id="4" name="Footer Placeholder 3">
            <a:extLst>
              <a:ext uri="{FF2B5EF4-FFF2-40B4-BE49-F238E27FC236}">
                <a16:creationId xmlns:a16="http://schemas.microsoft.com/office/drawing/2014/main" id="{948B0591-AE11-48CD-A2D6-C4A0FAA4D01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AF885B7-F525-48FA-8CF0-8589DAE03334}"/>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20C8BEC6-4645-420E-89B8-0193E100B88B}"/>
              </a:ext>
            </a:extLst>
          </p:cNvPr>
          <p:cNvPicPr>
            <a:picLocks noChangeAspect="1"/>
          </p:cNvPicPr>
          <p:nvPr/>
        </p:nvPicPr>
        <p:blipFill>
          <a:blip r:embed="rId2"/>
          <a:stretch>
            <a:fillRect/>
          </a:stretch>
        </p:blipFill>
        <p:spPr>
          <a:xfrm>
            <a:off x="9872579" y="199240"/>
            <a:ext cx="1984109" cy="1499617"/>
          </a:xfrm>
          <a:prstGeom prst="rect">
            <a:avLst/>
          </a:prstGeom>
        </p:spPr>
      </p:pic>
      <p:sp>
        <p:nvSpPr>
          <p:cNvPr id="7" name="TextBox 6">
            <a:extLst>
              <a:ext uri="{FF2B5EF4-FFF2-40B4-BE49-F238E27FC236}">
                <a16:creationId xmlns:a16="http://schemas.microsoft.com/office/drawing/2014/main" id="{4D6E3902-00CC-4BBB-8413-770F481259A4}"/>
              </a:ext>
            </a:extLst>
          </p:cNvPr>
          <p:cNvSpPr txBox="1"/>
          <p:nvPr/>
        </p:nvSpPr>
        <p:spPr>
          <a:xfrm>
            <a:off x="9141602" y="1626133"/>
            <a:ext cx="3446062" cy="646331"/>
          </a:xfrm>
          <a:prstGeom prst="rect">
            <a:avLst/>
          </a:prstGeom>
          <a:noFill/>
        </p:spPr>
        <p:txBody>
          <a:bodyPr wrap="square" rtlCol="0">
            <a:spAutoFit/>
          </a:bodyPr>
          <a:lstStyle/>
          <a:p>
            <a:pPr algn="ctr"/>
            <a:r>
              <a:rPr lang="en-US" b="1" i="1" dirty="0"/>
              <a:t>Abbot and Costello: </a:t>
            </a:r>
            <a:br>
              <a:rPr lang="en-US" b="1" i="1" dirty="0"/>
            </a:br>
            <a:r>
              <a:rPr lang="en-US" b="1" i="1" dirty="0"/>
              <a:t>“Who’s on first?”</a:t>
            </a:r>
          </a:p>
        </p:txBody>
      </p:sp>
    </p:spTree>
    <p:extLst>
      <p:ext uri="{BB962C8B-B14F-4D97-AF65-F5344CB8AC3E}">
        <p14:creationId xmlns:p14="http://schemas.microsoft.com/office/powerpoint/2010/main" val="373766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412-DB1C-4131-94AC-A2C6AA05481D}"/>
              </a:ext>
            </a:extLst>
          </p:cNvPr>
          <p:cNvSpPr>
            <a:spLocks noGrp="1"/>
          </p:cNvSpPr>
          <p:nvPr>
            <p:ph type="title"/>
          </p:nvPr>
        </p:nvSpPr>
        <p:spPr/>
        <p:txBody>
          <a:bodyPr/>
          <a:lstStyle/>
          <a:p>
            <a:r>
              <a:rPr lang="en-US" dirty="0"/>
              <a:t>To show who you are, a password is often not enough</a:t>
            </a:r>
          </a:p>
        </p:txBody>
      </p:sp>
      <p:sp>
        <p:nvSpPr>
          <p:cNvPr id="3" name="Content Placeholder 2">
            <a:extLst>
              <a:ext uri="{FF2B5EF4-FFF2-40B4-BE49-F238E27FC236}">
                <a16:creationId xmlns:a16="http://schemas.microsoft.com/office/drawing/2014/main" id="{188C2306-F8DC-4CDD-ACF5-2E092C68138E}"/>
              </a:ext>
            </a:extLst>
          </p:cNvPr>
          <p:cNvSpPr>
            <a:spLocks noGrp="1"/>
          </p:cNvSpPr>
          <p:nvPr>
            <p:ph idx="1"/>
          </p:nvPr>
        </p:nvSpPr>
        <p:spPr/>
        <p:txBody>
          <a:bodyPr/>
          <a:lstStyle/>
          <a:p>
            <a:r>
              <a:rPr lang="en-US" dirty="0"/>
              <a:t>We all know how easy passwords are to steal or guess</a:t>
            </a:r>
          </a:p>
          <a:p>
            <a:endParaRPr lang="en-US" dirty="0"/>
          </a:p>
          <a:p>
            <a:r>
              <a:rPr lang="en-US" dirty="0"/>
              <a:t>This has led towards methods that are much stronger and either don’t require a password or, more often, add extra things beyond what the password provides.</a:t>
            </a:r>
          </a:p>
        </p:txBody>
      </p:sp>
      <p:sp>
        <p:nvSpPr>
          <p:cNvPr id="4" name="Footer Placeholder 3">
            <a:extLst>
              <a:ext uri="{FF2B5EF4-FFF2-40B4-BE49-F238E27FC236}">
                <a16:creationId xmlns:a16="http://schemas.microsoft.com/office/drawing/2014/main" id="{3C049BB2-C3ED-4218-A670-D23A6A693A6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6E7659D-EEE9-4AF1-BE94-07FA2C0D8261}"/>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505280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6425</TotalTime>
  <Words>4819</Words>
  <Application>Microsoft Office PowerPoint</Application>
  <PresentationFormat>Widescreen</PresentationFormat>
  <Paragraphs>540</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Calibri</vt:lpstr>
      <vt:lpstr>Tw Cen MT</vt:lpstr>
      <vt:lpstr>Tw Cen MT Condensed</vt:lpstr>
      <vt:lpstr>Wingdings</vt:lpstr>
      <vt:lpstr>Wingdings 3</vt:lpstr>
      <vt:lpstr>Integral</vt:lpstr>
      <vt:lpstr>Access Control Abstractions</vt:lpstr>
      <vt:lpstr>Idea Map For Today</vt:lpstr>
      <vt:lpstr>Our topic today, in “plain words”</vt:lpstr>
      <vt:lpstr>History of Access Control Concepts</vt:lpstr>
      <vt:lpstr>Access Control: Who, What, when, how?</vt:lpstr>
      <vt:lpstr>Use of Access control models</vt:lpstr>
      <vt:lpstr>The systems version of this question arises at many levels</vt:lpstr>
      <vt:lpstr>Authentication: Who’s Who?</vt:lpstr>
      <vt:lpstr>To show who you are, a password is often not enough</vt:lpstr>
      <vt:lpstr>Credentials, two-factor authentication</vt:lpstr>
      <vt:lpstr>Credential storage: Certificate repositories</vt:lpstr>
      <vt:lpstr>Public and private keys</vt:lpstr>
      <vt:lpstr>How these can work in a challenge setting</vt:lpstr>
      <vt:lpstr>Spoofing</vt:lpstr>
      <vt:lpstr>How these can work in a challenge setting</vt:lpstr>
      <vt:lpstr>How these help with authorization</vt:lpstr>
      <vt:lpstr>Signatures versus encryption</vt:lpstr>
      <vt:lpstr>Thus, digital signatures are a tool</vt:lpstr>
      <vt:lpstr>Something you know… something about you… something you have…</vt:lpstr>
      <vt:lpstr>Access Control Matrix</vt:lpstr>
      <vt:lpstr>Now suppose we had this table</vt:lpstr>
      <vt:lpstr>Now all we do is check the table as each action is requested</vt:lpstr>
      <vt:lpstr>Access control lists</vt:lpstr>
      <vt:lpstr>Capabilities</vt:lpstr>
      <vt:lpstr>Capabilities</vt:lpstr>
      <vt:lpstr>Capabilities</vt:lpstr>
      <vt:lpstr>Capabilities</vt:lpstr>
      <vt:lpstr>Reference monitors</vt:lpstr>
      <vt:lpstr>Generalization of other approaches</vt:lpstr>
      <vt:lpstr>… but</vt:lpstr>
      <vt:lpstr>Example: Information Flow Monitoring</vt:lpstr>
      <vt:lpstr>Would you notice tiny changes?</vt:lpstr>
      <vt:lpstr>Would you notice tiny changes?</vt:lpstr>
      <vt:lpstr>PowerPoint Presentation</vt:lpstr>
      <vt:lpstr>Information flow monitoring</vt:lpstr>
      <vt:lpstr>The problem is that information flow tracking is hard!</vt:lpstr>
      <vt:lpstr>How do Linux permissions “stack up”?</vt:lpstr>
      <vt:lpstr>How do Linux permissions “stack up”?</vt:lpstr>
      <vt:lpstr>There are tools that will visualize the access-control matrix for you</vt:lpstr>
      <vt:lpstr>But this is far from our real goal</vt:lpstr>
      <vt:lpstr>Attestation: “Cornell gave me this id”</vt:lpstr>
      <vt:lpstr>Challenge: “who” is Cornell?</vt:lpstr>
      <vt:lpstr>Does RSA let us implement such policies?</vt:lpstr>
      <vt:lpstr>… Yet even if we tried, we won’t be able to do this!</vt:lpstr>
      <vt:lpstr>Authorization: “You want to Do what?”</vt:lpstr>
      <vt:lpstr>Authorization: “You want to Do what?”</vt:lpstr>
      <vt:lpstr>Authorization: “You want to Do what?”</vt:lpstr>
      <vt:lpstr>Authorization: “You want to Do what?”</vt:lpstr>
      <vt:lpstr>Authorization: “You want to Do what?”</vt:lpstr>
      <vt:lpstr>Now we can ask: How do you prove that you are authorized to do this?</vt:lpstr>
      <vt:lpstr>Delegation: “Tammy sent me for printer paper”</vt:lpstr>
      <vt:lpstr>Augmentation: “Normally, I can’t, but I’ve obtained special permission”</vt:lpstr>
      <vt:lpstr>RSA only helps a little</vt:lpstr>
      <vt:lpstr>Example seen in Linux</vt:lpstr>
      <vt:lpstr>Temporary augmentation: “I’ll allow you in, but only for that one task”</vt:lpstr>
      <vt:lpstr>“Are you a bot?”</vt:lpstr>
      <vt:lpstr>Granularity: “Just because you can do that doesn’t mean you can do this!”</vt:lpstr>
      <vt:lpstr>Roles: “In my role as dean, I authorize you to …”</vt:lpstr>
      <vt:lpstr>Repudiation: “I deny that I said that”</vt:lpstr>
      <vt:lpstr>Tampering: “Really?  Check the logs… ”</vt:lpstr>
      <vt:lpstr>Formalizing role-based Security</vt:lpstr>
      <vt:lpstr>How effective is Linux?</vt:lpstr>
      <vt:lpstr>Highly visible exploits</vt:lpstr>
      <vt:lpstr>PowerPoint Presentation</vt:lpstr>
      <vt:lpstr>Intel Cache attacks</vt:lpstr>
      <vt:lpstr>But even so, the progress is very encouraging!</vt:lpstr>
      <vt:lpstr>Basically, another “swiss cheese” story</vt:lpstr>
      <vt:lpstr>Summary: An Arms Race!  Very hard problems… But we “might not 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549</cp:revision>
  <dcterms:created xsi:type="dcterms:W3CDTF">2020-07-27T14:20:38Z</dcterms:created>
  <dcterms:modified xsi:type="dcterms:W3CDTF">2020-12-15T21:27:07Z</dcterms:modified>
</cp:coreProperties>
</file>