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16" r:id="rId3"/>
    <p:sldId id="317" r:id="rId4"/>
    <p:sldId id="318" r:id="rId5"/>
    <p:sldId id="319" r:id="rId6"/>
    <p:sldId id="343" r:id="rId7"/>
    <p:sldId id="372" r:id="rId8"/>
    <p:sldId id="320" r:id="rId9"/>
    <p:sldId id="321" r:id="rId10"/>
    <p:sldId id="323" r:id="rId11"/>
    <p:sldId id="351" r:id="rId12"/>
    <p:sldId id="366" r:id="rId13"/>
    <p:sldId id="373" r:id="rId14"/>
    <p:sldId id="325" r:id="rId15"/>
    <p:sldId id="376" r:id="rId16"/>
    <p:sldId id="377" r:id="rId17"/>
    <p:sldId id="367" r:id="rId18"/>
    <p:sldId id="327" r:id="rId19"/>
    <p:sldId id="378" r:id="rId20"/>
    <p:sldId id="328" r:id="rId21"/>
    <p:sldId id="379" r:id="rId22"/>
    <p:sldId id="380" r:id="rId23"/>
    <p:sldId id="330" r:id="rId24"/>
    <p:sldId id="329" r:id="rId25"/>
    <p:sldId id="331" r:id="rId26"/>
    <p:sldId id="332" r:id="rId27"/>
    <p:sldId id="363" r:id="rId28"/>
    <p:sldId id="365" r:id="rId29"/>
    <p:sldId id="364" r:id="rId30"/>
    <p:sldId id="344" r:id="rId31"/>
    <p:sldId id="333" r:id="rId32"/>
    <p:sldId id="334" r:id="rId33"/>
    <p:sldId id="335" r:id="rId34"/>
    <p:sldId id="338" r:id="rId35"/>
    <p:sldId id="383" r:id="rId36"/>
    <p:sldId id="384" r:id="rId37"/>
    <p:sldId id="345" r:id="rId38"/>
    <p:sldId id="341" r:id="rId39"/>
    <p:sldId id="342" r:id="rId40"/>
    <p:sldId id="339" r:id="rId41"/>
    <p:sldId id="355" r:id="rId42"/>
    <p:sldId id="356" r:id="rId43"/>
    <p:sldId id="357" r:id="rId44"/>
    <p:sldId id="347" r:id="rId45"/>
    <p:sldId id="322" r:id="rId46"/>
    <p:sldId id="361" r:id="rId47"/>
    <p:sldId id="324" r:id="rId48"/>
    <p:sldId id="362" r:id="rId49"/>
    <p:sldId id="348" r:id="rId50"/>
    <p:sldId id="354" r:id="rId51"/>
    <p:sldId id="359" r:id="rId52"/>
    <p:sldId id="358" r:id="rId53"/>
    <p:sldId id="360" r:id="rId54"/>
    <p:sldId id="387" r:id="rId55"/>
    <p:sldId id="34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18"/>
            <p14:sldId id="319"/>
            <p14:sldId id="343"/>
            <p14:sldId id="372"/>
            <p14:sldId id="320"/>
            <p14:sldId id="321"/>
            <p14:sldId id="323"/>
            <p14:sldId id="351"/>
            <p14:sldId id="366"/>
            <p14:sldId id="373"/>
            <p14:sldId id="325"/>
            <p14:sldId id="376"/>
            <p14:sldId id="377"/>
            <p14:sldId id="367"/>
            <p14:sldId id="327"/>
            <p14:sldId id="378"/>
            <p14:sldId id="328"/>
            <p14:sldId id="379"/>
            <p14:sldId id="380"/>
            <p14:sldId id="330"/>
            <p14:sldId id="329"/>
            <p14:sldId id="331"/>
            <p14:sldId id="332"/>
            <p14:sldId id="363"/>
            <p14:sldId id="365"/>
            <p14:sldId id="364"/>
            <p14:sldId id="344"/>
            <p14:sldId id="333"/>
            <p14:sldId id="334"/>
            <p14:sldId id="335"/>
            <p14:sldId id="338"/>
            <p14:sldId id="383"/>
            <p14:sldId id="384"/>
            <p14:sldId id="345"/>
            <p14:sldId id="341"/>
            <p14:sldId id="342"/>
            <p14:sldId id="339"/>
            <p14:sldId id="355"/>
            <p14:sldId id="356"/>
            <p14:sldId id="357"/>
            <p14:sldId id="347"/>
            <p14:sldId id="322"/>
            <p14:sldId id="361"/>
            <p14:sldId id="324"/>
            <p14:sldId id="362"/>
            <p14:sldId id="348"/>
            <p14:sldId id="354"/>
            <p14:sldId id="359"/>
            <p14:sldId id="358"/>
            <p14:sldId id="360"/>
            <p14:sldId id="387"/>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42</a:t>
            </a:fld>
            <a:endParaRPr lang="en-US"/>
          </a:p>
        </p:txBody>
      </p:sp>
    </p:spTree>
    <p:extLst>
      <p:ext uri="{BB962C8B-B14F-4D97-AF65-F5344CB8AC3E}">
        <p14:creationId xmlns:p14="http://schemas.microsoft.com/office/powerpoint/2010/main" val="10477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43</a:t>
            </a:fld>
            <a:endParaRPr lang="en-US"/>
          </a:p>
        </p:txBody>
      </p:sp>
    </p:spTree>
    <p:extLst>
      <p:ext uri="{BB962C8B-B14F-4D97-AF65-F5344CB8AC3E}">
        <p14:creationId xmlns:p14="http://schemas.microsoft.com/office/powerpoint/2010/main" val="1623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12/3/2020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12/3/2020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12/3/2020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12/3/2020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12/3/2020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12/3/2020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12/3/2020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12/3/2020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12/3/2020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12/3/2020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12/3/2020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12/3/2020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Microsoft’s </a:t>
            </a:r>
            <a:r>
              <a:rPr lang="en-US" sz="4000" dirty="0" err="1"/>
              <a:t>FaRM</a:t>
            </a:r>
            <a:r>
              <a:rPr lang="en-US" sz="4000" dirty="0"/>
              <a:t> Key-Value Store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23</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8B65-66DF-4772-8036-E16B5A6A55FD}"/>
              </a:ext>
            </a:extLst>
          </p:cNvPr>
          <p:cNvSpPr>
            <a:spLocks noGrp="1"/>
          </p:cNvSpPr>
          <p:nvPr>
            <p:ph type="title"/>
          </p:nvPr>
        </p:nvSpPr>
        <p:spPr/>
        <p:txBody>
          <a:bodyPr/>
          <a:lstStyle/>
          <a:p>
            <a:r>
              <a:rPr lang="en-US" dirty="0"/>
              <a:t>… but complications ensued</a:t>
            </a:r>
          </a:p>
        </p:txBody>
      </p:sp>
      <p:sp>
        <p:nvSpPr>
          <p:cNvPr id="3" name="Content Placeholder 2">
            <a:extLst>
              <a:ext uri="{FF2B5EF4-FFF2-40B4-BE49-F238E27FC236}">
                <a16:creationId xmlns:a16="http://schemas.microsoft.com/office/drawing/2014/main" id="{2079755C-96F3-45DC-B560-C0D8DB81E576}"/>
              </a:ext>
            </a:extLst>
          </p:cNvPr>
          <p:cNvSpPr>
            <a:spLocks noGrp="1"/>
          </p:cNvSpPr>
          <p:nvPr>
            <p:ph idx="1"/>
          </p:nvPr>
        </p:nvSpPr>
        <p:spPr/>
        <p:txBody>
          <a:bodyPr>
            <a:normAutofit/>
          </a:bodyPr>
          <a:lstStyle/>
          <a:p>
            <a:r>
              <a:rPr lang="en-US" dirty="0"/>
              <a:t>The hardware didn’t work very well, at first.</a:t>
            </a:r>
          </a:p>
          <a:p>
            <a:pPr lvl="1"/>
            <a:r>
              <a:rPr lang="en-US" dirty="0"/>
              <a:t>  Getting RDMA to work on normal ethernet was unexpectedly hard.</a:t>
            </a:r>
            <a:br>
              <a:rPr lang="en-US" dirty="0"/>
            </a:br>
            <a:r>
              <a:rPr lang="en-US" dirty="0"/>
              <a:t>   </a:t>
            </a:r>
            <a:r>
              <a:rPr lang="en-US" dirty="0" err="1">
                <a:solidFill>
                  <a:srgbClr val="C00000"/>
                </a:solidFill>
              </a:rPr>
              <a:t>RoCE</a:t>
            </a:r>
            <a:r>
              <a:rPr lang="en-US" dirty="0">
                <a:solidFill>
                  <a:srgbClr val="C00000"/>
                </a:solidFill>
              </a:rPr>
              <a:t> is pronounced “rocky”, perhaps for this reason.</a:t>
            </a:r>
          </a:p>
          <a:p>
            <a:pPr lvl="1"/>
            <a:r>
              <a:rPr lang="en-US" dirty="0"/>
              <a:t>  Solving the problem involved major hardware upgrades to the </a:t>
            </a:r>
            <a:br>
              <a:rPr lang="en-US" dirty="0"/>
            </a:br>
            <a:r>
              <a:rPr lang="en-US" dirty="0"/>
              <a:t>   datacenter routers and switches, which now have to carry both RDMA</a:t>
            </a:r>
            <a:br>
              <a:rPr lang="en-US" dirty="0"/>
            </a:br>
            <a:r>
              <a:rPr lang="en-US" dirty="0"/>
              <a:t>   and normal TCP/IP packets.</a:t>
            </a:r>
            <a:br>
              <a:rPr lang="en-US" dirty="0"/>
            </a:br>
            <a:endParaRPr lang="en-US" dirty="0"/>
          </a:p>
          <a:p>
            <a:pPr marL="128016" lvl="1" indent="0">
              <a:buNone/>
            </a:pPr>
            <a:r>
              <a:rPr lang="en-US" dirty="0"/>
              <a:t>It cost millions of dollars, but now Microsoft has RDMA everywhere.</a:t>
            </a:r>
          </a:p>
        </p:txBody>
      </p:sp>
      <p:sp>
        <p:nvSpPr>
          <p:cNvPr id="4" name="Footer Placeholder 3">
            <a:extLst>
              <a:ext uri="{FF2B5EF4-FFF2-40B4-BE49-F238E27FC236}">
                <a16:creationId xmlns:a16="http://schemas.microsoft.com/office/drawing/2014/main" id="{516B913E-9D02-4298-BD7F-DAC7CC060C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774B0A2-60DB-450A-91B4-1C2FDFDC6D5C}"/>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6" name="Picture 5">
            <a:extLst>
              <a:ext uri="{FF2B5EF4-FFF2-40B4-BE49-F238E27FC236}">
                <a16:creationId xmlns:a16="http://schemas.microsoft.com/office/drawing/2014/main" id="{921082BB-6C94-473F-BE95-BC09CEB413A0}"/>
              </a:ext>
            </a:extLst>
          </p:cNvPr>
          <p:cNvPicPr>
            <a:picLocks noChangeAspect="1"/>
          </p:cNvPicPr>
          <p:nvPr/>
        </p:nvPicPr>
        <p:blipFill>
          <a:blip r:embed="rId2"/>
          <a:stretch>
            <a:fillRect/>
          </a:stretch>
        </p:blipFill>
        <p:spPr>
          <a:xfrm>
            <a:off x="9810520" y="207866"/>
            <a:ext cx="2053626" cy="1660117"/>
          </a:xfrm>
          <a:prstGeom prst="rect">
            <a:avLst/>
          </a:prstGeom>
        </p:spPr>
      </p:pic>
      <p:sp>
        <p:nvSpPr>
          <p:cNvPr id="7" name="TextBox 6">
            <a:extLst>
              <a:ext uri="{FF2B5EF4-FFF2-40B4-BE49-F238E27FC236}">
                <a16:creationId xmlns:a16="http://schemas.microsoft.com/office/drawing/2014/main" id="{F4B871A9-5D5A-4D30-9D47-C5296201D073}"/>
              </a:ext>
            </a:extLst>
          </p:cNvPr>
          <p:cNvSpPr txBox="1"/>
          <p:nvPr/>
        </p:nvSpPr>
        <p:spPr>
          <a:xfrm>
            <a:off x="9721970" y="1867983"/>
            <a:ext cx="2294626" cy="369332"/>
          </a:xfrm>
          <a:prstGeom prst="rect">
            <a:avLst/>
          </a:prstGeom>
          <a:noFill/>
        </p:spPr>
        <p:txBody>
          <a:bodyPr wrap="square" rtlCol="0">
            <a:spAutoFit/>
          </a:bodyPr>
          <a:lstStyle/>
          <a:p>
            <a:pPr algn="ctr"/>
            <a:r>
              <a:rPr lang="en-US" b="1" i="1" dirty="0">
                <a:solidFill>
                  <a:srgbClr val="C00000"/>
                </a:solidFill>
              </a:rPr>
              <a:t>A “rocky” road!</a:t>
            </a:r>
          </a:p>
        </p:txBody>
      </p:sp>
    </p:spTree>
    <p:extLst>
      <p:ext uri="{BB962C8B-B14F-4D97-AF65-F5344CB8AC3E}">
        <p14:creationId xmlns:p14="http://schemas.microsoft.com/office/powerpoint/2010/main" val="30137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D748-328A-4903-980A-22981C4484C8}"/>
              </a:ext>
            </a:extLst>
          </p:cNvPr>
          <p:cNvSpPr>
            <a:spLocks noGrp="1"/>
          </p:cNvSpPr>
          <p:nvPr>
            <p:ph type="title"/>
          </p:nvPr>
        </p:nvSpPr>
        <p:spPr/>
        <p:txBody>
          <a:bodyPr/>
          <a:lstStyle/>
          <a:p>
            <a:r>
              <a:rPr lang="en-US" dirty="0"/>
              <a:t>It is easy to lose the benefit of RDMA</a:t>
            </a:r>
          </a:p>
        </p:txBody>
      </p:sp>
      <p:sp>
        <p:nvSpPr>
          <p:cNvPr id="3" name="Content Placeholder 2">
            <a:extLst>
              <a:ext uri="{FF2B5EF4-FFF2-40B4-BE49-F238E27FC236}">
                <a16:creationId xmlns:a16="http://schemas.microsoft.com/office/drawing/2014/main" id="{94E2074F-8D65-4D7F-98C6-7C3FA1351CB8}"/>
              </a:ext>
            </a:extLst>
          </p:cNvPr>
          <p:cNvSpPr>
            <a:spLocks noGrp="1"/>
          </p:cNvSpPr>
          <p:nvPr>
            <p:ph idx="1"/>
          </p:nvPr>
        </p:nvSpPr>
        <p:spPr/>
        <p:txBody>
          <a:bodyPr>
            <a:normAutofit fontScale="92500" lnSpcReduction="10000"/>
          </a:bodyPr>
          <a:lstStyle/>
          <a:p>
            <a:r>
              <a:rPr lang="en-US" dirty="0"/>
              <a:t>One idea was to build a protocol like GRPC over RDMA.</a:t>
            </a:r>
          </a:p>
          <a:p>
            <a:endParaRPr lang="en-US" dirty="0"/>
          </a:p>
          <a:p>
            <a:r>
              <a:rPr lang="en-US" dirty="0"/>
              <a:t>When Microsoft’s </a:t>
            </a:r>
            <a:r>
              <a:rPr lang="en-US" dirty="0" err="1"/>
              <a:t>FaRM</a:t>
            </a:r>
            <a:r>
              <a:rPr lang="en-US" dirty="0"/>
              <a:t> people tried this, it added too much overhead.  RDMA lost its advantage.</a:t>
            </a:r>
          </a:p>
          <a:p>
            <a:endParaRPr lang="en-US" dirty="0"/>
          </a:p>
          <a:p>
            <a:r>
              <a:rPr lang="en-US" dirty="0"/>
              <a:t>To leverage RDMA, we want server S to say to its client, A, “you may read and write directly in my memory”.  Then A can just put data into S’s memory, or read it out.</a:t>
            </a:r>
          </a:p>
        </p:txBody>
      </p:sp>
      <p:sp>
        <p:nvSpPr>
          <p:cNvPr id="4" name="Footer Placeholder 3">
            <a:extLst>
              <a:ext uri="{FF2B5EF4-FFF2-40B4-BE49-F238E27FC236}">
                <a16:creationId xmlns:a16="http://schemas.microsoft.com/office/drawing/2014/main" id="{0A5D7083-F24C-477F-B3AE-D6E1376B64F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56FE0AF-71E6-4570-8DB1-64A3E43E418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80766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They decided to implement a Fast shared memory</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lnSpcReduction="10000"/>
          </a:bodyPr>
          <a:lstStyle/>
          <a:p>
            <a:r>
              <a:rPr lang="en-US" dirty="0"/>
              <a:t>The plan was to use the direct-memory access form of RDMA.  </a:t>
            </a:r>
          </a:p>
          <a:p>
            <a:pPr>
              <a:buFont typeface="Wingdings" panose="05000000000000000000" pitchFamily="2" charset="2"/>
              <a:buChar char="Ø"/>
            </a:pPr>
            <a:r>
              <a:rPr lang="en-US" dirty="0"/>
              <a:t>  </a:t>
            </a:r>
            <a:r>
              <a:rPr lang="en-US" b="1" dirty="0"/>
              <a:t>Insert(</a:t>
            </a:r>
            <a:r>
              <a:rPr lang="en-US" b="1" dirty="0" err="1"/>
              <a:t>addr,object</a:t>
            </a:r>
            <a:r>
              <a:rPr lang="en-US" b="1" dirty="0"/>
              <a:t>) </a:t>
            </a:r>
            <a:r>
              <a:rPr lang="en-US" dirty="0"/>
              <a:t>by A on server S would just reach into the </a:t>
            </a:r>
            <a:br>
              <a:rPr lang="en-US" dirty="0"/>
            </a:br>
            <a:r>
              <a:rPr lang="en-US" dirty="0"/>
              <a:t>    memory of S and write the object there.  </a:t>
            </a:r>
          </a:p>
          <a:p>
            <a:pPr>
              <a:buFont typeface="Wingdings" panose="05000000000000000000" pitchFamily="2" charset="2"/>
              <a:buChar char="Ø"/>
            </a:pPr>
            <a:r>
              <a:rPr lang="en-US" dirty="0"/>
              <a:t>  </a:t>
            </a:r>
            <a:r>
              <a:rPr lang="en-US" b="1" dirty="0"/>
              <a:t>Fetch(</a:t>
            </a:r>
            <a:r>
              <a:rPr lang="en-US" b="1" dirty="0" err="1"/>
              <a:t>addr</a:t>
            </a:r>
            <a:r>
              <a:rPr lang="en-US" b="1" dirty="0"/>
              <a:t>) </a:t>
            </a:r>
            <a:r>
              <a:rPr lang="en-US" dirty="0"/>
              <a:t>would reach out and fetch the object.</a:t>
            </a:r>
          </a:p>
          <a:p>
            <a:endParaRPr lang="en-US" dirty="0"/>
          </a:p>
          <a:p>
            <a:r>
              <a:rPr lang="en-US" dirty="0"/>
              <a:t>A </a:t>
            </a:r>
            <a:r>
              <a:rPr lang="en-US" dirty="0" err="1"/>
              <a:t>FaRM</a:t>
            </a:r>
            <a:r>
              <a:rPr lang="en-US" dirty="0"/>
              <a:t> </a:t>
            </a:r>
            <a:r>
              <a:rPr lang="en-US" b="1" dirty="0"/>
              <a:t>address</a:t>
            </a:r>
            <a:r>
              <a:rPr lang="en-US" dirty="0"/>
              <a:t> is a pair: 32-bits to identify the server, and 32-bits giving the offset inside its memory (notice: 8 bytes).  </a:t>
            </a:r>
            <a:br>
              <a:rPr lang="en-US" dirty="0"/>
            </a:br>
            <a:r>
              <a:rPr lang="en-US" dirty="0"/>
              <a:t>The </a:t>
            </a:r>
            <a:r>
              <a:rPr lang="en-US" b="1" dirty="0"/>
              <a:t>object</a:t>
            </a:r>
            <a:r>
              <a:rPr lang="en-US" dirty="0"/>
              <a:t> is a byte array of some length.</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0560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BA0-3197-42CA-8DBD-EA6851EF4BA7}"/>
              </a:ext>
            </a:extLst>
          </p:cNvPr>
          <p:cNvSpPr>
            <a:spLocks noGrp="1"/>
          </p:cNvSpPr>
          <p:nvPr>
            <p:ph type="title"/>
          </p:nvPr>
        </p:nvSpPr>
        <p:spPr/>
        <p:txBody>
          <a:bodyPr/>
          <a:lstStyle/>
          <a:p>
            <a:r>
              <a:rPr lang="en-US" dirty="0"/>
              <a:t>Due to interest from users, they added a key-value “distributed hash table”</a:t>
            </a:r>
          </a:p>
        </p:txBody>
      </p:sp>
      <p:sp>
        <p:nvSpPr>
          <p:cNvPr id="3" name="Content Placeholder 2">
            <a:extLst>
              <a:ext uri="{FF2B5EF4-FFF2-40B4-BE49-F238E27FC236}">
                <a16:creationId xmlns:a16="http://schemas.microsoft.com/office/drawing/2014/main" id="{F63D29A1-32A9-4632-B17E-A20F4C3CBB85}"/>
              </a:ext>
            </a:extLst>
          </p:cNvPr>
          <p:cNvSpPr>
            <a:spLocks noGrp="1"/>
          </p:cNvSpPr>
          <p:nvPr>
            <p:ph idx="1"/>
          </p:nvPr>
        </p:nvSpPr>
        <p:spPr>
          <a:xfrm>
            <a:off x="810883" y="2286000"/>
            <a:ext cx="10854935" cy="4023360"/>
          </a:xfrm>
        </p:spPr>
        <p:txBody>
          <a:bodyPr>
            <a:normAutofit/>
          </a:bodyPr>
          <a:lstStyle/>
          <a:p>
            <a:r>
              <a:rPr lang="en-US" dirty="0"/>
              <a:t>The Bing developers preferred a </a:t>
            </a:r>
            <a:r>
              <a:rPr lang="en-US" dirty="0" err="1"/>
              <a:t>memcached</a:t>
            </a:r>
            <a:r>
              <a:rPr lang="en-US" dirty="0"/>
              <a:t> model.  They like to think of “keys”, not addresses.  The solution is to use hashing: using std::hash, we can map a key to a pseudo-random number.</a:t>
            </a:r>
          </a:p>
          <a:p>
            <a:endParaRPr lang="en-US" dirty="0"/>
          </a:p>
          <a:p>
            <a:r>
              <a:rPr lang="en-US" dirty="0"/>
              <a:t>This works even if the key is std::string.</a:t>
            </a:r>
          </a:p>
          <a:p>
            <a:endParaRPr lang="en-US" dirty="0"/>
          </a:p>
          <a:p>
            <a:r>
              <a:rPr lang="en-US" dirty="0"/>
              <a:t>So we have a giant memory that holds </a:t>
            </a:r>
            <a:r>
              <a:rPr lang="en-US" i="1" dirty="0"/>
              <a:t>objects</a:t>
            </a:r>
            <a:r>
              <a:rPr lang="en-US" dirty="0"/>
              <a:t>.</a:t>
            </a:r>
          </a:p>
        </p:txBody>
      </p:sp>
      <p:sp>
        <p:nvSpPr>
          <p:cNvPr id="4" name="Footer Placeholder 3">
            <a:extLst>
              <a:ext uri="{FF2B5EF4-FFF2-40B4-BE49-F238E27FC236}">
                <a16:creationId xmlns:a16="http://schemas.microsoft.com/office/drawing/2014/main" id="{56B47236-760E-44E3-A1BA-B55227DFBB1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DF40026-0C01-456C-8661-E13985B4C867}"/>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807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77EC-36D6-4162-8A7F-1D7041EEE158}"/>
              </a:ext>
            </a:extLst>
          </p:cNvPr>
          <p:cNvSpPr>
            <a:spLocks noGrp="1"/>
          </p:cNvSpPr>
          <p:nvPr>
            <p:ph type="title"/>
          </p:nvPr>
        </p:nvSpPr>
        <p:spPr/>
        <p:txBody>
          <a:bodyPr>
            <a:normAutofit/>
          </a:bodyPr>
          <a:lstStyle/>
          <a:p>
            <a:r>
              <a:rPr lang="en-US" dirty="0"/>
              <a:t>… They also handle complex objects</a:t>
            </a:r>
          </a:p>
        </p:txBody>
      </p:sp>
      <p:sp>
        <p:nvSpPr>
          <p:cNvPr id="3" name="Content Placeholder 2">
            <a:extLst>
              <a:ext uri="{FF2B5EF4-FFF2-40B4-BE49-F238E27FC236}">
                <a16:creationId xmlns:a16="http://schemas.microsoft.com/office/drawing/2014/main" id="{304E40AB-86C6-4060-ACE4-BDC0E029B49A}"/>
              </a:ext>
            </a:extLst>
          </p:cNvPr>
          <p:cNvSpPr>
            <a:spLocks noGrp="1"/>
          </p:cNvSpPr>
          <p:nvPr>
            <p:ph idx="1"/>
          </p:nvPr>
        </p:nvSpPr>
        <p:spPr>
          <a:xfrm>
            <a:off x="1024128" y="1966823"/>
            <a:ext cx="10786872" cy="4342537"/>
          </a:xfrm>
        </p:spPr>
        <p:txBody>
          <a:bodyPr>
            <a:normAutofit/>
          </a:bodyPr>
          <a:lstStyle/>
          <a:p>
            <a:r>
              <a:rPr lang="en-US" dirty="0"/>
              <a:t>One case that arises is when there some Bing object has many fields, or holds an array of smaller objects.  </a:t>
            </a:r>
          </a:p>
          <a:p>
            <a:endParaRPr lang="en-US" dirty="0"/>
          </a:p>
          <a:p>
            <a:r>
              <a:rPr lang="en-US" dirty="0"/>
              <a:t>If the object name is “/</a:t>
            </a:r>
            <a:r>
              <a:rPr lang="en-US" dirty="0" err="1"/>
              <a:t>bing</a:t>
            </a:r>
            <a:r>
              <a:rPr lang="en-US" dirty="0"/>
              <a:t>/objects/1234”, it can just be mapped to have keys like “/</a:t>
            </a:r>
            <a:r>
              <a:rPr lang="en-US" dirty="0" err="1"/>
              <a:t>bing</a:t>
            </a:r>
            <a:r>
              <a:rPr lang="en-US" dirty="0"/>
              <a:t>/objects/1234/field-1”, … etc.  </a:t>
            </a:r>
          </a:p>
          <a:p>
            <a:endParaRPr lang="en-US" dirty="0"/>
          </a:p>
          <a:p>
            <a:r>
              <a:rPr lang="en-US" dirty="0"/>
              <a:t>Note that the data might scatter over many servers.  But in a way this is good: a chance for parallelism on reads and writes!</a:t>
            </a:r>
          </a:p>
          <a:p>
            <a:endParaRPr lang="en-US" dirty="0"/>
          </a:p>
          <a:p>
            <a:endParaRPr lang="en-US" dirty="0"/>
          </a:p>
        </p:txBody>
      </p:sp>
      <p:sp>
        <p:nvSpPr>
          <p:cNvPr id="4" name="Footer Placeholder 3">
            <a:extLst>
              <a:ext uri="{FF2B5EF4-FFF2-40B4-BE49-F238E27FC236}">
                <a16:creationId xmlns:a16="http://schemas.microsoft.com/office/drawing/2014/main" id="{7E69E4B3-EA99-4B28-8F72-4C16F1E0219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3980ED-2E8D-4FCD-9899-28AB6ED59773}"/>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00690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8395-946B-4320-AB2B-2153B643748B}"/>
              </a:ext>
            </a:extLst>
          </p:cNvPr>
          <p:cNvSpPr>
            <a:spLocks noGrp="1"/>
          </p:cNvSpPr>
          <p:nvPr>
            <p:ph type="title"/>
          </p:nvPr>
        </p:nvSpPr>
        <p:spPr/>
        <p:txBody>
          <a:bodyPr/>
          <a:lstStyle/>
          <a:p>
            <a:r>
              <a:rPr lang="en-US" dirty="0"/>
              <a:t>A problem arises!</a:t>
            </a:r>
          </a:p>
        </p:txBody>
      </p:sp>
      <p:sp>
        <p:nvSpPr>
          <p:cNvPr id="3" name="Content Placeholder 2">
            <a:extLst>
              <a:ext uri="{FF2B5EF4-FFF2-40B4-BE49-F238E27FC236}">
                <a16:creationId xmlns:a16="http://schemas.microsoft.com/office/drawing/2014/main" id="{0BE416BC-6A4D-47A6-A986-71D0D86CC2DF}"/>
              </a:ext>
            </a:extLst>
          </p:cNvPr>
          <p:cNvSpPr>
            <a:spLocks noGrp="1"/>
          </p:cNvSpPr>
          <p:nvPr>
            <p:ph idx="1"/>
          </p:nvPr>
        </p:nvSpPr>
        <p:spPr/>
        <p:txBody>
          <a:bodyPr/>
          <a:lstStyle/>
          <a:p>
            <a:r>
              <a:rPr lang="en-US" dirty="0"/>
              <a:t>What if two processes on different machines access the same data?  One might be updating it when the other is reading it.</a:t>
            </a:r>
          </a:p>
          <a:p>
            <a:endParaRPr lang="en-US" dirty="0"/>
          </a:p>
          <a:p>
            <a:r>
              <a:rPr lang="en-US" dirty="0"/>
              <a:t>Or they might both try to update the object at the same time.</a:t>
            </a:r>
          </a:p>
          <a:p>
            <a:endParaRPr lang="en-US" dirty="0"/>
          </a:p>
          <a:p>
            <a:r>
              <a:rPr lang="en-US" dirty="0"/>
              <a:t>These issues are rare, but we can’t risk buggy behavior.  </a:t>
            </a:r>
            <a:r>
              <a:rPr lang="en-US" dirty="0" err="1"/>
              <a:t>FaRM</a:t>
            </a:r>
            <a:r>
              <a:rPr lang="en-US" dirty="0"/>
              <a:t> needs a form of critical section.  </a:t>
            </a:r>
          </a:p>
        </p:txBody>
      </p:sp>
      <p:sp>
        <p:nvSpPr>
          <p:cNvPr id="4" name="Footer Placeholder 3">
            <a:extLst>
              <a:ext uri="{FF2B5EF4-FFF2-40B4-BE49-F238E27FC236}">
                <a16:creationId xmlns:a16="http://schemas.microsoft.com/office/drawing/2014/main" id="{1E092E74-749D-492C-8035-015607ADBE0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19C87A9-0BCE-49D8-A9FB-72546D13857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739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7A98-348D-4C03-A2FA-E070941A75DE}"/>
              </a:ext>
            </a:extLst>
          </p:cNvPr>
          <p:cNvSpPr>
            <a:spLocks noGrp="1"/>
          </p:cNvSpPr>
          <p:nvPr>
            <p:ph type="title"/>
          </p:nvPr>
        </p:nvSpPr>
        <p:spPr/>
        <p:txBody>
          <a:bodyPr/>
          <a:lstStyle/>
          <a:p>
            <a:r>
              <a:rPr lang="en-US" dirty="0"/>
              <a:t>Locking or monitors?</a:t>
            </a:r>
          </a:p>
        </p:txBody>
      </p:sp>
      <p:sp>
        <p:nvSpPr>
          <p:cNvPr id="3" name="Content Placeholder 2">
            <a:extLst>
              <a:ext uri="{FF2B5EF4-FFF2-40B4-BE49-F238E27FC236}">
                <a16:creationId xmlns:a16="http://schemas.microsoft.com/office/drawing/2014/main" id="{8533C2E2-4DDD-4B4C-AFCB-C0CBBA0250AA}"/>
              </a:ext>
            </a:extLst>
          </p:cNvPr>
          <p:cNvSpPr>
            <a:spLocks noGrp="1"/>
          </p:cNvSpPr>
          <p:nvPr>
            <p:ph idx="1"/>
          </p:nvPr>
        </p:nvSpPr>
        <p:spPr/>
        <p:txBody>
          <a:bodyPr/>
          <a:lstStyle/>
          <a:p>
            <a:r>
              <a:rPr lang="en-US" dirty="0"/>
              <a:t>In a C++ process with multiple threads, we use mutex locks and monitors for cases like these.</a:t>
            </a:r>
          </a:p>
          <a:p>
            <a:endParaRPr lang="en-US" dirty="0"/>
          </a:p>
          <a:p>
            <a:r>
              <a:rPr lang="en-US" dirty="0"/>
              <a:t>But in </a:t>
            </a:r>
            <a:r>
              <a:rPr lang="en-US" dirty="0" err="1"/>
              <a:t>FaRM</a:t>
            </a:r>
            <a:r>
              <a:rPr lang="en-US" dirty="0"/>
              <a:t> the processes are on different machines.</a:t>
            </a:r>
          </a:p>
          <a:p>
            <a:br>
              <a:rPr lang="en-US" dirty="0"/>
            </a:br>
            <a:r>
              <a:rPr lang="en-US" dirty="0"/>
              <a:t>Distributed locking is just too expensive.</a:t>
            </a:r>
          </a:p>
        </p:txBody>
      </p:sp>
      <p:sp>
        <p:nvSpPr>
          <p:cNvPr id="4" name="Footer Placeholder 3">
            <a:extLst>
              <a:ext uri="{FF2B5EF4-FFF2-40B4-BE49-F238E27FC236}">
                <a16:creationId xmlns:a16="http://schemas.microsoft.com/office/drawing/2014/main" id="{C05BE96E-D4B2-4F88-A040-C062A3D97D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DF10457-C3D1-4A77-B6BB-910F88E9423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24847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6A13-E848-4DC7-9BA1-20F73A128066}"/>
              </a:ext>
            </a:extLst>
          </p:cNvPr>
          <p:cNvSpPr>
            <a:spLocks noGrp="1"/>
          </p:cNvSpPr>
          <p:nvPr>
            <p:ph type="title"/>
          </p:nvPr>
        </p:nvSpPr>
        <p:spPr/>
        <p:txBody>
          <a:bodyPr/>
          <a:lstStyle/>
          <a:p>
            <a:r>
              <a:rPr lang="en-US" dirty="0"/>
              <a:t>Down to basics: We need Atomicity</a:t>
            </a:r>
          </a:p>
        </p:txBody>
      </p:sp>
      <p:sp>
        <p:nvSpPr>
          <p:cNvPr id="3" name="Content Placeholder 2">
            <a:extLst>
              <a:ext uri="{FF2B5EF4-FFF2-40B4-BE49-F238E27FC236}">
                <a16:creationId xmlns:a16="http://schemas.microsoft.com/office/drawing/2014/main" id="{F6E8739A-FED2-44BB-A4D2-604E4F053601}"/>
              </a:ext>
            </a:extLst>
          </p:cNvPr>
          <p:cNvSpPr>
            <a:spLocks noGrp="1"/>
          </p:cNvSpPr>
          <p:nvPr>
            <p:ph idx="1"/>
          </p:nvPr>
        </p:nvSpPr>
        <p:spPr/>
        <p:txBody>
          <a:bodyPr>
            <a:normAutofit fontScale="92500"/>
          </a:bodyPr>
          <a:lstStyle/>
          <a:p>
            <a:endParaRPr lang="en-US" dirty="0"/>
          </a:p>
          <a:p>
            <a:r>
              <a:rPr lang="en-US" dirty="0"/>
              <a:t>We learned about C++ atomics.  Atomicity can be defined for a set of updates, too: </a:t>
            </a:r>
          </a:p>
          <a:p>
            <a:pPr>
              <a:buFont typeface="Wingdings" panose="05000000000000000000" pitchFamily="2" charset="2"/>
              <a:buChar char="Ø"/>
            </a:pPr>
            <a:r>
              <a:rPr lang="en-US" dirty="0"/>
              <a:t>  We need them to occur in an all or nothing manner.   [</a:t>
            </a:r>
            <a:r>
              <a:rPr lang="en-US" b="1" dirty="0"/>
              <a:t>ordering]</a:t>
            </a:r>
            <a:endParaRPr lang="en-US" dirty="0"/>
          </a:p>
          <a:p>
            <a:pPr>
              <a:buFont typeface="Wingdings" panose="05000000000000000000" pitchFamily="2" charset="2"/>
              <a:buChar char="Ø"/>
            </a:pPr>
            <a:r>
              <a:rPr lang="en-US" dirty="0"/>
              <a:t>  If two threads try to update the same thing, one should run</a:t>
            </a:r>
            <a:br>
              <a:rPr lang="en-US" dirty="0"/>
            </a:br>
            <a:r>
              <a:rPr lang="en-US" dirty="0"/>
              <a:t>    before the other (and finish) before the other can run. [</a:t>
            </a:r>
            <a:r>
              <a:rPr lang="en-US" b="1" dirty="0"/>
              <a:t>isolation]</a:t>
            </a:r>
            <a:endParaRPr lang="en-US" dirty="0"/>
          </a:p>
          <a:p>
            <a:pPr>
              <a:buFont typeface="Wingdings" panose="05000000000000000000" pitchFamily="2" charset="2"/>
              <a:buChar char="Ø"/>
            </a:pPr>
            <a:r>
              <a:rPr lang="en-US" dirty="0"/>
              <a:t>  Data shouldn’t be lost if something crashes.  </a:t>
            </a:r>
            <a:r>
              <a:rPr lang="en-US" b="1" dirty="0"/>
              <a:t>[durability]</a:t>
            </a:r>
            <a:endParaRPr lang="en-US" dirty="0"/>
          </a:p>
        </p:txBody>
      </p:sp>
      <p:sp>
        <p:nvSpPr>
          <p:cNvPr id="4" name="Footer Placeholder 3">
            <a:extLst>
              <a:ext uri="{FF2B5EF4-FFF2-40B4-BE49-F238E27FC236}">
                <a16:creationId xmlns:a16="http://schemas.microsoft.com/office/drawing/2014/main" id="{FE7B6125-86AA-4CEA-9A20-8FE48C1997A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369EEB7-25F5-4BF6-9EEF-0FC9B73EB202}"/>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79402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CE30-10D7-4DF0-90A3-4D87F03E8CBF}"/>
              </a:ext>
            </a:extLst>
          </p:cNvPr>
          <p:cNvSpPr>
            <a:spLocks noGrp="1"/>
          </p:cNvSpPr>
          <p:nvPr>
            <p:ph type="title"/>
          </p:nvPr>
        </p:nvSpPr>
        <p:spPr/>
        <p:txBody>
          <a:bodyPr/>
          <a:lstStyle/>
          <a:p>
            <a:r>
              <a:rPr lang="en-US" dirty="0"/>
              <a:t>Concept: A transactional write</a:t>
            </a:r>
          </a:p>
        </p:txBody>
      </p:sp>
      <p:sp>
        <p:nvSpPr>
          <p:cNvPr id="3" name="Content Placeholder 2">
            <a:extLst>
              <a:ext uri="{FF2B5EF4-FFF2-40B4-BE49-F238E27FC236}">
                <a16:creationId xmlns:a16="http://schemas.microsoft.com/office/drawing/2014/main" id="{A2312E9D-E1F3-405B-A971-AC7E6CB6D38D}"/>
              </a:ext>
            </a:extLst>
          </p:cNvPr>
          <p:cNvSpPr>
            <a:spLocks noGrp="1"/>
          </p:cNvSpPr>
          <p:nvPr>
            <p:ph idx="1"/>
          </p:nvPr>
        </p:nvSpPr>
        <p:spPr>
          <a:xfrm>
            <a:off x="1024128" y="2286000"/>
            <a:ext cx="10786872" cy="4023360"/>
          </a:xfrm>
        </p:spPr>
        <p:txBody>
          <a:bodyPr>
            <a:normAutofit fontScale="92500" lnSpcReduction="10000"/>
          </a:bodyPr>
          <a:lstStyle/>
          <a:p>
            <a:r>
              <a:rPr lang="en-US" dirty="0"/>
              <a:t>We say that an operation is an </a:t>
            </a:r>
            <a:r>
              <a:rPr lang="en-US" i="1" u="sng" dirty="0"/>
              <a:t>atomic</a:t>
            </a:r>
            <a:r>
              <a:rPr lang="en-US" i="1" dirty="0"/>
              <a:t> </a:t>
            </a:r>
            <a:r>
              <a:rPr lang="en-US" i="1" u="sng" dirty="0"/>
              <a:t>transaction</a:t>
            </a:r>
            <a:r>
              <a:rPr lang="en-US" dirty="0"/>
              <a:t> if it combines a series of reads and updates into a single indivisible action.  </a:t>
            </a:r>
          </a:p>
          <a:p>
            <a:endParaRPr lang="en-US" dirty="0"/>
          </a:p>
          <a:p>
            <a:r>
              <a:rPr lang="en-US" dirty="0"/>
              <a:t>The transaction has multiple steps (the individual reads and writes, or get and puts).  Software creates an illusion that they occur all at once.</a:t>
            </a:r>
          </a:p>
          <a:p>
            <a:endParaRPr lang="en-US" dirty="0"/>
          </a:p>
          <a:p>
            <a:r>
              <a:rPr lang="en-US" dirty="0"/>
              <a:t>Readers always see the system as if no updates were underway.  Updates seem to occur one by one.</a:t>
            </a:r>
          </a:p>
        </p:txBody>
      </p:sp>
      <p:sp>
        <p:nvSpPr>
          <p:cNvPr id="4" name="Footer Placeholder 3">
            <a:extLst>
              <a:ext uri="{FF2B5EF4-FFF2-40B4-BE49-F238E27FC236}">
                <a16:creationId xmlns:a16="http://schemas.microsoft.com/office/drawing/2014/main" id="{C8B9611E-6FF4-411D-9A0D-198938C24E2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278C91B-FFB1-4ED2-ACA4-EA917C42D060}"/>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84134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5A5E-6806-439C-B4CC-7668E2A2E748}"/>
              </a:ext>
            </a:extLst>
          </p:cNvPr>
          <p:cNvSpPr>
            <a:spLocks noGrp="1"/>
          </p:cNvSpPr>
          <p:nvPr>
            <p:ph type="title"/>
          </p:nvPr>
        </p:nvSpPr>
        <p:spPr/>
        <p:txBody>
          <a:bodyPr/>
          <a:lstStyle/>
          <a:p>
            <a:r>
              <a:rPr lang="en-US" dirty="0" err="1"/>
              <a:t>FaRM</a:t>
            </a:r>
            <a:r>
              <a:rPr lang="en-US" dirty="0"/>
              <a:t> Transactions</a:t>
            </a:r>
          </a:p>
        </p:txBody>
      </p:sp>
      <p:sp>
        <p:nvSpPr>
          <p:cNvPr id="3" name="Content Placeholder 2">
            <a:extLst>
              <a:ext uri="{FF2B5EF4-FFF2-40B4-BE49-F238E27FC236}">
                <a16:creationId xmlns:a16="http://schemas.microsoft.com/office/drawing/2014/main" id="{A7527C3C-E5E7-48FD-8FE3-4139C1BB4FE1}"/>
              </a:ext>
            </a:extLst>
          </p:cNvPr>
          <p:cNvSpPr>
            <a:spLocks noGrp="1"/>
          </p:cNvSpPr>
          <p:nvPr>
            <p:ph idx="1"/>
          </p:nvPr>
        </p:nvSpPr>
        <p:spPr/>
        <p:txBody>
          <a:bodyPr>
            <a:normAutofit/>
          </a:bodyPr>
          <a:lstStyle/>
          <a:p>
            <a:r>
              <a:rPr lang="en-US" dirty="0"/>
              <a:t>They decided to support two kinds of transactions</a:t>
            </a:r>
          </a:p>
          <a:p>
            <a:endParaRPr lang="en-US" dirty="0"/>
          </a:p>
          <a:p>
            <a:pPr marL="514350" indent="-514350">
              <a:buFont typeface="+mj-lt"/>
              <a:buAutoNum type="arabicPeriod"/>
            </a:pPr>
            <a:r>
              <a:rPr lang="en-US" dirty="0"/>
              <a:t> An atomic update that will replace a series of key-value </a:t>
            </a:r>
            <a:br>
              <a:rPr lang="en-US" dirty="0"/>
            </a:br>
            <a:r>
              <a:rPr lang="en-US" dirty="0"/>
              <a:t> pairs with a new set of key-value pairs.</a:t>
            </a:r>
          </a:p>
          <a:p>
            <a:pPr marL="514350" indent="-514350">
              <a:buFont typeface="+mj-lt"/>
              <a:buAutoNum type="arabicPeriod"/>
            </a:pPr>
            <a:endParaRPr lang="en-US" dirty="0"/>
          </a:p>
          <a:p>
            <a:pPr marL="514350" indent="-514350">
              <a:buFont typeface="+mj-lt"/>
              <a:buAutoNum type="arabicPeriod"/>
            </a:pPr>
            <a:r>
              <a:rPr lang="en-US" dirty="0"/>
              <a:t> An atomic read that will read a series of key-value pairs all </a:t>
            </a:r>
            <a:br>
              <a:rPr lang="en-US" dirty="0"/>
            </a:br>
            <a:r>
              <a:rPr lang="en-US" dirty="0"/>
              <a:t> as a single atomic operation.</a:t>
            </a:r>
          </a:p>
        </p:txBody>
      </p:sp>
      <p:sp>
        <p:nvSpPr>
          <p:cNvPr id="4" name="Footer Placeholder 3">
            <a:extLst>
              <a:ext uri="{FF2B5EF4-FFF2-40B4-BE49-F238E27FC236}">
                <a16:creationId xmlns:a16="http://schemas.microsoft.com/office/drawing/2014/main" id="{604B3828-0150-4F45-BECE-1BED88CCE2B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64E56B-3DC5-4CB1-86FF-7229EF6DC8D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28548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646331"/>
          </a:xfrm>
          <a:prstGeom prst="rect">
            <a:avLst/>
          </a:prstGeom>
          <a:solidFill>
            <a:srgbClr val="FFC000"/>
          </a:solidFill>
        </p:spPr>
        <p:txBody>
          <a:bodyPr wrap="square" rtlCol="0">
            <a:spAutoFit/>
          </a:bodyPr>
          <a:lstStyle/>
          <a:p>
            <a:pPr algn="ctr"/>
            <a:r>
              <a:rPr lang="en-US" b="1" dirty="0"/>
              <a:t>By definition, big data means “you can’t fit it on your machine”</a:t>
            </a:r>
            <a:br>
              <a:rPr lang="en-US" b="1" dirty="0"/>
            </a:br>
            <a:r>
              <a:rPr lang="en-US" b="1" dirty="0"/>
              <a:t>Reminder: Shared storage servers accessed over a network.</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335509"/>
            <a:ext cx="3487950" cy="646331"/>
          </a:xfrm>
          <a:prstGeom prst="rect">
            <a:avLst/>
          </a:prstGeom>
          <a:solidFill>
            <a:srgbClr val="FFC000"/>
          </a:solidFill>
        </p:spPr>
        <p:txBody>
          <a:bodyPr wrap="square" rtlCol="0">
            <a:spAutoFit/>
          </a:bodyPr>
          <a:lstStyle/>
          <a:p>
            <a:pPr algn="ctr"/>
            <a:r>
              <a:rPr lang="en-US" b="1" dirty="0"/>
              <a:t>Reminder: </a:t>
            </a:r>
            <a:r>
              <a:rPr lang="en-US" b="1" dirty="0" err="1"/>
              <a:t>MemCacheD</a:t>
            </a:r>
            <a:endParaRPr lang="en-US" b="1" dirty="0"/>
          </a:p>
          <a:p>
            <a:pPr algn="ctr"/>
            <a:r>
              <a:rPr lang="en-US" b="1" dirty="0"/>
              <a:t>(Lecture 22)</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646331"/>
          </a:xfrm>
          <a:prstGeom prst="rect">
            <a:avLst/>
          </a:prstGeom>
          <a:solidFill>
            <a:srgbClr val="FFC000"/>
          </a:solidFill>
        </p:spPr>
        <p:txBody>
          <a:bodyPr wrap="square" rtlCol="0">
            <a:spAutoFit/>
          </a:bodyPr>
          <a:lstStyle/>
          <a:p>
            <a:pPr algn="ctr"/>
            <a:r>
              <a:rPr lang="en-US" b="1" dirty="0"/>
              <a:t>Concept: Transactions.  Applying this concept to a key-value store.</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058510"/>
            <a:ext cx="3487950" cy="923330"/>
          </a:xfrm>
          <a:prstGeom prst="rect">
            <a:avLst/>
          </a:prstGeom>
          <a:solidFill>
            <a:srgbClr val="FFC000"/>
          </a:solidFill>
        </p:spPr>
        <p:txBody>
          <a:bodyPr wrap="square" rtlCol="0">
            <a:spAutoFit/>
          </a:bodyPr>
          <a:lstStyle/>
          <a:p>
            <a:pPr algn="ctr"/>
            <a:r>
              <a:rPr lang="en-US" b="1" dirty="0"/>
              <a:t>RDMA hardware accelerator for TCP and remote memory access.</a:t>
            </a:r>
            <a:br>
              <a:rPr lang="en-US" b="1" dirty="0"/>
            </a:br>
            <a:r>
              <a:rPr lang="en-US" b="1" dirty="0"/>
              <a:t>How </a:t>
            </a:r>
            <a:r>
              <a:rPr lang="en-US" b="1" dirty="0" err="1"/>
              <a:t>FaRM</a:t>
            </a:r>
            <a:r>
              <a:rPr lang="en-US" b="1" dirty="0"/>
              <a:t> leveraged this.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699A-88E9-4113-A2DD-95EB4F32DE25}"/>
              </a:ext>
            </a:extLst>
          </p:cNvPr>
          <p:cNvSpPr>
            <a:spLocks noGrp="1"/>
          </p:cNvSpPr>
          <p:nvPr>
            <p:ph type="title"/>
          </p:nvPr>
        </p:nvSpPr>
        <p:spPr/>
        <p:txBody>
          <a:bodyPr/>
          <a:lstStyle/>
          <a:p>
            <a:r>
              <a:rPr lang="en-US" dirty="0"/>
              <a:t>Reminder of the picture</a:t>
            </a:r>
          </a:p>
        </p:txBody>
      </p:sp>
      <p:sp>
        <p:nvSpPr>
          <p:cNvPr id="3" name="Content Placeholder 2">
            <a:extLst>
              <a:ext uri="{FF2B5EF4-FFF2-40B4-BE49-F238E27FC236}">
                <a16:creationId xmlns:a16="http://schemas.microsoft.com/office/drawing/2014/main" id="{D884029D-4D7C-437B-8ED9-5A8E13C5C661}"/>
              </a:ext>
            </a:extLst>
          </p:cNvPr>
          <p:cNvSpPr>
            <a:spLocks noGrp="1"/>
          </p:cNvSpPr>
          <p:nvPr>
            <p:ph idx="1"/>
          </p:nvPr>
        </p:nvSpPr>
        <p:spPr/>
        <p:txBody>
          <a:bodyPr/>
          <a:lstStyle/>
          <a:p>
            <a:r>
              <a:rPr lang="en-US" dirty="0"/>
              <a:t>Recall that a key-value store is a two-level hashing scheme:</a:t>
            </a:r>
          </a:p>
          <a:p>
            <a:endParaRPr lang="en-US" dirty="0"/>
          </a:p>
          <a:p>
            <a:pPr marL="514350" indent="-514350">
              <a:buFont typeface="+mj-lt"/>
              <a:buAutoNum type="arabicPeriod"/>
            </a:pPr>
            <a:r>
              <a:rPr lang="en-US" dirty="0"/>
              <a:t>Find the proper server for a given key.</a:t>
            </a:r>
          </a:p>
          <a:p>
            <a:pPr marL="514350" indent="-514350">
              <a:buFont typeface="+mj-lt"/>
              <a:buAutoNum type="arabicPeriod"/>
            </a:pPr>
            <a:endParaRPr lang="en-US" dirty="0"/>
          </a:p>
          <a:p>
            <a:pPr marL="514350" indent="-514350">
              <a:buFont typeface="+mj-lt"/>
              <a:buAutoNum type="arabicPeriod"/>
            </a:pPr>
            <a:r>
              <a:rPr lang="en-US" dirty="0"/>
              <a:t>Then within that server, do an O(1) lookup in a hashed structure, like the C++ std::</a:t>
            </a:r>
            <a:r>
              <a:rPr lang="en-US" dirty="0" err="1"/>
              <a:t>unordered_set</a:t>
            </a:r>
            <a:endParaRPr lang="en-US" dirty="0"/>
          </a:p>
        </p:txBody>
      </p:sp>
      <p:sp>
        <p:nvSpPr>
          <p:cNvPr id="4" name="Footer Placeholder 3">
            <a:extLst>
              <a:ext uri="{FF2B5EF4-FFF2-40B4-BE49-F238E27FC236}">
                <a16:creationId xmlns:a16="http://schemas.microsoft.com/office/drawing/2014/main" id="{7F6515D5-2271-43DF-BC96-17711A4E20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67E7A4B-178E-4F23-9E42-ECE13DA9CD07}"/>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CE0B3C33-C3CA-46B6-B6DB-427C2754810C}"/>
              </a:ext>
            </a:extLst>
          </p:cNvPr>
          <p:cNvPicPr>
            <a:picLocks noChangeAspect="1"/>
          </p:cNvPicPr>
          <p:nvPr/>
        </p:nvPicPr>
        <p:blipFill>
          <a:blip r:embed="rId2"/>
          <a:stretch>
            <a:fillRect/>
          </a:stretch>
        </p:blipFill>
        <p:spPr>
          <a:xfrm>
            <a:off x="8777037" y="237800"/>
            <a:ext cx="3218755" cy="1886856"/>
          </a:xfrm>
          <a:prstGeom prst="rect">
            <a:avLst/>
          </a:prstGeom>
        </p:spPr>
      </p:pic>
    </p:spTree>
    <p:extLst>
      <p:ext uri="{BB962C8B-B14F-4D97-AF65-F5344CB8AC3E}">
        <p14:creationId xmlns:p14="http://schemas.microsoft.com/office/powerpoint/2010/main" val="388606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Also, RDMA is direct, so we won’t have any daemon</a:t>
            </a:r>
          </a:p>
          <a:p>
            <a:endParaRPr lang="en-US" dirty="0"/>
          </a:p>
          <a:p>
            <a:r>
              <a:rPr lang="en-US" dirty="0"/>
              <a:t>And we want updates to be concurrent, lock-free,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7137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CC15-6623-4FBD-B305-7191B66DB4F2}"/>
              </a:ext>
            </a:extLst>
          </p:cNvPr>
          <p:cNvSpPr>
            <a:spLocks noGrp="1"/>
          </p:cNvSpPr>
          <p:nvPr>
            <p:ph type="title"/>
          </p:nvPr>
        </p:nvSpPr>
        <p:spPr/>
        <p:txBody>
          <a:bodyPr/>
          <a:lstStyle/>
          <a:p>
            <a:r>
              <a:rPr lang="en-US" dirty="0" err="1"/>
              <a:t>FarM</a:t>
            </a:r>
            <a:r>
              <a:rPr lang="en-US" dirty="0"/>
              <a:t> variant</a:t>
            </a:r>
          </a:p>
        </p:txBody>
      </p:sp>
      <p:sp>
        <p:nvSpPr>
          <p:cNvPr id="3" name="Content Placeholder 2">
            <a:extLst>
              <a:ext uri="{FF2B5EF4-FFF2-40B4-BE49-F238E27FC236}">
                <a16:creationId xmlns:a16="http://schemas.microsoft.com/office/drawing/2014/main" id="{E4756601-4E8B-4A50-BF73-1220A156408B}"/>
              </a:ext>
            </a:extLst>
          </p:cNvPr>
          <p:cNvSpPr>
            <a:spLocks noGrp="1"/>
          </p:cNvSpPr>
          <p:nvPr>
            <p:ph idx="1"/>
          </p:nvPr>
        </p:nvSpPr>
        <p:spPr/>
        <p:txBody>
          <a:bodyPr/>
          <a:lstStyle/>
          <a:p>
            <a:r>
              <a:rPr lang="en-US" dirty="0"/>
              <a:t>Same idea, but now a single Bing update could require many concurrent put operations, or many concurrent get operations.</a:t>
            </a:r>
          </a:p>
          <a:p>
            <a:endParaRPr lang="en-US" dirty="0"/>
          </a:p>
          <a:p>
            <a:r>
              <a:rPr lang="en-US" dirty="0"/>
              <a:t>And those are what need to be concurrent, without locking, yet atomic.</a:t>
            </a:r>
          </a:p>
        </p:txBody>
      </p:sp>
      <p:sp>
        <p:nvSpPr>
          <p:cNvPr id="4" name="Footer Placeholder 3">
            <a:extLst>
              <a:ext uri="{FF2B5EF4-FFF2-40B4-BE49-F238E27FC236}">
                <a16:creationId xmlns:a16="http://schemas.microsoft.com/office/drawing/2014/main" id="{5430B27F-8D96-47D2-B539-6F3DFC6FC87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1499177-23C4-492B-9626-337F78B5C88D}"/>
              </a:ext>
            </a:extLst>
          </p:cNvPr>
          <p:cNvSpPr>
            <a:spLocks noGrp="1"/>
          </p:cNvSpPr>
          <p:nvPr>
            <p:ph type="sldNum" sz="quarter" idx="12"/>
          </p:nvPr>
        </p:nvSpPr>
        <p:spPr>
          <a:xfrm>
            <a:off x="8965401" y="6289550"/>
            <a:ext cx="973667" cy="274320"/>
          </a:xfrm>
        </p:spPr>
        <p:txBody>
          <a:bodyPr/>
          <a:lstStyle/>
          <a:p>
            <a:fld id="{6547F9EC-0141-428E-9624-21FD351CB832}" type="slidenum">
              <a:rPr lang="en-US" smtClean="0"/>
              <a:t>22</a:t>
            </a:fld>
            <a:endParaRPr lang="en-US"/>
          </a:p>
        </p:txBody>
      </p:sp>
      <p:sp>
        <p:nvSpPr>
          <p:cNvPr id="6" name="Rectangle 5">
            <a:extLst>
              <a:ext uri="{FF2B5EF4-FFF2-40B4-BE49-F238E27FC236}">
                <a16:creationId xmlns:a16="http://schemas.microsoft.com/office/drawing/2014/main" id="{D7D50F71-4C2A-494F-993C-88DFF50BF92E}"/>
              </a:ext>
            </a:extLst>
          </p:cNvPr>
          <p:cNvSpPr/>
          <p:nvPr/>
        </p:nvSpPr>
        <p:spPr>
          <a:xfrm>
            <a:off x="1817881" y="2571883"/>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C3D89F-6EA7-4C3F-8813-D40FAF5CA8FB}"/>
              </a:ext>
            </a:extLst>
          </p:cNvPr>
          <p:cNvSpPr txBox="1"/>
          <p:nvPr/>
        </p:nvSpPr>
        <p:spPr>
          <a:xfrm>
            <a:off x="2166704" y="5325055"/>
            <a:ext cx="2669876" cy="369332"/>
          </a:xfrm>
          <a:prstGeom prst="rect">
            <a:avLst/>
          </a:prstGeom>
          <a:noFill/>
        </p:spPr>
        <p:txBody>
          <a:bodyPr wrap="square" rtlCol="0">
            <a:spAutoFit/>
          </a:bodyPr>
          <a:lstStyle/>
          <a:p>
            <a:r>
              <a:rPr lang="en-US" b="1" i="1" dirty="0" err="1"/>
              <a:t>FaRM</a:t>
            </a:r>
            <a:r>
              <a:rPr lang="en-US" b="1" i="1" dirty="0"/>
              <a:t> on my machine</a:t>
            </a:r>
          </a:p>
        </p:txBody>
      </p:sp>
      <p:sp>
        <p:nvSpPr>
          <p:cNvPr id="8" name="TextBox 7">
            <a:extLst>
              <a:ext uri="{FF2B5EF4-FFF2-40B4-BE49-F238E27FC236}">
                <a16:creationId xmlns:a16="http://schemas.microsoft.com/office/drawing/2014/main" id="{6DDFC47F-7A4B-4FA1-999B-9DF93A6BFEF3}"/>
              </a:ext>
            </a:extLst>
          </p:cNvPr>
          <p:cNvSpPr txBox="1"/>
          <p:nvPr/>
        </p:nvSpPr>
        <p:spPr>
          <a:xfrm>
            <a:off x="3164782" y="3215834"/>
            <a:ext cx="2368751" cy="369332"/>
          </a:xfrm>
          <a:prstGeom prst="rect">
            <a:avLst/>
          </a:prstGeom>
          <a:solidFill>
            <a:srgbClr val="FFC000"/>
          </a:solidFill>
        </p:spPr>
        <p:txBody>
          <a:bodyPr wrap="square" rtlCol="0">
            <a:spAutoFit/>
          </a:bodyPr>
          <a:lstStyle/>
          <a:p>
            <a:r>
              <a:rPr lang="en-US" b="1" dirty="0" err="1"/>
              <a:t>FaRM</a:t>
            </a:r>
            <a:r>
              <a:rPr lang="en-US" b="1" dirty="0"/>
              <a:t> library, in C++</a:t>
            </a:r>
          </a:p>
        </p:txBody>
      </p:sp>
      <p:sp>
        <p:nvSpPr>
          <p:cNvPr id="17" name="Freeform: Shape 16">
            <a:extLst>
              <a:ext uri="{FF2B5EF4-FFF2-40B4-BE49-F238E27FC236}">
                <a16:creationId xmlns:a16="http://schemas.microsoft.com/office/drawing/2014/main" id="{3C539BC9-ABD0-4D9D-BFC1-5A68554D6AC4}"/>
              </a:ext>
            </a:extLst>
          </p:cNvPr>
          <p:cNvSpPr/>
          <p:nvPr/>
        </p:nvSpPr>
        <p:spPr>
          <a:xfrm>
            <a:off x="2154073" y="3448388"/>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BE60DB-3AB5-4D2D-9FED-375856F06B07}"/>
              </a:ext>
            </a:extLst>
          </p:cNvPr>
          <p:cNvSpPr txBox="1"/>
          <p:nvPr/>
        </p:nvSpPr>
        <p:spPr>
          <a:xfrm>
            <a:off x="1869093" y="4656086"/>
            <a:ext cx="1216325" cy="646331"/>
          </a:xfrm>
          <a:prstGeom prst="rect">
            <a:avLst/>
          </a:prstGeom>
          <a:noFill/>
        </p:spPr>
        <p:txBody>
          <a:bodyPr wrap="square" rtlCol="0">
            <a:spAutoFit/>
          </a:bodyPr>
          <a:lstStyle/>
          <a:p>
            <a:pPr algn="ctr"/>
            <a:r>
              <a:rPr lang="en-US" b="1" dirty="0"/>
              <a:t>Bing process</a:t>
            </a:r>
          </a:p>
        </p:txBody>
      </p:sp>
      <p:sp>
        <p:nvSpPr>
          <p:cNvPr id="20" name="TextBox 19">
            <a:extLst>
              <a:ext uri="{FF2B5EF4-FFF2-40B4-BE49-F238E27FC236}">
                <a16:creationId xmlns:a16="http://schemas.microsoft.com/office/drawing/2014/main" id="{51D3C6DB-EA4E-4584-B3CF-051FEA4783C7}"/>
              </a:ext>
            </a:extLst>
          </p:cNvPr>
          <p:cNvSpPr txBox="1"/>
          <p:nvPr/>
        </p:nvSpPr>
        <p:spPr>
          <a:xfrm>
            <a:off x="2603960" y="3676287"/>
            <a:ext cx="2973682" cy="369332"/>
          </a:xfrm>
          <a:prstGeom prst="rect">
            <a:avLst/>
          </a:prstGeom>
          <a:noFill/>
        </p:spPr>
        <p:txBody>
          <a:bodyPr wrap="square" rtlCol="0">
            <a:spAutoFit/>
          </a:bodyPr>
          <a:lstStyle/>
          <a:p>
            <a:r>
              <a:rPr lang="en-US" b="1" dirty="0"/>
              <a:t>put(key</a:t>
            </a:r>
            <a:r>
              <a:rPr lang="en-US" b="1" baseline="-25000" dirty="0"/>
              <a:t>0</a:t>
            </a:r>
            <a:r>
              <a:rPr lang="en-US" b="1" dirty="0"/>
              <a:t>, obj, key</a:t>
            </a:r>
            <a:r>
              <a:rPr lang="en-US" b="1" baseline="-25000" dirty="0"/>
              <a:t>1</a:t>
            </a:r>
            <a:r>
              <a:rPr lang="en-US" b="1" dirty="0"/>
              <a:t>, obj</a:t>
            </a:r>
            <a:r>
              <a:rPr lang="en-US" b="1" baseline="-25000" dirty="0"/>
              <a:t>1</a:t>
            </a:r>
            <a:r>
              <a:rPr lang="en-US" b="1" dirty="0"/>
              <a:t>…)</a:t>
            </a:r>
          </a:p>
        </p:txBody>
      </p:sp>
      <p:sp>
        <p:nvSpPr>
          <p:cNvPr id="23" name="Rectangle 22">
            <a:extLst>
              <a:ext uri="{FF2B5EF4-FFF2-40B4-BE49-F238E27FC236}">
                <a16:creationId xmlns:a16="http://schemas.microsoft.com/office/drawing/2014/main" id="{2F893FF7-DC60-425B-B536-8A26DFE93AA8}"/>
              </a:ext>
            </a:extLst>
          </p:cNvPr>
          <p:cNvSpPr/>
          <p:nvPr/>
        </p:nvSpPr>
        <p:spPr>
          <a:xfrm>
            <a:off x="6291323" y="404062"/>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2B137F6-1B7A-4EBF-B3B6-41105E51E09C}"/>
              </a:ext>
            </a:extLst>
          </p:cNvPr>
          <p:cNvSpPr txBox="1"/>
          <p:nvPr/>
        </p:nvSpPr>
        <p:spPr>
          <a:xfrm>
            <a:off x="6736793" y="410300"/>
            <a:ext cx="2368751" cy="369332"/>
          </a:xfrm>
          <a:prstGeom prst="rect">
            <a:avLst/>
          </a:prstGeom>
          <a:solidFill>
            <a:srgbClr val="FFC000"/>
          </a:solidFill>
        </p:spPr>
        <p:txBody>
          <a:bodyPr wrap="square" rtlCol="0">
            <a:spAutoFit/>
          </a:bodyPr>
          <a:lstStyle/>
          <a:p>
            <a:r>
              <a:rPr lang="en-US" b="1" dirty="0" err="1"/>
              <a:t>FaRM</a:t>
            </a:r>
            <a:r>
              <a:rPr lang="en-US" b="1" dirty="0"/>
              <a:t> server 0</a:t>
            </a:r>
          </a:p>
        </p:txBody>
      </p:sp>
      <p:sp>
        <p:nvSpPr>
          <p:cNvPr id="25" name="Rectangle 24">
            <a:extLst>
              <a:ext uri="{FF2B5EF4-FFF2-40B4-BE49-F238E27FC236}">
                <a16:creationId xmlns:a16="http://schemas.microsoft.com/office/drawing/2014/main" id="{E2848551-67CF-430A-B079-1EC745B59206}"/>
              </a:ext>
            </a:extLst>
          </p:cNvPr>
          <p:cNvSpPr/>
          <p:nvPr/>
        </p:nvSpPr>
        <p:spPr>
          <a:xfrm>
            <a:off x="6317311" y="3592480"/>
            <a:ext cx="3769744"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9716E-D741-4BD1-BCB7-B9450E3E793B}"/>
              </a:ext>
            </a:extLst>
          </p:cNvPr>
          <p:cNvSpPr txBox="1"/>
          <p:nvPr/>
        </p:nvSpPr>
        <p:spPr>
          <a:xfrm>
            <a:off x="6762781" y="3598718"/>
            <a:ext cx="2368751" cy="369332"/>
          </a:xfrm>
          <a:prstGeom prst="rect">
            <a:avLst/>
          </a:prstGeom>
          <a:solidFill>
            <a:srgbClr val="FFC000"/>
          </a:solidFill>
        </p:spPr>
        <p:txBody>
          <a:bodyPr wrap="square" rtlCol="0">
            <a:spAutoFit/>
          </a:bodyPr>
          <a:lstStyle/>
          <a:p>
            <a:r>
              <a:rPr lang="en-US" b="1" dirty="0" err="1"/>
              <a:t>FaRM</a:t>
            </a:r>
            <a:r>
              <a:rPr lang="en-US" b="1" dirty="0"/>
              <a:t> server 1</a:t>
            </a:r>
          </a:p>
        </p:txBody>
      </p:sp>
      <p:sp>
        <p:nvSpPr>
          <p:cNvPr id="27" name="Arrow: Right 26">
            <a:extLst>
              <a:ext uri="{FF2B5EF4-FFF2-40B4-BE49-F238E27FC236}">
                <a16:creationId xmlns:a16="http://schemas.microsoft.com/office/drawing/2014/main" id="{47B6EF59-A98B-4312-8A59-48063644ACA5}"/>
              </a:ext>
            </a:extLst>
          </p:cNvPr>
          <p:cNvSpPr/>
          <p:nvPr/>
        </p:nvSpPr>
        <p:spPr>
          <a:xfrm rot="19804960">
            <a:off x="5210349" y="1965571"/>
            <a:ext cx="2200594" cy="676999"/>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0</a:t>
            </a:r>
            <a:r>
              <a:rPr lang="en-US" b="1" dirty="0">
                <a:solidFill>
                  <a:srgbClr val="C00000"/>
                </a:solidFill>
              </a:rPr>
              <a:t>, obj</a:t>
            </a:r>
            <a:r>
              <a:rPr lang="en-US" b="1" baseline="-25000" dirty="0">
                <a:solidFill>
                  <a:srgbClr val="C00000"/>
                </a:solidFill>
              </a:rPr>
              <a:t>0</a:t>
            </a:r>
            <a:r>
              <a:rPr lang="en-US" b="1" dirty="0">
                <a:solidFill>
                  <a:srgbClr val="C00000"/>
                </a:solidFill>
              </a:rPr>
              <a:t>)</a:t>
            </a:r>
          </a:p>
        </p:txBody>
      </p:sp>
      <p:sp>
        <p:nvSpPr>
          <p:cNvPr id="28" name="Arrow: Right 27">
            <a:extLst>
              <a:ext uri="{FF2B5EF4-FFF2-40B4-BE49-F238E27FC236}">
                <a16:creationId xmlns:a16="http://schemas.microsoft.com/office/drawing/2014/main" id="{E3C19331-0C3B-4A88-B65A-7A2E0599AE57}"/>
              </a:ext>
            </a:extLst>
          </p:cNvPr>
          <p:cNvSpPr/>
          <p:nvPr/>
        </p:nvSpPr>
        <p:spPr>
          <a:xfrm rot="2330675">
            <a:off x="5340734" y="3936956"/>
            <a:ext cx="2200594" cy="671598"/>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(key</a:t>
            </a:r>
            <a:r>
              <a:rPr lang="en-US" b="1" baseline="-25000" dirty="0">
                <a:solidFill>
                  <a:srgbClr val="C00000"/>
                </a:solidFill>
              </a:rPr>
              <a:t>1</a:t>
            </a:r>
            <a:r>
              <a:rPr lang="en-US" b="1" dirty="0">
                <a:solidFill>
                  <a:srgbClr val="C00000"/>
                </a:solidFill>
              </a:rPr>
              <a:t>, obj</a:t>
            </a:r>
            <a:r>
              <a:rPr lang="en-US" b="1" baseline="-25000" dirty="0">
                <a:solidFill>
                  <a:srgbClr val="C00000"/>
                </a:solidFill>
              </a:rPr>
              <a:t>1</a:t>
            </a:r>
            <a:r>
              <a:rPr lang="en-US" b="1" dirty="0">
                <a:solidFill>
                  <a:srgbClr val="C00000"/>
                </a:solidFill>
              </a:rPr>
              <a:t>)</a:t>
            </a:r>
          </a:p>
        </p:txBody>
      </p:sp>
      <p:sp>
        <p:nvSpPr>
          <p:cNvPr id="29" name="Flowchart: Multidocument 28">
            <a:extLst>
              <a:ext uri="{FF2B5EF4-FFF2-40B4-BE49-F238E27FC236}">
                <a16:creationId xmlns:a16="http://schemas.microsoft.com/office/drawing/2014/main" id="{3B721A22-196C-48C3-B9EF-78B900291972}"/>
              </a:ext>
            </a:extLst>
          </p:cNvPr>
          <p:cNvSpPr/>
          <p:nvPr/>
        </p:nvSpPr>
        <p:spPr>
          <a:xfrm>
            <a:off x="7705174" y="172362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ocument 30">
            <a:extLst>
              <a:ext uri="{FF2B5EF4-FFF2-40B4-BE49-F238E27FC236}">
                <a16:creationId xmlns:a16="http://schemas.microsoft.com/office/drawing/2014/main" id="{A5040652-26B7-41A7-9BA1-4461546C45C6}"/>
              </a:ext>
            </a:extLst>
          </p:cNvPr>
          <p:cNvSpPr/>
          <p:nvPr/>
        </p:nvSpPr>
        <p:spPr>
          <a:xfrm>
            <a:off x="7618244" y="1914198"/>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a:extLst>
              <a:ext uri="{FF2B5EF4-FFF2-40B4-BE49-F238E27FC236}">
                <a16:creationId xmlns:a16="http://schemas.microsoft.com/office/drawing/2014/main" id="{AA28D0E0-89BF-40A9-9394-CF33347F6BC8}"/>
              </a:ext>
            </a:extLst>
          </p:cNvPr>
          <p:cNvSpPr/>
          <p:nvPr/>
        </p:nvSpPr>
        <p:spPr>
          <a:xfrm>
            <a:off x="7390816" y="1995000"/>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a:extLst>
              <a:ext uri="{FF2B5EF4-FFF2-40B4-BE49-F238E27FC236}">
                <a16:creationId xmlns:a16="http://schemas.microsoft.com/office/drawing/2014/main" id="{D59B27C8-F758-4ADC-8A8E-F9E71C149886}"/>
              </a:ext>
            </a:extLst>
          </p:cNvPr>
          <p:cNvSpPr/>
          <p:nvPr/>
        </p:nvSpPr>
        <p:spPr>
          <a:xfrm>
            <a:off x="7705174" y="463714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a:extLst>
              <a:ext uri="{FF2B5EF4-FFF2-40B4-BE49-F238E27FC236}">
                <a16:creationId xmlns:a16="http://schemas.microsoft.com/office/drawing/2014/main" id="{5266D6E4-B343-4F93-8F60-6AE937EF8647}"/>
              </a:ext>
            </a:extLst>
          </p:cNvPr>
          <p:cNvSpPr/>
          <p:nvPr/>
        </p:nvSpPr>
        <p:spPr>
          <a:xfrm>
            <a:off x="7484460" y="4839114"/>
            <a:ext cx="1060704" cy="758952"/>
          </a:xfrm>
          <a:prstGeom prst="flowChartMultidocument">
            <a:avLst/>
          </a:prstGeom>
          <a:solidFill>
            <a:srgbClr val="FFC0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ocument 32">
            <a:extLst>
              <a:ext uri="{FF2B5EF4-FFF2-40B4-BE49-F238E27FC236}">
                <a16:creationId xmlns:a16="http://schemas.microsoft.com/office/drawing/2014/main" id="{1044FB7A-CEF9-4C6D-8553-0675A607CD54}"/>
              </a:ext>
            </a:extLst>
          </p:cNvPr>
          <p:cNvSpPr/>
          <p:nvPr/>
        </p:nvSpPr>
        <p:spPr>
          <a:xfrm>
            <a:off x="7403008" y="5056950"/>
            <a:ext cx="914400" cy="612648"/>
          </a:xfrm>
          <a:prstGeom prst="flowChartDocument">
            <a:avLst/>
          </a:prstGeom>
          <a:solidFill>
            <a:srgbClr val="00B05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r>
              <a:rPr lang="en-US" baseline="-25000" dirty="0"/>
              <a:t>1</a:t>
            </a:r>
            <a:r>
              <a:rPr lang="en-US" dirty="0"/>
              <a:t>,v</a:t>
            </a:r>
            <a:r>
              <a:rPr lang="en-US" baseline="-25000" dirty="0"/>
              <a:t>1</a:t>
            </a:r>
            <a:r>
              <a:rPr lang="en-US" dirty="0"/>
              <a:t>)</a:t>
            </a:r>
          </a:p>
        </p:txBody>
      </p:sp>
      <p:sp>
        <p:nvSpPr>
          <p:cNvPr id="35" name="Speech Bubble: Rectangle with Corners Rounded 34">
            <a:extLst>
              <a:ext uri="{FF2B5EF4-FFF2-40B4-BE49-F238E27FC236}">
                <a16:creationId xmlns:a16="http://schemas.microsoft.com/office/drawing/2014/main" id="{E867D0A5-BA3A-4969-889C-5F50D68104F1}"/>
              </a:ext>
            </a:extLst>
          </p:cNvPr>
          <p:cNvSpPr/>
          <p:nvPr/>
        </p:nvSpPr>
        <p:spPr>
          <a:xfrm>
            <a:off x="9509095" y="1196178"/>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0</a:t>
            </a:r>
            <a:r>
              <a:rPr lang="en-US" b="1" dirty="0">
                <a:solidFill>
                  <a:srgbClr val="C00000"/>
                </a:solidFill>
              </a:rPr>
              <a:t>, v</a:t>
            </a:r>
            <a:r>
              <a:rPr lang="en-US" b="1" baseline="-25000" dirty="0">
                <a:solidFill>
                  <a:srgbClr val="C00000"/>
                </a:solidFill>
              </a:rPr>
              <a:t>0</a:t>
            </a:r>
            <a:r>
              <a:rPr lang="en-US" b="1" dirty="0">
                <a:solidFill>
                  <a:srgbClr val="C00000"/>
                </a:solidFill>
              </a:rPr>
              <a:t>) goes here</a:t>
            </a:r>
          </a:p>
        </p:txBody>
      </p:sp>
      <p:sp>
        <p:nvSpPr>
          <p:cNvPr id="36" name="Speech Bubble: Rectangle with Corners Rounded 35">
            <a:extLst>
              <a:ext uri="{FF2B5EF4-FFF2-40B4-BE49-F238E27FC236}">
                <a16:creationId xmlns:a16="http://schemas.microsoft.com/office/drawing/2014/main" id="{5078BEA6-2627-4EA3-9875-64582BD68B00}"/>
              </a:ext>
            </a:extLst>
          </p:cNvPr>
          <p:cNvSpPr/>
          <p:nvPr/>
        </p:nvSpPr>
        <p:spPr>
          <a:xfrm>
            <a:off x="9409881" y="4505896"/>
            <a:ext cx="1354347" cy="612648"/>
          </a:xfrm>
          <a:prstGeom prst="wedgeRoundRectCallout">
            <a:avLst>
              <a:gd name="adj1" fmla="val -132154"/>
              <a:gd name="adj2" fmla="val 72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(k</a:t>
            </a:r>
            <a:r>
              <a:rPr lang="en-US" b="1" baseline="-25000" dirty="0">
                <a:solidFill>
                  <a:srgbClr val="C00000"/>
                </a:solidFill>
              </a:rPr>
              <a:t>1</a:t>
            </a:r>
            <a:r>
              <a:rPr lang="en-US" b="1" dirty="0">
                <a:solidFill>
                  <a:srgbClr val="C00000"/>
                </a:solidFill>
              </a:rPr>
              <a:t>, v</a:t>
            </a:r>
            <a:r>
              <a:rPr lang="en-US" b="1" baseline="-25000" dirty="0">
                <a:solidFill>
                  <a:srgbClr val="C00000"/>
                </a:solidFill>
              </a:rPr>
              <a:t>1</a:t>
            </a:r>
            <a:r>
              <a:rPr lang="en-US" b="1" dirty="0">
                <a:solidFill>
                  <a:srgbClr val="C00000"/>
                </a:solidFill>
              </a:rPr>
              <a:t>) goes here</a:t>
            </a:r>
          </a:p>
        </p:txBody>
      </p:sp>
    </p:spTree>
    <p:extLst>
      <p:ext uri="{BB962C8B-B14F-4D97-AF65-F5344CB8AC3E}">
        <p14:creationId xmlns:p14="http://schemas.microsoft.com/office/powerpoint/2010/main" val="2437523892"/>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6615-D5C9-40CB-A55E-4821746CD6E2}"/>
              </a:ext>
            </a:extLst>
          </p:cNvPr>
          <p:cNvSpPr>
            <a:spLocks noGrp="1"/>
          </p:cNvSpPr>
          <p:nvPr>
            <p:ph type="title"/>
          </p:nvPr>
        </p:nvSpPr>
        <p:spPr/>
        <p:txBody>
          <a:bodyPr/>
          <a:lstStyle/>
          <a:p>
            <a:r>
              <a:rPr lang="en-US" dirty="0"/>
              <a:t>How they solved this</a:t>
            </a:r>
          </a:p>
        </p:txBody>
      </p:sp>
      <p:sp>
        <p:nvSpPr>
          <p:cNvPr id="3" name="Content Placeholder 2">
            <a:extLst>
              <a:ext uri="{FF2B5EF4-FFF2-40B4-BE49-F238E27FC236}">
                <a16:creationId xmlns:a16="http://schemas.microsoft.com/office/drawing/2014/main" id="{55206655-4776-4230-9BDF-A8784FD56208}"/>
              </a:ext>
            </a:extLst>
          </p:cNvPr>
          <p:cNvSpPr>
            <a:spLocks noGrp="1"/>
          </p:cNvSpPr>
          <p:nvPr>
            <p:ph idx="1"/>
          </p:nvPr>
        </p:nvSpPr>
        <p:spPr/>
        <p:txBody>
          <a:bodyPr/>
          <a:lstStyle/>
          <a:p>
            <a:r>
              <a:rPr lang="en-US" dirty="0"/>
              <a:t>Microsoft came up with a way to write large objects without needing locks.</a:t>
            </a:r>
          </a:p>
          <a:p>
            <a:endParaRPr lang="en-US" dirty="0"/>
          </a:p>
          <a:p>
            <a:r>
              <a:rPr lang="en-US" dirty="0"/>
              <a:t>They also found a hashed data structure that has very limited needs for locking.</a:t>
            </a:r>
          </a:p>
        </p:txBody>
      </p:sp>
      <p:sp>
        <p:nvSpPr>
          <p:cNvPr id="4" name="Footer Placeholder 3">
            <a:extLst>
              <a:ext uri="{FF2B5EF4-FFF2-40B4-BE49-F238E27FC236}">
                <a16:creationId xmlns:a16="http://schemas.microsoft.com/office/drawing/2014/main" id="{2E260A01-32F7-4FC1-8F66-958DE7C8C1B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4774ACA-C4F8-4AF6-91AE-181E864D875A}"/>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98868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A257-29A9-41F2-B7E8-AFACC916D0D9}"/>
              </a:ext>
            </a:extLst>
          </p:cNvPr>
          <p:cNvSpPr>
            <a:spLocks noGrp="1"/>
          </p:cNvSpPr>
          <p:nvPr>
            <p:ph type="title"/>
          </p:nvPr>
        </p:nvSpPr>
        <p:spPr/>
        <p:txBody>
          <a:bodyPr/>
          <a:lstStyle/>
          <a:p>
            <a:r>
              <a:rPr lang="en-US" dirty="0"/>
              <a:t>First, the transaction model</a:t>
            </a:r>
          </a:p>
        </p:txBody>
      </p:sp>
      <p:sp>
        <p:nvSpPr>
          <p:cNvPr id="3" name="Content Placeholder 2">
            <a:extLst>
              <a:ext uri="{FF2B5EF4-FFF2-40B4-BE49-F238E27FC236}">
                <a16:creationId xmlns:a16="http://schemas.microsoft.com/office/drawing/2014/main" id="{282BE2A7-B2B2-4AFE-85B6-0218DD030578}"/>
              </a:ext>
            </a:extLst>
          </p:cNvPr>
          <p:cNvSpPr>
            <a:spLocks noGrp="1"/>
          </p:cNvSpPr>
          <p:nvPr>
            <p:ph idx="1"/>
          </p:nvPr>
        </p:nvSpPr>
        <p:spPr/>
        <p:txBody>
          <a:bodyPr/>
          <a:lstStyle/>
          <a:p>
            <a:r>
              <a:rPr lang="en-US" dirty="0"/>
              <a:t>Let’s first deal with the “many updates done as an atomic transaction” aspect.</a:t>
            </a:r>
          </a:p>
          <a:p>
            <a:endParaRPr lang="en-US" dirty="0"/>
          </a:p>
          <a:p>
            <a:r>
              <a:rPr lang="en-US" dirty="0"/>
              <a:t>Then we will worry about how multiple machines can safely write into a server concurrently without messing things up.</a:t>
            </a:r>
          </a:p>
        </p:txBody>
      </p:sp>
      <p:sp>
        <p:nvSpPr>
          <p:cNvPr id="4" name="Footer Placeholder 3">
            <a:extLst>
              <a:ext uri="{FF2B5EF4-FFF2-40B4-BE49-F238E27FC236}">
                <a16:creationId xmlns:a16="http://schemas.microsoft.com/office/drawing/2014/main" id="{675D437F-5804-45ED-AB03-0C22E6F7E53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B0E2FF0-46DA-47F9-80DE-9CA821EC88C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99841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E5D-EBE1-4A2C-8822-657849302E45}"/>
              </a:ext>
            </a:extLst>
          </p:cNvPr>
          <p:cNvSpPr>
            <a:spLocks noGrp="1"/>
          </p:cNvSpPr>
          <p:nvPr>
            <p:ph type="title"/>
          </p:nvPr>
        </p:nvSpPr>
        <p:spPr/>
        <p:txBody>
          <a:bodyPr/>
          <a:lstStyle/>
          <a:p>
            <a:r>
              <a:rPr lang="en-US" dirty="0"/>
              <a:t>The transactional write idea</a:t>
            </a:r>
          </a:p>
        </p:txBody>
      </p:sp>
      <p:sp>
        <p:nvSpPr>
          <p:cNvPr id="3" name="Content Placeholder 2">
            <a:extLst>
              <a:ext uri="{FF2B5EF4-FFF2-40B4-BE49-F238E27FC236}">
                <a16:creationId xmlns:a16="http://schemas.microsoft.com/office/drawing/2014/main" id="{3074D419-77DF-47E6-9BF1-4E10C764D674}"/>
              </a:ext>
            </a:extLst>
          </p:cNvPr>
          <p:cNvSpPr>
            <a:spLocks noGrp="1"/>
          </p:cNvSpPr>
          <p:nvPr>
            <p:ph idx="1"/>
          </p:nvPr>
        </p:nvSpPr>
        <p:spPr/>
        <p:txBody>
          <a:bodyPr>
            <a:normAutofit fontScale="92500" lnSpcReduction="10000"/>
          </a:bodyPr>
          <a:lstStyle/>
          <a:p>
            <a:r>
              <a:rPr lang="en-US" dirty="0"/>
              <a:t>Suppose that some object requires </a:t>
            </a:r>
            <a:r>
              <a:rPr lang="en-US" i="1" dirty="0"/>
              <a:t>k</a:t>
            </a:r>
            <a:r>
              <a:rPr lang="en-US" dirty="0"/>
              <a:t> updates.  </a:t>
            </a:r>
            <a:r>
              <a:rPr lang="en-US" dirty="0" err="1"/>
              <a:t>FaRM</a:t>
            </a:r>
            <a:r>
              <a:rPr lang="en-US" dirty="0"/>
              <a:t> breaks the data into chunks of size 60 bytes, adds a 4-byte “version id” to each update, in a hidden field (a “header”), obtaining 64-byte records.</a:t>
            </a:r>
          </a:p>
          <a:p>
            <a:endParaRPr lang="en-US" dirty="0"/>
          </a:p>
          <a:p>
            <a:r>
              <a:rPr lang="en-US" dirty="0"/>
              <a:t>  	</a:t>
            </a:r>
            <a:r>
              <a:rPr lang="en-US" b="1" i="1" dirty="0"/>
              <a:t>version</a:t>
            </a:r>
            <a:r>
              <a:rPr lang="en-US" i="1" dirty="0"/>
              <a:t> </a:t>
            </a:r>
            <a:r>
              <a:rPr lang="en-US" dirty="0"/>
              <a:t>update</a:t>
            </a:r>
            <a:r>
              <a:rPr lang="en-US" baseline="-25000" dirty="0"/>
              <a:t>0</a:t>
            </a:r>
            <a:r>
              <a:rPr lang="en-US" dirty="0"/>
              <a:t> </a:t>
            </a:r>
            <a:r>
              <a:rPr lang="en-US" b="1" i="1" dirty="0"/>
              <a:t>version </a:t>
            </a:r>
            <a:r>
              <a:rPr lang="en-US" dirty="0"/>
              <a:t>update</a:t>
            </a:r>
            <a:r>
              <a:rPr lang="en-US" baseline="-25000" dirty="0"/>
              <a:t>1</a:t>
            </a:r>
            <a:r>
              <a:rPr lang="en-US" dirty="0"/>
              <a:t> …. </a:t>
            </a:r>
            <a:r>
              <a:rPr lang="en-US" b="1" i="1" dirty="0"/>
              <a:t>version </a:t>
            </a:r>
            <a:r>
              <a:rPr lang="en-US" dirty="0" err="1"/>
              <a:t>update</a:t>
            </a:r>
            <a:r>
              <a:rPr lang="en-US" baseline="-25000" dirty="0" err="1"/>
              <a:t>k</a:t>
            </a:r>
            <a:endParaRPr lang="en-US" b="1" i="1" dirty="0"/>
          </a:p>
          <a:p>
            <a:endParaRPr lang="en-US" b="1" i="1" dirty="0"/>
          </a:p>
          <a:p>
            <a:r>
              <a:rPr lang="en-US" dirty="0"/>
              <a:t>In </a:t>
            </a:r>
            <a:r>
              <a:rPr lang="en-US" dirty="0" err="1"/>
              <a:t>FaRM</a:t>
            </a:r>
            <a:r>
              <a:rPr lang="en-US" dirty="0"/>
              <a:t> the version number is a hash of who did the write and the transaction id.  The end user will never see this number.</a:t>
            </a:r>
          </a:p>
        </p:txBody>
      </p:sp>
      <p:sp>
        <p:nvSpPr>
          <p:cNvPr id="4" name="Footer Placeholder 3">
            <a:extLst>
              <a:ext uri="{FF2B5EF4-FFF2-40B4-BE49-F238E27FC236}">
                <a16:creationId xmlns:a16="http://schemas.microsoft.com/office/drawing/2014/main" id="{7FA93B26-2105-4FB2-8734-74019E61E86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EC233D0-E254-4B69-88BE-47A29F7205B9}"/>
              </a:ext>
            </a:extLst>
          </p:cNvPr>
          <p:cNvSpPr>
            <a:spLocks noGrp="1"/>
          </p:cNvSpPr>
          <p:nvPr>
            <p:ph type="sldNum" sz="quarter" idx="12"/>
          </p:nvPr>
        </p:nvSpPr>
        <p:spPr/>
        <p:txBody>
          <a:bodyPr/>
          <a:lstStyle/>
          <a:p>
            <a:fld id="{6547F9EC-0141-428E-9624-21FD351CB832}" type="slidenum">
              <a:rPr lang="en-US" smtClean="0"/>
              <a:t>25</a:t>
            </a:fld>
            <a:endParaRPr lang="en-US"/>
          </a:p>
        </p:txBody>
      </p:sp>
      <p:sp>
        <p:nvSpPr>
          <p:cNvPr id="6" name="Left Brace 5">
            <a:extLst>
              <a:ext uri="{FF2B5EF4-FFF2-40B4-BE49-F238E27FC236}">
                <a16:creationId xmlns:a16="http://schemas.microsoft.com/office/drawing/2014/main" id="{0D1B26E7-9C63-4D67-8B6A-065B324D8960}"/>
              </a:ext>
            </a:extLst>
          </p:cNvPr>
          <p:cNvSpPr/>
          <p:nvPr/>
        </p:nvSpPr>
        <p:spPr>
          <a:xfrm rot="16200000">
            <a:off x="3096883" y="3588588"/>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642FA0D-31FC-4B94-9B25-D269BCEA4BFF}"/>
              </a:ext>
            </a:extLst>
          </p:cNvPr>
          <p:cNvSpPr/>
          <p:nvPr/>
        </p:nvSpPr>
        <p:spPr>
          <a:xfrm rot="16200000">
            <a:off x="5457646" y="3588589"/>
            <a:ext cx="94976" cy="20961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D746F6C-53C7-41E8-9D0B-A818DC08F0BD}"/>
              </a:ext>
            </a:extLst>
          </p:cNvPr>
          <p:cNvSpPr txBox="1"/>
          <p:nvPr/>
        </p:nvSpPr>
        <p:spPr>
          <a:xfrm>
            <a:off x="2708694" y="4692769"/>
            <a:ext cx="6840747" cy="369332"/>
          </a:xfrm>
          <a:prstGeom prst="rect">
            <a:avLst/>
          </a:prstGeom>
          <a:noFill/>
        </p:spPr>
        <p:txBody>
          <a:bodyPr wrap="square" rtlCol="0">
            <a:spAutoFit/>
          </a:bodyPr>
          <a:lstStyle/>
          <a:p>
            <a:r>
              <a:rPr lang="en-US" dirty="0"/>
              <a:t>64 bytes                         64 bytes…  </a:t>
            </a:r>
          </a:p>
        </p:txBody>
      </p:sp>
    </p:spTree>
    <p:extLst>
      <p:ext uri="{BB962C8B-B14F-4D97-AF65-F5344CB8AC3E}">
        <p14:creationId xmlns:p14="http://schemas.microsoft.com/office/powerpoint/2010/main" val="162031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3AD4-BE95-43C6-9F0B-C4719CD3BADF}"/>
              </a:ext>
            </a:extLst>
          </p:cNvPr>
          <p:cNvSpPr>
            <a:spLocks noGrp="1"/>
          </p:cNvSpPr>
          <p:nvPr>
            <p:ph type="title"/>
          </p:nvPr>
        </p:nvSpPr>
        <p:spPr/>
        <p:txBody>
          <a:bodyPr>
            <a:normAutofit/>
          </a:bodyPr>
          <a:lstStyle/>
          <a:p>
            <a:r>
              <a:rPr lang="en-US" dirty="0"/>
              <a:t>The transaction write idea, continued</a:t>
            </a:r>
          </a:p>
        </p:txBody>
      </p:sp>
      <p:sp>
        <p:nvSpPr>
          <p:cNvPr id="3" name="Content Placeholder 2">
            <a:extLst>
              <a:ext uri="{FF2B5EF4-FFF2-40B4-BE49-F238E27FC236}">
                <a16:creationId xmlns:a16="http://schemas.microsoft.com/office/drawing/2014/main" id="{706AEA92-4BB8-4B03-9F75-48C6FA3BB6B5}"/>
              </a:ext>
            </a:extLst>
          </p:cNvPr>
          <p:cNvSpPr>
            <a:spLocks noGrp="1"/>
          </p:cNvSpPr>
          <p:nvPr>
            <p:ph idx="1"/>
          </p:nvPr>
        </p:nvSpPr>
        <p:spPr/>
        <p:txBody>
          <a:bodyPr>
            <a:normAutofit fontScale="92500" lnSpcReduction="20000"/>
          </a:bodyPr>
          <a:lstStyle/>
          <a:p>
            <a:r>
              <a:rPr lang="en-US" dirty="0"/>
              <a:t>The basic algorithm </a:t>
            </a:r>
            <a:r>
              <a:rPr lang="en-US" dirty="0" err="1"/>
              <a:t>FaRM</a:t>
            </a:r>
            <a:r>
              <a:rPr lang="en-US" dirty="0"/>
              <a:t> uses is this:</a:t>
            </a:r>
          </a:p>
          <a:p>
            <a:endParaRPr lang="en-US" dirty="0"/>
          </a:p>
          <a:p>
            <a:r>
              <a:rPr lang="en-US" dirty="0"/>
              <a:t> 	To write X, A first tags each update with a version number</a:t>
            </a:r>
          </a:p>
          <a:p>
            <a:r>
              <a:rPr lang="en-US" dirty="0"/>
              <a:t>        Now it writes all its updates.</a:t>
            </a:r>
          </a:p>
          <a:p>
            <a:r>
              <a:rPr lang="en-US" dirty="0"/>
              <a:t> 	Then A goes back to check that the version numbers at the</a:t>
            </a:r>
            <a:br>
              <a:rPr lang="en-US" dirty="0"/>
            </a:br>
            <a:r>
              <a:rPr lang="en-US" dirty="0"/>
              <a:t> 		end are the same as the version numbers it wrote</a:t>
            </a:r>
          </a:p>
          <a:p>
            <a:endParaRPr lang="en-US" dirty="0"/>
          </a:p>
          <a:p>
            <a:r>
              <a:rPr lang="en-US" dirty="0"/>
              <a:t>Same if some process reads the data</a:t>
            </a:r>
          </a:p>
        </p:txBody>
      </p:sp>
      <p:sp>
        <p:nvSpPr>
          <p:cNvPr id="4" name="Footer Placeholder 3">
            <a:extLst>
              <a:ext uri="{FF2B5EF4-FFF2-40B4-BE49-F238E27FC236}">
                <a16:creationId xmlns:a16="http://schemas.microsoft.com/office/drawing/2014/main" id="{D7F8E185-EE35-4AFF-99C7-54478AA6E19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EEBB61B-79F9-4DB8-ADE1-D146918E1F4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27376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8" y="2192388"/>
            <a:ext cx="3684132" cy="369332"/>
          </a:xfrm>
          <a:prstGeom prst="rect">
            <a:avLst/>
          </a:prstGeom>
          <a:noFill/>
        </p:spPr>
        <p:txBody>
          <a:bodyPr wrap="square" rtlCol="0">
            <a:spAutoFit/>
          </a:bodyPr>
          <a:lstStyle/>
          <a:p>
            <a:r>
              <a:rPr lang="en-US" b="1" i="1" dirty="0"/>
              <a:t>A does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440611" y="5455227"/>
            <a:ext cx="1780571"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530869" y="6127357"/>
            <a:ext cx="180906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0906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742471"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sp>
        <p:nvSpPr>
          <p:cNvPr id="30" name="TextBox 29">
            <a:extLst>
              <a:ext uri="{FF2B5EF4-FFF2-40B4-BE49-F238E27FC236}">
                <a16:creationId xmlns:a16="http://schemas.microsoft.com/office/drawing/2014/main" id="{C84943AE-C72B-4003-844A-3C3B7991B23C}"/>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36591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Normal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243413"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67434" y="5455227"/>
            <a:ext cx="1840000" cy="369332"/>
          </a:xfrm>
          <a:prstGeom prst="rect">
            <a:avLst/>
          </a:prstGeom>
          <a:noFill/>
        </p:spPr>
        <p:txBody>
          <a:bodyPr wrap="square" rtlCol="0">
            <a:spAutoFit/>
          </a:bodyPr>
          <a:lstStyle/>
          <a:p>
            <a:pPr algn="ctr"/>
            <a:r>
              <a:rPr lang="en-US" dirty="0"/>
              <a:t>(A:123,update</a:t>
            </a:r>
            <a:r>
              <a:rPr lang="en-US" baseline="-25000" dirty="0"/>
              <a:t>0</a:t>
            </a:r>
            <a:r>
              <a:rPr lang="en-US" dirty="0"/>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686187" y="6127357"/>
            <a:ext cx="1834947" cy="369332"/>
          </a:xfrm>
          <a:prstGeom prst="rect">
            <a:avLst/>
          </a:prstGeom>
          <a:noFill/>
        </p:spPr>
        <p:txBody>
          <a:bodyPr wrap="square" rtlCol="0">
            <a:spAutoFit/>
          </a:bodyPr>
          <a:lstStyle/>
          <a:p>
            <a:pPr algn="ctr"/>
            <a:r>
              <a:rPr lang="en-US" dirty="0"/>
              <a:t>(A:123,update</a:t>
            </a:r>
            <a:r>
              <a:rPr lang="en-US" baseline="-25000" dirty="0"/>
              <a:t>1</a:t>
            </a:r>
            <a:r>
              <a:rPr lang="en-US"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834947"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8" y="5419814"/>
            <a:ext cx="1811482"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25" name="Straight Arrow Connector 24">
            <a:extLst>
              <a:ext uri="{FF2B5EF4-FFF2-40B4-BE49-F238E27FC236}">
                <a16:creationId xmlns:a16="http://schemas.microsoft.com/office/drawing/2014/main" id="{23ED6870-B6B6-4101-A16A-7A3750DDA09A}"/>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F137E0-E4AB-4504-AF1D-B45902A913A2}"/>
              </a:ext>
            </a:extLst>
          </p:cNvPr>
          <p:cNvCxnSpPr>
            <a:cxnSpLocks/>
          </p:cNvCxnSpPr>
          <p:nvPr/>
        </p:nvCxnSpPr>
        <p:spPr>
          <a:xfrm flipV="1">
            <a:off x="7772053" y="2691246"/>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D6A9048-7425-4707-A4E9-907148330465}"/>
              </a:ext>
            </a:extLst>
          </p:cNvPr>
          <p:cNvCxnSpPr>
            <a:cxnSpLocks/>
          </p:cNvCxnSpPr>
          <p:nvPr/>
        </p:nvCxnSpPr>
        <p:spPr>
          <a:xfrm flipV="1">
            <a:off x="6170118" y="2679577"/>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96D940-ABEA-4124-B888-FEB1CBEF8F6F}"/>
              </a:ext>
            </a:extLst>
          </p:cNvPr>
          <p:cNvCxnSpPr>
            <a:cxnSpLocks/>
          </p:cNvCxnSpPr>
          <p:nvPr/>
        </p:nvCxnSpPr>
        <p:spPr>
          <a:xfrm flipV="1">
            <a:off x="6873516" y="2719587"/>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87AEC8-2AF6-4716-82AF-503989FDBDEC}"/>
              </a:ext>
            </a:extLst>
          </p:cNvPr>
          <p:cNvSpPr txBox="1"/>
          <p:nvPr/>
        </p:nvSpPr>
        <p:spPr>
          <a:xfrm>
            <a:off x="6326796" y="2209706"/>
            <a:ext cx="3684132" cy="369332"/>
          </a:xfrm>
          <a:prstGeom prst="rect">
            <a:avLst/>
          </a:prstGeom>
          <a:noFill/>
        </p:spPr>
        <p:txBody>
          <a:bodyPr wrap="square" rtlCol="0">
            <a:spAutoFit/>
          </a:bodyPr>
          <a:lstStyle/>
          <a:p>
            <a:r>
              <a:rPr lang="en-US" b="1" i="1" dirty="0"/>
              <a:t>A rechecks version numbers: Success!</a:t>
            </a:r>
          </a:p>
        </p:txBody>
      </p:sp>
      <p:sp>
        <p:nvSpPr>
          <p:cNvPr id="30" name="TextBox 29">
            <a:extLst>
              <a:ext uri="{FF2B5EF4-FFF2-40B4-BE49-F238E27FC236}">
                <a16:creationId xmlns:a16="http://schemas.microsoft.com/office/drawing/2014/main" id="{DC2BCCF3-6C32-49D5-BFA0-8B589E6D5BF3}"/>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spTree>
    <p:extLst>
      <p:ext uri="{BB962C8B-B14F-4D97-AF65-F5344CB8AC3E}">
        <p14:creationId xmlns:p14="http://schemas.microsoft.com/office/powerpoint/2010/main" val="244547096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DAC24C0B-672A-40E5-872C-8EFFB61D2815}"/>
              </a:ext>
            </a:extLst>
          </p:cNvPr>
          <p:cNvSpPr txBox="1"/>
          <p:nvPr/>
        </p:nvSpPr>
        <p:spPr>
          <a:xfrm>
            <a:off x="1542604" y="5472101"/>
            <a:ext cx="1653748" cy="369332"/>
          </a:xfrm>
          <a:prstGeom prst="rect">
            <a:avLst/>
          </a:prstGeom>
          <a:noFill/>
        </p:spPr>
        <p:txBody>
          <a:bodyPr wrap="square" rtlCol="0">
            <a:spAutoFit/>
          </a:bodyPr>
          <a:lstStyle/>
          <a:p>
            <a:pPr algn="ctr"/>
            <a:r>
              <a:rPr lang="en-US" strike="sngStrike" dirty="0"/>
              <a:t>(B:97,update</a:t>
            </a:r>
            <a:r>
              <a:rPr lang="en-US" strike="sngStrike" baseline="-25000" dirty="0"/>
              <a:t>0</a:t>
            </a:r>
            <a:r>
              <a:rPr lang="en-US" strike="sngStrike" dirty="0"/>
              <a:t>)</a:t>
            </a:r>
          </a:p>
        </p:txBody>
      </p:sp>
      <p:sp>
        <p:nvSpPr>
          <p:cNvPr id="2" name="Title 1">
            <a:extLst>
              <a:ext uri="{FF2B5EF4-FFF2-40B4-BE49-F238E27FC236}">
                <a16:creationId xmlns:a16="http://schemas.microsoft.com/office/drawing/2014/main" id="{19A72FE0-84AF-4412-970F-DDFFF75E36F2}"/>
              </a:ext>
            </a:extLst>
          </p:cNvPr>
          <p:cNvSpPr>
            <a:spLocks noGrp="1"/>
          </p:cNvSpPr>
          <p:nvPr>
            <p:ph type="title"/>
          </p:nvPr>
        </p:nvSpPr>
        <p:spPr/>
        <p:txBody>
          <a:bodyPr/>
          <a:lstStyle/>
          <a:p>
            <a:r>
              <a:rPr lang="en-US" dirty="0"/>
              <a:t>A transactional write: Conflict case</a:t>
            </a:r>
          </a:p>
        </p:txBody>
      </p:sp>
      <p:sp>
        <p:nvSpPr>
          <p:cNvPr id="4" name="Footer Placeholder 3">
            <a:extLst>
              <a:ext uri="{FF2B5EF4-FFF2-40B4-BE49-F238E27FC236}">
                <a16:creationId xmlns:a16="http://schemas.microsoft.com/office/drawing/2014/main" id="{743DFA28-7BBC-408C-8646-DDCEA3AD1BB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7023295-1F47-4D2D-937C-9D47AC0D0001}"/>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TextBox 5">
            <a:extLst>
              <a:ext uri="{FF2B5EF4-FFF2-40B4-BE49-F238E27FC236}">
                <a16:creationId xmlns:a16="http://schemas.microsoft.com/office/drawing/2014/main" id="{23F5ECB0-C63A-475B-BF47-2520F9A1114A}"/>
              </a:ext>
            </a:extLst>
          </p:cNvPr>
          <p:cNvSpPr txBox="1"/>
          <p:nvPr/>
        </p:nvSpPr>
        <p:spPr>
          <a:xfrm>
            <a:off x="498764" y="2483427"/>
            <a:ext cx="426720" cy="3693319"/>
          </a:xfrm>
          <a:prstGeom prst="rect">
            <a:avLst/>
          </a:prstGeom>
          <a:noFill/>
        </p:spPr>
        <p:txBody>
          <a:bodyPr wrap="none" rtlCol="0">
            <a:spAutoFit/>
          </a:bodyPr>
          <a:lstStyle/>
          <a:p>
            <a:r>
              <a:rPr lang="en-US" dirty="0"/>
              <a:t>A</a:t>
            </a:r>
            <a:br>
              <a:rPr lang="en-US" dirty="0"/>
            </a:br>
            <a:br>
              <a:rPr lang="en-US" dirty="0"/>
            </a:br>
            <a:endParaRPr lang="en-US" dirty="0"/>
          </a:p>
          <a:p>
            <a:endParaRPr lang="en-US" dirty="0"/>
          </a:p>
          <a:p>
            <a:endParaRPr lang="en-US" dirty="0"/>
          </a:p>
          <a:p>
            <a:r>
              <a:rPr lang="en-US" dirty="0"/>
              <a:t>B</a:t>
            </a:r>
            <a:br>
              <a:rPr lang="en-US" dirty="0"/>
            </a:br>
            <a:br>
              <a:rPr lang="en-US" dirty="0"/>
            </a:br>
            <a:endParaRPr lang="en-US" dirty="0"/>
          </a:p>
          <a:p>
            <a:endParaRPr lang="en-US" dirty="0"/>
          </a:p>
          <a:p>
            <a:endParaRPr lang="en-US" dirty="0"/>
          </a:p>
          <a:p>
            <a:r>
              <a:rPr lang="en-US" dirty="0"/>
              <a:t>S1</a:t>
            </a:r>
            <a:br>
              <a:rPr lang="en-US" dirty="0"/>
            </a:br>
            <a:br>
              <a:rPr lang="en-US" dirty="0"/>
            </a:br>
            <a:r>
              <a:rPr lang="en-US" dirty="0"/>
              <a:t>S2</a:t>
            </a:r>
          </a:p>
        </p:txBody>
      </p:sp>
      <p:cxnSp>
        <p:nvCxnSpPr>
          <p:cNvPr id="8" name="Straight Arrow Connector 7">
            <a:extLst>
              <a:ext uri="{FF2B5EF4-FFF2-40B4-BE49-F238E27FC236}">
                <a16:creationId xmlns:a16="http://schemas.microsoft.com/office/drawing/2014/main" id="{33AEE2FB-08D7-4F12-AF22-91FE46FDBDFE}"/>
              </a:ext>
            </a:extLst>
          </p:cNvPr>
          <p:cNvCxnSpPr>
            <a:cxnSpLocks/>
          </p:cNvCxnSpPr>
          <p:nvPr/>
        </p:nvCxnSpPr>
        <p:spPr>
          <a:xfrm>
            <a:off x="810491" y="2670464"/>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D41AA-4FBA-4E1F-B7AF-5904E2AAA042}"/>
              </a:ext>
            </a:extLst>
          </p:cNvPr>
          <p:cNvCxnSpPr>
            <a:cxnSpLocks/>
          </p:cNvCxnSpPr>
          <p:nvPr/>
        </p:nvCxnSpPr>
        <p:spPr>
          <a:xfrm>
            <a:off x="810491" y="4028209"/>
            <a:ext cx="10162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4703B1-DA7A-4FF5-AFC8-F6F4597AB204}"/>
              </a:ext>
            </a:extLst>
          </p:cNvPr>
          <p:cNvCxnSpPr>
            <a:cxnSpLocks/>
          </p:cNvCxnSpPr>
          <p:nvPr/>
        </p:nvCxnSpPr>
        <p:spPr>
          <a:xfrm>
            <a:off x="810491" y="5379028"/>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92D344-14FF-4191-9F20-F128EE21B253}"/>
              </a:ext>
            </a:extLst>
          </p:cNvPr>
          <p:cNvCxnSpPr/>
          <p:nvPr/>
        </p:nvCxnSpPr>
        <p:spPr>
          <a:xfrm>
            <a:off x="1024128"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2F1D3F-917F-466C-9E43-AB9F3E696896}"/>
              </a:ext>
            </a:extLst>
          </p:cNvPr>
          <p:cNvCxnSpPr/>
          <p:nvPr/>
        </p:nvCxnSpPr>
        <p:spPr>
          <a:xfrm>
            <a:off x="3857660" y="2684319"/>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856CE9-F93E-4A54-A457-E1A4B2370EDE}"/>
              </a:ext>
            </a:extLst>
          </p:cNvPr>
          <p:cNvCxnSpPr>
            <a:cxnSpLocks/>
          </p:cNvCxnSpPr>
          <p:nvPr/>
        </p:nvCxnSpPr>
        <p:spPr>
          <a:xfrm>
            <a:off x="1975450" y="2712660"/>
            <a:ext cx="1630195"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7A7805-2F0F-4329-8189-2ACFC1FEF2DE}"/>
              </a:ext>
            </a:extLst>
          </p:cNvPr>
          <p:cNvCxnSpPr>
            <a:cxnSpLocks/>
          </p:cNvCxnSpPr>
          <p:nvPr/>
        </p:nvCxnSpPr>
        <p:spPr>
          <a:xfrm>
            <a:off x="2959123" y="2712660"/>
            <a:ext cx="1545059" cy="327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9E2E7B-3CE4-4580-98CF-3F72F51DCD14}"/>
              </a:ext>
            </a:extLst>
          </p:cNvPr>
          <p:cNvSpPr txBox="1"/>
          <p:nvPr/>
        </p:nvSpPr>
        <p:spPr>
          <a:xfrm>
            <a:off x="518367" y="2192388"/>
            <a:ext cx="4070949" cy="369332"/>
          </a:xfrm>
          <a:prstGeom prst="rect">
            <a:avLst/>
          </a:prstGeom>
          <a:noFill/>
        </p:spPr>
        <p:txBody>
          <a:bodyPr wrap="square" rtlCol="0">
            <a:spAutoFit/>
          </a:bodyPr>
          <a:lstStyle/>
          <a:p>
            <a:r>
              <a:rPr lang="en-US" b="1" i="1" dirty="0"/>
              <a:t>A writes 4 updates with version numbers</a:t>
            </a:r>
          </a:p>
        </p:txBody>
      </p:sp>
      <p:cxnSp>
        <p:nvCxnSpPr>
          <p:cNvPr id="18" name="Straight Arrow Connector 17">
            <a:extLst>
              <a:ext uri="{FF2B5EF4-FFF2-40B4-BE49-F238E27FC236}">
                <a16:creationId xmlns:a16="http://schemas.microsoft.com/office/drawing/2014/main" id="{2203C17E-4000-4CE4-9D0B-3D20BA66AF91}"/>
              </a:ext>
            </a:extLst>
          </p:cNvPr>
          <p:cNvCxnSpPr>
            <a:cxnSpLocks/>
          </p:cNvCxnSpPr>
          <p:nvPr/>
        </p:nvCxnSpPr>
        <p:spPr>
          <a:xfrm>
            <a:off x="822892" y="6019801"/>
            <a:ext cx="1016230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52D3B5-CA5D-49EB-91CA-E06AC46AAD15}"/>
              </a:ext>
            </a:extLst>
          </p:cNvPr>
          <p:cNvSpPr txBox="1"/>
          <p:nvPr/>
        </p:nvSpPr>
        <p:spPr>
          <a:xfrm>
            <a:off x="1533892" y="5683621"/>
            <a:ext cx="1673163" cy="369332"/>
          </a:xfrm>
          <a:prstGeom prst="rect">
            <a:avLst/>
          </a:prstGeom>
          <a:noFill/>
        </p:spPr>
        <p:txBody>
          <a:bodyPr wrap="square" rtlCol="0">
            <a:spAutoFit/>
          </a:bodyPr>
          <a:lstStyle/>
          <a:p>
            <a:pPr algn="ctr"/>
            <a:r>
              <a:rPr lang="en-US" dirty="0">
                <a:solidFill>
                  <a:srgbClr val="C00000"/>
                </a:solidFill>
              </a:rPr>
              <a:t>(A:123,update</a:t>
            </a:r>
            <a:r>
              <a:rPr lang="en-US" baseline="-25000" dirty="0">
                <a:solidFill>
                  <a:srgbClr val="C00000"/>
                </a:solidFill>
              </a:rPr>
              <a:t>0</a:t>
            </a:r>
            <a:r>
              <a:rPr lang="en-US" dirty="0">
                <a:solidFill>
                  <a:srgbClr val="C00000"/>
                </a:solidFill>
              </a:rPr>
              <a:t>)</a:t>
            </a:r>
          </a:p>
        </p:txBody>
      </p:sp>
      <p:sp>
        <p:nvSpPr>
          <p:cNvPr id="22" name="TextBox 21">
            <a:extLst>
              <a:ext uri="{FF2B5EF4-FFF2-40B4-BE49-F238E27FC236}">
                <a16:creationId xmlns:a16="http://schemas.microsoft.com/office/drawing/2014/main" id="{ED22C73D-330B-4C4B-8472-700C6936237D}"/>
              </a:ext>
            </a:extLst>
          </p:cNvPr>
          <p:cNvSpPr txBox="1"/>
          <p:nvPr/>
        </p:nvSpPr>
        <p:spPr>
          <a:xfrm>
            <a:off x="2467155" y="6127357"/>
            <a:ext cx="1872781" cy="369332"/>
          </a:xfrm>
          <a:prstGeom prst="rect">
            <a:avLst/>
          </a:prstGeom>
          <a:noFill/>
        </p:spPr>
        <p:txBody>
          <a:bodyPr wrap="square" rtlCol="0">
            <a:spAutoFit/>
          </a:bodyPr>
          <a:lstStyle/>
          <a:p>
            <a:pPr algn="ctr"/>
            <a:r>
              <a:rPr lang="en-US" strike="sngStrike" dirty="0"/>
              <a:t>(A:123,update</a:t>
            </a:r>
            <a:r>
              <a:rPr lang="en-US" strike="sngStrike" baseline="-25000" dirty="0"/>
              <a:t>1</a:t>
            </a:r>
            <a:r>
              <a:rPr lang="en-US" strike="sngStrike" dirty="0"/>
              <a:t>)</a:t>
            </a:r>
          </a:p>
        </p:txBody>
      </p:sp>
      <p:sp>
        <p:nvSpPr>
          <p:cNvPr id="23" name="TextBox 22">
            <a:extLst>
              <a:ext uri="{FF2B5EF4-FFF2-40B4-BE49-F238E27FC236}">
                <a16:creationId xmlns:a16="http://schemas.microsoft.com/office/drawing/2014/main" id="{CB828AA5-1A3B-48F1-8017-F53D76805F8D}"/>
              </a:ext>
            </a:extLst>
          </p:cNvPr>
          <p:cNvSpPr txBox="1"/>
          <p:nvPr/>
        </p:nvSpPr>
        <p:spPr>
          <a:xfrm>
            <a:off x="4186290" y="6106573"/>
            <a:ext cx="1722803" cy="369332"/>
          </a:xfrm>
          <a:prstGeom prst="rect">
            <a:avLst/>
          </a:prstGeom>
          <a:noFill/>
        </p:spPr>
        <p:txBody>
          <a:bodyPr wrap="square" rtlCol="0">
            <a:spAutoFit/>
          </a:bodyPr>
          <a:lstStyle/>
          <a:p>
            <a:pPr algn="ctr"/>
            <a:r>
              <a:rPr lang="en-US" dirty="0"/>
              <a:t>(A:123,update</a:t>
            </a:r>
            <a:r>
              <a:rPr lang="en-US" baseline="-25000" dirty="0"/>
              <a:t>2</a:t>
            </a:r>
            <a:r>
              <a:rPr lang="en-US" dirty="0"/>
              <a:t>)</a:t>
            </a:r>
          </a:p>
        </p:txBody>
      </p:sp>
      <p:sp>
        <p:nvSpPr>
          <p:cNvPr id="24" name="TextBox 23">
            <a:extLst>
              <a:ext uri="{FF2B5EF4-FFF2-40B4-BE49-F238E27FC236}">
                <a16:creationId xmlns:a16="http://schemas.microsoft.com/office/drawing/2014/main" id="{808FFEB9-B871-4FA4-9835-FDF9C2E4FDBF}"/>
              </a:ext>
            </a:extLst>
          </p:cNvPr>
          <p:cNvSpPr txBox="1"/>
          <p:nvPr/>
        </p:nvSpPr>
        <p:spPr>
          <a:xfrm>
            <a:off x="4589317" y="5419814"/>
            <a:ext cx="1828735" cy="369332"/>
          </a:xfrm>
          <a:prstGeom prst="rect">
            <a:avLst/>
          </a:prstGeom>
          <a:noFill/>
        </p:spPr>
        <p:txBody>
          <a:bodyPr wrap="square" rtlCol="0">
            <a:spAutoFit/>
          </a:bodyPr>
          <a:lstStyle/>
          <a:p>
            <a:pPr algn="ctr"/>
            <a:r>
              <a:rPr lang="en-US" dirty="0"/>
              <a:t>(A:123,update</a:t>
            </a:r>
            <a:r>
              <a:rPr lang="en-US" baseline="-25000" dirty="0"/>
              <a:t>3</a:t>
            </a:r>
            <a:r>
              <a:rPr lang="en-US" dirty="0"/>
              <a:t>)</a:t>
            </a:r>
          </a:p>
        </p:txBody>
      </p:sp>
      <p:cxnSp>
        <p:nvCxnSpPr>
          <p:cNvPr id="7" name="Straight Arrow Connector 6">
            <a:extLst>
              <a:ext uri="{FF2B5EF4-FFF2-40B4-BE49-F238E27FC236}">
                <a16:creationId xmlns:a16="http://schemas.microsoft.com/office/drawing/2014/main" id="{25AADC7D-56E5-4FC1-BCB3-34E80F564E50}"/>
              </a:ext>
            </a:extLst>
          </p:cNvPr>
          <p:cNvCxnSpPr>
            <a:cxnSpLocks/>
          </p:cNvCxnSpPr>
          <p:nvPr/>
        </p:nvCxnSpPr>
        <p:spPr>
          <a:xfrm>
            <a:off x="1302778" y="4077332"/>
            <a:ext cx="587536" cy="12947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95BDE1-4D7E-4C1E-9E93-32DA2BE32E59}"/>
              </a:ext>
            </a:extLst>
          </p:cNvPr>
          <p:cNvCxnSpPr>
            <a:cxnSpLocks/>
          </p:cNvCxnSpPr>
          <p:nvPr/>
        </p:nvCxnSpPr>
        <p:spPr>
          <a:xfrm>
            <a:off x="3077389" y="4055920"/>
            <a:ext cx="936272" cy="1978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DEFA4A-9B92-436D-8361-E50F632D45DB}"/>
              </a:ext>
            </a:extLst>
          </p:cNvPr>
          <p:cNvSpPr txBox="1"/>
          <p:nvPr/>
        </p:nvSpPr>
        <p:spPr>
          <a:xfrm>
            <a:off x="2499618" y="6425338"/>
            <a:ext cx="1872781" cy="369332"/>
          </a:xfrm>
          <a:prstGeom prst="rect">
            <a:avLst/>
          </a:prstGeom>
          <a:noFill/>
        </p:spPr>
        <p:txBody>
          <a:bodyPr wrap="square" rtlCol="0">
            <a:spAutoFit/>
          </a:bodyPr>
          <a:lstStyle/>
          <a:p>
            <a:pPr algn="ctr"/>
            <a:r>
              <a:rPr lang="en-US" dirty="0">
                <a:solidFill>
                  <a:srgbClr val="C00000"/>
                </a:solidFill>
              </a:rPr>
              <a:t>(B:97,update</a:t>
            </a:r>
            <a:r>
              <a:rPr lang="en-US" baseline="-25000" dirty="0">
                <a:solidFill>
                  <a:srgbClr val="C00000"/>
                </a:solidFill>
              </a:rPr>
              <a:t>1</a:t>
            </a:r>
            <a:r>
              <a:rPr lang="en-US" dirty="0">
                <a:solidFill>
                  <a:srgbClr val="C00000"/>
                </a:solidFill>
              </a:rPr>
              <a:t>)</a:t>
            </a:r>
          </a:p>
        </p:txBody>
      </p:sp>
      <p:sp>
        <p:nvSpPr>
          <p:cNvPr id="28" name="TextBox 27">
            <a:extLst>
              <a:ext uri="{FF2B5EF4-FFF2-40B4-BE49-F238E27FC236}">
                <a16:creationId xmlns:a16="http://schemas.microsoft.com/office/drawing/2014/main" id="{0D42D9D0-622A-4568-92ED-5A0D5A074766}"/>
              </a:ext>
            </a:extLst>
          </p:cNvPr>
          <p:cNvSpPr txBox="1"/>
          <p:nvPr/>
        </p:nvSpPr>
        <p:spPr>
          <a:xfrm>
            <a:off x="9912926" y="2125617"/>
            <a:ext cx="1122983" cy="369332"/>
          </a:xfrm>
          <a:prstGeom prst="rect">
            <a:avLst/>
          </a:prstGeom>
          <a:noFill/>
        </p:spPr>
        <p:txBody>
          <a:bodyPr wrap="square" rtlCol="0">
            <a:spAutoFit/>
          </a:bodyPr>
          <a:lstStyle/>
          <a:p>
            <a:r>
              <a:rPr lang="en-US" b="1" i="1" dirty="0"/>
              <a:t>Time </a:t>
            </a:r>
            <a:r>
              <a:rPr lang="en-US" b="1" i="1" dirty="0">
                <a:sym typeface="Symbol" panose="05050102010706020507" pitchFamily="18" charset="2"/>
              </a:rPr>
              <a:t></a:t>
            </a:r>
            <a:endParaRPr lang="en-US" b="1" i="1" dirty="0"/>
          </a:p>
        </p:txBody>
      </p:sp>
      <p:cxnSp>
        <p:nvCxnSpPr>
          <p:cNvPr id="29" name="Straight Arrow Connector 28">
            <a:extLst>
              <a:ext uri="{FF2B5EF4-FFF2-40B4-BE49-F238E27FC236}">
                <a16:creationId xmlns:a16="http://schemas.microsoft.com/office/drawing/2014/main" id="{15135E75-4A71-4F4C-BF4B-C6291D5E81BF}"/>
              </a:ext>
            </a:extLst>
          </p:cNvPr>
          <p:cNvCxnSpPr>
            <a:cxnSpLocks/>
          </p:cNvCxnSpPr>
          <p:nvPr/>
        </p:nvCxnSpPr>
        <p:spPr>
          <a:xfrm flipV="1">
            <a:off x="5809626" y="2670464"/>
            <a:ext cx="1293045" cy="268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27AFCF-DEB9-4C99-88C4-E88D16EB4199}"/>
              </a:ext>
            </a:extLst>
          </p:cNvPr>
          <p:cNvCxnSpPr>
            <a:cxnSpLocks/>
          </p:cNvCxnSpPr>
          <p:nvPr/>
        </p:nvCxnSpPr>
        <p:spPr>
          <a:xfrm flipV="1">
            <a:off x="6170118" y="2679577"/>
            <a:ext cx="1630195" cy="32794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BA7E19-4E37-4EC3-845D-1417A9037C24}"/>
              </a:ext>
            </a:extLst>
          </p:cNvPr>
          <p:cNvSpPr txBox="1"/>
          <p:nvPr/>
        </p:nvSpPr>
        <p:spPr>
          <a:xfrm>
            <a:off x="6635909" y="2158865"/>
            <a:ext cx="2860515" cy="369332"/>
          </a:xfrm>
          <a:prstGeom prst="rect">
            <a:avLst/>
          </a:prstGeom>
          <a:noFill/>
        </p:spPr>
        <p:txBody>
          <a:bodyPr wrap="square" rtlCol="0">
            <a:spAutoFit/>
          </a:bodyPr>
          <a:lstStyle/>
          <a:p>
            <a:r>
              <a:rPr lang="en-US" b="1" i="1" dirty="0"/>
              <a:t>Version validation fails: B:97</a:t>
            </a:r>
          </a:p>
        </p:txBody>
      </p:sp>
      <p:cxnSp>
        <p:nvCxnSpPr>
          <p:cNvPr id="32" name="Straight Arrow Connector 31">
            <a:extLst>
              <a:ext uri="{FF2B5EF4-FFF2-40B4-BE49-F238E27FC236}">
                <a16:creationId xmlns:a16="http://schemas.microsoft.com/office/drawing/2014/main" id="{93D90BBA-2E82-46A9-886E-BD98180C66B6}"/>
              </a:ext>
            </a:extLst>
          </p:cNvPr>
          <p:cNvCxnSpPr>
            <a:cxnSpLocks/>
          </p:cNvCxnSpPr>
          <p:nvPr/>
        </p:nvCxnSpPr>
        <p:spPr>
          <a:xfrm flipV="1">
            <a:off x="7940431" y="4077332"/>
            <a:ext cx="798324" cy="12950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D0B818-63AC-45ED-AAF5-C025E23879BA}"/>
              </a:ext>
            </a:extLst>
          </p:cNvPr>
          <p:cNvSpPr txBox="1"/>
          <p:nvPr/>
        </p:nvSpPr>
        <p:spPr>
          <a:xfrm>
            <a:off x="8339593" y="4553590"/>
            <a:ext cx="2860515" cy="369332"/>
          </a:xfrm>
          <a:prstGeom prst="rect">
            <a:avLst/>
          </a:prstGeom>
          <a:noFill/>
        </p:spPr>
        <p:txBody>
          <a:bodyPr wrap="square" rtlCol="0">
            <a:spAutoFit/>
          </a:bodyPr>
          <a:lstStyle/>
          <a:p>
            <a:r>
              <a:rPr lang="en-US" b="1" i="1" dirty="0"/>
              <a:t>Version validation fails: A123</a:t>
            </a:r>
          </a:p>
        </p:txBody>
      </p:sp>
    </p:spTree>
    <p:extLst>
      <p:ext uri="{BB962C8B-B14F-4D97-AF65-F5344CB8AC3E}">
        <p14:creationId xmlns:p14="http://schemas.microsoft.com/office/powerpoint/2010/main" val="81400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4FB-C7C0-40AD-B18D-887A57765FC9}"/>
              </a:ext>
            </a:extLst>
          </p:cNvPr>
          <p:cNvSpPr>
            <a:spLocks noGrp="1"/>
          </p:cNvSpPr>
          <p:nvPr>
            <p:ph type="title"/>
          </p:nvPr>
        </p:nvSpPr>
        <p:spPr/>
        <p:txBody>
          <a:bodyPr/>
          <a:lstStyle/>
          <a:p>
            <a:r>
              <a:rPr lang="en-US" dirty="0"/>
              <a:t>Microsoft’s Goals with </a:t>
            </a:r>
            <a:r>
              <a:rPr lang="en-US" dirty="0" err="1"/>
              <a:t>FaRM</a:t>
            </a:r>
            <a:endParaRPr lang="en-US" dirty="0"/>
          </a:p>
        </p:txBody>
      </p:sp>
      <p:sp>
        <p:nvSpPr>
          <p:cNvPr id="5" name="Content Placeholder 4">
            <a:extLst>
              <a:ext uri="{FF2B5EF4-FFF2-40B4-BE49-F238E27FC236}">
                <a16:creationId xmlns:a16="http://schemas.microsoft.com/office/drawing/2014/main" id="{F666DA47-5364-46D4-AA46-5A5AF828C17C}"/>
              </a:ext>
            </a:extLst>
          </p:cNvPr>
          <p:cNvSpPr>
            <a:spLocks noGrp="1"/>
          </p:cNvSpPr>
          <p:nvPr>
            <p:ph idx="1"/>
          </p:nvPr>
        </p:nvSpPr>
        <p:spPr>
          <a:xfrm>
            <a:off x="1024127" y="2462644"/>
            <a:ext cx="10894245" cy="3846715"/>
          </a:xfrm>
        </p:spPr>
        <p:txBody>
          <a:bodyPr>
            <a:normAutofit/>
          </a:bodyPr>
          <a:lstStyle/>
          <a:p>
            <a:r>
              <a:rPr lang="en-US" dirty="0"/>
              <a:t>In the Microsoft “</a:t>
            </a:r>
            <a:r>
              <a:rPr lang="en-US" dirty="0" err="1"/>
              <a:t>bing</a:t>
            </a:r>
            <a:r>
              <a:rPr lang="en-US" dirty="0"/>
              <a:t>” search engine, they had a need to store various kinds of objects that represent common searches and results.  These objects are small, but they have so many of them that in total, it represents a big-data use case.</a:t>
            </a:r>
          </a:p>
          <a:p>
            <a:endParaRPr lang="en-US" dirty="0"/>
          </a:p>
          <a:p>
            <a:r>
              <a:rPr lang="en-US" dirty="0"/>
              <a:t>The Microsoft research </a:t>
            </a:r>
            <a:r>
              <a:rPr lang="en-US" dirty="0" err="1"/>
              <a:t>FaRM</a:t>
            </a:r>
            <a:r>
              <a:rPr lang="en-US" dirty="0"/>
              <a:t> project (based in Cambridge England) was asked to help solve this problem.</a:t>
            </a:r>
          </a:p>
        </p:txBody>
      </p:sp>
      <p:sp>
        <p:nvSpPr>
          <p:cNvPr id="3" name="Footer Placeholder 2">
            <a:extLst>
              <a:ext uri="{FF2B5EF4-FFF2-40B4-BE49-F238E27FC236}">
                <a16:creationId xmlns:a16="http://schemas.microsoft.com/office/drawing/2014/main" id="{791E1FC5-77EE-4490-9020-E5349F8154B7}"/>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E4A1DAB5-7F1D-4CCD-A90B-1092F0EA1837}"/>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6" name="Picture 5">
            <a:extLst>
              <a:ext uri="{FF2B5EF4-FFF2-40B4-BE49-F238E27FC236}">
                <a16:creationId xmlns:a16="http://schemas.microsoft.com/office/drawing/2014/main" id="{723861C7-7418-42A6-AB01-37E7D13E8614}"/>
              </a:ext>
            </a:extLst>
          </p:cNvPr>
          <p:cNvPicPr>
            <a:picLocks noChangeAspect="1"/>
          </p:cNvPicPr>
          <p:nvPr/>
        </p:nvPicPr>
        <p:blipFill>
          <a:blip r:embed="rId2"/>
          <a:stretch>
            <a:fillRect/>
          </a:stretch>
        </p:blipFill>
        <p:spPr>
          <a:xfrm>
            <a:off x="9402087" y="184083"/>
            <a:ext cx="2637221" cy="1752208"/>
          </a:xfrm>
          <a:prstGeom prst="rect">
            <a:avLst/>
          </a:prstGeom>
        </p:spPr>
      </p:pic>
      <p:sp>
        <p:nvSpPr>
          <p:cNvPr id="7" name="TextBox 6">
            <a:extLst>
              <a:ext uri="{FF2B5EF4-FFF2-40B4-BE49-F238E27FC236}">
                <a16:creationId xmlns:a16="http://schemas.microsoft.com/office/drawing/2014/main" id="{F838EB42-20E8-4111-90EC-636DDC30CD60}"/>
              </a:ext>
            </a:extLst>
          </p:cNvPr>
          <p:cNvSpPr txBox="1"/>
          <p:nvPr/>
        </p:nvSpPr>
        <p:spPr>
          <a:xfrm>
            <a:off x="9150742" y="1920306"/>
            <a:ext cx="3041258" cy="307777"/>
          </a:xfrm>
          <a:prstGeom prst="rect">
            <a:avLst/>
          </a:prstGeom>
          <a:noFill/>
        </p:spPr>
        <p:txBody>
          <a:bodyPr wrap="square" rtlCol="0">
            <a:spAutoFit/>
          </a:bodyPr>
          <a:lstStyle/>
          <a:p>
            <a:pPr algn="ctr"/>
            <a:r>
              <a:rPr lang="en-US" sz="1400" b="1" dirty="0"/>
              <a:t>Kings College in Cambridge</a:t>
            </a:r>
          </a:p>
        </p:txBody>
      </p:sp>
      <p:sp>
        <p:nvSpPr>
          <p:cNvPr id="8" name="TextBox 7">
            <a:extLst>
              <a:ext uri="{FF2B5EF4-FFF2-40B4-BE49-F238E27FC236}">
                <a16:creationId xmlns:a16="http://schemas.microsoft.com/office/drawing/2014/main" id="{E941BC63-A3E6-4C97-898D-CBE5F68196B5}"/>
              </a:ext>
            </a:extLst>
          </p:cNvPr>
          <p:cNvSpPr txBox="1"/>
          <p:nvPr/>
        </p:nvSpPr>
        <p:spPr>
          <a:xfrm>
            <a:off x="5322498" y="184083"/>
            <a:ext cx="3122762" cy="369332"/>
          </a:xfrm>
          <a:prstGeom prst="rect">
            <a:avLst/>
          </a:prstGeom>
          <a:solidFill>
            <a:srgbClr val="FFFF66"/>
          </a:solidFill>
          <a:ln>
            <a:solidFill>
              <a:schemeClr val="accent1"/>
            </a:solidFill>
          </a:ln>
        </p:spPr>
        <p:txBody>
          <a:bodyPr wrap="square" rtlCol="0">
            <a:spAutoFit/>
          </a:bodyPr>
          <a:lstStyle/>
          <a:p>
            <a:pPr algn="ctr"/>
            <a:r>
              <a:rPr lang="en-US" b="1" i="1" dirty="0"/>
              <a:t>Ken spent a sabbatical at MSRC</a:t>
            </a:r>
          </a:p>
        </p:txBody>
      </p:sp>
      <p:cxnSp>
        <p:nvCxnSpPr>
          <p:cNvPr id="10" name="Straight Arrow Connector 9">
            <a:extLst>
              <a:ext uri="{FF2B5EF4-FFF2-40B4-BE49-F238E27FC236}">
                <a16:creationId xmlns:a16="http://schemas.microsoft.com/office/drawing/2014/main" id="{D9043B04-5E36-4901-95E1-FA109BB08AB1}"/>
              </a:ext>
            </a:extLst>
          </p:cNvPr>
          <p:cNvCxnSpPr>
            <a:cxnSpLocks/>
          </p:cNvCxnSpPr>
          <p:nvPr/>
        </p:nvCxnSpPr>
        <p:spPr>
          <a:xfrm>
            <a:off x="6973751" y="548641"/>
            <a:ext cx="2428336" cy="3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9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EB36-39C1-4D2F-BFB8-2B33D0741B55}"/>
              </a:ext>
            </a:extLst>
          </p:cNvPr>
          <p:cNvSpPr>
            <a:spLocks noGrp="1"/>
          </p:cNvSpPr>
          <p:nvPr>
            <p:ph type="title"/>
          </p:nvPr>
        </p:nvSpPr>
        <p:spPr/>
        <p:txBody>
          <a:bodyPr/>
          <a:lstStyle/>
          <a:p>
            <a:r>
              <a:rPr lang="en-US" dirty="0"/>
              <a:t>Basic rule</a:t>
            </a:r>
          </a:p>
        </p:txBody>
      </p:sp>
      <p:sp>
        <p:nvSpPr>
          <p:cNvPr id="3" name="Content Placeholder 2">
            <a:extLst>
              <a:ext uri="{FF2B5EF4-FFF2-40B4-BE49-F238E27FC236}">
                <a16:creationId xmlns:a16="http://schemas.microsoft.com/office/drawing/2014/main" id="{D2BA94E6-5A2C-4AF7-8A78-35C6BF8A6C99}"/>
              </a:ext>
            </a:extLst>
          </p:cNvPr>
          <p:cNvSpPr>
            <a:spLocks noGrp="1"/>
          </p:cNvSpPr>
          <p:nvPr>
            <p:ph idx="1"/>
          </p:nvPr>
        </p:nvSpPr>
        <p:spPr/>
        <p:txBody>
          <a:bodyPr/>
          <a:lstStyle/>
          <a:p>
            <a:r>
              <a:rPr lang="en-US" dirty="0"/>
              <a:t>If the version numbers all match, the object is intact.</a:t>
            </a:r>
          </a:p>
          <a:p>
            <a:endParaRPr lang="en-US" dirty="0"/>
          </a:p>
          <a:p>
            <a:r>
              <a:rPr lang="en-US" dirty="0"/>
              <a:t>If the version numbers don’t match, something disrupted A’s read or write, and it must retry the same request.</a:t>
            </a:r>
          </a:p>
        </p:txBody>
      </p:sp>
      <p:sp>
        <p:nvSpPr>
          <p:cNvPr id="4" name="Footer Placeholder 3">
            <a:extLst>
              <a:ext uri="{FF2B5EF4-FFF2-40B4-BE49-F238E27FC236}">
                <a16:creationId xmlns:a16="http://schemas.microsoft.com/office/drawing/2014/main" id="{45FB1D19-C8F6-4FD0-A8F2-4D1EADF1A8E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E10C449-857D-493F-A95A-DBF29DE44C82}"/>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1360708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BA1-DC46-4485-B5A0-8A2068F8A1D0}"/>
              </a:ext>
            </a:extLst>
          </p:cNvPr>
          <p:cNvSpPr>
            <a:spLocks noGrp="1"/>
          </p:cNvSpPr>
          <p:nvPr>
            <p:ph type="title"/>
          </p:nvPr>
        </p:nvSpPr>
        <p:spPr/>
        <p:txBody>
          <a:bodyPr/>
          <a:lstStyle/>
          <a:p>
            <a:r>
              <a:rPr lang="en-US" dirty="0"/>
              <a:t>Why could they fail to match?</a:t>
            </a:r>
          </a:p>
        </p:txBody>
      </p:sp>
      <p:sp>
        <p:nvSpPr>
          <p:cNvPr id="3" name="Content Placeholder 2">
            <a:extLst>
              <a:ext uri="{FF2B5EF4-FFF2-40B4-BE49-F238E27FC236}">
                <a16:creationId xmlns:a16="http://schemas.microsoft.com/office/drawing/2014/main" id="{712D3635-4CAC-45EB-89B5-B0F8447A181A}"/>
              </a:ext>
            </a:extLst>
          </p:cNvPr>
          <p:cNvSpPr>
            <a:spLocks noGrp="1"/>
          </p:cNvSpPr>
          <p:nvPr>
            <p:ph idx="1"/>
          </p:nvPr>
        </p:nvSpPr>
        <p:spPr>
          <a:xfrm>
            <a:off x="1024128" y="2286000"/>
            <a:ext cx="10883854" cy="4023360"/>
          </a:xfrm>
        </p:spPr>
        <p:txBody>
          <a:bodyPr/>
          <a:lstStyle/>
          <a:p>
            <a:r>
              <a:rPr lang="en-US" dirty="0"/>
              <a:t>If A and B write at the same time, they use different version numbers.   There are three possible cases:</a:t>
            </a:r>
          </a:p>
          <a:p>
            <a:pPr marL="514350" indent="-514350">
              <a:buFont typeface="+mj-lt"/>
              <a:buAutoNum type="arabicPeriod"/>
            </a:pPr>
            <a:r>
              <a:rPr lang="en-US" dirty="0"/>
              <a:t> 	A writes first, then B.  Version numbers match but are the</a:t>
            </a:r>
            <a:br>
              <a:rPr lang="en-US" dirty="0"/>
            </a:br>
            <a:r>
              <a:rPr lang="en-US" dirty="0"/>
              <a:t>    ones B wrote.  </a:t>
            </a:r>
          </a:p>
          <a:p>
            <a:pPr marL="514350" indent="-514350">
              <a:buFont typeface="+mj-lt"/>
              <a:buAutoNum type="arabicPeriod"/>
            </a:pPr>
            <a:r>
              <a:rPr lang="en-US" dirty="0"/>
              <a:t> 	B writes first, then A.  Same, but now we see A’s versions.</a:t>
            </a:r>
          </a:p>
          <a:p>
            <a:pPr marL="514350" indent="-514350">
              <a:buFont typeface="+mj-lt"/>
              <a:buAutoNum type="arabicPeriod"/>
            </a:pPr>
            <a:r>
              <a:rPr lang="en-US" dirty="0"/>
              <a:t> 	They overlapped, leaving some unmatched version numbers.</a:t>
            </a:r>
          </a:p>
        </p:txBody>
      </p:sp>
      <p:sp>
        <p:nvSpPr>
          <p:cNvPr id="4" name="Footer Placeholder 3">
            <a:extLst>
              <a:ext uri="{FF2B5EF4-FFF2-40B4-BE49-F238E27FC236}">
                <a16:creationId xmlns:a16="http://schemas.microsoft.com/office/drawing/2014/main" id="{B852EED5-2BEA-4FD9-9855-E734B5514FA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E1EDC8D-A6F7-41C4-9F1A-6845928BD415}"/>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1925105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7A3F-CE18-43E8-AD27-1A203D4D494C}"/>
              </a:ext>
            </a:extLst>
          </p:cNvPr>
          <p:cNvSpPr>
            <a:spLocks noGrp="1"/>
          </p:cNvSpPr>
          <p:nvPr>
            <p:ph type="title"/>
          </p:nvPr>
        </p:nvSpPr>
        <p:spPr/>
        <p:txBody>
          <a:bodyPr/>
          <a:lstStyle/>
          <a:p>
            <a:r>
              <a:rPr lang="en-US" dirty="0"/>
              <a:t>If A or B is “surprised” by the result</a:t>
            </a:r>
          </a:p>
        </p:txBody>
      </p:sp>
      <p:sp>
        <p:nvSpPr>
          <p:cNvPr id="3" name="Content Placeholder 2">
            <a:extLst>
              <a:ext uri="{FF2B5EF4-FFF2-40B4-BE49-F238E27FC236}">
                <a16:creationId xmlns:a16="http://schemas.microsoft.com/office/drawing/2014/main" id="{E05E56C8-9393-4DA1-A98F-A7C853D2CAAE}"/>
              </a:ext>
            </a:extLst>
          </p:cNvPr>
          <p:cNvSpPr>
            <a:spLocks noGrp="1"/>
          </p:cNvSpPr>
          <p:nvPr>
            <p:ph idx="1"/>
          </p:nvPr>
        </p:nvSpPr>
        <p:spPr>
          <a:xfrm>
            <a:off x="1024127" y="2286000"/>
            <a:ext cx="11008545" cy="4023360"/>
          </a:xfrm>
        </p:spPr>
        <p:txBody>
          <a:bodyPr>
            <a:normAutofit/>
          </a:bodyPr>
          <a:lstStyle/>
          <a:p>
            <a:r>
              <a:rPr lang="en-US" dirty="0"/>
              <a:t>Pick a random small number, delay by this amount of time.</a:t>
            </a:r>
          </a:p>
          <a:p>
            <a:endParaRPr lang="en-US" dirty="0"/>
          </a:p>
          <a:p>
            <a:r>
              <a:rPr lang="en-US" dirty="0"/>
              <a:t>They will pause by different amounts:  A “random </a:t>
            </a:r>
            <a:r>
              <a:rPr lang="en-US" dirty="0" err="1"/>
              <a:t>backoff</a:t>
            </a:r>
            <a:r>
              <a:rPr lang="en-US" dirty="0"/>
              <a:t>”.  Perhaps, A doesn’t pause at all, but B waits 2us</a:t>
            </a:r>
          </a:p>
          <a:p>
            <a:endParaRPr lang="en-US" dirty="0"/>
          </a:p>
          <a:p>
            <a:r>
              <a:rPr lang="en-US" dirty="0" err="1"/>
              <a:t>FaRM</a:t>
            </a:r>
            <a:r>
              <a:rPr lang="en-US" dirty="0"/>
              <a:t> should rarely see conflict.  When a conflict does occur, A  retries instantly.  B pauses, then later will wake up and do its write.</a:t>
            </a:r>
          </a:p>
        </p:txBody>
      </p:sp>
      <p:sp>
        <p:nvSpPr>
          <p:cNvPr id="4" name="Footer Placeholder 3">
            <a:extLst>
              <a:ext uri="{FF2B5EF4-FFF2-40B4-BE49-F238E27FC236}">
                <a16:creationId xmlns:a16="http://schemas.microsoft.com/office/drawing/2014/main" id="{656AAF29-D512-4668-880D-B77EF1E9A95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9B637DC-0366-4603-A7D8-5E71F4E3A610}"/>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137409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E5D-0C04-455E-BDDA-A33578A7D3BD}"/>
              </a:ext>
            </a:extLst>
          </p:cNvPr>
          <p:cNvSpPr>
            <a:spLocks noGrp="1"/>
          </p:cNvSpPr>
          <p:nvPr>
            <p:ph type="title"/>
          </p:nvPr>
        </p:nvSpPr>
        <p:spPr/>
        <p:txBody>
          <a:bodyPr/>
          <a:lstStyle/>
          <a:p>
            <a:r>
              <a:rPr lang="en-US" dirty="0"/>
              <a:t>Why isn’t locking needed?</a:t>
            </a:r>
          </a:p>
        </p:txBody>
      </p:sp>
      <p:sp>
        <p:nvSpPr>
          <p:cNvPr id="3" name="Content Placeholder 2">
            <a:extLst>
              <a:ext uri="{FF2B5EF4-FFF2-40B4-BE49-F238E27FC236}">
                <a16:creationId xmlns:a16="http://schemas.microsoft.com/office/drawing/2014/main" id="{4ECCE6A9-17B3-49B4-974C-93E2B38193EE}"/>
              </a:ext>
            </a:extLst>
          </p:cNvPr>
          <p:cNvSpPr>
            <a:spLocks noGrp="1"/>
          </p:cNvSpPr>
          <p:nvPr>
            <p:ph idx="1"/>
          </p:nvPr>
        </p:nvSpPr>
        <p:spPr/>
        <p:txBody>
          <a:bodyPr>
            <a:normAutofit/>
          </a:bodyPr>
          <a:lstStyle/>
          <a:p>
            <a:r>
              <a:rPr lang="en-US" dirty="0" err="1"/>
              <a:t>FaRM</a:t>
            </a:r>
            <a:r>
              <a:rPr lang="en-US" dirty="0"/>
              <a:t> does not require any locks for reads or writes provided that conflicts occur rarely.</a:t>
            </a:r>
          </a:p>
          <a:p>
            <a:endParaRPr lang="en-US" dirty="0"/>
          </a:p>
          <a:p>
            <a:r>
              <a:rPr lang="en-US" dirty="0"/>
              <a:t>This is because the validation step will usually succeed, and the </a:t>
            </a:r>
            <a:r>
              <a:rPr lang="en-US" dirty="0" err="1"/>
              <a:t>backoff</a:t>
            </a:r>
            <a:r>
              <a:rPr lang="en-US" dirty="0"/>
              <a:t> step will rarely even need to run.</a:t>
            </a:r>
          </a:p>
          <a:p>
            <a:endParaRPr lang="en-US" dirty="0"/>
          </a:p>
          <a:p>
            <a:r>
              <a:rPr lang="en-US" dirty="0"/>
              <a:t>But there are a few objects where conflicts are more common.</a:t>
            </a:r>
          </a:p>
        </p:txBody>
      </p:sp>
      <p:sp>
        <p:nvSpPr>
          <p:cNvPr id="4" name="Footer Placeholder 3">
            <a:extLst>
              <a:ext uri="{FF2B5EF4-FFF2-40B4-BE49-F238E27FC236}">
                <a16:creationId xmlns:a16="http://schemas.microsoft.com/office/drawing/2014/main" id="{220EDAF6-E682-4CF7-823D-B051BEE0C6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468EEFF-864E-4DC4-897A-72E428AC0434}"/>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215522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2958-BB45-41B7-9B9D-3AD6B9CD0088}"/>
              </a:ext>
            </a:extLst>
          </p:cNvPr>
          <p:cNvSpPr>
            <a:spLocks noGrp="1"/>
          </p:cNvSpPr>
          <p:nvPr>
            <p:ph type="title"/>
          </p:nvPr>
        </p:nvSpPr>
        <p:spPr/>
        <p:txBody>
          <a:bodyPr/>
          <a:lstStyle/>
          <a:p>
            <a:r>
              <a:rPr lang="en-US" dirty="0"/>
              <a:t>Locking</a:t>
            </a:r>
          </a:p>
        </p:txBody>
      </p:sp>
      <p:sp>
        <p:nvSpPr>
          <p:cNvPr id="3" name="Content Placeholder 2">
            <a:extLst>
              <a:ext uri="{FF2B5EF4-FFF2-40B4-BE49-F238E27FC236}">
                <a16:creationId xmlns:a16="http://schemas.microsoft.com/office/drawing/2014/main" id="{71295E45-2E05-4C9A-8B98-6E5ACE55D186}"/>
              </a:ext>
            </a:extLst>
          </p:cNvPr>
          <p:cNvSpPr>
            <a:spLocks noGrp="1"/>
          </p:cNvSpPr>
          <p:nvPr>
            <p:ph idx="1"/>
          </p:nvPr>
        </p:nvSpPr>
        <p:spPr>
          <a:xfrm>
            <a:off x="1024127" y="2286000"/>
            <a:ext cx="10925417" cy="4023360"/>
          </a:xfrm>
        </p:spPr>
        <p:txBody>
          <a:bodyPr>
            <a:normAutofit/>
          </a:bodyPr>
          <a:lstStyle/>
          <a:p>
            <a:r>
              <a:rPr lang="en-US" dirty="0"/>
              <a:t>For heavily contended-for objects, or for cases where an overwrite should not be allowed, they implemented per-key locking using a new RDMA test-and-set feature.</a:t>
            </a:r>
          </a:p>
          <a:p>
            <a:endParaRPr lang="en-US" dirty="0"/>
          </a:p>
          <a:p>
            <a:r>
              <a:rPr lang="en-US" dirty="0"/>
              <a:t>These “lock objects” allow Bing to get true mutual exclusion if genuinely needed, but Bing developers were urged to use them very rarely – they harm performance otherwise.</a:t>
            </a:r>
          </a:p>
        </p:txBody>
      </p:sp>
      <p:sp>
        <p:nvSpPr>
          <p:cNvPr id="4" name="Footer Placeholder 3">
            <a:extLst>
              <a:ext uri="{FF2B5EF4-FFF2-40B4-BE49-F238E27FC236}">
                <a16:creationId xmlns:a16="http://schemas.microsoft.com/office/drawing/2014/main" id="{F3F416A3-014D-49E6-A962-71BF595F760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A230FCC-E150-46D4-8301-78EB84470BF7}"/>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2391565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7A6F-7551-42B0-B2A3-F41CFAF641E4}"/>
              </a:ext>
            </a:extLst>
          </p:cNvPr>
          <p:cNvSpPr>
            <a:spLocks noGrp="1"/>
          </p:cNvSpPr>
          <p:nvPr>
            <p:ph type="title"/>
          </p:nvPr>
        </p:nvSpPr>
        <p:spPr/>
        <p:txBody>
          <a:bodyPr/>
          <a:lstStyle/>
          <a:p>
            <a:r>
              <a:rPr lang="en-US" dirty="0"/>
              <a:t>How A updates some record in S</a:t>
            </a:r>
          </a:p>
        </p:txBody>
      </p:sp>
      <p:sp>
        <p:nvSpPr>
          <p:cNvPr id="3" name="Content Placeholder 2">
            <a:extLst>
              <a:ext uri="{FF2B5EF4-FFF2-40B4-BE49-F238E27FC236}">
                <a16:creationId xmlns:a16="http://schemas.microsoft.com/office/drawing/2014/main" id="{8800F292-9246-4C70-A231-255D13B8EEF6}"/>
              </a:ext>
            </a:extLst>
          </p:cNvPr>
          <p:cNvSpPr>
            <a:spLocks noGrp="1"/>
          </p:cNvSpPr>
          <p:nvPr>
            <p:ph idx="1"/>
          </p:nvPr>
        </p:nvSpPr>
        <p:spPr/>
        <p:txBody>
          <a:bodyPr>
            <a:normAutofit/>
          </a:bodyPr>
          <a:lstStyle/>
          <a:p>
            <a:r>
              <a:rPr lang="en-US" dirty="0"/>
              <a:t>A prepares the 64-byte object.</a:t>
            </a:r>
          </a:p>
          <a:p>
            <a:endParaRPr lang="en-US" dirty="0"/>
          </a:p>
          <a:p>
            <a:r>
              <a:rPr lang="en-US" dirty="0"/>
              <a:t>Now A figures out which server to talk to: a first hashing step.</a:t>
            </a:r>
          </a:p>
          <a:p>
            <a:endParaRPr lang="en-US" dirty="0"/>
          </a:p>
          <a:p>
            <a:r>
              <a:rPr lang="en-US" dirty="0"/>
              <a:t>And then A figures out which array element to access: a </a:t>
            </a:r>
            <a:r>
              <a:rPr lang="en-US" i="1" dirty="0"/>
              <a:t>second</a:t>
            </a:r>
            <a:r>
              <a:rPr lang="en-US" dirty="0"/>
              <a:t> hash and modulus operation, modulo the size of the table in S.  A uses RDMA to read or write directly into this memory region.</a:t>
            </a:r>
          </a:p>
        </p:txBody>
      </p:sp>
      <p:sp>
        <p:nvSpPr>
          <p:cNvPr id="4" name="Footer Placeholder 3">
            <a:extLst>
              <a:ext uri="{FF2B5EF4-FFF2-40B4-BE49-F238E27FC236}">
                <a16:creationId xmlns:a16="http://schemas.microsoft.com/office/drawing/2014/main" id="{73CA38AD-6F12-4391-BA1C-439B6ACB5BE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7103DA0-7CA8-40B7-8069-30D93DE7E10F}"/>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528622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349-A4E9-41B3-86AC-0E4DB601C3F2}"/>
              </a:ext>
            </a:extLst>
          </p:cNvPr>
          <p:cNvSpPr>
            <a:spLocks noGrp="1"/>
          </p:cNvSpPr>
          <p:nvPr>
            <p:ph type="title"/>
          </p:nvPr>
        </p:nvSpPr>
        <p:spPr/>
        <p:txBody>
          <a:bodyPr/>
          <a:lstStyle/>
          <a:p>
            <a:r>
              <a:rPr lang="en-US" dirty="0"/>
              <a:t>What if A and B “collide” at this step?</a:t>
            </a:r>
          </a:p>
        </p:txBody>
      </p:sp>
      <p:sp>
        <p:nvSpPr>
          <p:cNvPr id="3" name="Content Placeholder 2">
            <a:extLst>
              <a:ext uri="{FF2B5EF4-FFF2-40B4-BE49-F238E27FC236}">
                <a16:creationId xmlns:a16="http://schemas.microsoft.com/office/drawing/2014/main" id="{C99A29B9-13E7-432A-9A1B-771CD7ED6A5F}"/>
              </a:ext>
            </a:extLst>
          </p:cNvPr>
          <p:cNvSpPr>
            <a:spLocks noGrp="1"/>
          </p:cNvSpPr>
          <p:nvPr>
            <p:ph idx="1"/>
          </p:nvPr>
        </p:nvSpPr>
        <p:spPr/>
        <p:txBody>
          <a:bodyPr>
            <a:normAutofit lnSpcReduction="10000"/>
          </a:bodyPr>
          <a:lstStyle/>
          <a:p>
            <a:r>
              <a:rPr lang="en-US" dirty="0"/>
              <a:t>For a single 64-byte record, RDMA itself handles atomicity.</a:t>
            </a:r>
          </a:p>
          <a:p>
            <a:endParaRPr lang="en-US" dirty="0"/>
          </a:p>
          <a:p>
            <a:r>
              <a:rPr lang="en-US" dirty="0"/>
              <a:t>Either A will “win” and go first, and B will run second, or vice versa.  The hardware does it and </a:t>
            </a:r>
            <a:r>
              <a:rPr lang="en-US" dirty="0" err="1"/>
              <a:t>FaRM</a:t>
            </a:r>
            <a:r>
              <a:rPr lang="en-US" dirty="0"/>
              <a:t> has no need for any kind of special logic.</a:t>
            </a:r>
          </a:p>
          <a:p>
            <a:endParaRPr lang="en-US" dirty="0"/>
          </a:p>
          <a:p>
            <a:r>
              <a:rPr lang="en-US" dirty="0"/>
              <a:t>If the update is part of a multi-write transaction, the transaction logic we saw on slides 32-25 will resolve any conflicts.</a:t>
            </a:r>
          </a:p>
        </p:txBody>
      </p:sp>
      <p:sp>
        <p:nvSpPr>
          <p:cNvPr id="4" name="Footer Placeholder 3">
            <a:extLst>
              <a:ext uri="{FF2B5EF4-FFF2-40B4-BE49-F238E27FC236}">
                <a16:creationId xmlns:a16="http://schemas.microsoft.com/office/drawing/2014/main" id="{72A637CB-31CB-4960-BB07-3E766434242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EE43B88-5D5E-4554-A2F5-D828DC92B1D5}"/>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386159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D342-7104-4552-870C-CD0DEAEEFA67}"/>
              </a:ext>
            </a:extLst>
          </p:cNvPr>
          <p:cNvSpPr>
            <a:spLocks noGrp="1"/>
          </p:cNvSpPr>
          <p:nvPr>
            <p:ph type="title"/>
          </p:nvPr>
        </p:nvSpPr>
        <p:spPr/>
        <p:txBody>
          <a:bodyPr/>
          <a:lstStyle/>
          <a:p>
            <a:r>
              <a:rPr lang="en-US" dirty="0"/>
              <a:t>Hash collisions</a:t>
            </a:r>
          </a:p>
        </p:txBody>
      </p:sp>
      <p:sp>
        <p:nvSpPr>
          <p:cNvPr id="3" name="Content Placeholder 2">
            <a:extLst>
              <a:ext uri="{FF2B5EF4-FFF2-40B4-BE49-F238E27FC236}">
                <a16:creationId xmlns:a16="http://schemas.microsoft.com/office/drawing/2014/main" id="{CBD1BB65-413C-4615-BE3C-6D8553242B97}"/>
              </a:ext>
            </a:extLst>
          </p:cNvPr>
          <p:cNvSpPr>
            <a:spLocks noGrp="1"/>
          </p:cNvSpPr>
          <p:nvPr>
            <p:ph idx="1"/>
          </p:nvPr>
        </p:nvSpPr>
        <p:spPr/>
        <p:txBody>
          <a:bodyPr>
            <a:normAutofit lnSpcReduction="10000"/>
          </a:bodyPr>
          <a:lstStyle/>
          <a:p>
            <a:r>
              <a:rPr lang="en-US" dirty="0"/>
              <a:t>Another puzzle is this.</a:t>
            </a:r>
          </a:p>
          <a:p>
            <a:endParaRPr lang="en-US" dirty="0"/>
          </a:p>
          <a:p>
            <a:r>
              <a:rPr lang="en-US" dirty="0"/>
              <a:t>Suppose that A and B are accessing S </a:t>
            </a:r>
            <a:r>
              <a:rPr lang="en-US" i="1" dirty="0"/>
              <a:t>using different keys</a:t>
            </a:r>
            <a:r>
              <a:rPr lang="en-US" dirty="0"/>
              <a:t>.  The objects are different.  </a:t>
            </a:r>
            <a:r>
              <a:rPr lang="en-US" u="sng" dirty="0"/>
              <a:t>No conflict has arisen here</a:t>
            </a:r>
            <a:r>
              <a:rPr lang="en-US" dirty="0"/>
              <a:t>.</a:t>
            </a:r>
          </a:p>
          <a:p>
            <a:endParaRPr lang="en-US" dirty="0"/>
          </a:p>
          <a:p>
            <a:r>
              <a:rPr lang="en-US" dirty="0"/>
              <a:t>Yet those keys could hash to the identical slot in memory.  This is called a </a:t>
            </a:r>
            <a:r>
              <a:rPr lang="en-US" i="1" dirty="0"/>
              <a:t>hash collision</a:t>
            </a:r>
            <a:r>
              <a:rPr lang="en-US" dirty="0"/>
              <a:t>.  We don’t want the objects to overwrite one-another: we need a way to keep both!</a:t>
            </a:r>
          </a:p>
        </p:txBody>
      </p:sp>
      <p:sp>
        <p:nvSpPr>
          <p:cNvPr id="4" name="Footer Placeholder 3">
            <a:extLst>
              <a:ext uri="{FF2B5EF4-FFF2-40B4-BE49-F238E27FC236}">
                <a16:creationId xmlns:a16="http://schemas.microsoft.com/office/drawing/2014/main" id="{DD28182D-20B7-4793-8897-F5396B18E4F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E37C703-A50F-49B9-AB70-CE7C42B42278}"/>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91848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191F-CD71-45F3-934C-A1993C72715B}"/>
              </a:ext>
            </a:extLst>
          </p:cNvPr>
          <p:cNvSpPr>
            <a:spLocks noGrp="1"/>
          </p:cNvSpPr>
          <p:nvPr>
            <p:ph type="title"/>
          </p:nvPr>
        </p:nvSpPr>
        <p:spPr/>
        <p:txBody>
          <a:bodyPr/>
          <a:lstStyle/>
          <a:p>
            <a:r>
              <a:rPr lang="en-US" dirty="0"/>
              <a:t>Hopscotch hashing</a:t>
            </a:r>
          </a:p>
        </p:txBody>
      </p:sp>
      <p:sp>
        <p:nvSpPr>
          <p:cNvPr id="3" name="Content Placeholder 2">
            <a:extLst>
              <a:ext uri="{FF2B5EF4-FFF2-40B4-BE49-F238E27FC236}">
                <a16:creationId xmlns:a16="http://schemas.microsoft.com/office/drawing/2014/main" id="{96DE956A-DCDF-4E9B-B92E-F8476044C917}"/>
              </a:ext>
            </a:extLst>
          </p:cNvPr>
          <p:cNvSpPr>
            <a:spLocks noGrp="1"/>
          </p:cNvSpPr>
          <p:nvPr>
            <p:ph idx="1"/>
          </p:nvPr>
        </p:nvSpPr>
        <p:spPr/>
        <p:txBody>
          <a:bodyPr>
            <a:normAutofit fontScale="85000" lnSpcReduction="10000"/>
          </a:bodyPr>
          <a:lstStyle/>
          <a:p>
            <a:r>
              <a:rPr lang="en-US" dirty="0"/>
              <a:t>Hopscotch hashing is done once </a:t>
            </a:r>
            <a:r>
              <a:rPr lang="en-US" dirty="0" err="1"/>
              <a:t>FaRM</a:t>
            </a:r>
            <a:r>
              <a:rPr lang="en-US" dirty="0"/>
              <a:t> already knows which storage server will hold a particular (</a:t>
            </a:r>
            <a:r>
              <a:rPr lang="en-US" dirty="0" err="1"/>
              <a:t>key,update</a:t>
            </a:r>
            <a:r>
              <a:rPr lang="en-US" dirty="0"/>
              <a:t>) pair.</a:t>
            </a:r>
          </a:p>
          <a:p>
            <a:endParaRPr lang="en-US" dirty="0"/>
          </a:p>
          <a:p>
            <a:r>
              <a:rPr lang="en-US" dirty="0" err="1"/>
              <a:t>FaRM</a:t>
            </a:r>
            <a:r>
              <a:rPr lang="en-US" dirty="0"/>
              <a:t> hashes to find the slot an item should go into, but first reads the slot to see if it is full.  It asks: are we updating a value or inserting some other key?</a:t>
            </a:r>
          </a:p>
          <a:p>
            <a:endParaRPr lang="en-US" dirty="0"/>
          </a:p>
          <a:p>
            <a:r>
              <a:rPr lang="en-US" dirty="0"/>
              <a:t>Replacement can occur in place.  To insert a different key, </a:t>
            </a:r>
            <a:r>
              <a:rPr lang="en-US" dirty="0" err="1"/>
              <a:t>FaRM</a:t>
            </a:r>
            <a:r>
              <a:rPr lang="en-US" dirty="0"/>
              <a:t> scans the region “around” the slot.  The new item goes into the closest empty slot.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195F056-1E97-4D14-8E1C-190CE37B39D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5D07AC-824F-4C0E-BACB-F18F92389331}"/>
              </a:ext>
            </a:extLst>
          </p:cNvPr>
          <p:cNvSpPr>
            <a:spLocks noGrp="1"/>
          </p:cNvSpPr>
          <p:nvPr>
            <p:ph type="sldNum" sz="quarter" idx="12"/>
          </p:nvPr>
        </p:nvSpPr>
        <p:spPr/>
        <p:txBody>
          <a:bodyPr/>
          <a:lstStyle/>
          <a:p>
            <a:fld id="{6547F9EC-0141-428E-9624-21FD351CB832}" type="slidenum">
              <a:rPr lang="en-US" smtClean="0"/>
              <a:t>38</a:t>
            </a:fld>
            <a:endParaRPr lang="en-US"/>
          </a:p>
        </p:txBody>
      </p:sp>
      <p:pic>
        <p:nvPicPr>
          <p:cNvPr id="6" name="Picture 5">
            <a:extLst>
              <a:ext uri="{FF2B5EF4-FFF2-40B4-BE49-F238E27FC236}">
                <a16:creationId xmlns:a16="http://schemas.microsoft.com/office/drawing/2014/main" id="{A0B6B966-C3F5-480D-B5B0-6CAF091C32AA}"/>
              </a:ext>
            </a:extLst>
          </p:cNvPr>
          <p:cNvPicPr>
            <a:picLocks noChangeAspect="1"/>
          </p:cNvPicPr>
          <p:nvPr/>
        </p:nvPicPr>
        <p:blipFill>
          <a:blip r:embed="rId2"/>
          <a:stretch>
            <a:fillRect/>
          </a:stretch>
        </p:blipFill>
        <p:spPr>
          <a:xfrm>
            <a:off x="9366939" y="245582"/>
            <a:ext cx="2619375" cy="1743075"/>
          </a:xfrm>
          <a:prstGeom prst="rect">
            <a:avLst/>
          </a:prstGeom>
        </p:spPr>
      </p:pic>
    </p:spTree>
    <p:extLst>
      <p:ext uri="{BB962C8B-B14F-4D97-AF65-F5344CB8AC3E}">
        <p14:creationId xmlns:p14="http://schemas.microsoft.com/office/powerpoint/2010/main" val="32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3EEA-C169-4761-9B08-E2ABCA2ABBFF}"/>
              </a:ext>
            </a:extLst>
          </p:cNvPr>
          <p:cNvSpPr>
            <a:spLocks noGrp="1"/>
          </p:cNvSpPr>
          <p:nvPr>
            <p:ph type="title"/>
          </p:nvPr>
        </p:nvSpPr>
        <p:spPr/>
        <p:txBody>
          <a:bodyPr/>
          <a:lstStyle/>
          <a:p>
            <a:r>
              <a:rPr lang="en-US" dirty="0"/>
              <a:t>How to do a read?  Hopscotch reads!</a:t>
            </a:r>
          </a:p>
        </p:txBody>
      </p:sp>
      <p:sp>
        <p:nvSpPr>
          <p:cNvPr id="3" name="Content Placeholder 2">
            <a:extLst>
              <a:ext uri="{FF2B5EF4-FFF2-40B4-BE49-F238E27FC236}">
                <a16:creationId xmlns:a16="http://schemas.microsoft.com/office/drawing/2014/main" id="{6AB9586B-3A96-4643-899C-B0A1AC16FB80}"/>
              </a:ext>
            </a:extLst>
          </p:cNvPr>
          <p:cNvSpPr>
            <a:spLocks noGrp="1"/>
          </p:cNvSpPr>
          <p:nvPr>
            <p:ph idx="1"/>
          </p:nvPr>
        </p:nvSpPr>
        <p:spPr/>
        <p:txBody>
          <a:bodyPr>
            <a:normAutofit lnSpcReduction="10000"/>
          </a:bodyPr>
          <a:lstStyle/>
          <a:p>
            <a:r>
              <a:rPr lang="en-US" dirty="0"/>
              <a:t>We need to find the slot containing an object with the key.</a:t>
            </a:r>
          </a:p>
          <a:p>
            <a:endParaRPr lang="en-US" dirty="0"/>
          </a:p>
          <a:p>
            <a:r>
              <a:rPr lang="en-US" dirty="0"/>
              <a:t>We start by hashing to the desired slot.  Often the item is there.      </a:t>
            </a:r>
            <a:br>
              <a:rPr lang="en-US" dirty="0"/>
            </a:br>
            <a:r>
              <a:rPr lang="en-US" dirty="0"/>
              <a:t> </a:t>
            </a:r>
            <a:r>
              <a:rPr lang="en-US" dirty="0" err="1"/>
              <a:t>FaRM</a:t>
            </a:r>
            <a:r>
              <a:rPr lang="en-US" dirty="0"/>
              <a:t> can tell by just checking the key for a match.</a:t>
            </a:r>
            <a:br>
              <a:rPr lang="en-US" dirty="0"/>
            </a:br>
            <a:endParaRPr lang="en-US" dirty="0"/>
          </a:p>
          <a:p>
            <a:r>
              <a:rPr lang="en-US" dirty="0"/>
              <a:t>If not, </a:t>
            </a:r>
            <a:r>
              <a:rPr lang="en-US" dirty="0" err="1"/>
              <a:t>FaRM</a:t>
            </a:r>
            <a:r>
              <a:rPr lang="en-US" dirty="0"/>
              <a:t> reads the region around the slot, checking for the key (recall that the updates are stored with their keys).  If this pattern encounters an empty slot, the item isn’t in the store.</a:t>
            </a:r>
          </a:p>
        </p:txBody>
      </p:sp>
      <p:sp>
        <p:nvSpPr>
          <p:cNvPr id="4" name="Footer Placeholder 3">
            <a:extLst>
              <a:ext uri="{FF2B5EF4-FFF2-40B4-BE49-F238E27FC236}">
                <a16:creationId xmlns:a16="http://schemas.microsoft.com/office/drawing/2014/main" id="{CBA40B28-334D-42A3-A171-CB09DB86FD9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074066-E688-4B35-B315-8B283FC104EF}"/>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71638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CE3-E601-4C2F-93AB-DDA2A2DD27A8}"/>
              </a:ext>
            </a:extLst>
          </p:cNvPr>
          <p:cNvSpPr>
            <a:spLocks noGrp="1"/>
          </p:cNvSpPr>
          <p:nvPr>
            <p:ph type="title"/>
          </p:nvPr>
        </p:nvSpPr>
        <p:spPr/>
        <p:txBody>
          <a:bodyPr/>
          <a:lstStyle/>
          <a:p>
            <a:r>
              <a:rPr lang="en-US" dirty="0"/>
              <a:t>A few observations they made</a:t>
            </a:r>
          </a:p>
        </p:txBody>
      </p:sp>
      <p:sp>
        <p:nvSpPr>
          <p:cNvPr id="3" name="Content Placeholder 2">
            <a:extLst>
              <a:ext uri="{FF2B5EF4-FFF2-40B4-BE49-F238E27FC236}">
                <a16:creationId xmlns:a16="http://schemas.microsoft.com/office/drawing/2014/main" id="{3709F1F7-0550-4E6A-A611-D5F1E962D418}"/>
              </a:ext>
            </a:extLst>
          </p:cNvPr>
          <p:cNvSpPr>
            <a:spLocks noGrp="1"/>
          </p:cNvSpPr>
          <p:nvPr>
            <p:ph idx="1"/>
          </p:nvPr>
        </p:nvSpPr>
        <p:spPr/>
        <p:txBody>
          <a:bodyPr>
            <a:normAutofit fontScale="92500" lnSpcReduction="10000"/>
          </a:bodyPr>
          <a:lstStyle/>
          <a:p>
            <a:r>
              <a:rPr lang="en-US" dirty="0"/>
              <a:t>The felt they should try to leverage new kinds of hardware.</a:t>
            </a:r>
          </a:p>
          <a:p>
            <a:pPr>
              <a:buFont typeface="Wingdings" panose="05000000000000000000" pitchFamily="2" charset="2"/>
              <a:buChar char="Ø"/>
            </a:pPr>
            <a:r>
              <a:rPr lang="en-US" dirty="0"/>
              <a:t>   The specific option that interested them was </a:t>
            </a:r>
            <a:r>
              <a:rPr lang="en-US" i="1" dirty="0"/>
              <a:t>remote direct </a:t>
            </a:r>
            <a:br>
              <a:rPr lang="en-US" i="1" dirty="0"/>
            </a:br>
            <a:r>
              <a:rPr lang="en-US" i="1" dirty="0"/>
              <a:t>     memory access </a:t>
            </a:r>
            <a:r>
              <a:rPr lang="en-US" dirty="0"/>
              <a:t>networking, also called RDMA.</a:t>
            </a:r>
          </a:p>
          <a:p>
            <a:pPr>
              <a:buFont typeface="Wingdings" panose="05000000000000000000" pitchFamily="2" charset="2"/>
              <a:buChar char="Ø"/>
            </a:pPr>
            <a:r>
              <a:rPr lang="en-US" dirty="0"/>
              <a:t>   RDMA makes the whole data center into a large NUMA system.</a:t>
            </a:r>
            <a:br>
              <a:rPr lang="en-US" dirty="0"/>
            </a:br>
            <a:r>
              <a:rPr lang="en-US" dirty="0"/>
              <a:t>     All the memory on every machine can potentially be shared over</a:t>
            </a:r>
            <a:br>
              <a:rPr lang="en-US" dirty="0"/>
            </a:br>
            <a:r>
              <a:rPr lang="en-US" dirty="0"/>
              <a:t>     the RDMA network and accessed from any other machine.</a:t>
            </a:r>
          </a:p>
          <a:p>
            <a:endParaRPr lang="en-US" dirty="0"/>
          </a:p>
          <a:p>
            <a:r>
              <a:rPr lang="en-US" dirty="0"/>
              <a:t>RDMA had never been used outside of supercomputers</a:t>
            </a:r>
          </a:p>
        </p:txBody>
      </p:sp>
      <p:sp>
        <p:nvSpPr>
          <p:cNvPr id="4" name="Footer Placeholder 3">
            <a:extLst>
              <a:ext uri="{FF2B5EF4-FFF2-40B4-BE49-F238E27FC236}">
                <a16:creationId xmlns:a16="http://schemas.microsoft.com/office/drawing/2014/main" id="{26FADEFD-2DC3-4A44-AB1A-700E283781B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275C972-9F7C-4DC9-A1C2-9329B6CB7C00}"/>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2120020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4104-4E94-450B-BCC0-12F690937876}"/>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20050F8D-FB3A-4C59-B0E1-7855B4F7105F}"/>
              </a:ext>
            </a:extLst>
          </p:cNvPr>
          <p:cNvSpPr>
            <a:spLocks noGrp="1"/>
          </p:cNvSpPr>
          <p:nvPr>
            <p:ph idx="1"/>
          </p:nvPr>
        </p:nvSpPr>
        <p:spPr/>
        <p:txBody>
          <a:bodyPr>
            <a:normAutofit/>
          </a:bodyPr>
          <a:lstStyle/>
          <a:p>
            <a:r>
              <a:rPr lang="en-US" dirty="0"/>
              <a:t>Now A and B can treat the pool of storage servers as a NUMA memory unit.  In fact keys are like memory addresses.</a:t>
            </a:r>
          </a:p>
          <a:p>
            <a:endParaRPr lang="en-US" dirty="0"/>
          </a:p>
          <a:p>
            <a:r>
              <a:rPr lang="en-US" dirty="0"/>
              <a:t>S helps with RDMA setup, but then A and B can read/write concurrently without help from S.  </a:t>
            </a:r>
          </a:p>
          <a:p>
            <a:endParaRPr lang="en-US" dirty="0"/>
          </a:p>
          <a:p>
            <a:r>
              <a:rPr lang="en-US" dirty="0"/>
              <a:t>The algorithm is lock-free except for high-contention objects.</a:t>
            </a:r>
          </a:p>
        </p:txBody>
      </p:sp>
      <p:sp>
        <p:nvSpPr>
          <p:cNvPr id="4" name="Footer Placeholder 3">
            <a:extLst>
              <a:ext uri="{FF2B5EF4-FFF2-40B4-BE49-F238E27FC236}">
                <a16:creationId xmlns:a16="http://schemas.microsoft.com/office/drawing/2014/main" id="{DFB52DC2-5C3F-436A-A46A-1BA7E86D77F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7BD6A3F-7C55-41D3-B505-197A40C34B52}"/>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741522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2"/>
          <a:srcRect l="28721" t="27273" r="51676" b="52879"/>
          <a:stretch/>
        </p:blipFill>
        <p:spPr>
          <a:xfrm>
            <a:off x="5426435" y="2096470"/>
            <a:ext cx="6626799" cy="3774394"/>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Lookup rate</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41</a:t>
            </a:fld>
            <a:endParaRPr lang="en-US"/>
          </a:p>
        </p:txBody>
      </p:sp>
      <p:sp>
        <p:nvSpPr>
          <p:cNvPr id="9" name="Rectangle 8">
            <a:extLst>
              <a:ext uri="{FF2B5EF4-FFF2-40B4-BE49-F238E27FC236}">
                <a16:creationId xmlns:a16="http://schemas.microsoft.com/office/drawing/2014/main" id="{BAC6AC92-8181-432E-9569-3F4818D2CF4B}"/>
              </a:ext>
            </a:extLst>
          </p:cNvPr>
          <p:cNvSpPr/>
          <p:nvPr/>
        </p:nvSpPr>
        <p:spPr>
          <a:xfrm>
            <a:off x="352906" y="6375692"/>
            <a:ext cx="8503518" cy="369332"/>
          </a:xfrm>
          <a:prstGeom prst="rect">
            <a:avLst/>
          </a:prstGeom>
        </p:spPr>
        <p:txBody>
          <a:bodyPr wrap="square">
            <a:spAutoFit/>
          </a:bodyPr>
          <a:lstStyle/>
          <a:p>
            <a:r>
              <a:rPr lang="en-US" dirty="0"/>
              <a:t>https://www.usenix.org/system/files/conference/nsdi14/nsdi14-paper-dragojevic.pdf</a:t>
            </a:r>
          </a:p>
        </p:txBody>
      </p:sp>
    </p:spTree>
    <p:extLst>
      <p:ext uri="{BB962C8B-B14F-4D97-AF65-F5344CB8AC3E}">
        <p14:creationId xmlns:p14="http://schemas.microsoft.com/office/powerpoint/2010/main" val="486339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31450" t="46727" r="51265" b="33427"/>
          <a:stretch/>
        </p:blipFill>
        <p:spPr>
          <a:xfrm>
            <a:off x="6213764" y="1992974"/>
            <a:ext cx="5843155" cy="3773980"/>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p:txBody>
          <a:bodyPr/>
          <a:lstStyle/>
          <a:p>
            <a:r>
              <a:rPr lang="en-US" dirty="0" err="1"/>
              <a:t>FaRM</a:t>
            </a:r>
            <a:r>
              <a:rPr lang="en-US" dirty="0"/>
              <a:t> Performance: Delay to do lookup</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15222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14B9-5410-43C5-8EB2-5A1A89BFEC95}"/>
              </a:ext>
            </a:extLst>
          </p:cNvPr>
          <p:cNvPicPr>
            <a:picLocks noChangeAspect="1"/>
          </p:cNvPicPr>
          <p:nvPr/>
        </p:nvPicPr>
        <p:blipFill rotWithShape="1">
          <a:blip r:embed="rId3"/>
          <a:srcRect l="48901" t="30023" r="35020" b="51309"/>
          <a:stretch/>
        </p:blipFill>
        <p:spPr>
          <a:xfrm>
            <a:off x="6482705" y="1851415"/>
            <a:ext cx="5435668" cy="3550023"/>
          </a:xfrm>
          <a:prstGeom prst="rect">
            <a:avLst/>
          </a:prstGeom>
        </p:spPr>
      </p:pic>
      <p:sp>
        <p:nvSpPr>
          <p:cNvPr id="2" name="Title 1">
            <a:extLst>
              <a:ext uri="{FF2B5EF4-FFF2-40B4-BE49-F238E27FC236}">
                <a16:creationId xmlns:a16="http://schemas.microsoft.com/office/drawing/2014/main" id="{596B613C-BBBA-4471-9FFE-C95FB1DBBE14}"/>
              </a:ext>
            </a:extLst>
          </p:cNvPr>
          <p:cNvSpPr>
            <a:spLocks noGrp="1"/>
          </p:cNvSpPr>
          <p:nvPr>
            <p:ph type="title"/>
          </p:nvPr>
        </p:nvSpPr>
        <p:spPr>
          <a:xfrm>
            <a:off x="1024127" y="585216"/>
            <a:ext cx="10894246" cy="1499616"/>
          </a:xfrm>
        </p:spPr>
        <p:txBody>
          <a:bodyPr/>
          <a:lstStyle/>
          <a:p>
            <a:r>
              <a:rPr lang="en-US" dirty="0" err="1"/>
              <a:t>FaRM</a:t>
            </a:r>
            <a:r>
              <a:rPr lang="en-US" dirty="0"/>
              <a:t> Performance: Transactional read</a:t>
            </a:r>
          </a:p>
        </p:txBody>
      </p:sp>
      <p:sp>
        <p:nvSpPr>
          <p:cNvPr id="8" name="Content Placeholder 7">
            <a:extLst>
              <a:ext uri="{FF2B5EF4-FFF2-40B4-BE49-F238E27FC236}">
                <a16:creationId xmlns:a16="http://schemas.microsoft.com/office/drawing/2014/main" id="{7968E8C5-F04E-4387-A5FA-219707CB13AB}"/>
              </a:ext>
            </a:extLst>
          </p:cNvPr>
          <p:cNvSpPr>
            <a:spLocks noGrp="1"/>
          </p:cNvSpPr>
          <p:nvPr>
            <p:ph idx="1"/>
          </p:nvPr>
        </p:nvSpPr>
        <p:spPr/>
        <p:txBody>
          <a:bodyPr>
            <a:normAutofit fontScale="70000" lnSpcReduction="20000"/>
          </a:bodyPr>
          <a:lstStyle/>
          <a:p>
            <a:r>
              <a:rPr lang="en-US" dirty="0" err="1"/>
              <a:t>FaRM</a:t>
            </a:r>
            <a:r>
              <a:rPr lang="en-US" dirty="0"/>
              <a:t> Uni:  </a:t>
            </a:r>
            <a:r>
              <a:rPr lang="en-US" dirty="0" err="1"/>
              <a:t>FaRM</a:t>
            </a:r>
            <a:r>
              <a:rPr lang="en-US" dirty="0"/>
              <a:t> with 120M (</a:t>
            </a:r>
            <a:r>
              <a:rPr lang="en-US" dirty="0" err="1"/>
              <a:t>k,v</a:t>
            </a:r>
            <a:r>
              <a:rPr lang="en-US" dirty="0"/>
              <a:t>) </a:t>
            </a:r>
            <a:br>
              <a:rPr lang="en-US" dirty="0"/>
            </a:br>
            <a:r>
              <a:rPr lang="en-US" dirty="0"/>
              <a:t>pairs, accessed uniformly at random.</a:t>
            </a:r>
          </a:p>
          <a:p>
            <a:endParaRPr lang="en-US" dirty="0"/>
          </a:p>
          <a:p>
            <a:r>
              <a:rPr lang="en-US" dirty="0" err="1"/>
              <a:t>FaRM</a:t>
            </a:r>
            <a:r>
              <a:rPr lang="en-US" dirty="0"/>
              <a:t> YCSB:  Items accessed according</a:t>
            </a:r>
            <a:br>
              <a:rPr lang="en-US" dirty="0"/>
            </a:br>
            <a:r>
              <a:rPr lang="en-US" dirty="0"/>
              <a:t>to the YCSB benchmark popularity pattern. </a:t>
            </a:r>
          </a:p>
          <a:p>
            <a:endParaRPr lang="en-US" dirty="0"/>
          </a:p>
          <a:p>
            <a:r>
              <a:rPr lang="en-US" dirty="0"/>
              <a:t>TCP:  </a:t>
            </a:r>
            <a:r>
              <a:rPr lang="en-US" dirty="0" err="1"/>
              <a:t>FaRM</a:t>
            </a:r>
            <a:r>
              <a:rPr lang="en-US" dirty="0"/>
              <a:t> running over a hand-tuned</a:t>
            </a:r>
            <a:br>
              <a:rPr lang="en-US" dirty="0"/>
            </a:br>
            <a:r>
              <a:rPr lang="en-US" dirty="0"/>
              <a:t>TCP-based protocol, similar to GRPC</a:t>
            </a:r>
          </a:p>
          <a:p>
            <a:endParaRPr lang="en-US" dirty="0"/>
          </a:p>
          <a:p>
            <a:r>
              <a:rPr lang="en-US" dirty="0"/>
              <a:t>TCP 1ms:  </a:t>
            </a:r>
            <a:r>
              <a:rPr lang="en-US" dirty="0" err="1"/>
              <a:t>FaRM</a:t>
            </a:r>
            <a:r>
              <a:rPr lang="en-US" dirty="0"/>
              <a:t> on TCP with a 1ms</a:t>
            </a:r>
            <a:br>
              <a:rPr lang="en-US" dirty="0"/>
            </a:br>
            <a:r>
              <a:rPr lang="en-US" dirty="0"/>
              <a:t>response time guarantee</a:t>
            </a:r>
          </a:p>
        </p:txBody>
      </p:sp>
      <p:sp>
        <p:nvSpPr>
          <p:cNvPr id="4" name="Footer Placeholder 3">
            <a:extLst>
              <a:ext uri="{FF2B5EF4-FFF2-40B4-BE49-F238E27FC236}">
                <a16:creationId xmlns:a16="http://schemas.microsoft.com/office/drawing/2014/main" id="{EFB2DE95-8AE9-4475-8E6F-5FB95599B6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DB99FFE-B111-4641-AB1E-DB69E52737FD}"/>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244776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15AE-DFF5-421D-95DB-3940BACCCE0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9E69EB7-3156-4A83-83CC-6ACE3F069D22}"/>
              </a:ext>
            </a:extLst>
          </p:cNvPr>
          <p:cNvSpPr>
            <a:spLocks noGrp="1"/>
          </p:cNvSpPr>
          <p:nvPr>
            <p:ph idx="1"/>
          </p:nvPr>
        </p:nvSpPr>
        <p:spPr/>
        <p:txBody>
          <a:bodyPr/>
          <a:lstStyle/>
          <a:p>
            <a:r>
              <a:rPr lang="en-US" dirty="0"/>
              <a:t>Bing also needed some form of backup.</a:t>
            </a:r>
          </a:p>
          <a:p>
            <a:endParaRPr lang="en-US" dirty="0"/>
          </a:p>
          <a:p>
            <a:r>
              <a:rPr lang="en-US" dirty="0"/>
              <a:t>Objects can be lost, rarely, but in general Bing wants the data it stored in </a:t>
            </a:r>
            <a:r>
              <a:rPr lang="en-US" dirty="0" err="1"/>
              <a:t>FaRM</a:t>
            </a:r>
            <a:r>
              <a:rPr lang="en-US" dirty="0"/>
              <a:t> to be there after a server crashes, then restarts.</a:t>
            </a:r>
          </a:p>
          <a:p>
            <a:endParaRPr lang="en-US" dirty="0"/>
          </a:p>
          <a:p>
            <a:r>
              <a:rPr lang="en-US" dirty="0"/>
              <a:t>For this, Microsoft had a few ideas</a:t>
            </a:r>
          </a:p>
        </p:txBody>
      </p:sp>
      <p:sp>
        <p:nvSpPr>
          <p:cNvPr id="4" name="Footer Placeholder 3">
            <a:extLst>
              <a:ext uri="{FF2B5EF4-FFF2-40B4-BE49-F238E27FC236}">
                <a16:creationId xmlns:a16="http://schemas.microsoft.com/office/drawing/2014/main" id="{C7D7357C-4A8F-4229-B245-B8F96A9476E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64A296-2BBE-4399-947B-0FF1657B628D}"/>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4249206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42FA-EF0D-41C4-B415-0C1DA9BED2E6}"/>
              </a:ext>
            </a:extLst>
          </p:cNvPr>
          <p:cNvSpPr>
            <a:spLocks noGrp="1"/>
          </p:cNvSpPr>
          <p:nvPr>
            <p:ph type="title"/>
          </p:nvPr>
        </p:nvSpPr>
        <p:spPr/>
        <p:txBody>
          <a:bodyPr/>
          <a:lstStyle/>
          <a:p>
            <a:r>
              <a:rPr lang="en-US" dirty="0"/>
              <a:t>3-D </a:t>
            </a:r>
            <a:r>
              <a:rPr lang="en-US" dirty="0" err="1"/>
              <a:t>Xpoint</a:t>
            </a:r>
            <a:r>
              <a:rPr lang="en-US" dirty="0"/>
              <a:t> memory</a:t>
            </a:r>
          </a:p>
        </p:txBody>
      </p:sp>
      <p:sp>
        <p:nvSpPr>
          <p:cNvPr id="3" name="Content Placeholder 2">
            <a:extLst>
              <a:ext uri="{FF2B5EF4-FFF2-40B4-BE49-F238E27FC236}">
                <a16:creationId xmlns:a16="http://schemas.microsoft.com/office/drawing/2014/main" id="{921FA17A-DCD1-46FB-88B0-2969C0A7EA37}"/>
              </a:ext>
            </a:extLst>
          </p:cNvPr>
          <p:cNvSpPr>
            <a:spLocks noGrp="1"/>
          </p:cNvSpPr>
          <p:nvPr>
            <p:ph idx="1"/>
          </p:nvPr>
        </p:nvSpPr>
        <p:spPr/>
        <p:txBody>
          <a:bodyPr>
            <a:normAutofit fontScale="92500" lnSpcReduction="20000"/>
          </a:bodyPr>
          <a:lstStyle/>
          <a:p>
            <a:r>
              <a:rPr lang="en-US" dirty="0"/>
              <a:t>Normal memory will be lost in the event of a crash.  Replication only helps if the backup doesn’t crash, too.  Some Bing uses need more.</a:t>
            </a:r>
          </a:p>
          <a:p>
            <a:endParaRPr lang="en-US" dirty="0"/>
          </a:p>
          <a:p>
            <a:r>
              <a:rPr lang="en-US" dirty="0"/>
              <a:t>The </a:t>
            </a:r>
            <a:r>
              <a:rPr lang="en-US" dirty="0" err="1"/>
              <a:t>FaRM</a:t>
            </a:r>
            <a:r>
              <a:rPr lang="en-US" dirty="0"/>
              <a:t> project decided to experiment with a new form of memory called 3-D </a:t>
            </a:r>
            <a:r>
              <a:rPr lang="en-US" dirty="0" err="1"/>
              <a:t>XPoint</a:t>
            </a:r>
            <a:r>
              <a:rPr lang="en-US" dirty="0"/>
              <a:t>, based on phase-change memory hardware (a novel layered semiconductor technology)</a:t>
            </a:r>
          </a:p>
          <a:p>
            <a:endParaRPr lang="en-US" dirty="0"/>
          </a:p>
          <a:p>
            <a:r>
              <a:rPr lang="en-US" dirty="0"/>
              <a:t>The idea was that anything in the </a:t>
            </a:r>
            <a:r>
              <a:rPr lang="en-US" dirty="0" err="1"/>
              <a:t>FaRM</a:t>
            </a:r>
            <a:r>
              <a:rPr lang="en-US" dirty="0"/>
              <a:t> memory would survive crashes and just be “in memory” on restart!</a:t>
            </a:r>
          </a:p>
        </p:txBody>
      </p:sp>
      <p:sp>
        <p:nvSpPr>
          <p:cNvPr id="4" name="Footer Placeholder 3">
            <a:extLst>
              <a:ext uri="{FF2B5EF4-FFF2-40B4-BE49-F238E27FC236}">
                <a16:creationId xmlns:a16="http://schemas.microsoft.com/office/drawing/2014/main" id="{D1AD3E77-AC9F-4965-A856-27D0FA901A9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BFA27E0-F54A-496C-BAB0-6DD42E2C963D}"/>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FD414CDF-624E-4A7E-AAB3-E6CDBED63533}"/>
              </a:ext>
            </a:extLst>
          </p:cNvPr>
          <p:cNvPicPr>
            <a:picLocks noChangeAspect="1"/>
          </p:cNvPicPr>
          <p:nvPr/>
        </p:nvPicPr>
        <p:blipFill>
          <a:blip r:embed="rId2"/>
          <a:stretch>
            <a:fillRect/>
          </a:stretch>
        </p:blipFill>
        <p:spPr>
          <a:xfrm>
            <a:off x="9112827" y="187903"/>
            <a:ext cx="2819400" cy="1619250"/>
          </a:xfrm>
          <a:prstGeom prst="rect">
            <a:avLst/>
          </a:prstGeom>
        </p:spPr>
      </p:pic>
    </p:spTree>
    <p:extLst>
      <p:ext uri="{BB962C8B-B14F-4D97-AF65-F5344CB8AC3E}">
        <p14:creationId xmlns:p14="http://schemas.microsoft.com/office/powerpoint/2010/main" val="2257261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603824-75FA-41AF-A5A6-4738B2205BA7}"/>
              </a:ext>
            </a:extLst>
          </p:cNvPr>
          <p:cNvPicPr>
            <a:picLocks noChangeAspect="1"/>
          </p:cNvPicPr>
          <p:nvPr/>
        </p:nvPicPr>
        <p:blipFill>
          <a:blip r:embed="rId2"/>
          <a:stretch>
            <a:fillRect/>
          </a:stretch>
        </p:blipFill>
        <p:spPr>
          <a:xfrm>
            <a:off x="924790" y="290945"/>
            <a:ext cx="10626597" cy="6112644"/>
          </a:xfrm>
          <a:prstGeom prst="rect">
            <a:avLst/>
          </a:prstGeom>
        </p:spPr>
      </p:pic>
    </p:spTree>
    <p:extLst>
      <p:ext uri="{BB962C8B-B14F-4D97-AF65-F5344CB8AC3E}">
        <p14:creationId xmlns:p14="http://schemas.microsoft.com/office/powerpoint/2010/main" val="743295968"/>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 no luck</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529937" y="2286000"/>
            <a:ext cx="11575472" cy="4023360"/>
          </a:xfrm>
        </p:spPr>
        <p:txBody>
          <a:bodyPr>
            <a:normAutofit/>
          </a:bodyPr>
          <a:lstStyle/>
          <a:p>
            <a:r>
              <a:rPr lang="en-US" b="1" dirty="0">
                <a:solidFill>
                  <a:srgbClr val="C00000"/>
                </a:solidFill>
              </a:rPr>
              <a:t>3-D </a:t>
            </a:r>
            <a:r>
              <a:rPr lang="en-US" b="1" dirty="0" err="1">
                <a:solidFill>
                  <a:srgbClr val="C00000"/>
                </a:solidFill>
              </a:rPr>
              <a:t>XPoint</a:t>
            </a:r>
            <a:r>
              <a:rPr lang="en-US" b="1" dirty="0">
                <a:solidFill>
                  <a:srgbClr val="C00000"/>
                </a:solidFill>
              </a:rPr>
              <a:t> took years longer than expected to reach the market.</a:t>
            </a:r>
            <a:br>
              <a:rPr lang="en-US" b="1" dirty="0">
                <a:solidFill>
                  <a:srgbClr val="C00000"/>
                </a:solidFill>
              </a:rPr>
            </a:br>
            <a:endParaRPr lang="en-US" dirty="0"/>
          </a:p>
          <a:p>
            <a:r>
              <a:rPr lang="en-US" dirty="0"/>
              <a:t>Sample units were much slower than expected when used as memory, although they were impressive as disks.  (Slow DMA transfer rates)</a:t>
            </a:r>
          </a:p>
          <a:p>
            <a:endParaRPr lang="en-US" b="1" dirty="0">
              <a:solidFill>
                <a:srgbClr val="C00000"/>
              </a:solidFill>
            </a:endParaRPr>
          </a:p>
          <a:p>
            <a:r>
              <a:rPr lang="en-US" b="1" dirty="0">
                <a:solidFill>
                  <a:srgbClr val="C00000"/>
                </a:solidFill>
              </a:rPr>
              <a:t>Even today, this technology can’t just be used like normal memory!</a:t>
            </a:r>
          </a:p>
          <a:p>
            <a:endParaRPr lang="en-US" dirty="0"/>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291882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2116-721C-49AB-93D8-CE5077973EAA}"/>
              </a:ext>
            </a:extLst>
          </p:cNvPr>
          <p:cNvSpPr>
            <a:spLocks noGrp="1"/>
          </p:cNvSpPr>
          <p:nvPr>
            <p:ph type="title"/>
          </p:nvPr>
        </p:nvSpPr>
        <p:spPr/>
        <p:txBody>
          <a:bodyPr/>
          <a:lstStyle/>
          <a:p>
            <a:r>
              <a:rPr lang="en-US" dirty="0"/>
              <a:t>Fallback: Write-before log</a:t>
            </a:r>
          </a:p>
        </p:txBody>
      </p:sp>
      <p:sp>
        <p:nvSpPr>
          <p:cNvPr id="3" name="Content Placeholder 2">
            <a:extLst>
              <a:ext uri="{FF2B5EF4-FFF2-40B4-BE49-F238E27FC236}">
                <a16:creationId xmlns:a16="http://schemas.microsoft.com/office/drawing/2014/main" id="{72812B82-C478-4050-B64B-3CDC668F5BDC}"/>
              </a:ext>
            </a:extLst>
          </p:cNvPr>
          <p:cNvSpPr>
            <a:spLocks noGrp="1"/>
          </p:cNvSpPr>
          <p:nvPr>
            <p:ph idx="1"/>
          </p:nvPr>
        </p:nvSpPr>
        <p:spPr>
          <a:xfrm>
            <a:off x="1024127" y="2286000"/>
            <a:ext cx="11081281" cy="4023360"/>
          </a:xfrm>
        </p:spPr>
        <p:txBody>
          <a:bodyPr>
            <a:normAutofit/>
          </a:bodyPr>
          <a:lstStyle/>
          <a:p>
            <a:r>
              <a:rPr lang="en-US" dirty="0" err="1"/>
              <a:t>FaRM</a:t>
            </a:r>
            <a:r>
              <a:rPr lang="en-US" dirty="0"/>
              <a:t> was forced to use a fallback: storage drives based on a fast form of flash memory (similar to a USB)</a:t>
            </a:r>
          </a:p>
          <a:p>
            <a:endParaRPr lang="en-US" dirty="0"/>
          </a:p>
          <a:p>
            <a:r>
              <a:rPr lang="en-US" dirty="0"/>
              <a:t>The </a:t>
            </a:r>
            <a:r>
              <a:rPr lang="en-US" dirty="0" err="1"/>
              <a:t>FaRM</a:t>
            </a:r>
            <a:r>
              <a:rPr lang="en-US" dirty="0"/>
              <a:t> servers watch for updated portions of the key-value store and log them to the server in a continuous stream.</a:t>
            </a:r>
          </a:p>
        </p:txBody>
      </p:sp>
      <p:sp>
        <p:nvSpPr>
          <p:cNvPr id="4" name="Footer Placeholder 3">
            <a:extLst>
              <a:ext uri="{FF2B5EF4-FFF2-40B4-BE49-F238E27FC236}">
                <a16:creationId xmlns:a16="http://schemas.microsoft.com/office/drawing/2014/main" id="{B708DD92-5B6C-4541-B69E-EDFEE8BAA3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D0C9231-BFFE-4584-A6B0-E35A80E87C12}"/>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4014989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5B6C-F303-4489-A2A0-64BCA620CD00}"/>
              </a:ext>
            </a:extLst>
          </p:cNvPr>
          <p:cNvSpPr>
            <a:spLocks noGrp="1"/>
          </p:cNvSpPr>
          <p:nvPr>
            <p:ph type="title"/>
          </p:nvPr>
        </p:nvSpPr>
        <p:spPr/>
        <p:txBody>
          <a:bodyPr/>
          <a:lstStyle/>
          <a:p>
            <a:r>
              <a:rPr lang="en-US" dirty="0"/>
              <a:t>Fallback: Write-before logging</a:t>
            </a:r>
          </a:p>
        </p:txBody>
      </p:sp>
      <p:sp>
        <p:nvSpPr>
          <p:cNvPr id="3" name="Content Placeholder 2">
            <a:extLst>
              <a:ext uri="{FF2B5EF4-FFF2-40B4-BE49-F238E27FC236}">
                <a16:creationId xmlns:a16="http://schemas.microsoft.com/office/drawing/2014/main" id="{11CB9235-0F6E-4322-A596-26A4F38050CD}"/>
              </a:ext>
            </a:extLst>
          </p:cNvPr>
          <p:cNvSpPr>
            <a:spLocks noGrp="1"/>
          </p:cNvSpPr>
          <p:nvPr>
            <p:ph idx="1"/>
          </p:nvPr>
        </p:nvSpPr>
        <p:spPr/>
        <p:txBody>
          <a:bodyPr/>
          <a:lstStyle/>
          <a:p>
            <a:r>
              <a:rPr lang="en-US" dirty="0"/>
              <a:t>For sensitive data that cannot be lost, </a:t>
            </a:r>
            <a:r>
              <a:rPr lang="en-US" dirty="0" err="1"/>
              <a:t>FaRM</a:t>
            </a:r>
            <a:r>
              <a:rPr lang="en-US" dirty="0"/>
              <a:t> has a way to pause the writer to wait until the log is written to disk.</a:t>
            </a:r>
          </a:p>
          <a:p>
            <a:endParaRPr lang="en-US" dirty="0"/>
          </a:p>
          <a:p>
            <a:r>
              <a:rPr lang="en-US" dirty="0"/>
              <a:t>Called “write-before logging”: First log the update, then finalize it and allow readers to see the data.</a:t>
            </a:r>
          </a:p>
          <a:p>
            <a:endParaRPr lang="en-US" dirty="0"/>
          </a:p>
          <a:p>
            <a:r>
              <a:rPr lang="en-US" dirty="0"/>
              <a:t>This way, a writer can be sure the data won’t be lost.</a:t>
            </a:r>
          </a:p>
        </p:txBody>
      </p:sp>
      <p:sp>
        <p:nvSpPr>
          <p:cNvPr id="4" name="Footer Placeholder 3">
            <a:extLst>
              <a:ext uri="{FF2B5EF4-FFF2-40B4-BE49-F238E27FC236}">
                <a16:creationId xmlns:a16="http://schemas.microsoft.com/office/drawing/2014/main" id="{9105235D-4FB1-465E-B45C-19C59D303E4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CA1610C-3067-4F71-99BB-A6D276F00B12}"/>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9860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AEE0-BAC4-4B77-ABE3-49FD08FC2574}"/>
              </a:ext>
            </a:extLst>
          </p:cNvPr>
          <p:cNvSpPr>
            <a:spLocks noGrp="1"/>
          </p:cNvSpPr>
          <p:nvPr>
            <p:ph type="title"/>
          </p:nvPr>
        </p:nvSpPr>
        <p:spPr/>
        <p:txBody>
          <a:bodyPr/>
          <a:lstStyle/>
          <a:p>
            <a:r>
              <a:rPr lang="en-US" dirty="0"/>
              <a:t>RDMA hardware</a:t>
            </a:r>
          </a:p>
        </p:txBody>
      </p:sp>
      <p:sp>
        <p:nvSpPr>
          <p:cNvPr id="3" name="Content Placeholder 2">
            <a:extLst>
              <a:ext uri="{FF2B5EF4-FFF2-40B4-BE49-F238E27FC236}">
                <a16:creationId xmlns:a16="http://schemas.microsoft.com/office/drawing/2014/main" id="{00F445D0-5B1B-4AE1-AC9C-C68B8997075A}"/>
              </a:ext>
            </a:extLst>
          </p:cNvPr>
          <p:cNvSpPr>
            <a:spLocks noGrp="1"/>
          </p:cNvSpPr>
          <p:nvPr>
            <p:ph idx="1"/>
          </p:nvPr>
        </p:nvSpPr>
        <p:spPr>
          <a:xfrm>
            <a:off x="1024128" y="2557072"/>
            <a:ext cx="10641690" cy="3752288"/>
          </a:xfrm>
        </p:spPr>
        <p:txBody>
          <a:bodyPr>
            <a:normAutofit lnSpcReduction="10000"/>
          </a:bodyPr>
          <a:lstStyle/>
          <a:p>
            <a:r>
              <a:rPr lang="en-US" dirty="0"/>
              <a:t>Emerged in the 1990s for high performance computers.</a:t>
            </a:r>
          </a:p>
          <a:p>
            <a:endParaRPr lang="en-US" dirty="0"/>
          </a:p>
          <a:p>
            <a:r>
              <a:rPr lang="en-US" dirty="0"/>
              <a:t>It has two aspects</a:t>
            </a:r>
          </a:p>
          <a:p>
            <a:pPr lvl="1"/>
            <a:r>
              <a:rPr lang="en-US" dirty="0"/>
              <a:t>  It moves a protocol like TCP </a:t>
            </a:r>
            <a:r>
              <a:rPr lang="en-US" i="1" dirty="0"/>
              <a:t>into the network interface hardware</a:t>
            </a:r>
            <a:r>
              <a:rPr lang="en-US" dirty="0"/>
              <a:t>.</a:t>
            </a:r>
            <a:br>
              <a:rPr lang="en-US" dirty="0"/>
            </a:br>
            <a:r>
              <a:rPr lang="en-US" dirty="0"/>
              <a:t>    A can send to B without needing help from the kernel to provide</a:t>
            </a:r>
            <a:br>
              <a:rPr lang="en-US" dirty="0"/>
            </a:br>
            <a:r>
              <a:rPr lang="en-US" dirty="0"/>
              <a:t>    end-to-end reliability: the network card (NIC) does all the work!</a:t>
            </a:r>
          </a:p>
          <a:p>
            <a:pPr lvl="1"/>
            <a:r>
              <a:rPr lang="en-US" dirty="0"/>
              <a:t>  There is a way to read or write memory directly: A can write into B’s</a:t>
            </a:r>
            <a:br>
              <a:rPr lang="en-US" dirty="0"/>
            </a:br>
            <a:r>
              <a:rPr lang="en-US" dirty="0"/>
              <a:t>    memory, or read from B’s memory.</a:t>
            </a:r>
          </a:p>
        </p:txBody>
      </p:sp>
      <p:sp>
        <p:nvSpPr>
          <p:cNvPr id="4" name="Footer Placeholder 3">
            <a:extLst>
              <a:ext uri="{FF2B5EF4-FFF2-40B4-BE49-F238E27FC236}">
                <a16:creationId xmlns:a16="http://schemas.microsoft.com/office/drawing/2014/main" id="{074EFD72-4376-4156-94C0-3C1A9BA180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74C932B-4D14-4C49-9776-E32B55B132E2}"/>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6" name="Picture 5">
            <a:extLst>
              <a:ext uri="{FF2B5EF4-FFF2-40B4-BE49-F238E27FC236}">
                <a16:creationId xmlns:a16="http://schemas.microsoft.com/office/drawing/2014/main" id="{8A5DA2BE-1FFD-4A75-91C1-412C12430D8A}"/>
              </a:ext>
            </a:extLst>
          </p:cNvPr>
          <p:cNvPicPr>
            <a:picLocks noChangeAspect="1"/>
          </p:cNvPicPr>
          <p:nvPr/>
        </p:nvPicPr>
        <p:blipFill>
          <a:blip r:embed="rId2"/>
          <a:stretch>
            <a:fillRect/>
          </a:stretch>
        </p:blipFill>
        <p:spPr>
          <a:xfrm>
            <a:off x="7687214" y="112976"/>
            <a:ext cx="4305300" cy="2200275"/>
          </a:xfrm>
          <a:prstGeom prst="rect">
            <a:avLst/>
          </a:prstGeom>
        </p:spPr>
      </p:pic>
    </p:spTree>
    <p:extLst>
      <p:ext uri="{BB962C8B-B14F-4D97-AF65-F5344CB8AC3E}">
        <p14:creationId xmlns:p14="http://schemas.microsoft.com/office/powerpoint/2010/main" val="1025961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It was too slow!</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a:xfrm>
            <a:off x="1024128" y="2732808"/>
            <a:ext cx="10641690" cy="3576551"/>
          </a:xfrm>
        </p:spPr>
        <p:txBody>
          <a:bodyPr>
            <a:normAutofit/>
          </a:bodyPr>
          <a:lstStyle/>
          <a:p>
            <a:r>
              <a:rPr lang="en-US" dirty="0"/>
              <a:t>NAND storage speeds are surprisingly variable: some operations are fast, some slow.</a:t>
            </a:r>
          </a:p>
          <a:p>
            <a:br>
              <a:rPr lang="en-US" dirty="0"/>
            </a:br>
            <a:r>
              <a:rPr lang="en-US" dirty="0"/>
              <a:t>Microsoft realized that write-ahead logging would emerge as a bottleneck if they didn’t find a solution to this.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50</a:t>
            </a:fld>
            <a:endParaRPr lang="en-US"/>
          </a:p>
        </p:txBody>
      </p:sp>
      <p:pic>
        <p:nvPicPr>
          <p:cNvPr id="6" name="Picture 5">
            <a:extLst>
              <a:ext uri="{FF2B5EF4-FFF2-40B4-BE49-F238E27FC236}">
                <a16:creationId xmlns:a16="http://schemas.microsoft.com/office/drawing/2014/main" id="{F95DD05A-5FA0-4138-94F7-D3415EB8BEAF}"/>
              </a:ext>
            </a:extLst>
          </p:cNvPr>
          <p:cNvPicPr>
            <a:picLocks noChangeAspect="1"/>
          </p:cNvPicPr>
          <p:nvPr/>
        </p:nvPicPr>
        <p:blipFill rotWithShape="1">
          <a:blip r:embed="rId2"/>
          <a:srcRect l="5212" t="24101" r="5153" b="23383"/>
          <a:stretch/>
        </p:blipFill>
        <p:spPr>
          <a:xfrm>
            <a:off x="6993082" y="0"/>
            <a:ext cx="5122718" cy="2150919"/>
          </a:xfrm>
          <a:prstGeom prst="rect">
            <a:avLst/>
          </a:prstGeom>
        </p:spPr>
      </p:pic>
      <p:sp>
        <p:nvSpPr>
          <p:cNvPr id="7" name="TextBox 6">
            <a:extLst>
              <a:ext uri="{FF2B5EF4-FFF2-40B4-BE49-F238E27FC236}">
                <a16:creationId xmlns:a16="http://schemas.microsoft.com/office/drawing/2014/main" id="{42AEBF9D-075E-403E-9A89-E5EA98D7D354}"/>
              </a:ext>
            </a:extLst>
          </p:cNvPr>
          <p:cNvSpPr txBox="1"/>
          <p:nvPr/>
        </p:nvSpPr>
        <p:spPr>
          <a:xfrm>
            <a:off x="7876309" y="1983951"/>
            <a:ext cx="3543300" cy="369332"/>
          </a:xfrm>
          <a:prstGeom prst="rect">
            <a:avLst/>
          </a:prstGeom>
          <a:noFill/>
        </p:spPr>
        <p:txBody>
          <a:bodyPr wrap="square" rtlCol="0">
            <a:spAutoFit/>
          </a:bodyPr>
          <a:lstStyle/>
          <a:p>
            <a:pPr algn="ctr"/>
            <a:r>
              <a:rPr lang="en-US" b="1" dirty="0"/>
              <a:t>250TB for only $500,000… </a:t>
            </a:r>
          </a:p>
        </p:txBody>
      </p:sp>
    </p:spTree>
    <p:extLst>
      <p:ext uri="{BB962C8B-B14F-4D97-AF65-F5344CB8AC3E}">
        <p14:creationId xmlns:p14="http://schemas.microsoft.com/office/powerpoint/2010/main" val="34337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A5E1-F07F-4B63-8A27-EA1BA87317CC}"/>
              </a:ext>
            </a:extLst>
          </p:cNvPr>
          <p:cNvSpPr>
            <a:spLocks noGrp="1"/>
          </p:cNvSpPr>
          <p:nvPr>
            <p:ph type="title"/>
          </p:nvPr>
        </p:nvSpPr>
        <p:spPr/>
        <p:txBody>
          <a:bodyPr/>
          <a:lstStyle/>
          <a:p>
            <a:r>
              <a:rPr lang="en-US" dirty="0"/>
              <a:t>They added two options</a:t>
            </a:r>
          </a:p>
        </p:txBody>
      </p:sp>
      <p:sp>
        <p:nvSpPr>
          <p:cNvPr id="3" name="Content Placeholder 2">
            <a:extLst>
              <a:ext uri="{FF2B5EF4-FFF2-40B4-BE49-F238E27FC236}">
                <a16:creationId xmlns:a16="http://schemas.microsoft.com/office/drawing/2014/main" id="{D3704C11-6C7E-4E02-A419-15AC690717C8}"/>
              </a:ext>
            </a:extLst>
          </p:cNvPr>
          <p:cNvSpPr>
            <a:spLocks noGrp="1"/>
          </p:cNvSpPr>
          <p:nvPr>
            <p:ph idx="1"/>
          </p:nvPr>
        </p:nvSpPr>
        <p:spPr>
          <a:xfrm>
            <a:off x="1024128" y="2286000"/>
            <a:ext cx="10786872" cy="4023360"/>
          </a:xfrm>
        </p:spPr>
        <p:txBody>
          <a:bodyPr>
            <a:normAutofit/>
          </a:bodyPr>
          <a:lstStyle/>
          <a:p>
            <a:r>
              <a:rPr lang="en-US" dirty="0"/>
              <a:t>Some Bing uses only need high availability, not persistence.  For these, they replicated </a:t>
            </a:r>
            <a:r>
              <a:rPr lang="en-US" dirty="0" err="1"/>
              <a:t>FaRM</a:t>
            </a:r>
            <a:r>
              <a:rPr lang="en-US" dirty="0"/>
              <a:t>.  </a:t>
            </a:r>
          </a:p>
          <a:p>
            <a:endParaRPr lang="en-US" dirty="0"/>
          </a:p>
          <a:p>
            <a:r>
              <a:rPr lang="en-US" dirty="0"/>
              <a:t>Data is still held purely in memory, but now there is a copy in an active replica server: two copies of each item.  If that machine doesn’t depend on the same hardware in any way, it shouldn’t crash even if the primary copy goes down.</a:t>
            </a:r>
          </a:p>
          <a:p>
            <a:endParaRPr lang="en-US" dirty="0"/>
          </a:p>
        </p:txBody>
      </p:sp>
      <p:sp>
        <p:nvSpPr>
          <p:cNvPr id="4" name="Footer Placeholder 3">
            <a:extLst>
              <a:ext uri="{FF2B5EF4-FFF2-40B4-BE49-F238E27FC236}">
                <a16:creationId xmlns:a16="http://schemas.microsoft.com/office/drawing/2014/main" id="{2BD9B2BD-77A6-4E83-9141-52B9526AAB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B4832CC-D3DF-45A5-9E8F-2EE196D958F5}"/>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48716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DC2B-F89C-438D-B976-285EA8522321}"/>
              </a:ext>
            </a:extLst>
          </p:cNvPr>
          <p:cNvSpPr>
            <a:spLocks noGrp="1"/>
          </p:cNvSpPr>
          <p:nvPr>
            <p:ph type="title"/>
          </p:nvPr>
        </p:nvSpPr>
        <p:spPr/>
        <p:txBody>
          <a:bodyPr/>
          <a:lstStyle/>
          <a:p>
            <a:r>
              <a:rPr lang="en-US" dirty="0"/>
              <a:t>Battery-backed Cache for Flash Drives</a:t>
            </a:r>
          </a:p>
        </p:txBody>
      </p:sp>
      <p:sp>
        <p:nvSpPr>
          <p:cNvPr id="3" name="Content Placeholder 2">
            <a:extLst>
              <a:ext uri="{FF2B5EF4-FFF2-40B4-BE49-F238E27FC236}">
                <a16:creationId xmlns:a16="http://schemas.microsoft.com/office/drawing/2014/main" id="{9B8C31CB-0B58-4B4D-BE7E-738A4347F7D8}"/>
              </a:ext>
            </a:extLst>
          </p:cNvPr>
          <p:cNvSpPr>
            <a:spLocks noGrp="1"/>
          </p:cNvSpPr>
          <p:nvPr>
            <p:ph idx="1"/>
          </p:nvPr>
        </p:nvSpPr>
        <p:spPr/>
        <p:txBody>
          <a:bodyPr>
            <a:normAutofit fontScale="92500" lnSpcReduction="20000"/>
          </a:bodyPr>
          <a:lstStyle/>
          <a:p>
            <a:r>
              <a:rPr lang="en-US" dirty="0"/>
              <a:t>A second option was to use a storage unit that has a battery-backed RAM cache in front of the flash-memory storage.</a:t>
            </a:r>
          </a:p>
          <a:p>
            <a:endParaRPr lang="en-US" dirty="0"/>
          </a:p>
          <a:p>
            <a:r>
              <a:rPr lang="en-US" dirty="0"/>
              <a:t>A DMA write first goes into the battery-backed memory: a very fast transfer.  Now the data is “safe”.</a:t>
            </a:r>
          </a:p>
          <a:p>
            <a:endParaRPr lang="en-US" dirty="0"/>
          </a:p>
          <a:p>
            <a:r>
              <a:rPr lang="en-US" dirty="0"/>
              <a:t>The write to flash memory occurs soon after, but no need to pause unless the RAM memory cache fills up.  Even if power is lost, the battery-backup will allow the device to finish the writes.</a:t>
            </a:r>
          </a:p>
        </p:txBody>
      </p:sp>
      <p:sp>
        <p:nvSpPr>
          <p:cNvPr id="4" name="Footer Placeholder 3">
            <a:extLst>
              <a:ext uri="{FF2B5EF4-FFF2-40B4-BE49-F238E27FC236}">
                <a16:creationId xmlns:a16="http://schemas.microsoft.com/office/drawing/2014/main" id="{32978438-C369-4F16-9D96-721509DA8C4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C0CB03-F07E-4DC1-92AA-8E4EC73B72D4}"/>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915187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7D62-F53D-4DBB-B236-4DF30EC0D26B}"/>
              </a:ext>
            </a:extLst>
          </p:cNvPr>
          <p:cNvSpPr>
            <a:spLocks noGrp="1"/>
          </p:cNvSpPr>
          <p:nvPr>
            <p:ph type="title"/>
          </p:nvPr>
        </p:nvSpPr>
        <p:spPr/>
        <p:txBody>
          <a:bodyPr/>
          <a:lstStyle/>
          <a:p>
            <a:r>
              <a:rPr lang="en-US" dirty="0"/>
              <a:t>Bing really uses </a:t>
            </a:r>
            <a:r>
              <a:rPr lang="en-US" dirty="0" err="1"/>
              <a:t>FaRM</a:t>
            </a:r>
            <a:endParaRPr lang="en-US" dirty="0"/>
          </a:p>
        </p:txBody>
      </p:sp>
      <p:sp>
        <p:nvSpPr>
          <p:cNvPr id="3" name="Content Placeholder 2">
            <a:extLst>
              <a:ext uri="{FF2B5EF4-FFF2-40B4-BE49-F238E27FC236}">
                <a16:creationId xmlns:a16="http://schemas.microsoft.com/office/drawing/2014/main" id="{BAE21677-3912-427C-9107-2665BC093578}"/>
              </a:ext>
            </a:extLst>
          </p:cNvPr>
          <p:cNvSpPr>
            <a:spLocks noGrp="1"/>
          </p:cNvSpPr>
          <p:nvPr>
            <p:ph idx="1"/>
          </p:nvPr>
        </p:nvSpPr>
        <p:spPr>
          <a:xfrm>
            <a:off x="1024128" y="2674188"/>
            <a:ext cx="10641690" cy="3635171"/>
          </a:xfrm>
        </p:spPr>
        <p:txBody>
          <a:bodyPr>
            <a:normAutofit/>
          </a:bodyPr>
          <a:lstStyle/>
          <a:p>
            <a:r>
              <a:rPr lang="en-US" dirty="0"/>
              <a:t>Not every “academic research” project has impact on big corporate products like Bing.  </a:t>
            </a:r>
            <a:r>
              <a:rPr lang="en-US" dirty="0" err="1"/>
              <a:t>FaRM</a:t>
            </a:r>
            <a:r>
              <a:rPr lang="en-US" dirty="0"/>
              <a:t> is unusually impactful.</a:t>
            </a:r>
          </a:p>
          <a:p>
            <a:br>
              <a:rPr lang="en-US" dirty="0"/>
            </a:br>
            <a:r>
              <a:rPr lang="en-US" dirty="0"/>
              <a:t>But normal Azure users can’t access </a:t>
            </a:r>
            <a:r>
              <a:rPr lang="en-US" dirty="0" err="1"/>
              <a:t>FaRM</a:t>
            </a:r>
            <a:r>
              <a:rPr lang="en-US" dirty="0"/>
              <a:t> (yet) and RDMA is used only by special services like </a:t>
            </a:r>
            <a:r>
              <a:rPr lang="en-US" dirty="0" err="1"/>
              <a:t>FaRM</a:t>
            </a:r>
            <a:r>
              <a:rPr lang="en-US" dirty="0"/>
              <a:t> – not you and me!</a:t>
            </a:r>
          </a:p>
        </p:txBody>
      </p:sp>
      <p:sp>
        <p:nvSpPr>
          <p:cNvPr id="4" name="Footer Placeholder 3">
            <a:extLst>
              <a:ext uri="{FF2B5EF4-FFF2-40B4-BE49-F238E27FC236}">
                <a16:creationId xmlns:a16="http://schemas.microsoft.com/office/drawing/2014/main" id="{6936B256-85AE-4F4B-AA11-66FAB5FA8C1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08DD6DF-FFEE-4D2B-ADF0-D4134D0C6E37}"/>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593484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AFC8-3D14-489C-8727-E5FC8958B8BC}"/>
              </a:ext>
            </a:extLst>
          </p:cNvPr>
          <p:cNvSpPr>
            <a:spLocks noGrp="1"/>
          </p:cNvSpPr>
          <p:nvPr>
            <p:ph type="title"/>
          </p:nvPr>
        </p:nvSpPr>
        <p:spPr/>
        <p:txBody>
          <a:bodyPr/>
          <a:lstStyle/>
          <a:p>
            <a:r>
              <a:rPr lang="en-US" dirty="0"/>
              <a:t>Notice the similarity to C++ ideas in a single computer!</a:t>
            </a:r>
          </a:p>
        </p:txBody>
      </p:sp>
      <p:sp>
        <p:nvSpPr>
          <p:cNvPr id="3" name="Content Placeholder 2">
            <a:extLst>
              <a:ext uri="{FF2B5EF4-FFF2-40B4-BE49-F238E27FC236}">
                <a16:creationId xmlns:a16="http://schemas.microsoft.com/office/drawing/2014/main" id="{B5C13F93-4668-4D16-9C3D-CC2019BE26FF}"/>
              </a:ext>
            </a:extLst>
          </p:cNvPr>
          <p:cNvSpPr>
            <a:spLocks noGrp="1"/>
          </p:cNvSpPr>
          <p:nvPr>
            <p:ph idx="1"/>
          </p:nvPr>
        </p:nvSpPr>
        <p:spPr/>
        <p:txBody>
          <a:bodyPr/>
          <a:lstStyle/>
          <a:p>
            <a:r>
              <a:rPr lang="en-US" dirty="0"/>
              <a:t>Many of these same concepts are relevant to C++ with threads.</a:t>
            </a:r>
          </a:p>
          <a:p>
            <a:endParaRPr lang="en-US" dirty="0"/>
          </a:p>
          <a:p>
            <a:r>
              <a:rPr lang="en-US" dirty="0"/>
              <a:t>In fact, this is deliberate.  The </a:t>
            </a:r>
            <a:r>
              <a:rPr lang="en-US" dirty="0" err="1"/>
              <a:t>FaRM</a:t>
            </a:r>
            <a:r>
              <a:rPr lang="en-US" dirty="0"/>
              <a:t> team members are C++ developers and wanted </a:t>
            </a:r>
            <a:r>
              <a:rPr lang="en-US" dirty="0" err="1"/>
              <a:t>FaRM</a:t>
            </a:r>
            <a:r>
              <a:rPr lang="en-US" dirty="0"/>
              <a:t> to feel natural.</a:t>
            </a:r>
          </a:p>
          <a:p>
            <a:endParaRPr lang="en-US" dirty="0"/>
          </a:p>
          <a:p>
            <a:r>
              <a:rPr lang="en-US" dirty="0"/>
              <a:t>People always prefer the same ideas in new settings… not new ideas, unless there is no choice!</a:t>
            </a:r>
          </a:p>
        </p:txBody>
      </p:sp>
      <p:sp>
        <p:nvSpPr>
          <p:cNvPr id="4" name="Footer Placeholder 3">
            <a:extLst>
              <a:ext uri="{FF2B5EF4-FFF2-40B4-BE49-F238E27FC236}">
                <a16:creationId xmlns:a16="http://schemas.microsoft.com/office/drawing/2014/main" id="{6F53023D-24B5-443F-870B-268B6DFF445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C10502F-25C8-4F75-B418-02FD6A410081}"/>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428277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FF18-EB01-469C-8EA5-5E5E4A1ADC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50A24BD-B148-4DD0-9DB8-67ADE9277C5E}"/>
              </a:ext>
            </a:extLst>
          </p:cNvPr>
          <p:cNvSpPr>
            <a:spLocks noGrp="1"/>
          </p:cNvSpPr>
          <p:nvPr>
            <p:ph idx="1"/>
          </p:nvPr>
        </p:nvSpPr>
        <p:spPr>
          <a:xfrm>
            <a:off x="1024128" y="2286000"/>
            <a:ext cx="10786872" cy="4023360"/>
          </a:xfrm>
        </p:spPr>
        <p:txBody>
          <a:bodyPr>
            <a:normAutofit fontScale="92500"/>
          </a:bodyPr>
          <a:lstStyle/>
          <a:p>
            <a:r>
              <a:rPr lang="en-US" dirty="0"/>
              <a:t>Modern applications often run into big-data uses</a:t>
            </a:r>
          </a:p>
          <a:p>
            <a:endParaRPr lang="en-US" dirty="0"/>
          </a:p>
          <a:p>
            <a:r>
              <a:rPr lang="en-US" dirty="0"/>
              <a:t>Microsoft created </a:t>
            </a:r>
            <a:r>
              <a:rPr lang="en-US" dirty="0" err="1"/>
              <a:t>FaRM</a:t>
            </a:r>
            <a:r>
              <a:rPr lang="en-US" dirty="0"/>
              <a:t> as an RDMA-enabled shared memory.  Later it evolved for Bing: the developers preferred a key-value model.</a:t>
            </a:r>
          </a:p>
          <a:p>
            <a:endParaRPr lang="en-US" dirty="0"/>
          </a:p>
          <a:p>
            <a:r>
              <a:rPr lang="en-US" dirty="0"/>
              <a:t>The extreme efficiency of </a:t>
            </a:r>
            <a:r>
              <a:rPr lang="en-US" dirty="0" err="1"/>
              <a:t>FaRM</a:t>
            </a:r>
            <a:r>
              <a:rPr lang="en-US" dirty="0"/>
              <a:t> comes from the mapping to RDMA hardware.  But deploying this cutting-edge hardware was hard.</a:t>
            </a:r>
          </a:p>
        </p:txBody>
      </p:sp>
      <p:sp>
        <p:nvSpPr>
          <p:cNvPr id="4" name="Footer Placeholder 3">
            <a:extLst>
              <a:ext uri="{FF2B5EF4-FFF2-40B4-BE49-F238E27FC236}">
                <a16:creationId xmlns:a16="http://schemas.microsoft.com/office/drawing/2014/main" id="{7E0B1B59-F350-44D9-829A-BFD8427FFC0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470A1F0-1ADF-4CA9-8DCE-ED31549D8E00}"/>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6124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796F-FED6-4301-A91F-67F12305F7A9}"/>
              </a:ext>
            </a:extLst>
          </p:cNvPr>
          <p:cNvSpPr>
            <a:spLocks noGrp="1"/>
          </p:cNvSpPr>
          <p:nvPr>
            <p:ph type="title"/>
          </p:nvPr>
        </p:nvSpPr>
        <p:spPr/>
        <p:txBody>
          <a:bodyPr/>
          <a:lstStyle/>
          <a:p>
            <a:r>
              <a:rPr lang="en-US" dirty="0"/>
              <a:t>RDMA limitations</a:t>
            </a:r>
          </a:p>
        </p:txBody>
      </p:sp>
      <p:sp>
        <p:nvSpPr>
          <p:cNvPr id="3" name="Content Placeholder 2">
            <a:extLst>
              <a:ext uri="{FF2B5EF4-FFF2-40B4-BE49-F238E27FC236}">
                <a16:creationId xmlns:a16="http://schemas.microsoft.com/office/drawing/2014/main" id="{48EE74EB-0A88-4C88-B609-B35085609324}"/>
              </a:ext>
            </a:extLst>
          </p:cNvPr>
          <p:cNvSpPr>
            <a:spLocks noGrp="1"/>
          </p:cNvSpPr>
          <p:nvPr>
            <p:ph idx="1"/>
          </p:nvPr>
        </p:nvSpPr>
        <p:spPr/>
        <p:txBody>
          <a:bodyPr>
            <a:normAutofit fontScale="92500" lnSpcReduction="10000"/>
          </a:bodyPr>
          <a:lstStyle/>
          <a:p>
            <a:r>
              <a:rPr lang="en-US" dirty="0"/>
              <a:t>Early versions didn’t run on a normal </a:t>
            </a:r>
            <a:r>
              <a:rPr lang="en-US" i="1" dirty="0"/>
              <a:t>optical</a:t>
            </a:r>
            <a:r>
              <a:rPr lang="en-US" dirty="0"/>
              <a:t> ethernet.</a:t>
            </a:r>
          </a:p>
          <a:p>
            <a:br>
              <a:rPr lang="en-US" dirty="0"/>
            </a:br>
            <a:r>
              <a:rPr lang="en-US" dirty="0"/>
              <a:t>They used a similar kind of network, called </a:t>
            </a:r>
            <a:r>
              <a:rPr lang="en-US" dirty="0" err="1"/>
              <a:t>Infiniband</a:t>
            </a:r>
            <a:r>
              <a:rPr lang="en-US" dirty="0"/>
              <a:t>, but it has features that ethernet lacks.</a:t>
            </a:r>
          </a:p>
          <a:p>
            <a:pPr lvl="1"/>
            <a:r>
              <a:rPr lang="en-US" dirty="0"/>
              <a:t>  We saw that normal networks drop packets to tell TCP about overload</a:t>
            </a:r>
          </a:p>
          <a:p>
            <a:pPr lvl="1"/>
            <a:r>
              <a:rPr lang="en-US" dirty="0"/>
              <a:t>  </a:t>
            </a:r>
            <a:r>
              <a:rPr lang="en-US" b="1" dirty="0" err="1"/>
              <a:t>Infiniband</a:t>
            </a:r>
            <a:r>
              <a:rPr lang="en-US" b="1" dirty="0"/>
              <a:t> never drops packets</a:t>
            </a:r>
            <a:r>
              <a:rPr lang="en-US" dirty="0"/>
              <a:t>.  Instead, to send a packet a sender</a:t>
            </a:r>
            <a:br>
              <a:rPr lang="en-US" dirty="0"/>
            </a:br>
            <a:r>
              <a:rPr lang="en-US" dirty="0"/>
              <a:t>   must get “credits” from the next machine in the route.  These say “I</a:t>
            </a:r>
            <a:br>
              <a:rPr lang="en-US" dirty="0"/>
            </a:br>
            <a:r>
              <a:rPr lang="en-US" dirty="0"/>
              <a:t>   have reserved space for </a:t>
            </a:r>
            <a:r>
              <a:rPr lang="en-US" i="1" dirty="0"/>
              <a:t>n </a:t>
            </a:r>
            <a:r>
              <a:rPr lang="en-US" dirty="0"/>
              <a:t>packets from you.”</a:t>
            </a:r>
          </a:p>
          <a:p>
            <a:pPr lvl="1"/>
            <a:r>
              <a:rPr lang="en-US" dirty="0"/>
              <a:t>  Hop by hop, packets are moved reliably.  In fact loss can occur, and if so</a:t>
            </a:r>
            <a:br>
              <a:rPr lang="en-US" dirty="0"/>
            </a:br>
            <a:r>
              <a:rPr lang="en-US" dirty="0"/>
              <a:t>   RDMA will retransmit, but it is exceptionally rare.</a:t>
            </a:r>
          </a:p>
        </p:txBody>
      </p:sp>
      <p:sp>
        <p:nvSpPr>
          <p:cNvPr id="4" name="Footer Placeholder 3">
            <a:extLst>
              <a:ext uri="{FF2B5EF4-FFF2-40B4-BE49-F238E27FC236}">
                <a16:creationId xmlns:a16="http://schemas.microsoft.com/office/drawing/2014/main" id="{AE5A6922-C7F0-418A-9CB5-64D4A7B4583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90F445A-403F-4971-AF35-04623252F510}"/>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55BE8724-42B7-4FA8-9A75-1A6B1EE03528}"/>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07204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F6D7-1F30-4724-B029-624D087A4D23}"/>
              </a:ext>
            </a:extLst>
          </p:cNvPr>
          <p:cNvSpPr>
            <a:spLocks noGrp="1"/>
          </p:cNvSpPr>
          <p:nvPr>
            <p:ph type="title"/>
          </p:nvPr>
        </p:nvSpPr>
        <p:spPr/>
        <p:txBody>
          <a:bodyPr/>
          <a:lstStyle/>
          <a:p>
            <a:r>
              <a:rPr lang="en-US" dirty="0"/>
              <a:t>RDMA on </a:t>
            </a:r>
            <a:r>
              <a:rPr lang="en-US" dirty="0" err="1"/>
              <a:t>R</a:t>
            </a:r>
            <a:r>
              <a:rPr lang="en-US" sz="4400" dirty="0" err="1"/>
              <a:t>o</a:t>
            </a:r>
            <a:r>
              <a:rPr lang="en-US" dirty="0" err="1"/>
              <a:t>CE</a:t>
            </a:r>
            <a:endParaRPr lang="en-US" dirty="0"/>
          </a:p>
        </p:txBody>
      </p:sp>
      <p:sp>
        <p:nvSpPr>
          <p:cNvPr id="3" name="Content Placeholder 2">
            <a:extLst>
              <a:ext uri="{FF2B5EF4-FFF2-40B4-BE49-F238E27FC236}">
                <a16:creationId xmlns:a16="http://schemas.microsoft.com/office/drawing/2014/main" id="{F19453CB-71F8-47E9-8319-5FA33E946706}"/>
              </a:ext>
            </a:extLst>
          </p:cNvPr>
          <p:cNvSpPr>
            <a:spLocks noGrp="1"/>
          </p:cNvSpPr>
          <p:nvPr>
            <p:ph idx="1"/>
          </p:nvPr>
        </p:nvSpPr>
        <p:spPr/>
        <p:txBody>
          <a:bodyPr>
            <a:normAutofit lnSpcReduction="10000"/>
          </a:bodyPr>
          <a:lstStyle/>
          <a:p>
            <a:r>
              <a:rPr lang="en-US" dirty="0"/>
              <a:t>RDMA on </a:t>
            </a:r>
            <a:r>
              <a:rPr lang="en-US" dirty="0" err="1"/>
              <a:t>Coverged</a:t>
            </a:r>
            <a:r>
              <a:rPr lang="en-US" dirty="0"/>
              <a:t> Ethernet (</a:t>
            </a:r>
            <a:r>
              <a:rPr lang="en-US" dirty="0" err="1"/>
              <a:t>RoCE</a:t>
            </a:r>
            <a:r>
              <a:rPr lang="en-US" dirty="0"/>
              <a:t>) addresses this limitation.</a:t>
            </a:r>
          </a:p>
          <a:p>
            <a:endParaRPr lang="en-US" dirty="0"/>
          </a:p>
          <a:p>
            <a:r>
              <a:rPr lang="en-US" dirty="0"/>
              <a:t>It moves RDMA over to a normal TCP/IP optical network, but only for use within a single data center at a time.  </a:t>
            </a:r>
            <a:r>
              <a:rPr lang="en-US" dirty="0" err="1"/>
              <a:t>Infiniband</a:t>
            </a:r>
            <a:r>
              <a:rPr lang="en-US" dirty="0"/>
              <a:t> is not needed – which means you don’t need extra cables.</a:t>
            </a:r>
          </a:p>
          <a:p>
            <a:endParaRPr lang="en-US" dirty="0"/>
          </a:p>
          <a:p>
            <a:r>
              <a:rPr lang="en-US" dirty="0"/>
              <a:t>Microsoft was hoping to use RDMA in this “form” because they didn’t want to rewire their Azure data centers.</a:t>
            </a:r>
          </a:p>
        </p:txBody>
      </p:sp>
      <p:sp>
        <p:nvSpPr>
          <p:cNvPr id="4" name="Footer Placeholder 3">
            <a:extLst>
              <a:ext uri="{FF2B5EF4-FFF2-40B4-BE49-F238E27FC236}">
                <a16:creationId xmlns:a16="http://schemas.microsoft.com/office/drawing/2014/main" id="{A814FDD3-3EA9-42D3-89CC-235FD818461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77E19F1-BBC8-42CB-B8B1-5350B6A53AA1}"/>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6" name="Picture 5">
            <a:extLst>
              <a:ext uri="{FF2B5EF4-FFF2-40B4-BE49-F238E27FC236}">
                <a16:creationId xmlns:a16="http://schemas.microsoft.com/office/drawing/2014/main" id="{C555EEAD-6D2B-48FE-8C5B-7A9AD565D4B6}"/>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85346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33B7-C1B4-45F8-BB2A-E26FDED4BC6B}"/>
              </a:ext>
            </a:extLst>
          </p:cNvPr>
          <p:cNvSpPr>
            <a:spLocks noGrp="1"/>
          </p:cNvSpPr>
          <p:nvPr>
            <p:ph type="title"/>
          </p:nvPr>
        </p:nvSpPr>
        <p:spPr/>
        <p:txBody>
          <a:bodyPr/>
          <a:lstStyle/>
          <a:p>
            <a:r>
              <a:rPr lang="en-US" dirty="0"/>
              <a:t>How fast is RDMA?</a:t>
            </a:r>
          </a:p>
        </p:txBody>
      </p:sp>
      <p:sp>
        <p:nvSpPr>
          <p:cNvPr id="3" name="Content Placeholder 2">
            <a:extLst>
              <a:ext uri="{FF2B5EF4-FFF2-40B4-BE49-F238E27FC236}">
                <a16:creationId xmlns:a16="http://schemas.microsoft.com/office/drawing/2014/main" id="{74F236BF-2E34-4E50-8C59-5F81030C8C5A}"/>
              </a:ext>
            </a:extLst>
          </p:cNvPr>
          <p:cNvSpPr>
            <a:spLocks noGrp="1"/>
          </p:cNvSpPr>
          <p:nvPr>
            <p:ph idx="1"/>
          </p:nvPr>
        </p:nvSpPr>
        <p:spPr/>
        <p:txBody>
          <a:bodyPr>
            <a:normAutofit lnSpcReduction="10000"/>
          </a:bodyPr>
          <a:lstStyle/>
          <a:p>
            <a:r>
              <a:rPr lang="en-US" dirty="0"/>
              <a:t>Similar to a NUMA memory on your own computer!</a:t>
            </a:r>
          </a:p>
          <a:p>
            <a:endParaRPr lang="en-US" dirty="0"/>
          </a:p>
          <a:p>
            <a:r>
              <a:rPr lang="en-US" dirty="0"/>
              <a:t>With the direct read or write option (“one sided RDMA”):</a:t>
            </a:r>
          </a:p>
          <a:p>
            <a:pPr lvl="1"/>
            <a:r>
              <a:rPr lang="en-US" dirty="0"/>
              <a:t>  It takes about 0.75us for A to write a byte into B’s memory</a:t>
            </a:r>
          </a:p>
          <a:p>
            <a:pPr lvl="1"/>
            <a:r>
              <a:rPr lang="en-US" dirty="0"/>
              <a:t>  Bandwidth can be 100 to 200 </a:t>
            </a:r>
            <a:r>
              <a:rPr lang="en-US" dirty="0" err="1"/>
              <a:t>Gbits</a:t>
            </a:r>
            <a:r>
              <a:rPr lang="en-US" dirty="0"/>
              <a:t>/second (12.5 – 25 </a:t>
            </a:r>
            <a:r>
              <a:rPr lang="en-US" dirty="0" err="1"/>
              <a:t>GBytes</a:t>
            </a:r>
            <a:r>
              <a:rPr lang="en-US" dirty="0"/>
              <a:t>/s)</a:t>
            </a:r>
          </a:p>
          <a:p>
            <a:pPr lvl="1"/>
            <a:r>
              <a:rPr lang="en-US" dirty="0"/>
              <a:t>  This is 2 to 10x faster than </a:t>
            </a:r>
            <a:r>
              <a:rPr lang="en-US" i="1" dirty="0" err="1"/>
              <a:t>memcpy</a:t>
            </a:r>
            <a:r>
              <a:rPr lang="en-US" dirty="0"/>
              <a:t> on a NUMA machine!</a:t>
            </a:r>
          </a:p>
          <a:p>
            <a:pPr lvl="1"/>
            <a:r>
              <a:rPr lang="en-US" dirty="0"/>
              <a:t>  There is also less “overhead” in the form of acks and </a:t>
            </a:r>
            <a:r>
              <a:rPr lang="en-US" dirty="0" err="1"/>
              <a:t>nacks</a:t>
            </a:r>
            <a:r>
              <a:rPr lang="en-US" dirty="0"/>
              <a:t>.  RDMA</a:t>
            </a:r>
          </a:p>
          <a:p>
            <a:pPr marL="128016" lvl="1" indent="0">
              <a:buNone/>
            </a:pPr>
            <a:r>
              <a:rPr lang="en-US" dirty="0"/>
              <a:t>     does need packets for the credits, but that’s the only overhead.</a:t>
            </a:r>
          </a:p>
        </p:txBody>
      </p:sp>
      <p:sp>
        <p:nvSpPr>
          <p:cNvPr id="4" name="Footer Placeholder 3">
            <a:extLst>
              <a:ext uri="{FF2B5EF4-FFF2-40B4-BE49-F238E27FC236}">
                <a16:creationId xmlns:a16="http://schemas.microsoft.com/office/drawing/2014/main" id="{3B79721D-C550-4368-B06D-2BD6FE9D3EB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62586F7-C54F-4575-95A0-C2216ACC9ECB}"/>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7" name="Picture 6">
            <a:extLst>
              <a:ext uri="{FF2B5EF4-FFF2-40B4-BE49-F238E27FC236}">
                <a16:creationId xmlns:a16="http://schemas.microsoft.com/office/drawing/2014/main" id="{A2D2358F-F13C-4D8B-B010-60E5EFFAF28B}"/>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53291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8C61-32CA-4E72-A055-563920E26BFD}"/>
              </a:ext>
            </a:extLst>
          </p:cNvPr>
          <p:cNvSpPr>
            <a:spLocks noGrp="1"/>
          </p:cNvSpPr>
          <p:nvPr>
            <p:ph type="title"/>
          </p:nvPr>
        </p:nvSpPr>
        <p:spPr/>
        <p:txBody>
          <a:bodyPr/>
          <a:lstStyle/>
          <a:p>
            <a:r>
              <a:rPr lang="en-US" dirty="0"/>
              <a:t>Their idea</a:t>
            </a:r>
          </a:p>
        </p:txBody>
      </p:sp>
      <p:sp>
        <p:nvSpPr>
          <p:cNvPr id="3" name="Content Placeholder 2">
            <a:extLst>
              <a:ext uri="{FF2B5EF4-FFF2-40B4-BE49-F238E27FC236}">
                <a16:creationId xmlns:a16="http://schemas.microsoft.com/office/drawing/2014/main" id="{20B40BAA-220D-428F-B0E9-993C8D73A0E1}"/>
              </a:ext>
            </a:extLst>
          </p:cNvPr>
          <p:cNvSpPr>
            <a:spLocks noGrp="1"/>
          </p:cNvSpPr>
          <p:nvPr>
            <p:ph idx="1"/>
          </p:nvPr>
        </p:nvSpPr>
        <p:spPr/>
        <p:txBody>
          <a:bodyPr>
            <a:normAutofit lnSpcReduction="10000"/>
          </a:bodyPr>
          <a:lstStyle/>
          <a:p>
            <a:r>
              <a:rPr lang="en-US" dirty="0"/>
              <a:t>Purchase a new hardware unit from Mellanox that runs RDMA on </a:t>
            </a:r>
            <a:r>
              <a:rPr lang="en-US" dirty="0" err="1"/>
              <a:t>RoCE</a:t>
            </a:r>
            <a:r>
              <a:rPr lang="en-US" dirty="0"/>
              <a:t> cables.  Microsoft didn’t want to use </a:t>
            </a:r>
            <a:r>
              <a:rPr lang="en-US" dirty="0" err="1"/>
              <a:t>Infiniband</a:t>
            </a:r>
            <a:r>
              <a:rPr lang="en-US" dirty="0"/>
              <a:t>.</a:t>
            </a:r>
          </a:p>
          <a:p>
            <a:endParaRPr lang="en-US" dirty="0"/>
          </a:p>
          <a:p>
            <a:r>
              <a:rPr lang="en-US" dirty="0"/>
              <a:t>Create a pool of </a:t>
            </a:r>
            <a:r>
              <a:rPr lang="en-US" dirty="0" err="1"/>
              <a:t>FaRM</a:t>
            </a:r>
            <a:r>
              <a:rPr lang="en-US" dirty="0"/>
              <a:t> servers, which would hold the storage.  Stands for “</a:t>
            </a:r>
            <a:r>
              <a:rPr lang="en-US" u="sng" dirty="0"/>
              <a:t>Fa</a:t>
            </a:r>
            <a:r>
              <a:rPr lang="en-US" dirty="0"/>
              <a:t>st </a:t>
            </a:r>
            <a:r>
              <a:rPr lang="en-US" u="sng" dirty="0"/>
              <a:t>R</a:t>
            </a:r>
            <a:r>
              <a:rPr lang="en-US" dirty="0"/>
              <a:t>emote </a:t>
            </a:r>
            <a:r>
              <a:rPr lang="en-US" u="sng" dirty="0"/>
              <a:t>M</a:t>
            </a:r>
            <a:r>
              <a:rPr lang="en-US" dirty="0"/>
              <a:t>emory”</a:t>
            </a:r>
          </a:p>
          <a:p>
            <a:endParaRPr lang="en-US" dirty="0"/>
          </a:p>
          <a:p>
            <a:r>
              <a:rPr lang="en-US" dirty="0"/>
              <a:t>The servers don’t really do very much work. The clients do the real work of reading and writing.</a:t>
            </a:r>
          </a:p>
        </p:txBody>
      </p:sp>
      <p:sp>
        <p:nvSpPr>
          <p:cNvPr id="4" name="Footer Placeholder 3">
            <a:extLst>
              <a:ext uri="{FF2B5EF4-FFF2-40B4-BE49-F238E27FC236}">
                <a16:creationId xmlns:a16="http://schemas.microsoft.com/office/drawing/2014/main" id="{0800DCE6-1A23-49B4-82CA-B2B8A2E21027}"/>
              </a:ext>
            </a:extLst>
          </p:cNvPr>
          <p:cNvSpPr>
            <a:spLocks noGrp="1"/>
          </p:cNvSpPr>
          <p:nvPr>
            <p:ph type="ftr" sz="quarter" idx="11"/>
          </p:nvPr>
        </p:nvSpPr>
        <p:spPr>
          <a:xfrm>
            <a:off x="4780586" y="6342688"/>
            <a:ext cx="5901459" cy="274320"/>
          </a:xfrm>
        </p:spPr>
        <p:txBody>
          <a:bodyPr/>
          <a:lstStyle/>
          <a:p>
            <a:r>
              <a:rPr lang="en-US"/>
              <a:t>Cornell CS4414 - Fall 2020.</a:t>
            </a:r>
          </a:p>
        </p:txBody>
      </p:sp>
      <p:sp>
        <p:nvSpPr>
          <p:cNvPr id="5" name="Slide Number Placeholder 4">
            <a:extLst>
              <a:ext uri="{FF2B5EF4-FFF2-40B4-BE49-F238E27FC236}">
                <a16:creationId xmlns:a16="http://schemas.microsoft.com/office/drawing/2014/main" id="{77C9179B-A593-4364-BC8B-ACD536198CA7}"/>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97622878-3253-4973-BD74-942559C6BC50}"/>
              </a:ext>
            </a:extLst>
          </p:cNvPr>
          <p:cNvPicPr>
            <a:picLocks noChangeAspect="1"/>
          </p:cNvPicPr>
          <p:nvPr/>
        </p:nvPicPr>
        <p:blipFill>
          <a:blip r:embed="rId2"/>
          <a:stretch>
            <a:fillRect/>
          </a:stretch>
        </p:blipFill>
        <p:spPr>
          <a:xfrm>
            <a:off x="9259680" y="112976"/>
            <a:ext cx="2732833" cy="1396647"/>
          </a:xfrm>
          <a:prstGeom prst="rect">
            <a:avLst/>
          </a:prstGeom>
        </p:spPr>
      </p:pic>
    </p:spTree>
    <p:extLst>
      <p:ext uri="{BB962C8B-B14F-4D97-AF65-F5344CB8AC3E}">
        <p14:creationId xmlns:p14="http://schemas.microsoft.com/office/powerpoint/2010/main" val="3993595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6446</TotalTime>
  <Words>4106</Words>
  <Application>Microsoft Office PowerPoint</Application>
  <PresentationFormat>Widescreen</PresentationFormat>
  <Paragraphs>465</Paragraphs>
  <Slides>55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Calibri</vt:lpstr>
      <vt:lpstr>Tw Cen MT</vt:lpstr>
      <vt:lpstr>Tw Cen MT Condensed</vt:lpstr>
      <vt:lpstr>Wingdings</vt:lpstr>
      <vt:lpstr>Wingdings 3</vt:lpstr>
      <vt:lpstr>Integral</vt:lpstr>
      <vt:lpstr>Microsoft’s FaRM Key-Value Store</vt:lpstr>
      <vt:lpstr>Idea Map For Today</vt:lpstr>
      <vt:lpstr>Microsoft’s Goals with FaRM</vt:lpstr>
      <vt:lpstr>A few observations they made</vt:lpstr>
      <vt:lpstr>RDMA hardware</vt:lpstr>
      <vt:lpstr>RDMA limitations</vt:lpstr>
      <vt:lpstr>RDMA on RoCE</vt:lpstr>
      <vt:lpstr>How fast is RDMA?</vt:lpstr>
      <vt:lpstr>Their idea</vt:lpstr>
      <vt:lpstr>… but complications ensued</vt:lpstr>
      <vt:lpstr>It is easy to lose the benefit of RDMA</vt:lpstr>
      <vt:lpstr>They decided to implement a Fast shared memory</vt:lpstr>
      <vt:lpstr>Due to interest from users, they added a key-value “distributed hash table”</vt:lpstr>
      <vt:lpstr>… They also handle complex objects</vt:lpstr>
      <vt:lpstr>A problem arises!</vt:lpstr>
      <vt:lpstr>Locking or monitors?</vt:lpstr>
      <vt:lpstr>Down to basics: We need Atomicity</vt:lpstr>
      <vt:lpstr>Concept: A transactional write</vt:lpstr>
      <vt:lpstr>FaRM Transactions</vt:lpstr>
      <vt:lpstr>Reminder of the picture</vt:lpstr>
      <vt:lpstr>FarM variant</vt:lpstr>
      <vt:lpstr>FarM variant</vt:lpstr>
      <vt:lpstr>How they solved this</vt:lpstr>
      <vt:lpstr>First, the transaction model</vt:lpstr>
      <vt:lpstr>The transactional write idea</vt:lpstr>
      <vt:lpstr>The transaction write idea, continued</vt:lpstr>
      <vt:lpstr>A transactional write</vt:lpstr>
      <vt:lpstr>A transactional write: Normal Case</vt:lpstr>
      <vt:lpstr>A transactional write: Conflict case</vt:lpstr>
      <vt:lpstr>Basic rule</vt:lpstr>
      <vt:lpstr>Why could they fail to match?</vt:lpstr>
      <vt:lpstr>If A or B is “surprised” by the result</vt:lpstr>
      <vt:lpstr>Why isn’t locking needed?</vt:lpstr>
      <vt:lpstr>Locking</vt:lpstr>
      <vt:lpstr>How A updates some record in S</vt:lpstr>
      <vt:lpstr>What if A and B “collide” at this step?</vt:lpstr>
      <vt:lpstr>Hash collisions</vt:lpstr>
      <vt:lpstr>Hopscotch hashing</vt:lpstr>
      <vt:lpstr>How to do a read?  Hopscotch reads!</vt:lpstr>
      <vt:lpstr>Outcome?</vt:lpstr>
      <vt:lpstr>FaRM Performance: Lookup rate</vt:lpstr>
      <vt:lpstr>FaRM Performance: Delay to do lookup</vt:lpstr>
      <vt:lpstr>FaRM Performance: Transactional read</vt:lpstr>
      <vt:lpstr>Backup</vt:lpstr>
      <vt:lpstr>3-D Xpoint memory</vt:lpstr>
      <vt:lpstr>PowerPoint Presentation</vt:lpstr>
      <vt:lpstr>… no luck</vt:lpstr>
      <vt:lpstr>Fallback: Write-before log</vt:lpstr>
      <vt:lpstr>Fallback: Write-before logging</vt:lpstr>
      <vt:lpstr>It was too slow!</vt:lpstr>
      <vt:lpstr>They added two options</vt:lpstr>
      <vt:lpstr>Battery-backed Cache for Flash Drives</vt:lpstr>
      <vt:lpstr>Bing really uses FaRM</vt:lpstr>
      <vt:lpstr>Notice the similarity to C++ ideas in a single computer!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542</cp:revision>
  <dcterms:created xsi:type="dcterms:W3CDTF">2020-07-27T14:20:38Z</dcterms:created>
  <dcterms:modified xsi:type="dcterms:W3CDTF">2020-12-03T21:16:58Z</dcterms:modified>
</cp:coreProperties>
</file>