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5"/>
  </p:notesMasterIdLst>
  <p:sldIdLst>
    <p:sldId id="256" r:id="rId2"/>
    <p:sldId id="258" r:id="rId3"/>
    <p:sldId id="259" r:id="rId4"/>
    <p:sldId id="260" r:id="rId5"/>
    <p:sldId id="289" r:id="rId6"/>
    <p:sldId id="290" r:id="rId7"/>
    <p:sldId id="294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295" r:id="rId18"/>
    <p:sldId id="296" r:id="rId19"/>
    <p:sldId id="309" r:id="rId20"/>
    <p:sldId id="288" r:id="rId21"/>
    <p:sldId id="261" r:id="rId22"/>
    <p:sldId id="285" r:id="rId23"/>
    <p:sldId id="286" r:id="rId24"/>
    <p:sldId id="310" r:id="rId25"/>
    <p:sldId id="262" r:id="rId26"/>
    <p:sldId id="263" r:id="rId27"/>
    <p:sldId id="287" r:id="rId28"/>
    <p:sldId id="265" r:id="rId29"/>
    <p:sldId id="266" r:id="rId30"/>
    <p:sldId id="267" r:id="rId31"/>
    <p:sldId id="268" r:id="rId32"/>
    <p:sldId id="270" r:id="rId33"/>
    <p:sldId id="271" r:id="rId34"/>
    <p:sldId id="272" r:id="rId35"/>
    <p:sldId id="273" r:id="rId36"/>
    <p:sldId id="274" r:id="rId37"/>
    <p:sldId id="275" r:id="rId38"/>
    <p:sldId id="276" r:id="rId39"/>
    <p:sldId id="277" r:id="rId40"/>
    <p:sldId id="282" r:id="rId41"/>
    <p:sldId id="278" r:id="rId42"/>
    <p:sldId id="279" r:id="rId43"/>
    <p:sldId id="280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803" autoAdjust="0"/>
  </p:normalViewPr>
  <p:slideViewPr>
    <p:cSldViewPr snapToGrid="0" snapToObjects="1" showGuides="1">
      <p:cViewPr varScale="1">
        <p:scale>
          <a:sx n="104" d="100"/>
          <a:sy n="104" d="100"/>
        </p:scale>
        <p:origin x="-1304" y="-96"/>
      </p:cViewPr>
      <p:guideLst>
        <p:guide orient="horz" pos="523"/>
        <p:guide orient="horz" pos="755"/>
        <p:guide orient="horz" pos="481"/>
        <p:guide orient="horz" pos="2808"/>
        <p:guide orient="horz" pos="215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59FD9-354C-064E-8CF2-BA56385004B1}" type="datetimeFigureOut">
              <a:rPr lang="en-US" smtClean="0"/>
              <a:t>11/2/13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CEF5C-C968-FF44-BE3A-58E599F61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220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97B6D251-1DC8-458F-8482-2EFF870C16DB}" type="slidenum">
              <a:rPr lang="en-US" smtClean="0">
                <a:latin typeface="Arial" pitchFamily="34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5</a:t>
            </a:fld>
            <a:endParaRPr lang="en-US" smtClean="0"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86019" name="Text Box 1"/>
          <p:cNvSpPr txBox="1">
            <a:spLocks noChangeArrowheads="1"/>
          </p:cNvSpPr>
          <p:nvPr/>
        </p:nvSpPr>
        <p:spPr bwMode="auto">
          <a:xfrm>
            <a:off x="1178719" y="686405"/>
            <a:ext cx="4500563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8602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3805" y="4343703"/>
            <a:ext cx="5030391" cy="4206119"/>
          </a:xfrm>
          <a:noFill/>
          <a:ln/>
        </p:spPr>
        <p:txBody>
          <a:bodyPr wrap="none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CEED6D4-21D2-417B-97A2-561042824BA4}" type="slidenum">
              <a:rPr lang="en-US" smtClean="0">
                <a:latin typeface="Arial" pitchFamily="34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14</a:t>
            </a:fld>
            <a:endParaRPr lang="en-US" smtClean="0"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104451" name="Text Box 1"/>
          <p:cNvSpPr txBox="1">
            <a:spLocks noChangeArrowheads="1"/>
          </p:cNvSpPr>
          <p:nvPr/>
        </p:nvSpPr>
        <p:spPr bwMode="auto">
          <a:xfrm>
            <a:off x="1178719" y="686405"/>
            <a:ext cx="4500563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445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3805" y="4343703"/>
            <a:ext cx="5030391" cy="4206119"/>
          </a:xfrm>
          <a:noFill/>
          <a:ln/>
        </p:spPr>
        <p:txBody>
          <a:bodyPr wrap="none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9A1DE087-B81E-4844-B939-F7E18D4A5B63}" type="slidenum">
              <a:rPr lang="en-US" smtClean="0">
                <a:latin typeface="Arial" pitchFamily="34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15</a:t>
            </a:fld>
            <a:endParaRPr lang="en-US" smtClean="0"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105475" name="Text Box 1"/>
          <p:cNvSpPr txBox="1">
            <a:spLocks noChangeArrowheads="1"/>
          </p:cNvSpPr>
          <p:nvPr/>
        </p:nvSpPr>
        <p:spPr bwMode="auto">
          <a:xfrm>
            <a:off x="1178719" y="686405"/>
            <a:ext cx="4500563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547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3805" y="4343703"/>
            <a:ext cx="5030391" cy="4206119"/>
          </a:xfrm>
          <a:noFill/>
          <a:ln/>
        </p:spPr>
        <p:txBody>
          <a:bodyPr wrap="none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3609590-5FC1-4AA0-A5DF-FF8C895560B0}" type="slidenum">
              <a:rPr lang="en-US" smtClean="0">
                <a:latin typeface="Arial" pitchFamily="34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16</a:t>
            </a:fld>
            <a:endParaRPr lang="en-US" smtClean="0"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106499" name="Text Box 1"/>
          <p:cNvSpPr txBox="1">
            <a:spLocks noChangeArrowheads="1"/>
          </p:cNvSpPr>
          <p:nvPr/>
        </p:nvSpPr>
        <p:spPr bwMode="auto">
          <a:xfrm>
            <a:off x="1178719" y="686405"/>
            <a:ext cx="4500563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650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3805" y="4343703"/>
            <a:ext cx="5030391" cy="4206119"/>
          </a:xfrm>
          <a:noFill/>
          <a:ln/>
        </p:spPr>
        <p:txBody>
          <a:bodyPr wrap="none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0D057CF9-ECDA-45DB-A96C-3F4FF8D73903}" type="slidenum">
              <a:rPr lang="en-US" smtClean="0">
                <a:latin typeface="Arial" pitchFamily="34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17</a:t>
            </a:fld>
            <a:endParaRPr lang="en-US" smtClean="0"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92163" name="Text Box 1"/>
          <p:cNvSpPr txBox="1">
            <a:spLocks noChangeArrowheads="1"/>
          </p:cNvSpPr>
          <p:nvPr/>
        </p:nvSpPr>
        <p:spPr bwMode="auto">
          <a:xfrm>
            <a:off x="1178719" y="686405"/>
            <a:ext cx="4500563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9216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3805" y="4343703"/>
            <a:ext cx="5030391" cy="4206119"/>
          </a:xfrm>
          <a:noFill/>
          <a:ln/>
        </p:spPr>
        <p:txBody>
          <a:bodyPr wrap="none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0512046-001E-4C0C-B177-31CA6AC02992}" type="slidenum">
              <a:rPr lang="en-US" smtClean="0">
                <a:latin typeface="Arial" pitchFamily="34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18</a:t>
            </a:fld>
            <a:endParaRPr lang="en-US" smtClean="0"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93187" name="Text Box 1"/>
          <p:cNvSpPr txBox="1">
            <a:spLocks noChangeArrowheads="1"/>
          </p:cNvSpPr>
          <p:nvPr/>
        </p:nvSpPr>
        <p:spPr bwMode="auto">
          <a:xfrm>
            <a:off x="1178719" y="686405"/>
            <a:ext cx="4500563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9318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3805" y="4343703"/>
            <a:ext cx="5030391" cy="4206119"/>
          </a:xfrm>
          <a:noFill/>
          <a:ln/>
        </p:spPr>
        <p:txBody>
          <a:bodyPr wrap="none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21F7D9-6479-4D7B-93A3-A0E1ABE234E5}" type="slidenum">
              <a:rPr lang="en-US"/>
              <a:pPr/>
              <a:t>25</a:t>
            </a:fld>
            <a:endParaRPr lang="en-US"/>
          </a:p>
        </p:txBody>
      </p:sp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DF5EFE-E1EA-433F-B1B6-72E6D8F4215B}" type="slidenum">
              <a:rPr lang="en-US"/>
              <a:pPr/>
              <a:t>26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97E18-0141-4128-B3CD-6A27A4B99A42}" type="slidenum">
              <a:rPr lang="en-US"/>
              <a:pPr/>
              <a:t>28</a:t>
            </a:fld>
            <a:endParaRPr lang="en-US"/>
          </a:p>
        </p:txBody>
      </p:sp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DD5164-DF66-4FEE-8A36-1C0830EF9BA3}" type="slidenum">
              <a:rPr lang="en-US"/>
              <a:pPr/>
              <a:t>29</a:t>
            </a:fld>
            <a:endParaRPr lang="en-US"/>
          </a:p>
        </p:txBody>
      </p:sp>
      <p:sp>
        <p:nvSpPr>
          <p:cNvPr id="5939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20D4DA-20EC-4E69-83A5-4D262FB8A70A}" type="slidenum">
              <a:rPr lang="en-US"/>
              <a:pPr/>
              <a:t>30</a:t>
            </a:fld>
            <a:endParaRPr lang="en-US"/>
          </a:p>
        </p:txBody>
      </p:sp>
      <p:sp>
        <p:nvSpPr>
          <p:cNvPr id="5980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38C16BC-B0BA-4657-BE88-B0479BC2E9F0}" type="slidenum">
              <a:rPr lang="en-US" smtClean="0">
                <a:latin typeface="Arial" pitchFamily="34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6</a:t>
            </a:fld>
            <a:endParaRPr lang="en-US" smtClean="0"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87043" name="Text Box 1"/>
          <p:cNvSpPr txBox="1">
            <a:spLocks noChangeArrowheads="1"/>
          </p:cNvSpPr>
          <p:nvPr/>
        </p:nvSpPr>
        <p:spPr bwMode="auto">
          <a:xfrm>
            <a:off x="1178719" y="686405"/>
            <a:ext cx="4500563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8704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3805" y="4343703"/>
            <a:ext cx="5030391" cy="4206119"/>
          </a:xfrm>
          <a:noFill/>
          <a:ln/>
        </p:spPr>
        <p:txBody>
          <a:bodyPr wrap="none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0B6869-9E9E-4FA8-B576-6BC2F5500611}" type="slidenum">
              <a:rPr lang="en-US"/>
              <a:pPr/>
              <a:t>31</a:t>
            </a:fld>
            <a:endParaRPr lang="en-US"/>
          </a:p>
        </p:txBody>
      </p:sp>
      <p:sp>
        <p:nvSpPr>
          <p:cNvPr id="6000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64B69F-55CE-4863-8652-47F700D176CD}" type="slidenum">
              <a:rPr lang="en-US"/>
              <a:pPr/>
              <a:t>33</a:t>
            </a:fld>
            <a:endParaRPr lang="en-US"/>
          </a:p>
        </p:txBody>
      </p:sp>
      <p:sp>
        <p:nvSpPr>
          <p:cNvPr id="6389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A2D204-C9DD-4462-A07A-E3872BBF73A2}" type="slidenum">
              <a:rPr lang="en-US"/>
              <a:pPr/>
              <a:t>34</a:t>
            </a:fld>
            <a:endParaRPr lang="en-US"/>
          </a:p>
        </p:txBody>
      </p:sp>
      <p:sp>
        <p:nvSpPr>
          <p:cNvPr id="41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B1EC8A-27E3-410E-8623-3D7EA58CB93C}" type="slidenum">
              <a:rPr lang="en-US"/>
              <a:pPr/>
              <a:t>35</a:t>
            </a:fld>
            <a:endParaRPr lang="en-US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C7656C-C2BC-4DED-B6A5-99529DAD4926}" type="slidenum">
              <a:rPr lang="en-US"/>
              <a:pPr/>
              <a:t>36</a:t>
            </a:fld>
            <a:endParaRPr lang="en-US"/>
          </a:p>
        </p:txBody>
      </p:sp>
      <p:sp>
        <p:nvSpPr>
          <p:cNvPr id="41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7782EE-1219-4029-BC42-880C360A74E2}" type="slidenum">
              <a:rPr lang="en-US"/>
              <a:pPr/>
              <a:t>38</a:t>
            </a:fld>
            <a:endParaRPr lang="en-US"/>
          </a:p>
        </p:txBody>
      </p:sp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BBE5FA-830E-42AD-8D4E-BE841B57882F}" type="slidenum">
              <a:rPr lang="en-US"/>
              <a:pPr/>
              <a:t>39</a:t>
            </a:fld>
            <a:endParaRPr lang="en-US"/>
          </a:p>
        </p:txBody>
      </p:sp>
      <p:sp>
        <p:nvSpPr>
          <p:cNvPr id="660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E3FEFC-B8F8-42D5-9C03-B35B17D71D09}" type="slidenum">
              <a:rPr lang="en-US"/>
              <a:pPr/>
              <a:t>40</a:t>
            </a:fld>
            <a:endParaRPr lang="en-US"/>
          </a:p>
        </p:txBody>
      </p:sp>
      <p:sp>
        <p:nvSpPr>
          <p:cNvPr id="678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4C3C3F-5A50-496D-A790-A0CA9253812F}" type="slidenum">
              <a:rPr lang="en-US"/>
              <a:pPr/>
              <a:t>41</a:t>
            </a:fld>
            <a:endParaRPr lang="en-US"/>
          </a:p>
        </p:txBody>
      </p:sp>
      <p:sp>
        <p:nvSpPr>
          <p:cNvPr id="662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8B2D68-359F-486C-9411-28BE18BBA07D}" type="slidenum">
              <a:rPr lang="en-US"/>
              <a:pPr/>
              <a:t>42</a:t>
            </a:fld>
            <a:endParaRPr lang="en-US"/>
          </a:p>
        </p:txBody>
      </p:sp>
      <p:sp>
        <p:nvSpPr>
          <p:cNvPr id="664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DCE3CA0C-F0CB-4EBE-B153-DA5FA36D459C}" type="slidenum">
              <a:rPr lang="en-US" smtClean="0">
                <a:latin typeface="Arial" pitchFamily="34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7</a:t>
            </a:fld>
            <a:endParaRPr lang="en-US" smtClean="0"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91139" name="Text Box 1"/>
          <p:cNvSpPr txBox="1">
            <a:spLocks noChangeArrowheads="1"/>
          </p:cNvSpPr>
          <p:nvPr/>
        </p:nvSpPr>
        <p:spPr bwMode="auto">
          <a:xfrm>
            <a:off x="1178719" y="686405"/>
            <a:ext cx="4500563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9114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3805" y="4343703"/>
            <a:ext cx="5030391" cy="4206119"/>
          </a:xfrm>
          <a:noFill/>
          <a:ln/>
        </p:spPr>
        <p:txBody>
          <a:bodyPr wrap="none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BA46CE-321C-436D-9D00-36D10E86EEEC}" type="slidenum">
              <a:rPr lang="en-US"/>
              <a:pPr/>
              <a:t>43</a:t>
            </a:fld>
            <a:endParaRPr lang="en-US"/>
          </a:p>
        </p:txBody>
      </p:sp>
      <p:sp>
        <p:nvSpPr>
          <p:cNvPr id="666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03900093-4358-43CF-9A25-731CA4426184}" type="slidenum">
              <a:rPr lang="en-US" smtClean="0">
                <a:latin typeface="Arial" pitchFamily="34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8</a:t>
            </a:fld>
            <a:endParaRPr lang="en-US" smtClean="0"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98307" name="Text Box 1"/>
          <p:cNvSpPr txBox="1">
            <a:spLocks noChangeArrowheads="1"/>
          </p:cNvSpPr>
          <p:nvPr/>
        </p:nvSpPr>
        <p:spPr bwMode="auto">
          <a:xfrm>
            <a:off x="1178719" y="686405"/>
            <a:ext cx="4500563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9830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3805" y="4343703"/>
            <a:ext cx="5030391" cy="4206119"/>
          </a:xfrm>
          <a:noFill/>
          <a:ln/>
        </p:spPr>
        <p:txBody>
          <a:bodyPr wrap="none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055DBE1E-1FDF-44BE-9309-EFECA31C1B0A}" type="slidenum">
              <a:rPr lang="en-US" smtClean="0">
                <a:latin typeface="Arial" pitchFamily="34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9</a:t>
            </a:fld>
            <a:endParaRPr lang="en-US" smtClean="0"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99331" name="Text Box 1"/>
          <p:cNvSpPr txBox="1">
            <a:spLocks noChangeArrowheads="1"/>
          </p:cNvSpPr>
          <p:nvPr/>
        </p:nvSpPr>
        <p:spPr bwMode="auto">
          <a:xfrm>
            <a:off x="1178719" y="686405"/>
            <a:ext cx="4500563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9933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3805" y="4343703"/>
            <a:ext cx="5030391" cy="4206119"/>
          </a:xfrm>
          <a:noFill/>
          <a:ln/>
        </p:spPr>
        <p:txBody>
          <a:bodyPr wrap="none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134B9BE-9D0A-451B-AE3C-613E2A0DC002}" type="slidenum">
              <a:rPr lang="en-US" smtClean="0">
                <a:latin typeface="Arial" pitchFamily="34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10</a:t>
            </a:fld>
            <a:endParaRPr lang="en-US" smtClean="0"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100355" name="Text Box 1"/>
          <p:cNvSpPr txBox="1">
            <a:spLocks noChangeArrowheads="1"/>
          </p:cNvSpPr>
          <p:nvPr/>
        </p:nvSpPr>
        <p:spPr bwMode="auto">
          <a:xfrm>
            <a:off x="1178719" y="686405"/>
            <a:ext cx="4500563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035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3805" y="4343703"/>
            <a:ext cx="5030391" cy="4206119"/>
          </a:xfrm>
          <a:noFill/>
          <a:ln/>
        </p:spPr>
        <p:txBody>
          <a:bodyPr wrap="none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218F5163-FD62-426F-B2F5-CC41940FEC3F}" type="slidenum">
              <a:rPr lang="en-US" smtClean="0">
                <a:latin typeface="Arial" pitchFamily="34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11</a:t>
            </a:fld>
            <a:endParaRPr lang="en-US" smtClean="0"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101379" name="Text Box 1"/>
          <p:cNvSpPr txBox="1">
            <a:spLocks noChangeArrowheads="1"/>
          </p:cNvSpPr>
          <p:nvPr/>
        </p:nvSpPr>
        <p:spPr bwMode="auto">
          <a:xfrm>
            <a:off x="1178719" y="686405"/>
            <a:ext cx="4500563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138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3805" y="4343703"/>
            <a:ext cx="5030391" cy="4206119"/>
          </a:xfrm>
          <a:noFill/>
          <a:ln/>
        </p:spPr>
        <p:txBody>
          <a:bodyPr wrap="none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DDD92494-303D-445D-A188-324BC0947122}" type="slidenum">
              <a:rPr lang="en-US" smtClean="0">
                <a:latin typeface="Arial" pitchFamily="34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12</a:t>
            </a:fld>
            <a:endParaRPr lang="en-US" smtClean="0"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102403" name="Text Box 1"/>
          <p:cNvSpPr txBox="1">
            <a:spLocks noChangeArrowheads="1"/>
          </p:cNvSpPr>
          <p:nvPr/>
        </p:nvSpPr>
        <p:spPr bwMode="auto">
          <a:xfrm>
            <a:off x="1178719" y="686405"/>
            <a:ext cx="4500563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40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3805" y="4343703"/>
            <a:ext cx="5030391" cy="4206119"/>
          </a:xfrm>
          <a:noFill/>
          <a:ln/>
        </p:spPr>
        <p:txBody>
          <a:bodyPr wrap="none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D37CBFF-B03D-4083-AD72-1753E973FF06}" type="slidenum">
              <a:rPr lang="en-US" smtClean="0">
                <a:latin typeface="Arial" pitchFamily="34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</a:pPr>
              <a:t>13</a:t>
            </a:fld>
            <a:endParaRPr lang="en-US" smtClean="0"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103427" name="Text Box 1"/>
          <p:cNvSpPr txBox="1">
            <a:spLocks noChangeArrowheads="1"/>
          </p:cNvSpPr>
          <p:nvPr/>
        </p:nvSpPr>
        <p:spPr bwMode="auto">
          <a:xfrm>
            <a:off x="1178719" y="686405"/>
            <a:ext cx="4500563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342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3805" y="4343703"/>
            <a:ext cx="5030391" cy="4206119"/>
          </a:xfrm>
          <a:noFill/>
          <a:ln/>
        </p:spPr>
        <p:txBody>
          <a:bodyPr wrap="none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EE2A-2F27-E44F-928F-7FB57824664A}" type="datetimeFigureOut">
              <a:rPr lang="en-US" smtClean="0"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2737-FE00-0A43-8C89-779E1BA3D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02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EE2A-2F27-E44F-928F-7FB57824664A}" type="datetimeFigureOut">
              <a:rPr lang="en-US" smtClean="0"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2737-FE00-0A43-8C89-779E1BA3D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0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EE2A-2F27-E44F-928F-7FB57824664A}" type="datetimeFigureOut">
              <a:rPr lang="en-US" smtClean="0"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2737-FE00-0A43-8C89-779E1BA3D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44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8CABD7E-063D-413E-BF70-CB56683003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64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F0DA629-7B20-44AD-BB48-A04D088EF6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2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EE2A-2F27-E44F-928F-7FB57824664A}" type="datetimeFigureOut">
              <a:rPr lang="en-US" smtClean="0"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2737-FE00-0A43-8C89-779E1BA3D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20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EE2A-2F27-E44F-928F-7FB57824664A}" type="datetimeFigureOut">
              <a:rPr lang="en-US" smtClean="0"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2737-FE00-0A43-8C89-779E1BA3D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07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EE2A-2F27-E44F-928F-7FB57824664A}" type="datetimeFigureOut">
              <a:rPr lang="en-US" smtClean="0"/>
              <a:t>11/2/13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2737-FE00-0A43-8C89-779E1BA3D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57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EE2A-2F27-E44F-928F-7FB57824664A}" type="datetimeFigureOut">
              <a:rPr lang="en-US" smtClean="0"/>
              <a:t>11/2/13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2737-FE00-0A43-8C89-779E1BA3D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30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EE2A-2F27-E44F-928F-7FB57824664A}" type="datetimeFigureOut">
              <a:rPr lang="en-US" smtClean="0"/>
              <a:t>11/2/13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2737-FE00-0A43-8C89-779E1BA3D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78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EE2A-2F27-E44F-928F-7FB57824664A}" type="datetimeFigureOut">
              <a:rPr lang="en-US" smtClean="0"/>
              <a:t>11/2/13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2737-FE00-0A43-8C89-779E1BA3D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59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EE2A-2F27-E44F-928F-7FB57824664A}" type="datetimeFigureOut">
              <a:rPr lang="en-US" smtClean="0"/>
              <a:t>11/2/13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2737-FE00-0A43-8C89-779E1BA3D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3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EE2A-2F27-E44F-928F-7FB57824664A}" type="datetimeFigureOut">
              <a:rPr lang="en-US" smtClean="0"/>
              <a:t>11/2/13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2737-FE00-0A43-8C89-779E1BA3D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7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8EE2A-2F27-E44F-928F-7FB57824664A}" type="datetimeFigureOut">
              <a:rPr lang="en-US" smtClean="0"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C2737-FE00-0A43-8C89-779E1BA3D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3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8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9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Prof. Van Renesse &amp; </a:t>
            </a:r>
            <a:r>
              <a:rPr lang="en-US" dirty="0" err="1" smtClean="0"/>
              <a:t>Sirer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890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23900" y="-204788"/>
            <a:ext cx="7772400" cy="1435101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Two-Level Page-Table Scheme</a:t>
            </a:r>
          </a:p>
        </p:txBody>
      </p:sp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3"/>
          <a:srcRect l="15001" t="876" r="15001" b="998"/>
          <a:stretch>
            <a:fillRect/>
          </a:stretch>
        </p:blipFill>
        <p:spPr bwMode="auto">
          <a:xfrm>
            <a:off x="2424113" y="2055813"/>
            <a:ext cx="4305300" cy="4525962"/>
          </a:xfrm>
          <a:prstGeom prst="rect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658778" y="2433388"/>
            <a:ext cx="518091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PTBR</a:t>
            </a:r>
            <a:endParaRPr lang="en-US" sz="12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884300" y="2710387"/>
            <a:ext cx="11869" cy="4945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06398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49263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Two-Level Paging Example</a:t>
            </a: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373188" y="1387475"/>
            <a:ext cx="7105650" cy="4114800"/>
          </a:xfrm>
        </p:spPr>
        <p:txBody>
          <a:bodyPr>
            <a:normAutofit fontScale="92500" lnSpcReduction="10000"/>
          </a:bodyPr>
          <a:lstStyle/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smtClean="0"/>
              <a:t>A logical address (on 32-bit machine with 1K page size) is divided into:</a:t>
            </a:r>
          </a:p>
          <a:p>
            <a:pPr marL="627063" lvl="1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/>
              <a:t>a page offset of 10 bits (1024 = 2^10)</a:t>
            </a:r>
          </a:p>
          <a:p>
            <a:pPr marL="627063" lvl="1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/>
              <a:t>a page number of 22 bits (32-10)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smtClean="0"/>
              <a:t>Since the page table is paged, the page number is further divided into:</a:t>
            </a:r>
          </a:p>
          <a:p>
            <a:pPr marL="627063" lvl="1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/>
              <a:t>a 12-bit page number </a:t>
            </a:r>
          </a:p>
          <a:p>
            <a:pPr marL="627063" lvl="1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/>
              <a:t>a 10-bit page offset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smtClean="0"/>
              <a:t>Thus, a logical address is as follows:</a:t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endParaRPr lang="en-US" sz="2800" smtClean="0"/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2994025" y="5600700"/>
            <a:ext cx="3105150" cy="438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44037" name="Line 4"/>
          <p:cNvSpPr>
            <a:spLocks noChangeShapeType="1"/>
          </p:cNvSpPr>
          <p:nvPr/>
        </p:nvSpPr>
        <p:spPr bwMode="auto">
          <a:xfrm>
            <a:off x="3817938" y="5594350"/>
            <a:ext cx="1587" cy="457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38" name="Line 5"/>
          <p:cNvSpPr>
            <a:spLocks noChangeShapeType="1"/>
          </p:cNvSpPr>
          <p:nvPr/>
        </p:nvSpPr>
        <p:spPr bwMode="auto">
          <a:xfrm>
            <a:off x="4613275" y="5213350"/>
            <a:ext cx="1588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39" name="Text Box 6"/>
          <p:cNvSpPr txBox="1">
            <a:spLocks noChangeArrowheads="1"/>
          </p:cNvSpPr>
          <p:nvPr/>
        </p:nvSpPr>
        <p:spPr bwMode="auto">
          <a:xfrm>
            <a:off x="2824163" y="5124450"/>
            <a:ext cx="15240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page number</a:t>
            </a:r>
          </a:p>
        </p:txBody>
      </p:sp>
      <p:sp>
        <p:nvSpPr>
          <p:cNvPr id="44040" name="Text Box 7"/>
          <p:cNvSpPr txBox="1">
            <a:spLocks noChangeArrowheads="1"/>
          </p:cNvSpPr>
          <p:nvPr/>
        </p:nvSpPr>
        <p:spPr bwMode="auto">
          <a:xfrm>
            <a:off x="4687888" y="5137150"/>
            <a:ext cx="13096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page offset</a:t>
            </a:r>
          </a:p>
        </p:txBody>
      </p:sp>
      <p:sp>
        <p:nvSpPr>
          <p:cNvPr id="44041" name="Text Box 8"/>
          <p:cNvSpPr txBox="1">
            <a:spLocks noChangeArrowheads="1"/>
          </p:cNvSpPr>
          <p:nvPr/>
        </p:nvSpPr>
        <p:spPr bwMode="auto">
          <a:xfrm>
            <a:off x="3213100" y="5564188"/>
            <a:ext cx="33655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i="1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p</a:t>
            </a:r>
            <a:r>
              <a:rPr lang="en-US" sz="1800" baseline="-2500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i</a:t>
            </a:r>
          </a:p>
        </p:txBody>
      </p:sp>
      <p:sp>
        <p:nvSpPr>
          <p:cNvPr id="44042" name="Text Box 9"/>
          <p:cNvSpPr txBox="1">
            <a:spLocks noChangeArrowheads="1"/>
          </p:cNvSpPr>
          <p:nvPr/>
        </p:nvSpPr>
        <p:spPr bwMode="auto">
          <a:xfrm>
            <a:off x="3990975" y="5556250"/>
            <a:ext cx="379413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i="1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p</a:t>
            </a:r>
            <a:r>
              <a:rPr lang="en-US" sz="1800" baseline="-2500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2</a:t>
            </a:r>
          </a:p>
        </p:txBody>
      </p:sp>
      <p:sp>
        <p:nvSpPr>
          <p:cNvPr id="44043" name="Text Box 10"/>
          <p:cNvSpPr txBox="1">
            <a:spLocks noChangeArrowheads="1"/>
          </p:cNvSpPr>
          <p:nvPr/>
        </p:nvSpPr>
        <p:spPr bwMode="auto">
          <a:xfrm>
            <a:off x="4984750" y="5613400"/>
            <a:ext cx="3063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i="1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d</a:t>
            </a:r>
          </a:p>
        </p:txBody>
      </p:sp>
      <p:sp>
        <p:nvSpPr>
          <p:cNvPr id="44044" name="Text Box 11"/>
          <p:cNvSpPr txBox="1">
            <a:spLocks noChangeArrowheads="1"/>
          </p:cNvSpPr>
          <p:nvPr/>
        </p:nvSpPr>
        <p:spPr bwMode="auto">
          <a:xfrm>
            <a:off x="3284538" y="6232525"/>
            <a:ext cx="4381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0" hangingPunct="0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12</a:t>
            </a:r>
          </a:p>
        </p:txBody>
      </p:sp>
      <p:sp>
        <p:nvSpPr>
          <p:cNvPr id="44045" name="Text Box 12"/>
          <p:cNvSpPr txBox="1">
            <a:spLocks noChangeArrowheads="1"/>
          </p:cNvSpPr>
          <p:nvPr/>
        </p:nvSpPr>
        <p:spPr bwMode="auto">
          <a:xfrm>
            <a:off x="3951288" y="6203950"/>
            <a:ext cx="4381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0" hangingPunct="0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10</a:t>
            </a:r>
          </a:p>
        </p:txBody>
      </p:sp>
      <p:sp>
        <p:nvSpPr>
          <p:cNvPr id="44046" name="Text Box 13"/>
          <p:cNvSpPr txBox="1">
            <a:spLocks noChangeArrowheads="1"/>
          </p:cNvSpPr>
          <p:nvPr/>
        </p:nvSpPr>
        <p:spPr bwMode="auto">
          <a:xfrm>
            <a:off x="5018088" y="6203950"/>
            <a:ext cx="4381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0" hangingPunct="0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04550082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513" y="165100"/>
            <a:ext cx="8077200" cy="76358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Address-Translation Scheme</a:t>
            </a:r>
          </a:p>
        </p:txBody>
      </p:sp>
      <p:pic>
        <p:nvPicPr>
          <p:cNvPr id="45059" name="Picture 2"/>
          <p:cNvPicPr>
            <a:picLocks noChangeAspect="1" noChangeArrowheads="1"/>
          </p:cNvPicPr>
          <p:nvPr/>
        </p:nvPicPr>
        <p:blipFill>
          <a:blip r:embed="rId3"/>
          <a:srcRect l="468" t="22380" r="468" b="22380"/>
          <a:stretch>
            <a:fillRect/>
          </a:stretch>
        </p:blipFill>
        <p:spPr bwMode="auto">
          <a:xfrm>
            <a:off x="1346200" y="2347913"/>
            <a:ext cx="6272213" cy="2622550"/>
          </a:xfrm>
          <a:prstGeom prst="rect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87863" y="2347913"/>
            <a:ext cx="518091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PTBR</a:t>
            </a:r>
            <a:endParaRPr lang="en-US" sz="12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513385" y="2624912"/>
            <a:ext cx="11869" cy="4945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69108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23900" y="125413"/>
            <a:ext cx="7772400" cy="7747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Hashed Page Tables</a:t>
            </a: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377950"/>
            <a:ext cx="7351713" cy="4483100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smtClean="0"/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smtClean="0"/>
              <a:t>Common in address spaces &gt; 32 bits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smtClean="0"/>
              <a:t>The virtual page number is hashed into a page table. This page table contains a chain of elements hashing to the same location.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smtClean="0"/>
              <a:t>Virtual page numbers are compared in this chain searching for a match. If a match is found, the corresponding physical frame is extracted.</a:t>
            </a:r>
          </a:p>
        </p:txBody>
      </p:sp>
    </p:spTree>
    <p:extLst>
      <p:ext uri="{BB962C8B-B14F-4D97-AF65-F5344CB8AC3E}">
        <p14:creationId xmlns:p14="http://schemas.microsoft.com/office/powerpoint/2010/main" val="281127449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23900" y="125413"/>
            <a:ext cx="7772400" cy="7747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Hashed Page Table</a:t>
            </a:r>
          </a:p>
        </p:txBody>
      </p:sp>
      <p:pic>
        <p:nvPicPr>
          <p:cNvPr id="47107" name="Picture 2"/>
          <p:cNvPicPr>
            <a:picLocks noChangeAspect="1" noChangeArrowheads="1"/>
          </p:cNvPicPr>
          <p:nvPr/>
        </p:nvPicPr>
        <p:blipFill>
          <a:blip r:embed="rId3"/>
          <a:srcRect l="468" t="14253" r="656" b="13875"/>
          <a:stretch>
            <a:fillRect/>
          </a:stretch>
        </p:blipFill>
        <p:spPr bwMode="auto">
          <a:xfrm>
            <a:off x="1200150" y="1908175"/>
            <a:ext cx="6591300" cy="3594100"/>
          </a:xfrm>
          <a:prstGeom prst="rect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025845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23900" y="125413"/>
            <a:ext cx="7772400" cy="7747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Inverted Page Table</a:t>
            </a: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04888" y="1449388"/>
            <a:ext cx="7261225" cy="4792662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smtClean="0"/>
              <a:t>One entry for each real page of memory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smtClean="0"/>
              <a:t>Entry consists of the virtual address of the page stored in that real memory location, with information about the process that owns that page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smtClean="0"/>
              <a:t>Decreases memory needed to store each page table, but increases time needed to search the table when a page reference occurs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smtClean="0"/>
              <a:t>Use hash table to limit the search to one — or at most a few — page-table entries</a:t>
            </a:r>
          </a:p>
        </p:txBody>
      </p:sp>
    </p:spTree>
    <p:extLst>
      <p:ext uri="{BB962C8B-B14F-4D97-AF65-F5344CB8AC3E}">
        <p14:creationId xmlns:p14="http://schemas.microsoft.com/office/powerpoint/2010/main" val="397076642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23900" y="-204788"/>
            <a:ext cx="7772400" cy="1435101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Inverted Page Table Architecture</a:t>
            </a:r>
          </a:p>
        </p:txBody>
      </p:sp>
      <p:pic>
        <p:nvPicPr>
          <p:cNvPr id="49155" name="Picture 2"/>
          <p:cNvPicPr>
            <a:picLocks noChangeAspect="1" noChangeArrowheads="1"/>
          </p:cNvPicPr>
          <p:nvPr/>
        </p:nvPicPr>
        <p:blipFill>
          <a:blip r:embed="rId3"/>
          <a:srcRect l="749" t="4375" r="749" b="4626"/>
          <a:stretch>
            <a:fillRect/>
          </a:stretch>
        </p:blipFill>
        <p:spPr bwMode="auto">
          <a:xfrm>
            <a:off x="1671638" y="1901825"/>
            <a:ext cx="5648325" cy="3913188"/>
          </a:xfrm>
          <a:prstGeom prst="rect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4091394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00088" y="203200"/>
            <a:ext cx="7772400" cy="14351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Translation Look-aside Buffers (TLBs)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65200" y="1871590"/>
            <a:ext cx="7351713" cy="4483100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 smtClean="0"/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/>
              <a:t>The multiple memory access problem can be solved by the use of a special fast-lookup hardware cache (an </a:t>
            </a:r>
            <a:r>
              <a:rPr lang="en-US" sz="2800" b="1" dirty="0" smtClean="0"/>
              <a:t>associative memory)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/>
              <a:t>Allows parallel search of all entries.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/>
              <a:t>Address translation (p, d)</a:t>
            </a:r>
          </a:p>
          <a:p>
            <a:pPr marL="627063" lvl="1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If p is in TLB get frame # out (quick!)</a:t>
            </a:r>
          </a:p>
          <a:p>
            <a:pPr marL="627063" lvl="1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Otherwise get frame # from page table in memory</a:t>
            </a:r>
          </a:p>
          <a:p>
            <a:pPr marL="1027113" lvl="2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And replace an existing entry</a:t>
            </a:r>
          </a:p>
          <a:p>
            <a:pPr marL="1027113" lvl="2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But which?  (stay tuned)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4568521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23900" y="125413"/>
            <a:ext cx="7772400" cy="7747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Paging Hardware With TLB</a:t>
            </a:r>
          </a:p>
        </p:txBody>
      </p:sp>
      <p:pic>
        <p:nvPicPr>
          <p:cNvPr id="35843" name="Picture 2"/>
          <p:cNvPicPr>
            <a:picLocks noChangeAspect="1" noChangeArrowheads="1"/>
          </p:cNvPicPr>
          <p:nvPr/>
        </p:nvPicPr>
        <p:blipFill>
          <a:blip r:embed="rId3"/>
          <a:srcRect l="1309" t="998" r="1309" b="624"/>
          <a:stretch>
            <a:fillRect/>
          </a:stretch>
        </p:blipFill>
        <p:spPr bwMode="auto">
          <a:xfrm>
            <a:off x="1660525" y="1668463"/>
            <a:ext cx="5767388" cy="4370387"/>
          </a:xfrm>
          <a:prstGeom prst="rect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205913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Software-Loaded TLB</a:t>
            </a: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965200" y="1871590"/>
            <a:ext cx="7351713" cy="4483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/>
              <a:t>Some older architectures support only a TLB</a:t>
            </a:r>
          </a:p>
          <a:p>
            <a:pPr marL="741363" lvl="1" indent="-341313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No hardware page tables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Upon a page fault, software updates the TLB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Simplifies operating system, but relatively expensive in terms of overhead</a:t>
            </a:r>
          </a:p>
        </p:txBody>
      </p:sp>
    </p:spTree>
    <p:extLst>
      <p:ext uri="{BB962C8B-B14F-4D97-AF65-F5344CB8AC3E}">
        <p14:creationId xmlns:p14="http://schemas.microsoft.com/office/powerpoint/2010/main" val="1820393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05959" cy="1143000"/>
          </a:xfrm>
        </p:spPr>
        <p:txBody>
          <a:bodyPr/>
          <a:lstStyle/>
          <a:p>
            <a:r>
              <a:rPr lang="en-US" dirty="0" smtClean="0"/>
              <a:t>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01715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Note: overloaded term…</a:t>
            </a:r>
          </a:p>
          <a:p>
            <a:r>
              <a:rPr lang="en-US" dirty="0" smtClean="0"/>
              <a:t>Chunks of </a:t>
            </a:r>
            <a:r>
              <a:rPr lang="en-US" i="1" dirty="0" smtClean="0"/>
              <a:t>virtual</a:t>
            </a:r>
            <a:r>
              <a:rPr lang="en-US" dirty="0" smtClean="0"/>
              <a:t> address space</a:t>
            </a:r>
          </a:p>
          <a:p>
            <a:r>
              <a:rPr lang="en-US" dirty="0" smtClean="0"/>
              <a:t>Access Protection</a:t>
            </a:r>
          </a:p>
          <a:p>
            <a:pPr lvl="1"/>
            <a:r>
              <a:rPr lang="en-US" dirty="0" smtClean="0"/>
              <a:t>User/Supervisor</a:t>
            </a:r>
          </a:p>
          <a:p>
            <a:pPr lvl="1"/>
            <a:r>
              <a:rPr lang="en-US" dirty="0" smtClean="0"/>
              <a:t>Read/Write/Execute</a:t>
            </a:r>
          </a:p>
          <a:p>
            <a:r>
              <a:rPr lang="en-US" dirty="0" smtClean="0"/>
              <a:t>Sharing</a:t>
            </a:r>
          </a:p>
          <a:p>
            <a:pPr lvl="1"/>
            <a:r>
              <a:rPr lang="en-US" dirty="0" smtClean="0"/>
              <a:t>Code, libraries</a:t>
            </a:r>
          </a:p>
          <a:p>
            <a:pPr lvl="1"/>
            <a:r>
              <a:rPr lang="en-US" dirty="0" smtClean="0"/>
              <a:t>Shared memory for IPC</a:t>
            </a:r>
          </a:p>
          <a:p>
            <a:r>
              <a:rPr lang="en-US" dirty="0" smtClean="0"/>
              <a:t>Virtualization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llusion of more memory than there really is</a:t>
            </a:r>
          </a:p>
        </p:txBody>
      </p:sp>
      <p:sp>
        <p:nvSpPr>
          <p:cNvPr id="7" name="Rectangle 6"/>
          <p:cNvSpPr/>
          <p:nvPr/>
        </p:nvSpPr>
        <p:spPr>
          <a:xfrm>
            <a:off x="6006767" y="469119"/>
            <a:ext cx="2493692" cy="6167194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75664" y="6139151"/>
            <a:ext cx="665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006767" y="6126163"/>
            <a:ext cx="24936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63953" y="5692916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Non-zero </a:t>
            </a:r>
            <a:r>
              <a:rPr lang="en-US" dirty="0" err="1" smtClean="0"/>
              <a:t>Init’d</a:t>
            </a:r>
            <a:r>
              <a:rPr lang="en-US" dirty="0" smtClean="0"/>
              <a:t> Data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006767" y="5679928"/>
            <a:ext cx="24936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31912" y="5189471"/>
            <a:ext cx="2353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Z</a:t>
            </a:r>
            <a:r>
              <a:rPr lang="en-US" dirty="0" smtClean="0"/>
              <a:t>ero </a:t>
            </a:r>
            <a:r>
              <a:rPr lang="en-US" dirty="0" err="1" smtClean="0"/>
              <a:t>Init’d</a:t>
            </a:r>
            <a:r>
              <a:rPr lang="en-US" dirty="0" smtClean="0"/>
              <a:t> Data + Heap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6006767" y="5176483"/>
            <a:ext cx="2493692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866065" y="3441988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6006767" y="3429000"/>
            <a:ext cx="24936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006767" y="3963640"/>
            <a:ext cx="2493692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Up Arrow 22"/>
          <p:cNvSpPr/>
          <p:nvPr/>
        </p:nvSpPr>
        <p:spPr>
          <a:xfrm>
            <a:off x="7009855" y="4920024"/>
            <a:ext cx="354275" cy="251293"/>
          </a:xfrm>
          <a:prstGeom prst="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Up Arrow 23"/>
          <p:cNvSpPr/>
          <p:nvPr/>
        </p:nvSpPr>
        <p:spPr>
          <a:xfrm rot="10800000">
            <a:off x="7029039" y="3963640"/>
            <a:ext cx="354275" cy="251293"/>
          </a:xfrm>
          <a:prstGeom prst="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875664" y="2981181"/>
            <a:ext cx="665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6006767" y="2968193"/>
            <a:ext cx="24936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163953" y="2534946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Non-zero </a:t>
            </a:r>
            <a:r>
              <a:rPr lang="en-US" dirty="0" err="1" smtClean="0"/>
              <a:t>Init’d</a:t>
            </a:r>
            <a:r>
              <a:rPr lang="en-US" dirty="0" smtClean="0"/>
              <a:t> Data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6006767" y="2521958"/>
            <a:ext cx="24936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031912" y="2031501"/>
            <a:ext cx="2353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Z</a:t>
            </a:r>
            <a:r>
              <a:rPr lang="en-US" dirty="0" smtClean="0"/>
              <a:t>ero </a:t>
            </a:r>
            <a:r>
              <a:rPr lang="en-US" dirty="0" err="1" smtClean="0"/>
              <a:t>Init’d</a:t>
            </a:r>
            <a:r>
              <a:rPr lang="en-US" dirty="0" smtClean="0"/>
              <a:t> Data + Heap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6006767" y="2018513"/>
            <a:ext cx="2493692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Up Arrow 42"/>
          <p:cNvSpPr/>
          <p:nvPr/>
        </p:nvSpPr>
        <p:spPr>
          <a:xfrm>
            <a:off x="7009855" y="1762054"/>
            <a:ext cx="354275" cy="251293"/>
          </a:xfrm>
          <a:prstGeom prst="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>
            <a:off x="6006767" y="1353643"/>
            <a:ext cx="2493692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Up Arrow 45"/>
          <p:cNvSpPr/>
          <p:nvPr/>
        </p:nvSpPr>
        <p:spPr>
          <a:xfrm rot="10800000">
            <a:off x="7029039" y="1353643"/>
            <a:ext cx="354275" cy="251293"/>
          </a:xfrm>
          <a:prstGeom prst="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6866065" y="854075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6006767" y="841087"/>
            <a:ext cx="24936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346696" y="440293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Device Registers</a:t>
            </a:r>
            <a:endParaRPr lang="en-US" dirty="0"/>
          </a:p>
        </p:txBody>
      </p:sp>
      <p:sp>
        <p:nvSpPr>
          <p:cNvPr id="51" name="Left Brace 50"/>
          <p:cNvSpPr/>
          <p:nvPr/>
        </p:nvSpPr>
        <p:spPr>
          <a:xfrm>
            <a:off x="5567963" y="435221"/>
            <a:ext cx="304800" cy="2915291"/>
          </a:xfrm>
          <a:prstGeom prst="leftBrac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2" name="Left Brace 51"/>
          <p:cNvSpPr/>
          <p:nvPr/>
        </p:nvSpPr>
        <p:spPr>
          <a:xfrm>
            <a:off x="5567963" y="3441989"/>
            <a:ext cx="304800" cy="3186974"/>
          </a:xfrm>
          <a:prstGeom prst="leftBrac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4720303" y="1689334"/>
            <a:ext cx="789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Kernel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804473" y="4838953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User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6099487" y="65889"/>
            <a:ext cx="2217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Virtual Address Space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8620098" y="6409638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6006767" y="4570062"/>
            <a:ext cx="24936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006767" y="1689334"/>
            <a:ext cx="24936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222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Context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Save registers of current process in PCB</a:t>
            </a:r>
          </a:p>
          <a:p>
            <a:r>
              <a:rPr lang="en-US" dirty="0" smtClean="0"/>
              <a:t>Set up PTBR (base of top-level paging table)</a:t>
            </a:r>
          </a:p>
          <a:p>
            <a:pPr lvl="1"/>
            <a:r>
              <a:rPr lang="en-US" dirty="0" smtClean="0"/>
              <a:t>This info is kept in the PCB</a:t>
            </a:r>
          </a:p>
          <a:p>
            <a:r>
              <a:rPr lang="en-US" b="1" i="1" dirty="0" smtClean="0"/>
              <a:t>Flush TLB</a:t>
            </a:r>
          </a:p>
          <a:p>
            <a:r>
              <a:rPr lang="en-US" dirty="0" smtClean="0"/>
              <a:t>Restore registers of next process to run</a:t>
            </a:r>
          </a:p>
          <a:p>
            <a:r>
              <a:rPr lang="en-US" dirty="0" smtClean="0"/>
              <a:t>“Return from Interrupt”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3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“Demand Paging” (simplified)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6026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400" b="1" dirty="0" smtClean="0"/>
              <a:t>Upon page fault:</a:t>
            </a:r>
          </a:p>
          <a:p>
            <a:r>
              <a:rPr lang="en-US" sz="4400" dirty="0" smtClean="0"/>
              <a:t>Identify page in which fault occurred and reason</a:t>
            </a:r>
          </a:p>
          <a:p>
            <a:r>
              <a:rPr lang="en-US" sz="4400" dirty="0" smtClean="0"/>
              <a:t>If access inconsistent with segment access rights, terminate process</a:t>
            </a:r>
          </a:p>
          <a:p>
            <a:r>
              <a:rPr lang="en-US" sz="4400" dirty="0" smtClean="0"/>
              <a:t>If access within code segment:</a:t>
            </a:r>
          </a:p>
          <a:p>
            <a:pPr lvl="1"/>
            <a:r>
              <a:rPr lang="en-US" sz="3300" dirty="0" smtClean="0"/>
              <a:t>Check to see if a frame with the code already exists</a:t>
            </a:r>
          </a:p>
          <a:p>
            <a:pPr lvl="1"/>
            <a:r>
              <a:rPr lang="en-US" sz="3300" dirty="0" smtClean="0"/>
              <a:t>If not, allocate a frame and read code from executable file</a:t>
            </a:r>
          </a:p>
          <a:p>
            <a:pPr lvl="2"/>
            <a:r>
              <a:rPr lang="en-US" sz="2900" dirty="0" smtClean="0"/>
              <a:t>If disk access required, another process can run in the mean time</a:t>
            </a:r>
          </a:p>
          <a:p>
            <a:pPr lvl="1"/>
            <a:r>
              <a:rPr lang="en-US" sz="3300" dirty="0" smtClean="0"/>
              <a:t>Map page for execution only</a:t>
            </a:r>
          </a:p>
          <a:p>
            <a:pPr lvl="1"/>
            <a:r>
              <a:rPr lang="en-US" sz="3300" dirty="0" smtClean="0"/>
              <a:t>Return from interrupt</a:t>
            </a:r>
          </a:p>
          <a:p>
            <a:r>
              <a:rPr lang="en-US" sz="4400" dirty="0" smtClean="0"/>
              <a:t>If access within non-zero initialized data segment:</a:t>
            </a:r>
          </a:p>
          <a:p>
            <a:pPr lvl="1"/>
            <a:r>
              <a:rPr lang="en-US" sz="3300" dirty="0" smtClean="0"/>
              <a:t>Allocate a frame and </a:t>
            </a:r>
            <a:r>
              <a:rPr lang="en-US" sz="3300" dirty="0"/>
              <a:t>r</a:t>
            </a:r>
            <a:r>
              <a:rPr lang="en-US" sz="3300" dirty="0" smtClean="0"/>
              <a:t>ead data from executable file</a:t>
            </a:r>
          </a:p>
          <a:p>
            <a:pPr lvl="1"/>
            <a:r>
              <a:rPr lang="en-US" sz="3300" dirty="0" smtClean="0"/>
              <a:t>Map page for R/W access</a:t>
            </a:r>
          </a:p>
          <a:p>
            <a:pPr lvl="1"/>
            <a:r>
              <a:rPr lang="en-US" sz="3300" dirty="0" smtClean="0"/>
              <a:t>Return from interrupt</a:t>
            </a:r>
          </a:p>
          <a:p>
            <a:r>
              <a:rPr lang="en-US" sz="4400" dirty="0" smtClean="0"/>
              <a:t>If access within zero-initialized data (BSS) or stack</a:t>
            </a:r>
          </a:p>
          <a:p>
            <a:pPr lvl="1"/>
            <a:r>
              <a:rPr lang="en-US" sz="3300" dirty="0" smtClean="0"/>
              <a:t>Allocate a frame and fill page with zero bytes</a:t>
            </a:r>
          </a:p>
          <a:p>
            <a:pPr lvl="1"/>
            <a:r>
              <a:rPr lang="en-US" sz="3300" dirty="0" smtClean="0"/>
              <a:t>Map page for R/W access</a:t>
            </a:r>
          </a:p>
          <a:p>
            <a:pPr lvl="1"/>
            <a:r>
              <a:rPr lang="en-US" sz="3300" dirty="0" smtClean="0"/>
              <a:t>Return from interrupt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3765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Copy-on-Write 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for “fork()” and for initialized data</a:t>
            </a:r>
          </a:p>
          <a:p>
            <a:r>
              <a:rPr lang="en-US" dirty="0" smtClean="0"/>
              <a:t>Initially map page read-only</a:t>
            </a:r>
          </a:p>
          <a:p>
            <a:r>
              <a:rPr lang="en-US" dirty="0" smtClean="0"/>
              <a:t>Upon page fault:</a:t>
            </a:r>
          </a:p>
          <a:p>
            <a:pPr lvl="1"/>
            <a:r>
              <a:rPr lang="en-US" dirty="0" smtClean="0"/>
              <a:t>Allocate a new frame</a:t>
            </a:r>
          </a:p>
          <a:p>
            <a:pPr lvl="1"/>
            <a:r>
              <a:rPr lang="en-US" dirty="0" smtClean="0"/>
              <a:t>Copy frame</a:t>
            </a:r>
          </a:p>
          <a:p>
            <a:pPr lvl="1"/>
            <a:r>
              <a:rPr lang="en-US" dirty="0" smtClean="0"/>
              <a:t>Map new page R/W</a:t>
            </a:r>
          </a:p>
          <a:p>
            <a:pPr lvl="1"/>
            <a:r>
              <a:rPr lang="en-US" dirty="0" smtClean="0"/>
              <a:t>If fork(), map “other” page R/W as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22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Pre-fetching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Disk/network overhead of fetching pages can be high</a:t>
            </a:r>
          </a:p>
          <a:p>
            <a:r>
              <a:rPr lang="en-US" dirty="0" smtClean="0"/>
              <a:t>If a process accesses page X in a segment, the process is likely to to access page X+1 as well</a:t>
            </a:r>
          </a:p>
          <a:p>
            <a:r>
              <a:rPr lang="en-US" dirty="0" smtClean="0"/>
              <a:t>Pre-fetch: start fetch even before page fault has occurred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780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(Virtual) Null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made inaccessible to all</a:t>
            </a:r>
          </a:p>
          <a:p>
            <a:pPr lvl="1"/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066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7EC05-663C-48C1-BEED-BA2AB8FFFDE6}" type="slidenum">
              <a:rPr lang="en-US"/>
              <a:pPr/>
              <a:t>25</a:t>
            </a:fld>
            <a:endParaRPr lang="en-US"/>
          </a:p>
        </p:txBody>
      </p:sp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Page Replacement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Pages are released upon termination of a process</a:t>
            </a:r>
          </a:p>
          <a:p>
            <a:r>
              <a:rPr lang="en-US" sz="2400" dirty="0" smtClean="0"/>
              <a:t>But what happens </a:t>
            </a:r>
            <a:r>
              <a:rPr lang="en-US" sz="2400" dirty="0"/>
              <a:t>if there is no free </a:t>
            </a:r>
            <a:r>
              <a:rPr lang="en-US" sz="2400" dirty="0" smtClean="0"/>
              <a:t>frame to allocate?</a:t>
            </a:r>
            <a:endParaRPr lang="en-US" sz="2400" dirty="0"/>
          </a:p>
          <a:p>
            <a:pPr lvl="1"/>
            <a:r>
              <a:rPr lang="en-US" sz="2000" dirty="0" smtClean="0"/>
              <a:t>Select a frame and </a:t>
            </a:r>
            <a:r>
              <a:rPr lang="en-US" sz="2000" dirty="0" err="1" smtClean="0"/>
              <a:t>deallocate</a:t>
            </a:r>
            <a:r>
              <a:rPr lang="en-US" sz="2000" dirty="0" smtClean="0"/>
              <a:t> it</a:t>
            </a:r>
          </a:p>
          <a:p>
            <a:pPr lvl="2"/>
            <a:r>
              <a:rPr lang="en-US" sz="1600" dirty="0" smtClean="0"/>
              <a:t>The frame to eject is selected using the </a:t>
            </a:r>
            <a:r>
              <a:rPr lang="en-US" sz="1600" i="1" dirty="0" smtClean="0"/>
              <a:t>Page Replacement/Eviction Algorithm</a:t>
            </a:r>
            <a:endParaRPr lang="en-US" sz="2000" dirty="0" smtClean="0"/>
          </a:p>
          <a:p>
            <a:pPr lvl="1"/>
            <a:r>
              <a:rPr lang="en-US" sz="2000" dirty="0" err="1" smtClean="0"/>
              <a:t>Unmap</a:t>
            </a:r>
            <a:r>
              <a:rPr lang="en-US" sz="2000" dirty="0" smtClean="0"/>
              <a:t> any pages that map to this frame</a:t>
            </a:r>
          </a:p>
          <a:p>
            <a:pPr lvl="1"/>
            <a:r>
              <a:rPr lang="en-US" sz="2000" dirty="0" smtClean="0"/>
              <a:t>If the frame is “dirty” (modified), save it on disk so it can be restored later if needed</a:t>
            </a:r>
            <a:endParaRPr lang="en-US" sz="1600" dirty="0" smtClean="0"/>
          </a:p>
          <a:p>
            <a:pPr lvl="2"/>
            <a:r>
              <a:rPr lang="en-US" sz="1600" dirty="0" smtClean="0"/>
              <a:t>Upon subsequent page fault, load the frame from where it was stored</a:t>
            </a:r>
          </a:p>
          <a:p>
            <a:endParaRPr lang="en-US" sz="2400" dirty="0"/>
          </a:p>
          <a:p>
            <a:r>
              <a:rPr lang="en-US" sz="2400" dirty="0"/>
              <a:t>Goal: Select </a:t>
            </a:r>
            <a:r>
              <a:rPr lang="en-US" sz="2400" dirty="0" smtClean="0"/>
              <a:t>frame that </a:t>
            </a:r>
            <a:r>
              <a:rPr lang="en-US" sz="2400" dirty="0"/>
              <a:t>minimizes future page </a:t>
            </a:r>
            <a:r>
              <a:rPr lang="en-US" sz="2400" dirty="0" smtClean="0"/>
              <a:t>faults</a:t>
            </a:r>
          </a:p>
          <a:p>
            <a:endParaRPr lang="en-US" sz="2400" dirty="0"/>
          </a:p>
          <a:p>
            <a:r>
              <a:rPr lang="en-US" sz="2400" dirty="0" smtClean="0"/>
              <a:t>Note: strong resemblance to caching algorithms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4726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3CCC-0842-45A5-84BA-F24EEB74629C}" type="slidenum">
              <a:rPr lang="en-US"/>
              <a:pPr/>
              <a:t>26</a:t>
            </a:fld>
            <a:endParaRPr lang="en-US"/>
          </a:p>
        </p:txBody>
      </p:sp>
      <p:sp>
        <p:nvSpPr>
          <p:cNvPr id="5847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Modified/Dirty Bits</a:t>
            </a:r>
            <a:endParaRPr lang="en-US" dirty="0"/>
          </a:p>
        </p:txBody>
      </p:sp>
      <p:sp>
        <p:nvSpPr>
          <p:cNvPr id="5847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Use </a:t>
            </a:r>
            <a:r>
              <a:rPr lang="en-US" sz="2800" b="1" dirty="0"/>
              <a:t>modify (dirty) bit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dirty="0"/>
              <a:t>to reduce overhead of page transfers – only modified pages are written to </a:t>
            </a:r>
            <a:r>
              <a:rPr lang="en-US" sz="2800" dirty="0" smtClean="0"/>
              <a:t>disk, non-modified pages can always be brought back from the original source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Process text segments are rarely modified, can bring pages back from the program image stored on disk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If MMU does not support dirty bit, can simulate it by mapping a page “read-only” and mark it dirty upon first page fault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4275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“Swapping”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Originally, a way to free frames by copying the memory of an entire process to “swap space”</a:t>
            </a:r>
          </a:p>
          <a:p>
            <a:pPr lvl="1"/>
            <a:r>
              <a:rPr lang="en-US" dirty="0" smtClean="0"/>
              <a:t>Swap out, swap in a process…</a:t>
            </a:r>
          </a:p>
          <a:p>
            <a:r>
              <a:rPr lang="en-US" dirty="0" smtClean="0"/>
              <a:t>This technique is not so widely used any more</a:t>
            </a:r>
          </a:p>
          <a:p>
            <a:r>
              <a:rPr lang="en-US" dirty="0" smtClean="0"/>
              <a:t>“Swapping” now sometimes used as synonymous with “paging”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939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88F7-1854-4062-A3D6-70481B7AB00B}" type="slidenum">
              <a:rPr lang="en-US"/>
              <a:pPr/>
              <a:t>28</a:t>
            </a:fld>
            <a:endParaRPr lang="en-US"/>
          </a:p>
        </p:txBody>
      </p:sp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Page Replacement Algorithms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Random: Pick any page to eject at random</a:t>
            </a:r>
          </a:p>
          <a:p>
            <a:pPr lvl="1"/>
            <a:r>
              <a:rPr lang="en-US" sz="2000" dirty="0"/>
              <a:t>Used mainly for comparison</a:t>
            </a:r>
          </a:p>
          <a:p>
            <a:r>
              <a:rPr lang="en-US" sz="2400" dirty="0"/>
              <a:t>FIFO: The page brought in earliest is evicted</a:t>
            </a:r>
          </a:p>
          <a:p>
            <a:pPr lvl="1"/>
            <a:r>
              <a:rPr lang="en-US" sz="2000" dirty="0" smtClean="0"/>
              <a:t>Ignores usage</a:t>
            </a:r>
          </a:p>
          <a:p>
            <a:r>
              <a:rPr lang="en-US" sz="2400" dirty="0" smtClean="0"/>
              <a:t>OPT</a:t>
            </a:r>
            <a:r>
              <a:rPr lang="en-US" sz="2400" dirty="0"/>
              <a:t>: </a:t>
            </a:r>
            <a:r>
              <a:rPr lang="en-US" sz="2400" dirty="0" err="1"/>
              <a:t>Belady’s</a:t>
            </a:r>
            <a:r>
              <a:rPr lang="en-US" sz="2400" dirty="0"/>
              <a:t> algorithm</a:t>
            </a:r>
          </a:p>
          <a:p>
            <a:pPr lvl="1"/>
            <a:r>
              <a:rPr lang="en-US" sz="2000" dirty="0"/>
              <a:t>Select page not used for longest time</a:t>
            </a:r>
          </a:p>
          <a:p>
            <a:r>
              <a:rPr lang="en-US" sz="2400" dirty="0"/>
              <a:t>LRU: Evict page that hasn’t been used the longest</a:t>
            </a:r>
          </a:p>
          <a:p>
            <a:pPr lvl="1"/>
            <a:r>
              <a:rPr lang="en-US" sz="2000" dirty="0"/>
              <a:t>Past could be a good predictor of the </a:t>
            </a:r>
            <a:r>
              <a:rPr lang="en-US" sz="2000" dirty="0" smtClean="0"/>
              <a:t>future</a:t>
            </a:r>
          </a:p>
          <a:p>
            <a:r>
              <a:rPr lang="en-US" sz="2400" dirty="0" smtClean="0"/>
              <a:t>MRU: Evict the most recently used page</a:t>
            </a:r>
          </a:p>
          <a:p>
            <a:r>
              <a:rPr lang="en-US" sz="2400" dirty="0" smtClean="0"/>
              <a:t>LFU: Evict least frequently used page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4139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5835" y="6046327"/>
            <a:ext cx="2133600" cy="365125"/>
          </a:xfrm>
        </p:spPr>
        <p:txBody>
          <a:bodyPr/>
          <a:lstStyle/>
          <a:p>
            <a:fld id="{08560A19-24F3-4884-A8DD-E75CFE614445}" type="slidenum">
              <a:rPr lang="en-US"/>
              <a:pPr/>
              <a:t>29</a:t>
            </a:fld>
            <a:endParaRPr lang="en-US"/>
          </a:p>
        </p:txBody>
      </p:sp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First-In-First-Out (FIFO) Algorithm</a:t>
            </a:r>
            <a:endParaRPr lang="en-US"/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850" y="1476375"/>
            <a:ext cx="7029450" cy="57626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Reference string: 1, 2, 3, 4, 1, 2, 5, 1, 2, 3, 4, 5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3 frames (3 pages can be in memory at a time per process)</a:t>
            </a:r>
            <a:r>
              <a:rPr lang="en-US" sz="2000" dirty="0" smtClean="0"/>
              <a:t>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/>
              <a:t>	</a:t>
            </a:r>
            <a:r>
              <a:rPr lang="en-US" sz="2000" dirty="0" smtClean="0"/>
              <a:t> </a:t>
            </a:r>
            <a:r>
              <a:rPr lang="en-US" sz="2000" u="sng" dirty="0"/>
              <a:t>1</a:t>
            </a:r>
            <a:r>
              <a:rPr lang="en-US" sz="2000" dirty="0"/>
              <a:t>, </a:t>
            </a:r>
            <a:r>
              <a:rPr lang="en-US" sz="2000" u="sng" dirty="0"/>
              <a:t>2</a:t>
            </a:r>
            <a:r>
              <a:rPr lang="en-US" sz="2000" dirty="0"/>
              <a:t>, </a:t>
            </a:r>
            <a:r>
              <a:rPr lang="en-US" sz="2000" u="sng" dirty="0"/>
              <a:t>3</a:t>
            </a:r>
            <a:r>
              <a:rPr lang="en-US" sz="2000" dirty="0"/>
              <a:t>, </a:t>
            </a:r>
            <a:r>
              <a:rPr lang="en-US" sz="2000" u="sng" dirty="0"/>
              <a:t>4</a:t>
            </a:r>
            <a:r>
              <a:rPr lang="en-US" sz="2000" dirty="0"/>
              <a:t>, </a:t>
            </a:r>
            <a:r>
              <a:rPr lang="en-US" sz="2000" u="sng" dirty="0"/>
              <a:t>1</a:t>
            </a:r>
            <a:r>
              <a:rPr lang="en-US" sz="2000" dirty="0"/>
              <a:t>, </a:t>
            </a:r>
            <a:r>
              <a:rPr lang="en-US" sz="2000" u="sng" dirty="0"/>
              <a:t>2</a:t>
            </a:r>
            <a:r>
              <a:rPr lang="en-US" sz="2000" dirty="0"/>
              <a:t>, </a:t>
            </a:r>
            <a:r>
              <a:rPr lang="en-US" sz="2000" u="sng" dirty="0"/>
              <a:t>5</a:t>
            </a:r>
            <a:r>
              <a:rPr lang="en-US" sz="2000" dirty="0"/>
              <a:t>, 1, 2, </a:t>
            </a:r>
            <a:r>
              <a:rPr lang="en-US" sz="2000" u="sng" dirty="0"/>
              <a:t>3</a:t>
            </a:r>
            <a:r>
              <a:rPr lang="en-US" sz="2000" dirty="0"/>
              <a:t>, </a:t>
            </a:r>
            <a:r>
              <a:rPr lang="en-US" sz="2000" u="sng" dirty="0"/>
              <a:t>4</a:t>
            </a:r>
            <a:r>
              <a:rPr lang="en-US" sz="2000" dirty="0"/>
              <a:t>, 5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000" dirty="0"/>
              <a:t>4 frames: </a:t>
            </a:r>
            <a:r>
              <a:rPr lang="en-US" sz="2000" u="sng" dirty="0"/>
              <a:t>1</a:t>
            </a:r>
            <a:r>
              <a:rPr lang="en-US" sz="2000" dirty="0"/>
              <a:t>, </a:t>
            </a:r>
            <a:r>
              <a:rPr lang="en-US" sz="2000" u="sng" dirty="0"/>
              <a:t>2</a:t>
            </a:r>
            <a:r>
              <a:rPr lang="en-US" sz="2000" dirty="0"/>
              <a:t>, </a:t>
            </a:r>
            <a:r>
              <a:rPr lang="en-US" sz="2000" u="sng" dirty="0"/>
              <a:t>3</a:t>
            </a:r>
            <a:r>
              <a:rPr lang="en-US" sz="2000" dirty="0"/>
              <a:t>, </a:t>
            </a:r>
            <a:r>
              <a:rPr lang="en-US" sz="2000" u="sng" dirty="0"/>
              <a:t>4</a:t>
            </a:r>
            <a:r>
              <a:rPr lang="en-US" sz="2000" dirty="0"/>
              <a:t>, 1, 2, </a:t>
            </a:r>
            <a:r>
              <a:rPr lang="en-US" sz="2000" u="sng" dirty="0"/>
              <a:t>5</a:t>
            </a:r>
            <a:r>
              <a:rPr lang="en-US" sz="2000" dirty="0"/>
              <a:t>, </a:t>
            </a:r>
            <a:r>
              <a:rPr lang="en-US" sz="2000" u="sng" dirty="0"/>
              <a:t>1</a:t>
            </a:r>
            <a:r>
              <a:rPr lang="en-US" sz="2000" dirty="0"/>
              <a:t>, </a:t>
            </a:r>
            <a:r>
              <a:rPr lang="en-US" sz="2000" u="sng" dirty="0"/>
              <a:t>2</a:t>
            </a:r>
            <a:r>
              <a:rPr lang="en-US" sz="2000" dirty="0"/>
              <a:t>, </a:t>
            </a:r>
            <a:r>
              <a:rPr lang="en-US" sz="2000" u="sng" dirty="0"/>
              <a:t>3</a:t>
            </a:r>
            <a:r>
              <a:rPr lang="en-US" sz="2000" dirty="0"/>
              <a:t>, </a:t>
            </a:r>
            <a:r>
              <a:rPr lang="en-US" sz="2000" u="sng" dirty="0"/>
              <a:t>4</a:t>
            </a:r>
            <a:r>
              <a:rPr lang="en-US" sz="2000" dirty="0"/>
              <a:t>, </a:t>
            </a:r>
            <a:r>
              <a:rPr lang="en-US" sz="2000" u="sng" dirty="0"/>
              <a:t>5</a:t>
            </a:r>
            <a:r>
              <a:rPr lang="en-US" sz="2000" dirty="0"/>
              <a:t>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000" dirty="0" err="1"/>
              <a:t>Belady’s</a:t>
            </a:r>
            <a:r>
              <a:rPr lang="en-US" sz="2000" dirty="0"/>
              <a:t> Anomaly: more frames </a:t>
            </a:r>
            <a:r>
              <a:rPr lang="en-US" sz="2000" dirty="0">
                <a:sym typeface="Symbol" pitchFamily="1" charset="2"/>
              </a:rPr>
              <a:t> more page faults</a:t>
            </a:r>
          </a:p>
        </p:txBody>
      </p:sp>
      <p:sp>
        <p:nvSpPr>
          <p:cNvPr id="592900" name="Rectangle 4"/>
          <p:cNvSpPr>
            <a:spLocks noChangeArrowheads="1"/>
          </p:cNvSpPr>
          <p:nvPr/>
        </p:nvSpPr>
        <p:spPr bwMode="auto">
          <a:xfrm>
            <a:off x="4861739" y="2466975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1</a:t>
            </a:r>
          </a:p>
        </p:txBody>
      </p:sp>
      <p:sp>
        <p:nvSpPr>
          <p:cNvPr id="592901" name="Rectangle 5"/>
          <p:cNvSpPr>
            <a:spLocks noChangeArrowheads="1"/>
          </p:cNvSpPr>
          <p:nvPr/>
        </p:nvSpPr>
        <p:spPr bwMode="auto">
          <a:xfrm>
            <a:off x="4861739" y="2924175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latin typeface="Helvetica" pitchFamily="1" charset="0"/>
              </a:rPr>
              <a:t>2</a:t>
            </a:r>
          </a:p>
        </p:txBody>
      </p:sp>
      <p:sp>
        <p:nvSpPr>
          <p:cNvPr id="592902" name="Rectangle 6"/>
          <p:cNvSpPr>
            <a:spLocks noChangeArrowheads="1"/>
          </p:cNvSpPr>
          <p:nvPr/>
        </p:nvSpPr>
        <p:spPr bwMode="auto">
          <a:xfrm>
            <a:off x="4861739" y="3381375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3</a:t>
            </a:r>
          </a:p>
        </p:txBody>
      </p:sp>
      <p:sp>
        <p:nvSpPr>
          <p:cNvPr id="592903" name="Text Box 7"/>
          <p:cNvSpPr txBox="1">
            <a:spLocks noChangeArrowheads="1"/>
          </p:cNvSpPr>
          <p:nvPr/>
        </p:nvSpPr>
        <p:spPr bwMode="auto">
          <a:xfrm>
            <a:off x="4474389" y="2500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>
                <a:latin typeface="Helvetica" pitchFamily="1" charset="0"/>
              </a:rPr>
              <a:t>1</a:t>
            </a:r>
          </a:p>
        </p:txBody>
      </p:sp>
      <p:sp>
        <p:nvSpPr>
          <p:cNvPr id="592904" name="Text Box 8"/>
          <p:cNvSpPr txBox="1">
            <a:spLocks noChangeArrowheads="1"/>
          </p:cNvSpPr>
          <p:nvPr/>
        </p:nvSpPr>
        <p:spPr bwMode="auto">
          <a:xfrm>
            <a:off x="4474389" y="29432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2</a:t>
            </a:r>
          </a:p>
        </p:txBody>
      </p:sp>
      <p:sp>
        <p:nvSpPr>
          <p:cNvPr id="592905" name="Text Box 9"/>
          <p:cNvSpPr txBox="1">
            <a:spLocks noChangeArrowheads="1"/>
          </p:cNvSpPr>
          <p:nvPr/>
        </p:nvSpPr>
        <p:spPr bwMode="auto">
          <a:xfrm>
            <a:off x="4474389" y="34194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3</a:t>
            </a:r>
          </a:p>
        </p:txBody>
      </p:sp>
      <p:sp>
        <p:nvSpPr>
          <p:cNvPr id="592906" name="Text Box 10"/>
          <p:cNvSpPr txBox="1">
            <a:spLocks noChangeArrowheads="1"/>
          </p:cNvSpPr>
          <p:nvPr/>
        </p:nvSpPr>
        <p:spPr bwMode="auto">
          <a:xfrm>
            <a:off x="5318939" y="25384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4</a:t>
            </a:r>
          </a:p>
        </p:txBody>
      </p:sp>
      <p:sp>
        <p:nvSpPr>
          <p:cNvPr id="592907" name="Text Box 11"/>
          <p:cNvSpPr txBox="1">
            <a:spLocks noChangeArrowheads="1"/>
          </p:cNvSpPr>
          <p:nvPr/>
        </p:nvSpPr>
        <p:spPr bwMode="auto">
          <a:xfrm>
            <a:off x="5318939" y="29813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1</a:t>
            </a:r>
          </a:p>
        </p:txBody>
      </p:sp>
      <p:sp>
        <p:nvSpPr>
          <p:cNvPr id="592908" name="Text Box 12"/>
          <p:cNvSpPr txBox="1">
            <a:spLocks noChangeArrowheads="1"/>
          </p:cNvSpPr>
          <p:nvPr/>
        </p:nvSpPr>
        <p:spPr bwMode="auto">
          <a:xfrm>
            <a:off x="5318939" y="34575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2</a:t>
            </a:r>
          </a:p>
        </p:txBody>
      </p:sp>
      <p:sp>
        <p:nvSpPr>
          <p:cNvPr id="592909" name="Text Box 13"/>
          <p:cNvSpPr txBox="1">
            <a:spLocks noChangeArrowheads="1"/>
          </p:cNvSpPr>
          <p:nvPr/>
        </p:nvSpPr>
        <p:spPr bwMode="auto">
          <a:xfrm>
            <a:off x="5699939" y="25384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5</a:t>
            </a:r>
          </a:p>
        </p:txBody>
      </p:sp>
      <p:sp>
        <p:nvSpPr>
          <p:cNvPr id="592910" name="Text Box 14"/>
          <p:cNvSpPr txBox="1">
            <a:spLocks noChangeArrowheads="1"/>
          </p:cNvSpPr>
          <p:nvPr/>
        </p:nvSpPr>
        <p:spPr bwMode="auto">
          <a:xfrm>
            <a:off x="5699939" y="29813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3</a:t>
            </a:r>
          </a:p>
        </p:txBody>
      </p:sp>
      <p:sp>
        <p:nvSpPr>
          <p:cNvPr id="592911" name="Text Box 15"/>
          <p:cNvSpPr txBox="1">
            <a:spLocks noChangeArrowheads="1"/>
          </p:cNvSpPr>
          <p:nvPr/>
        </p:nvSpPr>
        <p:spPr bwMode="auto">
          <a:xfrm>
            <a:off x="5699939" y="34575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4</a:t>
            </a:r>
          </a:p>
        </p:txBody>
      </p:sp>
      <p:sp>
        <p:nvSpPr>
          <p:cNvPr id="592912" name="Text Box 16"/>
          <p:cNvSpPr txBox="1">
            <a:spLocks noChangeArrowheads="1"/>
          </p:cNvSpPr>
          <p:nvPr/>
        </p:nvSpPr>
        <p:spPr bwMode="auto">
          <a:xfrm>
            <a:off x="6157139" y="2938463"/>
            <a:ext cx="1493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9 page faults</a:t>
            </a:r>
          </a:p>
        </p:txBody>
      </p:sp>
      <p:sp>
        <p:nvSpPr>
          <p:cNvPr id="592913" name="Rectangle 17"/>
          <p:cNvSpPr>
            <a:spLocks noChangeArrowheads="1"/>
          </p:cNvSpPr>
          <p:nvPr/>
        </p:nvSpPr>
        <p:spPr bwMode="auto">
          <a:xfrm>
            <a:off x="4862585" y="4414377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1</a:t>
            </a:r>
          </a:p>
        </p:txBody>
      </p:sp>
      <p:sp>
        <p:nvSpPr>
          <p:cNvPr id="592914" name="Rectangle 18"/>
          <p:cNvSpPr>
            <a:spLocks noChangeArrowheads="1"/>
          </p:cNvSpPr>
          <p:nvPr/>
        </p:nvSpPr>
        <p:spPr bwMode="auto">
          <a:xfrm>
            <a:off x="4862585" y="4871577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2</a:t>
            </a:r>
          </a:p>
        </p:txBody>
      </p:sp>
      <p:sp>
        <p:nvSpPr>
          <p:cNvPr id="592915" name="Rectangle 19"/>
          <p:cNvSpPr>
            <a:spLocks noChangeArrowheads="1"/>
          </p:cNvSpPr>
          <p:nvPr/>
        </p:nvSpPr>
        <p:spPr bwMode="auto">
          <a:xfrm>
            <a:off x="4862585" y="5328777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3</a:t>
            </a:r>
          </a:p>
        </p:txBody>
      </p:sp>
      <p:sp>
        <p:nvSpPr>
          <p:cNvPr id="592916" name="Text Box 20"/>
          <p:cNvSpPr txBox="1">
            <a:spLocks noChangeArrowheads="1"/>
          </p:cNvSpPr>
          <p:nvPr/>
        </p:nvSpPr>
        <p:spPr bwMode="auto">
          <a:xfrm>
            <a:off x="4475235" y="4447715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1</a:t>
            </a:r>
          </a:p>
        </p:txBody>
      </p:sp>
      <p:sp>
        <p:nvSpPr>
          <p:cNvPr id="592917" name="Text Box 21"/>
          <p:cNvSpPr txBox="1">
            <a:spLocks noChangeArrowheads="1"/>
          </p:cNvSpPr>
          <p:nvPr/>
        </p:nvSpPr>
        <p:spPr bwMode="auto">
          <a:xfrm>
            <a:off x="4475235" y="489062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2</a:t>
            </a:r>
          </a:p>
        </p:txBody>
      </p:sp>
      <p:sp>
        <p:nvSpPr>
          <p:cNvPr id="592918" name="Text Box 22"/>
          <p:cNvSpPr txBox="1">
            <a:spLocks noChangeArrowheads="1"/>
          </p:cNvSpPr>
          <p:nvPr/>
        </p:nvSpPr>
        <p:spPr bwMode="auto">
          <a:xfrm>
            <a:off x="4475235" y="536687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3</a:t>
            </a:r>
          </a:p>
        </p:txBody>
      </p:sp>
      <p:sp>
        <p:nvSpPr>
          <p:cNvPr id="592919" name="Text Box 23"/>
          <p:cNvSpPr txBox="1">
            <a:spLocks noChangeArrowheads="1"/>
          </p:cNvSpPr>
          <p:nvPr/>
        </p:nvSpPr>
        <p:spPr bwMode="auto">
          <a:xfrm>
            <a:off x="5319785" y="4485815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5</a:t>
            </a:r>
          </a:p>
        </p:txBody>
      </p:sp>
      <p:sp>
        <p:nvSpPr>
          <p:cNvPr id="592920" name="Text Box 24"/>
          <p:cNvSpPr txBox="1">
            <a:spLocks noChangeArrowheads="1"/>
          </p:cNvSpPr>
          <p:nvPr/>
        </p:nvSpPr>
        <p:spPr bwMode="auto">
          <a:xfrm>
            <a:off x="5319785" y="492872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1</a:t>
            </a:r>
          </a:p>
        </p:txBody>
      </p:sp>
      <p:sp>
        <p:nvSpPr>
          <p:cNvPr id="592921" name="Text Box 25"/>
          <p:cNvSpPr txBox="1">
            <a:spLocks noChangeArrowheads="1"/>
          </p:cNvSpPr>
          <p:nvPr/>
        </p:nvSpPr>
        <p:spPr bwMode="auto">
          <a:xfrm>
            <a:off x="5319785" y="540497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2</a:t>
            </a:r>
          </a:p>
        </p:txBody>
      </p:sp>
      <p:sp>
        <p:nvSpPr>
          <p:cNvPr id="592922" name="Text Box 26"/>
          <p:cNvSpPr txBox="1">
            <a:spLocks noChangeArrowheads="1"/>
          </p:cNvSpPr>
          <p:nvPr/>
        </p:nvSpPr>
        <p:spPr bwMode="auto">
          <a:xfrm>
            <a:off x="5700785" y="4485815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4</a:t>
            </a:r>
          </a:p>
        </p:txBody>
      </p:sp>
      <p:sp>
        <p:nvSpPr>
          <p:cNvPr id="592923" name="Text Box 27"/>
          <p:cNvSpPr txBox="1">
            <a:spLocks noChangeArrowheads="1"/>
          </p:cNvSpPr>
          <p:nvPr/>
        </p:nvSpPr>
        <p:spPr bwMode="auto">
          <a:xfrm>
            <a:off x="5700785" y="494777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5</a:t>
            </a:r>
          </a:p>
        </p:txBody>
      </p:sp>
      <p:sp>
        <p:nvSpPr>
          <p:cNvPr id="592924" name="Text Box 28"/>
          <p:cNvSpPr txBox="1">
            <a:spLocks noChangeArrowheads="1"/>
          </p:cNvSpPr>
          <p:nvPr/>
        </p:nvSpPr>
        <p:spPr bwMode="auto">
          <a:xfrm>
            <a:off x="6094485" y="4885865"/>
            <a:ext cx="1620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10 page faults</a:t>
            </a:r>
          </a:p>
        </p:txBody>
      </p:sp>
      <p:sp>
        <p:nvSpPr>
          <p:cNvPr id="592925" name="Rectangle 29"/>
          <p:cNvSpPr>
            <a:spLocks noChangeArrowheads="1"/>
          </p:cNvSpPr>
          <p:nvPr/>
        </p:nvSpPr>
        <p:spPr bwMode="auto">
          <a:xfrm>
            <a:off x="4862585" y="5785977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4</a:t>
            </a:r>
          </a:p>
        </p:txBody>
      </p:sp>
      <p:sp>
        <p:nvSpPr>
          <p:cNvPr id="592926" name="Text Box 30"/>
          <p:cNvSpPr txBox="1">
            <a:spLocks noChangeArrowheads="1"/>
          </p:cNvSpPr>
          <p:nvPr/>
        </p:nvSpPr>
        <p:spPr bwMode="auto">
          <a:xfrm>
            <a:off x="4481585" y="586217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4</a:t>
            </a:r>
          </a:p>
        </p:txBody>
      </p:sp>
      <p:sp>
        <p:nvSpPr>
          <p:cNvPr id="592927" name="Text Box 31"/>
          <p:cNvSpPr txBox="1">
            <a:spLocks noChangeArrowheads="1"/>
          </p:cNvSpPr>
          <p:nvPr/>
        </p:nvSpPr>
        <p:spPr bwMode="auto">
          <a:xfrm>
            <a:off x="5319785" y="586217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65444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Execute-only, shared among all processes that execute the same code</a:t>
            </a:r>
          </a:p>
          <a:p>
            <a:r>
              <a:rPr lang="en-US" dirty="0" smtClean="0"/>
              <a:t>Private Data</a:t>
            </a:r>
          </a:p>
          <a:p>
            <a:pPr lvl="1"/>
            <a:r>
              <a:rPr lang="en-US" dirty="0" smtClean="0"/>
              <a:t>R/W, private to a single process</a:t>
            </a:r>
          </a:p>
          <a:p>
            <a:r>
              <a:rPr lang="en-US" dirty="0" smtClean="0"/>
              <a:t>Heap</a:t>
            </a:r>
          </a:p>
          <a:p>
            <a:pPr lvl="1"/>
            <a:r>
              <a:rPr lang="en-US" dirty="0" smtClean="0"/>
              <a:t>R/W, Explicit allocation, zero-initialized, private</a:t>
            </a:r>
          </a:p>
          <a:p>
            <a:r>
              <a:rPr lang="en-US" dirty="0" smtClean="0"/>
              <a:t>Stack</a:t>
            </a:r>
          </a:p>
          <a:p>
            <a:pPr lvl="1"/>
            <a:r>
              <a:rPr lang="en-US" dirty="0" smtClean="0"/>
              <a:t>R/W, Implicit allocation, zero-initialized, private</a:t>
            </a:r>
            <a:endParaRPr lang="en-US" dirty="0"/>
          </a:p>
          <a:p>
            <a:r>
              <a:rPr lang="en-US" dirty="0" smtClean="0"/>
              <a:t>Shared Memory</a:t>
            </a:r>
          </a:p>
          <a:p>
            <a:pPr lvl="1"/>
            <a:r>
              <a:rPr lang="en-US" dirty="0" smtClean="0"/>
              <a:t>explicit allocation, shared among processes, some read-only, others R/W</a:t>
            </a:r>
          </a:p>
        </p:txBody>
      </p:sp>
    </p:spTree>
    <p:extLst>
      <p:ext uri="{BB962C8B-B14F-4D97-AF65-F5344CB8AC3E}">
        <p14:creationId xmlns:p14="http://schemas.microsoft.com/office/powerpoint/2010/main" val="1588831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4445-78B1-4F63-BD0D-0C64B4D0B77F}" type="slidenum">
              <a:rPr lang="en-US"/>
              <a:pPr/>
              <a:t>30</a:t>
            </a:fld>
            <a:endParaRPr lang="en-US"/>
          </a:p>
        </p:txBody>
      </p:sp>
      <p:sp>
        <p:nvSpPr>
          <p:cNvPr id="5969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FIFO Illustrating Belady’s Anomaly</a:t>
            </a:r>
            <a:endParaRPr lang="en-US"/>
          </a:p>
        </p:txBody>
      </p:sp>
      <p:pic>
        <p:nvPicPr>
          <p:cNvPr id="596995" name="Picture 1027"/>
          <p:cNvPicPr>
            <a:picLocks noChangeAspect="1" noChangeArrowheads="1"/>
          </p:cNvPicPr>
          <p:nvPr/>
        </p:nvPicPr>
        <p:blipFill>
          <a:blip r:embed="rId3"/>
          <a:srcRect l="1103" t="7935" r="1103" b="8517"/>
          <a:stretch>
            <a:fillRect/>
          </a:stretch>
        </p:blipFill>
        <p:spPr bwMode="auto">
          <a:xfrm>
            <a:off x="1411288" y="1827213"/>
            <a:ext cx="6196012" cy="3970337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64563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FBE8-2440-4604-B28C-64CCBC4A77D1}" type="slidenum">
              <a:rPr lang="en-US"/>
              <a:pPr/>
              <a:t>31</a:t>
            </a:fld>
            <a:endParaRPr lang="en-US"/>
          </a:p>
        </p:txBody>
      </p:sp>
      <p:sp>
        <p:nvSpPr>
          <p:cNvPr id="5990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Optimal </a:t>
            </a:r>
            <a:r>
              <a:rPr lang="en-US" dirty="0" smtClean="0">
                <a:solidFill>
                  <a:srgbClr val="0000FF"/>
                </a:solidFill>
              </a:rPr>
              <a:t>Algorithm (</a:t>
            </a:r>
            <a:r>
              <a:rPr lang="en-US" dirty="0" err="1" smtClean="0">
                <a:solidFill>
                  <a:srgbClr val="0000FF"/>
                </a:solidFill>
              </a:rPr>
              <a:t>Belady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/>
          </a:p>
        </p:txBody>
      </p:sp>
      <p:sp>
        <p:nvSpPr>
          <p:cNvPr id="5990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  <a:tabLst>
                <a:tab pos="1890713" algn="l"/>
              </a:tabLst>
            </a:pPr>
            <a:r>
              <a:rPr lang="en-US" sz="2800"/>
              <a:t>Replace page that will not be used for longest period of time</a:t>
            </a:r>
          </a:p>
          <a:p>
            <a:pPr>
              <a:lnSpc>
                <a:spcPct val="90000"/>
              </a:lnSpc>
              <a:tabLst>
                <a:tab pos="1890713" algn="l"/>
              </a:tabLst>
            </a:pPr>
            <a:r>
              <a:rPr lang="en-US" sz="2800"/>
              <a:t>4 frames example</a:t>
            </a:r>
          </a:p>
          <a:p>
            <a:pPr>
              <a:lnSpc>
                <a:spcPct val="90000"/>
              </a:lnSpc>
              <a:buFontTx/>
              <a:buNone/>
              <a:tabLst>
                <a:tab pos="1890713" algn="l"/>
              </a:tabLst>
            </a:pPr>
            <a:r>
              <a:rPr lang="en-US" sz="2800"/>
              <a:t>		 </a:t>
            </a:r>
            <a:r>
              <a:rPr lang="en-US" sz="2800" u="sng"/>
              <a:t>1</a:t>
            </a:r>
            <a:r>
              <a:rPr lang="en-US" sz="2800"/>
              <a:t>, </a:t>
            </a:r>
            <a:r>
              <a:rPr lang="en-US" sz="2800" u="sng"/>
              <a:t>2</a:t>
            </a:r>
            <a:r>
              <a:rPr lang="en-US" sz="2800"/>
              <a:t>, </a:t>
            </a:r>
            <a:r>
              <a:rPr lang="en-US" sz="2800" u="sng"/>
              <a:t>3</a:t>
            </a:r>
            <a:r>
              <a:rPr lang="en-US" sz="2800"/>
              <a:t>, </a:t>
            </a:r>
            <a:r>
              <a:rPr lang="en-US" sz="2800" u="sng"/>
              <a:t>4</a:t>
            </a:r>
            <a:r>
              <a:rPr lang="en-US" sz="2800"/>
              <a:t>, 1, 2, </a:t>
            </a:r>
            <a:r>
              <a:rPr lang="en-US" sz="2800" u="sng"/>
              <a:t>5</a:t>
            </a:r>
            <a:r>
              <a:rPr lang="en-US" sz="2800"/>
              <a:t>, 1, 2, 3, </a:t>
            </a:r>
            <a:r>
              <a:rPr lang="en-US" sz="2800" u="sng"/>
              <a:t>4</a:t>
            </a:r>
            <a:r>
              <a:rPr lang="en-US" sz="2800"/>
              <a:t>, 5</a:t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endParaRPr lang="en-US" sz="2800"/>
          </a:p>
          <a:p>
            <a:pPr>
              <a:lnSpc>
                <a:spcPct val="90000"/>
              </a:lnSpc>
              <a:tabLst>
                <a:tab pos="1890713" algn="l"/>
              </a:tabLst>
            </a:pPr>
            <a:endParaRPr lang="en-US" sz="2800"/>
          </a:p>
          <a:p>
            <a:pPr>
              <a:lnSpc>
                <a:spcPct val="90000"/>
              </a:lnSpc>
              <a:tabLst>
                <a:tab pos="1890713" algn="l"/>
              </a:tabLst>
            </a:pPr>
            <a:r>
              <a:rPr lang="en-US" sz="2800"/>
              <a:t>How do you know this?</a:t>
            </a:r>
          </a:p>
          <a:p>
            <a:pPr>
              <a:lnSpc>
                <a:spcPct val="90000"/>
              </a:lnSpc>
              <a:tabLst>
                <a:tab pos="1890713" algn="l"/>
              </a:tabLst>
            </a:pPr>
            <a:r>
              <a:rPr lang="en-US" sz="2800"/>
              <a:t>Used for measuring how well your algorithm performs</a:t>
            </a:r>
          </a:p>
        </p:txBody>
      </p:sp>
      <p:sp>
        <p:nvSpPr>
          <p:cNvPr id="599044" name="Rectangle 1028"/>
          <p:cNvSpPr>
            <a:spLocks noChangeArrowheads="1"/>
          </p:cNvSpPr>
          <p:nvPr/>
        </p:nvSpPr>
        <p:spPr bwMode="auto">
          <a:xfrm>
            <a:off x="3560763" y="33528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1</a:t>
            </a:r>
          </a:p>
        </p:txBody>
      </p:sp>
      <p:sp>
        <p:nvSpPr>
          <p:cNvPr id="599045" name="Rectangle 1029"/>
          <p:cNvSpPr>
            <a:spLocks noChangeArrowheads="1"/>
          </p:cNvSpPr>
          <p:nvPr/>
        </p:nvSpPr>
        <p:spPr bwMode="auto">
          <a:xfrm>
            <a:off x="3560763" y="38100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2</a:t>
            </a:r>
          </a:p>
        </p:txBody>
      </p:sp>
      <p:sp>
        <p:nvSpPr>
          <p:cNvPr id="599046" name="Rectangle 1030"/>
          <p:cNvSpPr>
            <a:spLocks noChangeArrowheads="1"/>
          </p:cNvSpPr>
          <p:nvPr/>
        </p:nvSpPr>
        <p:spPr bwMode="auto">
          <a:xfrm>
            <a:off x="3560763" y="42672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3</a:t>
            </a:r>
          </a:p>
        </p:txBody>
      </p:sp>
      <p:sp>
        <p:nvSpPr>
          <p:cNvPr id="599047" name="Text Box 1031"/>
          <p:cNvSpPr txBox="1">
            <a:spLocks noChangeArrowheads="1"/>
          </p:cNvSpPr>
          <p:nvPr/>
        </p:nvSpPr>
        <p:spPr bwMode="auto">
          <a:xfrm>
            <a:off x="4297363" y="34242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4</a:t>
            </a:r>
          </a:p>
        </p:txBody>
      </p:sp>
      <p:sp>
        <p:nvSpPr>
          <p:cNvPr id="599048" name="Text Box 1032"/>
          <p:cNvSpPr txBox="1">
            <a:spLocks noChangeArrowheads="1"/>
          </p:cNvSpPr>
          <p:nvPr/>
        </p:nvSpPr>
        <p:spPr bwMode="auto">
          <a:xfrm>
            <a:off x="5110163" y="3730625"/>
            <a:ext cx="1492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6 page faults</a:t>
            </a:r>
          </a:p>
        </p:txBody>
      </p:sp>
      <p:sp>
        <p:nvSpPr>
          <p:cNvPr id="599049" name="Rectangle 1033"/>
          <p:cNvSpPr>
            <a:spLocks noChangeArrowheads="1"/>
          </p:cNvSpPr>
          <p:nvPr/>
        </p:nvSpPr>
        <p:spPr bwMode="auto">
          <a:xfrm>
            <a:off x="3560763" y="47244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4</a:t>
            </a:r>
          </a:p>
        </p:txBody>
      </p:sp>
      <p:sp>
        <p:nvSpPr>
          <p:cNvPr id="599050" name="Text Box 1034"/>
          <p:cNvSpPr txBox="1">
            <a:spLocks noChangeArrowheads="1"/>
          </p:cNvSpPr>
          <p:nvPr/>
        </p:nvSpPr>
        <p:spPr bwMode="auto">
          <a:xfrm>
            <a:off x="4017963" y="4800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1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5529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 Approximation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real life, we do not have access to the future page request stream of a program</a:t>
            </a:r>
          </a:p>
          <a:p>
            <a:pPr lvl="1"/>
            <a:r>
              <a:rPr lang="en-US" dirty="0" smtClean="0"/>
              <a:t>No crystal ball, no way to know definitively which pages a program will access</a:t>
            </a:r>
          </a:p>
          <a:p>
            <a:r>
              <a:rPr lang="en-US" dirty="0" smtClean="0"/>
              <a:t>So we need to make a best guess at which pages will not be used for the longest 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324F-8AA2-40B1-951A-EAA13812EC5A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34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031D-CAF6-4A6C-BF11-91156DFBCEB1}" type="slidenum">
              <a:rPr lang="en-US"/>
              <a:pPr/>
              <a:t>33</a:t>
            </a:fld>
            <a:endParaRPr lang="en-US"/>
          </a:p>
        </p:txBody>
      </p:sp>
      <p:sp>
        <p:nvSpPr>
          <p:cNvPr id="63795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rgbClr val="0000FF"/>
                </a:solidFill>
              </a:rPr>
              <a:t>Least Recently Used (LRU) Algorithm</a:t>
            </a:r>
            <a:endParaRPr lang="en-US"/>
          </a:p>
        </p:txBody>
      </p:sp>
      <p:sp>
        <p:nvSpPr>
          <p:cNvPr id="6379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38200" y="1384300"/>
            <a:ext cx="7351713" cy="4483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Reference string:  1, 2, 3, 4, 1, 2, </a:t>
            </a:r>
            <a:r>
              <a:rPr lang="en-US" sz="2400" b="1" dirty="0">
                <a:solidFill>
                  <a:srgbClr val="FF0000"/>
                </a:solidFill>
              </a:rPr>
              <a:t>5</a:t>
            </a:r>
            <a:r>
              <a:rPr lang="en-US" sz="2400" dirty="0"/>
              <a:t>, 1, 2, </a:t>
            </a:r>
            <a:r>
              <a:rPr lang="en-US" sz="2400" b="1" dirty="0">
                <a:solidFill>
                  <a:srgbClr val="0000CC"/>
                </a:solidFill>
              </a:rPr>
              <a:t>3</a:t>
            </a:r>
            <a:r>
              <a:rPr lang="en-US" sz="2400" dirty="0"/>
              <a:t>, </a:t>
            </a:r>
            <a:r>
              <a:rPr lang="en-US" sz="2400" b="1" dirty="0">
                <a:solidFill>
                  <a:srgbClr val="663300"/>
                </a:solidFill>
              </a:rPr>
              <a:t>4</a:t>
            </a:r>
            <a:r>
              <a:rPr lang="en-US" sz="2400" dirty="0"/>
              <a:t>, </a:t>
            </a:r>
            <a:r>
              <a:rPr lang="en-US" sz="2400" b="1" dirty="0">
                <a:solidFill>
                  <a:srgbClr val="009900"/>
                </a:solidFill>
              </a:rPr>
              <a:t>5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              8 page faults…</a:t>
            </a:r>
          </a:p>
        </p:txBody>
      </p:sp>
      <p:sp>
        <p:nvSpPr>
          <p:cNvPr id="637956" name="Rectangle 1028"/>
          <p:cNvSpPr>
            <a:spLocks noChangeArrowheads="1"/>
          </p:cNvSpPr>
          <p:nvPr/>
        </p:nvSpPr>
        <p:spPr bwMode="auto">
          <a:xfrm>
            <a:off x="6818734" y="216535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009900"/>
                </a:solidFill>
                <a:latin typeface="Helvetica" pitchFamily="1" charset="0"/>
              </a:rPr>
              <a:t>5</a:t>
            </a:r>
          </a:p>
        </p:txBody>
      </p:sp>
      <p:sp>
        <p:nvSpPr>
          <p:cNvPr id="637957" name="Rectangle 1029"/>
          <p:cNvSpPr>
            <a:spLocks noChangeArrowheads="1"/>
          </p:cNvSpPr>
          <p:nvPr/>
        </p:nvSpPr>
        <p:spPr bwMode="auto">
          <a:xfrm>
            <a:off x="6818734" y="262255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2</a:t>
            </a:r>
          </a:p>
        </p:txBody>
      </p:sp>
      <p:sp>
        <p:nvSpPr>
          <p:cNvPr id="637958" name="Rectangle 1030"/>
          <p:cNvSpPr>
            <a:spLocks noChangeArrowheads="1"/>
          </p:cNvSpPr>
          <p:nvPr/>
        </p:nvSpPr>
        <p:spPr bwMode="auto">
          <a:xfrm>
            <a:off x="6818734" y="307975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4</a:t>
            </a:r>
          </a:p>
        </p:txBody>
      </p:sp>
      <p:sp>
        <p:nvSpPr>
          <p:cNvPr id="637959" name="Rectangle 1031"/>
          <p:cNvSpPr>
            <a:spLocks noChangeArrowheads="1"/>
          </p:cNvSpPr>
          <p:nvPr/>
        </p:nvSpPr>
        <p:spPr bwMode="auto">
          <a:xfrm>
            <a:off x="6818734" y="353695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3</a:t>
            </a:r>
          </a:p>
        </p:txBody>
      </p:sp>
      <p:sp>
        <p:nvSpPr>
          <p:cNvPr id="637960" name="Rectangle 1032"/>
          <p:cNvSpPr>
            <a:spLocks noChangeArrowheads="1"/>
          </p:cNvSpPr>
          <p:nvPr/>
        </p:nvSpPr>
        <p:spPr bwMode="auto">
          <a:xfrm>
            <a:off x="4801022" y="2163762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1</a:t>
            </a:r>
          </a:p>
        </p:txBody>
      </p:sp>
      <p:sp>
        <p:nvSpPr>
          <p:cNvPr id="637961" name="Rectangle 1033"/>
          <p:cNvSpPr>
            <a:spLocks noChangeArrowheads="1"/>
          </p:cNvSpPr>
          <p:nvPr/>
        </p:nvSpPr>
        <p:spPr bwMode="auto">
          <a:xfrm>
            <a:off x="4801022" y="2620962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2</a:t>
            </a:r>
          </a:p>
        </p:txBody>
      </p:sp>
      <p:sp>
        <p:nvSpPr>
          <p:cNvPr id="637962" name="Rectangle 1034"/>
          <p:cNvSpPr>
            <a:spLocks noChangeArrowheads="1"/>
          </p:cNvSpPr>
          <p:nvPr/>
        </p:nvSpPr>
        <p:spPr bwMode="auto">
          <a:xfrm>
            <a:off x="4801022" y="3078162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3</a:t>
            </a:r>
          </a:p>
        </p:txBody>
      </p:sp>
      <p:sp>
        <p:nvSpPr>
          <p:cNvPr id="637963" name="Rectangle 1035"/>
          <p:cNvSpPr>
            <a:spLocks noChangeArrowheads="1"/>
          </p:cNvSpPr>
          <p:nvPr/>
        </p:nvSpPr>
        <p:spPr bwMode="auto">
          <a:xfrm>
            <a:off x="4801022" y="3535362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4</a:t>
            </a:r>
          </a:p>
        </p:txBody>
      </p:sp>
      <p:sp>
        <p:nvSpPr>
          <p:cNvPr id="637964" name="Rectangle 1036"/>
          <p:cNvSpPr>
            <a:spLocks noChangeArrowheads="1"/>
          </p:cNvSpPr>
          <p:nvPr/>
        </p:nvSpPr>
        <p:spPr bwMode="auto">
          <a:xfrm>
            <a:off x="5304259" y="21717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1</a:t>
            </a:r>
          </a:p>
        </p:txBody>
      </p:sp>
      <p:sp>
        <p:nvSpPr>
          <p:cNvPr id="637965" name="Rectangle 1037"/>
          <p:cNvSpPr>
            <a:spLocks noChangeArrowheads="1"/>
          </p:cNvSpPr>
          <p:nvPr/>
        </p:nvSpPr>
        <p:spPr bwMode="auto">
          <a:xfrm>
            <a:off x="5304259" y="26289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2</a:t>
            </a:r>
          </a:p>
        </p:txBody>
      </p:sp>
      <p:sp>
        <p:nvSpPr>
          <p:cNvPr id="637966" name="Rectangle 1038"/>
          <p:cNvSpPr>
            <a:spLocks noChangeArrowheads="1"/>
          </p:cNvSpPr>
          <p:nvPr/>
        </p:nvSpPr>
        <p:spPr bwMode="auto">
          <a:xfrm>
            <a:off x="5304259" y="30861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  <a:latin typeface="Helvetica" pitchFamily="1" charset="0"/>
              </a:rPr>
              <a:t>5</a:t>
            </a:r>
          </a:p>
        </p:txBody>
      </p:sp>
      <p:sp>
        <p:nvSpPr>
          <p:cNvPr id="637967" name="Rectangle 1039"/>
          <p:cNvSpPr>
            <a:spLocks noChangeArrowheads="1"/>
          </p:cNvSpPr>
          <p:nvPr/>
        </p:nvSpPr>
        <p:spPr bwMode="auto">
          <a:xfrm>
            <a:off x="5304259" y="35433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4</a:t>
            </a:r>
          </a:p>
        </p:txBody>
      </p:sp>
      <p:sp>
        <p:nvSpPr>
          <p:cNvPr id="637968" name="Rectangle 1040"/>
          <p:cNvSpPr>
            <a:spLocks noChangeArrowheads="1"/>
          </p:cNvSpPr>
          <p:nvPr/>
        </p:nvSpPr>
        <p:spPr bwMode="auto">
          <a:xfrm>
            <a:off x="5823372" y="2151062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1</a:t>
            </a:r>
          </a:p>
        </p:txBody>
      </p:sp>
      <p:sp>
        <p:nvSpPr>
          <p:cNvPr id="637969" name="Rectangle 1041"/>
          <p:cNvSpPr>
            <a:spLocks noChangeArrowheads="1"/>
          </p:cNvSpPr>
          <p:nvPr/>
        </p:nvSpPr>
        <p:spPr bwMode="auto">
          <a:xfrm>
            <a:off x="5823372" y="2608262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2</a:t>
            </a:r>
          </a:p>
        </p:txBody>
      </p:sp>
      <p:sp>
        <p:nvSpPr>
          <p:cNvPr id="637970" name="Rectangle 1042"/>
          <p:cNvSpPr>
            <a:spLocks noChangeArrowheads="1"/>
          </p:cNvSpPr>
          <p:nvPr/>
        </p:nvSpPr>
        <p:spPr bwMode="auto">
          <a:xfrm>
            <a:off x="5823372" y="3065462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5</a:t>
            </a:r>
          </a:p>
        </p:txBody>
      </p:sp>
      <p:sp>
        <p:nvSpPr>
          <p:cNvPr id="637971" name="Rectangle 1043"/>
          <p:cNvSpPr>
            <a:spLocks noChangeArrowheads="1"/>
          </p:cNvSpPr>
          <p:nvPr/>
        </p:nvSpPr>
        <p:spPr bwMode="auto">
          <a:xfrm>
            <a:off x="5823372" y="3522662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0000CC"/>
                </a:solidFill>
                <a:latin typeface="Helvetica" pitchFamily="1" charset="0"/>
              </a:rPr>
              <a:t>3</a:t>
            </a:r>
          </a:p>
        </p:txBody>
      </p:sp>
      <p:sp>
        <p:nvSpPr>
          <p:cNvPr id="637972" name="Rectangle 1044"/>
          <p:cNvSpPr>
            <a:spLocks noChangeArrowheads="1"/>
          </p:cNvSpPr>
          <p:nvPr/>
        </p:nvSpPr>
        <p:spPr bwMode="auto">
          <a:xfrm>
            <a:off x="6326609" y="21590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1</a:t>
            </a:r>
          </a:p>
        </p:txBody>
      </p:sp>
      <p:sp>
        <p:nvSpPr>
          <p:cNvPr id="637973" name="Rectangle 1045"/>
          <p:cNvSpPr>
            <a:spLocks noChangeArrowheads="1"/>
          </p:cNvSpPr>
          <p:nvPr/>
        </p:nvSpPr>
        <p:spPr bwMode="auto">
          <a:xfrm>
            <a:off x="6326609" y="26162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2</a:t>
            </a:r>
          </a:p>
        </p:txBody>
      </p:sp>
      <p:sp>
        <p:nvSpPr>
          <p:cNvPr id="637974" name="Rectangle 1046"/>
          <p:cNvSpPr>
            <a:spLocks noChangeArrowheads="1"/>
          </p:cNvSpPr>
          <p:nvPr/>
        </p:nvSpPr>
        <p:spPr bwMode="auto">
          <a:xfrm>
            <a:off x="6326609" y="30734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Helvetica" pitchFamily="1" charset="0"/>
              </a:rPr>
              <a:t>4</a:t>
            </a:r>
          </a:p>
        </p:txBody>
      </p:sp>
      <p:sp>
        <p:nvSpPr>
          <p:cNvPr id="637975" name="Rectangle 1047"/>
          <p:cNvSpPr>
            <a:spLocks noChangeArrowheads="1"/>
          </p:cNvSpPr>
          <p:nvPr/>
        </p:nvSpPr>
        <p:spPr bwMode="auto">
          <a:xfrm>
            <a:off x="6326609" y="35306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1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76794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Implementing Perfect LRU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On reference: </a:t>
            </a:r>
            <a:r>
              <a:rPr lang="en-US" sz="2400" dirty="0" smtClean="0"/>
              <a:t>Timestamp </a:t>
            </a:r>
            <a:r>
              <a:rPr lang="en-US" sz="2400" dirty="0"/>
              <a:t>each page</a:t>
            </a:r>
          </a:p>
          <a:p>
            <a:r>
              <a:rPr lang="en-US" sz="2400" dirty="0"/>
              <a:t>On eviction: Scan for oldest frame</a:t>
            </a:r>
          </a:p>
          <a:p>
            <a:r>
              <a:rPr lang="en-US" sz="2400" dirty="0"/>
              <a:t>Problems:</a:t>
            </a:r>
          </a:p>
          <a:p>
            <a:pPr lvl="1"/>
            <a:r>
              <a:rPr lang="en-US" sz="2000" dirty="0"/>
              <a:t>Large page lists</a:t>
            </a:r>
          </a:p>
          <a:p>
            <a:pPr lvl="1"/>
            <a:r>
              <a:rPr lang="en-US" sz="2000" dirty="0"/>
              <a:t>Timestamps are costly</a:t>
            </a:r>
          </a:p>
          <a:p>
            <a:r>
              <a:rPr lang="en-US" sz="2400" dirty="0"/>
              <a:t>Approximate LRU</a:t>
            </a:r>
          </a:p>
          <a:p>
            <a:pPr lvl="1"/>
            <a:r>
              <a:rPr lang="en-US" sz="2000" dirty="0"/>
              <a:t>LRU is already an approximation!</a:t>
            </a:r>
          </a:p>
        </p:txBody>
      </p:sp>
    </p:spTree>
    <p:extLst>
      <p:ext uri="{BB962C8B-B14F-4D97-AF65-F5344CB8AC3E}">
        <p14:creationId xmlns:p14="http://schemas.microsoft.com/office/powerpoint/2010/main" val="1010686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77E0-2CDD-4257-A9DF-3C45479BBE6C}" type="slidenum">
              <a:rPr lang="en-US"/>
              <a:pPr/>
              <a:t>35</a:t>
            </a:fld>
            <a:endParaRPr lang="en-US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LRU: Clock Algorithm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Each page has a reference bit</a:t>
            </a:r>
          </a:p>
          <a:p>
            <a:pPr lvl="1"/>
            <a:r>
              <a:rPr lang="en-US" sz="2000" dirty="0"/>
              <a:t>Set on </a:t>
            </a:r>
            <a:r>
              <a:rPr lang="en-US" sz="2000" dirty="0" smtClean="0"/>
              <a:t>use</a:t>
            </a:r>
          </a:p>
          <a:p>
            <a:r>
              <a:rPr lang="en-US" sz="2400" smtClean="0"/>
              <a:t>Allocation algorithm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FIFO </a:t>
            </a:r>
            <a:r>
              <a:rPr lang="en-US" sz="2000" dirty="0"/>
              <a:t>+ reference bit (keep pages in circular list)</a:t>
            </a:r>
          </a:p>
          <a:p>
            <a:pPr lvl="1"/>
            <a:r>
              <a:rPr lang="en-US" sz="2200" dirty="0"/>
              <a:t>Scan: if ref bit is 1, set to 0, and </a:t>
            </a:r>
            <a:r>
              <a:rPr lang="en-US" sz="2200" dirty="0" smtClean="0"/>
              <a:t>try next.</a:t>
            </a:r>
          </a:p>
          <a:p>
            <a:pPr lvl="1"/>
            <a:r>
              <a:rPr lang="en-US" sz="2200" dirty="0" smtClean="0"/>
              <a:t>If </a:t>
            </a:r>
            <a:r>
              <a:rPr lang="en-US" sz="2200" dirty="0"/>
              <a:t>ref bit is 0, stop and evict.</a:t>
            </a:r>
          </a:p>
          <a:p>
            <a:r>
              <a:rPr lang="en-US" sz="2400" dirty="0"/>
              <a:t>Problem:</a:t>
            </a:r>
          </a:p>
          <a:p>
            <a:pPr lvl="1"/>
            <a:r>
              <a:rPr lang="en-US" sz="2000" dirty="0"/>
              <a:t>Low accuracy for large memory</a:t>
            </a:r>
          </a:p>
        </p:txBody>
      </p:sp>
      <p:sp>
        <p:nvSpPr>
          <p:cNvPr id="386065" name="Rectangle 17"/>
          <p:cNvSpPr>
            <a:spLocks noChangeArrowheads="1"/>
          </p:cNvSpPr>
          <p:nvPr/>
        </p:nvSpPr>
        <p:spPr bwMode="auto">
          <a:xfrm>
            <a:off x="7110413" y="4035425"/>
            <a:ext cx="706437" cy="495300"/>
          </a:xfrm>
          <a:prstGeom prst="rect">
            <a:avLst/>
          </a:prstGeom>
          <a:solidFill>
            <a:srgbClr val="FFFFFF"/>
          </a:solidFill>
          <a:ln w="38100">
            <a:solidFill>
              <a:srgbClr val="0F0C19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R=1</a:t>
            </a:r>
          </a:p>
        </p:txBody>
      </p:sp>
      <p:sp>
        <p:nvSpPr>
          <p:cNvPr id="386066" name="Rectangle 18"/>
          <p:cNvSpPr>
            <a:spLocks noChangeArrowheads="1"/>
          </p:cNvSpPr>
          <p:nvPr/>
        </p:nvSpPr>
        <p:spPr bwMode="auto">
          <a:xfrm>
            <a:off x="7635875" y="4383088"/>
            <a:ext cx="755650" cy="495300"/>
          </a:xfrm>
          <a:prstGeom prst="rect">
            <a:avLst/>
          </a:prstGeom>
          <a:solidFill>
            <a:srgbClr val="FFFFFF"/>
          </a:solidFill>
          <a:ln w="38100">
            <a:solidFill>
              <a:srgbClr val="0F0C19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R=0</a:t>
            </a:r>
          </a:p>
        </p:txBody>
      </p:sp>
      <p:sp>
        <p:nvSpPr>
          <p:cNvPr id="386067" name="Rectangle 19"/>
          <p:cNvSpPr>
            <a:spLocks noChangeArrowheads="1"/>
          </p:cNvSpPr>
          <p:nvPr/>
        </p:nvSpPr>
        <p:spPr bwMode="auto">
          <a:xfrm>
            <a:off x="8026400" y="4908550"/>
            <a:ext cx="706438" cy="495300"/>
          </a:xfrm>
          <a:prstGeom prst="rect">
            <a:avLst/>
          </a:prstGeom>
          <a:solidFill>
            <a:srgbClr val="FFFFFF"/>
          </a:solidFill>
          <a:ln w="38100">
            <a:solidFill>
              <a:srgbClr val="0F0C19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R=1</a:t>
            </a:r>
          </a:p>
        </p:txBody>
      </p:sp>
      <p:sp>
        <p:nvSpPr>
          <p:cNvPr id="386068" name="Rectangle 20"/>
          <p:cNvSpPr>
            <a:spLocks noChangeArrowheads="1"/>
          </p:cNvSpPr>
          <p:nvPr/>
        </p:nvSpPr>
        <p:spPr bwMode="auto">
          <a:xfrm>
            <a:off x="8208963" y="5430838"/>
            <a:ext cx="706437" cy="495300"/>
          </a:xfrm>
          <a:prstGeom prst="rect">
            <a:avLst/>
          </a:prstGeom>
          <a:solidFill>
            <a:srgbClr val="FFFFFF"/>
          </a:solidFill>
          <a:ln w="38100">
            <a:solidFill>
              <a:srgbClr val="0F0C19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R=1</a:t>
            </a:r>
          </a:p>
        </p:txBody>
      </p:sp>
      <p:sp>
        <p:nvSpPr>
          <p:cNvPr id="386069" name="Rectangle 21"/>
          <p:cNvSpPr>
            <a:spLocks noChangeArrowheads="1"/>
          </p:cNvSpPr>
          <p:nvPr/>
        </p:nvSpPr>
        <p:spPr bwMode="auto">
          <a:xfrm>
            <a:off x="7753350" y="5951538"/>
            <a:ext cx="706438" cy="495300"/>
          </a:xfrm>
          <a:prstGeom prst="rect">
            <a:avLst/>
          </a:prstGeom>
          <a:solidFill>
            <a:srgbClr val="FFFFFF"/>
          </a:solidFill>
          <a:ln w="38100">
            <a:solidFill>
              <a:srgbClr val="0F0C19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R=1</a:t>
            </a:r>
          </a:p>
        </p:txBody>
      </p:sp>
      <p:sp>
        <p:nvSpPr>
          <p:cNvPr id="386070" name="Rectangle 22"/>
          <p:cNvSpPr>
            <a:spLocks noChangeArrowheads="1"/>
          </p:cNvSpPr>
          <p:nvPr/>
        </p:nvSpPr>
        <p:spPr bwMode="auto">
          <a:xfrm>
            <a:off x="7005638" y="6210300"/>
            <a:ext cx="755650" cy="495300"/>
          </a:xfrm>
          <a:prstGeom prst="rect">
            <a:avLst/>
          </a:prstGeom>
          <a:solidFill>
            <a:srgbClr val="FFFFFF"/>
          </a:solidFill>
          <a:ln w="38100">
            <a:solidFill>
              <a:srgbClr val="0F0C19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R=0</a:t>
            </a:r>
          </a:p>
        </p:txBody>
      </p:sp>
      <p:sp>
        <p:nvSpPr>
          <p:cNvPr id="386071" name="Rectangle 23"/>
          <p:cNvSpPr>
            <a:spLocks noChangeArrowheads="1"/>
          </p:cNvSpPr>
          <p:nvPr/>
        </p:nvSpPr>
        <p:spPr bwMode="auto">
          <a:xfrm>
            <a:off x="6261100" y="6040438"/>
            <a:ext cx="755650" cy="495300"/>
          </a:xfrm>
          <a:prstGeom prst="rect">
            <a:avLst/>
          </a:prstGeom>
          <a:solidFill>
            <a:srgbClr val="FFFFFF"/>
          </a:solidFill>
          <a:ln w="38100">
            <a:solidFill>
              <a:srgbClr val="0F0C19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R=0</a:t>
            </a:r>
          </a:p>
        </p:txBody>
      </p:sp>
      <p:sp>
        <p:nvSpPr>
          <p:cNvPr id="386072" name="Rectangle 24"/>
          <p:cNvSpPr>
            <a:spLocks noChangeArrowheads="1"/>
          </p:cNvSpPr>
          <p:nvPr/>
        </p:nvSpPr>
        <p:spPr bwMode="auto">
          <a:xfrm>
            <a:off x="5786438" y="5600700"/>
            <a:ext cx="849312" cy="495300"/>
          </a:xfrm>
          <a:prstGeom prst="rect">
            <a:avLst/>
          </a:prstGeom>
          <a:solidFill>
            <a:srgbClr val="FFFFFF"/>
          </a:solidFill>
          <a:ln w="38100">
            <a:solidFill>
              <a:srgbClr val="0F0C19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R=1</a:t>
            </a:r>
          </a:p>
        </p:txBody>
      </p:sp>
      <p:sp>
        <p:nvSpPr>
          <p:cNvPr id="386073" name="Rectangle 25"/>
          <p:cNvSpPr>
            <a:spLocks noChangeArrowheads="1"/>
          </p:cNvSpPr>
          <p:nvPr/>
        </p:nvSpPr>
        <p:spPr bwMode="auto">
          <a:xfrm>
            <a:off x="5634038" y="5067300"/>
            <a:ext cx="849312" cy="495300"/>
          </a:xfrm>
          <a:prstGeom prst="rect">
            <a:avLst/>
          </a:prstGeom>
          <a:solidFill>
            <a:srgbClr val="FFFFFF"/>
          </a:solidFill>
          <a:ln w="38100">
            <a:solidFill>
              <a:srgbClr val="0F0C19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R=0</a:t>
            </a:r>
          </a:p>
        </p:txBody>
      </p:sp>
      <p:sp>
        <p:nvSpPr>
          <p:cNvPr id="386074" name="Rectangle 26"/>
          <p:cNvSpPr>
            <a:spLocks noChangeArrowheads="1"/>
          </p:cNvSpPr>
          <p:nvPr/>
        </p:nvSpPr>
        <p:spPr bwMode="auto">
          <a:xfrm>
            <a:off x="5786438" y="4610100"/>
            <a:ext cx="849312" cy="495300"/>
          </a:xfrm>
          <a:prstGeom prst="rect">
            <a:avLst/>
          </a:prstGeom>
          <a:solidFill>
            <a:srgbClr val="FFFFFF"/>
          </a:solidFill>
          <a:ln w="38100">
            <a:solidFill>
              <a:srgbClr val="0F0C19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R=0</a:t>
            </a:r>
          </a:p>
        </p:txBody>
      </p:sp>
      <p:sp>
        <p:nvSpPr>
          <p:cNvPr id="386075" name="Rectangle 27"/>
          <p:cNvSpPr>
            <a:spLocks noChangeArrowheads="1"/>
          </p:cNvSpPr>
          <p:nvPr/>
        </p:nvSpPr>
        <p:spPr bwMode="auto">
          <a:xfrm>
            <a:off x="6215063" y="4122738"/>
            <a:ext cx="849312" cy="495300"/>
          </a:xfrm>
          <a:prstGeom prst="rect">
            <a:avLst/>
          </a:prstGeom>
          <a:solidFill>
            <a:srgbClr val="FFFFFF"/>
          </a:solidFill>
          <a:ln w="38100">
            <a:solidFill>
              <a:srgbClr val="0F0C19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  <a:latin typeface="Comic Sans MS" pitchFamily="1" charset="0"/>
              </a:rPr>
              <a:t>R=1</a:t>
            </a:r>
          </a:p>
        </p:txBody>
      </p:sp>
      <p:sp>
        <p:nvSpPr>
          <p:cNvPr id="386076" name="Line 28"/>
          <p:cNvSpPr>
            <a:spLocks noChangeShapeType="1"/>
          </p:cNvSpPr>
          <p:nvPr/>
        </p:nvSpPr>
        <p:spPr bwMode="auto">
          <a:xfrm flipH="1" flipV="1">
            <a:off x="7005638" y="4610100"/>
            <a:ext cx="381000" cy="838200"/>
          </a:xfrm>
          <a:prstGeom prst="line">
            <a:avLst/>
          </a:prstGeom>
          <a:noFill/>
          <a:ln w="38100">
            <a:solidFill>
              <a:srgbClr val="0F0C19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86077" name="Arc 29"/>
          <p:cNvSpPr>
            <a:spLocks/>
          </p:cNvSpPr>
          <p:nvPr/>
        </p:nvSpPr>
        <p:spPr bwMode="auto">
          <a:xfrm flipH="1">
            <a:off x="5329238" y="4111625"/>
            <a:ext cx="609600" cy="762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F0C19"/>
            </a:solidFill>
            <a:round/>
            <a:headEnd type="triangle" w="med" len="med"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83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E8C4-63DE-413E-A7AD-53D57FFF87E4}" type="slidenum">
              <a:rPr lang="en-US"/>
              <a:pPr/>
              <a:t>36</a:t>
            </a:fld>
            <a:endParaRPr lang="en-US"/>
          </a:p>
        </p:txBody>
      </p:sp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LRU with large memory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Solution: Add another hand</a:t>
            </a:r>
          </a:p>
          <a:p>
            <a:pPr lvl="1"/>
            <a:r>
              <a:rPr lang="en-US" sz="2000" dirty="0"/>
              <a:t>Leading edge clears ref bits</a:t>
            </a:r>
          </a:p>
          <a:p>
            <a:pPr lvl="1"/>
            <a:r>
              <a:rPr lang="en-US" sz="2000" dirty="0"/>
              <a:t>Trailing edge evicts pages with ref bit 0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r>
              <a:rPr lang="en-US" sz="2400" dirty="0"/>
              <a:t>What if angle small?</a:t>
            </a:r>
          </a:p>
          <a:p>
            <a:r>
              <a:rPr lang="en-US" sz="2400" dirty="0"/>
              <a:t>What if angle big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r>
              <a:rPr lang="en-US" sz="2400" dirty="0" smtClean="0"/>
              <a:t>Sensitive to sweeping </a:t>
            </a:r>
            <a:br>
              <a:rPr lang="en-US" sz="2400" dirty="0" smtClean="0"/>
            </a:br>
            <a:r>
              <a:rPr lang="en-US" sz="2400" dirty="0" smtClean="0"/>
              <a:t>interval and angle</a:t>
            </a:r>
          </a:p>
          <a:p>
            <a:pPr lvl="1"/>
            <a:r>
              <a:rPr lang="en-US" sz="2000" dirty="0" smtClean="0"/>
              <a:t>Fast: lose usage information</a:t>
            </a:r>
          </a:p>
          <a:p>
            <a:pPr lvl="1"/>
            <a:r>
              <a:rPr lang="en-US" sz="2000" dirty="0" smtClean="0"/>
              <a:t>Slow: all pages look used</a:t>
            </a:r>
          </a:p>
          <a:p>
            <a:endParaRPr lang="en-US" sz="2400" dirty="0"/>
          </a:p>
        </p:txBody>
      </p:sp>
      <p:grpSp>
        <p:nvGrpSpPr>
          <p:cNvPr id="387091" name="Group 19"/>
          <p:cNvGrpSpPr>
            <a:grpSpLocks/>
          </p:cNvGrpSpPr>
          <p:nvPr/>
        </p:nvGrpSpPr>
        <p:grpSpPr bwMode="auto">
          <a:xfrm>
            <a:off x="4491038" y="3200400"/>
            <a:ext cx="3509962" cy="2670175"/>
            <a:chOff x="1392" y="1824"/>
            <a:chExt cx="2211" cy="1682"/>
          </a:xfrm>
        </p:grpSpPr>
        <p:sp>
          <p:nvSpPr>
            <p:cNvPr id="387092" name="Rectangle 20"/>
            <p:cNvSpPr>
              <a:spLocks noChangeArrowheads="1"/>
            </p:cNvSpPr>
            <p:nvPr/>
          </p:nvSpPr>
          <p:spPr bwMode="auto">
            <a:xfrm>
              <a:off x="2466" y="1824"/>
              <a:ext cx="445" cy="31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F0C19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000099"/>
                  </a:solidFill>
                  <a:latin typeface="Comic Sans MS" pitchFamily="1" charset="0"/>
                </a:rPr>
                <a:t>R=1</a:t>
              </a:r>
            </a:p>
          </p:txBody>
        </p:sp>
        <p:sp>
          <p:nvSpPr>
            <p:cNvPr id="387093" name="Rectangle 21"/>
            <p:cNvSpPr>
              <a:spLocks noChangeArrowheads="1"/>
            </p:cNvSpPr>
            <p:nvPr/>
          </p:nvSpPr>
          <p:spPr bwMode="auto">
            <a:xfrm>
              <a:off x="2797" y="2043"/>
              <a:ext cx="476" cy="31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F0C19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000099"/>
                  </a:solidFill>
                  <a:latin typeface="Comic Sans MS" pitchFamily="1" charset="0"/>
                </a:rPr>
                <a:t>R=0</a:t>
              </a:r>
            </a:p>
          </p:txBody>
        </p:sp>
        <p:sp>
          <p:nvSpPr>
            <p:cNvPr id="387094" name="Rectangle 22"/>
            <p:cNvSpPr>
              <a:spLocks noChangeArrowheads="1"/>
            </p:cNvSpPr>
            <p:nvPr/>
          </p:nvSpPr>
          <p:spPr bwMode="auto">
            <a:xfrm>
              <a:off x="3043" y="2374"/>
              <a:ext cx="445" cy="31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F0C19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000099"/>
                  </a:solidFill>
                  <a:latin typeface="Comic Sans MS" pitchFamily="1" charset="0"/>
                </a:rPr>
                <a:t>R=1</a:t>
              </a:r>
            </a:p>
          </p:txBody>
        </p:sp>
        <p:sp>
          <p:nvSpPr>
            <p:cNvPr id="387095" name="Rectangle 23"/>
            <p:cNvSpPr>
              <a:spLocks noChangeArrowheads="1"/>
            </p:cNvSpPr>
            <p:nvPr/>
          </p:nvSpPr>
          <p:spPr bwMode="auto">
            <a:xfrm>
              <a:off x="3158" y="2703"/>
              <a:ext cx="445" cy="31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F0C19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000099"/>
                  </a:solidFill>
                  <a:latin typeface="Comic Sans MS" pitchFamily="1" charset="0"/>
                </a:rPr>
                <a:t>R=1</a:t>
              </a:r>
            </a:p>
          </p:txBody>
        </p:sp>
        <p:sp>
          <p:nvSpPr>
            <p:cNvPr id="387096" name="Rectangle 24"/>
            <p:cNvSpPr>
              <a:spLocks noChangeArrowheads="1"/>
            </p:cNvSpPr>
            <p:nvPr/>
          </p:nvSpPr>
          <p:spPr bwMode="auto">
            <a:xfrm>
              <a:off x="2871" y="3031"/>
              <a:ext cx="445" cy="31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F0C19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000099"/>
                  </a:solidFill>
                  <a:latin typeface="Comic Sans MS" pitchFamily="1" charset="0"/>
                </a:rPr>
                <a:t>R=1</a:t>
              </a:r>
            </a:p>
          </p:txBody>
        </p:sp>
        <p:sp>
          <p:nvSpPr>
            <p:cNvPr id="387097" name="Rectangle 25"/>
            <p:cNvSpPr>
              <a:spLocks noChangeArrowheads="1"/>
            </p:cNvSpPr>
            <p:nvPr/>
          </p:nvSpPr>
          <p:spPr bwMode="auto">
            <a:xfrm>
              <a:off x="2400" y="3194"/>
              <a:ext cx="476" cy="31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F0C19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000099"/>
                  </a:solidFill>
                  <a:latin typeface="Comic Sans MS" pitchFamily="1" charset="0"/>
                </a:rPr>
                <a:t>R=0</a:t>
              </a:r>
            </a:p>
          </p:txBody>
        </p:sp>
        <p:sp>
          <p:nvSpPr>
            <p:cNvPr id="387098" name="Rectangle 26"/>
            <p:cNvSpPr>
              <a:spLocks noChangeArrowheads="1"/>
            </p:cNvSpPr>
            <p:nvPr/>
          </p:nvSpPr>
          <p:spPr bwMode="auto">
            <a:xfrm>
              <a:off x="1931" y="3087"/>
              <a:ext cx="476" cy="31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F0C19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000099"/>
                  </a:solidFill>
                  <a:latin typeface="Comic Sans MS" pitchFamily="1" charset="0"/>
                </a:rPr>
                <a:t>R=0</a:t>
              </a:r>
            </a:p>
          </p:txBody>
        </p:sp>
        <p:sp>
          <p:nvSpPr>
            <p:cNvPr id="387099" name="Rectangle 27"/>
            <p:cNvSpPr>
              <a:spLocks noChangeArrowheads="1"/>
            </p:cNvSpPr>
            <p:nvPr/>
          </p:nvSpPr>
          <p:spPr bwMode="auto">
            <a:xfrm>
              <a:off x="1632" y="2810"/>
              <a:ext cx="535" cy="31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F0C19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000099"/>
                  </a:solidFill>
                  <a:latin typeface="Comic Sans MS" pitchFamily="1" charset="0"/>
                </a:rPr>
                <a:t>R=1</a:t>
              </a:r>
            </a:p>
          </p:txBody>
        </p:sp>
        <p:sp>
          <p:nvSpPr>
            <p:cNvPr id="387100" name="Rectangle 28"/>
            <p:cNvSpPr>
              <a:spLocks noChangeArrowheads="1"/>
            </p:cNvSpPr>
            <p:nvPr/>
          </p:nvSpPr>
          <p:spPr bwMode="auto">
            <a:xfrm>
              <a:off x="1536" y="2474"/>
              <a:ext cx="535" cy="31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F0C19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000099"/>
                  </a:solidFill>
                  <a:latin typeface="Comic Sans MS" pitchFamily="1" charset="0"/>
                </a:rPr>
                <a:t>R=0</a:t>
              </a:r>
            </a:p>
          </p:txBody>
        </p:sp>
        <p:sp>
          <p:nvSpPr>
            <p:cNvPr id="387101" name="Rectangle 29"/>
            <p:cNvSpPr>
              <a:spLocks noChangeArrowheads="1"/>
            </p:cNvSpPr>
            <p:nvPr/>
          </p:nvSpPr>
          <p:spPr bwMode="auto">
            <a:xfrm>
              <a:off x="1632" y="2186"/>
              <a:ext cx="535" cy="31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F0C19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000099"/>
                  </a:solidFill>
                  <a:latin typeface="Comic Sans MS" pitchFamily="1" charset="0"/>
                </a:rPr>
                <a:t>R=0</a:t>
              </a:r>
            </a:p>
          </p:txBody>
        </p:sp>
        <p:sp>
          <p:nvSpPr>
            <p:cNvPr id="387102" name="Rectangle 30"/>
            <p:cNvSpPr>
              <a:spLocks noChangeArrowheads="1"/>
            </p:cNvSpPr>
            <p:nvPr/>
          </p:nvSpPr>
          <p:spPr bwMode="auto">
            <a:xfrm>
              <a:off x="1902" y="1879"/>
              <a:ext cx="535" cy="31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F0C19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000099"/>
                  </a:solidFill>
                  <a:latin typeface="Comic Sans MS" pitchFamily="1" charset="0"/>
                </a:rPr>
                <a:t>R=1</a:t>
              </a:r>
            </a:p>
          </p:txBody>
        </p:sp>
        <p:sp>
          <p:nvSpPr>
            <p:cNvPr id="387103" name="Line 31"/>
            <p:cNvSpPr>
              <a:spLocks noChangeShapeType="1"/>
            </p:cNvSpPr>
            <p:nvPr/>
          </p:nvSpPr>
          <p:spPr bwMode="auto">
            <a:xfrm flipH="1" flipV="1">
              <a:off x="2400" y="2186"/>
              <a:ext cx="240" cy="528"/>
            </a:xfrm>
            <a:prstGeom prst="line">
              <a:avLst/>
            </a:prstGeom>
            <a:noFill/>
            <a:ln w="38100">
              <a:solidFill>
                <a:srgbClr val="0F0C19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87104" name="Line 32"/>
            <p:cNvSpPr>
              <a:spLocks noChangeShapeType="1"/>
            </p:cNvSpPr>
            <p:nvPr/>
          </p:nvSpPr>
          <p:spPr bwMode="auto">
            <a:xfrm flipH="1">
              <a:off x="2160" y="2688"/>
              <a:ext cx="480" cy="240"/>
            </a:xfrm>
            <a:prstGeom prst="line">
              <a:avLst/>
            </a:prstGeom>
            <a:noFill/>
            <a:ln w="38100">
              <a:solidFill>
                <a:srgbClr val="0F0C19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7105" name="Arc 33"/>
            <p:cNvSpPr>
              <a:spLocks/>
            </p:cNvSpPr>
            <p:nvPr/>
          </p:nvSpPr>
          <p:spPr bwMode="auto">
            <a:xfrm flipH="1">
              <a:off x="1392" y="1920"/>
              <a:ext cx="384" cy="4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F0C19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74882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r>
              <a:rPr lang="en-US" dirty="0" smtClean="0"/>
              <a:t>Other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MRU: Remove the most recently touched page</a:t>
            </a:r>
          </a:p>
          <a:p>
            <a:pPr lvl="1"/>
            <a:r>
              <a:rPr lang="en-US" sz="2000" dirty="0" smtClean="0"/>
              <a:t>Works well for data accessed only once, e.g. a movie file</a:t>
            </a:r>
          </a:p>
          <a:p>
            <a:pPr lvl="1"/>
            <a:r>
              <a:rPr lang="en-US" sz="2000" dirty="0" smtClean="0"/>
              <a:t>Not a good fit for most other data, e.g. frequently accessed items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LFU: Remove page with lowest count</a:t>
            </a:r>
          </a:p>
          <a:p>
            <a:pPr lvl="1"/>
            <a:r>
              <a:rPr lang="en-US" sz="2000" dirty="0" smtClean="0"/>
              <a:t>No track of when the page was referenced</a:t>
            </a:r>
          </a:p>
          <a:p>
            <a:pPr lvl="1"/>
            <a:r>
              <a:rPr lang="en-US" sz="2000" dirty="0" smtClean="0"/>
              <a:t>Use multiple bits. Shift right by 1 at regular intervals.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MFU: remove the most frequently used page</a:t>
            </a:r>
          </a:p>
          <a:p>
            <a:endParaRPr lang="en-US" sz="2400" dirty="0" smtClean="0"/>
          </a:p>
          <a:p>
            <a:r>
              <a:rPr lang="en-US" sz="2400" dirty="0" smtClean="0"/>
              <a:t>LFU and MFU do not approximate OPT well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324F-8AA2-40B1-951A-EAA13812EC5A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804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11C1-C7ED-4FB9-96B8-BE8CA17505BA}" type="slidenum">
              <a:rPr lang="en-US"/>
              <a:pPr/>
              <a:t>38</a:t>
            </a:fld>
            <a:endParaRPr lang="en-US"/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Allocating Pages to Processes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Global replacement</a:t>
            </a:r>
          </a:p>
          <a:p>
            <a:pPr lvl="1"/>
            <a:r>
              <a:rPr lang="en-US" sz="2000" dirty="0"/>
              <a:t>Single memory pool for entire system</a:t>
            </a:r>
          </a:p>
          <a:p>
            <a:pPr lvl="1"/>
            <a:r>
              <a:rPr lang="en-US" sz="2000" dirty="0"/>
              <a:t>On page fault, evict oldest page in the system</a:t>
            </a:r>
          </a:p>
          <a:p>
            <a:pPr lvl="1"/>
            <a:r>
              <a:rPr lang="en-US" sz="2000" dirty="0"/>
              <a:t>Problem: </a:t>
            </a:r>
            <a:r>
              <a:rPr lang="en-US" sz="2000" dirty="0" smtClean="0"/>
              <a:t>lack of performance isolation</a:t>
            </a:r>
            <a:endParaRPr lang="en-US" sz="2000" dirty="0"/>
          </a:p>
          <a:p>
            <a:r>
              <a:rPr lang="en-US" sz="2400" dirty="0"/>
              <a:t>Local (per-process) replacement</a:t>
            </a:r>
          </a:p>
          <a:p>
            <a:pPr lvl="1"/>
            <a:r>
              <a:rPr lang="en-US" sz="2000" dirty="0"/>
              <a:t>Have a separate pool of pages for each process</a:t>
            </a:r>
          </a:p>
          <a:p>
            <a:pPr lvl="1"/>
            <a:r>
              <a:rPr lang="en-US" sz="2000" dirty="0"/>
              <a:t>Page fault in one process can only replace pages from its own process</a:t>
            </a:r>
          </a:p>
          <a:p>
            <a:pPr lvl="1"/>
            <a:r>
              <a:rPr lang="en-US" sz="2000" dirty="0"/>
              <a:t>Problem: might have idle resources</a:t>
            </a:r>
          </a:p>
        </p:txBody>
      </p:sp>
    </p:spTree>
    <p:extLst>
      <p:ext uri="{BB962C8B-B14F-4D97-AF65-F5344CB8AC3E}">
        <p14:creationId xmlns:p14="http://schemas.microsoft.com/office/powerpoint/2010/main" val="271378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F9BB-CEE7-461F-A2E3-F8E80963DBB7}" type="slidenum">
              <a:rPr lang="en-US"/>
              <a:pPr/>
              <a:t>39</a:t>
            </a:fld>
            <a:endParaRPr lang="en-US"/>
          </a:p>
        </p:txBody>
      </p:sp>
      <p:sp>
        <p:nvSpPr>
          <p:cNvPr id="65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Thrashing</a:t>
            </a:r>
          </a:p>
        </p:txBody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Def: Excessive rate of paging </a:t>
            </a:r>
          </a:p>
          <a:p>
            <a:pPr lvl="1"/>
            <a:r>
              <a:rPr lang="en-US" sz="2000" dirty="0" smtClean="0"/>
              <a:t>May stem from lack of resources</a:t>
            </a:r>
          </a:p>
          <a:p>
            <a:pPr lvl="1"/>
            <a:r>
              <a:rPr lang="en-US" sz="2000" dirty="0" smtClean="0"/>
              <a:t>More likely, caused by bad choices of the eviction algorithm</a:t>
            </a:r>
            <a:endParaRPr lang="en-US" sz="2000" dirty="0"/>
          </a:p>
          <a:p>
            <a:pPr lvl="1"/>
            <a:r>
              <a:rPr lang="en-US" sz="2000" dirty="0"/>
              <a:t>Keep throwing out page that will be referenced soon</a:t>
            </a:r>
          </a:p>
          <a:p>
            <a:pPr lvl="1"/>
            <a:r>
              <a:rPr lang="en-US" sz="2000" dirty="0"/>
              <a:t>So, they keep accessing memory that is not there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r>
              <a:rPr lang="en-US" sz="2400" dirty="0"/>
              <a:t>Why does it occur?</a:t>
            </a:r>
          </a:p>
          <a:p>
            <a:pPr lvl="1"/>
            <a:r>
              <a:rPr lang="en-US" sz="2000" dirty="0"/>
              <a:t>Poor locality,  past != future</a:t>
            </a:r>
          </a:p>
          <a:p>
            <a:pPr lvl="1"/>
            <a:r>
              <a:rPr lang="en-US" sz="2000" dirty="0"/>
              <a:t>There is reuse, but process does not </a:t>
            </a:r>
            <a:r>
              <a:rPr lang="en-US" sz="2000" dirty="0" smtClean="0"/>
              <a:t>fit model</a:t>
            </a:r>
            <a:endParaRPr lang="en-US" sz="2000" dirty="0"/>
          </a:p>
          <a:p>
            <a:pPr lvl="1"/>
            <a:r>
              <a:rPr lang="en-US" sz="2000" dirty="0"/>
              <a:t>Too many processes in the system</a:t>
            </a:r>
          </a:p>
        </p:txBody>
      </p:sp>
    </p:spTree>
    <p:extLst>
      <p:ext uri="{BB962C8B-B14F-4D97-AF65-F5344CB8AC3E}">
        <p14:creationId xmlns:p14="http://schemas.microsoft.com/office/powerpoint/2010/main" val="215648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Translates virtual (or “logical”) addresses to physical addresses</a:t>
            </a:r>
          </a:p>
          <a:p>
            <a:r>
              <a:rPr lang="en-US" dirty="0" smtClean="0"/>
              <a:t>Enforces R/W/X protection</a:t>
            </a:r>
          </a:p>
          <a:p>
            <a:r>
              <a:rPr lang="en-US" dirty="0" smtClean="0"/>
              <a:t>Throws exceptions on illegal accesses</a:t>
            </a:r>
          </a:p>
          <a:p>
            <a:r>
              <a:rPr lang="en-US" dirty="0" smtClean="0"/>
              <a:t>Unit: “page”</a:t>
            </a:r>
          </a:p>
          <a:p>
            <a:pPr lvl="1"/>
            <a:r>
              <a:rPr lang="en-US" dirty="0" smtClean="0"/>
              <a:t>Typically 1, 2, 4, 8, or 16 Kbytes</a:t>
            </a:r>
          </a:p>
          <a:p>
            <a:r>
              <a:rPr lang="en-US" dirty="0" smtClean="0"/>
              <a:t>Often also tracks read and write accesses</a:t>
            </a:r>
          </a:p>
          <a:p>
            <a:r>
              <a:rPr lang="en-US" dirty="0" smtClean="0"/>
              <a:t>Physical page often called “page frame”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697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98E4-FFEA-45D1-BD3C-6F0868DA0F45}" type="slidenum">
              <a:rPr lang="en-US"/>
              <a:pPr/>
              <a:t>40</a:t>
            </a:fld>
            <a:endParaRPr lang="en-US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000FF"/>
                </a:solidFill>
              </a:rPr>
              <a:t>Page </a:t>
            </a:r>
            <a:r>
              <a:rPr lang="en-US" sz="4000" dirty="0">
                <a:solidFill>
                  <a:srgbClr val="0000FF"/>
                </a:solidFill>
              </a:rPr>
              <a:t>Fault Frequency</a:t>
            </a:r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8458200" cy="2185988"/>
          </a:xfrm>
        </p:spPr>
        <p:txBody>
          <a:bodyPr/>
          <a:lstStyle/>
          <a:p>
            <a:r>
              <a:rPr lang="en-US" sz="2000"/>
              <a:t>Thrashing viewed as poor ratio of fetch to work</a:t>
            </a:r>
          </a:p>
          <a:p>
            <a:r>
              <a:rPr lang="en-US" sz="2000"/>
              <a:t>PFF = page faults / instructions executed </a:t>
            </a:r>
          </a:p>
          <a:p>
            <a:r>
              <a:rPr lang="en-US" sz="2000"/>
              <a:t>if PFF rises above threshold, process needs more memory</a:t>
            </a:r>
            <a:endParaRPr lang="en-US" sz="1600"/>
          </a:p>
          <a:p>
            <a:pPr lvl="1"/>
            <a:r>
              <a:rPr lang="en-US" sz="1800"/>
              <a:t>not enough memory on the system? Swap out.</a:t>
            </a:r>
            <a:endParaRPr lang="en-US" sz="1400"/>
          </a:p>
          <a:p>
            <a:r>
              <a:rPr lang="en-US" sz="2000"/>
              <a:t>if PFF sinks below threshold, memory can be taken away</a:t>
            </a:r>
            <a:r>
              <a:rPr lang="en-US" sz="1600"/>
              <a:t> </a:t>
            </a:r>
          </a:p>
        </p:txBody>
      </p:sp>
      <p:pic>
        <p:nvPicPr>
          <p:cNvPr id="67789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l="937" t="16377" r="1125" b="16628"/>
          <a:stretch>
            <a:fillRect/>
          </a:stretch>
        </p:blipFill>
        <p:spPr>
          <a:xfrm>
            <a:off x="1447800" y="3657600"/>
            <a:ext cx="5867400" cy="3008313"/>
          </a:xfrm>
          <a:ln/>
        </p:spPr>
      </p:pic>
    </p:spTree>
    <p:extLst>
      <p:ext uri="{BB962C8B-B14F-4D97-AF65-F5344CB8AC3E}">
        <p14:creationId xmlns:p14="http://schemas.microsoft.com/office/powerpoint/2010/main" val="3653154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DBF9-73D6-4D23-AEB5-D170F4D09F3D}" type="slidenum">
              <a:rPr lang="en-US"/>
              <a:pPr/>
              <a:t>41</a:t>
            </a:fld>
            <a:endParaRPr lang="en-US"/>
          </a:p>
        </p:txBody>
      </p:sp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Working </a:t>
            </a:r>
            <a:r>
              <a:rPr lang="en-US" dirty="0">
                <a:solidFill>
                  <a:srgbClr val="0000FF"/>
                </a:solidFill>
              </a:rPr>
              <a:t>Set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Peter Denning, 1968</a:t>
            </a:r>
          </a:p>
          <a:p>
            <a:pPr lvl="1"/>
            <a:r>
              <a:rPr lang="en-US" sz="1800" dirty="0"/>
              <a:t>He uses this term to denote memory locality of a program</a:t>
            </a:r>
          </a:p>
          <a:p>
            <a:pPr lvl="1"/>
            <a:endParaRPr lang="en-US" sz="1800" dirty="0"/>
          </a:p>
          <a:p>
            <a:pPr lvl="1">
              <a:buFontTx/>
              <a:buNone/>
            </a:pPr>
            <a:r>
              <a:rPr lang="en-US" sz="1800" dirty="0" err="1"/>
              <a:t>Def</a:t>
            </a:r>
            <a:r>
              <a:rPr lang="en-US" sz="1800" dirty="0"/>
              <a:t>: pages referenced by process in last </a:t>
            </a:r>
            <a:r>
              <a:rPr lang="en-US" sz="1800" dirty="0">
                <a:sym typeface="Symbol" pitchFamily="1" charset="2"/>
              </a:rPr>
              <a:t></a:t>
            </a:r>
            <a:r>
              <a:rPr lang="en-US" sz="1800" dirty="0"/>
              <a:t>  time-units comprise its working </a:t>
            </a:r>
            <a:r>
              <a:rPr lang="en-US" sz="1800" dirty="0" smtClean="0"/>
              <a:t>set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75782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B42A-A184-4B3C-BD81-369E62FF51A3}" type="slidenum">
              <a:rPr lang="en-US"/>
              <a:pPr/>
              <a:t>42</a:t>
            </a:fld>
            <a:endParaRPr lang="en-US"/>
          </a:p>
        </p:txBody>
      </p:sp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Working Sets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810000"/>
            <a:ext cx="8229600" cy="21875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000">
                <a:solidFill>
                  <a:srgbClr val="000000"/>
                </a:solidFill>
              </a:rPr>
              <a:t>The </a:t>
            </a:r>
            <a:r>
              <a:rPr lang="en-US" sz="2000" u="sng">
                <a:solidFill>
                  <a:srgbClr val="000000"/>
                </a:solidFill>
              </a:rPr>
              <a:t>working set size</a:t>
            </a:r>
            <a:r>
              <a:rPr lang="en-US" sz="2000">
                <a:solidFill>
                  <a:srgbClr val="000000"/>
                </a:solidFill>
              </a:rPr>
              <a:t> is </a:t>
            </a:r>
            <a:r>
              <a:rPr lang="en-US" sz="2000" i="1">
                <a:solidFill>
                  <a:srgbClr val="000000"/>
                </a:solidFill>
              </a:rPr>
              <a:t>num </a:t>
            </a:r>
            <a:r>
              <a:rPr lang="en-US" sz="2000">
                <a:solidFill>
                  <a:srgbClr val="000000"/>
                </a:solidFill>
              </a:rPr>
              <a:t>pages in the working set 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1800">
                <a:solidFill>
                  <a:srgbClr val="000000"/>
                </a:solidFill>
              </a:rPr>
              <a:t>the number of pages touched in the interval [t-</a:t>
            </a:r>
            <a:r>
              <a:rPr lang="el-GR" sz="1800">
                <a:solidFill>
                  <a:srgbClr val="000000"/>
                </a:solidFill>
                <a:cs typeface="Arial" charset="0"/>
              </a:rPr>
              <a:t>Δ</a:t>
            </a:r>
            <a:r>
              <a:rPr lang="en-US" sz="1800">
                <a:solidFill>
                  <a:srgbClr val="000000"/>
                </a:solidFill>
                <a:cs typeface="Arial" charset="0"/>
              </a:rPr>
              <a:t>+1..t]</a:t>
            </a:r>
            <a:r>
              <a:rPr lang="en-US" sz="1800">
                <a:solidFill>
                  <a:srgbClr val="000000"/>
                </a:solidFill>
              </a:rPr>
              <a:t>.</a:t>
            </a:r>
            <a:endParaRPr lang="en-US" sz="20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000">
                <a:solidFill>
                  <a:srgbClr val="000000"/>
                </a:solidFill>
              </a:rPr>
              <a:t>The working set size changes with program locality.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1800"/>
              <a:t>during periods of poor locality, you reference more pages.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1800"/>
              <a:t>Within that period of time, you will have a larger working set size.</a:t>
            </a:r>
            <a:endParaRPr lang="en-US" sz="20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000">
                <a:solidFill>
                  <a:srgbClr val="000000"/>
                </a:solidFill>
              </a:rPr>
              <a:t>Goal: keep WS for each process in memory.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1800"/>
              <a:t>E.g. If </a:t>
            </a:r>
            <a:r>
              <a:rPr lang="en-US" sz="1800">
                <a:sym typeface="Symbol" pitchFamily="1" charset="2"/>
              </a:rPr>
              <a:t></a:t>
            </a:r>
            <a:r>
              <a:rPr lang="en-US" sz="1800"/>
              <a:t> WS</a:t>
            </a:r>
            <a:r>
              <a:rPr lang="en-US" sz="1800" i="1" baseline="-25000"/>
              <a:t>i</a:t>
            </a:r>
            <a:r>
              <a:rPr lang="en-US" sz="1800"/>
              <a:t> for all </a:t>
            </a:r>
            <a:r>
              <a:rPr lang="en-US" sz="1800" i="1"/>
              <a:t>i runnable </a:t>
            </a:r>
            <a:r>
              <a:rPr lang="en-US" sz="1800"/>
              <a:t>processes &gt; physical memory, then suspend a process</a:t>
            </a:r>
          </a:p>
        </p:txBody>
      </p:sp>
      <p:pic>
        <p:nvPicPr>
          <p:cNvPr id="663556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l="468" t="35004" r="656" b="35504"/>
          <a:stretch>
            <a:fillRect/>
          </a:stretch>
        </p:blipFill>
        <p:spPr>
          <a:xfrm>
            <a:off x="457200" y="1447800"/>
            <a:ext cx="8229600" cy="2185988"/>
          </a:xfrm>
          <a:ln/>
        </p:spPr>
      </p:pic>
    </p:spTree>
    <p:extLst>
      <p:ext uri="{BB962C8B-B14F-4D97-AF65-F5344CB8AC3E}">
        <p14:creationId xmlns:p14="http://schemas.microsoft.com/office/powerpoint/2010/main" val="169181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51C4-2417-4B7C-8D4A-4937153718C8}" type="slidenum">
              <a:rPr lang="en-US"/>
              <a:pPr/>
              <a:t>43</a:t>
            </a:fld>
            <a:endParaRPr lang="en-US"/>
          </a:p>
        </p:txBody>
      </p:sp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Working Set Approximation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Approximate with interval timer + a reference bit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Example: </a:t>
            </a:r>
            <a:r>
              <a:rPr lang="en-US" sz="2400" dirty="0">
                <a:sym typeface="Symbol" pitchFamily="1" charset="2"/>
              </a:rPr>
              <a:t> = 10,000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ym typeface="Symbol" pitchFamily="1" charset="2"/>
              </a:rPr>
              <a:t>Timer interrupts after every 5000 time units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ym typeface="Symbol" pitchFamily="1" charset="2"/>
              </a:rPr>
              <a:t>Keep in memory 2 bits for each page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ym typeface="Symbol" pitchFamily="1" charset="2"/>
              </a:rPr>
              <a:t>Whenever a timer interrupts copy and sets the values of all reference bits to 0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ym typeface="Symbol" pitchFamily="1" charset="2"/>
              </a:rPr>
              <a:t>If one of the bits in memory = 1  page in working set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ym typeface="Symbol" pitchFamily="1" charset="2"/>
              </a:rPr>
              <a:t>Why is this not completely accurate?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ym typeface="Symbol" pitchFamily="1" charset="2"/>
              </a:rPr>
              <a:t>Cannot tell (within interval of 5000) where reference </a:t>
            </a:r>
            <a:r>
              <a:rPr lang="en-US" sz="2000" dirty="0" smtClean="0">
                <a:sym typeface="Symbol" pitchFamily="1" charset="2"/>
              </a:rPr>
              <a:t>occurred</a:t>
            </a:r>
            <a:endParaRPr lang="en-US" sz="2000" dirty="0">
              <a:sym typeface="Symbol" pitchFamily="1" charset="2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ym typeface="Symbol" pitchFamily="1" charset="2"/>
              </a:rPr>
              <a:t>Improvement = 10 bits and interrupt every 1000 time units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9384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23900" y="125413"/>
            <a:ext cx="7772400" cy="7747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Address Translation Scheme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0075" y="1536700"/>
            <a:ext cx="8016875" cy="4483100"/>
          </a:xfrm>
        </p:spPr>
        <p:txBody>
          <a:bodyPr>
            <a:normAutofit fontScale="92500"/>
          </a:bodyPr>
          <a:lstStyle/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/>
              <a:t>Address generated by CPU is divided into:</a:t>
            </a:r>
            <a:br>
              <a:rPr lang="en-US" sz="2800" dirty="0" smtClean="0"/>
            </a:br>
            <a:endParaRPr lang="en-US" sz="2800" dirty="0" smtClean="0"/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/>
              <a:t>Page number (</a:t>
            </a:r>
            <a:r>
              <a:rPr lang="en-US" sz="2400" b="1" i="1" dirty="0" smtClean="0"/>
              <a:t>p</a:t>
            </a:r>
            <a:r>
              <a:rPr lang="en-US" sz="2400" b="1" dirty="0" smtClean="0"/>
              <a:t>)</a:t>
            </a:r>
            <a:r>
              <a:rPr lang="en-US" sz="2400" dirty="0" smtClean="0"/>
              <a:t> – used as an index into a </a:t>
            </a:r>
            <a:r>
              <a:rPr lang="en-US" sz="2400" i="1" dirty="0" smtClean="0"/>
              <a:t>page</a:t>
            </a:r>
            <a:r>
              <a:rPr lang="en-US" sz="2400" dirty="0" smtClean="0"/>
              <a:t> </a:t>
            </a:r>
            <a:r>
              <a:rPr lang="en-US" sz="2400" i="1" dirty="0" smtClean="0"/>
              <a:t>table</a:t>
            </a:r>
            <a:r>
              <a:rPr lang="en-US" sz="2400" dirty="0" smtClean="0"/>
              <a:t> which contains base address of each page frame in physical memory</a:t>
            </a:r>
            <a:br>
              <a:rPr lang="en-US" sz="2400" dirty="0" smtClean="0"/>
            </a:br>
            <a:endParaRPr lang="en-US" sz="2400" dirty="0" smtClean="0"/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/>
              <a:t>Page offset (d)</a:t>
            </a:r>
            <a:r>
              <a:rPr lang="en-US" sz="2400" dirty="0" smtClean="0"/>
              <a:t> – combined with base address to define the physical memory address that is sent to the memory unit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/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/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/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/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For given virtual address space 2</a:t>
            </a:r>
            <a:r>
              <a:rPr lang="en-US" sz="2400" i="1" baseline="30000" dirty="0" smtClean="0"/>
              <a:t>m </a:t>
            </a:r>
            <a:r>
              <a:rPr lang="en-US" sz="2400" i="1" dirty="0" smtClean="0"/>
              <a:t>and page size</a:t>
            </a:r>
            <a:r>
              <a:rPr lang="en-US" sz="2400" i="1" baseline="30000" dirty="0" smtClean="0"/>
              <a:t> </a:t>
            </a:r>
            <a:r>
              <a:rPr lang="en-US" sz="2400" i="1" dirty="0" smtClean="0"/>
              <a:t>2</a:t>
            </a:r>
            <a:r>
              <a:rPr lang="en-US" sz="2400" baseline="30000" dirty="0" smtClean="0"/>
              <a:t>n</a:t>
            </a: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2963862" y="4544759"/>
            <a:ext cx="3105150" cy="438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8677" name="Line 4"/>
          <p:cNvSpPr>
            <a:spLocks noChangeShapeType="1"/>
          </p:cNvSpPr>
          <p:nvPr/>
        </p:nvSpPr>
        <p:spPr bwMode="auto">
          <a:xfrm>
            <a:off x="4597400" y="4201859"/>
            <a:ext cx="1587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2809875" y="4112959"/>
            <a:ext cx="15240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page number</a:t>
            </a: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4672012" y="4124071"/>
            <a:ext cx="13096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page offset</a:t>
            </a:r>
          </a:p>
        </p:txBody>
      </p:sp>
      <p:sp>
        <p:nvSpPr>
          <p:cNvPr id="28680" name="Text Box 7"/>
          <p:cNvSpPr txBox="1">
            <a:spLocks noChangeArrowheads="1"/>
          </p:cNvSpPr>
          <p:nvPr/>
        </p:nvSpPr>
        <p:spPr bwMode="auto">
          <a:xfrm>
            <a:off x="3519487" y="4570159"/>
            <a:ext cx="3063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i="1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p</a:t>
            </a:r>
          </a:p>
        </p:txBody>
      </p:sp>
      <p:sp>
        <p:nvSpPr>
          <p:cNvPr id="28681" name="Text Box 8"/>
          <p:cNvSpPr txBox="1">
            <a:spLocks noChangeArrowheads="1"/>
          </p:cNvSpPr>
          <p:nvPr/>
        </p:nvSpPr>
        <p:spPr bwMode="auto">
          <a:xfrm>
            <a:off x="4968875" y="4601909"/>
            <a:ext cx="3063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i="1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d</a:t>
            </a:r>
          </a:p>
        </p:txBody>
      </p:sp>
      <p:sp>
        <p:nvSpPr>
          <p:cNvPr id="28682" name="Text Box 9"/>
          <p:cNvSpPr txBox="1">
            <a:spLocks noChangeArrowheads="1"/>
          </p:cNvSpPr>
          <p:nvPr/>
        </p:nvSpPr>
        <p:spPr bwMode="auto">
          <a:xfrm>
            <a:off x="3324225" y="5019421"/>
            <a:ext cx="7937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0" hangingPunct="0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i="1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m - n</a:t>
            </a:r>
          </a:p>
        </p:txBody>
      </p:sp>
      <p:sp>
        <p:nvSpPr>
          <p:cNvPr id="28683" name="Text Box 10"/>
          <p:cNvSpPr txBox="1">
            <a:spLocks noChangeArrowheads="1"/>
          </p:cNvSpPr>
          <p:nvPr/>
        </p:nvSpPr>
        <p:spPr bwMode="auto">
          <a:xfrm>
            <a:off x="4921250" y="5027359"/>
            <a:ext cx="4381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0" hangingPunct="0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i="1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13781136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23900" y="125413"/>
            <a:ext cx="7772400" cy="7747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Paging Hardware</a:t>
            </a: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3"/>
          <a:srcRect l="468" t="1500" r="468" b="1874"/>
          <a:stretch>
            <a:fillRect/>
          </a:stretch>
        </p:blipFill>
        <p:spPr bwMode="auto">
          <a:xfrm>
            <a:off x="1589088" y="1679575"/>
            <a:ext cx="5821362" cy="4259263"/>
          </a:xfrm>
          <a:prstGeom prst="rect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715167" y="3323652"/>
            <a:ext cx="518091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PTBR</a:t>
            </a:r>
            <a:endParaRPr lang="en-US" sz="1200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3940689" y="3600651"/>
            <a:ext cx="11869" cy="4945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233197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23900" y="125413"/>
            <a:ext cx="7772400" cy="7747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Implementation of Page Table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377950"/>
            <a:ext cx="6675438" cy="4454525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smtClean="0"/>
              <a:t>Page table can be kept in main memory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b="1" smtClean="0"/>
              <a:t>Page-table base register (PTBR)</a:t>
            </a:r>
            <a:r>
              <a:rPr lang="en-US" sz="2800" smtClean="0"/>
              <a:t> points to the page table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b="1" smtClean="0"/>
              <a:t>Page-table length register (PRLR)</a:t>
            </a:r>
            <a:r>
              <a:rPr lang="en-US" sz="2800" smtClean="0"/>
              <a:t> indicates size of the page table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smtClean="0"/>
              <a:t>In this scheme every data/instruction access requires two memory accesses.  One for the page table and one for the data/instruction.</a:t>
            </a:r>
          </a:p>
        </p:txBody>
      </p:sp>
    </p:spTree>
    <p:extLst>
      <p:ext uri="{BB962C8B-B14F-4D97-AF65-F5344CB8AC3E}">
        <p14:creationId xmlns:p14="http://schemas.microsoft.com/office/powerpoint/2010/main" val="425233926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23900" y="125413"/>
            <a:ext cx="7772400" cy="7747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Structure of the Page Table</a:t>
            </a: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377950"/>
            <a:ext cx="7351713" cy="4483100"/>
          </a:xfrm>
        </p:spPr>
        <p:txBody>
          <a:bodyPr>
            <a:normAutofit lnSpcReduction="10000"/>
          </a:bodyPr>
          <a:lstStyle/>
          <a:p>
            <a:pPr marL="341313" indent="-341313" eaLnBrk="1" hangingPunct="1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Hierarchical Paging</a:t>
            </a:r>
          </a:p>
          <a:p>
            <a:pPr marL="341313" indent="-341313" eaLnBrk="1" hangingPunct="1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Hashed Page Tables</a:t>
            </a:r>
          </a:p>
          <a:p>
            <a:pPr marL="341313" indent="-341313" eaLnBrk="1" hangingPunct="1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Inverted Page Tables</a:t>
            </a:r>
          </a:p>
          <a:p>
            <a:pPr marL="341313" indent="-341313" eaLnBrk="1" hangingPunct="1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 eaLnBrk="1" hangingPunct="1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Software vs. Hardware maintained…</a:t>
            </a:r>
          </a:p>
          <a:p>
            <a:pPr marL="741363" lvl="1" indent="-34131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For portability, most kernels maintain their own page tables</a:t>
            </a:r>
          </a:p>
          <a:p>
            <a:pPr marL="741363" lvl="1" indent="-34131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These have to be translated into MMU tables</a:t>
            </a:r>
          </a:p>
        </p:txBody>
      </p:sp>
    </p:spTree>
    <p:extLst>
      <p:ext uri="{BB962C8B-B14F-4D97-AF65-F5344CB8AC3E}">
        <p14:creationId xmlns:p14="http://schemas.microsoft.com/office/powerpoint/2010/main" val="197466446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23900" y="125413"/>
            <a:ext cx="7772400" cy="7747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Hierarchical Page Tables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377950"/>
            <a:ext cx="7351713" cy="4483100"/>
          </a:xfrm>
        </p:spPr>
        <p:txBody>
          <a:bodyPr/>
          <a:lstStyle/>
          <a:p>
            <a:pPr marL="341313" indent="-341313" eaLnBrk="1" hangingPunct="1"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mtClean="0"/>
          </a:p>
          <a:p>
            <a:pPr marL="341313" indent="-341313" eaLnBrk="1" hangingPunct="1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Break up the logical address space into multiple page tables</a:t>
            </a:r>
          </a:p>
          <a:p>
            <a:pPr marL="341313" indent="-341313" eaLnBrk="1" hangingPunct="1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A simple technique is a two-level page table</a:t>
            </a:r>
          </a:p>
        </p:txBody>
      </p:sp>
    </p:spTree>
    <p:extLst>
      <p:ext uri="{BB962C8B-B14F-4D97-AF65-F5344CB8AC3E}">
        <p14:creationId xmlns:p14="http://schemas.microsoft.com/office/powerpoint/2010/main" val="323100589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2248</Words>
  <Application>Microsoft Macintosh PowerPoint</Application>
  <PresentationFormat>On-screen Show (4:3)</PresentationFormat>
  <Paragraphs>441</Paragraphs>
  <Slides>43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Virtual Memory</vt:lpstr>
      <vt:lpstr>Segments</vt:lpstr>
      <vt:lpstr>Segment examples</vt:lpstr>
      <vt:lpstr>MMU</vt:lpstr>
      <vt:lpstr>Address Translation Scheme</vt:lpstr>
      <vt:lpstr>Paging Hardware</vt:lpstr>
      <vt:lpstr>Implementation of Page Table</vt:lpstr>
      <vt:lpstr>Structure of the Page Table</vt:lpstr>
      <vt:lpstr>Hierarchical Page Tables</vt:lpstr>
      <vt:lpstr>Two-Level Page-Table Scheme</vt:lpstr>
      <vt:lpstr>Two-Level Paging Example</vt:lpstr>
      <vt:lpstr>Address-Translation Scheme</vt:lpstr>
      <vt:lpstr>Hashed Page Tables</vt:lpstr>
      <vt:lpstr>Hashed Page Table</vt:lpstr>
      <vt:lpstr>Inverted Page Table</vt:lpstr>
      <vt:lpstr>Inverted Page Table Architecture</vt:lpstr>
      <vt:lpstr>Translation Look-aside Buffers (TLBs)</vt:lpstr>
      <vt:lpstr>Paging Hardware With TLB</vt:lpstr>
      <vt:lpstr>Software-Loaded TLB</vt:lpstr>
      <vt:lpstr>Updated Context Switch</vt:lpstr>
      <vt:lpstr>“Demand Paging” (simplified)</vt:lpstr>
      <vt:lpstr>Copy-on-Write Segments</vt:lpstr>
      <vt:lpstr>Pre-fetching</vt:lpstr>
      <vt:lpstr>(Virtual) Null Page</vt:lpstr>
      <vt:lpstr>Page Replacement</vt:lpstr>
      <vt:lpstr>Modified/Dirty Bits</vt:lpstr>
      <vt:lpstr>“Swapping”</vt:lpstr>
      <vt:lpstr>Page Replacement Algorithms</vt:lpstr>
      <vt:lpstr>First-In-First-Out (FIFO) Algorithm</vt:lpstr>
      <vt:lpstr>FIFO Illustrating Belady’s Anomaly</vt:lpstr>
      <vt:lpstr>Optimal Algorithm (Belady)</vt:lpstr>
      <vt:lpstr>OPT Approximation</vt:lpstr>
      <vt:lpstr>Least Recently Used (LRU) Algorithm</vt:lpstr>
      <vt:lpstr>Implementing Perfect LRU</vt:lpstr>
      <vt:lpstr>LRU: Clock Algorithm</vt:lpstr>
      <vt:lpstr>LRU with large memory</vt:lpstr>
      <vt:lpstr>Other Algorithms</vt:lpstr>
      <vt:lpstr>Allocating Pages to Processes</vt:lpstr>
      <vt:lpstr>Thrashing</vt:lpstr>
      <vt:lpstr>Page Fault Frequency</vt:lpstr>
      <vt:lpstr>Working Set</vt:lpstr>
      <vt:lpstr>Working Sets</vt:lpstr>
      <vt:lpstr>Working Set Approximation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Memory</dc:title>
  <dc:creator>Robbert van Renesse</dc:creator>
  <cp:lastModifiedBy>Robbert Van Renesse</cp:lastModifiedBy>
  <cp:revision>21</cp:revision>
  <dcterms:created xsi:type="dcterms:W3CDTF">2013-10-16T17:41:12Z</dcterms:created>
  <dcterms:modified xsi:type="dcterms:W3CDTF">2013-11-02T17:33:26Z</dcterms:modified>
</cp:coreProperties>
</file>