
<file path=[Content_Types].xml><?xml version="1.0" encoding="utf-8"?>
<Types xmlns="http://schemas.openxmlformats.org/package/2006/content-types">
  <Default Extension="rels" ContentType="application/vnd.openxmlformats-package.relationships+xml"/>
  <Override PartName="/ppt/slideLayouts/slideLayout1.xml" ContentType="application/vnd.openxmlformats-officedocument.presentationml.slideLayout+xml"/>
  <Default Extension="png" ContentType="image/png"/>
  <Override PartName="/ppt/slides/slide11.xml" ContentType="application/vnd.openxmlformats-officedocument.presentationml.slide+xml"/>
  <Default Extension="xml" ContentType="application/xml"/>
  <Override PartName="/ppt/slides/slide9.xml" ContentType="application/vnd.openxmlformats-officedocument.presentationml.slide+xml"/>
  <Default Extension="jpeg" ContentType="image/jpeg"/>
  <Override PartName="/ppt/tableStyles.xml" ContentType="application/vnd.openxmlformats-officedocument.presentationml.tableStyles+xml"/>
  <Override PartName="/ppt/slideLayouts/slideLayout8.xml" ContentType="application/vnd.openxmlformats-officedocument.presentationml.slideLayout+xml"/>
  <Override PartName="/ppt/slides/slide7.xml" ContentType="application/vnd.openxmlformats-officedocument.presentationml.slide+xml"/>
  <Override PartName="/ppt/slides/slide18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5.xml" ContentType="application/vnd.openxmlformats-officedocument.presentationml.slide+xml"/>
  <Override PartName="/ppt/slides/slide16.xml" ContentType="application/vnd.openxmlformats-officedocument.presentationml.slide+xml"/>
  <Override PartName="/ppt/slides/slide21.xml" ContentType="application/vnd.openxmlformats-officedocument.presentationml.slide+xml"/>
  <Override PartName="/ppt/theme/theme2.xml" ContentType="application/vnd.openxmlformats-officedocument.theme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s/slide3.xml" ContentType="application/vnd.openxmlformats-officedocument.presentationml.slide+xml"/>
  <Override PartName="/ppt/slideLayouts/slideLayout10.xml" ContentType="application/vnd.openxmlformats-officedocument.presentationml.slideLayout+xml"/>
  <Override PartName="/ppt/slides/slide14.xml" ContentType="application/vnd.openxmlformats-officedocument.presentationml.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slides/slide12.xml" ContentType="application/vnd.openxmlformats-officedocument.presentationml.slide+xml"/>
  <Default Extension="bin" ContentType="application/vnd.openxmlformats-officedocument.presentationml.printerSettings"/>
  <Override PartName="/ppt/slides/slide10.xml" ContentType="application/vnd.openxmlformats-officedocument.presentationml.slide+xml"/>
  <Override PartName="/ppt/viewProps.xml" ContentType="application/vnd.openxmlformats-officedocument.presentationml.viewProps+xml"/>
  <Override PartName="/ppt/slides/slide8.xml" ContentType="application/vnd.openxmlformats-officedocument.presentationml.slide+xml"/>
  <Override PartName="/ppt/presentation.xml" ContentType="application/vnd.openxmlformats-officedocument.presentationml.presentation.main+xml"/>
  <Override PartName="/ppt/slides/slide19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s/slide6.xml" ContentType="application/vnd.openxmlformats-officedocument.presentationml.slide+xml"/>
  <Override PartName="/ppt/slides/slide17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11.xml" ContentType="application/vnd.openxmlformats-officedocument.presentationml.slideLayout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slideLayouts/slideLayout3.xml" ContentType="application/vnd.openxmlformats-officedocument.presentationml.slideLayout+xml"/>
  <Override PartName="/ppt/slides/slide2.xml" ContentType="application/vnd.openxmlformats-officedocument.presentationml.slide+xml"/>
  <Override PartName="/ppt/slides/slide13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>
  <p:sldMasterIdLst>
    <p:sldMasterId id="2147483696" r:id="rId1"/>
  </p:sldMasterIdLst>
  <p:notesMasterIdLst>
    <p:notesMasterId r:id="rId24"/>
  </p:notesMasterIdLst>
  <p:sldIdLst>
    <p:sldId id="256" r:id="rId2"/>
    <p:sldId id="280" r:id="rId3"/>
    <p:sldId id="281" r:id="rId4"/>
    <p:sldId id="282" r:id="rId5"/>
    <p:sldId id="283" r:id="rId6"/>
    <p:sldId id="284" r:id="rId7"/>
    <p:sldId id="285" r:id="rId8"/>
    <p:sldId id="295" r:id="rId9"/>
    <p:sldId id="286" r:id="rId10"/>
    <p:sldId id="287" r:id="rId11"/>
    <p:sldId id="288" r:id="rId12"/>
    <p:sldId id="289" r:id="rId13"/>
    <p:sldId id="290" r:id="rId14"/>
    <p:sldId id="291" r:id="rId15"/>
    <p:sldId id="292" r:id="rId16"/>
    <p:sldId id="294" r:id="rId17"/>
    <p:sldId id="296" r:id="rId18"/>
    <p:sldId id="297" r:id="rId19"/>
    <p:sldId id="298" r:id="rId20"/>
    <p:sldId id="300" r:id="rId21"/>
    <p:sldId id="299" r:id="rId22"/>
    <p:sldId id="279" r:id="rId2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lrMru>
    <a:srgbClr val="6E97C8"/>
    <a:srgbClr val="1F4A7F"/>
    <a:srgbClr val="274467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412" autoAdjust="0"/>
    <p:restoredTop sz="94700" autoAdjust="0"/>
  </p:normalViewPr>
  <p:slideViewPr>
    <p:cSldViewPr>
      <p:cViewPr varScale="1">
        <p:scale>
          <a:sx n="121" d="100"/>
          <a:sy n="121" d="100"/>
        </p:scale>
        <p:origin x="-328" y="-10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notesMaster" Target="notesMasters/notesMaster1.xml"/><Relationship Id="rId25" Type="http://schemas.openxmlformats.org/officeDocument/2006/relationships/printerSettings" Target="printerSettings/printerSettings1.bin"/><Relationship Id="rId26" Type="http://schemas.openxmlformats.org/officeDocument/2006/relationships/presProps" Target="presProps.xml"/><Relationship Id="rId27" Type="http://schemas.openxmlformats.org/officeDocument/2006/relationships/viewProps" Target="viewProps.xml"/><Relationship Id="rId28" Type="http://schemas.openxmlformats.org/officeDocument/2006/relationships/theme" Target="theme/theme1.xml"/><Relationship Id="rId29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B4E5E0C-9704-4A0F-86F2-52B439D0628A}" type="datetimeFigureOut">
              <a:rPr lang="en-US" smtClean="0"/>
              <a:pPr/>
              <a:t>9/28/12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89A8BE5-3160-46F1-9B4A-BA3101CBD63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828800"/>
            <a:ext cx="7772400" cy="1371599"/>
          </a:xfrm>
        </p:spPr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814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6A9DE8-9D6B-433C-82BD-E7B62F6A748E}" type="datetimeFigureOut">
              <a:rPr lang="en-US" smtClean="0"/>
              <a:pPr/>
              <a:t>9/28/12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EE2725-3EC9-4005-AC0F-068121ABB7E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6A9DE8-9D6B-433C-82BD-E7B62F6A748E}" type="datetimeFigureOut">
              <a:rPr lang="en-US" smtClean="0"/>
              <a:pPr/>
              <a:t>9/28/12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EE2725-3EC9-4005-AC0F-068121ABB7E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6A9DE8-9D6B-433C-82BD-E7B62F6A748E}" type="datetimeFigureOut">
              <a:rPr lang="en-US" smtClean="0"/>
              <a:pPr/>
              <a:t>9/28/12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EE2725-3EC9-4005-AC0F-068121ABB7E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6E97C8"/>
          </a:solidFill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5029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6A9DE8-9D6B-433C-82BD-E7B62F6A748E}" type="datetimeFigureOut">
              <a:rPr lang="en-US" smtClean="0"/>
              <a:pPr/>
              <a:t>9/28/12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EE2725-3EC9-4005-AC0F-068121ABB7E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6A9DE8-9D6B-433C-82BD-E7B62F6A748E}" type="datetimeFigureOut">
              <a:rPr lang="en-US" smtClean="0"/>
              <a:pPr/>
              <a:t>9/28/12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EE2725-3EC9-4005-AC0F-068121ABB7E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6A9DE8-9D6B-433C-82BD-E7B62F6A748E}" type="datetimeFigureOut">
              <a:rPr lang="en-US" smtClean="0"/>
              <a:pPr/>
              <a:t>9/28/12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EE2725-3EC9-4005-AC0F-068121ABB7E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6A9DE8-9D6B-433C-82BD-E7B62F6A748E}" type="datetimeFigureOut">
              <a:rPr lang="en-US" smtClean="0"/>
              <a:pPr/>
              <a:t>9/28/12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EE2725-3EC9-4005-AC0F-068121ABB7E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6A9DE8-9D6B-433C-82BD-E7B62F6A748E}" type="datetimeFigureOut">
              <a:rPr lang="en-US" smtClean="0"/>
              <a:pPr/>
              <a:t>9/28/12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EE2725-3EC9-4005-AC0F-068121ABB7E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6A9DE8-9D6B-433C-82BD-E7B62F6A748E}" type="datetimeFigureOut">
              <a:rPr lang="en-US" smtClean="0"/>
              <a:pPr/>
              <a:t>9/28/12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EE2725-3EC9-4005-AC0F-068121ABB7E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6A9DE8-9D6B-433C-82BD-E7B62F6A748E}" type="datetimeFigureOut">
              <a:rPr lang="en-US" smtClean="0"/>
              <a:pPr/>
              <a:t>9/28/12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EE2725-3EC9-4005-AC0F-068121ABB7E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6A9DE8-9D6B-433C-82BD-E7B62F6A748E}" type="datetimeFigureOut">
              <a:rPr lang="en-US" smtClean="0"/>
              <a:pPr/>
              <a:t>9/28/12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EE2725-3EC9-4005-AC0F-068121ABB7E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685800"/>
            <a:ext cx="9144000" cy="5334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vert="horz" lIns="274320" tIns="45720" rIns="91440" bIns="45720" rtlCol="0" anchor="ctr">
            <a:no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24000"/>
            <a:ext cx="82296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6A9DE8-9D6B-433C-82BD-E7B62F6A748E}" type="datetimeFigureOut">
              <a:rPr lang="en-US" smtClean="0"/>
              <a:pPr/>
              <a:t>9/28/12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EE2725-3EC9-4005-AC0F-068121ABB7E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Rectangle 8"/>
          <p:cNvSpPr/>
          <p:nvPr userDrawn="1"/>
        </p:nvSpPr>
        <p:spPr>
          <a:xfrm>
            <a:off x="0" y="0"/>
            <a:ext cx="9144000" cy="2286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 userDrawn="1"/>
        </p:nvSpPr>
        <p:spPr>
          <a:xfrm>
            <a:off x="0" y="228600"/>
            <a:ext cx="9144000" cy="228600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 userDrawn="1"/>
        </p:nvSpPr>
        <p:spPr>
          <a:xfrm>
            <a:off x="0" y="457200"/>
            <a:ext cx="9144000" cy="2286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/>
          <p:cNvSpPr txBox="1"/>
          <p:nvPr userDrawn="1"/>
        </p:nvSpPr>
        <p:spPr>
          <a:xfrm>
            <a:off x="0" y="-16505"/>
            <a:ext cx="1066800" cy="26161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sz="11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Project 2</a:t>
            </a:r>
            <a:endParaRPr lang="en-US" sz="11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3200" kern="1200">
          <a:solidFill>
            <a:schemeClr val="bg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Clr>
          <a:schemeClr val="accent1">
            <a:lumMod val="75000"/>
          </a:schemeClr>
        </a:buClr>
        <a:buSzPct val="120000"/>
        <a:buFont typeface="Wingdings" pitchFamily="2" charset="2"/>
        <a:buChar char="§"/>
        <a:defRPr sz="28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Clr>
          <a:schemeClr val="accent1">
            <a:lumMod val="75000"/>
          </a:schemeClr>
        </a:buClr>
        <a:buSzPct val="120000"/>
        <a:buFont typeface="Wingdings" pitchFamily="2" charset="2"/>
        <a:buChar char="§"/>
        <a:defRPr sz="2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Clr>
          <a:schemeClr val="accent1">
            <a:lumMod val="75000"/>
          </a:schemeClr>
        </a:buClr>
        <a:buSzPct val="120000"/>
        <a:buFont typeface="Wingdings" pitchFamily="2" charset="2"/>
        <a:buChar char="§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Clr>
          <a:schemeClr val="accent1">
            <a:lumMod val="75000"/>
          </a:schemeClr>
        </a:buClr>
        <a:buSzPct val="120000"/>
        <a:buFont typeface="Wingdings" pitchFamily="2" charset="2"/>
        <a:buChar char="§"/>
        <a:defRPr sz="16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Clr>
          <a:schemeClr val="accent1">
            <a:lumMod val="75000"/>
          </a:schemeClr>
        </a:buClr>
        <a:buSzPct val="120000"/>
        <a:buFont typeface="Wingdings" pitchFamily="2" charset="2"/>
        <a:buChar char="§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Project 2</a:t>
            </a:r>
            <a:br>
              <a:rPr lang="en-US" dirty="0" smtClean="0"/>
            </a:br>
            <a:r>
              <a:rPr lang="en-US" sz="2400" dirty="0" smtClean="0"/>
              <a:t>Supplemental Lecture</a:t>
            </a:r>
            <a:endParaRPr lang="en-US" sz="2400" dirty="0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Joe </a:t>
            </a:r>
            <a:r>
              <a:rPr lang="en-US" dirty="0" err="1" smtClean="0"/>
              <a:t>Mongeluzzi</a:t>
            </a:r>
            <a:endParaRPr lang="en-US" dirty="0" smtClean="0"/>
          </a:p>
          <a:p>
            <a:r>
              <a:rPr lang="en-US" dirty="0" smtClean="0"/>
              <a:t>Jason Zhao</a:t>
            </a:r>
          </a:p>
          <a:p>
            <a:r>
              <a:rPr lang="en-US" dirty="0" smtClean="0"/>
              <a:t>Cornell CS 4411, September 28, 2012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Semaphore Revisited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Calibri" pitchFamily="-1" charset="0"/>
              </a:rPr>
              <a:t>Typical </a:t>
            </a:r>
            <a:r>
              <a:rPr lang="en-US" dirty="0" err="1" smtClean="0">
                <a:latin typeface="Calibri" pitchFamily="-1" charset="0"/>
              </a:rPr>
              <a:t>sem_V</a:t>
            </a:r>
            <a:r>
              <a:rPr lang="en-US" dirty="0" smtClean="0">
                <a:latin typeface="Calibri" pitchFamily="-1" charset="0"/>
              </a:rPr>
              <a:t> code:</a:t>
            </a:r>
          </a:p>
        </p:txBody>
      </p:sp>
      <p:sp>
        <p:nvSpPr>
          <p:cNvPr id="5" name="Text Box 5"/>
          <p:cNvSpPr txBox="1">
            <a:spLocks noChangeArrowheads="1"/>
          </p:cNvSpPr>
          <p:nvPr/>
        </p:nvSpPr>
        <p:spPr bwMode="auto">
          <a:xfrm>
            <a:off x="990600" y="2209800"/>
            <a:ext cx="6858000" cy="3444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>
                <a:solidFill>
                  <a:schemeClr val="accent1">
                    <a:lumMod val="75000"/>
                  </a:schemeClr>
                </a:solidFill>
                <a:latin typeface="Courier New" pitchFamily="-1" charset="0"/>
              </a:rPr>
              <a:t>while (</a:t>
            </a:r>
            <a:r>
              <a:rPr lang="en-US" sz="2000" dirty="0" err="1">
                <a:solidFill>
                  <a:schemeClr val="accent1">
                    <a:lumMod val="75000"/>
                  </a:schemeClr>
                </a:solidFill>
                <a:latin typeface="Courier New" pitchFamily="-1" charset="0"/>
              </a:rPr>
              <a:t>TAS(&amp;lock</a:t>
            </a:r>
            <a:r>
              <a:rPr lang="en-US" sz="2000" dirty="0">
                <a:solidFill>
                  <a:schemeClr val="accent1">
                    <a:lumMod val="75000"/>
                  </a:schemeClr>
                </a:solidFill>
                <a:latin typeface="Courier New" pitchFamily="-1" charset="0"/>
              </a:rPr>
              <a:t>) == 1);</a:t>
            </a:r>
            <a:br>
              <a:rPr lang="en-US" sz="2000" dirty="0">
                <a:solidFill>
                  <a:schemeClr val="accent1">
                    <a:lumMod val="75000"/>
                  </a:schemeClr>
                </a:solidFill>
                <a:latin typeface="Courier New" pitchFamily="-1" charset="0"/>
              </a:rPr>
            </a:br>
            <a:r>
              <a:rPr lang="en-US" sz="2000" dirty="0">
                <a:solidFill>
                  <a:schemeClr val="accent1">
                    <a:lumMod val="75000"/>
                  </a:schemeClr>
                </a:solidFill>
                <a:latin typeface="Courier New" pitchFamily="-1" charset="0"/>
              </a:rPr>
              <a:t/>
            </a:r>
            <a:br>
              <a:rPr lang="en-US" sz="2000" dirty="0">
                <a:solidFill>
                  <a:schemeClr val="accent1">
                    <a:lumMod val="75000"/>
                  </a:schemeClr>
                </a:solidFill>
                <a:latin typeface="Courier New" pitchFamily="-1" charset="0"/>
              </a:rPr>
            </a:br>
            <a:r>
              <a:rPr lang="en-US" sz="2000" dirty="0" err="1">
                <a:solidFill>
                  <a:schemeClr val="accent1">
                    <a:lumMod val="75000"/>
                  </a:schemeClr>
                </a:solidFill>
                <a:latin typeface="Courier New" pitchFamily="-1" charset="0"/>
              </a:rPr>
              <a:t>sem</a:t>
            </a:r>
            <a:r>
              <a:rPr lang="en-US" sz="2000" dirty="0">
                <a:solidFill>
                  <a:schemeClr val="accent1">
                    <a:lumMod val="75000"/>
                  </a:schemeClr>
                </a:solidFill>
                <a:latin typeface="Courier New" pitchFamily="-1" charset="0"/>
              </a:rPr>
              <a:t>-&gt;counter++;</a:t>
            </a:r>
            <a:br>
              <a:rPr lang="en-US" sz="2000" dirty="0">
                <a:solidFill>
                  <a:schemeClr val="accent1">
                    <a:lumMod val="75000"/>
                  </a:schemeClr>
                </a:solidFill>
                <a:latin typeface="Courier New" pitchFamily="-1" charset="0"/>
              </a:rPr>
            </a:br>
            <a:r>
              <a:rPr lang="en-US" sz="2000" dirty="0">
                <a:solidFill>
                  <a:schemeClr val="accent1">
                    <a:lumMod val="75000"/>
                  </a:schemeClr>
                </a:solidFill>
                <a:latin typeface="Courier New" pitchFamily="-1" charset="0"/>
              </a:rPr>
              <a:t>if (</a:t>
            </a:r>
            <a:r>
              <a:rPr lang="en-US" sz="2000" dirty="0" err="1">
                <a:solidFill>
                  <a:schemeClr val="accent1">
                    <a:lumMod val="75000"/>
                  </a:schemeClr>
                </a:solidFill>
                <a:latin typeface="Courier New" pitchFamily="-1" charset="0"/>
              </a:rPr>
              <a:t>sem</a:t>
            </a:r>
            <a:r>
              <a:rPr lang="en-US" sz="2000" dirty="0">
                <a:solidFill>
                  <a:schemeClr val="accent1">
                    <a:lumMod val="75000"/>
                  </a:schemeClr>
                </a:solidFill>
                <a:latin typeface="Courier New" pitchFamily="-1" charset="0"/>
              </a:rPr>
              <a:t>-&gt;counter &lt;= 0)</a:t>
            </a:r>
            <a:br>
              <a:rPr lang="en-US" sz="2000" dirty="0">
                <a:solidFill>
                  <a:schemeClr val="accent1">
                    <a:lumMod val="75000"/>
                  </a:schemeClr>
                </a:solidFill>
                <a:latin typeface="Courier New" pitchFamily="-1" charset="0"/>
              </a:rPr>
            </a:br>
            <a:r>
              <a:rPr lang="en-US" sz="2000" dirty="0">
                <a:solidFill>
                  <a:schemeClr val="accent1">
                    <a:lumMod val="75000"/>
                  </a:schemeClr>
                </a:solidFill>
                <a:latin typeface="Courier New" pitchFamily="-1" charset="0"/>
              </a:rPr>
              <a:t>{</a:t>
            </a:r>
            <a:br>
              <a:rPr lang="en-US" sz="2000" dirty="0">
                <a:solidFill>
                  <a:schemeClr val="accent1">
                    <a:lumMod val="75000"/>
                  </a:schemeClr>
                </a:solidFill>
                <a:latin typeface="Courier New" pitchFamily="-1" charset="0"/>
              </a:rPr>
            </a:br>
            <a:r>
              <a:rPr lang="en-US" sz="2000" dirty="0">
                <a:solidFill>
                  <a:schemeClr val="accent1">
                    <a:lumMod val="75000"/>
                  </a:schemeClr>
                </a:solidFill>
                <a:latin typeface="Courier New" pitchFamily="-1" charset="0"/>
              </a:rPr>
              <a:t>    take one thread from blocked queue</a:t>
            </a:r>
            <a:br>
              <a:rPr lang="en-US" sz="2000" dirty="0">
                <a:solidFill>
                  <a:schemeClr val="accent1">
                    <a:lumMod val="75000"/>
                  </a:schemeClr>
                </a:solidFill>
                <a:latin typeface="Courier New" pitchFamily="-1" charset="0"/>
              </a:rPr>
            </a:br>
            <a:r>
              <a:rPr lang="en-US" sz="2000" dirty="0">
                <a:solidFill>
                  <a:schemeClr val="accent1">
                    <a:lumMod val="75000"/>
                  </a:schemeClr>
                </a:solidFill>
                <a:latin typeface="Courier New" pitchFamily="-1" charset="0"/>
              </a:rPr>
              <a:t>    start the thread</a:t>
            </a:r>
            <a:br>
              <a:rPr lang="en-US" sz="2000" dirty="0">
                <a:solidFill>
                  <a:schemeClr val="accent1">
                    <a:lumMod val="75000"/>
                  </a:schemeClr>
                </a:solidFill>
                <a:latin typeface="Courier New" pitchFamily="-1" charset="0"/>
              </a:rPr>
            </a:br>
            <a:r>
              <a:rPr lang="en-US" sz="2000" dirty="0">
                <a:solidFill>
                  <a:schemeClr val="accent1">
                    <a:lumMod val="75000"/>
                  </a:schemeClr>
                </a:solidFill>
                <a:latin typeface="Courier New" pitchFamily="-1" charset="0"/>
              </a:rPr>
              <a:t>}</a:t>
            </a:r>
            <a:br>
              <a:rPr lang="en-US" sz="2000" dirty="0">
                <a:solidFill>
                  <a:schemeClr val="accent1">
                    <a:lumMod val="75000"/>
                  </a:schemeClr>
                </a:solidFill>
                <a:latin typeface="Courier New" pitchFamily="-1" charset="0"/>
              </a:rPr>
            </a:br>
            <a:r>
              <a:rPr lang="en-US" sz="2000" dirty="0">
                <a:solidFill>
                  <a:schemeClr val="accent1">
                    <a:lumMod val="75000"/>
                  </a:schemeClr>
                </a:solidFill>
                <a:latin typeface="Courier New" pitchFamily="-1" charset="0"/>
              </a:rPr>
              <a:t/>
            </a:r>
            <a:br>
              <a:rPr lang="en-US" sz="2000" dirty="0">
                <a:solidFill>
                  <a:schemeClr val="accent1">
                    <a:lumMod val="75000"/>
                  </a:schemeClr>
                </a:solidFill>
                <a:latin typeface="Courier New" pitchFamily="-1" charset="0"/>
              </a:rPr>
            </a:br>
            <a:r>
              <a:rPr lang="en-US" sz="2000" dirty="0" err="1">
                <a:solidFill>
                  <a:schemeClr val="accent1">
                    <a:lumMod val="75000"/>
                  </a:schemeClr>
                </a:solidFill>
                <a:latin typeface="Courier New" pitchFamily="-1" charset="0"/>
              </a:rPr>
              <a:t>atomic_clear(&amp;lock</a:t>
            </a:r>
            <a:r>
              <a:rPr lang="en-US" sz="2000" dirty="0">
                <a:solidFill>
                  <a:schemeClr val="accent1">
                    <a:lumMod val="75000"/>
                  </a:schemeClr>
                </a:solidFill>
                <a:latin typeface="Courier New" pitchFamily="-1" charset="0"/>
              </a:rPr>
              <a:t>);</a:t>
            </a:r>
            <a:br>
              <a:rPr lang="en-US" sz="2000" dirty="0">
                <a:solidFill>
                  <a:schemeClr val="accent1">
                    <a:lumMod val="75000"/>
                  </a:schemeClr>
                </a:solidFill>
                <a:latin typeface="Courier New" pitchFamily="-1" charset="0"/>
              </a:rPr>
            </a:br>
            <a:endParaRPr lang="en-US" sz="2000" dirty="0">
              <a:solidFill>
                <a:schemeClr val="accent1">
                  <a:lumMod val="75000"/>
                </a:schemeClr>
              </a:solidFill>
              <a:latin typeface="Courier New" pitchFamily="-1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Semaphore in User Space</a:t>
            </a:r>
            <a:endParaRPr lang="en-US" dirty="0"/>
          </a:p>
        </p:txBody>
      </p:sp>
      <p:sp>
        <p:nvSpPr>
          <p:cNvPr id="20" name="Content Placeholder 19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200" dirty="0" smtClean="0"/>
              <a:t>Interrupts can arrive at any time.</a:t>
            </a:r>
          </a:p>
          <a:p>
            <a:r>
              <a:rPr lang="en-US" sz="2200" dirty="0" smtClean="0"/>
              <a:t>If interrupts arrive while a TAS lock is held:</a:t>
            </a:r>
          </a:p>
          <a:p>
            <a:pPr lvl="1"/>
            <a:r>
              <a:rPr lang="en-US" sz="1800" dirty="0" smtClean="0"/>
              <a:t>Another thread that tries to acquire the TAS lock will spin until its time quanta is exhausted.</a:t>
            </a:r>
          </a:p>
          <a:p>
            <a:pPr lvl="1"/>
            <a:r>
              <a:rPr lang="en-US" sz="1800" dirty="0" smtClean="0"/>
              <a:t>Thread holding the TAS lock will eventually regain control and make progress.</a:t>
            </a:r>
          </a:p>
          <a:p>
            <a:pPr lvl="1"/>
            <a:r>
              <a:rPr lang="en-US" sz="1800" dirty="0" smtClean="0"/>
              <a:t>Progress ensures other threads can eventually get the TAS lock.</a:t>
            </a:r>
          </a:p>
        </p:txBody>
      </p:sp>
      <p:sp>
        <p:nvSpPr>
          <p:cNvPr id="14" name="Text Box 8"/>
          <p:cNvSpPr txBox="1">
            <a:spLocks noChangeArrowheads="1"/>
          </p:cNvSpPr>
          <p:nvPr/>
        </p:nvSpPr>
        <p:spPr bwMode="auto">
          <a:xfrm>
            <a:off x="304800" y="4237037"/>
            <a:ext cx="4038600" cy="2462213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1" dirty="0">
                <a:latin typeface="Courier New" pitchFamily="-1" charset="0"/>
              </a:rPr>
              <a:t>while (</a:t>
            </a:r>
            <a:r>
              <a:rPr lang="en-US" sz="1400" b="1" dirty="0" err="1">
                <a:latin typeface="Courier New" pitchFamily="-1" charset="0"/>
              </a:rPr>
              <a:t>TAS(&amp;lock</a:t>
            </a:r>
            <a:r>
              <a:rPr lang="en-US" sz="1400" b="1" dirty="0">
                <a:latin typeface="Courier New" pitchFamily="-1" charset="0"/>
              </a:rPr>
              <a:t>) == 1);</a:t>
            </a:r>
            <a:br>
              <a:rPr lang="en-US" sz="1400" b="1" dirty="0">
                <a:latin typeface="Courier New" pitchFamily="-1" charset="0"/>
              </a:rPr>
            </a:br>
            <a:r>
              <a:rPr lang="en-US" sz="1400" b="1" dirty="0">
                <a:latin typeface="Courier New" pitchFamily="-1" charset="0"/>
              </a:rPr>
              <a:t/>
            </a:r>
            <a:br>
              <a:rPr lang="en-US" sz="1400" b="1" dirty="0">
                <a:latin typeface="Courier New" pitchFamily="-1" charset="0"/>
              </a:rPr>
            </a:br>
            <a:r>
              <a:rPr lang="en-US" sz="1400" b="1" dirty="0" err="1">
                <a:latin typeface="Courier New" pitchFamily="-1" charset="0"/>
              </a:rPr>
              <a:t>sem</a:t>
            </a:r>
            <a:r>
              <a:rPr lang="en-US" sz="1400" b="1" dirty="0">
                <a:latin typeface="Courier New" pitchFamily="-1" charset="0"/>
              </a:rPr>
              <a:t>-&gt;counter--;</a:t>
            </a:r>
            <a:br>
              <a:rPr lang="en-US" sz="1400" b="1" dirty="0">
                <a:latin typeface="Courier New" pitchFamily="-1" charset="0"/>
              </a:rPr>
            </a:br>
            <a:r>
              <a:rPr lang="en-US" sz="1400" b="1" dirty="0">
                <a:latin typeface="Courier New" pitchFamily="-1" charset="0"/>
              </a:rPr>
              <a:t>if (</a:t>
            </a:r>
            <a:r>
              <a:rPr lang="en-US" sz="1400" b="1" dirty="0" err="1">
                <a:latin typeface="Courier New" pitchFamily="-1" charset="0"/>
              </a:rPr>
              <a:t>sem</a:t>
            </a:r>
            <a:r>
              <a:rPr lang="en-US" sz="1400" b="1" dirty="0">
                <a:latin typeface="Courier New" pitchFamily="-1" charset="0"/>
              </a:rPr>
              <a:t>-&gt;counter &lt; 0)</a:t>
            </a:r>
            <a:br>
              <a:rPr lang="en-US" sz="1400" b="1" dirty="0">
                <a:latin typeface="Courier New" pitchFamily="-1" charset="0"/>
              </a:rPr>
            </a:br>
            <a:r>
              <a:rPr lang="en-US" sz="1400" b="1" dirty="0">
                <a:latin typeface="Courier New" pitchFamily="-1" charset="0"/>
              </a:rPr>
              <a:t>{</a:t>
            </a:r>
            <a:br>
              <a:rPr lang="en-US" sz="1400" b="1" dirty="0">
                <a:latin typeface="Courier New" pitchFamily="-1" charset="0"/>
              </a:rPr>
            </a:br>
            <a:r>
              <a:rPr lang="en-US" sz="1400" b="1" dirty="0">
                <a:latin typeface="Courier New" pitchFamily="-1" charset="0"/>
              </a:rPr>
              <a:t>    append thread to blocked queue</a:t>
            </a:r>
            <a:br>
              <a:rPr lang="en-US" sz="1400" b="1" dirty="0">
                <a:latin typeface="Courier New" pitchFamily="-1" charset="0"/>
              </a:rPr>
            </a:br>
            <a:r>
              <a:rPr lang="en-US" sz="1400" b="1" dirty="0">
                <a:latin typeface="Courier New" pitchFamily="-1" charset="0"/>
              </a:rPr>
              <a:t>    atomically unlock and stop</a:t>
            </a:r>
            <a:br>
              <a:rPr lang="en-US" sz="1400" b="1" dirty="0">
                <a:latin typeface="Courier New" pitchFamily="-1" charset="0"/>
              </a:rPr>
            </a:br>
            <a:r>
              <a:rPr lang="en-US" sz="1400" b="1" dirty="0">
                <a:latin typeface="Courier New" pitchFamily="-1" charset="0"/>
              </a:rPr>
              <a:t>}</a:t>
            </a:r>
            <a:br>
              <a:rPr lang="en-US" sz="1400" b="1" dirty="0">
                <a:latin typeface="Courier New" pitchFamily="-1" charset="0"/>
              </a:rPr>
            </a:br>
            <a:r>
              <a:rPr lang="en-US" sz="1400" b="1" dirty="0">
                <a:latin typeface="Courier New" pitchFamily="-1" charset="0"/>
              </a:rPr>
              <a:t>else</a:t>
            </a:r>
            <a:br>
              <a:rPr lang="en-US" sz="1400" b="1" dirty="0">
                <a:latin typeface="Courier New" pitchFamily="-1" charset="0"/>
              </a:rPr>
            </a:br>
            <a:r>
              <a:rPr lang="en-US" sz="1400" b="1" dirty="0">
                <a:latin typeface="Courier New" pitchFamily="-1" charset="0"/>
              </a:rPr>
              <a:t>   </a:t>
            </a:r>
            <a:r>
              <a:rPr lang="en-US" sz="1400" b="1" dirty="0" err="1">
                <a:latin typeface="Courier New" pitchFamily="-1" charset="0"/>
              </a:rPr>
              <a:t>atomic_clear(&amp;lock</a:t>
            </a:r>
            <a:r>
              <a:rPr lang="en-US" sz="1400" b="1" dirty="0">
                <a:latin typeface="Courier New" pitchFamily="-1" charset="0"/>
              </a:rPr>
              <a:t>);</a:t>
            </a:r>
            <a:br>
              <a:rPr lang="en-US" sz="1400" b="1" dirty="0">
                <a:latin typeface="Courier New" pitchFamily="-1" charset="0"/>
              </a:rPr>
            </a:br>
            <a:endParaRPr lang="en-US" sz="1400" b="1" dirty="0">
              <a:latin typeface="Courier New" pitchFamily="-1" charset="0"/>
            </a:endParaRPr>
          </a:p>
        </p:txBody>
      </p:sp>
      <p:sp>
        <p:nvSpPr>
          <p:cNvPr id="15" name="Text Box 9"/>
          <p:cNvSpPr txBox="1">
            <a:spLocks noChangeArrowheads="1"/>
          </p:cNvSpPr>
          <p:nvPr/>
        </p:nvSpPr>
        <p:spPr bwMode="auto">
          <a:xfrm>
            <a:off x="4572000" y="4243387"/>
            <a:ext cx="4343400" cy="2462213"/>
          </a:xfrm>
          <a:prstGeom prst="rect">
            <a:avLst/>
          </a:prstGeom>
          <a:solidFill>
            <a:schemeClr val="bg1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1" dirty="0">
                <a:latin typeface="Courier New" pitchFamily="-1" charset="0"/>
              </a:rPr>
              <a:t>while (</a:t>
            </a:r>
            <a:r>
              <a:rPr lang="en-US" sz="1400" b="1" dirty="0" err="1">
                <a:latin typeface="Courier New" pitchFamily="-1" charset="0"/>
              </a:rPr>
              <a:t>TAS(&amp;lock</a:t>
            </a:r>
            <a:r>
              <a:rPr lang="en-US" sz="1400" b="1" dirty="0">
                <a:latin typeface="Courier New" pitchFamily="-1" charset="0"/>
              </a:rPr>
              <a:t>) == 1);</a:t>
            </a:r>
            <a:br>
              <a:rPr lang="en-US" sz="1400" b="1" dirty="0">
                <a:latin typeface="Courier New" pitchFamily="-1" charset="0"/>
              </a:rPr>
            </a:br>
            <a:r>
              <a:rPr lang="en-US" sz="1400" b="1" dirty="0">
                <a:latin typeface="Courier New" pitchFamily="-1" charset="0"/>
              </a:rPr>
              <a:t/>
            </a:r>
            <a:br>
              <a:rPr lang="en-US" sz="1400" b="1" dirty="0">
                <a:latin typeface="Courier New" pitchFamily="-1" charset="0"/>
              </a:rPr>
            </a:br>
            <a:r>
              <a:rPr lang="en-US" sz="1400" b="1" dirty="0" err="1">
                <a:latin typeface="Courier New" pitchFamily="-1" charset="0"/>
              </a:rPr>
              <a:t>sem</a:t>
            </a:r>
            <a:r>
              <a:rPr lang="en-US" sz="1400" b="1" dirty="0">
                <a:latin typeface="Courier New" pitchFamily="-1" charset="0"/>
              </a:rPr>
              <a:t>-&gt;counter++;</a:t>
            </a:r>
            <a:br>
              <a:rPr lang="en-US" sz="1400" b="1" dirty="0">
                <a:latin typeface="Courier New" pitchFamily="-1" charset="0"/>
              </a:rPr>
            </a:br>
            <a:r>
              <a:rPr lang="en-US" sz="1400" b="1" dirty="0">
                <a:latin typeface="Courier New" pitchFamily="-1" charset="0"/>
              </a:rPr>
              <a:t>if (</a:t>
            </a:r>
            <a:r>
              <a:rPr lang="en-US" sz="1400" b="1" dirty="0" err="1">
                <a:latin typeface="Courier New" pitchFamily="-1" charset="0"/>
              </a:rPr>
              <a:t>sem</a:t>
            </a:r>
            <a:r>
              <a:rPr lang="en-US" sz="1400" b="1" dirty="0">
                <a:latin typeface="Courier New" pitchFamily="-1" charset="0"/>
              </a:rPr>
              <a:t>-&gt;counter &lt;= 0)</a:t>
            </a:r>
            <a:br>
              <a:rPr lang="en-US" sz="1400" b="1" dirty="0">
                <a:latin typeface="Courier New" pitchFamily="-1" charset="0"/>
              </a:rPr>
            </a:br>
            <a:r>
              <a:rPr lang="en-US" sz="1400" b="1" dirty="0">
                <a:latin typeface="Courier New" pitchFamily="-1" charset="0"/>
              </a:rPr>
              <a:t>{</a:t>
            </a:r>
            <a:br>
              <a:rPr lang="en-US" sz="1400" b="1" dirty="0">
                <a:latin typeface="Courier New" pitchFamily="-1" charset="0"/>
              </a:rPr>
            </a:br>
            <a:r>
              <a:rPr lang="en-US" sz="1400" b="1" dirty="0">
                <a:latin typeface="Courier New" pitchFamily="-1" charset="0"/>
              </a:rPr>
              <a:t>    take one thread from blocked queue</a:t>
            </a:r>
            <a:br>
              <a:rPr lang="en-US" sz="1400" b="1" dirty="0">
                <a:latin typeface="Courier New" pitchFamily="-1" charset="0"/>
              </a:rPr>
            </a:br>
            <a:r>
              <a:rPr lang="en-US" sz="1400" b="1" dirty="0">
                <a:latin typeface="Courier New" pitchFamily="-1" charset="0"/>
              </a:rPr>
              <a:t>    start the thread</a:t>
            </a:r>
            <a:br>
              <a:rPr lang="en-US" sz="1400" b="1" dirty="0">
                <a:latin typeface="Courier New" pitchFamily="-1" charset="0"/>
              </a:rPr>
            </a:br>
            <a:r>
              <a:rPr lang="en-US" sz="1400" b="1" dirty="0">
                <a:latin typeface="Courier New" pitchFamily="-1" charset="0"/>
              </a:rPr>
              <a:t>}</a:t>
            </a:r>
            <a:br>
              <a:rPr lang="en-US" sz="1400" b="1" dirty="0">
                <a:latin typeface="Courier New" pitchFamily="-1" charset="0"/>
              </a:rPr>
            </a:br>
            <a:r>
              <a:rPr lang="en-US" sz="1400" b="1" dirty="0">
                <a:latin typeface="Courier New" pitchFamily="-1" charset="0"/>
              </a:rPr>
              <a:t/>
            </a:r>
            <a:br>
              <a:rPr lang="en-US" sz="1400" b="1" dirty="0">
                <a:latin typeface="Courier New" pitchFamily="-1" charset="0"/>
              </a:rPr>
            </a:br>
            <a:r>
              <a:rPr lang="en-US" sz="1400" b="1" dirty="0" err="1">
                <a:latin typeface="Courier New" pitchFamily="-1" charset="0"/>
              </a:rPr>
              <a:t>atomic_clear(&amp;lock</a:t>
            </a:r>
            <a:r>
              <a:rPr lang="en-US" sz="1400" b="1" dirty="0">
                <a:latin typeface="Courier New" pitchFamily="-1" charset="0"/>
              </a:rPr>
              <a:t>);</a:t>
            </a:r>
            <a:br>
              <a:rPr lang="en-US" sz="1400" b="1" dirty="0">
                <a:latin typeface="Courier New" pitchFamily="-1" charset="0"/>
              </a:rPr>
            </a:br>
            <a:endParaRPr lang="en-US" sz="1400" b="1" dirty="0">
              <a:latin typeface="Courier New" pitchFamily="-1" charset="0"/>
            </a:endParaRPr>
          </a:p>
        </p:txBody>
      </p:sp>
      <p:sp>
        <p:nvSpPr>
          <p:cNvPr id="16" name="Text Box 10"/>
          <p:cNvSpPr txBox="1">
            <a:spLocks noChangeArrowheads="1"/>
          </p:cNvSpPr>
          <p:nvPr/>
        </p:nvSpPr>
        <p:spPr bwMode="auto">
          <a:xfrm>
            <a:off x="228600" y="3805535"/>
            <a:ext cx="2103461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400" dirty="0" err="1">
                <a:latin typeface="Arial" pitchFamily="34" charset="0"/>
                <a:cs typeface="Arial" pitchFamily="34" charset="0"/>
              </a:rPr>
              <a:t>semaphore_P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Text Box 11"/>
          <p:cNvSpPr txBox="1">
            <a:spLocks noChangeArrowheads="1"/>
          </p:cNvSpPr>
          <p:nvPr/>
        </p:nvSpPr>
        <p:spPr bwMode="auto">
          <a:xfrm>
            <a:off x="4495800" y="3801070"/>
            <a:ext cx="2103461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400" dirty="0" err="1">
                <a:latin typeface="Arial" pitchFamily="34" charset="0"/>
                <a:cs typeface="Arial" pitchFamily="34" charset="0"/>
              </a:rPr>
              <a:t>semaphore_V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Semaphore In Kernel Space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Typically used to block some thread and wake it up on some condition</a:t>
            </a:r>
          </a:p>
          <a:p>
            <a:pPr lvl="1"/>
            <a:r>
              <a:rPr lang="en-US" dirty="0" err="1" smtClean="0"/>
              <a:t>minithread_sleep_with_timeout</a:t>
            </a:r>
            <a:r>
              <a:rPr lang="en-US" dirty="0" smtClean="0"/>
              <a:t>()</a:t>
            </a:r>
          </a:p>
          <a:p>
            <a:pPr lvl="1"/>
            <a:r>
              <a:rPr lang="en-US" dirty="0" smtClean="0"/>
              <a:t>wake up the thread after the elapsed time</a:t>
            </a:r>
          </a:p>
          <a:p>
            <a:r>
              <a:rPr lang="en-US" dirty="0" smtClean="0"/>
              <a:t>Waking up requires calling </a:t>
            </a:r>
            <a:r>
              <a:rPr lang="en-US" dirty="0" err="1" smtClean="0"/>
              <a:t>sem_V</a:t>
            </a:r>
            <a:r>
              <a:rPr lang="en-US" dirty="0" smtClean="0"/>
              <a:t> on that sleep</a:t>
            </a:r>
            <a:br>
              <a:rPr lang="en-US" dirty="0" smtClean="0"/>
            </a:br>
            <a:r>
              <a:rPr lang="en-US" dirty="0" smtClean="0"/>
              <a:t>  semaphore</a:t>
            </a:r>
          </a:p>
          <a:p>
            <a:r>
              <a:rPr lang="en-US" dirty="0" smtClean="0"/>
              <a:t>Where is this done?</a:t>
            </a:r>
          </a:p>
          <a:p>
            <a:pPr lvl="1"/>
            <a:r>
              <a:rPr lang="en-US" dirty="0" smtClean="0"/>
              <a:t>Done in kernel space with interrupts disabled.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Unfortunate Interleaving</a:t>
            </a:r>
            <a:endParaRPr lang="en-US" dirty="0"/>
          </a:p>
        </p:txBody>
      </p:sp>
      <p:sp>
        <p:nvSpPr>
          <p:cNvPr id="16" name="Content Placeholder 1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What if user calls </a:t>
            </a:r>
            <a:r>
              <a:rPr lang="en-US" sz="2400" dirty="0" err="1" smtClean="0"/>
              <a:t>sleep_with_timeout</a:t>
            </a:r>
            <a:r>
              <a:rPr lang="en-US" sz="2400" dirty="0" smtClean="0"/>
              <a:t>(0) ?</a:t>
            </a:r>
          </a:p>
          <a:p>
            <a:pPr lvl="1"/>
            <a:r>
              <a:rPr lang="en-US" sz="2000" dirty="0" err="1" smtClean="0"/>
              <a:t>sem_P</a:t>
            </a:r>
            <a:r>
              <a:rPr lang="en-US" sz="2000" dirty="0" smtClean="0"/>
              <a:t> is called, and thread blocks itself.</a:t>
            </a:r>
          </a:p>
          <a:p>
            <a:r>
              <a:rPr lang="en-US" sz="2400" dirty="0" smtClean="0"/>
              <a:t>What if </a:t>
            </a:r>
            <a:r>
              <a:rPr lang="en-US" sz="2400" dirty="0" err="1" smtClean="0"/>
              <a:t>sem_P</a:t>
            </a:r>
            <a:r>
              <a:rPr lang="en-US" sz="2400" dirty="0" smtClean="0"/>
              <a:t> was interrupted just after placing thread on blocked queue but before clearing TAS lock?</a:t>
            </a:r>
          </a:p>
          <a:p>
            <a:endParaRPr lang="en-US" dirty="0"/>
          </a:p>
        </p:txBody>
      </p:sp>
      <p:sp>
        <p:nvSpPr>
          <p:cNvPr id="7" name="Text Box 9"/>
          <p:cNvSpPr txBox="1">
            <a:spLocks noChangeArrowheads="1"/>
          </p:cNvSpPr>
          <p:nvPr/>
        </p:nvSpPr>
        <p:spPr bwMode="auto">
          <a:xfrm>
            <a:off x="304800" y="3886200"/>
            <a:ext cx="4038600" cy="2857500"/>
          </a:xfrm>
          <a:prstGeom prst="rect">
            <a:avLst/>
          </a:prstGeom>
          <a:solidFill>
            <a:schemeClr val="bg1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1" dirty="0">
                <a:latin typeface="Courier New" pitchFamily="-1" charset="0"/>
              </a:rPr>
              <a:t>while (</a:t>
            </a:r>
            <a:r>
              <a:rPr lang="en-US" sz="1400" b="1" dirty="0" err="1">
                <a:latin typeface="Courier New" pitchFamily="-1" charset="0"/>
              </a:rPr>
              <a:t>TAS(&amp;lock</a:t>
            </a:r>
            <a:r>
              <a:rPr lang="en-US" sz="1400" b="1" dirty="0">
                <a:latin typeface="Courier New" pitchFamily="-1" charset="0"/>
              </a:rPr>
              <a:t>) == 1);</a:t>
            </a:r>
            <a:br>
              <a:rPr lang="en-US" sz="1400" b="1" dirty="0">
                <a:latin typeface="Courier New" pitchFamily="-1" charset="0"/>
              </a:rPr>
            </a:br>
            <a:r>
              <a:rPr lang="en-US" sz="1400" b="1" dirty="0">
                <a:latin typeface="Courier New" pitchFamily="-1" charset="0"/>
              </a:rPr>
              <a:t/>
            </a:r>
            <a:br>
              <a:rPr lang="en-US" sz="1400" b="1" dirty="0">
                <a:latin typeface="Courier New" pitchFamily="-1" charset="0"/>
              </a:rPr>
            </a:br>
            <a:r>
              <a:rPr lang="en-US" sz="1400" b="1" dirty="0" err="1">
                <a:latin typeface="Courier New" pitchFamily="-1" charset="0"/>
              </a:rPr>
              <a:t>sem</a:t>
            </a:r>
            <a:r>
              <a:rPr lang="en-US" sz="1400" b="1" dirty="0">
                <a:latin typeface="Courier New" pitchFamily="-1" charset="0"/>
              </a:rPr>
              <a:t>-&gt;counter--;</a:t>
            </a:r>
            <a:br>
              <a:rPr lang="en-US" sz="1400" b="1" dirty="0">
                <a:latin typeface="Courier New" pitchFamily="-1" charset="0"/>
              </a:rPr>
            </a:br>
            <a:r>
              <a:rPr lang="en-US" sz="1400" b="1" dirty="0">
                <a:latin typeface="Courier New" pitchFamily="-1" charset="0"/>
              </a:rPr>
              <a:t>if (</a:t>
            </a:r>
            <a:r>
              <a:rPr lang="en-US" sz="1400" b="1" dirty="0" err="1">
                <a:latin typeface="Courier New" pitchFamily="-1" charset="0"/>
              </a:rPr>
              <a:t>sem</a:t>
            </a:r>
            <a:r>
              <a:rPr lang="en-US" sz="1400" b="1" dirty="0">
                <a:latin typeface="Courier New" pitchFamily="-1" charset="0"/>
              </a:rPr>
              <a:t>-&gt;counter &lt; 0)</a:t>
            </a:r>
            <a:br>
              <a:rPr lang="en-US" sz="1400" b="1" dirty="0">
                <a:latin typeface="Courier New" pitchFamily="-1" charset="0"/>
              </a:rPr>
            </a:br>
            <a:r>
              <a:rPr lang="en-US" sz="1400" b="1" dirty="0">
                <a:latin typeface="Courier New" pitchFamily="-1" charset="0"/>
              </a:rPr>
              <a:t>{</a:t>
            </a:r>
            <a:br>
              <a:rPr lang="en-US" sz="1400" b="1" dirty="0">
                <a:latin typeface="Courier New" pitchFamily="-1" charset="0"/>
              </a:rPr>
            </a:br>
            <a:r>
              <a:rPr lang="en-US" sz="1400" b="1" dirty="0">
                <a:latin typeface="Courier New" pitchFamily="-1" charset="0"/>
              </a:rPr>
              <a:t>    append thread to blocked queue</a:t>
            </a:r>
            <a:br>
              <a:rPr lang="en-US" sz="1400" b="1" dirty="0">
                <a:latin typeface="Courier New" pitchFamily="-1" charset="0"/>
              </a:rPr>
            </a:br>
            <a:r>
              <a:rPr lang="en-US" sz="1400" b="1" dirty="0">
                <a:latin typeface="Courier New" pitchFamily="-1" charset="0"/>
              </a:rPr>
              <a:t/>
            </a:r>
            <a:br>
              <a:rPr lang="en-US" sz="1400" b="1" dirty="0">
                <a:latin typeface="Courier New" pitchFamily="-1" charset="0"/>
              </a:rPr>
            </a:br>
            <a:r>
              <a:rPr lang="en-US" sz="1400" b="1" dirty="0">
                <a:latin typeface="Courier New" pitchFamily="-1" charset="0"/>
              </a:rPr>
              <a:t/>
            </a:r>
            <a:br>
              <a:rPr lang="en-US" sz="1400" b="1" dirty="0">
                <a:latin typeface="Courier New" pitchFamily="-1" charset="0"/>
              </a:rPr>
            </a:br>
            <a:r>
              <a:rPr lang="en-US" sz="1400" b="1" dirty="0">
                <a:latin typeface="Courier New" pitchFamily="-1" charset="0"/>
              </a:rPr>
              <a:t>    atomically unlock and stop</a:t>
            </a:r>
            <a:br>
              <a:rPr lang="en-US" sz="1400" b="1" dirty="0">
                <a:latin typeface="Courier New" pitchFamily="-1" charset="0"/>
              </a:rPr>
            </a:br>
            <a:r>
              <a:rPr lang="en-US" sz="1400" b="1" dirty="0">
                <a:latin typeface="Courier New" pitchFamily="-1" charset="0"/>
              </a:rPr>
              <a:t>}</a:t>
            </a:r>
            <a:br>
              <a:rPr lang="en-US" sz="1400" b="1" dirty="0">
                <a:latin typeface="Courier New" pitchFamily="-1" charset="0"/>
              </a:rPr>
            </a:br>
            <a:r>
              <a:rPr lang="en-US" sz="1400" b="1" dirty="0">
                <a:latin typeface="Courier New" pitchFamily="-1" charset="0"/>
              </a:rPr>
              <a:t>else</a:t>
            </a:r>
            <a:br>
              <a:rPr lang="en-US" sz="1400" b="1" dirty="0">
                <a:latin typeface="Courier New" pitchFamily="-1" charset="0"/>
              </a:rPr>
            </a:br>
            <a:r>
              <a:rPr lang="en-US" sz="1400" b="1" dirty="0">
                <a:latin typeface="Courier New" pitchFamily="-1" charset="0"/>
              </a:rPr>
              <a:t>   </a:t>
            </a:r>
            <a:r>
              <a:rPr lang="en-US" sz="1400" b="1" dirty="0" err="1">
                <a:latin typeface="Courier New" pitchFamily="-1" charset="0"/>
              </a:rPr>
              <a:t>atomic_clear(&amp;lock</a:t>
            </a:r>
            <a:r>
              <a:rPr lang="en-US" sz="1400" b="1" dirty="0">
                <a:latin typeface="Courier New" pitchFamily="-1" charset="0"/>
              </a:rPr>
              <a:t>);</a:t>
            </a:r>
            <a:br>
              <a:rPr lang="en-US" sz="1400" b="1" dirty="0">
                <a:latin typeface="Courier New" pitchFamily="-1" charset="0"/>
              </a:rPr>
            </a:br>
            <a:endParaRPr lang="en-US" sz="1400" b="1" dirty="0">
              <a:latin typeface="Courier New" pitchFamily="-1" charset="0"/>
            </a:endParaRPr>
          </a:p>
        </p:txBody>
      </p:sp>
      <p:sp>
        <p:nvSpPr>
          <p:cNvPr id="8" name="Text Box 10"/>
          <p:cNvSpPr txBox="1">
            <a:spLocks noChangeArrowheads="1"/>
          </p:cNvSpPr>
          <p:nvPr/>
        </p:nvSpPr>
        <p:spPr bwMode="auto">
          <a:xfrm>
            <a:off x="4572000" y="3886200"/>
            <a:ext cx="4343400" cy="2432050"/>
          </a:xfrm>
          <a:prstGeom prst="rect">
            <a:avLst/>
          </a:prstGeom>
          <a:solidFill>
            <a:schemeClr val="bg1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1" dirty="0">
                <a:latin typeface="Courier New" pitchFamily="-1" charset="0"/>
              </a:rPr>
              <a:t>while (</a:t>
            </a:r>
            <a:r>
              <a:rPr lang="en-US" sz="1400" b="1" dirty="0" err="1">
                <a:latin typeface="Courier New" pitchFamily="-1" charset="0"/>
              </a:rPr>
              <a:t>TAS(&amp;lock</a:t>
            </a:r>
            <a:r>
              <a:rPr lang="en-US" sz="1400" b="1" dirty="0">
                <a:latin typeface="Courier New" pitchFamily="-1" charset="0"/>
              </a:rPr>
              <a:t>) == 1);</a:t>
            </a:r>
            <a:br>
              <a:rPr lang="en-US" sz="1400" b="1" dirty="0">
                <a:latin typeface="Courier New" pitchFamily="-1" charset="0"/>
              </a:rPr>
            </a:br>
            <a:r>
              <a:rPr lang="en-US" sz="1400" b="1" dirty="0">
                <a:latin typeface="Courier New" pitchFamily="-1" charset="0"/>
              </a:rPr>
              <a:t/>
            </a:r>
            <a:br>
              <a:rPr lang="en-US" sz="1400" b="1" dirty="0">
                <a:latin typeface="Courier New" pitchFamily="-1" charset="0"/>
              </a:rPr>
            </a:br>
            <a:r>
              <a:rPr lang="en-US" sz="1400" b="1" dirty="0" err="1">
                <a:latin typeface="Courier New" pitchFamily="-1" charset="0"/>
              </a:rPr>
              <a:t>sem</a:t>
            </a:r>
            <a:r>
              <a:rPr lang="en-US" sz="1400" b="1" dirty="0">
                <a:latin typeface="Courier New" pitchFamily="-1" charset="0"/>
              </a:rPr>
              <a:t>-&gt;counter++;</a:t>
            </a:r>
            <a:br>
              <a:rPr lang="en-US" sz="1400" b="1" dirty="0">
                <a:latin typeface="Courier New" pitchFamily="-1" charset="0"/>
              </a:rPr>
            </a:br>
            <a:r>
              <a:rPr lang="en-US" sz="1400" b="1" dirty="0">
                <a:latin typeface="Courier New" pitchFamily="-1" charset="0"/>
              </a:rPr>
              <a:t>if (</a:t>
            </a:r>
            <a:r>
              <a:rPr lang="en-US" sz="1400" b="1" dirty="0" err="1">
                <a:latin typeface="Courier New" pitchFamily="-1" charset="0"/>
              </a:rPr>
              <a:t>sem</a:t>
            </a:r>
            <a:r>
              <a:rPr lang="en-US" sz="1400" b="1" dirty="0">
                <a:latin typeface="Courier New" pitchFamily="-1" charset="0"/>
              </a:rPr>
              <a:t>-&gt;counter &lt;= 0)</a:t>
            </a:r>
            <a:br>
              <a:rPr lang="en-US" sz="1400" b="1" dirty="0">
                <a:latin typeface="Courier New" pitchFamily="-1" charset="0"/>
              </a:rPr>
            </a:br>
            <a:r>
              <a:rPr lang="en-US" sz="1400" b="1" dirty="0">
                <a:latin typeface="Courier New" pitchFamily="-1" charset="0"/>
              </a:rPr>
              <a:t>{</a:t>
            </a:r>
            <a:br>
              <a:rPr lang="en-US" sz="1400" b="1" dirty="0">
                <a:latin typeface="Courier New" pitchFamily="-1" charset="0"/>
              </a:rPr>
            </a:br>
            <a:r>
              <a:rPr lang="en-US" sz="1400" b="1" dirty="0">
                <a:latin typeface="Courier New" pitchFamily="-1" charset="0"/>
              </a:rPr>
              <a:t>    take one thread from blocked queue</a:t>
            </a:r>
            <a:br>
              <a:rPr lang="en-US" sz="1400" b="1" dirty="0">
                <a:latin typeface="Courier New" pitchFamily="-1" charset="0"/>
              </a:rPr>
            </a:br>
            <a:r>
              <a:rPr lang="en-US" sz="1400" b="1" dirty="0">
                <a:latin typeface="Courier New" pitchFamily="-1" charset="0"/>
              </a:rPr>
              <a:t>    start the thread</a:t>
            </a:r>
            <a:br>
              <a:rPr lang="en-US" sz="1400" b="1" dirty="0">
                <a:latin typeface="Courier New" pitchFamily="-1" charset="0"/>
              </a:rPr>
            </a:br>
            <a:r>
              <a:rPr lang="en-US" sz="1400" b="1" dirty="0">
                <a:latin typeface="Courier New" pitchFamily="-1" charset="0"/>
              </a:rPr>
              <a:t>}</a:t>
            </a:r>
            <a:br>
              <a:rPr lang="en-US" sz="1400" b="1" dirty="0">
                <a:latin typeface="Courier New" pitchFamily="-1" charset="0"/>
              </a:rPr>
            </a:br>
            <a:r>
              <a:rPr lang="en-US" sz="1400" b="1" dirty="0">
                <a:latin typeface="Courier New" pitchFamily="-1" charset="0"/>
              </a:rPr>
              <a:t/>
            </a:r>
            <a:br>
              <a:rPr lang="en-US" sz="1400" b="1" dirty="0">
                <a:latin typeface="Courier New" pitchFamily="-1" charset="0"/>
              </a:rPr>
            </a:br>
            <a:r>
              <a:rPr lang="en-US" sz="1400" b="1" dirty="0" err="1">
                <a:latin typeface="Courier New" pitchFamily="-1" charset="0"/>
              </a:rPr>
              <a:t>atomic_clear(&amp;lock</a:t>
            </a:r>
            <a:r>
              <a:rPr lang="en-US" sz="1400" b="1" dirty="0">
                <a:latin typeface="Courier New" pitchFamily="-1" charset="0"/>
              </a:rPr>
              <a:t>);</a:t>
            </a:r>
            <a:br>
              <a:rPr lang="en-US" sz="1400" b="1" dirty="0">
                <a:latin typeface="Courier New" pitchFamily="-1" charset="0"/>
              </a:rPr>
            </a:br>
            <a:endParaRPr lang="en-US" sz="1400" b="1" dirty="0">
              <a:latin typeface="Courier New" pitchFamily="-1" charset="0"/>
            </a:endParaRPr>
          </a:p>
        </p:txBody>
      </p:sp>
      <p:sp>
        <p:nvSpPr>
          <p:cNvPr id="9" name="Text Box 11"/>
          <p:cNvSpPr txBox="1">
            <a:spLocks noChangeArrowheads="1"/>
          </p:cNvSpPr>
          <p:nvPr/>
        </p:nvSpPr>
        <p:spPr bwMode="auto">
          <a:xfrm>
            <a:off x="228600" y="3505200"/>
            <a:ext cx="3021013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600" dirty="0">
                <a:solidFill>
                  <a:srgbClr val="000000"/>
                </a:solidFill>
                <a:latin typeface="Calibri" pitchFamily="-1" charset="0"/>
              </a:rPr>
              <a:t>user calls sleep_with_timeout(0)…</a:t>
            </a:r>
          </a:p>
        </p:txBody>
      </p:sp>
      <p:sp>
        <p:nvSpPr>
          <p:cNvPr id="10" name="Text Box 12"/>
          <p:cNvSpPr txBox="1">
            <a:spLocks noChangeArrowheads="1"/>
          </p:cNvSpPr>
          <p:nvPr/>
        </p:nvSpPr>
        <p:spPr bwMode="auto">
          <a:xfrm>
            <a:off x="4572000" y="3505200"/>
            <a:ext cx="37814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600" dirty="0">
                <a:solidFill>
                  <a:srgbClr val="000000"/>
                </a:solidFill>
                <a:latin typeface="Calibri" pitchFamily="-1" charset="0"/>
              </a:rPr>
              <a:t>…clock handler tries to wake that thread up</a:t>
            </a:r>
          </a:p>
        </p:txBody>
      </p:sp>
      <p:sp>
        <p:nvSpPr>
          <p:cNvPr id="11" name="Text Box 15"/>
          <p:cNvSpPr txBox="1">
            <a:spLocks noChangeArrowheads="1"/>
          </p:cNvSpPr>
          <p:nvPr/>
        </p:nvSpPr>
        <p:spPr bwMode="auto">
          <a:xfrm>
            <a:off x="762000" y="5257800"/>
            <a:ext cx="2362200" cy="336550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>
                <a:solidFill>
                  <a:srgbClr val="FF0000"/>
                </a:solidFill>
                <a:latin typeface="Calibri" pitchFamily="-1" charset="0"/>
              </a:rPr>
              <a:t>               clock interrupt!</a:t>
            </a:r>
          </a:p>
        </p:txBody>
      </p:sp>
      <p:pic>
        <p:nvPicPr>
          <p:cNvPr id="12" name="Picture 13" descr="MC900441735[1]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90600" y="5257800"/>
            <a:ext cx="304800" cy="304800"/>
          </a:xfrm>
          <a:prstGeom prst="rect">
            <a:avLst/>
          </a:prstGeom>
          <a:noFill/>
        </p:spPr>
      </p:pic>
      <p:sp>
        <p:nvSpPr>
          <p:cNvPr id="13" name="AutoShape 16"/>
          <p:cNvSpPr>
            <a:spLocks noChangeArrowheads="1"/>
          </p:cNvSpPr>
          <p:nvPr/>
        </p:nvSpPr>
        <p:spPr bwMode="auto">
          <a:xfrm>
            <a:off x="7391400" y="3962400"/>
            <a:ext cx="990600" cy="282575"/>
          </a:xfrm>
          <a:prstGeom prst="leftArrow">
            <a:avLst>
              <a:gd name="adj1" fmla="val 50000"/>
              <a:gd name="adj2" fmla="val 87640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" name="Text Box 17"/>
          <p:cNvSpPr txBox="1">
            <a:spLocks noChangeArrowheads="1"/>
          </p:cNvSpPr>
          <p:nvPr/>
        </p:nvSpPr>
        <p:spPr bwMode="auto">
          <a:xfrm>
            <a:off x="6324600" y="4343400"/>
            <a:ext cx="2514600" cy="581025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>
                <a:solidFill>
                  <a:srgbClr val="FF0000"/>
                </a:solidFill>
                <a:latin typeface="Calibri" pitchFamily="-1" charset="0"/>
              </a:rPr>
              <a:t>but interrupts are disabled in the clock handler!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build="p"/>
      <p:bldP spid="11" grpId="0" animBg="1"/>
      <p:bldP spid="13" grpId="0" animBg="1"/>
      <p:bldP spid="14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Solution</a:t>
            </a:r>
            <a:endParaRPr lang="en-US" dirty="0"/>
          </a:p>
        </p:txBody>
      </p:sp>
      <p:sp>
        <p:nvSpPr>
          <p:cNvPr id="10" name="Content Placeholder 9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Disable interrupts for </a:t>
            </a:r>
            <a:r>
              <a:rPr lang="en-US" dirty="0" err="1" smtClean="0"/>
              <a:t>sem_P</a:t>
            </a:r>
            <a:r>
              <a:rPr lang="en-US" dirty="0" smtClean="0"/>
              <a:t> and </a:t>
            </a:r>
            <a:r>
              <a:rPr lang="en-US" dirty="0" err="1" smtClean="0"/>
              <a:t>sem_V</a:t>
            </a:r>
            <a:r>
              <a:rPr lang="en-US" dirty="0" smtClean="0"/>
              <a:t> for </a:t>
            </a:r>
            <a:r>
              <a:rPr lang="en-US" dirty="0" err="1" smtClean="0"/>
              <a:t>minithread_sleep</a:t>
            </a:r>
            <a:endParaRPr lang="en-US" dirty="0" smtClean="0"/>
          </a:p>
          <a:p>
            <a:pPr lvl="1"/>
            <a:r>
              <a:rPr lang="en-US" dirty="0" smtClean="0"/>
              <a:t>Atomicity: </a:t>
            </a:r>
            <a:r>
              <a:rPr lang="en-US" dirty="0" err="1" smtClean="0"/>
              <a:t>sem_P</a:t>
            </a:r>
            <a:r>
              <a:rPr lang="en-US" dirty="0" smtClean="0"/>
              <a:t> will be done with everything before an interrupt can possibly arrive.</a:t>
            </a:r>
          </a:p>
          <a:p>
            <a:pPr lvl="1"/>
            <a:r>
              <a:rPr lang="en-US" dirty="0" smtClean="0"/>
              <a:t>If interrupt arrives, acquisition of TAS lock is guaranteed in kernel space.</a:t>
            </a:r>
          </a:p>
          <a:p>
            <a:r>
              <a:rPr lang="en-US" dirty="0" smtClean="0"/>
              <a:t>What about </a:t>
            </a:r>
            <a:r>
              <a:rPr lang="en-US" dirty="0" err="1" smtClean="0"/>
              <a:t>sem_V</a:t>
            </a:r>
            <a:r>
              <a:rPr lang="en-US" dirty="0" smtClean="0"/>
              <a:t>?</a:t>
            </a:r>
          </a:p>
          <a:p>
            <a:pPr lvl="1"/>
            <a:r>
              <a:rPr lang="en-US" dirty="0" err="1" smtClean="0"/>
              <a:t>sem_V</a:t>
            </a:r>
            <a:r>
              <a:rPr lang="en-US" dirty="0" smtClean="0"/>
              <a:t> is called from interrupt handler.</a:t>
            </a:r>
            <a:endParaRPr lang="en-US" dirty="0" smtClean="0"/>
          </a:p>
          <a:p>
            <a:pPr lvl="1"/>
            <a:r>
              <a:rPr lang="en-US" dirty="0" smtClean="0"/>
              <a:t>Interrupts </a:t>
            </a:r>
            <a:r>
              <a:rPr lang="en-US" dirty="0" smtClean="0"/>
              <a:t>are already disabled in the handler.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When is this applicable?</a:t>
            </a:r>
            <a:endParaRPr 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If semaphore will be used in portions of your kernel where interrupts are disabled.</a:t>
            </a:r>
          </a:p>
          <a:p>
            <a:pPr lvl="1"/>
            <a:r>
              <a:rPr lang="en-US" dirty="0" smtClean="0"/>
              <a:t>Right now: only the sleep semaphore.</a:t>
            </a:r>
          </a:p>
          <a:p>
            <a:r>
              <a:rPr lang="en-US" dirty="0" smtClean="0"/>
              <a:t>What about cleanup semaphore?</a:t>
            </a:r>
          </a:p>
          <a:p>
            <a:pPr lvl="1"/>
            <a:r>
              <a:rPr lang="en-US" dirty="0" smtClean="0"/>
              <a:t>Cleanup semaphore is not signaled from any place where interrupts are disabled.</a:t>
            </a:r>
          </a:p>
          <a:p>
            <a:pPr lvl="1"/>
            <a:r>
              <a:rPr lang="en-US" dirty="0" smtClean="0"/>
              <a:t>Cleanup code should only disable interrupts while accessing the cleanup queue, not for semaphore signaling.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Scheduling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533400" y="1981200"/>
            <a:ext cx="457200" cy="533400"/>
          </a:xfrm>
          <a:prstGeom prst="rect">
            <a:avLst/>
          </a:prstGeom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990600" y="1981200"/>
            <a:ext cx="457200" cy="533400"/>
          </a:xfrm>
          <a:prstGeom prst="rect">
            <a:avLst/>
          </a:prstGeom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1447800" y="1981200"/>
            <a:ext cx="457200" cy="533400"/>
          </a:xfrm>
          <a:prstGeom prst="rect">
            <a:avLst/>
          </a:prstGeom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1905000" y="1981200"/>
            <a:ext cx="457200" cy="533400"/>
          </a:xfrm>
          <a:prstGeom prst="rect">
            <a:avLst/>
          </a:prstGeom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2362200" y="1981200"/>
            <a:ext cx="457200" cy="533400"/>
          </a:xfrm>
          <a:prstGeom prst="rect">
            <a:avLst/>
          </a:prstGeom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2819400" y="1981200"/>
            <a:ext cx="457200" cy="533400"/>
          </a:xfrm>
          <a:prstGeom prst="rect">
            <a:avLst/>
          </a:prstGeom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3276600" y="1981200"/>
            <a:ext cx="457200" cy="533400"/>
          </a:xfrm>
          <a:prstGeom prst="rect">
            <a:avLst/>
          </a:prstGeom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3733800" y="1981200"/>
            <a:ext cx="457200" cy="533400"/>
          </a:xfrm>
          <a:prstGeom prst="rect">
            <a:avLst/>
          </a:prstGeom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533400" y="2971800"/>
            <a:ext cx="457200" cy="533400"/>
          </a:xfrm>
          <a:prstGeom prst="rect">
            <a:avLst/>
          </a:prstGeom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990600" y="2971800"/>
            <a:ext cx="457200" cy="533400"/>
          </a:xfrm>
          <a:prstGeom prst="rect">
            <a:avLst/>
          </a:prstGeom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1447800" y="2971800"/>
            <a:ext cx="457200" cy="533400"/>
          </a:xfrm>
          <a:prstGeom prst="rect">
            <a:avLst/>
          </a:prstGeom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1905000" y="2971800"/>
            <a:ext cx="457200" cy="533400"/>
          </a:xfrm>
          <a:prstGeom prst="rect">
            <a:avLst/>
          </a:prstGeom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2362200" y="2971800"/>
            <a:ext cx="457200" cy="533400"/>
          </a:xfrm>
          <a:prstGeom prst="rect">
            <a:avLst/>
          </a:prstGeom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2819400" y="2971800"/>
            <a:ext cx="457200" cy="533400"/>
          </a:xfrm>
          <a:prstGeom prst="rect">
            <a:avLst/>
          </a:prstGeom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3276600" y="2971800"/>
            <a:ext cx="457200" cy="533400"/>
          </a:xfrm>
          <a:prstGeom prst="rect">
            <a:avLst/>
          </a:prstGeom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3733800" y="2971800"/>
            <a:ext cx="457200" cy="533400"/>
          </a:xfrm>
          <a:prstGeom prst="rect">
            <a:avLst/>
          </a:prstGeom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>
            <a:off x="533400" y="4038600"/>
            <a:ext cx="457200" cy="533400"/>
          </a:xfrm>
          <a:prstGeom prst="rect">
            <a:avLst/>
          </a:prstGeom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990600" y="4038600"/>
            <a:ext cx="457200" cy="533400"/>
          </a:xfrm>
          <a:prstGeom prst="rect">
            <a:avLst/>
          </a:prstGeom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1447800" y="4038600"/>
            <a:ext cx="457200" cy="533400"/>
          </a:xfrm>
          <a:prstGeom prst="rect">
            <a:avLst/>
          </a:prstGeom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/>
        </p:nvSpPr>
        <p:spPr>
          <a:xfrm>
            <a:off x="1905000" y="4038600"/>
            <a:ext cx="457200" cy="533400"/>
          </a:xfrm>
          <a:prstGeom prst="rect">
            <a:avLst/>
          </a:prstGeom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/>
          <p:cNvSpPr/>
          <p:nvPr/>
        </p:nvSpPr>
        <p:spPr>
          <a:xfrm>
            <a:off x="2362200" y="4038600"/>
            <a:ext cx="457200" cy="533400"/>
          </a:xfrm>
          <a:prstGeom prst="rect">
            <a:avLst/>
          </a:prstGeom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/>
          <p:cNvSpPr/>
          <p:nvPr/>
        </p:nvSpPr>
        <p:spPr>
          <a:xfrm>
            <a:off x="2819400" y="4038600"/>
            <a:ext cx="457200" cy="533400"/>
          </a:xfrm>
          <a:prstGeom prst="rect">
            <a:avLst/>
          </a:prstGeom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/>
          <p:cNvSpPr/>
          <p:nvPr/>
        </p:nvSpPr>
        <p:spPr>
          <a:xfrm>
            <a:off x="3276600" y="4038600"/>
            <a:ext cx="457200" cy="533400"/>
          </a:xfrm>
          <a:prstGeom prst="rect">
            <a:avLst/>
          </a:prstGeom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/>
          <p:cNvSpPr/>
          <p:nvPr/>
        </p:nvSpPr>
        <p:spPr>
          <a:xfrm>
            <a:off x="3733800" y="4038600"/>
            <a:ext cx="457200" cy="533400"/>
          </a:xfrm>
          <a:prstGeom prst="rect">
            <a:avLst/>
          </a:prstGeom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/>
          <p:cNvSpPr/>
          <p:nvPr/>
        </p:nvSpPr>
        <p:spPr>
          <a:xfrm>
            <a:off x="533400" y="5105400"/>
            <a:ext cx="457200" cy="533400"/>
          </a:xfrm>
          <a:prstGeom prst="rect">
            <a:avLst/>
          </a:prstGeom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>
            <a:off x="990600" y="5105400"/>
            <a:ext cx="457200" cy="533400"/>
          </a:xfrm>
          <a:prstGeom prst="rect">
            <a:avLst/>
          </a:prstGeom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>
            <a:off x="1447800" y="5105400"/>
            <a:ext cx="457200" cy="533400"/>
          </a:xfrm>
          <a:prstGeom prst="rect">
            <a:avLst/>
          </a:prstGeom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/>
          <p:cNvSpPr/>
          <p:nvPr/>
        </p:nvSpPr>
        <p:spPr>
          <a:xfrm>
            <a:off x="1905000" y="5105400"/>
            <a:ext cx="457200" cy="533400"/>
          </a:xfrm>
          <a:prstGeom prst="rect">
            <a:avLst/>
          </a:prstGeom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/>
          <p:cNvSpPr/>
          <p:nvPr/>
        </p:nvSpPr>
        <p:spPr>
          <a:xfrm>
            <a:off x="2362200" y="5105400"/>
            <a:ext cx="457200" cy="533400"/>
          </a:xfrm>
          <a:prstGeom prst="rect">
            <a:avLst/>
          </a:prstGeom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/>
          <p:cNvSpPr/>
          <p:nvPr/>
        </p:nvSpPr>
        <p:spPr>
          <a:xfrm>
            <a:off x="2819400" y="5105400"/>
            <a:ext cx="457200" cy="533400"/>
          </a:xfrm>
          <a:prstGeom prst="rect">
            <a:avLst/>
          </a:prstGeom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/>
          <p:cNvSpPr/>
          <p:nvPr/>
        </p:nvSpPr>
        <p:spPr>
          <a:xfrm>
            <a:off x="3276600" y="5105400"/>
            <a:ext cx="457200" cy="533400"/>
          </a:xfrm>
          <a:prstGeom prst="rect">
            <a:avLst/>
          </a:prstGeom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/>
          <p:cNvSpPr/>
          <p:nvPr/>
        </p:nvSpPr>
        <p:spPr>
          <a:xfrm>
            <a:off x="3733800" y="5105400"/>
            <a:ext cx="457200" cy="533400"/>
          </a:xfrm>
          <a:prstGeom prst="rect">
            <a:avLst/>
          </a:prstGeom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TextBox 35"/>
          <p:cNvSpPr txBox="1"/>
          <p:nvPr/>
        </p:nvSpPr>
        <p:spPr>
          <a:xfrm>
            <a:off x="152400" y="2057400"/>
            <a:ext cx="38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37" name="TextBox 36"/>
          <p:cNvSpPr txBox="1"/>
          <p:nvPr/>
        </p:nvSpPr>
        <p:spPr>
          <a:xfrm>
            <a:off x="152400" y="3048000"/>
            <a:ext cx="38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38" name="TextBox 37"/>
          <p:cNvSpPr txBox="1"/>
          <p:nvPr/>
        </p:nvSpPr>
        <p:spPr>
          <a:xfrm>
            <a:off x="152400" y="4114800"/>
            <a:ext cx="38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39" name="TextBox 38"/>
          <p:cNvSpPr txBox="1"/>
          <p:nvPr/>
        </p:nvSpPr>
        <p:spPr>
          <a:xfrm>
            <a:off x="152400" y="5181600"/>
            <a:ext cx="38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3</a:t>
            </a:r>
            <a:endParaRPr lang="en-US" dirty="0"/>
          </a:p>
        </p:txBody>
      </p:sp>
      <p:sp>
        <p:nvSpPr>
          <p:cNvPr id="40" name="TextBox 39"/>
          <p:cNvSpPr txBox="1"/>
          <p:nvPr/>
        </p:nvSpPr>
        <p:spPr>
          <a:xfrm>
            <a:off x="4419600" y="1981200"/>
            <a:ext cx="4495800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Schedule 80 quanta – 1 quanta per thread</a:t>
            </a:r>
          </a:p>
          <a:p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Schedule 40 quanta – 2 quanta per thread</a:t>
            </a:r>
          </a:p>
          <a:p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Schedule 24 quanta – 4 quanta per thread</a:t>
            </a:r>
          </a:p>
          <a:p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Schedule 16 quanta – 8 quanta per thread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1066800" y="5943600"/>
            <a:ext cx="7239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What is the maximum number of unique threads that can run per level?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Scheduling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Completes 1 sweep over the queue in approximately 160 ticks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If there are no threads in a given level, schedule threads from the next available level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Thread level starts at 0 and can only increase throughout its lifetime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Priority Changing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Threads are scheduled to run for the max duration of the current level</a:t>
            </a:r>
          </a:p>
          <a:p>
            <a:pPr lvl="1"/>
            <a:r>
              <a:rPr lang="en-US" dirty="0" smtClean="0"/>
              <a:t>For example, in level 1, each thread will be scheduled to run for 2 quanta</a:t>
            </a:r>
          </a:p>
          <a:p>
            <a:pPr lvl="1">
              <a:buNone/>
            </a:pPr>
            <a:endParaRPr lang="en-US" dirty="0" smtClean="0"/>
          </a:p>
          <a:p>
            <a:r>
              <a:rPr lang="en-US" dirty="0" smtClean="0"/>
              <a:t>A thread is demoted if it uses up the entire quanta</a:t>
            </a:r>
          </a:p>
          <a:p>
            <a:pPr lvl="1"/>
            <a:r>
              <a:rPr lang="en-US" dirty="0" smtClean="0"/>
              <a:t>What if the thread is from a different level?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Alarms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953000"/>
          </a:xfrm>
        </p:spPr>
        <p:txBody>
          <a:bodyPr>
            <a:normAutofit/>
          </a:bodyPr>
          <a:lstStyle/>
          <a:p>
            <a:r>
              <a:rPr lang="en-US" dirty="0" smtClean="0"/>
              <a:t>Useful construct for scheduling a thread for future execution</a:t>
            </a:r>
          </a:p>
          <a:p>
            <a:pPr lvl="1"/>
            <a:r>
              <a:rPr lang="en-US" dirty="0" smtClean="0"/>
              <a:t>Can be used for </a:t>
            </a:r>
            <a:r>
              <a:rPr lang="en-US" dirty="0" err="1" smtClean="0"/>
              <a:t>minithread_sleep</a:t>
            </a:r>
            <a:r>
              <a:rPr lang="en-US" dirty="0" smtClean="0"/>
              <a:t>()</a:t>
            </a:r>
          </a:p>
          <a:p>
            <a:r>
              <a:rPr lang="en-US" dirty="0" smtClean="0"/>
              <a:t>Each alarms requires a call back function</a:t>
            </a:r>
          </a:p>
          <a:p>
            <a:pPr lvl="1"/>
            <a:r>
              <a:rPr lang="en-US" dirty="0" smtClean="0"/>
              <a:t>Call back functions might not be executed by the thread that registered the alarm!</a:t>
            </a:r>
          </a:p>
          <a:p>
            <a:r>
              <a:rPr lang="en-US" dirty="0" smtClean="0"/>
              <a:t>How to keep track of alarms?</a:t>
            </a:r>
          </a:p>
          <a:p>
            <a:pPr lvl="1"/>
            <a:r>
              <a:rPr lang="en-US" dirty="0" smtClean="0"/>
              <a:t>Add functionality to existing queue.</a:t>
            </a:r>
          </a:p>
          <a:p>
            <a:pPr lvl="1"/>
            <a:r>
              <a:rPr lang="en-US" dirty="0" smtClean="0"/>
              <a:t>Insert should be O(n), remove min should be O(1).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Today’s Lecture</a:t>
            </a:r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Administrative </a:t>
            </a:r>
            <a:r>
              <a:rPr lang="en-US" dirty="0" smtClean="0"/>
              <a:t>Information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Common mistakes on Project </a:t>
            </a:r>
            <a:r>
              <a:rPr lang="en-US" dirty="0" smtClean="0"/>
              <a:t>1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Project 2 </a:t>
            </a:r>
            <a:r>
              <a:rPr lang="en-US" dirty="0" smtClean="0"/>
              <a:t>FAQ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Discussion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Alarm Firing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9530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Where should the alarm be fired?</a:t>
            </a:r>
          </a:p>
          <a:p>
            <a:pPr lvl="1"/>
            <a:r>
              <a:rPr lang="en-US" dirty="0" smtClean="0"/>
              <a:t>Interrupt handler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When should an alarm be fired?</a:t>
            </a:r>
          </a:p>
          <a:p>
            <a:pPr lvl="1"/>
            <a:r>
              <a:rPr lang="en-US" dirty="0" smtClean="0"/>
              <a:t>Tick == alarm expiration time</a:t>
            </a:r>
          </a:p>
          <a:p>
            <a:pPr lvl="1"/>
            <a:r>
              <a:rPr lang="en-US" dirty="0" smtClean="0"/>
              <a:t>Can this be missed?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How should be alarm be fired?</a:t>
            </a:r>
          </a:p>
          <a:p>
            <a:pPr lvl="1"/>
            <a:r>
              <a:rPr lang="en-US" dirty="0" smtClean="0"/>
              <a:t>Context switch to alarm thread?</a:t>
            </a:r>
          </a:p>
          <a:p>
            <a:pPr lvl="1"/>
            <a:r>
              <a:rPr lang="en-US" dirty="0" smtClean="0"/>
              <a:t>Should fire in the context of the currently executing thread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Testing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There are a lot of parts to this project</a:t>
            </a:r>
          </a:p>
          <a:p>
            <a:pPr lvl="1"/>
            <a:r>
              <a:rPr lang="en-US" dirty="0" smtClean="0"/>
              <a:t>Multi-level queue</a:t>
            </a:r>
          </a:p>
          <a:p>
            <a:pPr lvl="1"/>
            <a:r>
              <a:rPr lang="en-US" dirty="0" smtClean="0"/>
              <a:t>Interrupts</a:t>
            </a:r>
          </a:p>
          <a:p>
            <a:pPr lvl="1"/>
            <a:r>
              <a:rPr lang="en-US" dirty="0" smtClean="0"/>
              <a:t>Alarms</a:t>
            </a:r>
          </a:p>
          <a:p>
            <a:pPr lvl="1"/>
            <a:r>
              <a:rPr lang="en-US" dirty="0" smtClean="0"/>
              <a:t>Thread levels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Common pitfalls</a:t>
            </a:r>
          </a:p>
          <a:p>
            <a:pPr lvl="1"/>
            <a:r>
              <a:rPr lang="en-US" dirty="0" smtClean="0"/>
              <a:t>Unnecessarily disabling interrupts</a:t>
            </a:r>
          </a:p>
          <a:p>
            <a:pPr lvl="1"/>
            <a:r>
              <a:rPr lang="en-US" dirty="0" smtClean="0"/>
              <a:t>Not disabling interrupts when necessary</a:t>
            </a:r>
          </a:p>
          <a:p>
            <a:pPr lvl="1"/>
            <a:r>
              <a:rPr lang="en-US" dirty="0" smtClean="0"/>
              <a:t>Multi-level queue corner cases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 algn="ctr">
              <a:buNone/>
            </a:pPr>
            <a:r>
              <a:rPr lang="en-US" sz="4400" dirty="0" smtClean="0"/>
              <a:t>Questions?</a:t>
            </a:r>
            <a:endParaRPr lang="en-US" sz="4400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Administrative Information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Project 1 is still graded – results should be ready by the end of the weekend</a:t>
            </a:r>
          </a:p>
          <a:p>
            <a:endParaRPr lang="en-US" dirty="0" smtClean="0"/>
          </a:p>
          <a:p>
            <a:r>
              <a:rPr lang="en-US" dirty="0" smtClean="0"/>
              <a:t>Project 2 deadline has been extended to 11:59pm October 4th.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Project 1 Queue Errors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Structs</a:t>
            </a:r>
            <a:r>
              <a:rPr lang="en-US" dirty="0" smtClean="0"/>
              <a:t> in header file</a:t>
            </a:r>
          </a:p>
          <a:p>
            <a:r>
              <a:rPr lang="en-US" dirty="0" err="1" smtClean="0"/>
              <a:t>Mallocing</a:t>
            </a:r>
            <a:r>
              <a:rPr lang="en-US" dirty="0" smtClean="0"/>
              <a:t> </a:t>
            </a:r>
            <a:r>
              <a:rPr lang="en-US" dirty="0" err="1" smtClean="0"/>
              <a:t>sizeof</a:t>
            </a:r>
            <a:r>
              <a:rPr lang="en-US" dirty="0" smtClean="0"/>
              <a:t>(</a:t>
            </a:r>
            <a:r>
              <a:rPr lang="en-US" dirty="0" err="1" smtClean="0"/>
              <a:t>queue_t</a:t>
            </a:r>
            <a:r>
              <a:rPr lang="en-US" dirty="0" smtClean="0"/>
              <a:t>)</a:t>
            </a:r>
          </a:p>
          <a:p>
            <a:r>
              <a:rPr lang="en-US" dirty="0" smtClean="0"/>
              <a:t>Not checking return value of </a:t>
            </a:r>
            <a:r>
              <a:rPr lang="en-US" dirty="0" err="1" smtClean="0"/>
              <a:t>malloc</a:t>
            </a:r>
            <a:endParaRPr lang="en-US" dirty="0" smtClean="0"/>
          </a:p>
          <a:p>
            <a:r>
              <a:rPr lang="en-US" dirty="0" smtClean="0"/>
              <a:t>Memory leaks in </a:t>
            </a:r>
            <a:r>
              <a:rPr lang="en-US" dirty="0" err="1" smtClean="0"/>
              <a:t>dequeue</a:t>
            </a:r>
            <a:r>
              <a:rPr lang="en-US" dirty="0" smtClean="0"/>
              <a:t> and delete</a:t>
            </a:r>
          </a:p>
          <a:p>
            <a:r>
              <a:rPr lang="en-US" dirty="0" smtClean="0"/>
              <a:t>Not checking return value of function in iterate</a:t>
            </a:r>
          </a:p>
          <a:p>
            <a:r>
              <a:rPr lang="en-US" dirty="0" smtClean="0"/>
              <a:t>Lack of thorough testing</a:t>
            </a:r>
          </a:p>
          <a:p>
            <a:pPr lvl="1"/>
            <a:r>
              <a:rPr lang="en-US" dirty="0" smtClean="0"/>
              <a:t>Many errors can be caught by simple unit tests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Project 1 </a:t>
            </a:r>
            <a:r>
              <a:rPr lang="en-US" dirty="0" err="1" smtClean="0"/>
              <a:t>Minithread</a:t>
            </a:r>
            <a:r>
              <a:rPr lang="en-US" dirty="0" smtClean="0"/>
              <a:t> Errors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Idle thread runs when there are other threads to run</a:t>
            </a:r>
          </a:p>
          <a:p>
            <a:r>
              <a:rPr lang="en-US" dirty="0" err="1" smtClean="0"/>
              <a:t>minithread_yield</a:t>
            </a:r>
            <a:r>
              <a:rPr lang="en-US" dirty="0" smtClean="0"/>
              <a:t>() and </a:t>
            </a:r>
            <a:r>
              <a:rPr lang="en-US" dirty="0" err="1" smtClean="0"/>
              <a:t>minithread_stop</a:t>
            </a:r>
            <a:r>
              <a:rPr lang="en-US" dirty="0" smtClean="0"/>
              <a:t>() switch to “kernel thread”</a:t>
            </a:r>
          </a:p>
          <a:p>
            <a:r>
              <a:rPr lang="en-US" dirty="0" smtClean="0"/>
              <a:t>Final proc context switches directly to clean up thread</a:t>
            </a:r>
          </a:p>
          <a:p>
            <a:r>
              <a:rPr lang="en-US" dirty="0" smtClean="0"/>
              <a:t>Cleanup thread not using semaphore</a:t>
            </a:r>
          </a:p>
          <a:p>
            <a:r>
              <a:rPr lang="en-US" dirty="0" smtClean="0"/>
              <a:t>Final proc can reach end of function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Project 2 FAQ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All library calls are safe: interrupts are automatically disabled upon calling</a:t>
            </a:r>
          </a:p>
          <a:p>
            <a:pPr lvl="1"/>
            <a:r>
              <a:rPr lang="en-US" dirty="0" smtClean="0"/>
              <a:t>interrupts will be restored to its original state (enabled/disabled) after the call. </a:t>
            </a:r>
          </a:p>
          <a:p>
            <a:r>
              <a:rPr lang="en-US" dirty="0" smtClean="0"/>
              <a:t>Units of time</a:t>
            </a:r>
          </a:p>
          <a:p>
            <a:pPr lvl="1"/>
            <a:r>
              <a:rPr lang="en-US" dirty="0" smtClean="0"/>
              <a:t>PERIOD is defined as 50 ms, which is 50000 as a constant.</a:t>
            </a:r>
          </a:p>
          <a:p>
            <a:pPr lvl="2"/>
            <a:r>
              <a:rPr lang="en-US" dirty="0" smtClean="0"/>
              <a:t>Alarm and wakeup delays are specified in milliseconds.</a:t>
            </a:r>
          </a:p>
          <a:p>
            <a:pPr lvl="2"/>
            <a:r>
              <a:rPr lang="en-US" dirty="0" smtClean="0"/>
              <a:t>You have to convert units; don’t blindly subtract PERIOD.</a:t>
            </a:r>
          </a:p>
          <a:p>
            <a:r>
              <a:rPr lang="en-US" dirty="0" smtClean="0"/>
              <a:t>Irregular/random clock interrupts</a:t>
            </a:r>
          </a:p>
          <a:p>
            <a:pPr lvl="1"/>
            <a:r>
              <a:rPr lang="en-US" dirty="0" smtClean="0"/>
              <a:t>This is normal</a:t>
            </a:r>
          </a:p>
          <a:p>
            <a:pPr lvl="1"/>
            <a:r>
              <a:rPr lang="en-US" dirty="0" smtClean="0"/>
              <a:t>Be careful of introducing </a:t>
            </a:r>
            <a:r>
              <a:rPr lang="en-US" dirty="0" err="1" smtClean="0"/>
              <a:t>heisenbugs</a:t>
            </a:r>
            <a:r>
              <a:rPr lang="en-US" dirty="0" smtClean="0"/>
              <a:t> because of your debug statements.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Disabling Interrupts</a:t>
            </a:r>
            <a:endParaRPr lang="en-US" dirty="0"/>
          </a:p>
        </p:txBody>
      </p:sp>
      <p:sp>
        <p:nvSpPr>
          <p:cNvPr id="10" name="Content Placeholder 9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When you need to do something that must be done atomically.</a:t>
            </a:r>
          </a:p>
          <a:p>
            <a:r>
              <a:rPr lang="en-US" dirty="0" smtClean="0"/>
              <a:t>Typically manipulations on shared data structures.</a:t>
            </a:r>
          </a:p>
          <a:p>
            <a:pPr lvl="1"/>
            <a:r>
              <a:rPr lang="en-US" dirty="0" smtClean="0"/>
              <a:t>Data structures that can be accessed by multiple threads ‘simultaneously’.</a:t>
            </a:r>
          </a:p>
          <a:p>
            <a:pPr lvl="1"/>
            <a:r>
              <a:rPr lang="en-US" dirty="0" smtClean="0"/>
              <a:t>Modifying the cleanup queue, ready queue, alarm list.</a:t>
            </a:r>
          </a:p>
          <a:p>
            <a:r>
              <a:rPr lang="en-US" dirty="0" smtClean="0"/>
              <a:t>Trivial way of achieving correctness: disable interrupts for everything.</a:t>
            </a:r>
          </a:p>
          <a:p>
            <a:pPr lvl="1"/>
            <a:r>
              <a:rPr lang="en-US" dirty="0" smtClean="0"/>
              <a:t>Why is this a bad idea?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Interrupt Handler - Reminder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Entry point when a clock interrupt occurs.</a:t>
            </a:r>
          </a:p>
          <a:p>
            <a:r>
              <a:rPr lang="en-US" dirty="0" smtClean="0"/>
              <a:t>Are there problems if the interrupt handler is interrupted?</a:t>
            </a:r>
          </a:p>
          <a:p>
            <a:pPr lvl="1"/>
            <a:r>
              <a:rPr lang="en-US" dirty="0" smtClean="0"/>
              <a:t>Yes – accessing shared data structures</a:t>
            </a:r>
          </a:p>
          <a:p>
            <a:pPr lvl="1"/>
            <a:r>
              <a:rPr lang="en-US" dirty="0" smtClean="0"/>
              <a:t>Solution – disable interrupt in the interrupt handler</a:t>
            </a:r>
          </a:p>
          <a:p>
            <a:pPr lvl="1"/>
            <a:endParaRPr lang="en-US" dirty="0" smtClean="0"/>
          </a:p>
          <a:p>
            <a:pPr algn="ctr">
              <a:buNone/>
            </a:pPr>
            <a:r>
              <a:rPr lang="en-US" dirty="0" smtClean="0">
                <a:solidFill>
                  <a:srgbClr val="FF0000"/>
                </a:solidFill>
              </a:rPr>
              <a:t>CANNOT BLOCK</a:t>
            </a:r>
          </a:p>
          <a:p>
            <a:pPr lvl="1">
              <a:buNone/>
            </a:pPr>
            <a:endParaRPr lang="en-US" dirty="0" smtClean="0"/>
          </a:p>
          <a:p>
            <a:pPr lvl="1"/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Semaphore Revisited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Typical </a:t>
            </a:r>
            <a:r>
              <a:rPr lang="en-US" dirty="0" err="1" smtClean="0"/>
              <a:t>sem_P</a:t>
            </a:r>
            <a:r>
              <a:rPr lang="en-US" dirty="0" smtClean="0"/>
              <a:t> code:</a:t>
            </a:r>
          </a:p>
        </p:txBody>
      </p:sp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990600" y="2209800"/>
            <a:ext cx="6858000" cy="405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>
                <a:solidFill>
                  <a:schemeClr val="accent1">
                    <a:lumMod val="75000"/>
                  </a:schemeClr>
                </a:solidFill>
                <a:latin typeface="Courier New" pitchFamily="-1" charset="0"/>
              </a:rPr>
              <a:t>while (</a:t>
            </a:r>
            <a:r>
              <a:rPr lang="en-US" sz="2000" dirty="0" err="1">
                <a:solidFill>
                  <a:schemeClr val="accent1">
                    <a:lumMod val="75000"/>
                  </a:schemeClr>
                </a:solidFill>
                <a:latin typeface="Courier New" pitchFamily="-1" charset="0"/>
              </a:rPr>
              <a:t>TAS(&amp;lock</a:t>
            </a:r>
            <a:r>
              <a:rPr lang="en-US" sz="2000" dirty="0">
                <a:solidFill>
                  <a:schemeClr val="accent1">
                    <a:lumMod val="75000"/>
                  </a:schemeClr>
                </a:solidFill>
                <a:latin typeface="Courier New" pitchFamily="-1" charset="0"/>
              </a:rPr>
              <a:t>) == 1);</a:t>
            </a:r>
            <a:br>
              <a:rPr lang="en-US" sz="2000" dirty="0">
                <a:solidFill>
                  <a:schemeClr val="accent1">
                    <a:lumMod val="75000"/>
                  </a:schemeClr>
                </a:solidFill>
                <a:latin typeface="Courier New" pitchFamily="-1" charset="0"/>
              </a:rPr>
            </a:br>
            <a:r>
              <a:rPr lang="en-US" sz="2000" dirty="0">
                <a:solidFill>
                  <a:schemeClr val="accent1">
                    <a:lumMod val="75000"/>
                  </a:schemeClr>
                </a:solidFill>
                <a:latin typeface="Courier New" pitchFamily="-1" charset="0"/>
              </a:rPr>
              <a:t/>
            </a:r>
            <a:br>
              <a:rPr lang="en-US" sz="2000" dirty="0">
                <a:solidFill>
                  <a:schemeClr val="accent1">
                    <a:lumMod val="75000"/>
                  </a:schemeClr>
                </a:solidFill>
                <a:latin typeface="Courier New" pitchFamily="-1" charset="0"/>
              </a:rPr>
            </a:br>
            <a:r>
              <a:rPr lang="en-US" sz="2000" dirty="0" err="1">
                <a:solidFill>
                  <a:schemeClr val="accent1">
                    <a:lumMod val="75000"/>
                  </a:schemeClr>
                </a:solidFill>
                <a:latin typeface="Courier New" pitchFamily="-1" charset="0"/>
              </a:rPr>
              <a:t>sem</a:t>
            </a:r>
            <a:r>
              <a:rPr lang="en-US" sz="2000" dirty="0">
                <a:solidFill>
                  <a:schemeClr val="accent1">
                    <a:lumMod val="75000"/>
                  </a:schemeClr>
                </a:solidFill>
                <a:latin typeface="Courier New" pitchFamily="-1" charset="0"/>
              </a:rPr>
              <a:t>-&gt;counter--;</a:t>
            </a:r>
            <a:br>
              <a:rPr lang="en-US" sz="2000" dirty="0">
                <a:solidFill>
                  <a:schemeClr val="accent1">
                    <a:lumMod val="75000"/>
                  </a:schemeClr>
                </a:solidFill>
                <a:latin typeface="Courier New" pitchFamily="-1" charset="0"/>
              </a:rPr>
            </a:br>
            <a:r>
              <a:rPr lang="en-US" sz="2000" dirty="0">
                <a:solidFill>
                  <a:schemeClr val="accent1">
                    <a:lumMod val="75000"/>
                  </a:schemeClr>
                </a:solidFill>
                <a:latin typeface="Courier New" pitchFamily="-1" charset="0"/>
              </a:rPr>
              <a:t>if (</a:t>
            </a:r>
            <a:r>
              <a:rPr lang="en-US" sz="2000" dirty="0" err="1">
                <a:solidFill>
                  <a:schemeClr val="accent1">
                    <a:lumMod val="75000"/>
                  </a:schemeClr>
                </a:solidFill>
                <a:latin typeface="Courier New" pitchFamily="-1" charset="0"/>
              </a:rPr>
              <a:t>sem</a:t>
            </a:r>
            <a:r>
              <a:rPr lang="en-US" sz="2000" dirty="0">
                <a:solidFill>
                  <a:schemeClr val="accent1">
                    <a:lumMod val="75000"/>
                  </a:schemeClr>
                </a:solidFill>
                <a:latin typeface="Courier New" pitchFamily="-1" charset="0"/>
              </a:rPr>
              <a:t>-&gt;counter &lt; 0)</a:t>
            </a:r>
            <a:br>
              <a:rPr lang="en-US" sz="2000" dirty="0">
                <a:solidFill>
                  <a:schemeClr val="accent1">
                    <a:lumMod val="75000"/>
                  </a:schemeClr>
                </a:solidFill>
                <a:latin typeface="Courier New" pitchFamily="-1" charset="0"/>
              </a:rPr>
            </a:br>
            <a:r>
              <a:rPr lang="en-US" sz="2000" dirty="0">
                <a:solidFill>
                  <a:schemeClr val="accent1">
                    <a:lumMod val="75000"/>
                  </a:schemeClr>
                </a:solidFill>
                <a:latin typeface="Courier New" pitchFamily="-1" charset="0"/>
              </a:rPr>
              <a:t>{</a:t>
            </a:r>
            <a:br>
              <a:rPr lang="en-US" sz="2000" dirty="0">
                <a:solidFill>
                  <a:schemeClr val="accent1">
                    <a:lumMod val="75000"/>
                  </a:schemeClr>
                </a:solidFill>
                <a:latin typeface="Courier New" pitchFamily="-1" charset="0"/>
              </a:rPr>
            </a:br>
            <a:r>
              <a:rPr lang="en-US" sz="2000" dirty="0">
                <a:solidFill>
                  <a:schemeClr val="accent1">
                    <a:lumMod val="75000"/>
                  </a:schemeClr>
                </a:solidFill>
                <a:latin typeface="Courier New" pitchFamily="-1" charset="0"/>
              </a:rPr>
              <a:t>    append thread to blocked queue</a:t>
            </a:r>
            <a:br>
              <a:rPr lang="en-US" sz="2000" dirty="0">
                <a:solidFill>
                  <a:schemeClr val="accent1">
                    <a:lumMod val="75000"/>
                  </a:schemeClr>
                </a:solidFill>
                <a:latin typeface="Courier New" pitchFamily="-1" charset="0"/>
              </a:rPr>
            </a:br>
            <a:r>
              <a:rPr lang="en-US" sz="2000" dirty="0">
                <a:solidFill>
                  <a:schemeClr val="accent1">
                    <a:lumMod val="75000"/>
                  </a:schemeClr>
                </a:solidFill>
                <a:latin typeface="Courier New" pitchFamily="-1" charset="0"/>
              </a:rPr>
              <a:t>    atomically unlock and stop</a:t>
            </a:r>
            <a:br>
              <a:rPr lang="en-US" sz="2000" dirty="0">
                <a:solidFill>
                  <a:schemeClr val="accent1">
                    <a:lumMod val="75000"/>
                  </a:schemeClr>
                </a:solidFill>
                <a:latin typeface="Courier New" pitchFamily="-1" charset="0"/>
              </a:rPr>
            </a:br>
            <a:r>
              <a:rPr lang="en-US" sz="2000" dirty="0">
                <a:solidFill>
                  <a:schemeClr val="accent1">
                    <a:lumMod val="75000"/>
                  </a:schemeClr>
                </a:solidFill>
                <a:latin typeface="Courier New" pitchFamily="-1" charset="0"/>
              </a:rPr>
              <a:t>}</a:t>
            </a:r>
            <a:br>
              <a:rPr lang="en-US" sz="2000" dirty="0">
                <a:solidFill>
                  <a:schemeClr val="accent1">
                    <a:lumMod val="75000"/>
                  </a:schemeClr>
                </a:solidFill>
                <a:latin typeface="Courier New" pitchFamily="-1" charset="0"/>
              </a:rPr>
            </a:br>
            <a:r>
              <a:rPr lang="en-US" sz="2000" dirty="0">
                <a:solidFill>
                  <a:schemeClr val="accent1">
                    <a:lumMod val="75000"/>
                  </a:schemeClr>
                </a:solidFill>
                <a:latin typeface="Courier New" pitchFamily="-1" charset="0"/>
              </a:rPr>
              <a:t>else</a:t>
            </a:r>
            <a:br>
              <a:rPr lang="en-US" sz="2000" dirty="0">
                <a:solidFill>
                  <a:schemeClr val="accent1">
                    <a:lumMod val="75000"/>
                  </a:schemeClr>
                </a:solidFill>
                <a:latin typeface="Courier New" pitchFamily="-1" charset="0"/>
              </a:rPr>
            </a:br>
            <a:r>
              <a:rPr lang="en-US" sz="2000" dirty="0">
                <a:solidFill>
                  <a:schemeClr val="accent1">
                    <a:lumMod val="75000"/>
                  </a:schemeClr>
                </a:solidFill>
                <a:latin typeface="Courier New" pitchFamily="-1" charset="0"/>
              </a:rPr>
              <a:t>{</a:t>
            </a:r>
            <a:br>
              <a:rPr lang="en-US" sz="2000" dirty="0">
                <a:solidFill>
                  <a:schemeClr val="accent1">
                    <a:lumMod val="75000"/>
                  </a:schemeClr>
                </a:solidFill>
                <a:latin typeface="Courier New" pitchFamily="-1" charset="0"/>
              </a:rPr>
            </a:br>
            <a:r>
              <a:rPr lang="en-US" sz="2000" dirty="0">
                <a:solidFill>
                  <a:schemeClr val="accent1">
                    <a:lumMod val="75000"/>
                  </a:schemeClr>
                </a:solidFill>
                <a:latin typeface="Courier New" pitchFamily="-1" charset="0"/>
              </a:rPr>
              <a:t>   </a:t>
            </a:r>
            <a:r>
              <a:rPr lang="en-US" sz="2000" dirty="0" err="1">
                <a:solidFill>
                  <a:schemeClr val="accent1">
                    <a:lumMod val="75000"/>
                  </a:schemeClr>
                </a:solidFill>
                <a:latin typeface="Courier New" pitchFamily="-1" charset="0"/>
              </a:rPr>
              <a:t>atomic_clear(&amp;lock</a:t>
            </a:r>
            <a:r>
              <a:rPr lang="en-US" sz="2000" dirty="0">
                <a:solidFill>
                  <a:schemeClr val="accent1">
                    <a:lumMod val="75000"/>
                  </a:schemeClr>
                </a:solidFill>
                <a:latin typeface="Courier New" pitchFamily="-1" charset="0"/>
              </a:rPr>
              <a:t>);</a:t>
            </a:r>
            <a:br>
              <a:rPr lang="en-US" sz="2000" dirty="0">
                <a:solidFill>
                  <a:schemeClr val="accent1">
                    <a:lumMod val="75000"/>
                  </a:schemeClr>
                </a:solidFill>
                <a:latin typeface="Courier New" pitchFamily="-1" charset="0"/>
              </a:rPr>
            </a:br>
            <a:r>
              <a:rPr lang="en-US" sz="2000" dirty="0">
                <a:solidFill>
                  <a:schemeClr val="accent1">
                    <a:lumMod val="75000"/>
                  </a:schemeClr>
                </a:solidFill>
                <a:latin typeface="Courier New" pitchFamily="-1" charset="0"/>
              </a:rPr>
              <a:t>}</a:t>
            </a:r>
            <a:br>
              <a:rPr lang="en-US" sz="2000" dirty="0">
                <a:solidFill>
                  <a:schemeClr val="accent1">
                    <a:lumMod val="75000"/>
                  </a:schemeClr>
                </a:solidFill>
                <a:latin typeface="Courier New" pitchFamily="-1" charset="0"/>
              </a:rPr>
            </a:br>
            <a:endParaRPr lang="en-US" sz="2000" dirty="0">
              <a:solidFill>
                <a:schemeClr val="accent1">
                  <a:lumMod val="75000"/>
                </a:schemeClr>
              </a:solidFill>
              <a:latin typeface="Courier New" pitchFamily="-1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765</TotalTime>
  <Words>1319</Words>
  <Application>Microsoft Macintosh PowerPoint</Application>
  <PresentationFormat>On-screen Show (4:3)</PresentationFormat>
  <Paragraphs>166</Paragraphs>
  <Slides>22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3" baseType="lpstr">
      <vt:lpstr>Office Theme</vt:lpstr>
      <vt:lpstr>Project 2 Supplemental Lecture</vt:lpstr>
      <vt:lpstr>Today’s Lecture</vt:lpstr>
      <vt:lpstr>Administrative Information</vt:lpstr>
      <vt:lpstr>Project 1 Queue Errors</vt:lpstr>
      <vt:lpstr>Project 1 Minithread Errors</vt:lpstr>
      <vt:lpstr>Project 2 FAQ</vt:lpstr>
      <vt:lpstr>Disabling Interrupts</vt:lpstr>
      <vt:lpstr>Interrupt Handler - Reminder</vt:lpstr>
      <vt:lpstr>Semaphore Revisited</vt:lpstr>
      <vt:lpstr>Semaphore Revisited</vt:lpstr>
      <vt:lpstr>Semaphore in User Space</vt:lpstr>
      <vt:lpstr>Semaphore In Kernel Space</vt:lpstr>
      <vt:lpstr>Unfortunate Interleaving</vt:lpstr>
      <vt:lpstr>Solution</vt:lpstr>
      <vt:lpstr>When is this applicable?</vt:lpstr>
      <vt:lpstr>Scheduling</vt:lpstr>
      <vt:lpstr>Scheduling</vt:lpstr>
      <vt:lpstr>Priority Changing</vt:lpstr>
      <vt:lpstr>Alarms</vt:lpstr>
      <vt:lpstr>Alarm Firing</vt:lpstr>
      <vt:lpstr>Testing</vt:lpstr>
      <vt:lpstr>Questions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Joe Mongeluzzi</dc:creator>
  <cp:lastModifiedBy>Jason Zhao</cp:lastModifiedBy>
  <cp:revision>67</cp:revision>
  <dcterms:created xsi:type="dcterms:W3CDTF">2012-09-28T19:28:15Z</dcterms:created>
  <dcterms:modified xsi:type="dcterms:W3CDTF">2012-09-28T20:15:44Z</dcterms:modified>
</cp:coreProperties>
</file>