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282" r:id="rId3"/>
    <p:sldId id="284" r:id="rId4"/>
    <p:sldId id="286" r:id="rId5"/>
    <p:sldId id="287" r:id="rId6"/>
    <p:sldId id="288" r:id="rId7"/>
    <p:sldId id="305" r:id="rId8"/>
    <p:sldId id="290" r:id="rId9"/>
    <p:sldId id="291" r:id="rId10"/>
    <p:sldId id="292" r:id="rId11"/>
    <p:sldId id="293" r:id="rId12"/>
    <p:sldId id="294" r:id="rId13"/>
    <p:sldId id="295" r:id="rId14"/>
    <p:sldId id="298" r:id="rId15"/>
    <p:sldId id="299" r:id="rId16"/>
    <p:sldId id="300" r:id="rId17"/>
    <p:sldId id="301" r:id="rId18"/>
    <p:sldId id="302" r:id="rId19"/>
    <p:sldId id="307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97C8"/>
    <a:srgbClr val="1F4A7F"/>
    <a:srgbClr val="2744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24" autoAdjust="0"/>
  </p:normalViewPr>
  <p:slideViewPr>
    <p:cSldViewPr>
      <p:cViewPr>
        <p:scale>
          <a:sx n="66" d="100"/>
          <a:sy n="66" d="100"/>
        </p:scale>
        <p:origin x="-2264" y="-4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9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E5E0C-9704-4A0F-86F2-52B439D0628A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A8BE5-3160-46F1-9B4A-BA3101CBD6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5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37159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E97C8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27432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A9DE8-9D6B-433C-82BD-E7B62F6A748E}" type="datetimeFigureOut">
              <a:rPr lang="en-US" smtClean="0"/>
              <a:pPr/>
              <a:t>11/30/12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228600"/>
            <a:ext cx="9144000" cy="2286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572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-16505"/>
            <a:ext cx="1066800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Project 6 </a:t>
            </a:r>
            <a:endParaRPr 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6</a:t>
            </a:r>
            <a:br>
              <a:rPr lang="en-US" dirty="0" smtClean="0"/>
            </a:br>
            <a:r>
              <a:rPr lang="en-US" sz="2400" dirty="0" smtClean="0"/>
              <a:t>Supplemental Lecture</a:t>
            </a:r>
            <a:endParaRPr lang="en-US" sz="24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Joe </a:t>
            </a:r>
            <a:r>
              <a:rPr lang="en-US" dirty="0" err="1" smtClean="0"/>
              <a:t>Mongeluzzi</a:t>
            </a:r>
            <a:endParaRPr lang="en-US" dirty="0" smtClean="0"/>
          </a:p>
          <a:p>
            <a:r>
              <a:rPr lang="en-US" dirty="0" smtClean="0"/>
              <a:t>Jason Zhao</a:t>
            </a:r>
          </a:p>
          <a:p>
            <a:r>
              <a:rPr lang="en-US" dirty="0" smtClean="0"/>
              <a:t>Cornell CS 4411, November 30, 2012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ontent Placeholder 15"/>
          <p:cNvSpPr>
            <a:spLocks noGrp="1"/>
          </p:cNvSpPr>
          <p:nvPr>
            <p:ph sz="half" idx="2"/>
          </p:nvPr>
        </p:nvSpPr>
        <p:spPr>
          <a:xfrm>
            <a:off x="3581400" y="1600200"/>
            <a:ext cx="45720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alibri" pitchFamily="34" charset="0"/>
              </a:rPr>
              <a:t>This is just a table with 2 columns.</a:t>
            </a:r>
          </a:p>
          <a:p>
            <a:r>
              <a:rPr lang="en-US" dirty="0" smtClean="0">
                <a:latin typeface="Calibri" pitchFamily="34" charset="0"/>
              </a:rPr>
              <a:t>Directory data blocks are stored in the region of disk reserved for data blocks.</a:t>
            </a:r>
          </a:p>
          <a:p>
            <a:r>
              <a:rPr lang="en-US" dirty="0" smtClean="0">
                <a:latin typeface="Calibri" pitchFamily="34" charset="0"/>
              </a:rPr>
              <a:t>You can’t tell from this table if a certain entry is a file or a directory.</a:t>
            </a:r>
          </a:p>
          <a:p>
            <a:r>
              <a:rPr lang="en-US" dirty="0" smtClean="0">
                <a:latin typeface="Calibri" pitchFamily="34" charset="0"/>
              </a:rPr>
              <a:t>No indirect pointers in this block.</a:t>
            </a:r>
          </a:p>
        </p:txBody>
      </p:sp>
      <p:sp>
        <p:nvSpPr>
          <p:cNvPr id="173058" name="Line 2"/>
          <p:cNvSpPr>
            <a:spLocks noChangeShapeType="1"/>
          </p:cNvSpPr>
          <p:nvPr/>
        </p:nvSpPr>
        <p:spPr bwMode="auto">
          <a:xfrm>
            <a:off x="1295400" y="990600"/>
            <a:ext cx="6477000" cy="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685800" y="1600200"/>
            <a:ext cx="19050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>
              <a:latin typeface="+mj-lt"/>
            </a:endParaRP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685800" y="1219200"/>
            <a:ext cx="1828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j-lt"/>
              </a:rPr>
              <a:t>directory data block</a:t>
            </a:r>
          </a:p>
        </p:txBody>
      </p:sp>
      <p:sp>
        <p:nvSpPr>
          <p:cNvPr id="173072" name="Rectangle 16"/>
          <p:cNvSpPr>
            <a:spLocks noChangeArrowheads="1"/>
          </p:cNvSpPr>
          <p:nvPr/>
        </p:nvSpPr>
        <p:spPr bwMode="auto">
          <a:xfrm>
            <a:off x="685800" y="1600200"/>
            <a:ext cx="9906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173073" name="Rectangle 17"/>
          <p:cNvSpPr>
            <a:spLocks noChangeArrowheads="1"/>
          </p:cNvSpPr>
          <p:nvPr/>
        </p:nvSpPr>
        <p:spPr bwMode="auto">
          <a:xfrm>
            <a:off x="1676400" y="1600200"/>
            <a:ext cx="914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+mj-lt"/>
              </a:rPr>
              <a:t>inode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ptr</a:t>
            </a:r>
            <a:endParaRPr lang="en-US" sz="1600" dirty="0">
              <a:latin typeface="+mj-lt"/>
            </a:endParaRPr>
          </a:p>
        </p:txBody>
      </p:sp>
      <p:sp>
        <p:nvSpPr>
          <p:cNvPr id="173084" name="Rectangle 28"/>
          <p:cNvSpPr>
            <a:spLocks noChangeArrowheads="1"/>
          </p:cNvSpPr>
          <p:nvPr/>
        </p:nvSpPr>
        <p:spPr bwMode="auto">
          <a:xfrm>
            <a:off x="685800" y="2133600"/>
            <a:ext cx="9906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173086" name="Rectangle 30"/>
          <p:cNvSpPr>
            <a:spLocks noChangeArrowheads="1"/>
          </p:cNvSpPr>
          <p:nvPr/>
        </p:nvSpPr>
        <p:spPr bwMode="auto">
          <a:xfrm>
            <a:off x="685800" y="2667000"/>
            <a:ext cx="9906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173087" name="Rectangle 31"/>
          <p:cNvSpPr>
            <a:spLocks noChangeArrowheads="1"/>
          </p:cNvSpPr>
          <p:nvPr/>
        </p:nvSpPr>
        <p:spPr bwMode="auto">
          <a:xfrm>
            <a:off x="1676400" y="2133600"/>
            <a:ext cx="914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inode ptr</a:t>
            </a:r>
          </a:p>
        </p:txBody>
      </p:sp>
      <p:sp>
        <p:nvSpPr>
          <p:cNvPr id="173088" name="Rectangle 32"/>
          <p:cNvSpPr>
            <a:spLocks noChangeArrowheads="1"/>
          </p:cNvSpPr>
          <p:nvPr/>
        </p:nvSpPr>
        <p:spPr bwMode="auto">
          <a:xfrm>
            <a:off x="685800" y="3200400"/>
            <a:ext cx="9906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173089" name="Rectangle 33"/>
          <p:cNvSpPr>
            <a:spLocks noChangeArrowheads="1"/>
          </p:cNvSpPr>
          <p:nvPr/>
        </p:nvSpPr>
        <p:spPr bwMode="auto">
          <a:xfrm>
            <a:off x="1676400" y="2667000"/>
            <a:ext cx="914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inode ptr</a:t>
            </a:r>
          </a:p>
        </p:txBody>
      </p:sp>
      <p:sp>
        <p:nvSpPr>
          <p:cNvPr id="173090" name="Rectangle 34"/>
          <p:cNvSpPr>
            <a:spLocks noChangeArrowheads="1"/>
          </p:cNvSpPr>
          <p:nvPr/>
        </p:nvSpPr>
        <p:spPr bwMode="auto">
          <a:xfrm>
            <a:off x="685800" y="3733800"/>
            <a:ext cx="9906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173091" name="Rectangle 35"/>
          <p:cNvSpPr>
            <a:spLocks noChangeArrowheads="1"/>
          </p:cNvSpPr>
          <p:nvPr/>
        </p:nvSpPr>
        <p:spPr bwMode="auto">
          <a:xfrm>
            <a:off x="1676400" y="3200400"/>
            <a:ext cx="914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inode ptr</a:t>
            </a:r>
          </a:p>
        </p:txBody>
      </p:sp>
      <p:sp>
        <p:nvSpPr>
          <p:cNvPr id="173093" name="Rectangle 37"/>
          <p:cNvSpPr>
            <a:spLocks noChangeArrowheads="1"/>
          </p:cNvSpPr>
          <p:nvPr/>
        </p:nvSpPr>
        <p:spPr bwMode="auto">
          <a:xfrm>
            <a:off x="1676400" y="3733800"/>
            <a:ext cx="914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inode ptr</a:t>
            </a:r>
          </a:p>
        </p:txBody>
      </p:sp>
      <p:sp>
        <p:nvSpPr>
          <p:cNvPr id="173094" name="Rectangle 38"/>
          <p:cNvSpPr>
            <a:spLocks noChangeArrowheads="1"/>
          </p:cNvSpPr>
          <p:nvPr/>
        </p:nvSpPr>
        <p:spPr bwMode="auto">
          <a:xfrm>
            <a:off x="685800" y="4267200"/>
            <a:ext cx="9906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name</a:t>
            </a:r>
          </a:p>
        </p:txBody>
      </p:sp>
      <p:sp>
        <p:nvSpPr>
          <p:cNvPr id="173095" name="Rectangle 39"/>
          <p:cNvSpPr>
            <a:spLocks noChangeArrowheads="1"/>
          </p:cNvSpPr>
          <p:nvPr/>
        </p:nvSpPr>
        <p:spPr bwMode="auto">
          <a:xfrm>
            <a:off x="1676400" y="4267200"/>
            <a:ext cx="914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inode ptr</a:t>
            </a:r>
          </a:p>
        </p:txBody>
      </p:sp>
      <p:sp>
        <p:nvSpPr>
          <p:cNvPr id="173097" name="Rectangle 41"/>
          <p:cNvSpPr>
            <a:spLocks noChangeArrowheads="1"/>
          </p:cNvSpPr>
          <p:nvPr/>
        </p:nvSpPr>
        <p:spPr bwMode="auto">
          <a:xfrm>
            <a:off x="1676400" y="4800600"/>
            <a:ext cx="914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inode ptr</a:t>
            </a:r>
          </a:p>
        </p:txBody>
      </p:sp>
      <p:sp>
        <p:nvSpPr>
          <p:cNvPr id="173098" name="Rectangle 42"/>
          <p:cNvSpPr>
            <a:spLocks noChangeArrowheads="1"/>
          </p:cNvSpPr>
          <p:nvPr/>
        </p:nvSpPr>
        <p:spPr bwMode="auto">
          <a:xfrm>
            <a:off x="685800" y="4800600"/>
            <a:ext cx="9906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173100" name="Rectangle 44"/>
          <p:cNvSpPr>
            <a:spLocks noChangeArrowheads="1"/>
          </p:cNvSpPr>
          <p:nvPr/>
        </p:nvSpPr>
        <p:spPr bwMode="auto">
          <a:xfrm>
            <a:off x="685800" y="5334000"/>
            <a:ext cx="9906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173101" name="Rectangle 45"/>
          <p:cNvSpPr>
            <a:spLocks noChangeArrowheads="1"/>
          </p:cNvSpPr>
          <p:nvPr/>
        </p:nvSpPr>
        <p:spPr bwMode="auto">
          <a:xfrm>
            <a:off x="1676400" y="5334000"/>
            <a:ext cx="914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inode ptr</a:t>
            </a:r>
          </a:p>
        </p:txBody>
      </p:sp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Directory Data Blocks</a:t>
            </a:r>
            <a:endParaRPr lang="en-US" dirty="0"/>
          </a:p>
        </p:txBody>
      </p:sp>
      <p:sp>
        <p:nvSpPr>
          <p:cNvPr id="36" name="Rectangle 44"/>
          <p:cNvSpPr>
            <a:spLocks noChangeArrowheads="1"/>
          </p:cNvSpPr>
          <p:nvPr/>
        </p:nvSpPr>
        <p:spPr bwMode="auto">
          <a:xfrm>
            <a:off x="685800" y="5867400"/>
            <a:ext cx="9906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37" name="Rectangle 45"/>
          <p:cNvSpPr>
            <a:spLocks noChangeArrowheads="1"/>
          </p:cNvSpPr>
          <p:nvPr/>
        </p:nvSpPr>
        <p:spPr bwMode="auto">
          <a:xfrm>
            <a:off x="1676400" y="5867400"/>
            <a:ext cx="914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inode ptr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5"/>
          <p:cNvSpPr txBox="1">
            <a:spLocks/>
          </p:cNvSpPr>
          <p:nvPr/>
        </p:nvSpPr>
        <p:spPr>
          <a:xfrm>
            <a:off x="3581400" y="1600200"/>
            <a:ext cx="4572000" cy="4525963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120000"/>
              <a:buFont typeface="Wingdings" pitchFamily="2" charset="2"/>
              <a:buChar char="§"/>
              <a:tabLst/>
              <a:defRPr/>
            </a:pPr>
            <a:r>
              <a:rPr lang="en-US" sz="2800" dirty="0" smtClean="0">
                <a:latin typeface="Calibri" pitchFamily="34" charset="0"/>
              </a:rPr>
              <a:t>Use the same data structure for free </a:t>
            </a:r>
            <a:r>
              <a:rPr lang="en-US" sz="2800" dirty="0" err="1" smtClean="0">
                <a:latin typeface="Calibri" pitchFamily="34" charset="0"/>
              </a:rPr>
              <a:t>inodes</a:t>
            </a:r>
            <a:r>
              <a:rPr lang="en-US" sz="2800" dirty="0" smtClean="0">
                <a:latin typeface="Calibri" pitchFamily="34" charset="0"/>
              </a:rPr>
              <a:t> and data blocks</a:t>
            </a:r>
            <a:r>
              <a:rPr lang="en-US" sz="2800" dirty="0" smtClean="0">
                <a:latin typeface="Calibri" pitchFamily="34" charset="0"/>
              </a:rPr>
              <a:t>.</a:t>
            </a:r>
            <a:endParaRPr lang="en-US" sz="2800" dirty="0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20000"/>
              <a:buFont typeface="Wingdings" pitchFamily="2" charset="2"/>
              <a:buChar char="§"/>
            </a:pPr>
            <a:r>
              <a:rPr lang="en-US" sz="2800" dirty="0" smtClean="0">
                <a:latin typeface="Calibri" pitchFamily="34" charset="0"/>
              </a:rPr>
              <a:t>Just store an integer that points to the next free block.</a:t>
            </a:r>
          </a:p>
          <a:p>
            <a:pPr marL="342900" indent="-342900"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20000"/>
              <a:buFont typeface="Wingdings" pitchFamily="2" charset="2"/>
              <a:buChar char="§"/>
            </a:pPr>
            <a:r>
              <a:rPr lang="en-US" sz="2800" dirty="0" smtClean="0">
                <a:latin typeface="Calibri" pitchFamily="34" charset="0"/>
              </a:rPr>
              <a:t>If the next free block says 0, there are no more free blocks after this.</a:t>
            </a:r>
          </a:p>
          <a:p>
            <a:pPr marL="342900" indent="-342900"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20000"/>
              <a:buFont typeface="Wingdings" pitchFamily="2" charset="2"/>
              <a:buChar char="§"/>
            </a:pPr>
            <a:r>
              <a:rPr lang="en-US" sz="2800" dirty="0" smtClean="0">
                <a:latin typeface="Calibri" pitchFamily="34" charset="0"/>
              </a:rPr>
              <a:t>Returning new blocks to the list: Append or </a:t>
            </a:r>
            <a:r>
              <a:rPr lang="en-US" sz="2800" dirty="0" err="1" smtClean="0">
                <a:latin typeface="Calibri" pitchFamily="34" charset="0"/>
              </a:rPr>
              <a:t>prepend</a:t>
            </a:r>
            <a:r>
              <a:rPr lang="en-US" sz="2800" dirty="0" smtClean="0">
                <a:latin typeface="Calibri" pitchFamily="34" charset="0"/>
              </a:rPr>
              <a:t>?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685800" y="1600200"/>
            <a:ext cx="19050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685800" y="1600200"/>
            <a:ext cx="1905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ptr to next free block</a:t>
            </a:r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685800" y="12192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j-lt"/>
              </a:rPr>
              <a:t>free block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Free Blocks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Structs</a:t>
            </a:r>
            <a:r>
              <a:rPr lang="en-US" dirty="0" smtClean="0"/>
              <a:t> </a:t>
            </a:r>
            <a:r>
              <a:rPr lang="en-US" dirty="0" smtClean="0"/>
              <a:t>you </a:t>
            </a:r>
            <a:r>
              <a:rPr lang="en-US" dirty="0" smtClean="0"/>
              <a:t>may want:</a:t>
            </a:r>
          </a:p>
          <a:p>
            <a:pPr lvl="1"/>
            <a:r>
              <a:rPr lang="en-US" dirty="0" smtClean="0"/>
              <a:t>Superblock</a:t>
            </a:r>
          </a:p>
          <a:p>
            <a:pPr lvl="1"/>
            <a:r>
              <a:rPr lang="en-US" dirty="0" err="1" smtClean="0"/>
              <a:t>Inode</a:t>
            </a:r>
            <a:endParaRPr lang="en-US" dirty="0" smtClean="0"/>
          </a:p>
          <a:p>
            <a:pPr lvl="1"/>
            <a:r>
              <a:rPr lang="en-US" dirty="0" smtClean="0"/>
              <a:t>Directory data block</a:t>
            </a:r>
          </a:p>
          <a:p>
            <a:pPr lvl="1"/>
            <a:r>
              <a:rPr lang="en-US" dirty="0" smtClean="0"/>
              <a:t>Free data block</a:t>
            </a:r>
          </a:p>
          <a:p>
            <a:pPr lvl="1"/>
            <a:r>
              <a:rPr lang="en-US" dirty="0" smtClean="0"/>
              <a:t>File data block?</a:t>
            </a:r>
          </a:p>
          <a:p>
            <a:r>
              <a:rPr lang="en-US" dirty="0" smtClean="0"/>
              <a:t>How big should each </a:t>
            </a:r>
            <a:r>
              <a:rPr lang="en-US" dirty="0" err="1" smtClean="0"/>
              <a:t>struct</a:t>
            </a:r>
            <a:r>
              <a:rPr lang="en-US" dirty="0" smtClean="0"/>
              <a:t> be?</a:t>
            </a:r>
          </a:p>
        </p:txBody>
      </p:sp>
      <p:sp>
        <p:nvSpPr>
          <p:cNvPr id="184322" name="Line 2"/>
          <p:cNvSpPr>
            <a:spLocks noChangeShapeType="1"/>
          </p:cNvSpPr>
          <p:nvPr/>
        </p:nvSpPr>
        <p:spPr bwMode="auto">
          <a:xfrm>
            <a:off x="1295400" y="990600"/>
            <a:ext cx="6477000" cy="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structures for blocks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4953000"/>
            <a:ext cx="459613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Courier New" pitchFamily="49" charset="0"/>
              </a:rPr>
              <a:t>struct</a:t>
            </a:r>
            <a:r>
              <a:rPr lang="en-US" b="1" dirty="0" smtClean="0">
                <a:latin typeface="Courier New" pitchFamily="49" charset="0"/>
              </a:rPr>
              <a:t> superblock {</a:t>
            </a:r>
          </a:p>
          <a:p>
            <a:r>
              <a:rPr lang="en-US" b="1" dirty="0" smtClean="0">
                <a:latin typeface="Courier New" pitchFamily="49" charset="0"/>
              </a:rPr>
              <a:t>   // members of superblock here</a:t>
            </a:r>
          </a:p>
          <a:p>
            <a:r>
              <a:rPr lang="en-US" b="1" dirty="0" smtClean="0">
                <a:latin typeface="Courier New" pitchFamily="49" charset="0"/>
              </a:rPr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structures for blocks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apply trick we’ve seen before:</a:t>
            </a:r>
            <a:endParaRPr lang="en-US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38200" y="2438400"/>
            <a:ext cx="7010400" cy="3046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err="1">
                <a:latin typeface="Courier New" pitchFamily="49" charset="0"/>
              </a:rPr>
              <a:t>struct</a:t>
            </a:r>
            <a:r>
              <a:rPr lang="en-US" sz="1600" b="1" dirty="0">
                <a:latin typeface="Courier New" pitchFamily="49" charset="0"/>
              </a:rPr>
              <a:t> superblock {</a:t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/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>   union {</a:t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/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>      </a:t>
            </a:r>
            <a:r>
              <a:rPr lang="en-US" sz="1600" b="1" dirty="0" err="1">
                <a:latin typeface="Courier New" pitchFamily="49" charset="0"/>
              </a:rPr>
              <a:t>struct</a:t>
            </a:r>
            <a:r>
              <a:rPr lang="en-US" sz="1600" b="1" dirty="0">
                <a:latin typeface="Courier New" pitchFamily="49" charset="0"/>
              </a:rPr>
              <a:t> {</a:t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>         </a:t>
            </a:r>
            <a:r>
              <a:rPr lang="en-US" sz="1600" b="1" dirty="0" smtClean="0">
                <a:latin typeface="Courier New" pitchFamily="49" charset="0"/>
              </a:rPr>
              <a:t>// Members of superblock here</a:t>
            </a:r>
            <a:r>
              <a:rPr lang="en-US" sz="1600" b="1" dirty="0">
                <a:latin typeface="Courier New" pitchFamily="49" charset="0"/>
              </a:rPr>
              <a:t/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>      } data;</a:t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/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>      char padding[DISK_BLOCK_SIZE];</a:t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>   }</a:t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/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You can cast the </a:t>
            </a:r>
            <a:r>
              <a:rPr lang="en-US" dirty="0" err="1" smtClean="0">
                <a:latin typeface="Calibri" pitchFamily="34" charset="0"/>
              </a:rPr>
              <a:t>struct</a:t>
            </a:r>
            <a:r>
              <a:rPr lang="en-US" dirty="0" smtClean="0">
                <a:latin typeface="Calibri" pitchFamily="34" charset="0"/>
              </a:rPr>
              <a:t> into a char* and directly use it in disk read and write operations.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The </a:t>
            </a:r>
            <a:r>
              <a:rPr lang="en-US" dirty="0" err="1" smtClean="0">
                <a:latin typeface="Calibri" pitchFamily="34" charset="0"/>
              </a:rPr>
              <a:t>struct</a:t>
            </a:r>
            <a:r>
              <a:rPr lang="en-US" dirty="0" smtClean="0">
                <a:latin typeface="Calibri" pitchFamily="34" charset="0"/>
              </a:rPr>
              <a:t> is of size DISK_BLOCK_SIZE, so you will read/write exactly one block.</a:t>
            </a:r>
          </a:p>
          <a:p>
            <a:pPr lvl="1">
              <a:buNone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No need to worry about padding.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Variations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Remember: you don’t have to follow our suggestions.</a:t>
            </a:r>
          </a:p>
          <a:p>
            <a:pPr lvl="1"/>
            <a:r>
              <a:rPr lang="en-US" dirty="0" smtClean="0"/>
              <a:t>As long as your file system is reasonable and concurrent.</a:t>
            </a:r>
          </a:p>
          <a:p>
            <a:pPr lvl="1"/>
            <a:r>
              <a:rPr lang="en-US" dirty="0" smtClean="0"/>
              <a:t>Describe your implementation in the README file.</a:t>
            </a:r>
          </a:p>
          <a:p>
            <a:r>
              <a:rPr lang="en-US" dirty="0" smtClean="0"/>
              <a:t>More than one </a:t>
            </a:r>
            <a:r>
              <a:rPr lang="en-US" dirty="0" err="1" smtClean="0"/>
              <a:t>inode</a:t>
            </a:r>
            <a:r>
              <a:rPr lang="en-US" dirty="0" smtClean="0"/>
              <a:t> per block.</a:t>
            </a:r>
          </a:p>
          <a:p>
            <a:r>
              <a:rPr lang="en-US" dirty="0" smtClean="0"/>
              <a:t>Double/triple indirect pointers, similar to Linux.</a:t>
            </a:r>
          </a:p>
          <a:p>
            <a:r>
              <a:rPr lang="en-US" dirty="0" smtClean="0"/>
              <a:t>Bitmap instead of a free list.</a:t>
            </a:r>
          </a:p>
          <a:p>
            <a:r>
              <a:rPr lang="en-US" dirty="0" smtClean="0"/>
              <a:t>Different structures for blocks.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Constricting free expansion for the number of directory entries or file size. However: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Directory and file sizes will not exceed 2</a:t>
            </a:r>
            <a:r>
              <a:rPr lang="en-US" baseline="30000" dirty="0" smtClean="0">
                <a:latin typeface="Calibri" pitchFamily="34" charset="0"/>
              </a:rPr>
              <a:t>32</a:t>
            </a:r>
            <a:r>
              <a:rPr lang="en-US" dirty="0" smtClean="0">
                <a:latin typeface="Calibri" pitchFamily="34" charset="0"/>
              </a:rPr>
              <a:t> bytes (4Gb).</a:t>
            </a:r>
          </a:p>
          <a:p>
            <a:pPr lvl="1">
              <a:buNone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Storing names in </a:t>
            </a:r>
            <a:r>
              <a:rPr lang="en-US" dirty="0" err="1" smtClean="0">
                <a:latin typeface="Calibri" pitchFamily="34" charset="0"/>
              </a:rPr>
              <a:t>inodes</a:t>
            </a:r>
            <a:r>
              <a:rPr lang="en-US" dirty="0" smtClean="0">
                <a:latin typeface="Calibri" pitchFamily="34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Storing directory data or indirect blocks in the </a:t>
            </a:r>
            <a:r>
              <a:rPr lang="en-US" dirty="0" err="1" smtClean="0">
                <a:latin typeface="Calibri" pitchFamily="34" charset="0"/>
              </a:rPr>
              <a:t>inode</a:t>
            </a:r>
            <a:r>
              <a:rPr lang="en-US" dirty="0" smtClean="0">
                <a:latin typeface="Calibri" pitchFamily="34" charset="0"/>
              </a:rPr>
              <a:t>-reserved section of the disk.</a:t>
            </a:r>
          </a:p>
          <a:p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Unacceptable variations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Concurrency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Create some in-memory protection structures.</a:t>
            </a:r>
          </a:p>
          <a:p>
            <a:pPr lvl="1"/>
            <a:r>
              <a:rPr lang="en-US" dirty="0" smtClean="0"/>
              <a:t>Must be dynamically allocated since </a:t>
            </a:r>
            <a:r>
              <a:rPr lang="en-US" dirty="0" err="1" smtClean="0"/>
              <a:t>disk_size</a:t>
            </a:r>
            <a:r>
              <a:rPr lang="en-US" dirty="0" smtClean="0"/>
              <a:t> is a variable.</a:t>
            </a:r>
          </a:p>
          <a:p>
            <a:r>
              <a:rPr lang="en-US" dirty="0" smtClean="0"/>
              <a:t>Our suggestion: one ‘big lock’ for metadata accesses that can potentially span multiple </a:t>
            </a:r>
            <a:r>
              <a:rPr lang="en-US" dirty="0" err="1" smtClean="0"/>
              <a:t>inodes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lock per </a:t>
            </a:r>
            <a:r>
              <a:rPr lang="en-US" dirty="0" err="1" smtClean="0"/>
              <a:t>inode</a:t>
            </a:r>
            <a:r>
              <a:rPr lang="en-US" dirty="0" smtClean="0"/>
              <a:t> for file updates.</a:t>
            </a:r>
          </a:p>
          <a:p>
            <a:pPr lvl="1"/>
            <a:r>
              <a:rPr lang="en-US" dirty="0" smtClean="0"/>
              <a:t>Lock this </a:t>
            </a:r>
            <a:r>
              <a:rPr lang="en-US" dirty="0" err="1" smtClean="0"/>
              <a:t>inode</a:t>
            </a:r>
            <a:r>
              <a:rPr lang="en-US" dirty="0" smtClean="0"/>
              <a:t> when performing reading/writing, but release it as soon as you can.</a:t>
            </a:r>
          </a:p>
          <a:p>
            <a:r>
              <a:rPr lang="en-US" dirty="0" smtClean="0"/>
              <a:t>Some way to handle delete of an open directory/file</a:t>
            </a:r>
            <a:br>
              <a:rPr lang="en-US" dirty="0" smtClean="0"/>
            </a:br>
            <a:r>
              <a:rPr lang="en-US" dirty="0" smtClean="0"/>
              <a:t>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more implementation hints?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Design of the UNIX Operating System, Maurice J. Bach.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Lots of information available online.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Parting Quote</a:t>
            </a:r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7010400" cy="13700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>
                <a:latin typeface="Calibri" pitchFamily="34" charset="0"/>
              </a:rPr>
              <a:t>“Good design comes from experience. Experience comes from bad design.”</a:t>
            </a:r>
          </a:p>
          <a:p>
            <a:pPr algn="r">
              <a:spcBef>
                <a:spcPct val="50000"/>
              </a:spcBef>
            </a:pPr>
            <a:r>
              <a:rPr lang="en-US" sz="2400" dirty="0">
                <a:latin typeface="Calibri" pitchFamily="34" charset="0"/>
              </a:rPr>
              <a:t>-Theodore von Karman</a:t>
            </a:r>
            <a:endParaRPr lang="en-US" sz="2400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Administrative Information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CS4410 MP4 is optional for 4411 students.</a:t>
            </a:r>
          </a:p>
          <a:p>
            <a:endParaRPr lang="en-US" dirty="0" smtClean="0"/>
          </a:p>
          <a:p>
            <a:r>
              <a:rPr lang="en-US" dirty="0" smtClean="0"/>
              <a:t>Project 6 due Friday, </a:t>
            </a:r>
            <a:r>
              <a:rPr lang="en-US" dirty="0" smtClean="0"/>
              <a:t>December </a:t>
            </a:r>
            <a:r>
              <a:rPr lang="en-US" dirty="0" smtClean="0"/>
              <a:t>7th at 11:59 PM.</a:t>
            </a:r>
          </a:p>
          <a:p>
            <a:endParaRPr lang="en-US" dirty="0" smtClean="0"/>
          </a:p>
          <a:p>
            <a:r>
              <a:rPr lang="en-US" dirty="0" smtClean="0"/>
              <a:t>Office hours will be held this weekend and next week.</a:t>
            </a:r>
          </a:p>
          <a:p>
            <a:pPr lvl="1"/>
            <a:r>
              <a:rPr lang="en-US" dirty="0" smtClean="0"/>
              <a:t>Unless otherwise noted on the website.</a:t>
            </a:r>
          </a:p>
          <a:p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 err="1" smtClean="0"/>
              <a:t>regrade</a:t>
            </a:r>
            <a:r>
              <a:rPr lang="en-US" dirty="0" smtClean="0"/>
              <a:t> requests will get a response.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dirty="0" smtClean="0"/>
              <a:t>Questions?</a:t>
            </a:r>
            <a:endParaRPr lang="en-US" sz="44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Notes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slides generally reveal implementation hints.</a:t>
            </a:r>
          </a:p>
          <a:p>
            <a:pPr lvl="1"/>
            <a:r>
              <a:rPr lang="en-US" dirty="0" smtClean="0"/>
              <a:t>You do not have to follow the implementation we describe here!</a:t>
            </a:r>
          </a:p>
          <a:p>
            <a:pPr lvl="1"/>
            <a:r>
              <a:rPr lang="en-US" dirty="0" smtClean="0"/>
              <a:t>Consider following the hints only if you are stuck.</a:t>
            </a:r>
          </a:p>
          <a:p>
            <a:r>
              <a:rPr lang="en-US" dirty="0" smtClean="0"/>
              <a:t>Focus on correctness first, then performance later.</a:t>
            </a:r>
          </a:p>
          <a:p>
            <a:r>
              <a:rPr lang="en-US" dirty="0" err="1" smtClean="0"/>
              <a:t>mkfs</a:t>
            </a:r>
            <a:r>
              <a:rPr lang="en-US" dirty="0" smtClean="0"/>
              <a:t> and </a:t>
            </a:r>
            <a:r>
              <a:rPr lang="en-US" dirty="0" err="1" smtClean="0"/>
              <a:t>fsck</a:t>
            </a:r>
            <a:r>
              <a:rPr lang="en-US" dirty="0" smtClean="0"/>
              <a:t> should be </a:t>
            </a:r>
            <a:r>
              <a:rPr lang="en-US" dirty="0" err="1" smtClean="0"/>
              <a:t>minithread</a:t>
            </a:r>
            <a:r>
              <a:rPr lang="en-US" dirty="0" smtClean="0"/>
              <a:t> programs.</a:t>
            </a:r>
          </a:p>
          <a:p>
            <a:pPr lvl="1"/>
            <a:r>
              <a:rPr lang="en-US" dirty="0" smtClean="0"/>
              <a:t>Compile them as separate programs.</a:t>
            </a:r>
          </a:p>
          <a:p>
            <a:pPr lvl="1"/>
            <a:r>
              <a:rPr lang="en-US" dirty="0" smtClean="0"/>
              <a:t>Don’t make </a:t>
            </a:r>
            <a:r>
              <a:rPr lang="en-US" dirty="0" err="1" smtClean="0"/>
              <a:t>mkfs</a:t>
            </a:r>
            <a:r>
              <a:rPr lang="en-US" dirty="0" smtClean="0"/>
              <a:t> or </a:t>
            </a:r>
            <a:r>
              <a:rPr lang="en-US" dirty="0" err="1" smtClean="0"/>
              <a:t>fsck</a:t>
            </a:r>
            <a:r>
              <a:rPr lang="en-US" dirty="0" smtClean="0"/>
              <a:t> function calls in your </a:t>
            </a:r>
            <a:r>
              <a:rPr lang="en-US" dirty="0" err="1" smtClean="0"/>
              <a:t>minifile</a:t>
            </a:r>
            <a:r>
              <a:rPr lang="en-US" dirty="0" smtClean="0"/>
              <a:t> implementation.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Getting started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are set inside main(), before </a:t>
            </a:r>
            <a:r>
              <a:rPr lang="en-US" dirty="0" err="1" smtClean="0"/>
              <a:t>minithread_system_initialize</a:t>
            </a:r>
            <a:r>
              <a:rPr lang="en-US" dirty="0" smtClean="0"/>
              <a:t>() is called.</a:t>
            </a:r>
          </a:p>
          <a:p>
            <a:endParaRPr lang="en-US" dirty="0"/>
          </a:p>
        </p:txBody>
      </p:sp>
      <p:sp>
        <p:nvSpPr>
          <p:cNvPr id="166921" name="Text Box 9"/>
          <p:cNvSpPr txBox="1">
            <a:spLocks noChangeArrowheads="1"/>
          </p:cNvSpPr>
          <p:nvPr/>
        </p:nvSpPr>
        <p:spPr bwMode="auto">
          <a:xfrm>
            <a:off x="838200" y="2514600"/>
            <a:ext cx="769620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</a:rPr>
              <a:t>, char** 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) {</a:t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/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use_existing_disk</a:t>
            </a:r>
            <a:r>
              <a:rPr lang="en-US" sz="1600" dirty="0">
                <a:latin typeface="Courier New" pitchFamily="49" charset="0"/>
              </a:rPr>
              <a:t>=0;</a:t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disk_name</a:t>
            </a:r>
            <a:r>
              <a:rPr lang="en-US" sz="1600" dirty="0">
                <a:latin typeface="Courier New" pitchFamily="49" charset="0"/>
              </a:rPr>
              <a:t> = “disk0”;</a:t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disk_flags</a:t>
            </a:r>
            <a:r>
              <a:rPr lang="en-US" sz="1600" dirty="0">
                <a:latin typeface="Courier New" pitchFamily="49" charset="0"/>
              </a:rPr>
              <a:t> = DISK_READWRITE;</a:t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disk_size</a:t>
            </a:r>
            <a:r>
              <a:rPr lang="en-US" sz="1600" dirty="0">
                <a:latin typeface="Courier New" pitchFamily="49" charset="0"/>
              </a:rPr>
              <a:t> = 1000;</a:t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/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minithread_system_initialize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entrypoint</a:t>
            </a:r>
            <a:r>
              <a:rPr lang="en-US" sz="1600" dirty="0">
                <a:latin typeface="Courier New" pitchFamily="49" charset="0"/>
              </a:rPr>
              <a:t>, NULL);</a:t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66922" name="Text Box 10"/>
          <p:cNvSpPr txBox="1">
            <a:spLocks noChangeArrowheads="1"/>
          </p:cNvSpPr>
          <p:nvPr/>
        </p:nvSpPr>
        <p:spPr bwMode="auto">
          <a:xfrm>
            <a:off x="838200" y="4795897"/>
            <a:ext cx="7924800" cy="18158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minithread_system_initialize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proc_t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mainproc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arg_t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>   </a:t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disk_initialize</a:t>
            </a:r>
            <a:r>
              <a:rPr lang="en-US" sz="1600" dirty="0">
                <a:latin typeface="Courier New" pitchFamily="49" charset="0"/>
              </a:rPr>
              <a:t>(&amp;disk);</a:t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/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install_disk_handler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disk_handler</a:t>
            </a:r>
            <a:r>
              <a:rPr lang="en-US" sz="1600" dirty="0">
                <a:latin typeface="Courier New" pitchFamily="49" charset="0"/>
              </a:rPr>
              <a:t>);</a:t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/>
            </a:r>
            <a:br>
              <a:rPr lang="en-US" sz="1600" dirty="0">
                <a:latin typeface="Courier New" pitchFamily="49" charset="0"/>
              </a:rPr>
            </a:b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On-disk data structures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disk block for superblock.</a:t>
            </a:r>
          </a:p>
          <a:p>
            <a:r>
              <a:rPr lang="en-US" dirty="0" smtClean="0"/>
              <a:t>May use one block per </a:t>
            </a:r>
            <a:r>
              <a:rPr lang="en-US" dirty="0" err="1" smtClean="0"/>
              <a:t>inode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Packing more than one </a:t>
            </a:r>
            <a:r>
              <a:rPr lang="en-US" dirty="0" err="1" smtClean="0"/>
              <a:t>inode</a:t>
            </a:r>
            <a:r>
              <a:rPr lang="en-US" dirty="0" smtClean="0"/>
              <a:t> per block is more efficient and a little more difficult.</a:t>
            </a:r>
          </a:p>
          <a:p>
            <a:r>
              <a:rPr lang="en-US" dirty="0" smtClean="0"/>
              <a:t>Concurrency-related structures should not be on disk.</a:t>
            </a:r>
          </a:p>
          <a:p>
            <a:pPr lvl="1"/>
            <a:r>
              <a:rPr lang="en-US" dirty="0" smtClean="0"/>
              <a:t>Reference counters, locks etc.</a:t>
            </a:r>
          </a:p>
          <a:p>
            <a:r>
              <a:rPr lang="en-US" dirty="0" smtClean="0"/>
              <a:t>“Pointers” on the </a:t>
            </a:r>
            <a:r>
              <a:rPr lang="en-US" dirty="0" smtClean="0"/>
              <a:t>disk </a:t>
            </a:r>
            <a:r>
              <a:rPr lang="en-US" dirty="0" smtClean="0"/>
              <a:t>refer to disk block number.</a:t>
            </a:r>
          </a:p>
          <a:p>
            <a:pPr lvl="1"/>
            <a:r>
              <a:rPr lang="en-US" dirty="0" smtClean="0"/>
              <a:t>Or </a:t>
            </a:r>
            <a:r>
              <a:rPr lang="en-US" dirty="0" err="1" smtClean="0"/>
              <a:t>inode</a:t>
            </a:r>
            <a:r>
              <a:rPr lang="en-US" dirty="0" smtClean="0"/>
              <a:t> numbers if multiple per block.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91" name="Rectangle 83"/>
          <p:cNvSpPr>
            <a:spLocks noChangeArrowheads="1"/>
          </p:cNvSpPr>
          <p:nvPr/>
        </p:nvSpPr>
        <p:spPr bwMode="auto">
          <a:xfrm>
            <a:off x="3962400" y="1600200"/>
            <a:ext cx="1524000" cy="2895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55" name="Rectangle 47"/>
          <p:cNvSpPr>
            <a:spLocks noChangeArrowheads="1"/>
          </p:cNvSpPr>
          <p:nvPr/>
        </p:nvSpPr>
        <p:spPr bwMode="auto">
          <a:xfrm>
            <a:off x="5181600" y="4876800"/>
            <a:ext cx="10668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10" name="Line 2"/>
          <p:cNvSpPr>
            <a:spLocks noChangeShapeType="1"/>
          </p:cNvSpPr>
          <p:nvPr/>
        </p:nvSpPr>
        <p:spPr bwMode="auto">
          <a:xfrm>
            <a:off x="1066800" y="990600"/>
            <a:ext cx="6477000" cy="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457200" y="1600200"/>
            <a:ext cx="1066800" cy="304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>
              <a:latin typeface="+mj-lt"/>
            </a:endParaRPr>
          </a:p>
        </p:txBody>
      </p:sp>
      <p:sp>
        <p:nvSpPr>
          <p:cNvPr id="171019" name="Rectangle 11"/>
          <p:cNvSpPr>
            <a:spLocks noChangeArrowheads="1"/>
          </p:cNvSpPr>
          <p:nvPr/>
        </p:nvSpPr>
        <p:spPr bwMode="auto">
          <a:xfrm>
            <a:off x="457200" y="16002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magic no.</a:t>
            </a: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457200" y="21336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size of disk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457200" y="28194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root </a:t>
            </a:r>
            <a:r>
              <a:rPr lang="en-US" sz="1600" dirty="0" err="1">
                <a:latin typeface="+mj-lt"/>
              </a:rPr>
              <a:t>inode</a:t>
            </a:r>
            <a:endParaRPr lang="en-US" sz="1600" dirty="0">
              <a:latin typeface="+mj-lt"/>
            </a:endParaRP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457200" y="35814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first free</a:t>
            </a:r>
            <a:br>
              <a:rPr lang="en-US" sz="1600" dirty="0">
                <a:latin typeface="+mj-lt"/>
              </a:rPr>
            </a:br>
            <a:r>
              <a:rPr lang="en-US" sz="1600" dirty="0" err="1">
                <a:latin typeface="+mj-lt"/>
              </a:rPr>
              <a:t>inode</a:t>
            </a:r>
            <a:endParaRPr lang="en-US" sz="1600" dirty="0">
              <a:latin typeface="+mj-lt"/>
            </a:endParaRP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457200" y="4114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first free</a:t>
            </a:r>
            <a:br>
              <a:rPr lang="en-US" sz="1600" dirty="0">
                <a:latin typeface="+mj-lt"/>
              </a:rPr>
            </a:br>
            <a:r>
              <a:rPr lang="en-US" sz="1600" dirty="0">
                <a:latin typeface="+mj-lt"/>
              </a:rPr>
              <a:t>data block</a:t>
            </a:r>
          </a:p>
        </p:txBody>
      </p:sp>
      <p:sp>
        <p:nvSpPr>
          <p:cNvPr id="171024" name="Line 16"/>
          <p:cNvSpPr>
            <a:spLocks noChangeShapeType="1"/>
          </p:cNvSpPr>
          <p:nvPr/>
        </p:nvSpPr>
        <p:spPr bwMode="auto">
          <a:xfrm flipV="1">
            <a:off x="1524000" y="1828800"/>
            <a:ext cx="685800" cy="12954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25" name="Rectangle 17"/>
          <p:cNvSpPr>
            <a:spLocks noChangeArrowheads="1"/>
          </p:cNvSpPr>
          <p:nvPr/>
        </p:nvSpPr>
        <p:spPr bwMode="auto">
          <a:xfrm>
            <a:off x="2209800" y="1600200"/>
            <a:ext cx="1066800" cy="304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2209800" y="16002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type</a:t>
            </a:r>
          </a:p>
        </p:txBody>
      </p:sp>
      <p:sp>
        <p:nvSpPr>
          <p:cNvPr id="171032" name="Rectangle 24"/>
          <p:cNvSpPr>
            <a:spLocks noChangeArrowheads="1"/>
          </p:cNvSpPr>
          <p:nvPr/>
        </p:nvSpPr>
        <p:spPr bwMode="auto">
          <a:xfrm>
            <a:off x="2209800" y="21336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size</a:t>
            </a:r>
          </a:p>
        </p:txBody>
      </p:sp>
      <p:sp>
        <p:nvSpPr>
          <p:cNvPr id="171033" name="Rectangle 25"/>
          <p:cNvSpPr>
            <a:spLocks noChangeArrowheads="1"/>
          </p:cNvSpPr>
          <p:nvPr/>
        </p:nvSpPr>
        <p:spPr bwMode="auto">
          <a:xfrm>
            <a:off x="2209800" y="28194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direct ptr</a:t>
            </a:r>
          </a:p>
        </p:txBody>
      </p:sp>
      <p:sp>
        <p:nvSpPr>
          <p:cNvPr id="171034" name="Rectangle 26"/>
          <p:cNvSpPr>
            <a:spLocks noChangeArrowheads="1"/>
          </p:cNvSpPr>
          <p:nvPr/>
        </p:nvSpPr>
        <p:spPr bwMode="auto">
          <a:xfrm>
            <a:off x="2209800" y="3352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direct ptr</a:t>
            </a:r>
          </a:p>
        </p:txBody>
      </p:sp>
      <p:sp>
        <p:nvSpPr>
          <p:cNvPr id="171035" name="Rectangle 27"/>
          <p:cNvSpPr>
            <a:spLocks noChangeArrowheads="1"/>
          </p:cNvSpPr>
          <p:nvPr/>
        </p:nvSpPr>
        <p:spPr bwMode="auto">
          <a:xfrm>
            <a:off x="2209800" y="4114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indirect ptr</a:t>
            </a:r>
          </a:p>
        </p:txBody>
      </p:sp>
      <p:sp>
        <p:nvSpPr>
          <p:cNvPr id="171036" name="Rectangle 28"/>
          <p:cNvSpPr>
            <a:spLocks noChangeArrowheads="1"/>
          </p:cNvSpPr>
          <p:nvPr/>
        </p:nvSpPr>
        <p:spPr bwMode="auto">
          <a:xfrm>
            <a:off x="2209800" y="1219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j-lt"/>
              </a:rPr>
              <a:t>dir </a:t>
            </a:r>
            <a:r>
              <a:rPr lang="en-US" sz="1600" dirty="0" err="1">
                <a:latin typeface="+mj-lt"/>
              </a:rPr>
              <a:t>inode</a:t>
            </a:r>
            <a:endParaRPr lang="en-US" sz="1600" dirty="0">
              <a:latin typeface="+mj-lt"/>
            </a:endParaRPr>
          </a:p>
        </p:txBody>
      </p:sp>
      <p:sp>
        <p:nvSpPr>
          <p:cNvPr id="171037" name="Line 29"/>
          <p:cNvSpPr>
            <a:spLocks noChangeShapeType="1"/>
          </p:cNvSpPr>
          <p:nvPr/>
        </p:nvSpPr>
        <p:spPr bwMode="auto">
          <a:xfrm flipV="1">
            <a:off x="3276600" y="1828800"/>
            <a:ext cx="685800" cy="12954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39" name="Rectangle 31"/>
          <p:cNvSpPr>
            <a:spLocks noChangeArrowheads="1"/>
          </p:cNvSpPr>
          <p:nvPr/>
        </p:nvSpPr>
        <p:spPr bwMode="auto">
          <a:xfrm>
            <a:off x="3962400" y="16002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171040" name="Rectangle 32"/>
          <p:cNvSpPr>
            <a:spLocks noChangeArrowheads="1"/>
          </p:cNvSpPr>
          <p:nvPr/>
        </p:nvSpPr>
        <p:spPr bwMode="auto">
          <a:xfrm>
            <a:off x="4724400" y="16002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block no.</a:t>
            </a:r>
          </a:p>
        </p:txBody>
      </p:sp>
      <p:sp>
        <p:nvSpPr>
          <p:cNvPr id="171045" name="Rectangle 37"/>
          <p:cNvSpPr>
            <a:spLocks noChangeArrowheads="1"/>
          </p:cNvSpPr>
          <p:nvPr/>
        </p:nvSpPr>
        <p:spPr bwMode="auto">
          <a:xfrm>
            <a:off x="3962400" y="21336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171046" name="Rectangle 38"/>
          <p:cNvSpPr>
            <a:spLocks noChangeArrowheads="1"/>
          </p:cNvSpPr>
          <p:nvPr/>
        </p:nvSpPr>
        <p:spPr bwMode="auto">
          <a:xfrm>
            <a:off x="4724400" y="21336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block no.</a:t>
            </a:r>
          </a:p>
        </p:txBody>
      </p:sp>
      <p:sp>
        <p:nvSpPr>
          <p:cNvPr id="171047" name="Rectangle 39"/>
          <p:cNvSpPr>
            <a:spLocks noChangeArrowheads="1"/>
          </p:cNvSpPr>
          <p:nvPr/>
        </p:nvSpPr>
        <p:spPr bwMode="auto">
          <a:xfrm>
            <a:off x="3962400" y="26670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name</a:t>
            </a:r>
          </a:p>
        </p:txBody>
      </p:sp>
      <p:sp>
        <p:nvSpPr>
          <p:cNvPr id="171048" name="Rectangle 40"/>
          <p:cNvSpPr>
            <a:spLocks noChangeArrowheads="1"/>
          </p:cNvSpPr>
          <p:nvPr/>
        </p:nvSpPr>
        <p:spPr bwMode="auto">
          <a:xfrm>
            <a:off x="4724400" y="26670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block no.</a:t>
            </a:r>
          </a:p>
        </p:txBody>
      </p:sp>
      <p:sp>
        <p:nvSpPr>
          <p:cNvPr id="171049" name="Rectangle 41"/>
          <p:cNvSpPr>
            <a:spLocks noChangeArrowheads="1"/>
          </p:cNvSpPr>
          <p:nvPr/>
        </p:nvSpPr>
        <p:spPr bwMode="auto">
          <a:xfrm>
            <a:off x="3962400" y="32004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171050" name="Rectangle 42"/>
          <p:cNvSpPr>
            <a:spLocks noChangeArrowheads="1"/>
          </p:cNvSpPr>
          <p:nvPr/>
        </p:nvSpPr>
        <p:spPr bwMode="auto">
          <a:xfrm>
            <a:off x="4724400" y="32004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block no.</a:t>
            </a:r>
          </a:p>
        </p:txBody>
      </p:sp>
      <p:sp>
        <p:nvSpPr>
          <p:cNvPr id="171051" name="Line 43"/>
          <p:cNvSpPr>
            <a:spLocks noChangeShapeType="1"/>
          </p:cNvSpPr>
          <p:nvPr/>
        </p:nvSpPr>
        <p:spPr bwMode="auto">
          <a:xfrm>
            <a:off x="3276600" y="4343400"/>
            <a:ext cx="1905000" cy="6096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52" name="Rectangle 44"/>
          <p:cNvSpPr>
            <a:spLocks noChangeArrowheads="1"/>
          </p:cNvSpPr>
          <p:nvPr/>
        </p:nvSpPr>
        <p:spPr bwMode="auto">
          <a:xfrm>
            <a:off x="5181600" y="4876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direct ptr</a:t>
            </a:r>
          </a:p>
        </p:txBody>
      </p:sp>
      <p:sp>
        <p:nvSpPr>
          <p:cNvPr id="171053" name="Rectangle 45"/>
          <p:cNvSpPr>
            <a:spLocks noChangeArrowheads="1"/>
          </p:cNvSpPr>
          <p:nvPr/>
        </p:nvSpPr>
        <p:spPr bwMode="auto">
          <a:xfrm>
            <a:off x="5181600" y="54102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direct ptr</a:t>
            </a:r>
          </a:p>
        </p:txBody>
      </p:sp>
      <p:sp>
        <p:nvSpPr>
          <p:cNvPr id="171054" name="Rectangle 46"/>
          <p:cNvSpPr>
            <a:spLocks noChangeArrowheads="1"/>
          </p:cNvSpPr>
          <p:nvPr/>
        </p:nvSpPr>
        <p:spPr bwMode="auto">
          <a:xfrm>
            <a:off x="5181600" y="60960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indirect ptr</a:t>
            </a:r>
          </a:p>
        </p:txBody>
      </p:sp>
      <p:sp>
        <p:nvSpPr>
          <p:cNvPr id="171056" name="Line 48"/>
          <p:cNvSpPr>
            <a:spLocks noChangeShapeType="1"/>
          </p:cNvSpPr>
          <p:nvPr/>
        </p:nvSpPr>
        <p:spPr bwMode="auto">
          <a:xfrm flipV="1">
            <a:off x="5486400" y="1828800"/>
            <a:ext cx="685800" cy="10668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65" name="Rectangle 57"/>
          <p:cNvSpPr>
            <a:spLocks noChangeArrowheads="1"/>
          </p:cNvSpPr>
          <p:nvPr/>
        </p:nvSpPr>
        <p:spPr bwMode="auto">
          <a:xfrm>
            <a:off x="7162800" y="4876800"/>
            <a:ext cx="10668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66" name="Rectangle 58"/>
          <p:cNvSpPr>
            <a:spLocks noChangeArrowheads="1"/>
          </p:cNvSpPr>
          <p:nvPr/>
        </p:nvSpPr>
        <p:spPr bwMode="auto">
          <a:xfrm>
            <a:off x="7162800" y="4876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direct ptr</a:t>
            </a:r>
          </a:p>
        </p:txBody>
      </p:sp>
      <p:sp>
        <p:nvSpPr>
          <p:cNvPr id="171067" name="Rectangle 59"/>
          <p:cNvSpPr>
            <a:spLocks noChangeArrowheads="1"/>
          </p:cNvSpPr>
          <p:nvPr/>
        </p:nvSpPr>
        <p:spPr bwMode="auto">
          <a:xfrm>
            <a:off x="7162800" y="54102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direct ptr</a:t>
            </a:r>
          </a:p>
        </p:txBody>
      </p:sp>
      <p:sp>
        <p:nvSpPr>
          <p:cNvPr id="171068" name="Rectangle 60"/>
          <p:cNvSpPr>
            <a:spLocks noChangeArrowheads="1"/>
          </p:cNvSpPr>
          <p:nvPr/>
        </p:nvSpPr>
        <p:spPr bwMode="auto">
          <a:xfrm>
            <a:off x="7162800" y="60960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indirect </a:t>
            </a:r>
            <a:r>
              <a:rPr lang="en-US" sz="1600" dirty="0" err="1">
                <a:latin typeface="+mj-lt"/>
              </a:rPr>
              <a:t>ptr</a:t>
            </a:r>
            <a:endParaRPr lang="en-US" sz="1600" dirty="0">
              <a:latin typeface="+mj-lt"/>
            </a:endParaRPr>
          </a:p>
        </p:txBody>
      </p:sp>
      <p:sp>
        <p:nvSpPr>
          <p:cNvPr id="171069" name="Line 61"/>
          <p:cNvSpPr>
            <a:spLocks noChangeShapeType="1"/>
          </p:cNvSpPr>
          <p:nvPr/>
        </p:nvSpPr>
        <p:spPr bwMode="auto">
          <a:xfrm flipV="1">
            <a:off x="6248400" y="5105400"/>
            <a:ext cx="914400" cy="12192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70" name="Rectangle 62"/>
          <p:cNvSpPr>
            <a:spLocks noChangeArrowheads="1"/>
          </p:cNvSpPr>
          <p:nvPr/>
        </p:nvSpPr>
        <p:spPr bwMode="auto">
          <a:xfrm>
            <a:off x="1600200" y="4876800"/>
            <a:ext cx="10668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71" name="Rectangle 63"/>
          <p:cNvSpPr>
            <a:spLocks noChangeArrowheads="1"/>
          </p:cNvSpPr>
          <p:nvPr/>
        </p:nvSpPr>
        <p:spPr bwMode="auto">
          <a:xfrm>
            <a:off x="1600200" y="4876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next </a:t>
            </a:r>
            <a:r>
              <a:rPr lang="en-US" sz="1600" dirty="0" smtClean="0">
                <a:latin typeface="+mj-lt"/>
              </a:rPr>
              <a:t>free</a:t>
            </a:r>
          </a:p>
          <a:p>
            <a:pPr algn="ctr"/>
            <a:r>
              <a:rPr lang="en-US" sz="1600" dirty="0" smtClean="0">
                <a:latin typeface="+mj-lt"/>
              </a:rPr>
              <a:t>block</a:t>
            </a:r>
            <a:endParaRPr lang="en-US" sz="1600" dirty="0">
              <a:latin typeface="+mj-lt"/>
            </a:endParaRPr>
          </a:p>
        </p:txBody>
      </p:sp>
      <p:sp>
        <p:nvSpPr>
          <p:cNvPr id="171074" name="Line 66"/>
          <p:cNvSpPr>
            <a:spLocks noChangeShapeType="1"/>
          </p:cNvSpPr>
          <p:nvPr/>
        </p:nvSpPr>
        <p:spPr bwMode="auto">
          <a:xfrm>
            <a:off x="1524000" y="4343400"/>
            <a:ext cx="457200" cy="5334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75" name="Rectangle 67"/>
          <p:cNvSpPr>
            <a:spLocks noChangeArrowheads="1"/>
          </p:cNvSpPr>
          <p:nvPr/>
        </p:nvSpPr>
        <p:spPr bwMode="auto">
          <a:xfrm>
            <a:off x="3581400" y="4876800"/>
            <a:ext cx="10668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76" name="Rectangle 68"/>
          <p:cNvSpPr>
            <a:spLocks noChangeArrowheads="1"/>
          </p:cNvSpPr>
          <p:nvPr/>
        </p:nvSpPr>
        <p:spPr bwMode="auto">
          <a:xfrm>
            <a:off x="3581400" y="4876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next </a:t>
            </a:r>
            <a:r>
              <a:rPr lang="en-US" sz="1600" dirty="0" smtClean="0">
                <a:latin typeface="+mj-lt"/>
              </a:rPr>
              <a:t>free</a:t>
            </a:r>
          </a:p>
          <a:p>
            <a:pPr algn="ctr"/>
            <a:r>
              <a:rPr lang="en-US" sz="1600" dirty="0" smtClean="0">
                <a:latin typeface="+mj-lt"/>
              </a:rPr>
              <a:t>block</a:t>
            </a:r>
            <a:endParaRPr lang="en-US" sz="1600" dirty="0">
              <a:latin typeface="+mj-lt"/>
            </a:endParaRPr>
          </a:p>
        </p:txBody>
      </p:sp>
      <p:sp>
        <p:nvSpPr>
          <p:cNvPr id="171077" name="Line 69"/>
          <p:cNvSpPr>
            <a:spLocks noChangeShapeType="1"/>
          </p:cNvSpPr>
          <p:nvPr/>
        </p:nvSpPr>
        <p:spPr bwMode="auto">
          <a:xfrm>
            <a:off x="2667000" y="5105400"/>
            <a:ext cx="914400" cy="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79" name="Rectangle 71"/>
          <p:cNvSpPr>
            <a:spLocks noChangeArrowheads="1"/>
          </p:cNvSpPr>
          <p:nvPr/>
        </p:nvSpPr>
        <p:spPr bwMode="auto">
          <a:xfrm>
            <a:off x="6172200" y="1600200"/>
            <a:ext cx="1066800" cy="297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80" name="Rectangle 72"/>
          <p:cNvSpPr>
            <a:spLocks noChangeArrowheads="1"/>
          </p:cNvSpPr>
          <p:nvPr/>
        </p:nvSpPr>
        <p:spPr bwMode="auto">
          <a:xfrm>
            <a:off x="6172200" y="16002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type</a:t>
            </a:r>
          </a:p>
        </p:txBody>
      </p:sp>
      <p:sp>
        <p:nvSpPr>
          <p:cNvPr id="171081" name="Rectangle 73"/>
          <p:cNvSpPr>
            <a:spLocks noChangeArrowheads="1"/>
          </p:cNvSpPr>
          <p:nvPr/>
        </p:nvSpPr>
        <p:spPr bwMode="auto">
          <a:xfrm>
            <a:off x="6172200" y="21336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size</a:t>
            </a:r>
          </a:p>
        </p:txBody>
      </p:sp>
      <p:sp>
        <p:nvSpPr>
          <p:cNvPr id="171082" name="Rectangle 74"/>
          <p:cNvSpPr>
            <a:spLocks noChangeArrowheads="1"/>
          </p:cNvSpPr>
          <p:nvPr/>
        </p:nvSpPr>
        <p:spPr bwMode="auto">
          <a:xfrm>
            <a:off x="6172200" y="28194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direct ptr</a:t>
            </a:r>
          </a:p>
        </p:txBody>
      </p:sp>
      <p:sp>
        <p:nvSpPr>
          <p:cNvPr id="171083" name="Rectangle 75"/>
          <p:cNvSpPr>
            <a:spLocks noChangeArrowheads="1"/>
          </p:cNvSpPr>
          <p:nvPr/>
        </p:nvSpPr>
        <p:spPr bwMode="auto">
          <a:xfrm>
            <a:off x="6172200" y="3352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direct ptr</a:t>
            </a:r>
          </a:p>
        </p:txBody>
      </p:sp>
      <p:sp>
        <p:nvSpPr>
          <p:cNvPr id="171084" name="Rectangle 76"/>
          <p:cNvSpPr>
            <a:spLocks noChangeArrowheads="1"/>
          </p:cNvSpPr>
          <p:nvPr/>
        </p:nvSpPr>
        <p:spPr bwMode="auto">
          <a:xfrm>
            <a:off x="6172200" y="40386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indirect ptr</a:t>
            </a:r>
          </a:p>
        </p:txBody>
      </p:sp>
      <p:sp>
        <p:nvSpPr>
          <p:cNvPr id="171085" name="Line 77"/>
          <p:cNvSpPr>
            <a:spLocks noChangeShapeType="1"/>
          </p:cNvSpPr>
          <p:nvPr/>
        </p:nvSpPr>
        <p:spPr bwMode="auto">
          <a:xfrm flipV="1">
            <a:off x="7239000" y="1905000"/>
            <a:ext cx="533400" cy="12192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86" name="Rectangle 78"/>
          <p:cNvSpPr>
            <a:spLocks noChangeArrowheads="1"/>
          </p:cNvSpPr>
          <p:nvPr/>
        </p:nvSpPr>
        <p:spPr bwMode="auto">
          <a:xfrm>
            <a:off x="7772400" y="1600200"/>
            <a:ext cx="990600" cy="2971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data</a:t>
            </a:r>
          </a:p>
        </p:txBody>
      </p:sp>
      <p:sp>
        <p:nvSpPr>
          <p:cNvPr id="171087" name="Rectangle 79"/>
          <p:cNvSpPr>
            <a:spLocks noChangeArrowheads="1"/>
          </p:cNvSpPr>
          <p:nvPr/>
        </p:nvSpPr>
        <p:spPr bwMode="auto">
          <a:xfrm>
            <a:off x="3962400" y="37338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name</a:t>
            </a:r>
          </a:p>
        </p:txBody>
      </p:sp>
      <p:sp>
        <p:nvSpPr>
          <p:cNvPr id="171088" name="Rectangle 80"/>
          <p:cNvSpPr>
            <a:spLocks noChangeArrowheads="1"/>
          </p:cNvSpPr>
          <p:nvPr/>
        </p:nvSpPr>
        <p:spPr bwMode="auto">
          <a:xfrm>
            <a:off x="4724400" y="37338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block no.</a:t>
            </a:r>
          </a:p>
        </p:txBody>
      </p:sp>
      <p:sp>
        <p:nvSpPr>
          <p:cNvPr id="62" name="Title 6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Big Picture</a:t>
            </a:r>
            <a:endParaRPr lang="en-US" dirty="0"/>
          </a:p>
        </p:txBody>
      </p:sp>
      <p:sp>
        <p:nvSpPr>
          <p:cNvPr id="64" name="Rectangle 28"/>
          <p:cNvSpPr>
            <a:spLocks noChangeArrowheads="1"/>
          </p:cNvSpPr>
          <p:nvPr/>
        </p:nvSpPr>
        <p:spPr bwMode="auto">
          <a:xfrm>
            <a:off x="457200" y="1219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superblock</a:t>
            </a:r>
            <a:endParaRPr lang="en-US" sz="1600" dirty="0">
              <a:latin typeface="+mj-lt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7772400" y="1219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file data</a:t>
            </a:r>
            <a:endParaRPr lang="en-US" sz="1600" dirty="0">
              <a:latin typeface="+mj-lt"/>
            </a:endParaRPr>
          </a:p>
        </p:txBody>
      </p:sp>
      <p:sp>
        <p:nvSpPr>
          <p:cNvPr id="66" name="Rectangle 28"/>
          <p:cNvSpPr>
            <a:spLocks noChangeArrowheads="1"/>
          </p:cNvSpPr>
          <p:nvPr/>
        </p:nvSpPr>
        <p:spPr bwMode="auto">
          <a:xfrm>
            <a:off x="6172200" y="1219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file </a:t>
            </a:r>
            <a:r>
              <a:rPr lang="en-US" sz="1600" dirty="0" err="1" smtClean="0">
                <a:latin typeface="+mj-lt"/>
              </a:rPr>
              <a:t>inode</a:t>
            </a:r>
            <a:endParaRPr lang="en-US" sz="1600" dirty="0">
              <a:latin typeface="+mj-lt"/>
            </a:endParaRP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3962400" y="1219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j-lt"/>
              </a:rPr>
              <a:t>dir </a:t>
            </a:r>
            <a:r>
              <a:rPr lang="en-US" sz="1600" dirty="0" smtClean="0">
                <a:latin typeface="+mj-lt"/>
              </a:rPr>
              <a:t>data</a:t>
            </a:r>
            <a:endParaRPr lang="en-US" sz="1600" dirty="0">
              <a:latin typeface="+mj-lt"/>
            </a:endParaRPr>
          </a:p>
        </p:txBody>
      </p:sp>
      <p:sp>
        <p:nvSpPr>
          <p:cNvPr id="68" name="Rectangle 28"/>
          <p:cNvSpPr>
            <a:spLocks noChangeArrowheads="1"/>
          </p:cNvSpPr>
          <p:nvPr/>
        </p:nvSpPr>
        <p:spPr bwMode="auto">
          <a:xfrm>
            <a:off x="457200" y="4876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free block</a:t>
            </a:r>
            <a:endParaRPr lang="en-US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91" name="Rectangle 83"/>
          <p:cNvSpPr>
            <a:spLocks noChangeArrowheads="1"/>
          </p:cNvSpPr>
          <p:nvPr/>
        </p:nvSpPr>
        <p:spPr bwMode="auto">
          <a:xfrm>
            <a:off x="3962400" y="1600200"/>
            <a:ext cx="1524000" cy="2895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10" name="Line 2"/>
          <p:cNvSpPr>
            <a:spLocks noChangeShapeType="1"/>
          </p:cNvSpPr>
          <p:nvPr/>
        </p:nvSpPr>
        <p:spPr bwMode="auto">
          <a:xfrm>
            <a:off x="1066800" y="990600"/>
            <a:ext cx="6477000" cy="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457200" y="1600200"/>
            <a:ext cx="1066800" cy="304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>
              <a:latin typeface="+mj-lt"/>
            </a:endParaRPr>
          </a:p>
        </p:txBody>
      </p:sp>
      <p:sp>
        <p:nvSpPr>
          <p:cNvPr id="171019" name="Rectangle 11"/>
          <p:cNvSpPr>
            <a:spLocks noChangeArrowheads="1"/>
          </p:cNvSpPr>
          <p:nvPr/>
        </p:nvSpPr>
        <p:spPr bwMode="auto">
          <a:xfrm>
            <a:off x="457200" y="16002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magic no</a:t>
            </a:r>
            <a:r>
              <a:rPr lang="en-US" sz="1600" dirty="0" smtClean="0">
                <a:latin typeface="+mj-lt"/>
              </a:rPr>
              <a:t>.:</a:t>
            </a:r>
          </a:p>
          <a:p>
            <a:pPr algn="ctr"/>
            <a:r>
              <a:rPr lang="en-US" sz="1600" dirty="0" smtClean="0">
                <a:latin typeface="+mj-lt"/>
              </a:rPr>
              <a:t>4411</a:t>
            </a:r>
            <a:endParaRPr lang="en-US" sz="1600" dirty="0">
              <a:latin typeface="+mj-lt"/>
            </a:endParaRP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457200" y="21336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size of </a:t>
            </a:r>
            <a:r>
              <a:rPr lang="en-US" sz="1600" dirty="0" smtClean="0">
                <a:latin typeface="+mj-lt"/>
              </a:rPr>
              <a:t>disk:</a:t>
            </a:r>
          </a:p>
          <a:p>
            <a:pPr algn="ctr"/>
            <a:r>
              <a:rPr lang="en-US" sz="1600" dirty="0" smtClean="0">
                <a:latin typeface="+mj-lt"/>
              </a:rPr>
              <a:t>1000 blocks</a:t>
            </a:r>
            <a:endParaRPr lang="en-US" sz="1600" dirty="0">
              <a:latin typeface="+mj-lt"/>
            </a:endParaRP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457200" y="28194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root </a:t>
            </a:r>
            <a:r>
              <a:rPr lang="en-US" sz="1600" dirty="0" err="1" smtClean="0">
                <a:latin typeface="+mj-lt"/>
              </a:rPr>
              <a:t>inode</a:t>
            </a:r>
            <a:r>
              <a:rPr lang="en-US" sz="1600" dirty="0" smtClean="0">
                <a:latin typeface="+mj-lt"/>
              </a:rPr>
              <a:t>:</a:t>
            </a:r>
          </a:p>
          <a:p>
            <a:pPr algn="ctr"/>
            <a:r>
              <a:rPr lang="en-US" sz="1600" dirty="0" smtClean="0">
                <a:latin typeface="+mj-lt"/>
              </a:rPr>
              <a:t>1</a:t>
            </a:r>
            <a:endParaRPr lang="en-US" sz="1600" dirty="0">
              <a:latin typeface="+mj-lt"/>
            </a:endParaRP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457200" y="35814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first free</a:t>
            </a:r>
            <a:br>
              <a:rPr lang="en-US" sz="1600" dirty="0">
                <a:latin typeface="+mj-lt"/>
              </a:rPr>
            </a:br>
            <a:r>
              <a:rPr lang="en-US" sz="1600" dirty="0" err="1">
                <a:latin typeface="+mj-lt"/>
              </a:rPr>
              <a:t>inode</a:t>
            </a:r>
            <a:endParaRPr lang="en-US" sz="1600" dirty="0">
              <a:latin typeface="+mj-lt"/>
            </a:endParaRP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457200" y="4114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free data</a:t>
            </a:r>
          </a:p>
          <a:p>
            <a:pPr algn="ctr"/>
            <a:r>
              <a:rPr lang="en-US" sz="1600" dirty="0" smtClean="0">
                <a:latin typeface="+mj-lt"/>
              </a:rPr>
              <a:t>block: 103</a:t>
            </a:r>
            <a:endParaRPr lang="en-US" sz="1600" dirty="0">
              <a:latin typeface="+mj-lt"/>
            </a:endParaRPr>
          </a:p>
        </p:txBody>
      </p:sp>
      <p:sp>
        <p:nvSpPr>
          <p:cNvPr id="171024" name="Line 16"/>
          <p:cNvSpPr>
            <a:spLocks noChangeShapeType="1"/>
          </p:cNvSpPr>
          <p:nvPr/>
        </p:nvSpPr>
        <p:spPr bwMode="auto">
          <a:xfrm flipV="1">
            <a:off x="1524000" y="1828800"/>
            <a:ext cx="685800" cy="12954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25" name="Rectangle 17"/>
          <p:cNvSpPr>
            <a:spLocks noChangeArrowheads="1"/>
          </p:cNvSpPr>
          <p:nvPr/>
        </p:nvSpPr>
        <p:spPr bwMode="auto">
          <a:xfrm>
            <a:off x="2209800" y="1600200"/>
            <a:ext cx="1066800" cy="304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2209800" y="16002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type:</a:t>
            </a:r>
          </a:p>
          <a:p>
            <a:pPr algn="ctr"/>
            <a:r>
              <a:rPr lang="en-US" sz="1600" dirty="0" smtClean="0">
                <a:latin typeface="+mj-lt"/>
              </a:rPr>
              <a:t>DIR_INODE</a:t>
            </a:r>
            <a:endParaRPr lang="en-US" sz="1600" dirty="0">
              <a:latin typeface="+mj-lt"/>
            </a:endParaRPr>
          </a:p>
        </p:txBody>
      </p:sp>
      <p:sp>
        <p:nvSpPr>
          <p:cNvPr id="171032" name="Rectangle 24"/>
          <p:cNvSpPr>
            <a:spLocks noChangeArrowheads="1"/>
          </p:cNvSpPr>
          <p:nvPr/>
        </p:nvSpPr>
        <p:spPr bwMode="auto">
          <a:xfrm>
            <a:off x="2209800" y="21336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size:</a:t>
            </a:r>
          </a:p>
          <a:p>
            <a:pPr algn="ctr"/>
            <a:r>
              <a:rPr lang="en-US" sz="1600" dirty="0" smtClean="0">
                <a:latin typeface="+mj-lt"/>
              </a:rPr>
              <a:t>3 entries</a:t>
            </a:r>
            <a:endParaRPr lang="en-US" sz="1600" dirty="0">
              <a:latin typeface="+mj-lt"/>
            </a:endParaRPr>
          </a:p>
        </p:txBody>
      </p:sp>
      <p:sp>
        <p:nvSpPr>
          <p:cNvPr id="171033" name="Rectangle 25"/>
          <p:cNvSpPr>
            <a:spLocks noChangeArrowheads="1"/>
          </p:cNvSpPr>
          <p:nvPr/>
        </p:nvSpPr>
        <p:spPr bwMode="auto">
          <a:xfrm>
            <a:off x="2209800" y="28194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direct </a:t>
            </a:r>
            <a:r>
              <a:rPr lang="en-US" sz="1600" dirty="0" err="1" smtClean="0">
                <a:latin typeface="+mj-lt"/>
              </a:rPr>
              <a:t>ptr</a:t>
            </a:r>
            <a:r>
              <a:rPr lang="en-US" sz="1600" dirty="0" smtClean="0">
                <a:latin typeface="+mj-lt"/>
              </a:rPr>
              <a:t>:</a:t>
            </a:r>
          </a:p>
          <a:p>
            <a:pPr algn="ctr"/>
            <a:r>
              <a:rPr lang="en-US" sz="1600" dirty="0" smtClean="0">
                <a:latin typeface="+mj-lt"/>
              </a:rPr>
              <a:t>100</a:t>
            </a:r>
            <a:endParaRPr lang="en-US" sz="1600" dirty="0">
              <a:latin typeface="+mj-lt"/>
            </a:endParaRPr>
          </a:p>
        </p:txBody>
      </p:sp>
      <p:sp>
        <p:nvSpPr>
          <p:cNvPr id="171034" name="Rectangle 26"/>
          <p:cNvSpPr>
            <a:spLocks noChangeArrowheads="1"/>
          </p:cNvSpPr>
          <p:nvPr/>
        </p:nvSpPr>
        <p:spPr bwMode="auto">
          <a:xfrm>
            <a:off x="2209800" y="3352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0</a:t>
            </a:r>
            <a:endParaRPr lang="en-US" sz="1600" dirty="0">
              <a:latin typeface="+mj-lt"/>
            </a:endParaRPr>
          </a:p>
        </p:txBody>
      </p:sp>
      <p:sp>
        <p:nvSpPr>
          <p:cNvPr id="171035" name="Rectangle 27"/>
          <p:cNvSpPr>
            <a:spLocks noChangeArrowheads="1"/>
          </p:cNvSpPr>
          <p:nvPr/>
        </p:nvSpPr>
        <p:spPr bwMode="auto">
          <a:xfrm>
            <a:off x="2209800" y="4114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0</a:t>
            </a:r>
            <a:endParaRPr lang="en-US" sz="1600" dirty="0">
              <a:latin typeface="+mj-lt"/>
            </a:endParaRPr>
          </a:p>
        </p:txBody>
      </p:sp>
      <p:sp>
        <p:nvSpPr>
          <p:cNvPr id="171036" name="Rectangle 28"/>
          <p:cNvSpPr>
            <a:spLocks noChangeArrowheads="1"/>
          </p:cNvSpPr>
          <p:nvPr/>
        </p:nvSpPr>
        <p:spPr bwMode="auto">
          <a:xfrm>
            <a:off x="2209800" y="1219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block 1</a:t>
            </a:r>
            <a:endParaRPr lang="en-US" sz="1600" dirty="0">
              <a:latin typeface="+mj-lt"/>
            </a:endParaRPr>
          </a:p>
        </p:txBody>
      </p:sp>
      <p:sp>
        <p:nvSpPr>
          <p:cNvPr id="171037" name="Line 29"/>
          <p:cNvSpPr>
            <a:spLocks noChangeShapeType="1"/>
          </p:cNvSpPr>
          <p:nvPr/>
        </p:nvSpPr>
        <p:spPr bwMode="auto">
          <a:xfrm flipV="1">
            <a:off x="3276600" y="1828800"/>
            <a:ext cx="685800" cy="12954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39" name="Rectangle 31"/>
          <p:cNvSpPr>
            <a:spLocks noChangeArrowheads="1"/>
          </p:cNvSpPr>
          <p:nvPr/>
        </p:nvSpPr>
        <p:spPr bwMode="auto">
          <a:xfrm>
            <a:off x="3962400" y="16002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..</a:t>
            </a:r>
            <a:endParaRPr lang="en-US" sz="1600" dirty="0">
              <a:latin typeface="+mj-lt"/>
            </a:endParaRPr>
          </a:p>
        </p:txBody>
      </p:sp>
      <p:sp>
        <p:nvSpPr>
          <p:cNvPr id="171040" name="Rectangle 32"/>
          <p:cNvSpPr>
            <a:spLocks noChangeArrowheads="1"/>
          </p:cNvSpPr>
          <p:nvPr/>
        </p:nvSpPr>
        <p:spPr bwMode="auto">
          <a:xfrm>
            <a:off x="4724400" y="16002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1</a:t>
            </a:r>
            <a:endParaRPr lang="en-US" sz="1600" dirty="0">
              <a:latin typeface="+mj-lt"/>
            </a:endParaRPr>
          </a:p>
        </p:txBody>
      </p:sp>
      <p:sp>
        <p:nvSpPr>
          <p:cNvPr id="171045" name="Rectangle 37"/>
          <p:cNvSpPr>
            <a:spLocks noChangeArrowheads="1"/>
          </p:cNvSpPr>
          <p:nvPr/>
        </p:nvSpPr>
        <p:spPr bwMode="auto">
          <a:xfrm>
            <a:off x="3962400" y="21336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.</a:t>
            </a:r>
            <a:endParaRPr lang="en-US" sz="1600" dirty="0">
              <a:latin typeface="+mj-lt"/>
            </a:endParaRPr>
          </a:p>
        </p:txBody>
      </p:sp>
      <p:sp>
        <p:nvSpPr>
          <p:cNvPr id="171046" name="Rectangle 38"/>
          <p:cNvSpPr>
            <a:spLocks noChangeArrowheads="1"/>
          </p:cNvSpPr>
          <p:nvPr/>
        </p:nvSpPr>
        <p:spPr bwMode="auto">
          <a:xfrm>
            <a:off x="4724400" y="21336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1</a:t>
            </a:r>
            <a:endParaRPr lang="en-US" sz="1600" dirty="0">
              <a:latin typeface="+mj-lt"/>
            </a:endParaRPr>
          </a:p>
        </p:txBody>
      </p:sp>
      <p:sp>
        <p:nvSpPr>
          <p:cNvPr id="171047" name="Rectangle 39"/>
          <p:cNvSpPr>
            <a:spLocks noChangeArrowheads="1"/>
          </p:cNvSpPr>
          <p:nvPr/>
        </p:nvSpPr>
        <p:spPr bwMode="auto">
          <a:xfrm>
            <a:off x="3962400" y="26670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abc.txt</a:t>
            </a:r>
            <a:endParaRPr lang="en-US" sz="1600" dirty="0">
              <a:latin typeface="+mj-lt"/>
            </a:endParaRPr>
          </a:p>
        </p:txBody>
      </p:sp>
      <p:sp>
        <p:nvSpPr>
          <p:cNvPr id="171048" name="Rectangle 40"/>
          <p:cNvSpPr>
            <a:spLocks noChangeArrowheads="1"/>
          </p:cNvSpPr>
          <p:nvPr/>
        </p:nvSpPr>
        <p:spPr bwMode="auto">
          <a:xfrm>
            <a:off x="4724400" y="26670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2</a:t>
            </a:r>
            <a:endParaRPr lang="en-US" sz="1600" dirty="0">
              <a:latin typeface="+mj-lt"/>
            </a:endParaRPr>
          </a:p>
        </p:txBody>
      </p:sp>
      <p:sp>
        <p:nvSpPr>
          <p:cNvPr id="171049" name="Rectangle 41"/>
          <p:cNvSpPr>
            <a:spLocks noChangeArrowheads="1"/>
          </p:cNvSpPr>
          <p:nvPr/>
        </p:nvSpPr>
        <p:spPr bwMode="auto">
          <a:xfrm>
            <a:off x="3962400" y="32004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171050" name="Rectangle 42"/>
          <p:cNvSpPr>
            <a:spLocks noChangeArrowheads="1"/>
          </p:cNvSpPr>
          <p:nvPr/>
        </p:nvSpPr>
        <p:spPr bwMode="auto">
          <a:xfrm>
            <a:off x="4724400" y="32004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0</a:t>
            </a:r>
            <a:endParaRPr lang="en-US" sz="1600" dirty="0">
              <a:latin typeface="+mj-lt"/>
            </a:endParaRPr>
          </a:p>
        </p:txBody>
      </p:sp>
      <p:sp>
        <p:nvSpPr>
          <p:cNvPr id="171056" name="Line 48"/>
          <p:cNvSpPr>
            <a:spLocks noChangeShapeType="1"/>
          </p:cNvSpPr>
          <p:nvPr/>
        </p:nvSpPr>
        <p:spPr bwMode="auto">
          <a:xfrm flipV="1">
            <a:off x="5486400" y="1828800"/>
            <a:ext cx="685800" cy="10668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70" name="Rectangle 62"/>
          <p:cNvSpPr>
            <a:spLocks noChangeArrowheads="1"/>
          </p:cNvSpPr>
          <p:nvPr/>
        </p:nvSpPr>
        <p:spPr bwMode="auto">
          <a:xfrm>
            <a:off x="1600200" y="4876800"/>
            <a:ext cx="10668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71" name="Rectangle 63"/>
          <p:cNvSpPr>
            <a:spLocks noChangeArrowheads="1"/>
          </p:cNvSpPr>
          <p:nvPr/>
        </p:nvSpPr>
        <p:spPr bwMode="auto">
          <a:xfrm>
            <a:off x="1600200" y="4876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next </a:t>
            </a:r>
            <a:r>
              <a:rPr lang="en-US" sz="1600" dirty="0" smtClean="0">
                <a:latin typeface="+mj-lt"/>
              </a:rPr>
              <a:t>free</a:t>
            </a:r>
          </a:p>
          <a:p>
            <a:pPr algn="ctr"/>
            <a:r>
              <a:rPr lang="en-US" sz="1600" dirty="0" smtClean="0">
                <a:latin typeface="+mj-lt"/>
              </a:rPr>
              <a:t>block: 104</a:t>
            </a:r>
            <a:endParaRPr lang="en-US" sz="1600" dirty="0">
              <a:latin typeface="+mj-lt"/>
            </a:endParaRPr>
          </a:p>
        </p:txBody>
      </p:sp>
      <p:sp>
        <p:nvSpPr>
          <p:cNvPr id="171074" name="Line 66"/>
          <p:cNvSpPr>
            <a:spLocks noChangeShapeType="1"/>
          </p:cNvSpPr>
          <p:nvPr/>
        </p:nvSpPr>
        <p:spPr bwMode="auto">
          <a:xfrm>
            <a:off x="1524000" y="4343400"/>
            <a:ext cx="457200" cy="5334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75" name="Rectangle 67"/>
          <p:cNvSpPr>
            <a:spLocks noChangeArrowheads="1"/>
          </p:cNvSpPr>
          <p:nvPr/>
        </p:nvSpPr>
        <p:spPr bwMode="auto">
          <a:xfrm>
            <a:off x="3581400" y="4876800"/>
            <a:ext cx="10668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76" name="Rectangle 68"/>
          <p:cNvSpPr>
            <a:spLocks noChangeArrowheads="1"/>
          </p:cNvSpPr>
          <p:nvPr/>
        </p:nvSpPr>
        <p:spPr bwMode="auto">
          <a:xfrm>
            <a:off x="3581400" y="4876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next </a:t>
            </a:r>
            <a:r>
              <a:rPr lang="en-US" sz="1600" dirty="0" smtClean="0">
                <a:latin typeface="+mj-lt"/>
              </a:rPr>
              <a:t>free</a:t>
            </a:r>
          </a:p>
          <a:p>
            <a:pPr algn="ctr"/>
            <a:r>
              <a:rPr lang="en-US" sz="1600" dirty="0" smtClean="0">
                <a:latin typeface="+mj-lt"/>
              </a:rPr>
              <a:t>Block: 105</a:t>
            </a:r>
            <a:endParaRPr lang="en-US" sz="1600" dirty="0">
              <a:latin typeface="+mj-lt"/>
            </a:endParaRPr>
          </a:p>
        </p:txBody>
      </p:sp>
      <p:sp>
        <p:nvSpPr>
          <p:cNvPr id="171077" name="Line 69"/>
          <p:cNvSpPr>
            <a:spLocks noChangeShapeType="1"/>
          </p:cNvSpPr>
          <p:nvPr/>
        </p:nvSpPr>
        <p:spPr bwMode="auto">
          <a:xfrm>
            <a:off x="2667000" y="5105400"/>
            <a:ext cx="914400" cy="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79" name="Rectangle 71"/>
          <p:cNvSpPr>
            <a:spLocks noChangeArrowheads="1"/>
          </p:cNvSpPr>
          <p:nvPr/>
        </p:nvSpPr>
        <p:spPr bwMode="auto">
          <a:xfrm>
            <a:off x="6172200" y="1600200"/>
            <a:ext cx="1066800" cy="297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171080" name="Rectangle 72"/>
          <p:cNvSpPr>
            <a:spLocks noChangeArrowheads="1"/>
          </p:cNvSpPr>
          <p:nvPr/>
        </p:nvSpPr>
        <p:spPr bwMode="auto">
          <a:xfrm>
            <a:off x="6172200" y="16002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Type:</a:t>
            </a:r>
          </a:p>
          <a:p>
            <a:pPr algn="ctr"/>
            <a:r>
              <a:rPr lang="en-US" sz="1600" dirty="0" smtClean="0">
                <a:latin typeface="+mj-lt"/>
              </a:rPr>
              <a:t>FILE_INODE</a:t>
            </a:r>
            <a:endParaRPr lang="en-US" sz="1600" dirty="0">
              <a:latin typeface="+mj-lt"/>
            </a:endParaRPr>
          </a:p>
        </p:txBody>
      </p:sp>
      <p:sp>
        <p:nvSpPr>
          <p:cNvPr id="171081" name="Rectangle 73"/>
          <p:cNvSpPr>
            <a:spLocks noChangeArrowheads="1"/>
          </p:cNvSpPr>
          <p:nvPr/>
        </p:nvSpPr>
        <p:spPr bwMode="auto">
          <a:xfrm>
            <a:off x="6172200" y="21336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size:</a:t>
            </a:r>
          </a:p>
          <a:p>
            <a:pPr algn="ctr"/>
            <a:r>
              <a:rPr lang="en-US" sz="1600" dirty="0" smtClean="0">
                <a:latin typeface="+mj-lt"/>
              </a:rPr>
              <a:t>12 bytes</a:t>
            </a:r>
            <a:endParaRPr lang="en-US" sz="1600" dirty="0">
              <a:latin typeface="+mj-lt"/>
            </a:endParaRPr>
          </a:p>
        </p:txBody>
      </p:sp>
      <p:sp>
        <p:nvSpPr>
          <p:cNvPr id="171082" name="Rectangle 74"/>
          <p:cNvSpPr>
            <a:spLocks noChangeArrowheads="1"/>
          </p:cNvSpPr>
          <p:nvPr/>
        </p:nvSpPr>
        <p:spPr bwMode="auto">
          <a:xfrm>
            <a:off x="6172200" y="28194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direct </a:t>
            </a:r>
            <a:r>
              <a:rPr lang="en-US" sz="1600" dirty="0" err="1" smtClean="0">
                <a:latin typeface="+mj-lt"/>
              </a:rPr>
              <a:t>ptr</a:t>
            </a:r>
            <a:r>
              <a:rPr lang="en-US" sz="1600" dirty="0" smtClean="0">
                <a:latin typeface="+mj-lt"/>
              </a:rPr>
              <a:t>:</a:t>
            </a:r>
          </a:p>
          <a:p>
            <a:pPr algn="ctr"/>
            <a:r>
              <a:rPr lang="en-US" sz="1600" dirty="0" smtClean="0">
                <a:latin typeface="+mj-lt"/>
              </a:rPr>
              <a:t>102</a:t>
            </a:r>
            <a:endParaRPr lang="en-US" sz="1600" dirty="0">
              <a:latin typeface="+mj-lt"/>
            </a:endParaRPr>
          </a:p>
        </p:txBody>
      </p:sp>
      <p:sp>
        <p:nvSpPr>
          <p:cNvPr id="171083" name="Rectangle 75"/>
          <p:cNvSpPr>
            <a:spLocks noChangeArrowheads="1"/>
          </p:cNvSpPr>
          <p:nvPr/>
        </p:nvSpPr>
        <p:spPr bwMode="auto">
          <a:xfrm>
            <a:off x="6172200" y="3352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0</a:t>
            </a:r>
            <a:endParaRPr lang="en-US" sz="1600" dirty="0">
              <a:latin typeface="+mj-lt"/>
            </a:endParaRPr>
          </a:p>
        </p:txBody>
      </p:sp>
      <p:sp>
        <p:nvSpPr>
          <p:cNvPr id="171084" name="Rectangle 76"/>
          <p:cNvSpPr>
            <a:spLocks noChangeArrowheads="1"/>
          </p:cNvSpPr>
          <p:nvPr/>
        </p:nvSpPr>
        <p:spPr bwMode="auto">
          <a:xfrm>
            <a:off x="6172200" y="40386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0</a:t>
            </a:r>
            <a:endParaRPr lang="en-US" sz="1600" dirty="0">
              <a:latin typeface="+mj-lt"/>
            </a:endParaRPr>
          </a:p>
        </p:txBody>
      </p:sp>
      <p:sp>
        <p:nvSpPr>
          <p:cNvPr id="171085" name="Line 77"/>
          <p:cNvSpPr>
            <a:spLocks noChangeShapeType="1"/>
          </p:cNvSpPr>
          <p:nvPr/>
        </p:nvSpPr>
        <p:spPr bwMode="auto">
          <a:xfrm flipV="1">
            <a:off x="7239000" y="1905000"/>
            <a:ext cx="533400" cy="121920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171086" name="Rectangle 78"/>
          <p:cNvSpPr>
            <a:spLocks noChangeArrowheads="1"/>
          </p:cNvSpPr>
          <p:nvPr/>
        </p:nvSpPr>
        <p:spPr bwMode="auto">
          <a:xfrm>
            <a:off x="7772400" y="1600200"/>
            <a:ext cx="990600" cy="2971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Hello</a:t>
            </a:r>
          </a:p>
          <a:p>
            <a:pPr algn="ctr"/>
            <a:r>
              <a:rPr lang="en-US" sz="1600" dirty="0" smtClean="0">
                <a:latin typeface="+mj-lt"/>
              </a:rPr>
              <a:t>world!</a:t>
            </a:r>
            <a:endParaRPr lang="en-US" sz="1600" dirty="0">
              <a:latin typeface="+mj-lt"/>
            </a:endParaRPr>
          </a:p>
        </p:txBody>
      </p:sp>
      <p:sp>
        <p:nvSpPr>
          <p:cNvPr id="171087" name="Rectangle 79"/>
          <p:cNvSpPr>
            <a:spLocks noChangeArrowheads="1"/>
          </p:cNvSpPr>
          <p:nvPr/>
        </p:nvSpPr>
        <p:spPr bwMode="auto">
          <a:xfrm>
            <a:off x="3962400" y="37338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171088" name="Rectangle 80"/>
          <p:cNvSpPr>
            <a:spLocks noChangeArrowheads="1"/>
          </p:cNvSpPr>
          <p:nvPr/>
        </p:nvSpPr>
        <p:spPr bwMode="auto">
          <a:xfrm>
            <a:off x="4724400" y="3733800"/>
            <a:ext cx="762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0</a:t>
            </a:r>
            <a:endParaRPr lang="en-US" sz="1600" dirty="0">
              <a:latin typeface="+mj-lt"/>
            </a:endParaRPr>
          </a:p>
        </p:txBody>
      </p:sp>
      <p:sp>
        <p:nvSpPr>
          <p:cNvPr id="62" name="Title 6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Big Picture</a:t>
            </a:r>
            <a:endParaRPr lang="en-US" dirty="0"/>
          </a:p>
        </p:txBody>
      </p:sp>
      <p:sp>
        <p:nvSpPr>
          <p:cNvPr id="64" name="Rectangle 28"/>
          <p:cNvSpPr>
            <a:spLocks noChangeArrowheads="1"/>
          </p:cNvSpPr>
          <p:nvPr/>
        </p:nvSpPr>
        <p:spPr bwMode="auto">
          <a:xfrm>
            <a:off x="457200" y="1219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block 0</a:t>
            </a:r>
            <a:endParaRPr lang="en-US" sz="1600" dirty="0">
              <a:latin typeface="+mj-lt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7772400" y="1219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block 102</a:t>
            </a:r>
            <a:endParaRPr lang="en-US" sz="1600" dirty="0">
              <a:latin typeface="+mj-lt"/>
            </a:endParaRPr>
          </a:p>
        </p:txBody>
      </p:sp>
      <p:sp>
        <p:nvSpPr>
          <p:cNvPr id="66" name="Rectangle 28"/>
          <p:cNvSpPr>
            <a:spLocks noChangeArrowheads="1"/>
          </p:cNvSpPr>
          <p:nvPr/>
        </p:nvSpPr>
        <p:spPr bwMode="auto">
          <a:xfrm>
            <a:off x="6172200" y="1219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block 2</a:t>
            </a:r>
            <a:endParaRPr lang="en-US" sz="1600" dirty="0">
              <a:latin typeface="+mj-lt"/>
            </a:endParaRP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3962400" y="1219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block 100</a:t>
            </a:r>
            <a:endParaRPr lang="en-US" sz="1600" dirty="0">
              <a:latin typeface="+mj-lt"/>
            </a:endParaRPr>
          </a:p>
        </p:txBody>
      </p:sp>
      <p:sp>
        <p:nvSpPr>
          <p:cNvPr id="68" name="Rectangle 28"/>
          <p:cNvSpPr>
            <a:spLocks noChangeArrowheads="1"/>
          </p:cNvSpPr>
          <p:nvPr/>
        </p:nvSpPr>
        <p:spPr bwMode="auto">
          <a:xfrm>
            <a:off x="457200" y="4876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block 103</a:t>
            </a:r>
            <a:endParaRPr lang="en-US" sz="1600" dirty="0">
              <a:latin typeface="+mj-lt"/>
            </a:endParaRPr>
          </a:p>
        </p:txBody>
      </p:sp>
      <p:sp>
        <p:nvSpPr>
          <p:cNvPr id="60" name="Line 69"/>
          <p:cNvSpPr>
            <a:spLocks noChangeShapeType="1"/>
          </p:cNvSpPr>
          <p:nvPr/>
        </p:nvSpPr>
        <p:spPr bwMode="auto">
          <a:xfrm>
            <a:off x="4648200" y="5105400"/>
            <a:ext cx="914400" cy="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61" name="Line 69"/>
          <p:cNvSpPr>
            <a:spLocks noChangeShapeType="1"/>
          </p:cNvSpPr>
          <p:nvPr/>
        </p:nvSpPr>
        <p:spPr bwMode="auto">
          <a:xfrm>
            <a:off x="6172200" y="5105400"/>
            <a:ext cx="914400" cy="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 sz="1600">
              <a:latin typeface="+mj-lt"/>
            </a:endParaRPr>
          </a:p>
        </p:txBody>
      </p:sp>
      <p:sp>
        <p:nvSpPr>
          <p:cNvPr id="63" name="Rectangle 67"/>
          <p:cNvSpPr>
            <a:spLocks noChangeArrowheads="1"/>
          </p:cNvSpPr>
          <p:nvPr/>
        </p:nvSpPr>
        <p:spPr bwMode="auto">
          <a:xfrm>
            <a:off x="7086600" y="4876800"/>
            <a:ext cx="10668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7086600" y="4876800"/>
            <a:ext cx="10668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+mj-lt"/>
              </a:rPr>
              <a:t>0</a:t>
            </a:r>
            <a:endParaRPr lang="en-US" sz="1600" dirty="0">
              <a:latin typeface="+mj-lt"/>
            </a:endParaRPr>
          </a:p>
        </p:txBody>
      </p:sp>
      <p:sp>
        <p:nvSpPr>
          <p:cNvPr id="70" name="Rectangle 28"/>
          <p:cNvSpPr>
            <a:spLocks noChangeArrowheads="1"/>
          </p:cNvSpPr>
          <p:nvPr/>
        </p:nvSpPr>
        <p:spPr bwMode="auto">
          <a:xfrm>
            <a:off x="5715000" y="4876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…</a:t>
            </a:r>
            <a:endParaRPr lang="en-US" sz="1600" dirty="0">
              <a:latin typeface="+mj-lt"/>
            </a:endParaRPr>
          </a:p>
        </p:txBody>
      </p:sp>
      <p:sp>
        <p:nvSpPr>
          <p:cNvPr id="71" name="Rectangle 28"/>
          <p:cNvSpPr>
            <a:spLocks noChangeArrowheads="1"/>
          </p:cNvSpPr>
          <p:nvPr/>
        </p:nvSpPr>
        <p:spPr bwMode="auto">
          <a:xfrm>
            <a:off x="6172200" y="53340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+mj-lt"/>
              </a:rPr>
              <a:t>block 999</a:t>
            </a:r>
            <a:endParaRPr lang="en-US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5" name="Rectangle 9"/>
          <p:cNvSpPr>
            <a:spLocks noChangeArrowheads="1"/>
          </p:cNvSpPr>
          <p:nvPr/>
        </p:nvSpPr>
        <p:spPr bwMode="auto">
          <a:xfrm>
            <a:off x="685800" y="1600200"/>
            <a:ext cx="19050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>
              <a:latin typeface="+mj-lt"/>
            </a:endParaRPr>
          </a:p>
        </p:txBody>
      </p:sp>
      <p:sp>
        <p:nvSpPr>
          <p:cNvPr id="167946" name="Rectangle 10"/>
          <p:cNvSpPr>
            <a:spLocks noChangeArrowheads="1"/>
          </p:cNvSpPr>
          <p:nvPr/>
        </p:nvSpPr>
        <p:spPr bwMode="auto">
          <a:xfrm>
            <a:off x="685800" y="1600200"/>
            <a:ext cx="1905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j-lt"/>
              </a:rPr>
              <a:t>magic number</a:t>
            </a:r>
          </a:p>
        </p:txBody>
      </p:sp>
      <p:sp>
        <p:nvSpPr>
          <p:cNvPr id="167947" name="Rectangle 11"/>
          <p:cNvSpPr>
            <a:spLocks noChangeArrowheads="1"/>
          </p:cNvSpPr>
          <p:nvPr/>
        </p:nvSpPr>
        <p:spPr bwMode="auto">
          <a:xfrm>
            <a:off x="685800" y="2133600"/>
            <a:ext cx="1905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size of disk</a:t>
            </a:r>
          </a:p>
        </p:txBody>
      </p:sp>
      <p:sp>
        <p:nvSpPr>
          <p:cNvPr id="167948" name="Rectangle 12"/>
          <p:cNvSpPr>
            <a:spLocks noChangeArrowheads="1"/>
          </p:cNvSpPr>
          <p:nvPr/>
        </p:nvSpPr>
        <p:spPr bwMode="auto">
          <a:xfrm>
            <a:off x="685800" y="3124200"/>
            <a:ext cx="1905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root inode</a:t>
            </a:r>
          </a:p>
        </p:txBody>
      </p:sp>
      <p:sp>
        <p:nvSpPr>
          <p:cNvPr id="167949" name="Rectangle 13"/>
          <p:cNvSpPr>
            <a:spLocks noChangeArrowheads="1"/>
          </p:cNvSpPr>
          <p:nvPr/>
        </p:nvSpPr>
        <p:spPr bwMode="auto">
          <a:xfrm>
            <a:off x="685800" y="3657600"/>
            <a:ext cx="1905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first free inode</a:t>
            </a:r>
          </a:p>
        </p:txBody>
      </p:sp>
      <p:sp>
        <p:nvSpPr>
          <p:cNvPr id="167950" name="Rectangle 14"/>
          <p:cNvSpPr>
            <a:spLocks noChangeArrowheads="1"/>
          </p:cNvSpPr>
          <p:nvPr/>
        </p:nvSpPr>
        <p:spPr bwMode="auto">
          <a:xfrm>
            <a:off x="685800" y="4191000"/>
            <a:ext cx="19050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first free data block</a:t>
            </a:r>
          </a:p>
        </p:txBody>
      </p:sp>
      <p:sp>
        <p:nvSpPr>
          <p:cNvPr id="167951" name="Rectangle 15"/>
          <p:cNvSpPr>
            <a:spLocks noChangeArrowheads="1"/>
          </p:cNvSpPr>
          <p:nvPr/>
        </p:nvSpPr>
        <p:spPr bwMode="auto">
          <a:xfrm>
            <a:off x="685800" y="1219200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j-lt"/>
              </a:rPr>
              <a:t>superblock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Superblock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half" idx="2"/>
          </p:nvPr>
        </p:nvSpPr>
        <p:spPr>
          <a:xfrm>
            <a:off x="3581400" y="1600200"/>
            <a:ext cx="4572000" cy="4525963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Use disk block 0 for the superblock.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Root </a:t>
            </a:r>
            <a:r>
              <a:rPr lang="en-US" dirty="0" err="1" smtClean="0">
                <a:latin typeface="Calibri" pitchFamily="34" charset="0"/>
              </a:rPr>
              <a:t>inode</a:t>
            </a:r>
            <a:r>
              <a:rPr lang="en-US" dirty="0" smtClean="0">
                <a:latin typeface="Calibri" pitchFamily="34" charset="0"/>
              </a:rPr>
              <a:t> field contains the value 1.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Since that </a:t>
            </a:r>
            <a:r>
              <a:rPr lang="en-US" dirty="0" err="1" smtClean="0">
                <a:latin typeface="Calibri" pitchFamily="34" charset="0"/>
              </a:rPr>
              <a:t>inode</a:t>
            </a:r>
            <a:r>
              <a:rPr lang="en-US" dirty="0" smtClean="0">
                <a:latin typeface="Calibri" pitchFamily="34" charset="0"/>
              </a:rPr>
              <a:t> is located at disk block 1</a:t>
            </a: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5"/>
          <p:cNvSpPr>
            <a:spLocks noGrp="1"/>
          </p:cNvSpPr>
          <p:nvPr>
            <p:ph sz="half" idx="2"/>
          </p:nvPr>
        </p:nvSpPr>
        <p:spPr>
          <a:xfrm>
            <a:off x="3581400" y="1600200"/>
            <a:ext cx="45720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You can use the same structure for file and directory </a:t>
            </a:r>
            <a:r>
              <a:rPr lang="en-US" dirty="0" err="1" smtClean="0">
                <a:latin typeface="Calibri" pitchFamily="34" charset="0"/>
              </a:rPr>
              <a:t>inodes</a:t>
            </a:r>
            <a:r>
              <a:rPr lang="en-US" dirty="0" smtClean="0">
                <a:latin typeface="Calibri" pitchFamily="34" charset="0"/>
              </a:rPr>
              <a:t>.</a:t>
            </a:r>
          </a:p>
          <a:p>
            <a:r>
              <a:rPr lang="en-US" dirty="0" smtClean="0">
                <a:latin typeface="Calibri" pitchFamily="34" charset="0"/>
              </a:rPr>
              <a:t>Size: number of directory entries if </a:t>
            </a:r>
            <a:r>
              <a:rPr lang="en-US" dirty="0" err="1" smtClean="0">
                <a:latin typeface="Calibri" pitchFamily="34" charset="0"/>
              </a:rPr>
              <a:t>inode</a:t>
            </a:r>
            <a:r>
              <a:rPr lang="en-US" dirty="0" smtClean="0">
                <a:latin typeface="Calibri" pitchFamily="34" charset="0"/>
              </a:rPr>
              <a:t> is a directory .</a:t>
            </a:r>
          </a:p>
          <a:p>
            <a:r>
              <a:rPr lang="en-US" dirty="0" smtClean="0">
                <a:latin typeface="Calibri" pitchFamily="34" charset="0"/>
              </a:rPr>
              <a:t>Size: number of bytes of a file if </a:t>
            </a:r>
            <a:r>
              <a:rPr lang="en-US" dirty="0" err="1" smtClean="0">
                <a:latin typeface="Calibri" pitchFamily="34" charset="0"/>
              </a:rPr>
              <a:t>inode</a:t>
            </a:r>
            <a:r>
              <a:rPr lang="en-US" dirty="0" smtClean="0">
                <a:latin typeface="Calibri" pitchFamily="34" charset="0"/>
              </a:rPr>
              <a:t> is a file </a:t>
            </a:r>
            <a:r>
              <a:rPr lang="en-US" dirty="0" err="1" smtClean="0">
                <a:latin typeface="Calibri" pitchFamily="34" charset="0"/>
              </a:rPr>
              <a:t>inode</a:t>
            </a:r>
            <a:r>
              <a:rPr lang="en-US" dirty="0" smtClean="0">
                <a:latin typeface="Calibri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169988" name="Rectangle 4"/>
          <p:cNvSpPr>
            <a:spLocks noChangeArrowheads="1"/>
          </p:cNvSpPr>
          <p:nvPr/>
        </p:nvSpPr>
        <p:spPr bwMode="auto">
          <a:xfrm>
            <a:off x="685800" y="1600200"/>
            <a:ext cx="19050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>
              <a:latin typeface="+mj-lt"/>
            </a:endParaRPr>
          </a:p>
        </p:txBody>
      </p:sp>
      <p:sp>
        <p:nvSpPr>
          <p:cNvPr id="169989" name="Rectangle 5"/>
          <p:cNvSpPr>
            <a:spLocks noChangeArrowheads="1"/>
          </p:cNvSpPr>
          <p:nvPr/>
        </p:nvSpPr>
        <p:spPr bwMode="auto">
          <a:xfrm>
            <a:off x="685800" y="1600200"/>
            <a:ext cx="1905000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+mj-lt"/>
              </a:rPr>
              <a:t>inode</a:t>
            </a:r>
            <a:r>
              <a:rPr lang="en-US" sz="1600" dirty="0">
                <a:latin typeface="+mj-lt"/>
              </a:rPr>
              <a:t> type</a:t>
            </a:r>
          </a:p>
        </p:txBody>
      </p:sp>
      <p:sp>
        <p:nvSpPr>
          <p:cNvPr id="169990" name="Rectangle 6"/>
          <p:cNvSpPr>
            <a:spLocks noChangeArrowheads="1"/>
          </p:cNvSpPr>
          <p:nvPr/>
        </p:nvSpPr>
        <p:spPr bwMode="auto">
          <a:xfrm>
            <a:off x="685800" y="2057400"/>
            <a:ext cx="1905000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size</a:t>
            </a:r>
          </a:p>
        </p:txBody>
      </p:sp>
      <p:sp>
        <p:nvSpPr>
          <p:cNvPr id="169991" name="Rectangle 7"/>
          <p:cNvSpPr>
            <a:spLocks noChangeArrowheads="1"/>
          </p:cNvSpPr>
          <p:nvPr/>
        </p:nvSpPr>
        <p:spPr bwMode="auto">
          <a:xfrm>
            <a:off x="685800" y="3124200"/>
            <a:ext cx="1905000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direct ptr 1</a:t>
            </a:r>
          </a:p>
        </p:txBody>
      </p:sp>
      <p:sp>
        <p:nvSpPr>
          <p:cNvPr id="169992" name="Rectangle 8"/>
          <p:cNvSpPr>
            <a:spLocks noChangeArrowheads="1"/>
          </p:cNvSpPr>
          <p:nvPr/>
        </p:nvSpPr>
        <p:spPr bwMode="auto">
          <a:xfrm>
            <a:off x="685800" y="3581400"/>
            <a:ext cx="1905000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direct ptr 2</a:t>
            </a:r>
          </a:p>
        </p:txBody>
      </p:sp>
      <p:sp>
        <p:nvSpPr>
          <p:cNvPr id="169993" name="Rectangle 9"/>
          <p:cNvSpPr>
            <a:spLocks noChangeArrowheads="1"/>
          </p:cNvSpPr>
          <p:nvPr/>
        </p:nvSpPr>
        <p:spPr bwMode="auto">
          <a:xfrm>
            <a:off x="685800" y="4038600"/>
            <a:ext cx="1905000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direct ptr n</a:t>
            </a:r>
          </a:p>
        </p:txBody>
      </p:sp>
      <p:sp>
        <p:nvSpPr>
          <p:cNvPr id="169994" name="Rectangle 10"/>
          <p:cNvSpPr>
            <a:spLocks noChangeArrowheads="1"/>
          </p:cNvSpPr>
          <p:nvPr/>
        </p:nvSpPr>
        <p:spPr bwMode="auto">
          <a:xfrm>
            <a:off x="685800" y="12192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err="1">
                <a:latin typeface="+mj-lt"/>
              </a:rPr>
              <a:t>inode</a:t>
            </a:r>
            <a:endParaRPr lang="en-US" sz="1600" dirty="0">
              <a:latin typeface="+mj-lt"/>
            </a:endParaRPr>
          </a:p>
        </p:txBody>
      </p:sp>
      <p:sp>
        <p:nvSpPr>
          <p:cNvPr id="169998" name="Rectangle 14"/>
          <p:cNvSpPr>
            <a:spLocks noChangeArrowheads="1"/>
          </p:cNvSpPr>
          <p:nvPr/>
        </p:nvSpPr>
        <p:spPr bwMode="auto">
          <a:xfrm>
            <a:off x="685800" y="5867400"/>
            <a:ext cx="1905000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j-lt"/>
              </a:rPr>
              <a:t>indirect ptr</a:t>
            </a: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Inodes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1106</TotalTime>
  <Words>975</Words>
  <Application>Microsoft Macintosh PowerPoint</Application>
  <PresentationFormat>On-screen Show (4:3)</PresentationFormat>
  <Paragraphs>231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Project 6 Supplemental Lecture</vt:lpstr>
      <vt:lpstr>Administrative Information</vt:lpstr>
      <vt:lpstr>General Notes</vt:lpstr>
      <vt:lpstr>Getting started</vt:lpstr>
      <vt:lpstr>On-disk data structures</vt:lpstr>
      <vt:lpstr>The Big Picture</vt:lpstr>
      <vt:lpstr>The Big Picture</vt:lpstr>
      <vt:lpstr>Superblock</vt:lpstr>
      <vt:lpstr>Inodes</vt:lpstr>
      <vt:lpstr>Directory Data Blocks</vt:lpstr>
      <vt:lpstr>Free Blocks</vt:lpstr>
      <vt:lpstr>Data structures for blocks</vt:lpstr>
      <vt:lpstr>Data structures for blocks</vt:lpstr>
      <vt:lpstr>Benefits</vt:lpstr>
      <vt:lpstr>Variations</vt:lpstr>
      <vt:lpstr>Unacceptable variations</vt:lpstr>
      <vt:lpstr>Concurrency</vt:lpstr>
      <vt:lpstr>Need more implementation hints?</vt:lpstr>
      <vt:lpstr>Parting Quote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Mongeluzzi</dc:creator>
  <cp:lastModifiedBy>Stephanie Harris</cp:lastModifiedBy>
  <cp:revision>112</cp:revision>
  <dcterms:created xsi:type="dcterms:W3CDTF">2012-11-30T20:01:04Z</dcterms:created>
  <dcterms:modified xsi:type="dcterms:W3CDTF">2012-12-01T03:51:15Z</dcterms:modified>
</cp:coreProperties>
</file>