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Override PartName="/ppt/slides/slide27.xml" ContentType="application/vnd.openxmlformats-officedocument.presentationml.slide+xml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slides/slide25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s/slide18.xml" ContentType="application/vnd.openxmlformats-officedocument.presentationml.slide+xml"/>
  <Override PartName="/ppt/slides/slide23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s/slide16.xml" ContentType="application/vnd.openxmlformats-officedocument.presentationml.slide+xml"/>
  <Override PartName="/ppt/slides/slide21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26.xml" ContentType="application/vnd.openxmlformats-officedocument.presentationml.slide+xml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s/slide19.xml" ContentType="application/vnd.openxmlformats-officedocument.presentationml.slide+xml"/>
  <Override PartName="/ppt/slides/slide2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s/slide17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96" r:id="rId1"/>
  </p:sldMasterIdLst>
  <p:notesMasterIdLst>
    <p:notesMasterId r:id="rId29"/>
  </p:notesMasterIdLst>
  <p:sldIdLst>
    <p:sldId id="256" r:id="rId2"/>
    <p:sldId id="280" r:id="rId3"/>
    <p:sldId id="281" r:id="rId4"/>
    <p:sldId id="283" r:id="rId5"/>
    <p:sldId id="284" r:id="rId6"/>
    <p:sldId id="285" r:id="rId7"/>
    <p:sldId id="286" r:id="rId8"/>
    <p:sldId id="287" r:id="rId9"/>
    <p:sldId id="288" r:id="rId10"/>
    <p:sldId id="289" r:id="rId11"/>
    <p:sldId id="290" r:id="rId12"/>
    <p:sldId id="291" r:id="rId13"/>
    <p:sldId id="292" r:id="rId14"/>
    <p:sldId id="293" r:id="rId15"/>
    <p:sldId id="294" r:id="rId16"/>
    <p:sldId id="295" r:id="rId17"/>
    <p:sldId id="296" r:id="rId18"/>
    <p:sldId id="297" r:id="rId19"/>
    <p:sldId id="298" r:id="rId20"/>
    <p:sldId id="299" r:id="rId21"/>
    <p:sldId id="300" r:id="rId22"/>
    <p:sldId id="301" r:id="rId23"/>
    <p:sldId id="302" r:id="rId24"/>
    <p:sldId id="305" r:id="rId25"/>
    <p:sldId id="303" r:id="rId26"/>
    <p:sldId id="304" r:id="rId27"/>
    <p:sldId id="279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6E97C8"/>
    <a:srgbClr val="1F4A7F"/>
    <a:srgbClr val="274467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441" autoAdjust="0"/>
    <p:restoredTop sz="94624" autoAdjust="0"/>
  </p:normalViewPr>
  <p:slideViewPr>
    <p:cSldViewPr>
      <p:cViewPr varScale="1">
        <p:scale>
          <a:sx n="115" d="100"/>
          <a:sy n="115" d="100"/>
        </p:scale>
        <p:origin x="-496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792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printerSettings" Target="printerSettings/printerSettings1.bin"/><Relationship Id="rId31" Type="http://schemas.openxmlformats.org/officeDocument/2006/relationships/presProps" Target="presProps.xml"/><Relationship Id="rId32" Type="http://schemas.openxmlformats.org/officeDocument/2006/relationships/viewProps" Target="view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heme" Target="theme/theme1.xml"/><Relationship Id="rId3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4E5E0C-9704-4A0F-86F2-52B439D0628A}" type="datetimeFigureOut">
              <a:rPr lang="en-US" smtClean="0"/>
              <a:pPr/>
              <a:t>10/25/12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9A8BE5-3160-46F1-9B4A-BA3101CBD63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28800"/>
            <a:ext cx="7772400" cy="1371599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814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A9DE8-9D6B-433C-82BD-E7B62F6A748E}" type="datetimeFigureOut">
              <a:rPr lang="en-US" smtClean="0"/>
              <a:pPr/>
              <a:t>10/25/12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E2725-3EC9-4005-AC0F-068121ABB7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A9DE8-9D6B-433C-82BD-E7B62F6A748E}" type="datetimeFigureOut">
              <a:rPr lang="en-US" smtClean="0"/>
              <a:pPr/>
              <a:t>10/25/12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E2725-3EC9-4005-AC0F-068121ABB7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A9DE8-9D6B-433C-82BD-E7B62F6A748E}" type="datetimeFigureOut">
              <a:rPr lang="en-US" smtClean="0"/>
              <a:pPr/>
              <a:t>10/25/12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E2725-3EC9-4005-AC0F-068121ABB7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6E97C8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29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A9DE8-9D6B-433C-82BD-E7B62F6A748E}" type="datetimeFigureOut">
              <a:rPr lang="en-US" smtClean="0"/>
              <a:pPr/>
              <a:t>10/25/12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E2725-3EC9-4005-AC0F-068121ABB7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A9DE8-9D6B-433C-82BD-E7B62F6A748E}" type="datetimeFigureOut">
              <a:rPr lang="en-US" smtClean="0"/>
              <a:pPr/>
              <a:t>10/25/12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E2725-3EC9-4005-AC0F-068121ABB7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A9DE8-9D6B-433C-82BD-E7B62F6A748E}" type="datetimeFigureOut">
              <a:rPr lang="en-US" smtClean="0"/>
              <a:pPr/>
              <a:t>10/25/12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E2725-3EC9-4005-AC0F-068121ABB7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A9DE8-9D6B-433C-82BD-E7B62F6A748E}" type="datetimeFigureOut">
              <a:rPr lang="en-US" smtClean="0"/>
              <a:pPr/>
              <a:t>10/25/12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E2725-3EC9-4005-AC0F-068121ABB7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A9DE8-9D6B-433C-82BD-E7B62F6A748E}" type="datetimeFigureOut">
              <a:rPr lang="en-US" smtClean="0"/>
              <a:pPr/>
              <a:t>10/25/12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E2725-3EC9-4005-AC0F-068121ABB7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A9DE8-9D6B-433C-82BD-E7B62F6A748E}" type="datetimeFigureOut">
              <a:rPr lang="en-US" smtClean="0"/>
              <a:pPr/>
              <a:t>10/25/12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E2725-3EC9-4005-AC0F-068121ABB7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A9DE8-9D6B-433C-82BD-E7B62F6A748E}" type="datetimeFigureOut">
              <a:rPr lang="en-US" smtClean="0"/>
              <a:pPr/>
              <a:t>10/25/12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E2725-3EC9-4005-AC0F-068121ABB7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A9DE8-9D6B-433C-82BD-E7B62F6A748E}" type="datetimeFigureOut">
              <a:rPr lang="en-US" smtClean="0"/>
              <a:pPr/>
              <a:t>10/25/12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E2725-3EC9-4005-AC0F-068121ABB7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685800"/>
            <a:ext cx="9144000" cy="5334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vert="horz" lIns="274320" tIns="45720" rIns="91440" bIns="45720" rtlCol="0" anchor="ctr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240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6A9DE8-9D6B-433C-82BD-E7B62F6A748E}" type="datetimeFigureOut">
              <a:rPr lang="en-US" smtClean="0"/>
              <a:pPr/>
              <a:t>10/25/12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EE2725-3EC9-4005-AC0F-068121ABB7E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0" y="228600"/>
            <a:ext cx="9144000" cy="228600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0" y="457200"/>
            <a:ext cx="9144000" cy="2286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 userDrawn="1"/>
        </p:nvSpPr>
        <p:spPr>
          <a:xfrm>
            <a:off x="0" y="-16505"/>
            <a:ext cx="1066800" cy="2616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Project</a:t>
            </a:r>
            <a:r>
              <a:rPr lang="en-US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4</a:t>
            </a:r>
            <a:endParaRPr lang="en-US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200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accent1">
            <a:lumMod val="75000"/>
          </a:schemeClr>
        </a:buClr>
        <a:buSzPct val="120000"/>
        <a:buFont typeface="Wingdings" pitchFamily="2" charset="2"/>
        <a:buChar char="§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accent1">
            <a:lumMod val="75000"/>
          </a:schemeClr>
        </a:buClr>
        <a:buSzPct val="120000"/>
        <a:buFont typeface="Wingdings" pitchFamily="2" charset="2"/>
        <a:buChar char="§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accent1">
            <a:lumMod val="75000"/>
          </a:schemeClr>
        </a:buClr>
        <a:buSzPct val="120000"/>
        <a:buFont typeface="Wingdings" pitchFamily="2" charset="2"/>
        <a:buChar char="§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accent1">
            <a:lumMod val="75000"/>
          </a:schemeClr>
        </a:buClr>
        <a:buSzPct val="120000"/>
        <a:buFont typeface="Wingdings" pitchFamily="2" charset="2"/>
        <a:buChar char="§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accent1">
            <a:lumMod val="75000"/>
          </a:schemeClr>
        </a:buClr>
        <a:buSzPct val="120000"/>
        <a:buFont typeface="Wingdings" pitchFamily="2" charset="2"/>
        <a:buChar char="§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Project</a:t>
            </a:r>
            <a:r>
              <a:rPr lang="en-US" dirty="0" smtClean="0"/>
              <a:t> 4</a:t>
            </a:r>
            <a:br>
              <a:rPr lang="en-US" dirty="0" smtClean="0"/>
            </a:br>
            <a:r>
              <a:rPr lang="en-US" sz="2400" dirty="0" smtClean="0"/>
              <a:t>Supplemental Lecture</a:t>
            </a:r>
            <a:endParaRPr lang="en-US" sz="2400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Joe </a:t>
            </a:r>
            <a:r>
              <a:rPr lang="en-US" dirty="0" err="1" smtClean="0"/>
              <a:t>Mongeluzzi</a:t>
            </a:r>
            <a:endParaRPr lang="en-US" dirty="0" smtClean="0"/>
          </a:p>
          <a:p>
            <a:r>
              <a:rPr lang="en-US" dirty="0" smtClean="0"/>
              <a:t>Jason Zhao</a:t>
            </a:r>
          </a:p>
          <a:p>
            <a:r>
              <a:rPr lang="en-US" dirty="0" smtClean="0"/>
              <a:t>Cornell CS 4411, October</a:t>
            </a:r>
            <a:r>
              <a:rPr lang="en-US" dirty="0" smtClean="0"/>
              <a:t> </a:t>
            </a:r>
            <a:r>
              <a:rPr lang="en-US" dirty="0" smtClean="0"/>
              <a:t>26</a:t>
            </a:r>
            <a:r>
              <a:rPr lang="en-US" dirty="0" smtClean="0"/>
              <a:t>, </a:t>
            </a:r>
            <a:r>
              <a:rPr lang="en-US" dirty="0" smtClean="0"/>
              <a:t>2012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FF"/>
                </a:solidFill>
              </a:rPr>
              <a:t>ACK </a:t>
            </a:r>
            <a:r>
              <a:rPr lang="en-US" dirty="0" smtClean="0">
                <a:solidFill>
                  <a:srgbClr val="FFFFFF"/>
                </a:solidFill>
              </a:rPr>
              <a:t>packets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Calibri" pitchFamily="-1" charset="0"/>
              </a:rPr>
              <a:t>Respond to every non-ACK packet from the remote</a:t>
            </a:r>
            <a:br>
              <a:rPr lang="en-US" dirty="0" smtClean="0">
                <a:latin typeface="Calibri" pitchFamily="-1" charset="0"/>
              </a:rPr>
            </a:br>
            <a:r>
              <a:rPr lang="en-US" dirty="0" smtClean="0">
                <a:latin typeface="Calibri" pitchFamily="-1" charset="0"/>
              </a:rPr>
              <a:t>  with an ACK packet.</a:t>
            </a:r>
            <a:endParaRPr lang="en-US" dirty="0" smtClean="0">
              <a:latin typeface="Calibri" pitchFamily="-1" charset="0"/>
            </a:endParaRPr>
          </a:p>
          <a:p>
            <a:pPr lvl="1"/>
            <a:r>
              <a:rPr lang="en-US" sz="1800" dirty="0" smtClean="0">
                <a:solidFill>
                  <a:schemeClr val="tx2"/>
                </a:solidFill>
                <a:latin typeface="Calibri" pitchFamily="-1" charset="0"/>
              </a:rPr>
              <a:t>The ACK tells the remote you got the packet and it should stop trying </a:t>
            </a:r>
            <a:r>
              <a:rPr lang="en-US" sz="1800" dirty="0" smtClean="0">
                <a:solidFill>
                  <a:schemeClr val="tx2"/>
                </a:solidFill>
                <a:latin typeface="Calibri" pitchFamily="-1" charset="0"/>
              </a:rPr>
              <a:t>to</a:t>
            </a:r>
            <a:r>
              <a:rPr lang="en-US" sz="1800" dirty="0" smtClean="0">
                <a:solidFill>
                  <a:schemeClr val="tx2"/>
                </a:solidFill>
                <a:latin typeface="Calibri" pitchFamily="-1" charset="0"/>
              </a:rPr>
              <a:t> </a:t>
            </a:r>
            <a:r>
              <a:rPr lang="en-US" sz="1800" dirty="0" smtClean="0">
                <a:solidFill>
                  <a:schemeClr val="tx2"/>
                </a:solidFill>
                <a:latin typeface="Calibri" pitchFamily="-1" charset="0"/>
              </a:rPr>
              <a:t>retransmit </a:t>
            </a:r>
            <a:r>
              <a:rPr lang="en-US" sz="1800" dirty="0" smtClean="0">
                <a:solidFill>
                  <a:schemeClr val="tx2"/>
                </a:solidFill>
                <a:latin typeface="Calibri" pitchFamily="-1" charset="0"/>
              </a:rPr>
              <a:t>that</a:t>
            </a:r>
            <a:r>
              <a:rPr lang="en-US" sz="1800" dirty="0" smtClean="0">
                <a:solidFill>
                  <a:schemeClr val="tx2"/>
                </a:solidFill>
                <a:latin typeface="Calibri" pitchFamily="-1" charset="0"/>
              </a:rPr>
              <a:t>.</a:t>
            </a:r>
          </a:p>
          <a:p>
            <a:pPr lvl="1"/>
            <a:endParaRPr lang="en-US" dirty="0" smtClean="0">
              <a:latin typeface="Calibri" pitchFamily="-1" charset="0"/>
            </a:endParaRPr>
          </a:p>
          <a:p>
            <a:r>
              <a:rPr lang="en-US" dirty="0" smtClean="0">
                <a:latin typeface="Calibri" pitchFamily="-1" charset="0"/>
              </a:rPr>
              <a:t>An ACK packet reports the current </a:t>
            </a:r>
            <a:r>
              <a:rPr lang="en-US" dirty="0" err="1" smtClean="0">
                <a:latin typeface="Calibri" pitchFamily="-1" charset="0"/>
              </a:rPr>
              <a:t>seq/ack</a:t>
            </a:r>
            <a:r>
              <a:rPr lang="en-US" dirty="0" smtClean="0">
                <a:latin typeface="Calibri" pitchFamily="-1" charset="0"/>
              </a:rPr>
              <a:t> state of</a:t>
            </a:r>
            <a:br>
              <a:rPr lang="en-US" dirty="0" smtClean="0">
                <a:latin typeface="Calibri" pitchFamily="-1" charset="0"/>
              </a:rPr>
            </a:br>
            <a:r>
              <a:rPr lang="en-US" dirty="0" smtClean="0">
                <a:latin typeface="Calibri" pitchFamily="-1" charset="0"/>
              </a:rPr>
              <a:t>  the socket.</a:t>
            </a:r>
            <a:endParaRPr lang="en-US" dirty="0" smtClean="0">
              <a:latin typeface="Calibri" pitchFamily="-1" charset="0"/>
            </a:endParaRPr>
          </a:p>
          <a:p>
            <a:pPr lvl="1"/>
            <a:r>
              <a:rPr lang="en-US" sz="1800" dirty="0" smtClean="0">
                <a:solidFill>
                  <a:srgbClr val="1F497D"/>
                </a:solidFill>
                <a:latin typeface="Calibri" pitchFamily="-1" charset="0"/>
              </a:rPr>
              <a:t>Sending an ACK packet does not perturb the state of the socket</a:t>
            </a:r>
            <a:r>
              <a:rPr lang="en-US" sz="1800" dirty="0" smtClean="0">
                <a:solidFill>
                  <a:srgbClr val="1F497D"/>
                </a:solidFill>
                <a:latin typeface="Calibri" pitchFamily="-1" charset="0"/>
              </a:rPr>
              <a:t>.</a:t>
            </a:r>
          </a:p>
          <a:p>
            <a:pPr lvl="1"/>
            <a:r>
              <a:rPr lang="en-US" sz="1800" dirty="0" smtClean="0">
                <a:solidFill>
                  <a:srgbClr val="1F497D"/>
                </a:solidFill>
                <a:latin typeface="Calibri" pitchFamily="-1" charset="0"/>
              </a:rPr>
              <a:t>Do not cache ACK packets</a:t>
            </a:r>
            <a:r>
              <a:rPr lang="en-US" sz="1800" dirty="0" smtClean="0">
                <a:solidFill>
                  <a:srgbClr val="1F497D"/>
                </a:solidFill>
                <a:latin typeface="Calibri" pitchFamily="-1" charset="0"/>
              </a:rPr>
              <a:t>.</a:t>
            </a:r>
          </a:p>
          <a:p>
            <a:pPr lvl="1"/>
            <a:endParaRPr lang="en-US" sz="1800" dirty="0" smtClean="0">
              <a:latin typeface="Calibri" pitchFamily="-1" charset="0"/>
            </a:endParaRPr>
          </a:p>
          <a:p>
            <a:r>
              <a:rPr lang="en-US" dirty="0" smtClean="0">
                <a:latin typeface="Calibri" pitchFamily="-1" charset="0"/>
              </a:rPr>
              <a:t>ACK packets are not subject to retransmission.</a:t>
            </a:r>
          </a:p>
          <a:p>
            <a:endParaRPr lang="en-US" sz="2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FF"/>
                </a:solidFill>
              </a:rPr>
              <a:t>Initial </a:t>
            </a:r>
            <a:r>
              <a:rPr lang="en-US" dirty="0" err="1" smtClean="0">
                <a:solidFill>
                  <a:srgbClr val="FFFFFF"/>
                </a:solidFill>
              </a:rPr>
              <a:t>seq</a:t>
            </a:r>
            <a:r>
              <a:rPr lang="en-US" dirty="0" smtClean="0">
                <a:solidFill>
                  <a:srgbClr val="FFFFFF"/>
                </a:solidFill>
              </a:rPr>
              <a:t> and </a:t>
            </a:r>
            <a:r>
              <a:rPr lang="en-US" dirty="0" err="1" smtClean="0">
                <a:solidFill>
                  <a:srgbClr val="FFFFFF"/>
                </a:solidFill>
              </a:rPr>
              <a:t>ack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smtClean="0">
                <a:solidFill>
                  <a:srgbClr val="FFFFFF"/>
                </a:solidFill>
              </a:rPr>
              <a:t>numbers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000000"/>
                </a:solidFill>
                <a:latin typeface="Calibri" pitchFamily="-1" charset="0"/>
              </a:rPr>
              <a:t>Regardless of endpoint, the first packet to emerge</a:t>
            </a:r>
            <a:br>
              <a:rPr lang="en-US" dirty="0" smtClean="0">
                <a:solidFill>
                  <a:srgbClr val="000000"/>
                </a:solidFill>
                <a:latin typeface="Calibri" pitchFamily="-1" charset="0"/>
              </a:rPr>
            </a:br>
            <a:r>
              <a:rPr lang="en-US" dirty="0" smtClean="0">
                <a:solidFill>
                  <a:srgbClr val="000000"/>
                </a:solidFill>
                <a:latin typeface="Calibri" pitchFamily="-1" charset="0"/>
              </a:rPr>
              <a:t>  must have a sequence number of 1.</a:t>
            </a:r>
            <a:endParaRPr lang="en-US" dirty="0" smtClean="0">
              <a:solidFill>
                <a:srgbClr val="000000"/>
              </a:solidFill>
              <a:latin typeface="Calibri" pitchFamily="-1" charset="0"/>
            </a:endParaRPr>
          </a:p>
          <a:p>
            <a:endParaRPr lang="en-US" dirty="0" smtClean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  <a:latin typeface="Calibri" pitchFamily="-1" charset="0"/>
              </a:rPr>
              <a:t>Both endpoints initially have an </a:t>
            </a:r>
            <a:r>
              <a:rPr lang="en-US" dirty="0" err="1" smtClean="0">
                <a:solidFill>
                  <a:srgbClr val="000000"/>
                </a:solidFill>
                <a:latin typeface="Calibri" pitchFamily="-1" charset="0"/>
              </a:rPr>
              <a:t>ack</a:t>
            </a:r>
            <a:r>
              <a:rPr lang="en-US" dirty="0" smtClean="0">
                <a:solidFill>
                  <a:srgbClr val="000000"/>
                </a:solidFill>
                <a:latin typeface="Calibri" pitchFamily="-1" charset="0"/>
              </a:rPr>
              <a:t> number of 0.</a:t>
            </a:r>
            <a:endParaRPr lang="en-US" dirty="0" smtClean="0">
              <a:solidFill>
                <a:srgbClr val="000000"/>
              </a:solidFill>
              <a:latin typeface="Calibri" pitchFamily="-1" charset="0"/>
            </a:endParaRPr>
          </a:p>
          <a:p>
            <a:pPr lvl="1"/>
            <a:r>
              <a:rPr lang="en-US" sz="1946" dirty="0" smtClean="0">
                <a:solidFill>
                  <a:srgbClr val="1F497D"/>
                </a:solidFill>
                <a:latin typeface="Calibri" pitchFamily="-1" charset="0"/>
              </a:rPr>
              <a:t>Each endpoint has not seen any messages from the remote yet</a:t>
            </a:r>
            <a:r>
              <a:rPr lang="en-US" sz="1946" dirty="0" smtClean="0">
                <a:solidFill>
                  <a:srgbClr val="1F497D"/>
                </a:solidFill>
                <a:latin typeface="Calibri" pitchFamily="-1" charset="0"/>
              </a:rPr>
              <a:t>.</a:t>
            </a:r>
          </a:p>
          <a:p>
            <a:pPr lvl="1"/>
            <a:r>
              <a:rPr lang="en-US" sz="1946" dirty="0" smtClean="0">
                <a:solidFill>
                  <a:srgbClr val="1F497D"/>
                </a:solidFill>
                <a:latin typeface="Calibri" pitchFamily="-1" charset="0"/>
              </a:rPr>
              <a:t>The first packet will be accepted since </a:t>
            </a:r>
            <a:r>
              <a:rPr lang="en-US" sz="1946" dirty="0" err="1" smtClean="0">
                <a:solidFill>
                  <a:srgbClr val="1F497D"/>
                </a:solidFill>
                <a:latin typeface="Calibri" pitchFamily="-1" charset="0"/>
              </a:rPr>
              <a:t>ack</a:t>
            </a:r>
            <a:r>
              <a:rPr lang="en-US" sz="1946" dirty="0" smtClean="0">
                <a:solidFill>
                  <a:srgbClr val="1F497D"/>
                </a:solidFill>
                <a:latin typeface="Calibri" pitchFamily="-1" charset="0"/>
              </a:rPr>
              <a:t> number+1 == packet seq</a:t>
            </a:r>
            <a:r>
              <a:rPr lang="en-US" sz="1946" dirty="0" smtClean="0">
                <a:solidFill>
                  <a:srgbClr val="1F497D"/>
                </a:solidFill>
                <a:latin typeface="Calibri" pitchFamily="-1" charset="0"/>
              </a:rPr>
              <a:t>.</a:t>
            </a:r>
          </a:p>
          <a:p>
            <a:pPr lvl="1"/>
            <a:r>
              <a:rPr lang="en-US" sz="1946" dirty="0" smtClean="0">
                <a:solidFill>
                  <a:srgbClr val="1F497D"/>
                </a:solidFill>
                <a:latin typeface="Calibri" pitchFamily="-1" charset="0"/>
              </a:rPr>
              <a:t>“I have seen every packet up till packet 0” (and thus I am waiting for packet 1</a:t>
            </a:r>
            <a:r>
              <a:rPr lang="en-US" sz="1946" dirty="0" smtClean="0">
                <a:solidFill>
                  <a:srgbClr val="1F497D"/>
                </a:solidFill>
                <a:latin typeface="Calibri" pitchFamily="-1" charset="0"/>
              </a:rPr>
              <a:t>)</a:t>
            </a:r>
          </a:p>
          <a:p>
            <a:pPr lvl="1"/>
            <a:endParaRPr lang="en-US" dirty="0" smtClean="0">
              <a:solidFill>
                <a:srgbClr val="000000"/>
              </a:solidFill>
              <a:latin typeface="Calibri" pitchFamily="-1" charset="0"/>
            </a:endParaRPr>
          </a:p>
          <a:p>
            <a:r>
              <a:rPr lang="en-US" dirty="0" smtClean="0">
                <a:solidFill>
                  <a:srgbClr val="000000"/>
                </a:solidFill>
                <a:latin typeface="Calibri" pitchFamily="-1" charset="0"/>
              </a:rPr>
              <a:t>Counting begins when a </a:t>
            </a:r>
            <a:r>
              <a:rPr lang="en-US" dirty="0" err="1" smtClean="0">
                <a:solidFill>
                  <a:srgbClr val="000000"/>
                </a:solidFill>
                <a:latin typeface="Calibri" pitchFamily="-1" charset="0"/>
              </a:rPr>
              <a:t>minisocket</a:t>
            </a:r>
            <a:r>
              <a:rPr lang="en-US" dirty="0" smtClean="0">
                <a:solidFill>
                  <a:srgbClr val="000000"/>
                </a:solidFill>
                <a:latin typeface="Calibri" pitchFamily="-1" charset="0"/>
              </a:rPr>
              <a:t> is created.</a:t>
            </a:r>
            <a:endParaRPr lang="en-US" dirty="0" smtClean="0">
              <a:solidFill>
                <a:srgbClr val="000000"/>
              </a:solidFill>
              <a:latin typeface="Calibri" pitchFamily="-1" charset="0"/>
            </a:endParaRPr>
          </a:p>
          <a:p>
            <a:pPr lvl="1"/>
            <a:r>
              <a:rPr lang="en-US" sz="1800" dirty="0" smtClean="0">
                <a:solidFill>
                  <a:srgbClr val="1F497D"/>
                </a:solidFill>
                <a:latin typeface="Calibri" pitchFamily="-1" charset="0"/>
              </a:rPr>
              <a:t>SYN must be </a:t>
            </a:r>
            <a:r>
              <a:rPr lang="en-US" sz="1800" dirty="0" err="1" smtClean="0">
                <a:solidFill>
                  <a:srgbClr val="1F497D"/>
                </a:solidFill>
                <a:latin typeface="Calibri" pitchFamily="-1" charset="0"/>
              </a:rPr>
              <a:t>seq</a:t>
            </a:r>
            <a:r>
              <a:rPr lang="en-US" sz="1800" dirty="0" smtClean="0">
                <a:solidFill>
                  <a:srgbClr val="1F497D"/>
                </a:solidFill>
                <a:latin typeface="Calibri" pitchFamily="-1" charset="0"/>
              </a:rPr>
              <a:t>=1 </a:t>
            </a:r>
            <a:r>
              <a:rPr lang="en-US" sz="1800" dirty="0" err="1" smtClean="0">
                <a:solidFill>
                  <a:srgbClr val="1F497D"/>
                </a:solidFill>
                <a:latin typeface="Calibri" pitchFamily="-1" charset="0"/>
              </a:rPr>
              <a:t>ack</a:t>
            </a:r>
            <a:r>
              <a:rPr lang="en-US" sz="1800" dirty="0" smtClean="0">
                <a:solidFill>
                  <a:srgbClr val="1F497D"/>
                </a:solidFill>
                <a:latin typeface="Calibri" pitchFamily="-1" charset="0"/>
              </a:rPr>
              <a:t>=0</a:t>
            </a:r>
            <a:r>
              <a:rPr lang="en-US" sz="1800" dirty="0" smtClean="0">
                <a:solidFill>
                  <a:srgbClr val="1F497D"/>
                </a:solidFill>
                <a:latin typeface="Calibri" pitchFamily="-1" charset="0"/>
              </a:rPr>
              <a:t>.</a:t>
            </a:r>
          </a:p>
          <a:p>
            <a:pPr lvl="1"/>
            <a:r>
              <a:rPr lang="en-US" sz="1800" dirty="0" smtClean="0">
                <a:solidFill>
                  <a:srgbClr val="1F497D"/>
                </a:solidFill>
                <a:latin typeface="Calibri" pitchFamily="-1" charset="0"/>
              </a:rPr>
              <a:t>SYNACK must be </a:t>
            </a:r>
            <a:r>
              <a:rPr lang="en-US" sz="1800" dirty="0" err="1" smtClean="0">
                <a:solidFill>
                  <a:srgbClr val="1F497D"/>
                </a:solidFill>
                <a:latin typeface="Calibri" pitchFamily="-1" charset="0"/>
              </a:rPr>
              <a:t>seq</a:t>
            </a:r>
            <a:r>
              <a:rPr lang="en-US" sz="1800" dirty="0" smtClean="0">
                <a:solidFill>
                  <a:srgbClr val="1F497D"/>
                </a:solidFill>
                <a:latin typeface="Calibri" pitchFamily="-1" charset="0"/>
              </a:rPr>
              <a:t>=1 </a:t>
            </a:r>
            <a:r>
              <a:rPr lang="en-US" sz="1800" dirty="0" err="1" smtClean="0">
                <a:solidFill>
                  <a:srgbClr val="1F497D"/>
                </a:solidFill>
                <a:latin typeface="Calibri" pitchFamily="-1" charset="0"/>
              </a:rPr>
              <a:t>ack</a:t>
            </a:r>
            <a:r>
              <a:rPr lang="en-US" sz="1800" dirty="0" smtClean="0">
                <a:solidFill>
                  <a:srgbClr val="1F497D"/>
                </a:solidFill>
                <a:latin typeface="Calibri" pitchFamily="-1" charset="0"/>
              </a:rPr>
              <a:t>=1.</a:t>
            </a:r>
            <a:endParaRPr lang="en-US" sz="1800" dirty="0">
              <a:solidFill>
                <a:srgbClr val="1F497D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FF"/>
                </a:solidFill>
              </a:rPr>
              <a:t>Handshaking </a:t>
            </a:r>
            <a:r>
              <a:rPr lang="en-US" dirty="0" smtClean="0">
                <a:solidFill>
                  <a:srgbClr val="FFFFFF"/>
                </a:solidFill>
              </a:rPr>
              <a:t>example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" name="Line 9"/>
          <p:cNvSpPr>
            <a:spLocks noChangeShapeType="1"/>
          </p:cNvSpPr>
          <p:nvPr/>
        </p:nvSpPr>
        <p:spPr bwMode="auto">
          <a:xfrm>
            <a:off x="2971800" y="1981200"/>
            <a:ext cx="0" cy="41910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2438400" y="1828800"/>
            <a:ext cx="364202" cy="46166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>
                <a:solidFill>
                  <a:srgbClr val="000000"/>
                </a:solidFill>
                <a:latin typeface="Calibri" pitchFamily="-1" charset="0"/>
              </a:rPr>
              <a:t>A</a:t>
            </a:r>
          </a:p>
        </p:txBody>
      </p:sp>
      <p:sp>
        <p:nvSpPr>
          <p:cNvPr id="6" name="Text Box 11"/>
          <p:cNvSpPr txBox="1">
            <a:spLocks noChangeArrowheads="1"/>
          </p:cNvSpPr>
          <p:nvPr/>
        </p:nvSpPr>
        <p:spPr bwMode="auto">
          <a:xfrm>
            <a:off x="5638800" y="1828800"/>
            <a:ext cx="349250" cy="457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>
                <a:solidFill>
                  <a:srgbClr val="000000"/>
                </a:solidFill>
                <a:latin typeface="Calibri" pitchFamily="-1" charset="0"/>
              </a:rPr>
              <a:t>B</a:t>
            </a:r>
          </a:p>
        </p:txBody>
      </p:sp>
      <p:sp>
        <p:nvSpPr>
          <p:cNvPr id="7" name="Line 12"/>
          <p:cNvSpPr>
            <a:spLocks noChangeShapeType="1"/>
          </p:cNvSpPr>
          <p:nvPr/>
        </p:nvSpPr>
        <p:spPr bwMode="auto">
          <a:xfrm>
            <a:off x="5410200" y="1905000"/>
            <a:ext cx="0" cy="4343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Line 13"/>
          <p:cNvSpPr>
            <a:spLocks noChangeShapeType="1"/>
          </p:cNvSpPr>
          <p:nvPr/>
        </p:nvSpPr>
        <p:spPr bwMode="auto">
          <a:xfrm flipH="1">
            <a:off x="2971800" y="2590800"/>
            <a:ext cx="2438400" cy="6096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 type="stealth" w="lg" len="lg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Text Box 19"/>
          <p:cNvSpPr txBox="1">
            <a:spLocks noChangeArrowheads="1"/>
          </p:cNvSpPr>
          <p:nvPr/>
        </p:nvSpPr>
        <p:spPr bwMode="auto">
          <a:xfrm rot="20763386">
            <a:off x="3505200" y="2514600"/>
            <a:ext cx="1284288" cy="3365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 b="1">
                <a:solidFill>
                  <a:srgbClr val="000000"/>
                </a:solidFill>
                <a:latin typeface="Courier New" pitchFamily="-1" charset="0"/>
              </a:rPr>
              <a:t>SYN (1,0)</a:t>
            </a:r>
          </a:p>
        </p:txBody>
      </p:sp>
      <p:sp>
        <p:nvSpPr>
          <p:cNvPr id="10" name="Line 22"/>
          <p:cNvSpPr>
            <a:spLocks noChangeShapeType="1"/>
          </p:cNvSpPr>
          <p:nvPr/>
        </p:nvSpPr>
        <p:spPr bwMode="auto">
          <a:xfrm>
            <a:off x="2971800" y="3657600"/>
            <a:ext cx="2438400" cy="6096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 type="stealth" w="lg" len="lg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1" name="Text Box 23"/>
          <p:cNvSpPr txBox="1">
            <a:spLocks noChangeArrowheads="1"/>
          </p:cNvSpPr>
          <p:nvPr/>
        </p:nvSpPr>
        <p:spPr bwMode="auto">
          <a:xfrm rot="843936">
            <a:off x="3352800" y="3581400"/>
            <a:ext cx="1651000" cy="3365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 b="1">
                <a:solidFill>
                  <a:srgbClr val="000000"/>
                </a:solidFill>
                <a:latin typeface="Courier New" pitchFamily="-1" charset="0"/>
              </a:rPr>
              <a:t>SYNACK (1,1)</a:t>
            </a:r>
          </a:p>
        </p:txBody>
      </p:sp>
      <p:sp>
        <p:nvSpPr>
          <p:cNvPr id="12" name="Line 24"/>
          <p:cNvSpPr>
            <a:spLocks noChangeShapeType="1"/>
          </p:cNvSpPr>
          <p:nvPr/>
        </p:nvSpPr>
        <p:spPr bwMode="auto">
          <a:xfrm flipH="1">
            <a:off x="2971800" y="4648200"/>
            <a:ext cx="2438400" cy="6096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 type="stealth" w="lg" len="lg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3" name="Text Box 25"/>
          <p:cNvSpPr txBox="1">
            <a:spLocks noChangeArrowheads="1"/>
          </p:cNvSpPr>
          <p:nvPr/>
        </p:nvSpPr>
        <p:spPr bwMode="auto">
          <a:xfrm rot="20763386">
            <a:off x="3505200" y="4572000"/>
            <a:ext cx="1284288" cy="3365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 b="1">
                <a:solidFill>
                  <a:srgbClr val="000000"/>
                </a:solidFill>
                <a:latin typeface="Courier New" pitchFamily="-1" charset="0"/>
              </a:rPr>
              <a:t>ACK (1,1)</a:t>
            </a:r>
          </a:p>
        </p:txBody>
      </p:sp>
      <p:sp>
        <p:nvSpPr>
          <p:cNvPr id="14" name="Text Box 26"/>
          <p:cNvSpPr txBox="1">
            <a:spLocks noChangeArrowheads="1"/>
          </p:cNvSpPr>
          <p:nvPr/>
        </p:nvSpPr>
        <p:spPr bwMode="auto">
          <a:xfrm>
            <a:off x="4648200" y="5029200"/>
            <a:ext cx="2514600" cy="581025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rgbClr val="000000"/>
                </a:solidFill>
                <a:latin typeface="Calibri" pitchFamily="-1" charset="0"/>
              </a:rPr>
              <a:t>Observe:	ACK seq=1 ack=1</a:t>
            </a:r>
            <a:br>
              <a:rPr lang="en-US" sz="1600">
                <a:solidFill>
                  <a:srgbClr val="000000"/>
                </a:solidFill>
                <a:latin typeface="Calibri" pitchFamily="-1" charset="0"/>
              </a:rPr>
            </a:br>
            <a:r>
              <a:rPr lang="en-US" sz="1600">
                <a:solidFill>
                  <a:srgbClr val="000000"/>
                </a:solidFill>
                <a:latin typeface="Calibri" pitchFamily="-1" charset="0"/>
              </a:rPr>
              <a:t>	not seq=2 ack=1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FF"/>
                </a:solidFill>
              </a:rPr>
              <a:t>Handshaking: SYN </a:t>
            </a:r>
            <a:r>
              <a:rPr lang="en-US" dirty="0" smtClean="0">
                <a:solidFill>
                  <a:srgbClr val="FFFFFF"/>
                </a:solidFill>
              </a:rPr>
              <a:t>lost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" name="Line 4"/>
          <p:cNvSpPr>
            <a:spLocks noChangeShapeType="1"/>
          </p:cNvSpPr>
          <p:nvPr/>
        </p:nvSpPr>
        <p:spPr bwMode="auto">
          <a:xfrm>
            <a:off x="2971800" y="1905000"/>
            <a:ext cx="0" cy="41910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2438400" y="1752600"/>
            <a:ext cx="364202" cy="46166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>
                <a:solidFill>
                  <a:srgbClr val="000000"/>
                </a:solidFill>
                <a:latin typeface="Calibri" pitchFamily="-1" charset="0"/>
              </a:rPr>
              <a:t>A</a:t>
            </a: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5638800" y="1752600"/>
            <a:ext cx="349250" cy="457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>
                <a:solidFill>
                  <a:srgbClr val="000000"/>
                </a:solidFill>
                <a:latin typeface="Calibri" pitchFamily="-1" charset="0"/>
              </a:rPr>
              <a:t>B</a:t>
            </a:r>
          </a:p>
        </p:txBody>
      </p:sp>
      <p:sp>
        <p:nvSpPr>
          <p:cNvPr id="7" name="Line 7"/>
          <p:cNvSpPr>
            <a:spLocks noChangeShapeType="1"/>
          </p:cNvSpPr>
          <p:nvPr/>
        </p:nvSpPr>
        <p:spPr bwMode="auto">
          <a:xfrm>
            <a:off x="5410200" y="1828800"/>
            <a:ext cx="0" cy="4343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Line 8"/>
          <p:cNvSpPr>
            <a:spLocks noChangeShapeType="1"/>
          </p:cNvSpPr>
          <p:nvPr/>
        </p:nvSpPr>
        <p:spPr bwMode="auto">
          <a:xfrm flipH="1">
            <a:off x="2971800" y="2514600"/>
            <a:ext cx="2438400" cy="609600"/>
          </a:xfrm>
          <a:prstGeom prst="line">
            <a:avLst/>
          </a:prstGeom>
          <a:noFill/>
          <a:ln w="25400">
            <a:solidFill>
              <a:srgbClr val="FF0000"/>
            </a:solidFill>
            <a:prstDash val="sysDot"/>
            <a:round/>
            <a:headEnd/>
            <a:tailEnd type="stealth" w="lg" len="lg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 rot="20763386">
            <a:off x="3505200" y="2438400"/>
            <a:ext cx="1284288" cy="3365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 b="1">
                <a:solidFill>
                  <a:srgbClr val="000000"/>
                </a:solidFill>
                <a:latin typeface="Courier New" pitchFamily="-1" charset="0"/>
              </a:rPr>
              <a:t>SYN (1,0)</a:t>
            </a:r>
          </a:p>
        </p:txBody>
      </p:sp>
      <p:sp>
        <p:nvSpPr>
          <p:cNvPr id="10" name="Line 10"/>
          <p:cNvSpPr>
            <a:spLocks noChangeShapeType="1"/>
          </p:cNvSpPr>
          <p:nvPr/>
        </p:nvSpPr>
        <p:spPr bwMode="auto">
          <a:xfrm>
            <a:off x="2971800" y="4191000"/>
            <a:ext cx="2438400" cy="6096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 type="stealth" w="lg" len="lg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1" name="Text Box 11"/>
          <p:cNvSpPr txBox="1">
            <a:spLocks noChangeArrowheads="1"/>
          </p:cNvSpPr>
          <p:nvPr/>
        </p:nvSpPr>
        <p:spPr bwMode="auto">
          <a:xfrm rot="843936">
            <a:off x="3352800" y="4114800"/>
            <a:ext cx="1651000" cy="3365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 b="1">
                <a:solidFill>
                  <a:srgbClr val="000000"/>
                </a:solidFill>
                <a:latin typeface="Courier New" pitchFamily="-1" charset="0"/>
              </a:rPr>
              <a:t>SYNACK (1,1)</a:t>
            </a:r>
          </a:p>
        </p:txBody>
      </p:sp>
      <p:sp>
        <p:nvSpPr>
          <p:cNvPr id="12" name="Line 12"/>
          <p:cNvSpPr>
            <a:spLocks noChangeShapeType="1"/>
          </p:cNvSpPr>
          <p:nvPr/>
        </p:nvSpPr>
        <p:spPr bwMode="auto">
          <a:xfrm flipH="1">
            <a:off x="2971800" y="5105400"/>
            <a:ext cx="2438400" cy="6096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 type="stealth" w="lg" len="lg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3" name="Text Box 13"/>
          <p:cNvSpPr txBox="1">
            <a:spLocks noChangeArrowheads="1"/>
          </p:cNvSpPr>
          <p:nvPr/>
        </p:nvSpPr>
        <p:spPr bwMode="auto">
          <a:xfrm rot="20763386">
            <a:off x="3505200" y="5029200"/>
            <a:ext cx="1284288" cy="3365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 b="1">
                <a:solidFill>
                  <a:srgbClr val="000000"/>
                </a:solidFill>
                <a:latin typeface="Courier New" pitchFamily="-1" charset="0"/>
              </a:rPr>
              <a:t>ACK (1,1)</a:t>
            </a:r>
          </a:p>
        </p:txBody>
      </p:sp>
      <p:sp>
        <p:nvSpPr>
          <p:cNvPr id="14" name="Line 14"/>
          <p:cNvSpPr>
            <a:spLocks noChangeShapeType="1"/>
          </p:cNvSpPr>
          <p:nvPr/>
        </p:nvSpPr>
        <p:spPr bwMode="auto">
          <a:xfrm flipH="1">
            <a:off x="2971800" y="3200400"/>
            <a:ext cx="2438400" cy="6096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 type="stealth" w="lg" len="lg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5" name="Text Box 15"/>
          <p:cNvSpPr txBox="1">
            <a:spLocks noChangeArrowheads="1"/>
          </p:cNvSpPr>
          <p:nvPr/>
        </p:nvSpPr>
        <p:spPr bwMode="auto">
          <a:xfrm rot="20763386">
            <a:off x="3505200" y="3124200"/>
            <a:ext cx="1284288" cy="3365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 b="1">
                <a:solidFill>
                  <a:srgbClr val="000000"/>
                </a:solidFill>
                <a:latin typeface="Courier New" pitchFamily="-1" charset="0"/>
              </a:rPr>
              <a:t>SYN (1,0)</a:t>
            </a:r>
          </a:p>
        </p:txBody>
      </p:sp>
      <p:sp>
        <p:nvSpPr>
          <p:cNvPr id="16" name="Text Box 16"/>
          <p:cNvSpPr txBox="1">
            <a:spLocks noChangeArrowheads="1"/>
          </p:cNvSpPr>
          <p:nvPr/>
        </p:nvSpPr>
        <p:spPr bwMode="auto">
          <a:xfrm>
            <a:off x="5791200" y="3581400"/>
            <a:ext cx="3048000" cy="1069975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rgbClr val="000000"/>
                </a:solidFill>
                <a:latin typeface="Calibri" pitchFamily="-1" charset="0"/>
              </a:rPr>
              <a:t>SYN is retransmitted on timeout.</a:t>
            </a:r>
            <a:br>
              <a:rPr lang="en-US" sz="1600">
                <a:solidFill>
                  <a:srgbClr val="000000"/>
                </a:solidFill>
                <a:latin typeface="Calibri" pitchFamily="-1" charset="0"/>
              </a:rPr>
            </a:br>
            <a:r>
              <a:rPr lang="en-US" sz="1600">
                <a:solidFill>
                  <a:srgbClr val="000000"/>
                </a:solidFill>
                <a:latin typeface="Calibri" pitchFamily="-1" charset="0"/>
              </a:rPr>
              <a:t>Retransmission simply sends an</a:t>
            </a:r>
            <a:br>
              <a:rPr lang="en-US" sz="1600">
                <a:solidFill>
                  <a:srgbClr val="000000"/>
                </a:solidFill>
                <a:latin typeface="Calibri" pitchFamily="-1" charset="0"/>
              </a:rPr>
            </a:br>
            <a:r>
              <a:rPr lang="en-US" sz="1600">
                <a:solidFill>
                  <a:srgbClr val="000000"/>
                </a:solidFill>
                <a:latin typeface="Calibri" pitchFamily="-1" charset="0"/>
              </a:rPr>
              <a:t>old packet; it does not increment</a:t>
            </a:r>
            <a:br>
              <a:rPr lang="en-US" sz="1600">
                <a:solidFill>
                  <a:srgbClr val="000000"/>
                </a:solidFill>
                <a:latin typeface="Calibri" pitchFamily="-1" charset="0"/>
              </a:rPr>
            </a:br>
            <a:r>
              <a:rPr lang="en-US" sz="1600">
                <a:solidFill>
                  <a:srgbClr val="000000"/>
                </a:solidFill>
                <a:latin typeface="Calibri" pitchFamily="-1" charset="0"/>
              </a:rPr>
              <a:t>seq number.</a:t>
            </a:r>
          </a:p>
        </p:txBody>
      </p:sp>
      <p:sp>
        <p:nvSpPr>
          <p:cNvPr id="17" name="Line 17"/>
          <p:cNvSpPr>
            <a:spLocks noChangeShapeType="1"/>
          </p:cNvSpPr>
          <p:nvPr/>
        </p:nvSpPr>
        <p:spPr bwMode="auto">
          <a:xfrm flipH="1">
            <a:off x="2971800" y="2133600"/>
            <a:ext cx="2438400" cy="609600"/>
          </a:xfrm>
          <a:prstGeom prst="line">
            <a:avLst/>
          </a:prstGeom>
          <a:noFill/>
          <a:ln w="25400">
            <a:solidFill>
              <a:srgbClr val="FF0000"/>
            </a:solidFill>
            <a:prstDash val="sysDot"/>
            <a:round/>
            <a:headEnd/>
            <a:tailEnd type="stealth" w="lg" len="lg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8" name="Text Box 18"/>
          <p:cNvSpPr txBox="1">
            <a:spLocks noChangeArrowheads="1"/>
          </p:cNvSpPr>
          <p:nvPr/>
        </p:nvSpPr>
        <p:spPr bwMode="auto">
          <a:xfrm rot="20763386">
            <a:off x="3505200" y="2057400"/>
            <a:ext cx="1284288" cy="3365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 b="1">
                <a:solidFill>
                  <a:srgbClr val="000000"/>
                </a:solidFill>
                <a:latin typeface="Courier New" pitchFamily="-1" charset="0"/>
              </a:rPr>
              <a:t>SYN (1,0)</a:t>
            </a:r>
          </a:p>
        </p:txBody>
      </p:sp>
      <p:sp>
        <p:nvSpPr>
          <p:cNvPr id="19" name="Line 19"/>
          <p:cNvSpPr>
            <a:spLocks noChangeShapeType="1"/>
          </p:cNvSpPr>
          <p:nvPr/>
        </p:nvSpPr>
        <p:spPr bwMode="auto">
          <a:xfrm>
            <a:off x="1752600" y="2133600"/>
            <a:ext cx="4114800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0" name="Line 20"/>
          <p:cNvSpPr>
            <a:spLocks noChangeShapeType="1"/>
          </p:cNvSpPr>
          <p:nvPr/>
        </p:nvSpPr>
        <p:spPr bwMode="auto">
          <a:xfrm>
            <a:off x="1752600" y="2514600"/>
            <a:ext cx="4114800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1" name="Line 21"/>
          <p:cNvSpPr>
            <a:spLocks noChangeShapeType="1"/>
          </p:cNvSpPr>
          <p:nvPr/>
        </p:nvSpPr>
        <p:spPr bwMode="auto">
          <a:xfrm>
            <a:off x="1752600" y="3200400"/>
            <a:ext cx="4114800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2" name="AutoShape 22"/>
          <p:cNvSpPr>
            <a:spLocks/>
          </p:cNvSpPr>
          <p:nvPr/>
        </p:nvSpPr>
        <p:spPr bwMode="auto">
          <a:xfrm flipH="1">
            <a:off x="1676400" y="2133600"/>
            <a:ext cx="76200" cy="381000"/>
          </a:xfrm>
          <a:prstGeom prst="rightBrace">
            <a:avLst>
              <a:gd name="adj1" fmla="val 41667"/>
              <a:gd name="adj2" fmla="val 50000"/>
            </a:avLst>
          </a:prstGeom>
          <a:noFill/>
          <a:ln w="222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3" name="Text Box 23"/>
          <p:cNvSpPr txBox="1">
            <a:spLocks noChangeArrowheads="1"/>
          </p:cNvSpPr>
          <p:nvPr/>
        </p:nvSpPr>
        <p:spPr bwMode="auto">
          <a:xfrm>
            <a:off x="762000" y="2133600"/>
            <a:ext cx="735013" cy="3365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-1" charset="0"/>
              </a:rPr>
              <a:t>100ms</a:t>
            </a:r>
          </a:p>
        </p:txBody>
      </p:sp>
      <p:sp>
        <p:nvSpPr>
          <p:cNvPr id="24" name="AutoShape 24"/>
          <p:cNvSpPr>
            <a:spLocks/>
          </p:cNvSpPr>
          <p:nvPr/>
        </p:nvSpPr>
        <p:spPr bwMode="auto">
          <a:xfrm flipH="1">
            <a:off x="1676400" y="2514600"/>
            <a:ext cx="76200" cy="685800"/>
          </a:xfrm>
          <a:prstGeom prst="rightBrace">
            <a:avLst>
              <a:gd name="adj1" fmla="val 75000"/>
              <a:gd name="adj2" fmla="val 50000"/>
            </a:avLst>
          </a:prstGeom>
          <a:noFill/>
          <a:ln w="222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5" name="Text Box 25"/>
          <p:cNvSpPr txBox="1">
            <a:spLocks noChangeArrowheads="1"/>
          </p:cNvSpPr>
          <p:nvPr/>
        </p:nvSpPr>
        <p:spPr bwMode="auto">
          <a:xfrm>
            <a:off x="762000" y="2667000"/>
            <a:ext cx="735013" cy="3365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-1" charset="0"/>
              </a:rPr>
              <a:t>200ms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FF"/>
                </a:solidFill>
              </a:rPr>
              <a:t>Handshaking: SYNACK </a:t>
            </a:r>
            <a:r>
              <a:rPr lang="en-US" dirty="0" smtClean="0">
                <a:solidFill>
                  <a:srgbClr val="FFFFFF"/>
                </a:solidFill>
              </a:rPr>
              <a:t>lost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" name="Line 4"/>
          <p:cNvSpPr>
            <a:spLocks noChangeShapeType="1"/>
          </p:cNvSpPr>
          <p:nvPr/>
        </p:nvSpPr>
        <p:spPr bwMode="auto">
          <a:xfrm>
            <a:off x="2993427" y="1978577"/>
            <a:ext cx="0" cy="419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2460027" y="1826177"/>
            <a:ext cx="364202" cy="46166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>
                <a:solidFill>
                  <a:srgbClr val="000000"/>
                </a:solidFill>
                <a:latin typeface="Calibri" pitchFamily="-1" charset="0"/>
              </a:rPr>
              <a:t>A</a:t>
            </a: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5660427" y="1826177"/>
            <a:ext cx="34925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>
                <a:solidFill>
                  <a:srgbClr val="000000"/>
                </a:solidFill>
                <a:latin typeface="Calibri" pitchFamily="-1" charset="0"/>
              </a:rPr>
              <a:t>B</a:t>
            </a:r>
          </a:p>
        </p:txBody>
      </p:sp>
      <p:sp>
        <p:nvSpPr>
          <p:cNvPr id="7" name="Line 7"/>
          <p:cNvSpPr>
            <a:spLocks noChangeShapeType="1"/>
          </p:cNvSpPr>
          <p:nvPr/>
        </p:nvSpPr>
        <p:spPr bwMode="auto">
          <a:xfrm>
            <a:off x="5431827" y="1902377"/>
            <a:ext cx="0" cy="434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Line 8"/>
          <p:cNvSpPr>
            <a:spLocks noChangeShapeType="1"/>
          </p:cNvSpPr>
          <p:nvPr/>
        </p:nvSpPr>
        <p:spPr bwMode="auto">
          <a:xfrm flipH="1">
            <a:off x="2993427" y="2207177"/>
            <a:ext cx="243840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 rot="20763386">
            <a:off x="3526827" y="2130977"/>
            <a:ext cx="1284288" cy="3365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 b="1">
                <a:solidFill>
                  <a:srgbClr val="000000"/>
                </a:solidFill>
                <a:latin typeface="Courier New" pitchFamily="-1" charset="0"/>
              </a:rPr>
              <a:t>SYN (1,0)</a:t>
            </a:r>
          </a:p>
        </p:txBody>
      </p:sp>
      <p:sp>
        <p:nvSpPr>
          <p:cNvPr id="10" name="Line 10"/>
          <p:cNvSpPr>
            <a:spLocks noChangeShapeType="1"/>
          </p:cNvSpPr>
          <p:nvPr/>
        </p:nvSpPr>
        <p:spPr bwMode="auto">
          <a:xfrm>
            <a:off x="2993427" y="3197777"/>
            <a:ext cx="2438400" cy="609600"/>
          </a:xfrm>
          <a:prstGeom prst="line">
            <a:avLst/>
          </a:prstGeom>
          <a:noFill/>
          <a:ln w="25400">
            <a:solidFill>
              <a:srgbClr val="FF0000"/>
            </a:solidFill>
            <a:prstDash val="sysDot"/>
            <a:round/>
            <a:headEnd/>
            <a:tailEnd type="stealth" w="lg" len="lg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1" name="Text Box 11"/>
          <p:cNvSpPr txBox="1">
            <a:spLocks noChangeArrowheads="1"/>
          </p:cNvSpPr>
          <p:nvPr/>
        </p:nvSpPr>
        <p:spPr bwMode="auto">
          <a:xfrm rot="843936">
            <a:off x="3374427" y="3121577"/>
            <a:ext cx="1651000" cy="3365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 b="1">
                <a:solidFill>
                  <a:srgbClr val="000000"/>
                </a:solidFill>
                <a:latin typeface="Courier New" pitchFamily="-1" charset="0"/>
              </a:rPr>
              <a:t>SYNACK (1,1)</a:t>
            </a:r>
          </a:p>
        </p:txBody>
      </p:sp>
      <p:sp>
        <p:nvSpPr>
          <p:cNvPr id="12" name="Line 12"/>
          <p:cNvSpPr>
            <a:spLocks noChangeShapeType="1"/>
          </p:cNvSpPr>
          <p:nvPr/>
        </p:nvSpPr>
        <p:spPr bwMode="auto">
          <a:xfrm flipH="1">
            <a:off x="2993427" y="5102777"/>
            <a:ext cx="243840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3" name="Text Box 13"/>
          <p:cNvSpPr txBox="1">
            <a:spLocks noChangeArrowheads="1"/>
          </p:cNvSpPr>
          <p:nvPr/>
        </p:nvSpPr>
        <p:spPr bwMode="auto">
          <a:xfrm rot="20763386">
            <a:off x="3526827" y="5026577"/>
            <a:ext cx="1284288" cy="3365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 b="1">
                <a:solidFill>
                  <a:srgbClr val="000000"/>
                </a:solidFill>
                <a:latin typeface="Courier New" pitchFamily="-1" charset="0"/>
              </a:rPr>
              <a:t>ACK (1,1)</a:t>
            </a:r>
          </a:p>
        </p:txBody>
      </p:sp>
      <p:sp>
        <p:nvSpPr>
          <p:cNvPr id="14" name="Text Box 14"/>
          <p:cNvSpPr txBox="1">
            <a:spLocks noChangeArrowheads="1"/>
          </p:cNvSpPr>
          <p:nvPr/>
        </p:nvSpPr>
        <p:spPr bwMode="auto">
          <a:xfrm>
            <a:off x="5812827" y="3426377"/>
            <a:ext cx="2514600" cy="8255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rgbClr val="000000"/>
                </a:solidFill>
                <a:latin typeface="Calibri" pitchFamily="-1" charset="0"/>
              </a:rPr>
              <a:t>SYNACK retransmission may be triggered because of a server-side timeout…</a:t>
            </a:r>
          </a:p>
        </p:txBody>
      </p:sp>
      <p:sp>
        <p:nvSpPr>
          <p:cNvPr id="15" name="Line 16"/>
          <p:cNvSpPr>
            <a:spLocks noChangeShapeType="1"/>
          </p:cNvSpPr>
          <p:nvPr/>
        </p:nvSpPr>
        <p:spPr bwMode="auto">
          <a:xfrm>
            <a:off x="2993427" y="3731177"/>
            <a:ext cx="243840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6" name="Text Box 17"/>
          <p:cNvSpPr txBox="1">
            <a:spLocks noChangeArrowheads="1"/>
          </p:cNvSpPr>
          <p:nvPr/>
        </p:nvSpPr>
        <p:spPr bwMode="auto">
          <a:xfrm rot="843936">
            <a:off x="3374427" y="3654977"/>
            <a:ext cx="1651000" cy="3365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 b="1">
                <a:solidFill>
                  <a:srgbClr val="000000"/>
                </a:solidFill>
                <a:latin typeface="Courier New" pitchFamily="-1" charset="0"/>
              </a:rPr>
              <a:t>SYNACK (1,1)</a:t>
            </a:r>
          </a:p>
        </p:txBody>
      </p:sp>
      <p:sp>
        <p:nvSpPr>
          <p:cNvPr id="17" name="Line 18"/>
          <p:cNvSpPr>
            <a:spLocks noChangeShapeType="1"/>
          </p:cNvSpPr>
          <p:nvPr/>
        </p:nvSpPr>
        <p:spPr bwMode="auto">
          <a:xfrm>
            <a:off x="1850427" y="3197777"/>
            <a:ext cx="41148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8" name="Line 19"/>
          <p:cNvSpPr>
            <a:spLocks noChangeShapeType="1"/>
          </p:cNvSpPr>
          <p:nvPr/>
        </p:nvSpPr>
        <p:spPr bwMode="auto">
          <a:xfrm>
            <a:off x="1850427" y="3731177"/>
            <a:ext cx="41148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9" name="AutoShape 20"/>
          <p:cNvSpPr>
            <a:spLocks/>
          </p:cNvSpPr>
          <p:nvPr/>
        </p:nvSpPr>
        <p:spPr bwMode="auto">
          <a:xfrm flipH="1">
            <a:off x="1774227" y="3197777"/>
            <a:ext cx="76200" cy="533400"/>
          </a:xfrm>
          <a:prstGeom prst="rightBrace">
            <a:avLst>
              <a:gd name="adj1" fmla="val 58333"/>
              <a:gd name="adj2" fmla="val 50000"/>
            </a:avLst>
          </a:prstGeom>
          <a:noFill/>
          <a:ln w="222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0" name="Text Box 21"/>
          <p:cNvSpPr txBox="1">
            <a:spLocks noChangeArrowheads="1"/>
          </p:cNvSpPr>
          <p:nvPr/>
        </p:nvSpPr>
        <p:spPr bwMode="auto">
          <a:xfrm>
            <a:off x="859827" y="3350177"/>
            <a:ext cx="735013" cy="3365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-1" charset="0"/>
              </a:rPr>
              <a:t>100ms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FF"/>
                </a:solidFill>
              </a:rPr>
              <a:t>Handshaking: SYNACK </a:t>
            </a:r>
            <a:r>
              <a:rPr lang="en-US" dirty="0" smtClean="0">
                <a:solidFill>
                  <a:srgbClr val="FFFFFF"/>
                </a:solidFill>
              </a:rPr>
              <a:t>lost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" name="Line 4"/>
          <p:cNvSpPr>
            <a:spLocks noChangeShapeType="1"/>
          </p:cNvSpPr>
          <p:nvPr/>
        </p:nvSpPr>
        <p:spPr bwMode="auto">
          <a:xfrm>
            <a:off x="3222027" y="1826176"/>
            <a:ext cx="0" cy="419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2688627" y="1673776"/>
            <a:ext cx="364202" cy="46166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>
                <a:solidFill>
                  <a:srgbClr val="000000"/>
                </a:solidFill>
                <a:latin typeface="Calibri" pitchFamily="-1" charset="0"/>
              </a:rPr>
              <a:t>A</a:t>
            </a: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5889027" y="1673776"/>
            <a:ext cx="34925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>
                <a:solidFill>
                  <a:srgbClr val="000000"/>
                </a:solidFill>
                <a:latin typeface="Calibri" pitchFamily="-1" charset="0"/>
              </a:rPr>
              <a:t>B</a:t>
            </a:r>
          </a:p>
        </p:txBody>
      </p:sp>
      <p:sp>
        <p:nvSpPr>
          <p:cNvPr id="7" name="Line 7"/>
          <p:cNvSpPr>
            <a:spLocks noChangeShapeType="1"/>
          </p:cNvSpPr>
          <p:nvPr/>
        </p:nvSpPr>
        <p:spPr bwMode="auto">
          <a:xfrm>
            <a:off x="5660427" y="1749976"/>
            <a:ext cx="0" cy="434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Line 8"/>
          <p:cNvSpPr>
            <a:spLocks noChangeShapeType="1"/>
          </p:cNvSpPr>
          <p:nvPr/>
        </p:nvSpPr>
        <p:spPr bwMode="auto">
          <a:xfrm flipH="1">
            <a:off x="3222027" y="2054776"/>
            <a:ext cx="243840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 rot="20763386">
            <a:off x="3755427" y="1978576"/>
            <a:ext cx="1284288" cy="3365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 b="1">
                <a:solidFill>
                  <a:srgbClr val="000000"/>
                </a:solidFill>
                <a:latin typeface="Courier New" pitchFamily="-1" charset="0"/>
              </a:rPr>
              <a:t>SYN (1,0)</a:t>
            </a:r>
          </a:p>
        </p:txBody>
      </p:sp>
      <p:sp>
        <p:nvSpPr>
          <p:cNvPr id="10" name="Line 10"/>
          <p:cNvSpPr>
            <a:spLocks noChangeShapeType="1"/>
          </p:cNvSpPr>
          <p:nvPr/>
        </p:nvSpPr>
        <p:spPr bwMode="auto">
          <a:xfrm>
            <a:off x="3222027" y="2969176"/>
            <a:ext cx="2438400" cy="609600"/>
          </a:xfrm>
          <a:prstGeom prst="line">
            <a:avLst/>
          </a:prstGeom>
          <a:noFill/>
          <a:ln w="25400">
            <a:solidFill>
              <a:srgbClr val="FF0000"/>
            </a:solidFill>
            <a:prstDash val="sysDot"/>
            <a:round/>
            <a:headEnd/>
            <a:tailEnd type="stealth" w="lg" len="lg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1" name="Line 12"/>
          <p:cNvSpPr>
            <a:spLocks noChangeShapeType="1"/>
          </p:cNvSpPr>
          <p:nvPr/>
        </p:nvSpPr>
        <p:spPr bwMode="auto">
          <a:xfrm flipH="1">
            <a:off x="3222027" y="4950376"/>
            <a:ext cx="243840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2" name="Text Box 13"/>
          <p:cNvSpPr txBox="1">
            <a:spLocks noChangeArrowheads="1"/>
          </p:cNvSpPr>
          <p:nvPr/>
        </p:nvSpPr>
        <p:spPr bwMode="auto">
          <a:xfrm rot="20763386">
            <a:off x="3755427" y="4874176"/>
            <a:ext cx="1284288" cy="3365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 b="1">
                <a:solidFill>
                  <a:srgbClr val="000000"/>
                </a:solidFill>
                <a:latin typeface="Courier New" pitchFamily="-1" charset="0"/>
              </a:rPr>
              <a:t>ACK (1,1)</a:t>
            </a:r>
          </a:p>
        </p:txBody>
      </p:sp>
      <p:sp>
        <p:nvSpPr>
          <p:cNvPr id="13" name="Text Box 14"/>
          <p:cNvSpPr txBox="1">
            <a:spLocks noChangeArrowheads="1"/>
          </p:cNvSpPr>
          <p:nvPr/>
        </p:nvSpPr>
        <p:spPr bwMode="auto">
          <a:xfrm>
            <a:off x="6324600" y="3352800"/>
            <a:ext cx="2514600" cy="8255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>
                <a:solidFill>
                  <a:srgbClr val="000000"/>
                </a:solidFill>
                <a:latin typeface="Calibri" pitchFamily="-1" charset="0"/>
              </a:rPr>
              <a:t>…or in response to another SYN sent by the same client.</a:t>
            </a:r>
            <a:br>
              <a:rPr lang="en-US" sz="1600" dirty="0">
                <a:solidFill>
                  <a:srgbClr val="000000"/>
                </a:solidFill>
                <a:latin typeface="Calibri" pitchFamily="-1" charset="0"/>
              </a:rPr>
            </a:br>
            <a:r>
              <a:rPr lang="en-US" sz="1600" dirty="0">
                <a:solidFill>
                  <a:srgbClr val="000000"/>
                </a:solidFill>
                <a:latin typeface="Calibri" pitchFamily="-1" charset="0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alibri" pitchFamily="-1" charset="0"/>
              </a:rPr>
              <a:t>ie</a:t>
            </a:r>
            <a:r>
              <a:rPr lang="en-US" sz="1600" dirty="0">
                <a:solidFill>
                  <a:srgbClr val="000000"/>
                </a:solidFill>
                <a:latin typeface="Calibri" pitchFamily="-1" charset="0"/>
              </a:rPr>
              <a:t>, client-side timeout)</a:t>
            </a:r>
          </a:p>
        </p:txBody>
      </p:sp>
      <p:sp>
        <p:nvSpPr>
          <p:cNvPr id="14" name="Line 15"/>
          <p:cNvSpPr>
            <a:spLocks noChangeShapeType="1"/>
          </p:cNvSpPr>
          <p:nvPr/>
        </p:nvSpPr>
        <p:spPr bwMode="auto">
          <a:xfrm>
            <a:off x="3222027" y="3959776"/>
            <a:ext cx="243840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5" name="Text Box 16"/>
          <p:cNvSpPr txBox="1">
            <a:spLocks noChangeArrowheads="1"/>
          </p:cNvSpPr>
          <p:nvPr/>
        </p:nvSpPr>
        <p:spPr bwMode="auto">
          <a:xfrm rot="843936">
            <a:off x="3603027" y="3883576"/>
            <a:ext cx="1651000" cy="3365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 b="1">
                <a:solidFill>
                  <a:srgbClr val="000000"/>
                </a:solidFill>
                <a:latin typeface="Courier New" pitchFamily="-1" charset="0"/>
              </a:rPr>
              <a:t>SYNACK (1,1)</a:t>
            </a:r>
          </a:p>
        </p:txBody>
      </p:sp>
      <p:sp>
        <p:nvSpPr>
          <p:cNvPr id="16" name="Line 17"/>
          <p:cNvSpPr>
            <a:spLocks noChangeShapeType="1"/>
          </p:cNvSpPr>
          <p:nvPr/>
        </p:nvSpPr>
        <p:spPr bwMode="auto">
          <a:xfrm flipH="1">
            <a:off x="3222027" y="3045376"/>
            <a:ext cx="243840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7" name="Text Box 18"/>
          <p:cNvSpPr txBox="1">
            <a:spLocks noChangeArrowheads="1"/>
          </p:cNvSpPr>
          <p:nvPr/>
        </p:nvSpPr>
        <p:spPr bwMode="auto">
          <a:xfrm rot="20763386">
            <a:off x="5279427" y="2588176"/>
            <a:ext cx="1284288" cy="3365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 b="1">
                <a:solidFill>
                  <a:srgbClr val="000000"/>
                </a:solidFill>
                <a:latin typeface="Courier New" pitchFamily="-1" charset="0"/>
              </a:rPr>
              <a:t>SYN (1,0)</a:t>
            </a:r>
          </a:p>
        </p:txBody>
      </p:sp>
      <p:sp>
        <p:nvSpPr>
          <p:cNvPr id="18" name="Text Box 11"/>
          <p:cNvSpPr txBox="1">
            <a:spLocks noChangeArrowheads="1"/>
          </p:cNvSpPr>
          <p:nvPr/>
        </p:nvSpPr>
        <p:spPr bwMode="auto">
          <a:xfrm rot="843936">
            <a:off x="3603027" y="2892976"/>
            <a:ext cx="1651000" cy="3365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 b="1">
                <a:solidFill>
                  <a:srgbClr val="000000"/>
                </a:solidFill>
                <a:latin typeface="Courier New" pitchFamily="-1" charset="0"/>
              </a:rPr>
              <a:t>SYNACK (1,1)</a:t>
            </a:r>
          </a:p>
        </p:txBody>
      </p:sp>
      <p:sp>
        <p:nvSpPr>
          <p:cNvPr id="19" name="Line 19"/>
          <p:cNvSpPr>
            <a:spLocks noChangeShapeType="1"/>
          </p:cNvSpPr>
          <p:nvPr/>
        </p:nvSpPr>
        <p:spPr bwMode="auto">
          <a:xfrm>
            <a:off x="1545627" y="2054776"/>
            <a:ext cx="41148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0" name="Line 20"/>
          <p:cNvSpPr>
            <a:spLocks noChangeShapeType="1"/>
          </p:cNvSpPr>
          <p:nvPr/>
        </p:nvSpPr>
        <p:spPr bwMode="auto">
          <a:xfrm>
            <a:off x="1545627" y="3045376"/>
            <a:ext cx="41148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1" name="AutoShape 21"/>
          <p:cNvSpPr>
            <a:spLocks/>
          </p:cNvSpPr>
          <p:nvPr/>
        </p:nvSpPr>
        <p:spPr bwMode="auto">
          <a:xfrm flipH="1">
            <a:off x="1469427" y="2054776"/>
            <a:ext cx="76200" cy="990600"/>
          </a:xfrm>
          <a:prstGeom prst="rightBrace">
            <a:avLst>
              <a:gd name="adj1" fmla="val 108333"/>
              <a:gd name="adj2" fmla="val 50000"/>
            </a:avLst>
          </a:prstGeom>
          <a:noFill/>
          <a:ln w="222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2" name="Text Box 22"/>
          <p:cNvSpPr txBox="1">
            <a:spLocks noChangeArrowheads="1"/>
          </p:cNvSpPr>
          <p:nvPr/>
        </p:nvSpPr>
        <p:spPr bwMode="auto">
          <a:xfrm>
            <a:off x="582015" y="2359576"/>
            <a:ext cx="735012" cy="3365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-1" charset="0"/>
              </a:rPr>
              <a:t>100ms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FF"/>
                </a:solidFill>
              </a:rPr>
              <a:t>Data </a:t>
            </a:r>
            <a:r>
              <a:rPr lang="en-US" dirty="0" smtClean="0">
                <a:solidFill>
                  <a:srgbClr val="FFFFFF"/>
                </a:solidFill>
              </a:rPr>
              <a:t>exchange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" name="Line 4"/>
          <p:cNvSpPr>
            <a:spLocks noChangeShapeType="1"/>
          </p:cNvSpPr>
          <p:nvPr/>
        </p:nvSpPr>
        <p:spPr bwMode="auto">
          <a:xfrm>
            <a:off x="3064224" y="2175159"/>
            <a:ext cx="0" cy="419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2530824" y="2022759"/>
            <a:ext cx="364202" cy="46166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>
                <a:solidFill>
                  <a:srgbClr val="000000"/>
                </a:solidFill>
                <a:latin typeface="Calibri" pitchFamily="-1" charset="0"/>
              </a:rPr>
              <a:t>A</a:t>
            </a: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5731224" y="2022759"/>
            <a:ext cx="34925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>
                <a:solidFill>
                  <a:srgbClr val="000000"/>
                </a:solidFill>
                <a:latin typeface="Calibri" pitchFamily="-1" charset="0"/>
              </a:rPr>
              <a:t>B</a:t>
            </a:r>
          </a:p>
        </p:txBody>
      </p:sp>
      <p:sp>
        <p:nvSpPr>
          <p:cNvPr id="7" name="Line 7"/>
          <p:cNvSpPr>
            <a:spLocks noChangeShapeType="1"/>
          </p:cNvSpPr>
          <p:nvPr/>
        </p:nvSpPr>
        <p:spPr bwMode="auto">
          <a:xfrm>
            <a:off x="5502624" y="2098959"/>
            <a:ext cx="0" cy="434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Line 8"/>
          <p:cNvSpPr>
            <a:spLocks noChangeShapeType="1"/>
          </p:cNvSpPr>
          <p:nvPr/>
        </p:nvSpPr>
        <p:spPr bwMode="auto">
          <a:xfrm flipH="1">
            <a:off x="3064224" y="2372009"/>
            <a:ext cx="243840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 rot="20763386">
            <a:off x="3597624" y="2251359"/>
            <a:ext cx="1651000" cy="3365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 b="1">
                <a:solidFill>
                  <a:srgbClr val="000000"/>
                </a:solidFill>
                <a:latin typeface="Courier New" pitchFamily="-1" charset="0"/>
              </a:rPr>
              <a:t>data (10,30)</a:t>
            </a:r>
          </a:p>
        </p:txBody>
      </p:sp>
      <p:sp>
        <p:nvSpPr>
          <p:cNvPr id="10" name="Line 11"/>
          <p:cNvSpPr>
            <a:spLocks noChangeShapeType="1"/>
          </p:cNvSpPr>
          <p:nvPr/>
        </p:nvSpPr>
        <p:spPr bwMode="auto">
          <a:xfrm flipH="1">
            <a:off x="3064224" y="5223159"/>
            <a:ext cx="243840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1" name="Text Box 12"/>
          <p:cNvSpPr txBox="1">
            <a:spLocks noChangeArrowheads="1"/>
          </p:cNvSpPr>
          <p:nvPr/>
        </p:nvSpPr>
        <p:spPr bwMode="auto">
          <a:xfrm rot="20763386">
            <a:off x="3599425" y="5056033"/>
            <a:ext cx="1528763" cy="3365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 b="1">
                <a:solidFill>
                  <a:srgbClr val="000000"/>
                </a:solidFill>
                <a:latin typeface="Courier New" pitchFamily="-1" charset="0"/>
              </a:rPr>
              <a:t>ACK (10,31)</a:t>
            </a:r>
          </a:p>
        </p:txBody>
      </p:sp>
      <p:sp>
        <p:nvSpPr>
          <p:cNvPr id="12" name="Line 14"/>
          <p:cNvSpPr>
            <a:spLocks noChangeShapeType="1"/>
          </p:cNvSpPr>
          <p:nvPr/>
        </p:nvSpPr>
        <p:spPr bwMode="auto">
          <a:xfrm>
            <a:off x="3064224" y="3394359"/>
            <a:ext cx="243840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3" name="Text Box 15"/>
          <p:cNvSpPr txBox="1">
            <a:spLocks noChangeArrowheads="1"/>
          </p:cNvSpPr>
          <p:nvPr/>
        </p:nvSpPr>
        <p:spPr bwMode="auto">
          <a:xfrm rot="843936">
            <a:off x="3446979" y="3304924"/>
            <a:ext cx="1528763" cy="3365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 b="1">
                <a:solidFill>
                  <a:srgbClr val="000000"/>
                </a:solidFill>
                <a:latin typeface="Courier New" pitchFamily="-1" charset="0"/>
              </a:rPr>
              <a:t>ACK (30,10)</a:t>
            </a:r>
          </a:p>
        </p:txBody>
      </p:sp>
      <p:sp>
        <p:nvSpPr>
          <p:cNvPr id="14" name="Line 19"/>
          <p:cNvSpPr>
            <a:spLocks noChangeShapeType="1"/>
          </p:cNvSpPr>
          <p:nvPr/>
        </p:nvSpPr>
        <p:spPr bwMode="auto">
          <a:xfrm>
            <a:off x="3064224" y="4156359"/>
            <a:ext cx="243840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5" name="Text Box 20"/>
          <p:cNvSpPr txBox="1">
            <a:spLocks noChangeArrowheads="1"/>
          </p:cNvSpPr>
          <p:nvPr/>
        </p:nvSpPr>
        <p:spPr bwMode="auto">
          <a:xfrm rot="843936">
            <a:off x="3445224" y="4080159"/>
            <a:ext cx="1651000" cy="3365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 b="1">
                <a:solidFill>
                  <a:srgbClr val="000000"/>
                </a:solidFill>
                <a:latin typeface="Courier New" pitchFamily="-1" charset="0"/>
              </a:rPr>
              <a:t>data (31,10)</a:t>
            </a:r>
          </a:p>
        </p:txBody>
      </p:sp>
      <p:sp>
        <p:nvSpPr>
          <p:cNvPr id="16" name="Text Box 21"/>
          <p:cNvSpPr txBox="1">
            <a:spLocks noChangeArrowheads="1"/>
          </p:cNvSpPr>
          <p:nvPr/>
        </p:nvSpPr>
        <p:spPr bwMode="auto">
          <a:xfrm>
            <a:off x="6036024" y="3775359"/>
            <a:ext cx="2362200" cy="8255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rgbClr val="000000"/>
                </a:solidFill>
                <a:latin typeface="Calibri" pitchFamily="-1" charset="0"/>
              </a:rPr>
              <a:t>ACKs report the current state of the socket. They</a:t>
            </a:r>
            <a:br>
              <a:rPr lang="en-US" sz="1600">
                <a:solidFill>
                  <a:srgbClr val="000000"/>
                </a:solidFill>
                <a:latin typeface="Calibri" pitchFamily="-1" charset="0"/>
              </a:rPr>
            </a:br>
            <a:r>
              <a:rPr lang="en-US" sz="1600">
                <a:solidFill>
                  <a:srgbClr val="000000"/>
                </a:solidFill>
                <a:latin typeface="Calibri" pitchFamily="-1" charset="0"/>
              </a:rPr>
              <a:t>do not alter the state.</a:t>
            </a:r>
          </a:p>
        </p:txBody>
      </p:sp>
      <p:sp>
        <p:nvSpPr>
          <p:cNvPr id="17" name="Text Box 23"/>
          <p:cNvSpPr txBox="1">
            <a:spLocks noChangeArrowheads="1"/>
          </p:cNvSpPr>
          <p:nvPr/>
        </p:nvSpPr>
        <p:spPr bwMode="auto">
          <a:xfrm>
            <a:off x="1676400" y="1600200"/>
            <a:ext cx="1517650" cy="3365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-1" charset="0"/>
              </a:rPr>
              <a:t>last sent seq=30</a:t>
            </a:r>
          </a:p>
        </p:txBody>
      </p:sp>
      <p:sp>
        <p:nvSpPr>
          <p:cNvPr id="18" name="Text Box 24"/>
          <p:cNvSpPr txBox="1">
            <a:spLocks noChangeArrowheads="1"/>
          </p:cNvSpPr>
          <p:nvPr/>
        </p:nvSpPr>
        <p:spPr bwMode="auto">
          <a:xfrm>
            <a:off x="5562600" y="1568450"/>
            <a:ext cx="1414463" cy="3365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-1" charset="0"/>
              </a:rPr>
              <a:t>last sent seq=9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FF"/>
                </a:solidFill>
              </a:rPr>
              <a:t>Concurrent data </a:t>
            </a:r>
            <a:r>
              <a:rPr lang="en-US" dirty="0" smtClean="0">
                <a:solidFill>
                  <a:srgbClr val="FFFFFF"/>
                </a:solidFill>
              </a:rPr>
              <a:t>exchange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" name="Line 4"/>
          <p:cNvSpPr>
            <a:spLocks noChangeShapeType="1"/>
          </p:cNvSpPr>
          <p:nvPr/>
        </p:nvSpPr>
        <p:spPr bwMode="auto">
          <a:xfrm>
            <a:off x="2819400" y="2286000"/>
            <a:ext cx="0" cy="41910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2209800" y="1905000"/>
            <a:ext cx="364202" cy="46166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>
                <a:solidFill>
                  <a:srgbClr val="000000"/>
                </a:solidFill>
                <a:latin typeface="Calibri" pitchFamily="-1" charset="0"/>
              </a:rPr>
              <a:t>A</a:t>
            </a: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5486400" y="1905000"/>
            <a:ext cx="349250" cy="457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>
                <a:solidFill>
                  <a:srgbClr val="000000"/>
                </a:solidFill>
                <a:latin typeface="Calibri" pitchFamily="-1" charset="0"/>
              </a:rPr>
              <a:t>B</a:t>
            </a:r>
          </a:p>
        </p:txBody>
      </p:sp>
      <p:sp>
        <p:nvSpPr>
          <p:cNvPr id="7" name="Line 7"/>
          <p:cNvSpPr>
            <a:spLocks noChangeShapeType="1"/>
          </p:cNvSpPr>
          <p:nvPr/>
        </p:nvSpPr>
        <p:spPr bwMode="auto">
          <a:xfrm>
            <a:off x="5257800" y="2209800"/>
            <a:ext cx="0" cy="4343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Line 8"/>
          <p:cNvSpPr>
            <a:spLocks noChangeShapeType="1"/>
          </p:cNvSpPr>
          <p:nvPr/>
        </p:nvSpPr>
        <p:spPr bwMode="auto">
          <a:xfrm flipH="1">
            <a:off x="2819400" y="2787650"/>
            <a:ext cx="2438400" cy="6096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 type="stealth" w="lg" len="lg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 rot="20763386">
            <a:off x="5426424" y="2403759"/>
            <a:ext cx="1651000" cy="3365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 b="1">
                <a:solidFill>
                  <a:srgbClr val="000000"/>
                </a:solidFill>
                <a:latin typeface="Courier New" pitchFamily="-1" charset="0"/>
              </a:rPr>
              <a:t>data (10,30)</a:t>
            </a:r>
          </a:p>
        </p:txBody>
      </p:sp>
      <p:sp>
        <p:nvSpPr>
          <p:cNvPr id="10" name="Line 10"/>
          <p:cNvSpPr>
            <a:spLocks noChangeShapeType="1"/>
          </p:cNvSpPr>
          <p:nvPr/>
        </p:nvSpPr>
        <p:spPr bwMode="auto">
          <a:xfrm flipH="1">
            <a:off x="2819400" y="3886200"/>
            <a:ext cx="2438400" cy="6096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 type="stealth" w="lg" len="lg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1" name="Text Box 11"/>
          <p:cNvSpPr txBox="1">
            <a:spLocks noChangeArrowheads="1"/>
          </p:cNvSpPr>
          <p:nvPr/>
        </p:nvSpPr>
        <p:spPr bwMode="auto">
          <a:xfrm rot="20763386">
            <a:off x="3294624" y="3760631"/>
            <a:ext cx="1528763" cy="3365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 b="1">
                <a:solidFill>
                  <a:srgbClr val="000000"/>
                </a:solidFill>
                <a:latin typeface="Courier New" pitchFamily="-1" charset="0"/>
              </a:rPr>
              <a:t>ACK (10,31)</a:t>
            </a:r>
          </a:p>
        </p:txBody>
      </p:sp>
      <p:sp>
        <p:nvSpPr>
          <p:cNvPr id="12" name="Line 12"/>
          <p:cNvSpPr>
            <a:spLocks noChangeShapeType="1"/>
          </p:cNvSpPr>
          <p:nvPr/>
        </p:nvSpPr>
        <p:spPr bwMode="auto">
          <a:xfrm>
            <a:off x="2819400" y="2971800"/>
            <a:ext cx="2438400" cy="6096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 type="stealth" w="lg" len="lg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3" name="Text Box 13"/>
          <p:cNvSpPr txBox="1">
            <a:spLocks noChangeArrowheads="1"/>
          </p:cNvSpPr>
          <p:nvPr/>
        </p:nvSpPr>
        <p:spPr bwMode="auto">
          <a:xfrm rot="843936">
            <a:off x="1006746" y="2481578"/>
            <a:ext cx="1651000" cy="3365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 b="1">
                <a:solidFill>
                  <a:srgbClr val="000000"/>
                </a:solidFill>
                <a:latin typeface="Courier New" pitchFamily="-1" charset="0"/>
              </a:rPr>
              <a:t>data (31, 9)</a:t>
            </a:r>
          </a:p>
        </p:txBody>
      </p:sp>
      <p:sp>
        <p:nvSpPr>
          <p:cNvPr id="14" name="Line 14"/>
          <p:cNvSpPr>
            <a:spLocks noChangeShapeType="1"/>
          </p:cNvSpPr>
          <p:nvPr/>
        </p:nvSpPr>
        <p:spPr bwMode="auto">
          <a:xfrm>
            <a:off x="2819400" y="4343400"/>
            <a:ext cx="2438400" cy="6096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 type="stealth" w="lg" len="lg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5" name="Text Box 15"/>
          <p:cNvSpPr txBox="1">
            <a:spLocks noChangeArrowheads="1"/>
          </p:cNvSpPr>
          <p:nvPr/>
        </p:nvSpPr>
        <p:spPr bwMode="auto">
          <a:xfrm rot="843936">
            <a:off x="4092058" y="4435725"/>
            <a:ext cx="1528763" cy="3365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 b="1">
                <a:solidFill>
                  <a:srgbClr val="000000"/>
                </a:solidFill>
                <a:latin typeface="Courier New" pitchFamily="-1" charset="0"/>
              </a:rPr>
              <a:t>ACK (31,10)</a:t>
            </a:r>
          </a:p>
        </p:txBody>
      </p:sp>
      <p:sp>
        <p:nvSpPr>
          <p:cNvPr id="16" name="Text Box 16"/>
          <p:cNvSpPr txBox="1">
            <a:spLocks noChangeArrowheads="1"/>
          </p:cNvSpPr>
          <p:nvPr/>
        </p:nvSpPr>
        <p:spPr bwMode="auto">
          <a:xfrm>
            <a:off x="5791200" y="3886200"/>
            <a:ext cx="2286000" cy="1069975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rgbClr val="000000"/>
                </a:solidFill>
                <a:latin typeface="Calibri" pitchFamily="-1" charset="0"/>
              </a:rPr>
              <a:t>Both ends can send simultaneously. This does not require special handling.</a:t>
            </a:r>
          </a:p>
        </p:txBody>
      </p:sp>
      <p:sp>
        <p:nvSpPr>
          <p:cNvPr id="17" name="Text Box 17"/>
          <p:cNvSpPr txBox="1">
            <a:spLocks noChangeArrowheads="1"/>
          </p:cNvSpPr>
          <p:nvPr/>
        </p:nvSpPr>
        <p:spPr bwMode="auto">
          <a:xfrm>
            <a:off x="1447800" y="1447800"/>
            <a:ext cx="1517650" cy="3365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-1" charset="0"/>
              </a:rPr>
              <a:t>last sent seq=30</a:t>
            </a:r>
          </a:p>
        </p:txBody>
      </p:sp>
      <p:sp>
        <p:nvSpPr>
          <p:cNvPr id="18" name="Text Box 18"/>
          <p:cNvSpPr txBox="1">
            <a:spLocks noChangeArrowheads="1"/>
          </p:cNvSpPr>
          <p:nvPr/>
        </p:nvSpPr>
        <p:spPr bwMode="auto">
          <a:xfrm>
            <a:off x="5257800" y="1447800"/>
            <a:ext cx="1414463" cy="3365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-1" charset="0"/>
              </a:rPr>
              <a:t>last sent seq=9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FF"/>
                </a:solidFill>
              </a:rPr>
              <a:t>Data exchange: data </a:t>
            </a:r>
            <a:r>
              <a:rPr lang="en-US" dirty="0" smtClean="0">
                <a:solidFill>
                  <a:srgbClr val="FFFFFF"/>
                </a:solidFill>
              </a:rPr>
              <a:t>lost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" name="Line 4"/>
          <p:cNvSpPr>
            <a:spLocks noChangeShapeType="1"/>
          </p:cNvSpPr>
          <p:nvPr/>
        </p:nvSpPr>
        <p:spPr bwMode="auto">
          <a:xfrm>
            <a:off x="2971800" y="2133600"/>
            <a:ext cx="0" cy="41910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2438400" y="1981200"/>
            <a:ext cx="364202" cy="46166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>
                <a:solidFill>
                  <a:srgbClr val="000000"/>
                </a:solidFill>
                <a:latin typeface="Calibri" pitchFamily="-1" charset="0"/>
              </a:rPr>
              <a:t>A</a:t>
            </a: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5638800" y="1981200"/>
            <a:ext cx="349250" cy="457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>
                <a:solidFill>
                  <a:srgbClr val="000000"/>
                </a:solidFill>
                <a:latin typeface="Calibri" pitchFamily="-1" charset="0"/>
              </a:rPr>
              <a:t>B</a:t>
            </a:r>
          </a:p>
        </p:txBody>
      </p:sp>
      <p:sp>
        <p:nvSpPr>
          <p:cNvPr id="7" name="Line 7"/>
          <p:cNvSpPr>
            <a:spLocks noChangeShapeType="1"/>
          </p:cNvSpPr>
          <p:nvPr/>
        </p:nvSpPr>
        <p:spPr bwMode="auto">
          <a:xfrm>
            <a:off x="5410200" y="2057400"/>
            <a:ext cx="0" cy="4343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Line 8"/>
          <p:cNvSpPr>
            <a:spLocks noChangeShapeType="1"/>
          </p:cNvSpPr>
          <p:nvPr/>
        </p:nvSpPr>
        <p:spPr bwMode="auto">
          <a:xfrm flipH="1">
            <a:off x="2971800" y="2743200"/>
            <a:ext cx="2438400" cy="609600"/>
          </a:xfrm>
          <a:prstGeom prst="line">
            <a:avLst/>
          </a:prstGeom>
          <a:noFill/>
          <a:ln w="25400">
            <a:solidFill>
              <a:srgbClr val="FF0000"/>
            </a:solidFill>
            <a:prstDash val="sysDot"/>
            <a:round/>
            <a:headEnd/>
            <a:tailEnd type="stealth" w="lg" len="lg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 rot="20763386">
            <a:off x="3445224" y="2479960"/>
            <a:ext cx="1651000" cy="3365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 b="1">
                <a:solidFill>
                  <a:srgbClr val="000000"/>
                </a:solidFill>
                <a:latin typeface="Courier New" pitchFamily="-1" charset="0"/>
              </a:rPr>
              <a:t>data (10,30)</a:t>
            </a:r>
          </a:p>
        </p:txBody>
      </p:sp>
      <p:sp>
        <p:nvSpPr>
          <p:cNvPr id="10" name="Text Box 16"/>
          <p:cNvSpPr txBox="1">
            <a:spLocks noChangeArrowheads="1"/>
          </p:cNvSpPr>
          <p:nvPr/>
        </p:nvSpPr>
        <p:spPr bwMode="auto">
          <a:xfrm>
            <a:off x="5943600" y="3733800"/>
            <a:ext cx="2362200" cy="825500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rgbClr val="000000"/>
                </a:solidFill>
                <a:latin typeface="Calibri" pitchFamily="-1" charset="0"/>
              </a:rPr>
              <a:t>A data loss is automatically handled by the retransmission timer.</a:t>
            </a:r>
          </a:p>
        </p:txBody>
      </p:sp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1600200" y="1524000"/>
            <a:ext cx="1517650" cy="3365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-1" charset="0"/>
              </a:rPr>
              <a:t>last sent seq=30</a:t>
            </a:r>
          </a:p>
        </p:txBody>
      </p:sp>
      <p:sp>
        <p:nvSpPr>
          <p:cNvPr id="12" name="Text Box 18"/>
          <p:cNvSpPr txBox="1">
            <a:spLocks noChangeArrowheads="1"/>
          </p:cNvSpPr>
          <p:nvPr/>
        </p:nvSpPr>
        <p:spPr bwMode="auto">
          <a:xfrm>
            <a:off x="5486400" y="1524000"/>
            <a:ext cx="1414463" cy="3365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-1" charset="0"/>
              </a:rPr>
              <a:t>last sent seq=9</a:t>
            </a:r>
          </a:p>
        </p:txBody>
      </p:sp>
      <p:sp>
        <p:nvSpPr>
          <p:cNvPr id="13" name="Line 19"/>
          <p:cNvSpPr>
            <a:spLocks noChangeShapeType="1"/>
          </p:cNvSpPr>
          <p:nvPr/>
        </p:nvSpPr>
        <p:spPr bwMode="auto">
          <a:xfrm flipH="1">
            <a:off x="2971800" y="3581400"/>
            <a:ext cx="2438400" cy="6096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 type="stealth" w="lg" len="lg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4" name="Text Box 20"/>
          <p:cNvSpPr txBox="1">
            <a:spLocks noChangeArrowheads="1"/>
          </p:cNvSpPr>
          <p:nvPr/>
        </p:nvSpPr>
        <p:spPr bwMode="auto">
          <a:xfrm rot="20763386">
            <a:off x="3505200" y="3492500"/>
            <a:ext cx="1651000" cy="3365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 b="1">
                <a:solidFill>
                  <a:srgbClr val="000000"/>
                </a:solidFill>
                <a:latin typeface="Courier New" pitchFamily="-1" charset="0"/>
              </a:rPr>
              <a:t>data (10,30)</a:t>
            </a:r>
          </a:p>
        </p:txBody>
      </p:sp>
      <p:sp>
        <p:nvSpPr>
          <p:cNvPr id="15" name="Line 21"/>
          <p:cNvSpPr>
            <a:spLocks noChangeShapeType="1"/>
          </p:cNvSpPr>
          <p:nvPr/>
        </p:nvSpPr>
        <p:spPr bwMode="auto">
          <a:xfrm>
            <a:off x="2971800" y="4800600"/>
            <a:ext cx="2438400" cy="6096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 type="stealth" w="lg" len="lg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6" name="Text Box 22"/>
          <p:cNvSpPr txBox="1">
            <a:spLocks noChangeArrowheads="1"/>
          </p:cNvSpPr>
          <p:nvPr/>
        </p:nvSpPr>
        <p:spPr bwMode="auto">
          <a:xfrm rot="843936">
            <a:off x="3505200" y="4800600"/>
            <a:ext cx="1528763" cy="3365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 b="1">
                <a:solidFill>
                  <a:srgbClr val="000000"/>
                </a:solidFill>
                <a:latin typeface="Courier New" pitchFamily="-1" charset="0"/>
              </a:rPr>
              <a:t>ACK (30,10)</a:t>
            </a:r>
          </a:p>
        </p:txBody>
      </p:sp>
      <p:sp>
        <p:nvSpPr>
          <p:cNvPr id="17" name="Line 23"/>
          <p:cNvSpPr>
            <a:spLocks noChangeShapeType="1"/>
          </p:cNvSpPr>
          <p:nvPr/>
        </p:nvSpPr>
        <p:spPr bwMode="auto">
          <a:xfrm>
            <a:off x="1828800" y="2743200"/>
            <a:ext cx="4114800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8" name="Line 24"/>
          <p:cNvSpPr>
            <a:spLocks noChangeShapeType="1"/>
          </p:cNvSpPr>
          <p:nvPr/>
        </p:nvSpPr>
        <p:spPr bwMode="auto">
          <a:xfrm>
            <a:off x="1828800" y="3581400"/>
            <a:ext cx="4114800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9" name="AutoShape 25"/>
          <p:cNvSpPr>
            <a:spLocks/>
          </p:cNvSpPr>
          <p:nvPr/>
        </p:nvSpPr>
        <p:spPr bwMode="auto">
          <a:xfrm flipH="1">
            <a:off x="1752600" y="2743200"/>
            <a:ext cx="76200" cy="838200"/>
          </a:xfrm>
          <a:prstGeom prst="rightBrace">
            <a:avLst>
              <a:gd name="adj1" fmla="val 91667"/>
              <a:gd name="adj2" fmla="val 50000"/>
            </a:avLst>
          </a:prstGeom>
          <a:noFill/>
          <a:ln w="222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0" name="Text Box 26"/>
          <p:cNvSpPr txBox="1">
            <a:spLocks noChangeArrowheads="1"/>
          </p:cNvSpPr>
          <p:nvPr/>
        </p:nvSpPr>
        <p:spPr bwMode="auto">
          <a:xfrm>
            <a:off x="838200" y="2971800"/>
            <a:ext cx="735013" cy="3365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-1" charset="0"/>
              </a:rPr>
              <a:t>100ms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FF"/>
                </a:solidFill>
              </a:rPr>
              <a:t>Data exchange: ACK </a:t>
            </a:r>
            <a:r>
              <a:rPr lang="en-US" dirty="0" smtClean="0">
                <a:solidFill>
                  <a:srgbClr val="FFFFFF"/>
                </a:solidFill>
              </a:rPr>
              <a:t>lost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" name="Line 4"/>
          <p:cNvSpPr>
            <a:spLocks noChangeShapeType="1"/>
          </p:cNvSpPr>
          <p:nvPr/>
        </p:nvSpPr>
        <p:spPr bwMode="auto">
          <a:xfrm>
            <a:off x="3064224" y="2022759"/>
            <a:ext cx="0" cy="419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2530824" y="1870359"/>
            <a:ext cx="364202" cy="46166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>
                <a:solidFill>
                  <a:srgbClr val="000000"/>
                </a:solidFill>
                <a:latin typeface="Calibri" pitchFamily="-1" charset="0"/>
              </a:rPr>
              <a:t>A</a:t>
            </a: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5731224" y="1870359"/>
            <a:ext cx="34925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>
                <a:solidFill>
                  <a:srgbClr val="000000"/>
                </a:solidFill>
                <a:latin typeface="Calibri" pitchFamily="-1" charset="0"/>
              </a:rPr>
              <a:t>B</a:t>
            </a:r>
          </a:p>
        </p:txBody>
      </p:sp>
      <p:sp>
        <p:nvSpPr>
          <p:cNvPr id="7" name="Line 7"/>
          <p:cNvSpPr>
            <a:spLocks noChangeShapeType="1"/>
          </p:cNvSpPr>
          <p:nvPr/>
        </p:nvSpPr>
        <p:spPr bwMode="auto">
          <a:xfrm>
            <a:off x="5502624" y="1946559"/>
            <a:ext cx="0" cy="434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6036024" y="3622959"/>
            <a:ext cx="2362200" cy="10699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rgbClr val="000000"/>
                </a:solidFill>
                <a:latin typeface="Calibri" pitchFamily="-1" charset="0"/>
              </a:rPr>
              <a:t>If B does not get A’s ACK, it will timeout and resend the data packet until the ACK makes it back to B…</a:t>
            </a:r>
          </a:p>
        </p:txBody>
      </p:sp>
      <p:sp>
        <p:nvSpPr>
          <p:cNvPr id="9" name="Text Box 11"/>
          <p:cNvSpPr txBox="1">
            <a:spLocks noChangeArrowheads="1"/>
          </p:cNvSpPr>
          <p:nvPr/>
        </p:nvSpPr>
        <p:spPr bwMode="auto">
          <a:xfrm>
            <a:off x="1692624" y="1447800"/>
            <a:ext cx="1517650" cy="3365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-1" charset="0"/>
              </a:rPr>
              <a:t>last sent seq=30</a:t>
            </a:r>
          </a:p>
        </p:txBody>
      </p:sp>
      <p:sp>
        <p:nvSpPr>
          <p:cNvPr id="10" name="Text Box 12"/>
          <p:cNvSpPr txBox="1">
            <a:spLocks noChangeArrowheads="1"/>
          </p:cNvSpPr>
          <p:nvPr/>
        </p:nvSpPr>
        <p:spPr bwMode="auto">
          <a:xfrm>
            <a:off x="5578824" y="1447800"/>
            <a:ext cx="1414463" cy="3365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-1" charset="0"/>
              </a:rPr>
              <a:t>last sent seq=9</a:t>
            </a:r>
          </a:p>
        </p:txBody>
      </p:sp>
      <p:sp>
        <p:nvSpPr>
          <p:cNvPr id="11" name="Line 13"/>
          <p:cNvSpPr>
            <a:spLocks noChangeShapeType="1"/>
          </p:cNvSpPr>
          <p:nvPr/>
        </p:nvSpPr>
        <p:spPr bwMode="auto">
          <a:xfrm flipH="1">
            <a:off x="3064224" y="2479959"/>
            <a:ext cx="243840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2" name="Text Box 14"/>
          <p:cNvSpPr txBox="1">
            <a:spLocks noChangeArrowheads="1"/>
          </p:cNvSpPr>
          <p:nvPr/>
        </p:nvSpPr>
        <p:spPr bwMode="auto">
          <a:xfrm rot="20763386">
            <a:off x="3597624" y="2327559"/>
            <a:ext cx="1651000" cy="3365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 b="1">
                <a:solidFill>
                  <a:srgbClr val="000000"/>
                </a:solidFill>
                <a:latin typeface="Courier New" pitchFamily="-1" charset="0"/>
              </a:rPr>
              <a:t>data (10,30)</a:t>
            </a:r>
          </a:p>
        </p:txBody>
      </p:sp>
      <p:sp>
        <p:nvSpPr>
          <p:cNvPr id="13" name="Line 15"/>
          <p:cNvSpPr>
            <a:spLocks noChangeShapeType="1"/>
          </p:cNvSpPr>
          <p:nvPr/>
        </p:nvSpPr>
        <p:spPr bwMode="auto">
          <a:xfrm>
            <a:off x="3064224" y="3394359"/>
            <a:ext cx="2438400" cy="609600"/>
          </a:xfrm>
          <a:prstGeom prst="line">
            <a:avLst/>
          </a:prstGeom>
          <a:noFill/>
          <a:ln w="25400">
            <a:solidFill>
              <a:srgbClr val="FF0000"/>
            </a:solidFill>
            <a:prstDash val="sysDot"/>
            <a:round/>
            <a:headEnd/>
            <a:tailEnd type="stealth" w="lg" len="lg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4" name="Text Box 16"/>
          <p:cNvSpPr txBox="1">
            <a:spLocks noChangeArrowheads="1"/>
          </p:cNvSpPr>
          <p:nvPr/>
        </p:nvSpPr>
        <p:spPr bwMode="auto">
          <a:xfrm rot="843936">
            <a:off x="3634858" y="3292725"/>
            <a:ext cx="1528763" cy="3365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 b="1">
                <a:solidFill>
                  <a:srgbClr val="000000"/>
                </a:solidFill>
                <a:latin typeface="Courier New" pitchFamily="-1" charset="0"/>
              </a:rPr>
              <a:t>ACK (30,10)</a:t>
            </a:r>
          </a:p>
        </p:txBody>
      </p:sp>
      <p:sp>
        <p:nvSpPr>
          <p:cNvPr id="15" name="Line 17"/>
          <p:cNvSpPr>
            <a:spLocks noChangeShapeType="1"/>
          </p:cNvSpPr>
          <p:nvPr/>
        </p:nvSpPr>
        <p:spPr bwMode="auto">
          <a:xfrm flipH="1">
            <a:off x="3064224" y="4537359"/>
            <a:ext cx="243840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6" name="Text Box 18"/>
          <p:cNvSpPr txBox="1">
            <a:spLocks noChangeArrowheads="1"/>
          </p:cNvSpPr>
          <p:nvPr/>
        </p:nvSpPr>
        <p:spPr bwMode="auto">
          <a:xfrm rot="20763386">
            <a:off x="3597624" y="4384959"/>
            <a:ext cx="1651000" cy="3365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 b="1">
                <a:solidFill>
                  <a:srgbClr val="000000"/>
                </a:solidFill>
                <a:latin typeface="Courier New" pitchFamily="-1" charset="0"/>
              </a:rPr>
              <a:t>data (10,30)</a:t>
            </a:r>
          </a:p>
        </p:txBody>
      </p:sp>
      <p:sp>
        <p:nvSpPr>
          <p:cNvPr id="17" name="Line 19"/>
          <p:cNvSpPr>
            <a:spLocks noChangeShapeType="1"/>
          </p:cNvSpPr>
          <p:nvPr/>
        </p:nvSpPr>
        <p:spPr bwMode="auto">
          <a:xfrm>
            <a:off x="3064224" y="5451759"/>
            <a:ext cx="243840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8" name="Text Box 20"/>
          <p:cNvSpPr txBox="1">
            <a:spLocks noChangeArrowheads="1"/>
          </p:cNvSpPr>
          <p:nvPr/>
        </p:nvSpPr>
        <p:spPr bwMode="auto">
          <a:xfrm rot="843936">
            <a:off x="3597624" y="5362325"/>
            <a:ext cx="1528763" cy="3365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 b="1">
                <a:solidFill>
                  <a:srgbClr val="000000"/>
                </a:solidFill>
                <a:latin typeface="Courier New" pitchFamily="-1" charset="0"/>
              </a:rPr>
              <a:t>ACK (30,10)</a:t>
            </a:r>
          </a:p>
        </p:txBody>
      </p:sp>
      <p:sp>
        <p:nvSpPr>
          <p:cNvPr id="19" name="Line 21"/>
          <p:cNvSpPr>
            <a:spLocks noChangeShapeType="1"/>
          </p:cNvSpPr>
          <p:nvPr/>
        </p:nvSpPr>
        <p:spPr bwMode="auto">
          <a:xfrm>
            <a:off x="1845024" y="2479959"/>
            <a:ext cx="41148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0" name="Line 22"/>
          <p:cNvSpPr>
            <a:spLocks noChangeShapeType="1"/>
          </p:cNvSpPr>
          <p:nvPr/>
        </p:nvSpPr>
        <p:spPr bwMode="auto">
          <a:xfrm>
            <a:off x="1845024" y="4537359"/>
            <a:ext cx="41148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1" name="AutoShape 23"/>
          <p:cNvSpPr>
            <a:spLocks/>
          </p:cNvSpPr>
          <p:nvPr/>
        </p:nvSpPr>
        <p:spPr bwMode="auto">
          <a:xfrm flipH="1">
            <a:off x="1768824" y="2479959"/>
            <a:ext cx="76200" cy="2057400"/>
          </a:xfrm>
          <a:prstGeom prst="rightBrace">
            <a:avLst>
              <a:gd name="adj1" fmla="val 225000"/>
              <a:gd name="adj2" fmla="val 50000"/>
            </a:avLst>
          </a:prstGeom>
          <a:noFill/>
          <a:ln w="222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2" name="Text Box 24"/>
          <p:cNvSpPr txBox="1">
            <a:spLocks noChangeArrowheads="1"/>
          </p:cNvSpPr>
          <p:nvPr/>
        </p:nvSpPr>
        <p:spPr bwMode="auto">
          <a:xfrm>
            <a:off x="854424" y="3318159"/>
            <a:ext cx="735013" cy="3365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-1" charset="0"/>
              </a:rPr>
              <a:t>100ms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Today’s Lecture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Administrative </a:t>
            </a:r>
            <a:r>
              <a:rPr lang="en-US" dirty="0" smtClean="0"/>
              <a:t>Information</a:t>
            </a:r>
          </a:p>
          <a:p>
            <a:endParaRPr lang="en-US" dirty="0" smtClean="0"/>
          </a:p>
          <a:p>
            <a:r>
              <a:rPr lang="en-US" dirty="0" smtClean="0"/>
              <a:t>Sequence and ACK Numbers</a:t>
            </a:r>
          </a:p>
          <a:p>
            <a:endParaRPr lang="en-US" dirty="0" smtClean="0"/>
          </a:p>
          <a:p>
            <a:r>
              <a:rPr lang="en-US" dirty="0" smtClean="0"/>
              <a:t>Handling Lost and Duplicated </a:t>
            </a:r>
            <a:r>
              <a:rPr lang="en-US" dirty="0" smtClean="0"/>
              <a:t>Messages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Project</a:t>
            </a:r>
            <a:r>
              <a:rPr lang="en-US" dirty="0" smtClean="0"/>
              <a:t> 4 </a:t>
            </a:r>
            <a:r>
              <a:rPr lang="en-US" dirty="0" smtClean="0"/>
              <a:t>FAQ</a:t>
            </a:r>
          </a:p>
          <a:p>
            <a:endParaRPr lang="en-US" dirty="0" smtClean="0"/>
          </a:p>
          <a:p>
            <a:r>
              <a:rPr lang="en-US" dirty="0" smtClean="0"/>
              <a:t>Discussion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FF"/>
                </a:solidFill>
              </a:rPr>
              <a:t>Data exchange: ACK </a:t>
            </a:r>
            <a:r>
              <a:rPr lang="en-US" dirty="0" smtClean="0">
                <a:solidFill>
                  <a:srgbClr val="FFFFFF"/>
                </a:solidFill>
              </a:rPr>
              <a:t>lost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" name="Line 4"/>
          <p:cNvSpPr>
            <a:spLocks noChangeShapeType="1"/>
          </p:cNvSpPr>
          <p:nvPr/>
        </p:nvSpPr>
        <p:spPr bwMode="auto">
          <a:xfrm>
            <a:off x="3048000" y="2209800"/>
            <a:ext cx="0" cy="419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2514600" y="2057400"/>
            <a:ext cx="364202" cy="46166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>
                <a:solidFill>
                  <a:srgbClr val="000000"/>
                </a:solidFill>
                <a:latin typeface="Calibri" pitchFamily="-1" charset="0"/>
              </a:rPr>
              <a:t>A</a:t>
            </a: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5715000" y="2057400"/>
            <a:ext cx="34925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>
                <a:solidFill>
                  <a:srgbClr val="000000"/>
                </a:solidFill>
                <a:latin typeface="Calibri" pitchFamily="-1" charset="0"/>
              </a:rPr>
              <a:t>B</a:t>
            </a:r>
          </a:p>
        </p:txBody>
      </p:sp>
      <p:sp>
        <p:nvSpPr>
          <p:cNvPr id="7" name="Line 7"/>
          <p:cNvSpPr>
            <a:spLocks noChangeShapeType="1"/>
          </p:cNvSpPr>
          <p:nvPr/>
        </p:nvSpPr>
        <p:spPr bwMode="auto">
          <a:xfrm>
            <a:off x="5486400" y="2133600"/>
            <a:ext cx="0" cy="434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6019800" y="3810000"/>
            <a:ext cx="2362200" cy="13144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rgbClr val="000000"/>
                </a:solidFill>
                <a:latin typeface="Calibri" pitchFamily="-1" charset="0"/>
              </a:rPr>
              <a:t>…or if another packet sent by A happens to carry the required ack number. The dropped ACK does not have to be retransmitted.</a:t>
            </a: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1676400" y="1600200"/>
            <a:ext cx="1517650" cy="3365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-1" charset="0"/>
              </a:rPr>
              <a:t>last sent seq=30</a:t>
            </a:r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5562600" y="1600200"/>
            <a:ext cx="1414463" cy="3365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-1" charset="0"/>
              </a:rPr>
              <a:t>last sent seq=9</a:t>
            </a:r>
          </a:p>
        </p:txBody>
      </p:sp>
      <p:sp>
        <p:nvSpPr>
          <p:cNvPr id="11" name="Line 11"/>
          <p:cNvSpPr>
            <a:spLocks noChangeShapeType="1"/>
          </p:cNvSpPr>
          <p:nvPr/>
        </p:nvSpPr>
        <p:spPr bwMode="auto">
          <a:xfrm flipH="1">
            <a:off x="3048000" y="2667000"/>
            <a:ext cx="243840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2" name="Text Box 12"/>
          <p:cNvSpPr txBox="1">
            <a:spLocks noChangeArrowheads="1"/>
          </p:cNvSpPr>
          <p:nvPr/>
        </p:nvSpPr>
        <p:spPr bwMode="auto">
          <a:xfrm rot="20763386">
            <a:off x="3581400" y="2514600"/>
            <a:ext cx="1651000" cy="3365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 b="1">
                <a:solidFill>
                  <a:srgbClr val="000000"/>
                </a:solidFill>
                <a:latin typeface="Courier New" pitchFamily="-1" charset="0"/>
              </a:rPr>
              <a:t>data (10,30)</a:t>
            </a:r>
          </a:p>
        </p:txBody>
      </p:sp>
      <p:sp>
        <p:nvSpPr>
          <p:cNvPr id="13" name="Line 13"/>
          <p:cNvSpPr>
            <a:spLocks noChangeShapeType="1"/>
          </p:cNvSpPr>
          <p:nvPr/>
        </p:nvSpPr>
        <p:spPr bwMode="auto">
          <a:xfrm>
            <a:off x="3048000" y="3429000"/>
            <a:ext cx="2438400" cy="609600"/>
          </a:xfrm>
          <a:prstGeom prst="line">
            <a:avLst/>
          </a:prstGeom>
          <a:noFill/>
          <a:ln w="25400">
            <a:solidFill>
              <a:srgbClr val="FF0000"/>
            </a:solidFill>
            <a:prstDash val="sysDot"/>
            <a:round/>
            <a:headEnd/>
            <a:tailEnd type="stealth" w="lg" len="lg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4" name="Text Box 14"/>
          <p:cNvSpPr txBox="1">
            <a:spLocks noChangeArrowheads="1"/>
          </p:cNvSpPr>
          <p:nvPr/>
        </p:nvSpPr>
        <p:spPr bwMode="auto">
          <a:xfrm rot="843936">
            <a:off x="3581400" y="3304925"/>
            <a:ext cx="1528763" cy="3365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 b="1">
                <a:solidFill>
                  <a:srgbClr val="000000"/>
                </a:solidFill>
                <a:latin typeface="Courier New" pitchFamily="-1" charset="0"/>
              </a:rPr>
              <a:t>ACK (30,10)</a:t>
            </a:r>
          </a:p>
        </p:txBody>
      </p:sp>
      <p:sp>
        <p:nvSpPr>
          <p:cNvPr id="15" name="Line 15"/>
          <p:cNvSpPr>
            <a:spLocks noChangeShapeType="1"/>
          </p:cNvSpPr>
          <p:nvPr/>
        </p:nvSpPr>
        <p:spPr bwMode="auto">
          <a:xfrm flipH="1">
            <a:off x="3046413" y="5014913"/>
            <a:ext cx="243840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6" name="Text Box 16"/>
          <p:cNvSpPr txBox="1">
            <a:spLocks noChangeArrowheads="1"/>
          </p:cNvSpPr>
          <p:nvPr/>
        </p:nvSpPr>
        <p:spPr bwMode="auto">
          <a:xfrm rot="20763386">
            <a:off x="3581400" y="4876800"/>
            <a:ext cx="1528763" cy="3365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 b="1">
                <a:solidFill>
                  <a:srgbClr val="000000"/>
                </a:solidFill>
                <a:latin typeface="Courier New" pitchFamily="-1" charset="0"/>
              </a:rPr>
              <a:t>ACK (10,31)</a:t>
            </a:r>
          </a:p>
        </p:txBody>
      </p:sp>
      <p:sp>
        <p:nvSpPr>
          <p:cNvPr id="17" name="Line 17"/>
          <p:cNvSpPr>
            <a:spLocks noChangeShapeType="1"/>
          </p:cNvSpPr>
          <p:nvPr/>
        </p:nvSpPr>
        <p:spPr bwMode="auto">
          <a:xfrm>
            <a:off x="3048000" y="3962400"/>
            <a:ext cx="243840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8" name="Text Box 18"/>
          <p:cNvSpPr txBox="1">
            <a:spLocks noChangeArrowheads="1"/>
          </p:cNvSpPr>
          <p:nvPr/>
        </p:nvSpPr>
        <p:spPr bwMode="auto">
          <a:xfrm rot="843936">
            <a:off x="3578225" y="3887471"/>
            <a:ext cx="1651000" cy="3365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 b="1">
                <a:solidFill>
                  <a:srgbClr val="000000"/>
                </a:solidFill>
                <a:latin typeface="Courier New" pitchFamily="-1" charset="0"/>
              </a:rPr>
              <a:t>data (31,10)</a:t>
            </a:r>
          </a:p>
        </p:txBody>
      </p:sp>
      <p:sp>
        <p:nvSpPr>
          <p:cNvPr id="19" name="Line 23"/>
          <p:cNvSpPr>
            <a:spLocks noChangeShapeType="1"/>
          </p:cNvSpPr>
          <p:nvPr/>
        </p:nvSpPr>
        <p:spPr bwMode="auto">
          <a:xfrm>
            <a:off x="1828800" y="2667000"/>
            <a:ext cx="41148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0" name="Line 24"/>
          <p:cNvSpPr>
            <a:spLocks noChangeShapeType="1"/>
          </p:cNvSpPr>
          <p:nvPr/>
        </p:nvSpPr>
        <p:spPr bwMode="auto">
          <a:xfrm>
            <a:off x="1828800" y="4724400"/>
            <a:ext cx="41148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1" name="AutoShape 25"/>
          <p:cNvSpPr>
            <a:spLocks/>
          </p:cNvSpPr>
          <p:nvPr/>
        </p:nvSpPr>
        <p:spPr bwMode="auto">
          <a:xfrm flipH="1">
            <a:off x="1752600" y="2667000"/>
            <a:ext cx="76200" cy="2057400"/>
          </a:xfrm>
          <a:prstGeom prst="rightBrace">
            <a:avLst>
              <a:gd name="adj1" fmla="val 225000"/>
              <a:gd name="adj2" fmla="val 50000"/>
            </a:avLst>
          </a:prstGeom>
          <a:noFill/>
          <a:ln w="222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2" name="Text Box 26"/>
          <p:cNvSpPr txBox="1">
            <a:spLocks noChangeArrowheads="1"/>
          </p:cNvSpPr>
          <p:nvPr/>
        </p:nvSpPr>
        <p:spPr bwMode="auto">
          <a:xfrm>
            <a:off x="838200" y="3505200"/>
            <a:ext cx="735013" cy="3365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-1" charset="0"/>
              </a:rPr>
              <a:t>100ms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FF"/>
                </a:solidFill>
              </a:rPr>
              <a:t>Handling duplicate </a:t>
            </a:r>
            <a:r>
              <a:rPr lang="en-US" dirty="0" smtClean="0">
                <a:solidFill>
                  <a:srgbClr val="FFFFFF"/>
                </a:solidFill>
              </a:rPr>
              <a:t>messages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" name="Line 4"/>
          <p:cNvSpPr>
            <a:spLocks noChangeShapeType="1"/>
          </p:cNvSpPr>
          <p:nvPr/>
        </p:nvSpPr>
        <p:spPr bwMode="auto">
          <a:xfrm>
            <a:off x="2895600" y="2362200"/>
            <a:ext cx="0" cy="419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2362200" y="2209800"/>
            <a:ext cx="364202" cy="46166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>
                <a:solidFill>
                  <a:srgbClr val="000000"/>
                </a:solidFill>
                <a:latin typeface="Calibri" pitchFamily="-1" charset="0"/>
              </a:rPr>
              <a:t>A</a:t>
            </a: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5562600" y="2209800"/>
            <a:ext cx="34925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>
                <a:solidFill>
                  <a:srgbClr val="000000"/>
                </a:solidFill>
                <a:latin typeface="Calibri" pitchFamily="-1" charset="0"/>
              </a:rPr>
              <a:t>B</a:t>
            </a:r>
          </a:p>
        </p:txBody>
      </p:sp>
      <p:sp>
        <p:nvSpPr>
          <p:cNvPr id="7" name="Line 7"/>
          <p:cNvSpPr>
            <a:spLocks noChangeShapeType="1"/>
          </p:cNvSpPr>
          <p:nvPr/>
        </p:nvSpPr>
        <p:spPr bwMode="auto">
          <a:xfrm>
            <a:off x="5334000" y="2286000"/>
            <a:ext cx="0" cy="434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5867400" y="3962400"/>
            <a:ext cx="2362200" cy="8255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rgbClr val="000000"/>
                </a:solidFill>
                <a:latin typeface="Calibri" pitchFamily="-1" charset="0"/>
              </a:rPr>
              <a:t>If receipt of the message typically requires an ACK reply, send an ACK reply.</a:t>
            </a: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1524000" y="1600200"/>
            <a:ext cx="1517650" cy="3365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-1" charset="0"/>
              </a:rPr>
              <a:t>last sent seq=30</a:t>
            </a:r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5410200" y="1644650"/>
            <a:ext cx="1414463" cy="3365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-1" charset="0"/>
              </a:rPr>
              <a:t>last sent seq=9</a:t>
            </a:r>
          </a:p>
        </p:txBody>
      </p:sp>
      <p:sp>
        <p:nvSpPr>
          <p:cNvPr id="11" name="Line 11"/>
          <p:cNvSpPr>
            <a:spLocks noChangeShapeType="1"/>
          </p:cNvSpPr>
          <p:nvPr/>
        </p:nvSpPr>
        <p:spPr bwMode="auto">
          <a:xfrm flipH="1">
            <a:off x="2895600" y="2667000"/>
            <a:ext cx="243840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2" name="Text Box 12"/>
          <p:cNvSpPr txBox="1">
            <a:spLocks noChangeArrowheads="1"/>
          </p:cNvSpPr>
          <p:nvPr/>
        </p:nvSpPr>
        <p:spPr bwMode="auto">
          <a:xfrm rot="20763386">
            <a:off x="3733800" y="2365090"/>
            <a:ext cx="1651000" cy="3365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 b="1">
                <a:solidFill>
                  <a:srgbClr val="000000"/>
                </a:solidFill>
                <a:latin typeface="Courier New" pitchFamily="-1" charset="0"/>
              </a:rPr>
              <a:t>data (10,30)</a:t>
            </a:r>
          </a:p>
        </p:txBody>
      </p:sp>
      <p:sp>
        <p:nvSpPr>
          <p:cNvPr id="13" name="Line 13"/>
          <p:cNvSpPr>
            <a:spLocks noChangeShapeType="1"/>
          </p:cNvSpPr>
          <p:nvPr/>
        </p:nvSpPr>
        <p:spPr bwMode="auto">
          <a:xfrm>
            <a:off x="2895600" y="3657600"/>
            <a:ext cx="243840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4" name="Text Box 14"/>
          <p:cNvSpPr txBox="1">
            <a:spLocks noChangeArrowheads="1"/>
          </p:cNvSpPr>
          <p:nvPr/>
        </p:nvSpPr>
        <p:spPr bwMode="auto">
          <a:xfrm rot="843936">
            <a:off x="4092059" y="3749925"/>
            <a:ext cx="1528762" cy="3365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 b="1">
                <a:solidFill>
                  <a:srgbClr val="000000"/>
                </a:solidFill>
                <a:latin typeface="Courier New" pitchFamily="-1" charset="0"/>
              </a:rPr>
              <a:t>ACK (30,10)</a:t>
            </a:r>
          </a:p>
        </p:txBody>
      </p:sp>
      <p:sp>
        <p:nvSpPr>
          <p:cNvPr id="15" name="Line 19"/>
          <p:cNvSpPr>
            <a:spLocks noChangeShapeType="1"/>
          </p:cNvSpPr>
          <p:nvPr/>
        </p:nvSpPr>
        <p:spPr bwMode="auto">
          <a:xfrm flipH="1">
            <a:off x="2895600" y="3200400"/>
            <a:ext cx="243840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6" name="Line 23"/>
          <p:cNvSpPr>
            <a:spLocks noChangeShapeType="1"/>
          </p:cNvSpPr>
          <p:nvPr/>
        </p:nvSpPr>
        <p:spPr bwMode="auto">
          <a:xfrm>
            <a:off x="2895600" y="4267200"/>
            <a:ext cx="243840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7" name="Text Box 24"/>
          <p:cNvSpPr txBox="1">
            <a:spLocks noChangeArrowheads="1"/>
          </p:cNvSpPr>
          <p:nvPr/>
        </p:nvSpPr>
        <p:spPr bwMode="auto">
          <a:xfrm rot="843936">
            <a:off x="3939659" y="4283325"/>
            <a:ext cx="1528762" cy="3365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 b="1">
                <a:solidFill>
                  <a:srgbClr val="000000"/>
                </a:solidFill>
                <a:latin typeface="Courier New" pitchFamily="-1" charset="0"/>
              </a:rPr>
              <a:t>ACK (30,10)</a:t>
            </a:r>
          </a:p>
        </p:txBody>
      </p:sp>
      <p:sp>
        <p:nvSpPr>
          <p:cNvPr id="18" name="Text Box 25"/>
          <p:cNvSpPr txBox="1">
            <a:spLocks noChangeArrowheads="1"/>
          </p:cNvSpPr>
          <p:nvPr/>
        </p:nvSpPr>
        <p:spPr bwMode="auto">
          <a:xfrm rot="20763386">
            <a:off x="3759200" y="2937160"/>
            <a:ext cx="1651000" cy="3365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 b="1" dirty="0">
                <a:solidFill>
                  <a:srgbClr val="000000"/>
                </a:solidFill>
                <a:latin typeface="Courier New" pitchFamily="-1" charset="0"/>
              </a:rPr>
              <a:t>data (10,30)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FF"/>
                </a:solidFill>
              </a:rPr>
              <a:t>Project 4 </a:t>
            </a:r>
            <a:r>
              <a:rPr lang="en-US" dirty="0" smtClean="0">
                <a:solidFill>
                  <a:srgbClr val="FFFFFF"/>
                </a:solidFill>
              </a:rPr>
              <a:t>FAQ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solidFill>
                  <a:srgbClr val="000000"/>
                </a:solidFill>
                <a:latin typeface="Calibri" pitchFamily="-1" charset="0"/>
              </a:rPr>
              <a:t>minisocket</a:t>
            </a:r>
            <a:r>
              <a:rPr lang="en-US" dirty="0" smtClean="0">
                <a:solidFill>
                  <a:srgbClr val="000000"/>
                </a:solidFill>
                <a:latin typeface="Calibri" pitchFamily="-1" charset="0"/>
              </a:rPr>
              <a:t>_* functions.</a:t>
            </a:r>
            <a:endParaRPr lang="en-US" dirty="0" smtClean="0">
              <a:solidFill>
                <a:srgbClr val="000000"/>
              </a:solidFill>
              <a:latin typeface="Calibri" pitchFamily="-1" charset="0"/>
            </a:endParaRPr>
          </a:p>
          <a:p>
            <a:pPr lvl="1"/>
            <a:r>
              <a:rPr lang="en-US" sz="1800" dirty="0" smtClean="0">
                <a:solidFill>
                  <a:srgbClr val="1F497D"/>
                </a:solidFill>
                <a:latin typeface="Calibri" pitchFamily="-1" charset="0"/>
              </a:rPr>
              <a:t>These functions are called by the user program</a:t>
            </a:r>
            <a:r>
              <a:rPr lang="en-US" sz="1800" dirty="0" smtClean="0">
                <a:solidFill>
                  <a:srgbClr val="1F497D"/>
                </a:solidFill>
                <a:latin typeface="Calibri" pitchFamily="-1" charset="0"/>
              </a:rPr>
              <a:t>.</a:t>
            </a:r>
          </a:p>
          <a:p>
            <a:pPr lvl="1"/>
            <a:r>
              <a:rPr lang="en-US" sz="1800" dirty="0" smtClean="0">
                <a:solidFill>
                  <a:srgbClr val="1F497D"/>
                </a:solidFill>
                <a:latin typeface="Calibri" pitchFamily="-1" charset="0"/>
              </a:rPr>
              <a:t>You should not call these functions from within </a:t>
            </a:r>
            <a:r>
              <a:rPr lang="en-US" sz="1800" dirty="0" smtClean="0">
                <a:solidFill>
                  <a:srgbClr val="1F497D"/>
                </a:solidFill>
                <a:latin typeface="Calibri" pitchFamily="-1" charset="0"/>
              </a:rPr>
              <a:t>your </a:t>
            </a:r>
            <a:r>
              <a:rPr lang="en-US" sz="1800" dirty="0" err="1" smtClean="0">
                <a:solidFill>
                  <a:srgbClr val="1F497D"/>
                </a:solidFill>
                <a:latin typeface="Calibri" pitchFamily="-1" charset="0"/>
              </a:rPr>
              <a:t>minisocket</a:t>
            </a:r>
            <a:r>
              <a:rPr lang="en-US" sz="1800" dirty="0" smtClean="0">
                <a:solidFill>
                  <a:srgbClr val="1F497D"/>
                </a:solidFill>
                <a:latin typeface="Calibri" pitchFamily="-1" charset="0"/>
              </a:rPr>
              <a:t> </a:t>
            </a:r>
            <a:r>
              <a:rPr lang="en-US" sz="1800" dirty="0" smtClean="0">
                <a:solidFill>
                  <a:srgbClr val="1F497D"/>
                </a:solidFill>
                <a:latin typeface="Calibri" pitchFamily="-1" charset="0"/>
              </a:rPr>
              <a:t>code</a:t>
            </a:r>
            <a:r>
              <a:rPr lang="en-US" sz="1800" dirty="0" smtClean="0">
                <a:solidFill>
                  <a:srgbClr val="1F497D"/>
                </a:solidFill>
                <a:latin typeface="Calibri" pitchFamily="-1" charset="0"/>
              </a:rPr>
              <a:t>.</a:t>
            </a:r>
          </a:p>
          <a:p>
            <a:pPr lvl="1"/>
            <a:endParaRPr lang="en-US" dirty="0" smtClean="0">
              <a:solidFill>
                <a:srgbClr val="000000"/>
              </a:solidFill>
              <a:latin typeface="Calibri" pitchFamily="-1" charset="0"/>
            </a:endParaRPr>
          </a:p>
          <a:p>
            <a:r>
              <a:rPr lang="en-US" dirty="0" smtClean="0">
                <a:solidFill>
                  <a:srgbClr val="000000"/>
                </a:solidFill>
                <a:latin typeface="Calibri" pitchFamily="-1" charset="0"/>
              </a:rPr>
              <a:t>Sending to a </a:t>
            </a:r>
            <a:r>
              <a:rPr lang="en-US" dirty="0" err="1" smtClean="0">
                <a:solidFill>
                  <a:srgbClr val="000000"/>
                </a:solidFill>
                <a:latin typeface="Calibri" pitchFamily="-1" charset="0"/>
              </a:rPr>
              <a:t>minisocket</a:t>
            </a:r>
            <a:r>
              <a:rPr lang="en-US" dirty="0" smtClean="0">
                <a:solidFill>
                  <a:srgbClr val="000000"/>
                </a:solidFill>
                <a:latin typeface="Calibri" pitchFamily="-1" charset="0"/>
              </a:rPr>
              <a:t> for which there are no</a:t>
            </a:r>
            <a:br>
              <a:rPr lang="en-US" dirty="0" smtClean="0">
                <a:solidFill>
                  <a:srgbClr val="000000"/>
                </a:solidFill>
                <a:latin typeface="Calibri" pitchFamily="-1" charset="0"/>
              </a:rPr>
            </a:br>
            <a:r>
              <a:rPr lang="en-US" dirty="0" smtClean="0">
                <a:solidFill>
                  <a:srgbClr val="000000"/>
                </a:solidFill>
                <a:latin typeface="Calibri" pitchFamily="-1" charset="0"/>
              </a:rPr>
              <a:t>  readers.</a:t>
            </a:r>
            <a:endParaRPr lang="en-US" dirty="0" smtClean="0">
              <a:solidFill>
                <a:srgbClr val="000000"/>
              </a:solidFill>
              <a:latin typeface="Calibri" pitchFamily="-1" charset="0"/>
            </a:endParaRPr>
          </a:p>
          <a:p>
            <a:pPr lvl="1"/>
            <a:r>
              <a:rPr lang="en-US" sz="1946" dirty="0" smtClean="0">
                <a:solidFill>
                  <a:srgbClr val="1F497D"/>
                </a:solidFill>
                <a:latin typeface="Calibri" pitchFamily="-1" charset="0"/>
              </a:rPr>
              <a:t>Send does not require a receiver to be </a:t>
            </a:r>
            <a:r>
              <a:rPr lang="en-US" sz="1946" dirty="0" smtClean="0">
                <a:solidFill>
                  <a:srgbClr val="1F497D"/>
                </a:solidFill>
                <a:latin typeface="Calibri" pitchFamily="-1" charset="0"/>
              </a:rPr>
              <a:t>in </a:t>
            </a:r>
            <a:r>
              <a:rPr lang="en-US" sz="1946" dirty="0" err="1" smtClean="0">
                <a:solidFill>
                  <a:srgbClr val="1F497D"/>
                </a:solidFill>
                <a:latin typeface="Calibri" pitchFamily="-1" charset="0"/>
              </a:rPr>
              <a:t>minisocket_receive</a:t>
            </a:r>
            <a:r>
              <a:rPr lang="en-US" sz="1946" dirty="0" smtClean="0">
                <a:solidFill>
                  <a:srgbClr val="1F497D"/>
                </a:solidFill>
                <a:latin typeface="Calibri" pitchFamily="-1" charset="0"/>
              </a:rPr>
              <a:t>() </a:t>
            </a:r>
            <a:r>
              <a:rPr lang="en-US" sz="1946" dirty="0" smtClean="0">
                <a:solidFill>
                  <a:srgbClr val="1F497D"/>
                </a:solidFill>
                <a:latin typeface="Calibri" pitchFamily="-1" charset="0"/>
              </a:rPr>
              <a:t>in</a:t>
            </a:r>
            <a:r>
              <a:rPr lang="en-US" sz="1946" dirty="0" smtClean="0">
                <a:solidFill>
                  <a:srgbClr val="1F497D"/>
                </a:solidFill>
                <a:latin typeface="Calibri" pitchFamily="-1" charset="0"/>
              </a:rPr>
              <a:t> </a:t>
            </a:r>
            <a:r>
              <a:rPr lang="en-US" sz="1946" dirty="0" smtClean="0">
                <a:solidFill>
                  <a:srgbClr val="1F497D"/>
                </a:solidFill>
                <a:latin typeface="Calibri" pitchFamily="-1" charset="0"/>
              </a:rPr>
              <a:t>order </a:t>
            </a:r>
            <a:r>
              <a:rPr lang="en-US" sz="1946" dirty="0" smtClean="0">
                <a:solidFill>
                  <a:srgbClr val="1F497D"/>
                </a:solidFill>
                <a:latin typeface="Calibri" pitchFamily="-1" charset="0"/>
              </a:rPr>
              <a:t>to work.</a:t>
            </a:r>
            <a:r>
              <a:rPr lang="en-US" sz="1946" dirty="0" smtClean="0">
                <a:solidFill>
                  <a:srgbClr val="1F497D"/>
                </a:solidFill>
                <a:latin typeface="Calibri" pitchFamily="-1" charset="0"/>
              </a:rPr>
              <a:t> </a:t>
            </a:r>
          </a:p>
          <a:p>
            <a:pPr lvl="1"/>
            <a:r>
              <a:rPr lang="en-US" sz="1946" dirty="0" smtClean="0">
                <a:solidFill>
                  <a:srgbClr val="1F497D"/>
                </a:solidFill>
                <a:latin typeface="Calibri" pitchFamily="-1" charset="0"/>
              </a:rPr>
              <a:t>The data should be buffered unattended at the receiver’s </a:t>
            </a:r>
            <a:r>
              <a:rPr lang="en-US" sz="1946" dirty="0" err="1" smtClean="0">
                <a:solidFill>
                  <a:srgbClr val="1F497D"/>
                </a:solidFill>
                <a:latin typeface="Calibri" pitchFamily="-1" charset="0"/>
              </a:rPr>
              <a:t>minisocket</a:t>
            </a:r>
            <a:r>
              <a:rPr lang="en-US" sz="1946" dirty="0" smtClean="0">
                <a:solidFill>
                  <a:srgbClr val="1F497D"/>
                </a:solidFill>
                <a:latin typeface="Calibri" pitchFamily="-1" charset="0"/>
              </a:rPr>
              <a:t>.</a:t>
            </a:r>
          </a:p>
          <a:p>
            <a:pPr lvl="1"/>
            <a:r>
              <a:rPr lang="en-US" sz="1946" dirty="0" smtClean="0">
                <a:solidFill>
                  <a:srgbClr val="1F497D"/>
                </a:solidFill>
                <a:latin typeface="Calibri" pitchFamily="-1" charset="0"/>
              </a:rPr>
              <a:t>Any number of sends can be done even if the receiver does not read</a:t>
            </a:r>
            <a:r>
              <a:rPr lang="en-US" dirty="0" smtClean="0">
                <a:solidFill>
                  <a:srgbClr val="1F497D"/>
                </a:solidFill>
                <a:latin typeface="Calibri" pitchFamily="-1" charset="0"/>
              </a:rPr>
              <a:t>.</a:t>
            </a:r>
            <a:endParaRPr lang="en-US" dirty="0">
              <a:solidFill>
                <a:srgbClr val="1F497D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FFFFFF"/>
                </a:solidFill>
              </a:rPr>
              <a:t>minisocket_receive</a:t>
            </a:r>
            <a:r>
              <a:rPr lang="en-US" dirty="0" smtClean="0">
                <a:solidFill>
                  <a:srgbClr val="FFFFFF"/>
                </a:solidFill>
              </a:rPr>
              <a:t>(</a:t>
            </a:r>
            <a:r>
              <a:rPr lang="en-US" dirty="0" smtClean="0">
                <a:solidFill>
                  <a:srgbClr val="FFFFFF"/>
                </a:solidFill>
              </a:rPr>
              <a:t>)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000000"/>
                </a:solidFill>
                <a:latin typeface="Calibri" pitchFamily="-1" charset="0"/>
              </a:rPr>
              <a:t>Threads should block until some data is available</a:t>
            </a:r>
            <a:br>
              <a:rPr lang="en-US" dirty="0" smtClean="0">
                <a:solidFill>
                  <a:srgbClr val="000000"/>
                </a:solidFill>
                <a:latin typeface="Calibri" pitchFamily="-1" charset="0"/>
              </a:rPr>
            </a:br>
            <a:r>
              <a:rPr lang="en-US" dirty="0" smtClean="0">
                <a:solidFill>
                  <a:srgbClr val="000000"/>
                </a:solidFill>
                <a:latin typeface="Calibri" pitchFamily="-1" charset="0"/>
              </a:rPr>
              <a:t>  for reading.</a:t>
            </a:r>
            <a:endParaRPr lang="en-US" dirty="0" smtClean="0">
              <a:solidFill>
                <a:srgbClr val="000000"/>
              </a:solidFill>
              <a:latin typeface="Calibri" pitchFamily="-1" charset="0"/>
            </a:endParaRPr>
          </a:p>
          <a:p>
            <a:pPr lvl="1"/>
            <a:r>
              <a:rPr lang="en-US" sz="1800" dirty="0" smtClean="0">
                <a:solidFill>
                  <a:srgbClr val="1F497D"/>
                </a:solidFill>
                <a:latin typeface="Calibri" pitchFamily="-1" charset="0"/>
              </a:rPr>
              <a:t>Use a semaphore, initial count set to 0</a:t>
            </a:r>
            <a:r>
              <a:rPr lang="en-US" sz="1800" dirty="0" smtClean="0">
                <a:solidFill>
                  <a:srgbClr val="1F497D"/>
                </a:solidFill>
                <a:latin typeface="Calibri" pitchFamily="-1" charset="0"/>
              </a:rPr>
              <a:t>.</a:t>
            </a:r>
          </a:p>
          <a:p>
            <a:pPr lvl="1"/>
            <a:endParaRPr lang="en-US" dirty="0" smtClean="0">
              <a:solidFill>
                <a:srgbClr val="000000"/>
              </a:solidFill>
              <a:latin typeface="Calibri" pitchFamily="-1" charset="0"/>
            </a:endParaRPr>
          </a:p>
          <a:p>
            <a:r>
              <a:rPr lang="en-US" dirty="0" smtClean="0">
                <a:solidFill>
                  <a:srgbClr val="000000"/>
                </a:solidFill>
                <a:latin typeface="Calibri" pitchFamily="-1" charset="0"/>
              </a:rPr>
              <a:t>Once unblocked, the number of bytes given to</a:t>
            </a:r>
            <a:br>
              <a:rPr lang="en-US" dirty="0" smtClean="0">
                <a:solidFill>
                  <a:srgbClr val="000000"/>
                </a:solidFill>
                <a:latin typeface="Calibri" pitchFamily="-1" charset="0"/>
              </a:rPr>
            </a:br>
            <a:r>
              <a:rPr lang="en-US" dirty="0" smtClean="0">
                <a:solidFill>
                  <a:srgbClr val="000000"/>
                </a:solidFill>
                <a:latin typeface="Calibri" pitchFamily="-1" charset="0"/>
              </a:rPr>
              <a:t>  the thread can be variable, but must be &lt; </a:t>
            </a:r>
            <a:r>
              <a:rPr lang="en-US" dirty="0" err="1" smtClean="0">
                <a:solidFill>
                  <a:srgbClr val="000000"/>
                </a:solidFill>
                <a:latin typeface="Calibri" pitchFamily="-1" charset="0"/>
              </a:rPr>
              <a:t>max_len</a:t>
            </a:r>
            <a:endParaRPr lang="en-US" dirty="0" smtClean="0">
              <a:solidFill>
                <a:srgbClr val="000000"/>
              </a:solidFill>
              <a:latin typeface="Calibri" pitchFamily="-1" charset="0"/>
            </a:endParaRPr>
          </a:p>
          <a:p>
            <a:pPr lvl="1"/>
            <a:r>
              <a:rPr lang="en-US" sz="1800" dirty="0" err="1" smtClean="0">
                <a:solidFill>
                  <a:srgbClr val="1F497D"/>
                </a:solidFill>
                <a:latin typeface="Calibri" pitchFamily="-1" charset="0"/>
              </a:rPr>
              <a:t>max_len</a:t>
            </a:r>
            <a:r>
              <a:rPr lang="en-US" sz="1800" dirty="0" smtClean="0">
                <a:solidFill>
                  <a:srgbClr val="1F497D"/>
                </a:solidFill>
                <a:latin typeface="Calibri" pitchFamily="-1" charset="0"/>
              </a:rPr>
              <a:t> is size of the user’s buffer, which may be smaller than </a:t>
            </a:r>
            <a:r>
              <a:rPr lang="en-US" sz="1800" dirty="0" smtClean="0">
                <a:solidFill>
                  <a:srgbClr val="1F497D"/>
                </a:solidFill>
                <a:latin typeface="Calibri" pitchFamily="-1" charset="0"/>
              </a:rPr>
              <a:t>the</a:t>
            </a:r>
            <a:r>
              <a:rPr lang="en-US" sz="1800" dirty="0" smtClean="0">
                <a:solidFill>
                  <a:srgbClr val="1F497D"/>
                </a:solidFill>
                <a:latin typeface="Calibri" pitchFamily="-1" charset="0"/>
              </a:rPr>
              <a:t> </a:t>
            </a:r>
            <a:r>
              <a:rPr lang="en-US" sz="1800" dirty="0" smtClean="0">
                <a:solidFill>
                  <a:srgbClr val="1F497D"/>
                </a:solidFill>
                <a:latin typeface="Calibri" pitchFamily="-1" charset="0"/>
              </a:rPr>
              <a:t>number </a:t>
            </a:r>
            <a:r>
              <a:rPr lang="en-US" sz="1800" dirty="0" smtClean="0">
                <a:solidFill>
                  <a:srgbClr val="1F497D"/>
                </a:solidFill>
                <a:latin typeface="Calibri" pitchFamily="-1" charset="0"/>
              </a:rPr>
              <a:t>of bytes available in the socket buffer</a:t>
            </a:r>
            <a:r>
              <a:rPr lang="en-US" sz="1800" dirty="0" smtClean="0">
                <a:solidFill>
                  <a:srgbClr val="1F497D"/>
                </a:solidFill>
                <a:latin typeface="Calibri" pitchFamily="-1" charset="0"/>
              </a:rPr>
              <a:t>.</a:t>
            </a:r>
          </a:p>
          <a:p>
            <a:pPr lvl="1"/>
            <a:r>
              <a:rPr lang="en-US" sz="1800" dirty="0" smtClean="0">
                <a:solidFill>
                  <a:srgbClr val="1F497D"/>
                </a:solidFill>
                <a:latin typeface="Calibri" pitchFamily="-1" charset="0"/>
              </a:rPr>
              <a:t>As long as you return between 1 and </a:t>
            </a:r>
            <a:r>
              <a:rPr lang="en-US" sz="1800" dirty="0" err="1" smtClean="0">
                <a:solidFill>
                  <a:srgbClr val="1F497D"/>
                </a:solidFill>
                <a:latin typeface="Calibri" pitchFamily="-1" charset="0"/>
              </a:rPr>
              <a:t>max_len</a:t>
            </a:r>
            <a:r>
              <a:rPr lang="en-US" sz="1800" dirty="0" smtClean="0">
                <a:solidFill>
                  <a:srgbClr val="1F497D"/>
                </a:solidFill>
                <a:latin typeface="Calibri" pitchFamily="-1" charset="0"/>
              </a:rPr>
              <a:t> bytes, your function </a:t>
            </a:r>
            <a:r>
              <a:rPr lang="en-US" sz="1800" dirty="0" smtClean="0">
                <a:solidFill>
                  <a:srgbClr val="1F497D"/>
                </a:solidFill>
                <a:latin typeface="Calibri" pitchFamily="-1" charset="0"/>
              </a:rPr>
              <a:t>will</a:t>
            </a:r>
            <a:r>
              <a:rPr lang="en-US" sz="1800" dirty="0" smtClean="0">
                <a:solidFill>
                  <a:srgbClr val="1F497D"/>
                </a:solidFill>
                <a:latin typeface="Calibri" pitchFamily="-1" charset="0"/>
              </a:rPr>
              <a:t> </a:t>
            </a:r>
            <a:r>
              <a:rPr lang="en-US" sz="1800" dirty="0" smtClean="0">
                <a:solidFill>
                  <a:srgbClr val="1F497D"/>
                </a:solidFill>
                <a:latin typeface="Calibri" pitchFamily="-1" charset="0"/>
              </a:rPr>
              <a:t>be </a:t>
            </a:r>
            <a:r>
              <a:rPr lang="en-US" sz="1800" dirty="0" smtClean="0">
                <a:solidFill>
                  <a:srgbClr val="1F497D"/>
                </a:solidFill>
                <a:latin typeface="Calibri" pitchFamily="-1" charset="0"/>
              </a:rPr>
              <a:t>considered correct, but try to be efficient</a:t>
            </a:r>
            <a:r>
              <a:rPr lang="en-US" sz="1800" dirty="0" smtClean="0">
                <a:solidFill>
                  <a:srgbClr val="1F497D"/>
                </a:solidFill>
                <a:latin typeface="Calibri" pitchFamily="-1" charset="0"/>
              </a:rPr>
              <a:t>.</a:t>
            </a:r>
          </a:p>
          <a:p>
            <a:pPr lvl="1"/>
            <a:r>
              <a:rPr lang="en-US" sz="1800" dirty="0" smtClean="0">
                <a:solidFill>
                  <a:srgbClr val="1F497D"/>
                </a:solidFill>
                <a:latin typeface="Calibri" pitchFamily="-1" charset="0"/>
              </a:rPr>
              <a:t>Users that want more data will have to call receive(</a:t>
            </a:r>
            <a:r>
              <a:rPr lang="en-US" sz="1800" dirty="0" smtClean="0">
                <a:solidFill>
                  <a:srgbClr val="1F497D"/>
                </a:solidFill>
                <a:latin typeface="Calibri" pitchFamily="-1" charset="0"/>
              </a:rPr>
              <a:t>) multiple </a:t>
            </a:r>
            <a:r>
              <a:rPr lang="en-US" sz="1800" dirty="0" smtClean="0">
                <a:solidFill>
                  <a:srgbClr val="1F497D"/>
                </a:solidFill>
                <a:latin typeface="Calibri" pitchFamily="-1" charset="0"/>
              </a:rPr>
              <a:t>times.</a:t>
            </a:r>
            <a:endParaRPr lang="en-US" sz="1800" dirty="0">
              <a:solidFill>
                <a:srgbClr val="1F497D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FFFFFF"/>
                </a:solidFill>
              </a:rPr>
              <a:t>minisocket_receive</a:t>
            </a:r>
            <a:r>
              <a:rPr lang="en-US" dirty="0" smtClean="0">
                <a:solidFill>
                  <a:srgbClr val="FFFFFF"/>
                </a:solidFill>
              </a:rPr>
              <a:t>()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Sockets are stream based, this is different semantics compared to </a:t>
            </a:r>
            <a:r>
              <a:rPr lang="en-US" dirty="0" err="1" smtClean="0"/>
              <a:t>datagrams</a:t>
            </a:r>
            <a:endParaRPr lang="en-US" dirty="0" smtClean="0"/>
          </a:p>
          <a:p>
            <a:pPr lvl="1"/>
            <a:r>
              <a:rPr lang="en-US" sz="1800" dirty="0" smtClean="0">
                <a:solidFill>
                  <a:srgbClr val="1F497D"/>
                </a:solidFill>
              </a:rPr>
              <a:t>User has no notion of what packets are</a:t>
            </a:r>
          </a:p>
          <a:p>
            <a:pPr lvl="1"/>
            <a:r>
              <a:rPr lang="en-US" sz="1800" dirty="0" smtClean="0">
                <a:solidFill>
                  <a:srgbClr val="1F497D"/>
                </a:solidFill>
              </a:rPr>
              <a:t>The OS must transparently turn received packets into a stream of bytes for the receiver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Can you use a counting semaphore to keep track of the number of packets?</a:t>
            </a:r>
          </a:p>
          <a:p>
            <a:pPr lvl="1"/>
            <a:r>
              <a:rPr lang="en-US" sz="1800" dirty="0" smtClean="0">
                <a:solidFill>
                  <a:srgbClr val="1F497D"/>
                </a:solidFill>
              </a:rPr>
              <a:t>What if receive buffer is &gt; # of packets?</a:t>
            </a:r>
          </a:p>
          <a:p>
            <a:pPr lvl="1"/>
            <a:r>
              <a:rPr lang="en-US" sz="1800" dirty="0" smtClean="0">
                <a:solidFill>
                  <a:srgbClr val="1F497D"/>
                </a:solidFill>
              </a:rPr>
              <a:t>What if multiple threads called received concurrently?</a:t>
            </a:r>
            <a:endParaRPr lang="en-US" sz="1800" dirty="0">
              <a:solidFill>
                <a:srgbClr val="1F497D"/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FF"/>
                </a:solidFill>
              </a:rPr>
              <a:t>Implementation hints -</a:t>
            </a:r>
            <a:r>
              <a:rPr lang="en-US" dirty="0" smtClean="0">
                <a:solidFill>
                  <a:srgbClr val="FFFFFF"/>
                </a:solidFill>
              </a:rPr>
              <a:t> sending</a:t>
            </a:r>
            <a:endParaRPr lang="en-US" sz="2400" dirty="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000000"/>
                </a:solidFill>
                <a:latin typeface="Calibri" pitchFamily="-1" charset="0"/>
              </a:rPr>
              <a:t>m</a:t>
            </a:r>
            <a:r>
              <a:rPr lang="en-US" dirty="0" err="1" smtClean="0">
                <a:solidFill>
                  <a:srgbClr val="000000"/>
                </a:solidFill>
                <a:latin typeface="Calibri" pitchFamily="-1" charset="0"/>
              </a:rPr>
              <a:t>inisocket_send</a:t>
            </a:r>
            <a:r>
              <a:rPr lang="en-US" dirty="0" smtClean="0">
                <a:solidFill>
                  <a:srgbClr val="000000"/>
                </a:solidFill>
                <a:latin typeface="Calibri" pitchFamily="-1" charset="0"/>
              </a:rPr>
              <a:t> must transform the input stream into a series of packets</a:t>
            </a:r>
          </a:p>
          <a:p>
            <a:endParaRPr lang="en-US" dirty="0" smtClean="0">
              <a:solidFill>
                <a:srgbClr val="000000"/>
              </a:solidFill>
              <a:latin typeface="Calibri" pitchFamily="-1" charset="0"/>
            </a:endParaRPr>
          </a:p>
          <a:p>
            <a:r>
              <a:rPr lang="en-US" dirty="0" smtClean="0">
                <a:solidFill>
                  <a:srgbClr val="000000"/>
                </a:solidFill>
                <a:latin typeface="Calibri" pitchFamily="-1" charset="0"/>
              </a:rPr>
              <a:t>Sender </a:t>
            </a:r>
            <a:r>
              <a:rPr lang="en-US" dirty="0" smtClean="0">
                <a:solidFill>
                  <a:srgbClr val="000000"/>
                </a:solidFill>
                <a:latin typeface="Calibri" pitchFamily="-1" charset="0"/>
              </a:rPr>
              <a:t>thread must block on some semaphore.</a:t>
            </a:r>
            <a:endParaRPr lang="en-US" dirty="0" smtClean="0">
              <a:solidFill>
                <a:srgbClr val="000000"/>
              </a:solidFill>
              <a:latin typeface="Calibri" pitchFamily="-1" charset="0"/>
            </a:endParaRPr>
          </a:p>
          <a:p>
            <a:pPr lvl="1"/>
            <a:r>
              <a:rPr lang="en-US" sz="1800" dirty="0" smtClean="0">
                <a:solidFill>
                  <a:srgbClr val="1F497D"/>
                </a:solidFill>
                <a:latin typeface="Calibri" pitchFamily="-1" charset="0"/>
              </a:rPr>
              <a:t>It </a:t>
            </a:r>
            <a:r>
              <a:rPr lang="en-US" sz="1800" dirty="0" smtClean="0">
                <a:solidFill>
                  <a:srgbClr val="1F497D"/>
                </a:solidFill>
                <a:latin typeface="Calibri" pitchFamily="-1" charset="0"/>
              </a:rPr>
              <a:t>must wake up after max retransmissions OR receipt of an ACK</a:t>
            </a:r>
            <a:r>
              <a:rPr lang="en-US" sz="1800" dirty="0" smtClean="0">
                <a:solidFill>
                  <a:srgbClr val="1F497D"/>
                </a:solidFill>
                <a:latin typeface="Calibri" pitchFamily="-1" charset="0"/>
              </a:rPr>
              <a:t>.</a:t>
            </a:r>
          </a:p>
          <a:p>
            <a:pPr lvl="1"/>
            <a:endParaRPr lang="en-US" dirty="0" smtClean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  <a:latin typeface="Calibri" pitchFamily="-1" charset="0"/>
              </a:rPr>
              <a:t>Receiving an ACK has to stop retransmissions and</a:t>
            </a:r>
            <a:br>
              <a:rPr lang="en-US" dirty="0" smtClean="0">
                <a:solidFill>
                  <a:srgbClr val="000000"/>
                </a:solidFill>
                <a:latin typeface="Calibri" pitchFamily="-1" charset="0"/>
              </a:rPr>
            </a:br>
            <a:r>
              <a:rPr lang="en-US" dirty="0" smtClean="0">
                <a:solidFill>
                  <a:srgbClr val="000000"/>
                </a:solidFill>
                <a:latin typeface="Calibri" pitchFamily="-1" charset="0"/>
              </a:rPr>
              <a:t>  allow sending thread to progress.</a:t>
            </a:r>
          </a:p>
          <a:p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 hints – closing </a:t>
            </a:r>
            <a:r>
              <a:rPr lang="en-US" dirty="0" smtClean="0"/>
              <a:t>socket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00"/>
                </a:solidFill>
                <a:latin typeface="Calibri" pitchFamily="-1" charset="0"/>
              </a:rPr>
              <a:t>When a socket encounters an error or is about to</a:t>
            </a:r>
            <a:br>
              <a:rPr lang="en-US" dirty="0" smtClean="0">
                <a:solidFill>
                  <a:srgbClr val="000000"/>
                </a:solidFill>
                <a:latin typeface="Calibri" pitchFamily="-1" charset="0"/>
              </a:rPr>
            </a:br>
            <a:r>
              <a:rPr lang="en-US" dirty="0" smtClean="0">
                <a:solidFill>
                  <a:srgbClr val="000000"/>
                </a:solidFill>
                <a:latin typeface="Calibri" pitchFamily="-1" charset="0"/>
              </a:rPr>
              <a:t>  close, all waiting threads must wake up and fail</a:t>
            </a:r>
            <a:r>
              <a:rPr lang="en-US" dirty="0" smtClean="0">
                <a:solidFill>
                  <a:srgbClr val="000000"/>
                </a:solidFill>
                <a:latin typeface="Calibri" pitchFamily="-1" charset="0"/>
              </a:rPr>
              <a:t>.</a:t>
            </a:r>
            <a:endParaRPr lang="en-US" dirty="0" smtClean="0">
              <a:solidFill>
                <a:srgbClr val="000000"/>
              </a:solidFill>
            </a:endParaRPr>
          </a:p>
          <a:p>
            <a:pPr lvl="1"/>
            <a:r>
              <a:rPr lang="en-US" sz="1800" dirty="0" smtClean="0">
                <a:solidFill>
                  <a:srgbClr val="1F497D"/>
                </a:solidFill>
                <a:latin typeface="Calibri" pitchFamily="-1" charset="0"/>
              </a:rPr>
              <a:t>All threads blocked on send/receive must wake up</a:t>
            </a:r>
            <a:r>
              <a:rPr lang="en-US" sz="1800" dirty="0" smtClean="0">
                <a:solidFill>
                  <a:srgbClr val="1F497D"/>
                </a:solidFill>
                <a:latin typeface="Calibri" pitchFamily="-1" charset="0"/>
              </a:rPr>
              <a:t>.</a:t>
            </a:r>
          </a:p>
          <a:p>
            <a:pPr lvl="1"/>
            <a:r>
              <a:rPr lang="en-US" sz="1800" dirty="0" smtClean="0">
                <a:solidFill>
                  <a:srgbClr val="1F497D"/>
                </a:solidFill>
                <a:latin typeface="Calibri" pitchFamily="-1" charset="0"/>
              </a:rPr>
              <a:t>Future </a:t>
            </a:r>
            <a:r>
              <a:rPr lang="en-US" sz="1800" dirty="0" smtClean="0">
                <a:solidFill>
                  <a:srgbClr val="1F497D"/>
                </a:solidFill>
                <a:latin typeface="Calibri" pitchFamily="-1" charset="0"/>
              </a:rPr>
              <a:t>calls to these functions must also fail</a:t>
            </a:r>
            <a:r>
              <a:rPr lang="en-US" sz="1800" dirty="0" smtClean="0">
                <a:solidFill>
                  <a:srgbClr val="1F497D"/>
                </a:solidFill>
                <a:latin typeface="Calibri" pitchFamily="-1" charset="0"/>
              </a:rPr>
              <a:t>.</a:t>
            </a:r>
          </a:p>
          <a:p>
            <a:pPr lvl="1"/>
            <a:r>
              <a:rPr lang="en-US" sz="1800" dirty="0" smtClean="0">
                <a:solidFill>
                  <a:srgbClr val="1F497D"/>
                </a:solidFill>
                <a:latin typeface="Calibri" pitchFamily="-1" charset="0"/>
              </a:rPr>
              <a:t>You would like the ‘broadcast’ functionality of a condition variable</a:t>
            </a:r>
            <a:r>
              <a:rPr lang="en-US" sz="1800" dirty="0" smtClean="0">
                <a:solidFill>
                  <a:srgbClr val="1F497D"/>
                </a:solidFill>
                <a:latin typeface="Calibri" pitchFamily="-1" charset="0"/>
              </a:rPr>
              <a:t>.</a:t>
            </a:r>
          </a:p>
          <a:p>
            <a:pPr lvl="1"/>
            <a:r>
              <a:rPr lang="en-US" sz="1800" dirty="0" smtClean="0">
                <a:solidFill>
                  <a:srgbClr val="1F497D"/>
                </a:solidFill>
                <a:latin typeface="Calibri" pitchFamily="-1" charset="0"/>
              </a:rPr>
              <a:t>But threads are blocked on semaphores.</a:t>
            </a:r>
            <a:endParaRPr lang="en-US" sz="1800" dirty="0">
              <a:solidFill>
                <a:srgbClr val="1F497D"/>
              </a:solidFill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sz="4400" dirty="0" smtClean="0"/>
              <a:t>Questions?</a:t>
            </a:r>
            <a:endParaRPr lang="en-US" sz="4400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Administrative Information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Project</a:t>
            </a:r>
            <a:r>
              <a:rPr lang="en-US" dirty="0" smtClean="0"/>
              <a:t> 3 </a:t>
            </a:r>
            <a:r>
              <a:rPr lang="en-US" dirty="0" smtClean="0"/>
              <a:t>is being </a:t>
            </a:r>
            <a:r>
              <a:rPr lang="en-US" dirty="0" smtClean="0"/>
              <a:t>graded</a:t>
            </a:r>
          </a:p>
          <a:p>
            <a:pPr lvl="1"/>
            <a:r>
              <a:rPr lang="en-US" sz="1800" dirty="0" smtClean="0">
                <a:solidFill>
                  <a:srgbClr val="1F497D"/>
                </a:solidFill>
              </a:rPr>
              <a:t>Feedback is unlikely before Project 4 Deadline</a:t>
            </a:r>
            <a:endParaRPr lang="en-US" sz="1800" dirty="0" smtClean="0">
              <a:solidFill>
                <a:srgbClr val="1F497D"/>
              </a:solidFill>
            </a:endParaRPr>
          </a:p>
          <a:p>
            <a:endParaRPr lang="en-US" dirty="0" smtClean="0"/>
          </a:p>
          <a:p>
            <a:r>
              <a:rPr lang="en-US" dirty="0" smtClean="0"/>
              <a:t>See a TA if you need help fixing up your </a:t>
            </a:r>
            <a:r>
              <a:rPr lang="en-US" dirty="0" smtClean="0"/>
              <a:t>P3 </a:t>
            </a:r>
            <a:r>
              <a:rPr lang="en-US" dirty="0" smtClean="0"/>
              <a:t>before working on </a:t>
            </a:r>
            <a:r>
              <a:rPr lang="en-US" dirty="0" smtClean="0"/>
              <a:t>P4</a:t>
            </a:r>
          </a:p>
          <a:p>
            <a:endParaRPr lang="en-US" dirty="0" smtClean="0"/>
          </a:p>
          <a:p>
            <a:r>
              <a:rPr lang="en-US" dirty="0" smtClean="0"/>
              <a:t>Project</a:t>
            </a:r>
            <a:r>
              <a:rPr lang="en-US" dirty="0" smtClean="0"/>
              <a:t> 4 </a:t>
            </a:r>
            <a:r>
              <a:rPr lang="en-US" dirty="0" smtClean="0"/>
              <a:t>deadline is</a:t>
            </a:r>
            <a:r>
              <a:rPr lang="en-US" dirty="0" smtClean="0"/>
              <a:t> November 4th</a:t>
            </a:r>
            <a:r>
              <a:rPr lang="en-US" dirty="0" smtClean="0"/>
              <a:t>, 11:59 PM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Miniproject</a:t>
            </a:r>
            <a:r>
              <a:rPr lang="en-US" dirty="0" smtClean="0"/>
              <a:t> is NOT required for CS4411 students</a:t>
            </a:r>
          </a:p>
          <a:p>
            <a:pPr lvl="1"/>
            <a:r>
              <a:rPr lang="en-US" sz="1800" dirty="0" err="1" smtClean="0">
                <a:solidFill>
                  <a:srgbClr val="1F497D"/>
                </a:solidFill>
              </a:rPr>
              <a:t>Yay</a:t>
            </a:r>
            <a:r>
              <a:rPr lang="en-US" sz="1800" dirty="0" smtClean="0">
                <a:solidFill>
                  <a:srgbClr val="1F497D"/>
                </a:solidFill>
              </a:rPr>
              <a:t>, however doing </a:t>
            </a:r>
            <a:r>
              <a:rPr lang="en-US" sz="1800" dirty="0" err="1" smtClean="0">
                <a:solidFill>
                  <a:srgbClr val="1F497D"/>
                </a:solidFill>
              </a:rPr>
              <a:t>miniproject</a:t>
            </a:r>
            <a:r>
              <a:rPr lang="en-US" sz="1800" dirty="0" smtClean="0">
                <a:solidFill>
                  <a:srgbClr val="1F497D"/>
                </a:solidFill>
              </a:rPr>
              <a:t> 2 will not negatively affect your grade in CS4410</a:t>
            </a:r>
            <a:endParaRPr lang="en-US" sz="1800" dirty="0" smtClean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</a:rPr>
              <a:t>Seq</a:t>
            </a:r>
            <a:r>
              <a:rPr lang="en-US" dirty="0" smtClean="0">
                <a:solidFill>
                  <a:schemeClr val="tx1"/>
                </a:solidFill>
              </a:rPr>
              <a:t> and </a:t>
            </a:r>
            <a:r>
              <a:rPr lang="en-US" dirty="0" err="1" smtClean="0">
                <a:solidFill>
                  <a:schemeClr val="tx1"/>
                </a:solidFill>
              </a:rPr>
              <a:t>ack</a:t>
            </a:r>
            <a:r>
              <a:rPr lang="en-US" dirty="0" smtClean="0">
                <a:solidFill>
                  <a:schemeClr val="tx1"/>
                </a:solidFill>
              </a:rPr>
              <a:t> numbers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•"/>
            </a:pPr>
            <a:r>
              <a:rPr lang="en-US" dirty="0" smtClean="0">
                <a:solidFill>
                  <a:srgbClr val="000000"/>
                </a:solidFill>
                <a:latin typeface="Calibri" pitchFamily="-1" charset="0"/>
              </a:rPr>
              <a:t>Every message, regardless of type, contains a </a:t>
            </a:r>
            <a:r>
              <a:rPr lang="en-US" dirty="0" err="1" smtClean="0">
                <a:solidFill>
                  <a:srgbClr val="000000"/>
                </a:solidFill>
                <a:latin typeface="Calibri" pitchFamily="-1" charset="0"/>
              </a:rPr>
              <a:t>seq</a:t>
            </a:r>
            <a:r>
              <a:rPr lang="en-US" dirty="0" smtClean="0">
                <a:solidFill>
                  <a:srgbClr val="000000"/>
                </a:solidFill>
                <a:latin typeface="Calibri" pitchFamily="-1" charset="0"/>
              </a:rPr>
              <a:t> and </a:t>
            </a:r>
            <a:r>
              <a:rPr lang="en-US" dirty="0" err="1" smtClean="0">
                <a:solidFill>
                  <a:srgbClr val="000000"/>
                </a:solidFill>
                <a:latin typeface="Calibri" pitchFamily="-1" charset="0"/>
              </a:rPr>
              <a:t>ack</a:t>
            </a:r>
            <a:r>
              <a:rPr lang="en-US" dirty="0" smtClean="0">
                <a:solidFill>
                  <a:srgbClr val="000000"/>
                </a:solidFill>
                <a:latin typeface="Calibri" pitchFamily="-1" charset="0"/>
              </a:rPr>
              <a:t> number</a:t>
            </a:r>
          </a:p>
          <a:p>
            <a:pPr>
              <a:buFontTx/>
              <a:buChar char="•"/>
            </a:pPr>
            <a:endParaRPr lang="en-US" dirty="0" smtClean="0">
              <a:solidFill>
                <a:srgbClr val="000000"/>
              </a:solidFill>
              <a:latin typeface="Calibri" pitchFamily="-1" charset="0"/>
            </a:endParaRPr>
          </a:p>
          <a:p>
            <a:pPr>
              <a:buFontTx/>
              <a:buChar char="•"/>
            </a:pPr>
            <a:r>
              <a:rPr lang="en-US" dirty="0" err="1" smtClean="0">
                <a:solidFill>
                  <a:srgbClr val="000000"/>
                </a:solidFill>
                <a:latin typeface="Calibri" pitchFamily="-1" charset="0"/>
              </a:rPr>
              <a:t>Seq</a:t>
            </a:r>
            <a:r>
              <a:rPr lang="en-US" dirty="0" smtClean="0">
                <a:solidFill>
                  <a:srgbClr val="000000"/>
                </a:solidFill>
                <a:latin typeface="Calibri" pitchFamily="-1" charset="0"/>
              </a:rPr>
              <a:t> in a packet tells the remote about the order of this packet.</a:t>
            </a:r>
          </a:p>
          <a:p>
            <a:pPr>
              <a:buFontTx/>
              <a:buChar char="•"/>
            </a:pPr>
            <a:endParaRPr lang="en-US" dirty="0" smtClean="0">
              <a:solidFill>
                <a:srgbClr val="000000"/>
              </a:solidFill>
              <a:latin typeface="Calibri" pitchFamily="-1" charset="0"/>
            </a:endParaRPr>
          </a:p>
          <a:p>
            <a:pPr>
              <a:buFontTx/>
              <a:buChar char="•"/>
            </a:pPr>
            <a:r>
              <a:rPr lang="en-US" dirty="0" err="1" smtClean="0">
                <a:solidFill>
                  <a:srgbClr val="000000"/>
                </a:solidFill>
                <a:latin typeface="Calibri" pitchFamily="-1" charset="0"/>
              </a:rPr>
              <a:t>Ack</a:t>
            </a:r>
            <a:r>
              <a:rPr lang="en-US" dirty="0" smtClean="0">
                <a:solidFill>
                  <a:srgbClr val="000000"/>
                </a:solidFill>
                <a:latin typeface="Calibri" pitchFamily="-1" charset="0"/>
              </a:rPr>
              <a:t> in a packet tells the remote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Sequence numbers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>
                <a:solidFill>
                  <a:srgbClr val="000000"/>
                </a:solidFill>
                <a:latin typeface="Calibri" pitchFamily="-1" charset="0"/>
              </a:rPr>
              <a:t>counter to keep track of how many </a:t>
            </a:r>
            <a:r>
              <a:rPr lang="en-US" dirty="0" err="1" smtClean="0">
                <a:solidFill>
                  <a:srgbClr val="000000"/>
                </a:solidFill>
                <a:latin typeface="Calibri" pitchFamily="-1" charset="0"/>
              </a:rPr>
              <a:t>retransmissable</a:t>
            </a:r>
            <a:r>
              <a:rPr lang="en-US" dirty="0" smtClean="0">
                <a:solidFill>
                  <a:srgbClr val="000000"/>
                </a:solidFill>
                <a:latin typeface="Calibri" pitchFamily="-1" charset="0"/>
              </a:rPr>
              <a:t> packets </a:t>
            </a:r>
            <a:r>
              <a:rPr lang="en-US" dirty="0" smtClean="0">
                <a:solidFill>
                  <a:srgbClr val="000000"/>
                </a:solidFill>
                <a:latin typeface="Calibri" pitchFamily="-1" charset="0"/>
              </a:rPr>
              <a:t>have left the socket</a:t>
            </a:r>
            <a:r>
              <a:rPr lang="en-US" dirty="0" smtClean="0">
                <a:solidFill>
                  <a:srgbClr val="000000"/>
                </a:solidFill>
                <a:latin typeface="Calibri" pitchFamily="-1" charset="0"/>
              </a:rPr>
              <a:t>.</a:t>
            </a:r>
          </a:p>
          <a:p>
            <a:endParaRPr lang="en-US" dirty="0" smtClean="0">
              <a:solidFill>
                <a:srgbClr val="000000"/>
              </a:solidFill>
              <a:latin typeface="Calibri" pitchFamily="-1" charset="0"/>
            </a:endParaRPr>
          </a:p>
          <a:p>
            <a:r>
              <a:rPr lang="en-US" dirty="0" smtClean="0">
                <a:solidFill>
                  <a:srgbClr val="000000"/>
                </a:solidFill>
                <a:latin typeface="Calibri" pitchFamily="-1" charset="0"/>
              </a:rPr>
              <a:t>What kinds of packets are eligible for retransmissions?</a:t>
            </a:r>
            <a:endParaRPr lang="en-US" dirty="0" smtClean="0">
              <a:solidFill>
                <a:srgbClr val="000000"/>
              </a:solidFill>
              <a:latin typeface="Calibri" pitchFamily="-1" charset="0"/>
            </a:endParaRPr>
          </a:p>
          <a:p>
            <a:pPr lvl="1"/>
            <a:r>
              <a:rPr lang="en-US" sz="1946" dirty="0" smtClean="0">
                <a:solidFill>
                  <a:srgbClr val="1F497D"/>
                </a:solidFill>
              </a:rPr>
              <a:t>SYN</a:t>
            </a:r>
          </a:p>
          <a:p>
            <a:pPr lvl="1"/>
            <a:r>
              <a:rPr lang="en-US" sz="1946" dirty="0" smtClean="0">
                <a:solidFill>
                  <a:srgbClr val="1F497D"/>
                </a:solidFill>
              </a:rPr>
              <a:t>SYNACK</a:t>
            </a:r>
          </a:p>
          <a:p>
            <a:pPr lvl="1"/>
            <a:r>
              <a:rPr lang="en-US" sz="1946" dirty="0" smtClean="0">
                <a:solidFill>
                  <a:srgbClr val="1F497D"/>
                </a:solidFill>
              </a:rPr>
              <a:t>FIN</a:t>
            </a:r>
          </a:p>
          <a:p>
            <a:pPr lvl="1"/>
            <a:r>
              <a:rPr lang="en-US" sz="1946" dirty="0" smtClean="0">
                <a:solidFill>
                  <a:srgbClr val="1F497D"/>
                </a:solidFill>
              </a:rPr>
              <a:t>Data Messages</a:t>
            </a:r>
          </a:p>
          <a:p>
            <a:pPr lvl="1"/>
            <a:endParaRPr lang="en-US" dirty="0" smtClean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  <a:latin typeface="Calibri" pitchFamily="-1" charset="0"/>
              </a:rPr>
              <a:t>Increment the sequence number when sending packets</a:t>
            </a:r>
            <a:br>
              <a:rPr lang="en-US" dirty="0" smtClean="0">
                <a:solidFill>
                  <a:srgbClr val="000000"/>
                </a:solidFill>
                <a:latin typeface="Calibri" pitchFamily="-1" charset="0"/>
              </a:rPr>
            </a:br>
            <a:r>
              <a:rPr lang="en-US" dirty="0" smtClean="0">
                <a:solidFill>
                  <a:srgbClr val="000000"/>
                </a:solidFill>
                <a:latin typeface="Calibri" pitchFamily="-1" charset="0"/>
              </a:rPr>
              <a:t>  that are eligible for retransmission.</a:t>
            </a:r>
          </a:p>
          <a:p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685800"/>
            <a:ext cx="9144000" cy="533400"/>
          </a:xfrm>
        </p:spPr>
        <p:txBody>
          <a:bodyPr>
            <a:noAutofit/>
          </a:bodyPr>
          <a:lstStyle/>
          <a:p>
            <a:r>
              <a:rPr lang="en-US" dirty="0" smtClean="0"/>
              <a:t>Why do we need sequence numbers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029200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rgbClr val="000000"/>
                </a:solidFill>
                <a:latin typeface="Calibri" pitchFamily="-1" charset="0"/>
              </a:rPr>
              <a:t>For a window of size 1, the next packet isn’t sent</a:t>
            </a:r>
            <a:br>
              <a:rPr lang="en-US" dirty="0" smtClean="0">
                <a:solidFill>
                  <a:srgbClr val="000000"/>
                </a:solidFill>
                <a:latin typeface="Calibri" pitchFamily="-1" charset="0"/>
              </a:rPr>
            </a:br>
            <a:r>
              <a:rPr lang="en-US" dirty="0" smtClean="0">
                <a:solidFill>
                  <a:srgbClr val="000000"/>
                </a:solidFill>
                <a:latin typeface="Calibri" pitchFamily="-1" charset="0"/>
              </a:rPr>
              <a:t>  until the previous packet has been acknowledged.</a:t>
            </a:r>
            <a:endParaRPr lang="en-US" dirty="0" smtClean="0">
              <a:solidFill>
                <a:srgbClr val="000000"/>
              </a:solidFill>
              <a:latin typeface="Calibri" pitchFamily="-1" charset="0"/>
            </a:endParaRPr>
          </a:p>
          <a:p>
            <a:endParaRPr lang="en-US" dirty="0" smtClean="0">
              <a:solidFill>
                <a:srgbClr val="000000"/>
              </a:solidFill>
            </a:endParaRPr>
          </a:p>
          <a:p>
            <a:endParaRPr lang="en-US" dirty="0" smtClean="0">
              <a:solidFill>
                <a:srgbClr val="000000"/>
              </a:solidFill>
            </a:endParaRPr>
          </a:p>
          <a:p>
            <a:endParaRPr lang="en-US" dirty="0" smtClean="0">
              <a:solidFill>
                <a:srgbClr val="000000"/>
              </a:solidFill>
            </a:endParaRPr>
          </a:p>
          <a:p>
            <a:endParaRPr lang="en-US" dirty="0" smtClean="0">
              <a:solidFill>
                <a:srgbClr val="000000"/>
              </a:solidFill>
            </a:endParaRPr>
          </a:p>
          <a:p>
            <a:endParaRPr lang="en-US" dirty="0" smtClean="0">
              <a:solidFill>
                <a:srgbClr val="000000"/>
              </a:solidFill>
            </a:endParaRPr>
          </a:p>
          <a:p>
            <a:endParaRPr lang="en-US" dirty="0" smtClean="0">
              <a:solidFill>
                <a:srgbClr val="000000"/>
              </a:solidFill>
            </a:endParaRPr>
          </a:p>
          <a:p>
            <a:endParaRPr lang="en-US" dirty="0" smtClean="0">
              <a:solidFill>
                <a:srgbClr val="000000"/>
              </a:solidFill>
              <a:latin typeface="Calibri" pitchFamily="-1" charset="0"/>
            </a:endParaRPr>
          </a:p>
          <a:p>
            <a:r>
              <a:rPr lang="en-US" dirty="0" smtClean="0">
                <a:solidFill>
                  <a:srgbClr val="000000"/>
                </a:solidFill>
                <a:latin typeface="Calibri" pitchFamily="-1" charset="0"/>
              </a:rPr>
              <a:t>What </a:t>
            </a:r>
            <a:r>
              <a:rPr lang="en-US" dirty="0" smtClean="0">
                <a:solidFill>
                  <a:srgbClr val="000000"/>
                </a:solidFill>
                <a:latin typeface="Calibri" pitchFamily="-1" charset="0"/>
              </a:rPr>
              <a:t>is wrong with this argument?</a:t>
            </a:r>
          </a:p>
          <a:p>
            <a:endParaRPr lang="en-US" dirty="0" smtClean="0">
              <a:solidFill>
                <a:srgbClr val="000000"/>
              </a:solidFill>
            </a:endParaRPr>
          </a:p>
        </p:txBody>
      </p:sp>
      <p:sp>
        <p:nvSpPr>
          <p:cNvPr id="4" name="Text Box 10"/>
          <p:cNvSpPr txBox="1">
            <a:spLocks noChangeArrowheads="1"/>
          </p:cNvSpPr>
          <p:nvPr/>
        </p:nvSpPr>
        <p:spPr bwMode="auto">
          <a:xfrm>
            <a:off x="1066800" y="2438400"/>
            <a:ext cx="7010400" cy="30469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u="sng" dirty="0">
                <a:solidFill>
                  <a:srgbClr val="1F497D"/>
                </a:solidFill>
                <a:latin typeface="Calibri" pitchFamily="-1" charset="0"/>
              </a:rPr>
              <a:t>Arguments against the need for sequence numbers:</a:t>
            </a:r>
            <a:r>
              <a:rPr lang="en-US" sz="2400" dirty="0">
                <a:solidFill>
                  <a:srgbClr val="1F497D"/>
                </a:solidFill>
                <a:latin typeface="Calibri" pitchFamily="-1" charset="0"/>
              </a:rPr>
              <a:t/>
            </a:r>
            <a:br>
              <a:rPr lang="en-US" sz="2400" dirty="0">
                <a:solidFill>
                  <a:srgbClr val="1F497D"/>
                </a:solidFill>
                <a:latin typeface="Calibri" pitchFamily="-1" charset="0"/>
              </a:rPr>
            </a:br>
            <a:r>
              <a:rPr lang="en-US" sz="2400" dirty="0">
                <a:solidFill>
                  <a:srgbClr val="1F497D"/>
                </a:solidFill>
                <a:latin typeface="Calibri" pitchFamily="-1" charset="0"/>
              </a:rPr>
              <a:t/>
            </a:r>
            <a:br>
              <a:rPr lang="en-US" sz="2400" dirty="0">
                <a:solidFill>
                  <a:srgbClr val="1F497D"/>
                </a:solidFill>
                <a:latin typeface="Calibri" pitchFamily="-1" charset="0"/>
              </a:rPr>
            </a:br>
            <a:r>
              <a:rPr lang="en-US" sz="2400" dirty="0">
                <a:solidFill>
                  <a:srgbClr val="1F497D"/>
                </a:solidFill>
                <a:latin typeface="Calibri" pitchFamily="-1" charset="0"/>
              </a:rPr>
              <a:t>1. Packets cannot be skipped, so out-of-order packets</a:t>
            </a:r>
            <a:br>
              <a:rPr lang="en-US" sz="2400" dirty="0">
                <a:solidFill>
                  <a:srgbClr val="1F497D"/>
                </a:solidFill>
                <a:latin typeface="Calibri" pitchFamily="-1" charset="0"/>
              </a:rPr>
            </a:br>
            <a:r>
              <a:rPr lang="en-US" sz="2400" dirty="0">
                <a:solidFill>
                  <a:srgbClr val="1F497D"/>
                </a:solidFill>
                <a:latin typeface="Calibri" pitchFamily="-1" charset="0"/>
              </a:rPr>
              <a:t>    are impossible.</a:t>
            </a:r>
            <a:br>
              <a:rPr lang="en-US" sz="2400" dirty="0">
                <a:solidFill>
                  <a:srgbClr val="1F497D"/>
                </a:solidFill>
                <a:latin typeface="Calibri" pitchFamily="-1" charset="0"/>
              </a:rPr>
            </a:br>
            <a:r>
              <a:rPr lang="en-US" sz="2400" dirty="0">
                <a:solidFill>
                  <a:srgbClr val="1F497D"/>
                </a:solidFill>
                <a:latin typeface="Calibri" pitchFamily="-1" charset="0"/>
              </a:rPr>
              <a:t>2. Dropped packets are automatically retransmitted</a:t>
            </a:r>
            <a:br>
              <a:rPr lang="en-US" sz="2400" dirty="0">
                <a:solidFill>
                  <a:srgbClr val="1F497D"/>
                </a:solidFill>
                <a:latin typeface="Calibri" pitchFamily="-1" charset="0"/>
              </a:rPr>
            </a:br>
            <a:r>
              <a:rPr lang="en-US" sz="2400" dirty="0">
                <a:solidFill>
                  <a:srgbClr val="1F497D"/>
                </a:solidFill>
                <a:latin typeface="Calibri" pitchFamily="-1" charset="0"/>
              </a:rPr>
              <a:t>    after a timeout.</a:t>
            </a:r>
            <a:br>
              <a:rPr lang="en-US" sz="2400" dirty="0">
                <a:solidFill>
                  <a:srgbClr val="1F497D"/>
                </a:solidFill>
                <a:latin typeface="Calibri" pitchFamily="-1" charset="0"/>
              </a:rPr>
            </a:br>
            <a:r>
              <a:rPr lang="en-US" sz="2400" dirty="0">
                <a:solidFill>
                  <a:srgbClr val="1F497D"/>
                </a:solidFill>
                <a:latin typeface="Calibri" pitchFamily="-1" charset="0"/>
              </a:rPr>
              <a:t>3. Once an ACK is received, the next packet can be</a:t>
            </a:r>
            <a:br>
              <a:rPr lang="en-US" sz="2400" dirty="0">
                <a:solidFill>
                  <a:srgbClr val="1F497D"/>
                </a:solidFill>
                <a:latin typeface="Calibri" pitchFamily="-1" charset="0"/>
              </a:rPr>
            </a:br>
            <a:r>
              <a:rPr lang="en-US" sz="2400" dirty="0">
                <a:solidFill>
                  <a:srgbClr val="1F497D"/>
                </a:solidFill>
                <a:latin typeface="Calibri" pitchFamily="-1" charset="0"/>
              </a:rPr>
              <a:t>     transmitted.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do we need sequence numbers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Calibri" pitchFamily="-1" charset="0"/>
              </a:rPr>
              <a:t>Consider what happens if the network has a very</a:t>
            </a:r>
            <a:br>
              <a:rPr lang="en-US" dirty="0" smtClean="0">
                <a:latin typeface="Calibri" pitchFamily="-1" charset="0"/>
              </a:rPr>
            </a:br>
            <a:r>
              <a:rPr lang="en-US" dirty="0" smtClean="0">
                <a:latin typeface="Calibri" pitchFamily="-1" charset="0"/>
              </a:rPr>
              <a:t>  high latency.</a:t>
            </a:r>
          </a:p>
          <a:p>
            <a:endParaRPr lang="en-US" dirty="0"/>
          </a:p>
        </p:txBody>
      </p:sp>
      <p:sp>
        <p:nvSpPr>
          <p:cNvPr id="4" name="Line 6"/>
          <p:cNvSpPr>
            <a:spLocks noChangeShapeType="1"/>
          </p:cNvSpPr>
          <p:nvPr/>
        </p:nvSpPr>
        <p:spPr bwMode="auto">
          <a:xfrm>
            <a:off x="2971800" y="2971800"/>
            <a:ext cx="0" cy="3124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2438400" y="2819400"/>
            <a:ext cx="364202" cy="46166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>
                <a:solidFill>
                  <a:srgbClr val="000000"/>
                </a:solidFill>
                <a:latin typeface="Calibri" pitchFamily="-1" charset="0"/>
              </a:rPr>
              <a:t>A</a:t>
            </a:r>
          </a:p>
        </p:txBody>
      </p:sp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5638800" y="2819400"/>
            <a:ext cx="34925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>
                <a:solidFill>
                  <a:srgbClr val="000000"/>
                </a:solidFill>
                <a:latin typeface="Calibri" pitchFamily="-1" charset="0"/>
              </a:rPr>
              <a:t>B</a:t>
            </a:r>
          </a:p>
        </p:txBody>
      </p:sp>
      <p:sp>
        <p:nvSpPr>
          <p:cNvPr id="7" name="Line 11"/>
          <p:cNvSpPr>
            <a:spLocks noChangeShapeType="1"/>
          </p:cNvSpPr>
          <p:nvPr/>
        </p:nvSpPr>
        <p:spPr bwMode="auto">
          <a:xfrm>
            <a:off x="5410200" y="2895600"/>
            <a:ext cx="0" cy="3200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Line 12"/>
          <p:cNvSpPr>
            <a:spLocks noChangeShapeType="1"/>
          </p:cNvSpPr>
          <p:nvPr/>
        </p:nvSpPr>
        <p:spPr bwMode="auto">
          <a:xfrm flipH="1">
            <a:off x="2971800" y="3581400"/>
            <a:ext cx="2438400" cy="1219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Line 18"/>
          <p:cNvSpPr>
            <a:spLocks noChangeShapeType="1"/>
          </p:cNvSpPr>
          <p:nvPr/>
        </p:nvSpPr>
        <p:spPr bwMode="auto">
          <a:xfrm flipH="1">
            <a:off x="2971800" y="4419600"/>
            <a:ext cx="2438400" cy="1219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0" name="Line 19"/>
          <p:cNvSpPr>
            <a:spLocks noChangeShapeType="1"/>
          </p:cNvSpPr>
          <p:nvPr/>
        </p:nvSpPr>
        <p:spPr bwMode="auto">
          <a:xfrm>
            <a:off x="2286000" y="4419600"/>
            <a:ext cx="41148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1" name="Line 20"/>
          <p:cNvSpPr>
            <a:spLocks noChangeShapeType="1"/>
          </p:cNvSpPr>
          <p:nvPr/>
        </p:nvSpPr>
        <p:spPr bwMode="auto">
          <a:xfrm>
            <a:off x="2286000" y="3581400"/>
            <a:ext cx="41148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2" name="AutoShape 21"/>
          <p:cNvSpPr>
            <a:spLocks/>
          </p:cNvSpPr>
          <p:nvPr/>
        </p:nvSpPr>
        <p:spPr bwMode="auto">
          <a:xfrm>
            <a:off x="6400800" y="3581400"/>
            <a:ext cx="152400" cy="838200"/>
          </a:xfrm>
          <a:prstGeom prst="rightBrace">
            <a:avLst>
              <a:gd name="adj1" fmla="val 45833"/>
              <a:gd name="adj2" fmla="val 50000"/>
            </a:avLst>
          </a:prstGeom>
          <a:solidFill>
            <a:schemeClr val="bg1"/>
          </a:solidFill>
          <a:ln w="222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3" name="Text Box 22"/>
          <p:cNvSpPr txBox="1">
            <a:spLocks noChangeArrowheads="1"/>
          </p:cNvSpPr>
          <p:nvPr/>
        </p:nvSpPr>
        <p:spPr bwMode="auto">
          <a:xfrm>
            <a:off x="6629400" y="3810000"/>
            <a:ext cx="735013" cy="3365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-1" charset="0"/>
              </a:rPr>
              <a:t>100ms</a:t>
            </a:r>
          </a:p>
        </p:txBody>
      </p:sp>
      <p:sp>
        <p:nvSpPr>
          <p:cNvPr id="14" name="Text Box 24"/>
          <p:cNvSpPr txBox="1">
            <a:spLocks noChangeArrowheads="1"/>
          </p:cNvSpPr>
          <p:nvPr/>
        </p:nvSpPr>
        <p:spPr bwMode="auto">
          <a:xfrm rot="19977046">
            <a:off x="3657600" y="3886200"/>
            <a:ext cx="795338" cy="3365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ourier New" pitchFamily="-1" charset="0"/>
              </a:rPr>
              <a:t>“ABC”</a:t>
            </a:r>
          </a:p>
        </p:txBody>
      </p:sp>
      <p:sp>
        <p:nvSpPr>
          <p:cNvPr id="15" name="Text Box 25"/>
          <p:cNvSpPr txBox="1">
            <a:spLocks noChangeArrowheads="1"/>
          </p:cNvSpPr>
          <p:nvPr/>
        </p:nvSpPr>
        <p:spPr bwMode="auto">
          <a:xfrm rot="19977046">
            <a:off x="3733800" y="4648200"/>
            <a:ext cx="795338" cy="3365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ourier New" pitchFamily="-1" charset="0"/>
              </a:rPr>
              <a:t>“ABC”</a:t>
            </a:r>
          </a:p>
        </p:txBody>
      </p:sp>
      <p:sp>
        <p:nvSpPr>
          <p:cNvPr id="16" name="Text Box 26"/>
          <p:cNvSpPr txBox="1">
            <a:spLocks noChangeArrowheads="1"/>
          </p:cNvSpPr>
          <p:nvPr/>
        </p:nvSpPr>
        <p:spPr bwMode="auto">
          <a:xfrm>
            <a:off x="6096000" y="5638800"/>
            <a:ext cx="2171700" cy="3365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-1" charset="0"/>
              </a:rPr>
              <a:t>Result: ABC or ABCABC?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do we need sequence numbers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00"/>
                </a:solidFill>
                <a:latin typeface="Calibri" pitchFamily="-1" charset="0"/>
              </a:rPr>
              <a:t>Without sequence numbers,</a:t>
            </a:r>
            <a:r>
              <a:rPr lang="en-US" dirty="0" smtClean="0">
                <a:solidFill>
                  <a:srgbClr val="000000"/>
                </a:solidFill>
                <a:latin typeface="Calibri" pitchFamily="-1" charset="0"/>
              </a:rPr>
              <a:t> you cannot tell </a:t>
            </a:r>
            <a:r>
              <a:rPr lang="en-US" dirty="0" smtClean="0">
                <a:solidFill>
                  <a:srgbClr val="000000"/>
                </a:solidFill>
                <a:latin typeface="Calibri" pitchFamily="-1" charset="0"/>
              </a:rPr>
              <a:t>the difference between </a:t>
            </a:r>
            <a:r>
              <a:rPr lang="en-US" dirty="0" smtClean="0">
                <a:solidFill>
                  <a:srgbClr val="000000"/>
                </a:solidFill>
                <a:latin typeface="Calibri" pitchFamily="-1" charset="0"/>
              </a:rPr>
              <a:t>a</a:t>
            </a:r>
            <a:r>
              <a:rPr lang="en-US" dirty="0" smtClean="0">
                <a:solidFill>
                  <a:srgbClr val="000000"/>
                </a:solidFill>
                <a:latin typeface="Calibri" pitchFamily="-1" charset="0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Calibri" pitchFamily="-1" charset="0"/>
              </a:rPr>
              <a:t>fresh </a:t>
            </a:r>
            <a:r>
              <a:rPr lang="en-US" dirty="0" smtClean="0">
                <a:solidFill>
                  <a:srgbClr val="000000"/>
                </a:solidFill>
                <a:latin typeface="Calibri" pitchFamily="-1" charset="0"/>
              </a:rPr>
              <a:t>packet and a retransmitted </a:t>
            </a:r>
            <a:r>
              <a:rPr lang="en-US" dirty="0" smtClean="0">
                <a:solidFill>
                  <a:srgbClr val="000000"/>
                </a:solidFill>
                <a:latin typeface="Calibri" pitchFamily="-1" charset="0"/>
              </a:rPr>
              <a:t>one.</a:t>
            </a:r>
          </a:p>
          <a:p>
            <a:endParaRPr lang="en-US" dirty="0" smtClean="0">
              <a:solidFill>
                <a:srgbClr val="000000"/>
              </a:solidFill>
              <a:latin typeface="Calibri" pitchFamily="-1" charset="0"/>
            </a:endParaRPr>
          </a:p>
          <a:p>
            <a:r>
              <a:rPr lang="en-US" dirty="0" smtClean="0">
                <a:solidFill>
                  <a:srgbClr val="000000"/>
                </a:solidFill>
                <a:latin typeface="Calibri" pitchFamily="-1" charset="0"/>
              </a:rPr>
              <a:t>With sequence numbers, the remote system can</a:t>
            </a:r>
            <a:br>
              <a:rPr lang="en-US" dirty="0" smtClean="0">
                <a:solidFill>
                  <a:srgbClr val="000000"/>
                </a:solidFill>
                <a:latin typeface="Calibri" pitchFamily="-1" charset="0"/>
              </a:rPr>
            </a:br>
            <a:r>
              <a:rPr lang="en-US" dirty="0" smtClean="0">
                <a:solidFill>
                  <a:srgbClr val="000000"/>
                </a:solidFill>
                <a:latin typeface="Calibri" pitchFamily="-1" charset="0"/>
              </a:rPr>
              <a:t>  discard duplicated packets.</a:t>
            </a:r>
          </a:p>
          <a:p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Acknowledgement </a:t>
            </a:r>
            <a:r>
              <a:rPr lang="en-US" dirty="0" smtClean="0"/>
              <a:t>numbers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Calibri" pitchFamily="-1" charset="0"/>
              </a:rPr>
              <a:t>A counter that keeps track of the sequence number</a:t>
            </a:r>
            <a:br>
              <a:rPr lang="en-US" dirty="0" smtClean="0">
                <a:latin typeface="Calibri" pitchFamily="-1" charset="0"/>
              </a:rPr>
            </a:br>
            <a:r>
              <a:rPr lang="en-US" dirty="0" smtClean="0">
                <a:latin typeface="Calibri" pitchFamily="-1" charset="0"/>
              </a:rPr>
              <a:t>  of the last accepted packet.</a:t>
            </a:r>
            <a:endParaRPr lang="en-US" dirty="0" smtClean="0">
              <a:latin typeface="Calibri" pitchFamily="-1" charset="0"/>
            </a:endParaRPr>
          </a:p>
          <a:p>
            <a:pPr lvl="1"/>
            <a:r>
              <a:rPr lang="en-US" sz="1800" dirty="0" smtClean="0">
                <a:solidFill>
                  <a:srgbClr val="1F497D"/>
                </a:solidFill>
                <a:latin typeface="Calibri" pitchFamily="-1" charset="0"/>
              </a:rPr>
              <a:t>“</a:t>
            </a:r>
            <a:r>
              <a:rPr lang="en-US" sz="1800" dirty="0" smtClean="0">
                <a:solidFill>
                  <a:srgbClr val="1F497D"/>
                </a:solidFill>
                <a:latin typeface="Calibri" pitchFamily="-1" charset="0"/>
              </a:rPr>
              <a:t>I have seen your packet X and everything before that.”</a:t>
            </a:r>
            <a:endParaRPr lang="en-US" sz="1800" dirty="0" smtClean="0">
              <a:solidFill>
                <a:srgbClr val="1F497D"/>
              </a:solidFill>
              <a:latin typeface="Calibri" pitchFamily="-1" charset="0"/>
            </a:endParaRPr>
          </a:p>
          <a:p>
            <a:pPr lvl="1"/>
            <a:endParaRPr lang="en-US" dirty="0" smtClean="0"/>
          </a:p>
          <a:p>
            <a:r>
              <a:rPr lang="en-US" dirty="0" smtClean="0">
                <a:latin typeface="Calibri" pitchFamily="-1" charset="0"/>
              </a:rPr>
              <a:t>A packet is accepted if its sequence number is</a:t>
            </a:r>
            <a:br>
              <a:rPr lang="en-US" dirty="0" smtClean="0">
                <a:latin typeface="Calibri" pitchFamily="-1" charset="0"/>
              </a:rPr>
            </a:br>
            <a:r>
              <a:rPr lang="en-US" dirty="0" smtClean="0">
                <a:latin typeface="Calibri" pitchFamily="-1" charset="0"/>
              </a:rPr>
              <a:t>  contiguous with the last accepted packet.</a:t>
            </a:r>
            <a:endParaRPr lang="en-US" dirty="0" smtClean="0">
              <a:latin typeface="Calibri" pitchFamily="-1" charset="0"/>
            </a:endParaRPr>
          </a:p>
          <a:p>
            <a:pPr lvl="1"/>
            <a:r>
              <a:rPr lang="en-US" sz="1800" dirty="0" smtClean="0">
                <a:solidFill>
                  <a:srgbClr val="1F497D"/>
                </a:solidFill>
                <a:latin typeface="Calibri" pitchFamily="-1" charset="0"/>
              </a:rPr>
              <a:t>if the packet’s </a:t>
            </a:r>
            <a:r>
              <a:rPr lang="en-US" sz="1800" dirty="0" err="1" smtClean="0">
                <a:solidFill>
                  <a:srgbClr val="1F497D"/>
                </a:solidFill>
                <a:latin typeface="Calibri" pitchFamily="-1" charset="0"/>
              </a:rPr>
              <a:t>seq</a:t>
            </a:r>
            <a:r>
              <a:rPr lang="en-US" sz="1800" dirty="0" smtClean="0">
                <a:solidFill>
                  <a:srgbClr val="1F497D"/>
                </a:solidFill>
                <a:latin typeface="Calibri" pitchFamily="-1" charset="0"/>
              </a:rPr>
              <a:t> == local </a:t>
            </a:r>
            <a:r>
              <a:rPr lang="en-US" sz="1800" dirty="0" err="1" smtClean="0">
                <a:solidFill>
                  <a:srgbClr val="1F497D"/>
                </a:solidFill>
                <a:latin typeface="Calibri" pitchFamily="-1" charset="0"/>
              </a:rPr>
              <a:t>ack</a:t>
            </a:r>
            <a:r>
              <a:rPr lang="en-US" sz="1800" dirty="0" smtClean="0">
                <a:solidFill>
                  <a:srgbClr val="1F497D"/>
                </a:solidFill>
                <a:latin typeface="Calibri" pitchFamily="-1" charset="0"/>
              </a:rPr>
              <a:t> number+1, accept.</a:t>
            </a:r>
          </a:p>
          <a:p>
            <a:pPr lvl="1"/>
            <a:r>
              <a:rPr lang="en-US" sz="1800" dirty="0" smtClean="0">
                <a:solidFill>
                  <a:srgbClr val="1F497D"/>
                </a:solidFill>
                <a:latin typeface="Calibri" pitchFamily="-1" charset="0"/>
              </a:rPr>
              <a:t>o</a:t>
            </a:r>
            <a:r>
              <a:rPr lang="en-US" sz="1800" dirty="0" smtClean="0">
                <a:solidFill>
                  <a:srgbClr val="1F497D"/>
                </a:solidFill>
                <a:latin typeface="Calibri" pitchFamily="-1" charset="0"/>
              </a:rPr>
              <a:t>nce a packet is accepted, update the </a:t>
            </a:r>
            <a:r>
              <a:rPr lang="en-US" sz="1800" dirty="0" err="1" smtClean="0">
                <a:solidFill>
                  <a:srgbClr val="1F497D"/>
                </a:solidFill>
                <a:latin typeface="Calibri" pitchFamily="-1" charset="0"/>
              </a:rPr>
              <a:t>ack</a:t>
            </a:r>
            <a:r>
              <a:rPr lang="en-US" sz="1800" dirty="0" smtClean="0">
                <a:solidFill>
                  <a:srgbClr val="1F497D"/>
                </a:solidFill>
                <a:latin typeface="Calibri" pitchFamily="-1" charset="0"/>
              </a:rPr>
              <a:t> number.</a:t>
            </a:r>
          </a:p>
          <a:p>
            <a:pPr lvl="1"/>
            <a:endParaRPr lang="en-US" dirty="0" smtClean="0">
              <a:latin typeface="Calibri" pitchFamily="-1" charset="0"/>
            </a:endParaRPr>
          </a:p>
          <a:p>
            <a:r>
              <a:rPr lang="en-US" dirty="0" smtClean="0">
                <a:latin typeface="Calibri" pitchFamily="-1" charset="0"/>
              </a:rPr>
              <a:t>For a window of size 1, </a:t>
            </a:r>
            <a:r>
              <a:rPr lang="en-US" dirty="0" err="1" smtClean="0">
                <a:latin typeface="Calibri" pitchFamily="-1" charset="0"/>
              </a:rPr>
              <a:t>seq</a:t>
            </a:r>
            <a:r>
              <a:rPr lang="en-US" dirty="0" smtClean="0">
                <a:latin typeface="Calibri" pitchFamily="-1" charset="0"/>
              </a:rPr>
              <a:t> numbers will never skip,</a:t>
            </a:r>
            <a:br>
              <a:rPr lang="en-US" dirty="0" smtClean="0">
                <a:latin typeface="Calibri" pitchFamily="-1" charset="0"/>
              </a:rPr>
            </a:br>
            <a:r>
              <a:rPr lang="en-US" dirty="0" smtClean="0">
                <a:latin typeface="Calibri" pitchFamily="-1" charset="0"/>
              </a:rPr>
              <a:t>  so </a:t>
            </a:r>
            <a:r>
              <a:rPr lang="en-US" dirty="0" err="1" smtClean="0">
                <a:latin typeface="Calibri" pitchFamily="-1" charset="0"/>
              </a:rPr>
              <a:t>ack</a:t>
            </a:r>
            <a:r>
              <a:rPr lang="en-US" dirty="0" smtClean="0">
                <a:latin typeface="Calibri" pitchFamily="-1" charset="0"/>
              </a:rPr>
              <a:t> numbers will never skip </a:t>
            </a:r>
            <a:r>
              <a:rPr lang="en-US" dirty="0" smtClean="0">
                <a:latin typeface="Calibri" pitchFamily="-1" charset="0"/>
              </a:rPr>
              <a:t>either.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972</TotalTime>
  <Words>1499</Words>
  <Application>Microsoft Macintosh PowerPoint</Application>
  <PresentationFormat>On-screen Show (4:3)</PresentationFormat>
  <Paragraphs>234</Paragraphs>
  <Slides>27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Office Theme</vt:lpstr>
      <vt:lpstr>Project 4 Supplemental Lecture</vt:lpstr>
      <vt:lpstr>Today’s Lecture</vt:lpstr>
      <vt:lpstr>Administrative Information</vt:lpstr>
      <vt:lpstr>Seq and ack numbers</vt:lpstr>
      <vt:lpstr>Sequence numbers</vt:lpstr>
      <vt:lpstr>Why do we need sequence numbers?</vt:lpstr>
      <vt:lpstr>Why do we need sequence numbers?</vt:lpstr>
      <vt:lpstr>Why do we need sequence numbers?</vt:lpstr>
      <vt:lpstr>Acknowledgement numbers</vt:lpstr>
      <vt:lpstr>ACK packets</vt:lpstr>
      <vt:lpstr>Initial seq and ack numbers</vt:lpstr>
      <vt:lpstr>Handshaking example</vt:lpstr>
      <vt:lpstr>Handshaking: SYN lost</vt:lpstr>
      <vt:lpstr>Handshaking: SYNACK lost</vt:lpstr>
      <vt:lpstr>Handshaking: SYNACK lost</vt:lpstr>
      <vt:lpstr>Data exchange</vt:lpstr>
      <vt:lpstr>Concurrent data exchange</vt:lpstr>
      <vt:lpstr>Data exchange: data lost</vt:lpstr>
      <vt:lpstr>Data exchange: ACK lost</vt:lpstr>
      <vt:lpstr>Data exchange: ACK lost</vt:lpstr>
      <vt:lpstr>Handling duplicate messages</vt:lpstr>
      <vt:lpstr>Project 4 FAQ</vt:lpstr>
      <vt:lpstr>minisocket_receive()</vt:lpstr>
      <vt:lpstr>minisocket_receive()</vt:lpstr>
      <vt:lpstr>Implementation hints - sending</vt:lpstr>
      <vt:lpstr>Implementation hints – closing socket</vt:lpstr>
      <vt:lpstr>Questions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Joe Mongeluzzi</dc:creator>
  <cp:lastModifiedBy>Jason Zhao</cp:lastModifiedBy>
  <cp:revision>85</cp:revision>
  <dcterms:created xsi:type="dcterms:W3CDTF">2012-10-25T16:26:43Z</dcterms:created>
  <dcterms:modified xsi:type="dcterms:W3CDTF">2012-10-25T18:26:55Z</dcterms:modified>
</cp:coreProperties>
</file>