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56"/>
  </p:notesMasterIdLst>
  <p:handoutMasterIdLst>
    <p:handoutMasterId r:id="rId57"/>
  </p:handoutMasterIdLst>
  <p:sldIdLst>
    <p:sldId id="332" r:id="rId2"/>
    <p:sldId id="333" r:id="rId3"/>
    <p:sldId id="334" r:id="rId4"/>
    <p:sldId id="335" r:id="rId5"/>
    <p:sldId id="353" r:id="rId6"/>
    <p:sldId id="354" r:id="rId7"/>
    <p:sldId id="355" r:id="rId8"/>
    <p:sldId id="356" r:id="rId9"/>
    <p:sldId id="357" r:id="rId10"/>
    <p:sldId id="358" r:id="rId11"/>
    <p:sldId id="359" r:id="rId12"/>
    <p:sldId id="360" r:id="rId13"/>
    <p:sldId id="361" r:id="rId14"/>
    <p:sldId id="362" r:id="rId15"/>
    <p:sldId id="363" r:id="rId16"/>
    <p:sldId id="336" r:id="rId17"/>
    <p:sldId id="337" r:id="rId18"/>
    <p:sldId id="338" r:id="rId19"/>
    <p:sldId id="339" r:id="rId20"/>
    <p:sldId id="340" r:id="rId21"/>
    <p:sldId id="341" r:id="rId22"/>
    <p:sldId id="342" r:id="rId23"/>
    <p:sldId id="343" r:id="rId24"/>
    <p:sldId id="344" r:id="rId25"/>
    <p:sldId id="345" r:id="rId26"/>
    <p:sldId id="346" r:id="rId27"/>
    <p:sldId id="347" r:id="rId28"/>
    <p:sldId id="348" r:id="rId29"/>
    <p:sldId id="349" r:id="rId30"/>
    <p:sldId id="350" r:id="rId31"/>
    <p:sldId id="351" r:id="rId32"/>
    <p:sldId id="364" r:id="rId33"/>
    <p:sldId id="365" r:id="rId34"/>
    <p:sldId id="366" r:id="rId35"/>
    <p:sldId id="367" r:id="rId36"/>
    <p:sldId id="368" r:id="rId37"/>
    <p:sldId id="369" r:id="rId38"/>
    <p:sldId id="370" r:id="rId39"/>
    <p:sldId id="371" r:id="rId40"/>
    <p:sldId id="372" r:id="rId41"/>
    <p:sldId id="373" r:id="rId42"/>
    <p:sldId id="374" r:id="rId43"/>
    <p:sldId id="375" r:id="rId44"/>
    <p:sldId id="376" r:id="rId45"/>
    <p:sldId id="377" r:id="rId46"/>
    <p:sldId id="378" r:id="rId47"/>
    <p:sldId id="379" r:id="rId48"/>
    <p:sldId id="380" r:id="rId49"/>
    <p:sldId id="381" r:id="rId50"/>
    <p:sldId id="382" r:id="rId51"/>
    <p:sldId id="383" r:id="rId52"/>
    <p:sldId id="384" r:id="rId53"/>
    <p:sldId id="385" r:id="rId54"/>
    <p:sldId id="386" r:id="rId55"/>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D51FF"/>
    <a:srgbClr val="7D7D7D"/>
    <a:srgbClr val="FF0000"/>
    <a:srgbClr val="009900"/>
    <a:srgbClr val="008200"/>
    <a:srgbClr val="CC6600"/>
    <a:srgbClr val="66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72" autoAdjust="0"/>
    <p:restoredTop sz="88644" autoAdjust="0"/>
  </p:normalViewPr>
  <p:slideViewPr>
    <p:cSldViewPr>
      <p:cViewPr varScale="1">
        <p:scale>
          <a:sx n="119" d="100"/>
          <a:sy n="119" d="100"/>
        </p:scale>
        <p:origin x="-57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DBF31720-DF7D-460D-A3BD-35A5FDE0689B}" type="datetimeFigureOut">
              <a:rPr lang="en-US" smtClean="0"/>
              <a:pPr/>
              <a:t>3/18/2009</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435A8110-F5FB-4250-8BDB-17305AE306E2}"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defRPr sz="1300"/>
            </a:lvl1pPr>
          </a:lstStyle>
          <a:p>
            <a:endParaRPr lang="en-US"/>
          </a:p>
        </p:txBody>
      </p:sp>
      <p:sp>
        <p:nvSpPr>
          <p:cNvPr id="36867" name="Rectangle 3"/>
          <p:cNvSpPr>
            <a:spLocks noGrp="1" noChangeArrowheads="1"/>
          </p:cNvSpPr>
          <p:nvPr>
            <p:ph type="dt" idx="1"/>
          </p:nvPr>
        </p:nvSpPr>
        <p:spPr bwMode="auto">
          <a:xfrm>
            <a:off x="4143587"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a:defRPr sz="1300"/>
            </a:lvl1pPr>
          </a:lstStyle>
          <a:p>
            <a:endParaRPr lang="en-US"/>
          </a:p>
        </p:txBody>
      </p:sp>
      <p:sp>
        <p:nvSpPr>
          <p:cNvPr id="36868"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p:spPr>
      </p:sp>
      <p:sp>
        <p:nvSpPr>
          <p:cNvPr id="36869" name="Rectangle 5"/>
          <p:cNvSpPr>
            <a:spLocks noGrp="1" noChangeArrowheads="1"/>
          </p:cNvSpPr>
          <p:nvPr>
            <p:ph type="body" sz="quarter" idx="3"/>
          </p:nvPr>
        </p:nvSpPr>
        <p:spPr bwMode="auto">
          <a:xfrm>
            <a:off x="731520" y="4560570"/>
            <a:ext cx="5852160" cy="432054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6870" name="Rectangle 6"/>
          <p:cNvSpPr>
            <a:spLocks noGrp="1" noChangeArrowheads="1"/>
          </p:cNvSpPr>
          <p:nvPr>
            <p:ph type="ftr" sz="quarter" idx="4"/>
          </p:nvPr>
        </p:nvSpPr>
        <p:spPr bwMode="auto">
          <a:xfrm>
            <a:off x="0" y="9119474"/>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defRPr sz="1300"/>
            </a:lvl1pPr>
          </a:lstStyle>
          <a:p>
            <a:endParaRPr lang="en-US"/>
          </a:p>
        </p:txBody>
      </p:sp>
      <p:sp>
        <p:nvSpPr>
          <p:cNvPr id="36871" name="Rectangle 7"/>
          <p:cNvSpPr>
            <a:spLocks noGrp="1" noChangeArrowheads="1"/>
          </p:cNvSpPr>
          <p:nvPr>
            <p:ph type="sldNum" sz="quarter" idx="5"/>
          </p:nvPr>
        </p:nvSpPr>
        <p:spPr bwMode="auto">
          <a:xfrm>
            <a:off x="4143587" y="9119474"/>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a:defRPr sz="1300"/>
            </a:lvl1pPr>
          </a:lstStyle>
          <a:p>
            <a:fld id="{04A060F9-F3EC-4507-A4E7-A48FE6B4FB77}"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C989D0-9634-416F-BB59-3719620B4455}" type="slidenum">
              <a:rPr lang="en-US"/>
              <a:pPr/>
              <a:t>32</a:t>
            </a:fld>
            <a:endParaRPr lang="en-US"/>
          </a:p>
        </p:txBody>
      </p:sp>
      <p:sp>
        <p:nvSpPr>
          <p:cNvPr id="157698" name="Rectangle 2"/>
          <p:cNvSpPr>
            <a:spLocks noRot="1" noChangeArrowheads="1" noTextEdit="1"/>
          </p:cNvSpPr>
          <p:nvPr>
            <p:ph type="sldImg"/>
          </p:nvPr>
        </p:nvSpPr>
        <p:spPr>
          <a:ln/>
        </p:spPr>
      </p:sp>
      <p:sp>
        <p:nvSpPr>
          <p:cNvPr id="1576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617D92-41AE-47D3-9288-46C62F9F8355}" type="slidenum">
              <a:rPr lang="en-US"/>
              <a:pPr/>
              <a:t>41</a:t>
            </a:fld>
            <a:endParaRPr lang="en-US"/>
          </a:p>
        </p:txBody>
      </p:sp>
      <p:sp>
        <p:nvSpPr>
          <p:cNvPr id="180226" name="Rectangle 2"/>
          <p:cNvSpPr>
            <a:spLocks noRot="1" noChangeArrowheads="1" noTextEdit="1"/>
          </p:cNvSpPr>
          <p:nvPr>
            <p:ph type="sldImg"/>
          </p:nvPr>
        </p:nvSpPr>
        <p:spPr>
          <a:ln/>
        </p:spPr>
      </p:sp>
      <p:sp>
        <p:nvSpPr>
          <p:cNvPr id="1802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4C6F0F-798C-47BB-A6E2-49881C2621C4}" type="slidenum">
              <a:rPr lang="en-US"/>
              <a:pPr/>
              <a:t>42</a:t>
            </a:fld>
            <a:endParaRPr lang="en-US"/>
          </a:p>
        </p:txBody>
      </p:sp>
      <p:sp>
        <p:nvSpPr>
          <p:cNvPr id="164866" name="Rectangle 2"/>
          <p:cNvSpPr>
            <a:spLocks noRot="1" noChangeArrowheads="1" noTextEdit="1"/>
          </p:cNvSpPr>
          <p:nvPr>
            <p:ph type="sldImg"/>
          </p:nvPr>
        </p:nvSpPr>
        <p:spPr>
          <a:ln/>
        </p:spPr>
      </p:sp>
      <p:sp>
        <p:nvSpPr>
          <p:cNvPr id="1648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52E4D19-B2C9-4089-AFEF-909B2CB5069C}" type="slidenum">
              <a:rPr lang="en-US"/>
              <a:pPr/>
              <a:t>43</a:t>
            </a:fld>
            <a:endParaRPr lang="en-US"/>
          </a:p>
        </p:txBody>
      </p:sp>
      <p:sp>
        <p:nvSpPr>
          <p:cNvPr id="179202" name="Rectangle 2"/>
          <p:cNvSpPr>
            <a:spLocks noRot="1" noChangeArrowheads="1" noTextEdit="1"/>
          </p:cNvSpPr>
          <p:nvPr>
            <p:ph type="sldImg"/>
          </p:nvPr>
        </p:nvSpPr>
        <p:spPr>
          <a:ln/>
        </p:spPr>
      </p:sp>
      <p:sp>
        <p:nvSpPr>
          <p:cNvPr id="1792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96AD620-77BA-45C3-A335-88976D8648F4}" type="slidenum">
              <a:rPr lang="en-US"/>
              <a:pPr/>
              <a:t>44</a:t>
            </a:fld>
            <a:endParaRPr lang="en-US"/>
          </a:p>
        </p:txBody>
      </p:sp>
      <p:sp>
        <p:nvSpPr>
          <p:cNvPr id="183298" name="Rectangle 2"/>
          <p:cNvSpPr>
            <a:spLocks noRot="1" noChangeArrowheads="1" noTextEdit="1"/>
          </p:cNvSpPr>
          <p:nvPr>
            <p:ph type="sldImg"/>
          </p:nvPr>
        </p:nvSpPr>
        <p:spPr>
          <a:ln/>
        </p:spPr>
      </p:sp>
      <p:sp>
        <p:nvSpPr>
          <p:cNvPr id="183299" name="Rectangle 3"/>
          <p:cNvSpPr>
            <a:spLocks noGrp="1" noChangeArrowheads="1"/>
          </p:cNvSpPr>
          <p:nvPr>
            <p:ph type="body" idx="1"/>
          </p:nvPr>
        </p:nvSpPr>
        <p:spPr/>
        <p:txBody>
          <a:bodyPr/>
          <a:lstStyle/>
          <a:p>
            <a:pPr lvl="1"/>
            <a:r>
              <a:rPr lang="en-US"/>
              <a:t>that are blocked by filters or identical to already seen SCAs</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C888A2-D710-420E-B4EB-33F9504E561E}" type="slidenum">
              <a:rPr lang="en-US"/>
              <a:pPr/>
              <a:t>45</a:t>
            </a:fld>
            <a:endParaRPr lang="en-US"/>
          </a:p>
        </p:txBody>
      </p:sp>
      <p:sp>
        <p:nvSpPr>
          <p:cNvPr id="206850" name="Rectangle 2"/>
          <p:cNvSpPr>
            <a:spLocks noRot="1" noChangeArrowheads="1" noTextEdit="1"/>
          </p:cNvSpPr>
          <p:nvPr>
            <p:ph type="sldImg"/>
          </p:nvPr>
        </p:nvSpPr>
        <p:spPr>
          <a:ln/>
        </p:spPr>
      </p:sp>
      <p:sp>
        <p:nvSpPr>
          <p:cNvPr id="206851" name="Rectangle 3"/>
          <p:cNvSpPr>
            <a:spLocks noGrp="1" noChangeArrowheads="1"/>
          </p:cNvSpPr>
          <p:nvPr>
            <p:ph type="body" idx="1"/>
          </p:nvPr>
        </p:nvSpPr>
        <p:spPr/>
        <p:txBody>
          <a:bodyPr/>
          <a:lstStyle/>
          <a:p>
            <a:r>
              <a:rPr lang="en-US"/>
              <a:t>In the beginning, not enough infecting hosts, in the end, not enough infectable hosts</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22C4E08-BC4B-4A27-ACB5-3C71F916884F}" type="slidenum">
              <a:rPr lang="en-US"/>
              <a:pPr/>
              <a:t>46</a:t>
            </a:fld>
            <a:endParaRPr lang="en-US"/>
          </a:p>
        </p:txBody>
      </p:sp>
      <p:sp>
        <p:nvSpPr>
          <p:cNvPr id="184322" name="Rectangle 2"/>
          <p:cNvSpPr>
            <a:spLocks noRot="1" noChangeArrowheads="1" noTextEdit="1"/>
          </p:cNvSpPr>
          <p:nvPr>
            <p:ph type="sldImg"/>
          </p:nvPr>
        </p:nvSpPr>
        <p:spPr>
          <a:ln/>
        </p:spPr>
      </p:sp>
      <p:sp>
        <p:nvSpPr>
          <p:cNvPr id="1843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E793626-8391-4F9E-B415-117B4565F383}" type="slidenum">
              <a:rPr lang="en-US"/>
              <a:pPr/>
              <a:t>47</a:t>
            </a:fld>
            <a:endParaRPr lang="en-US"/>
          </a:p>
        </p:txBody>
      </p:sp>
      <p:sp>
        <p:nvSpPr>
          <p:cNvPr id="186370" name="Rectangle 2"/>
          <p:cNvSpPr>
            <a:spLocks noRot="1" noChangeArrowheads="1" noTextEdit="1"/>
          </p:cNvSpPr>
          <p:nvPr>
            <p:ph type="sldImg"/>
          </p:nvPr>
        </p:nvSpPr>
        <p:spPr>
          <a:ln/>
        </p:spPr>
      </p:sp>
      <p:sp>
        <p:nvSpPr>
          <p:cNvPr id="1863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715310-A3BB-4ADD-A17D-66A353742B2A}" type="slidenum">
              <a:rPr lang="en-US"/>
              <a:pPr/>
              <a:t>48</a:t>
            </a:fld>
            <a:endParaRPr lang="en-US"/>
          </a:p>
        </p:txBody>
      </p:sp>
      <p:sp>
        <p:nvSpPr>
          <p:cNvPr id="193538" name="Rectangle 2"/>
          <p:cNvSpPr>
            <a:spLocks noRot="1" noChangeArrowheads="1" noTextEdit="1"/>
          </p:cNvSpPr>
          <p:nvPr>
            <p:ph type="sldImg"/>
          </p:nvPr>
        </p:nvSpPr>
        <p:spPr>
          <a:ln/>
        </p:spPr>
      </p:sp>
      <p:sp>
        <p:nvSpPr>
          <p:cNvPr id="1935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5B9DB5-92BF-4025-9735-A0F734DC74D9}" type="slidenum">
              <a:rPr lang="en-US"/>
              <a:pPr/>
              <a:t>49</a:t>
            </a:fld>
            <a:endParaRPr lang="en-US"/>
          </a:p>
        </p:txBody>
      </p:sp>
      <p:sp>
        <p:nvSpPr>
          <p:cNvPr id="194562" name="Rectangle 2"/>
          <p:cNvSpPr>
            <a:spLocks noRot="1" noChangeArrowheads="1" noTextEdit="1"/>
          </p:cNvSpPr>
          <p:nvPr>
            <p:ph type="sldImg"/>
          </p:nvPr>
        </p:nvSpPr>
        <p:spPr>
          <a:ln/>
        </p:spPr>
      </p:sp>
      <p:sp>
        <p:nvSpPr>
          <p:cNvPr id="1945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2DADF2A-F033-47D8-BA99-B28ED36CC8AB}" type="slidenum">
              <a:rPr lang="en-US"/>
              <a:pPr/>
              <a:t>50</a:t>
            </a:fld>
            <a:endParaRPr lang="en-US"/>
          </a:p>
        </p:txBody>
      </p:sp>
      <p:sp>
        <p:nvSpPr>
          <p:cNvPr id="195586" name="Rectangle 2"/>
          <p:cNvSpPr>
            <a:spLocks noRot="1" noChangeArrowheads="1" noTextEdit="1"/>
          </p:cNvSpPr>
          <p:nvPr>
            <p:ph type="sldImg"/>
          </p:nvPr>
        </p:nvSpPr>
        <p:spPr>
          <a:ln/>
        </p:spPr>
      </p:sp>
      <p:sp>
        <p:nvSpPr>
          <p:cNvPr id="1955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4E9AE1C-E00B-41D2-BC92-0AB1C4F7B548}" type="slidenum">
              <a:rPr lang="en-US"/>
              <a:pPr/>
              <a:t>33</a:t>
            </a:fld>
            <a:endParaRPr lang="en-US"/>
          </a:p>
        </p:txBody>
      </p:sp>
      <p:sp>
        <p:nvSpPr>
          <p:cNvPr id="158722" name="Rectangle 2"/>
          <p:cNvSpPr>
            <a:spLocks noRot="1" noChangeArrowheads="1" noTextEdit="1"/>
          </p:cNvSpPr>
          <p:nvPr>
            <p:ph type="sldImg"/>
          </p:nvPr>
        </p:nvSpPr>
        <p:spPr>
          <a:ln/>
        </p:spPr>
      </p:sp>
      <p:sp>
        <p:nvSpPr>
          <p:cNvPr id="158723" name="Rectangle 3"/>
          <p:cNvSpPr>
            <a:spLocks noGrp="1" noChangeArrowheads="1"/>
          </p:cNvSpPr>
          <p:nvPr>
            <p:ph type="body" idx="1"/>
          </p:nvPr>
        </p:nvSpPr>
        <p:spPr/>
        <p:txBody>
          <a:bodyPr/>
          <a:lstStyle/>
          <a:p>
            <a:r>
              <a:rPr lang="en-US"/>
              <a:t>LSASS = Local Security Authority Subsystem Service</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EACB285-3CFA-4910-8135-CA30CAADD2F8}" type="slidenum">
              <a:rPr lang="en-US"/>
              <a:pPr/>
              <a:t>51</a:t>
            </a:fld>
            <a:endParaRPr lang="en-US"/>
          </a:p>
        </p:txBody>
      </p:sp>
      <p:sp>
        <p:nvSpPr>
          <p:cNvPr id="196610" name="Rectangle 2"/>
          <p:cNvSpPr>
            <a:spLocks noRot="1" noChangeArrowheads="1" noTextEdit="1"/>
          </p:cNvSpPr>
          <p:nvPr>
            <p:ph type="sldImg"/>
          </p:nvPr>
        </p:nvSpPr>
        <p:spPr>
          <a:ln/>
        </p:spPr>
      </p:sp>
      <p:sp>
        <p:nvSpPr>
          <p:cNvPr id="1966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0A06FC-48C5-401E-9BCC-58FF15F1230A}" type="slidenum">
              <a:rPr lang="en-US"/>
              <a:pPr/>
              <a:t>52</a:t>
            </a:fld>
            <a:endParaRPr lang="en-US"/>
          </a:p>
        </p:txBody>
      </p:sp>
      <p:sp>
        <p:nvSpPr>
          <p:cNvPr id="200706" name="Rectangle 2"/>
          <p:cNvSpPr>
            <a:spLocks noRot="1" noChangeArrowheads="1" noTextEdit="1"/>
          </p:cNvSpPr>
          <p:nvPr>
            <p:ph type="sldImg"/>
          </p:nvPr>
        </p:nvSpPr>
        <p:spPr>
          <a:ln/>
        </p:spPr>
      </p:sp>
      <p:sp>
        <p:nvSpPr>
          <p:cNvPr id="2007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D0A10B0-A6FD-423E-BDF7-41E3E41C3A2C}" type="slidenum">
              <a:rPr lang="en-US"/>
              <a:pPr/>
              <a:t>53</a:t>
            </a:fld>
            <a:endParaRPr lang="en-US"/>
          </a:p>
        </p:txBody>
      </p:sp>
      <p:sp>
        <p:nvSpPr>
          <p:cNvPr id="188418" name="Rectangle 2"/>
          <p:cNvSpPr>
            <a:spLocks noRot="1" noChangeArrowheads="1" noTextEdit="1"/>
          </p:cNvSpPr>
          <p:nvPr>
            <p:ph type="sldImg"/>
          </p:nvPr>
        </p:nvSpPr>
        <p:spPr>
          <a:ln/>
        </p:spPr>
      </p:sp>
      <p:sp>
        <p:nvSpPr>
          <p:cNvPr id="1884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8157CF-739F-41FB-8129-7AD2C47C7705}" type="slidenum">
              <a:rPr lang="en-US"/>
              <a:pPr/>
              <a:t>54</a:t>
            </a:fld>
            <a:endParaRPr lang="en-US"/>
          </a:p>
        </p:txBody>
      </p:sp>
      <p:sp>
        <p:nvSpPr>
          <p:cNvPr id="202754" name="Rectangle 2"/>
          <p:cNvSpPr>
            <a:spLocks noRot="1" noChangeArrowheads="1" noTextEdit="1"/>
          </p:cNvSpPr>
          <p:nvPr>
            <p:ph type="sldImg"/>
          </p:nvPr>
        </p:nvSpPr>
        <p:spPr>
          <a:ln/>
        </p:spPr>
      </p:sp>
      <p:sp>
        <p:nvSpPr>
          <p:cNvPr id="202755" name="Rectangle 3"/>
          <p:cNvSpPr>
            <a:spLocks noGrp="1" noChangeArrowheads="1"/>
          </p:cNvSpPr>
          <p:nvPr>
            <p:ph type="body" idx="1"/>
          </p:nvPr>
        </p:nvSpPr>
        <p:spPr/>
        <p:txBody>
          <a:bodyPr/>
          <a:lstStyle/>
          <a:p>
            <a:r>
              <a:rPr lang="en-US"/>
              <a:t>worms may change in sophistication, but vulnerabilities don’t</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09583E1-3AA4-43BB-BF39-B9BE8972D95D}" type="slidenum">
              <a:rPr lang="en-US"/>
              <a:pPr/>
              <a:t>34</a:t>
            </a:fld>
            <a:endParaRPr lang="en-US"/>
          </a:p>
        </p:txBody>
      </p:sp>
      <p:sp>
        <p:nvSpPr>
          <p:cNvPr id="159746" name="Rectangle 2"/>
          <p:cNvSpPr>
            <a:spLocks noRot="1" noChangeArrowheads="1" noTextEdit="1"/>
          </p:cNvSpPr>
          <p:nvPr>
            <p:ph type="sldImg"/>
          </p:nvPr>
        </p:nvSpPr>
        <p:spPr>
          <a:ln/>
        </p:spPr>
      </p:sp>
      <p:sp>
        <p:nvSpPr>
          <p:cNvPr id="159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9ECBA5-88B4-4300-BFC1-4D112B9F7C41}" type="slidenum">
              <a:rPr lang="en-US"/>
              <a:pPr/>
              <a:t>35</a:t>
            </a:fld>
            <a:endParaRPr lang="en-US"/>
          </a:p>
        </p:txBody>
      </p:sp>
      <p:sp>
        <p:nvSpPr>
          <p:cNvPr id="161794" name="Rectangle 2"/>
          <p:cNvSpPr>
            <a:spLocks noRot="1" noChangeArrowheads="1" noTextEdit="1"/>
          </p:cNvSpPr>
          <p:nvPr>
            <p:ph type="sldImg"/>
          </p:nvPr>
        </p:nvSpPr>
        <p:spPr>
          <a:ln/>
        </p:spPr>
      </p:sp>
      <p:sp>
        <p:nvSpPr>
          <p:cNvPr id="161795" name="Rectangle 3"/>
          <p:cNvSpPr>
            <a:spLocks noGrp="1" noChangeArrowheads="1"/>
          </p:cNvSpPr>
          <p:nvPr>
            <p:ph type="body" idx="1"/>
          </p:nvPr>
        </p:nvSpPr>
        <p:spPr/>
        <p:txBody>
          <a:bodyPr/>
          <a:lstStyle/>
          <a:p>
            <a:r>
              <a:rPr lang="en-US"/>
              <a:t>What about nx bits?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82034F-6FEA-4C68-83DB-FC9DBBF0E5C3}" type="slidenum">
              <a:rPr lang="en-US"/>
              <a:pPr/>
              <a:t>36</a:t>
            </a:fld>
            <a:endParaRPr lang="en-US"/>
          </a:p>
        </p:txBody>
      </p:sp>
      <p:sp>
        <p:nvSpPr>
          <p:cNvPr id="162818" name="Rectangle 2"/>
          <p:cNvSpPr>
            <a:spLocks noRot="1" noChangeArrowheads="1" noTextEdit="1"/>
          </p:cNvSpPr>
          <p:nvPr>
            <p:ph type="sldImg"/>
          </p:nvPr>
        </p:nvSpPr>
        <p:spPr>
          <a:ln/>
        </p:spPr>
      </p:sp>
      <p:sp>
        <p:nvSpPr>
          <p:cNvPr id="162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7720908-BD43-4056-9726-A3BBAB411544}" type="slidenum">
              <a:rPr lang="en-US"/>
              <a:pPr/>
              <a:t>37</a:t>
            </a:fld>
            <a:endParaRPr lang="en-US"/>
          </a:p>
        </p:txBody>
      </p:sp>
      <p:sp>
        <p:nvSpPr>
          <p:cNvPr id="178178" name="Rectangle 2"/>
          <p:cNvSpPr>
            <a:spLocks noRot="1" noChangeArrowheads="1" noTextEdit="1"/>
          </p:cNvSpPr>
          <p:nvPr>
            <p:ph type="sldImg"/>
          </p:nvPr>
        </p:nvSpPr>
        <p:spPr>
          <a:ln/>
        </p:spPr>
      </p:sp>
      <p:sp>
        <p:nvSpPr>
          <p:cNvPr id="178179" name="Rectangle 3"/>
          <p:cNvSpPr>
            <a:spLocks noGrp="1" noChangeArrowheads="1"/>
          </p:cNvSpPr>
          <p:nvPr>
            <p:ph type="body" idx="1"/>
          </p:nvPr>
        </p:nvSpPr>
        <p:spPr/>
        <p:txBody>
          <a:bodyPr/>
          <a:lstStyle/>
          <a:p>
            <a:pPr lvl="1"/>
            <a:r>
              <a:rPr lang="en-US"/>
              <a:t>Detectors do not receive normal traffic: can collocate multiple services. </a:t>
            </a:r>
          </a:p>
          <a:p>
            <a:pPr lvl="1"/>
            <a:r>
              <a:rPr lang="en-US"/>
              <a:t>Limited number of services with critical mass</a:t>
            </a:r>
          </a:p>
          <a:p>
            <a:pPr lvl="1"/>
            <a:r>
              <a:rPr lang="en-US"/>
              <a:t>(disadvantage of network approaches is also advantage: genericness)</a:t>
            </a:r>
          </a:p>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3D7ADB4-8825-4AC8-BB22-C07937382B19}" type="slidenum">
              <a:rPr lang="en-US"/>
              <a:pPr/>
              <a:t>38</a:t>
            </a:fld>
            <a:endParaRPr lang="en-US"/>
          </a:p>
        </p:txBody>
      </p:sp>
      <p:sp>
        <p:nvSpPr>
          <p:cNvPr id="163842" name="Rectangle 2"/>
          <p:cNvSpPr>
            <a:spLocks noRot="1" noChangeArrowheads="1" noTextEdit="1"/>
          </p:cNvSpPr>
          <p:nvPr>
            <p:ph type="sldImg"/>
          </p:nvPr>
        </p:nvSpPr>
        <p:spPr>
          <a:ln/>
        </p:spPr>
      </p:sp>
      <p:sp>
        <p:nvSpPr>
          <p:cNvPr id="163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EFE128-682F-4A78-9A59-FDD77389DDE3}" type="slidenum">
              <a:rPr lang="en-US"/>
              <a:pPr/>
              <a:t>39</a:t>
            </a:fld>
            <a:endParaRPr lang="en-US"/>
          </a:p>
        </p:txBody>
      </p:sp>
      <p:sp>
        <p:nvSpPr>
          <p:cNvPr id="155650" name="Rectangle 2"/>
          <p:cNvSpPr>
            <a:spLocks noRot="1" noChangeArrowheads="1" noTextEdit="1"/>
          </p:cNvSpPr>
          <p:nvPr>
            <p:ph type="sldImg"/>
          </p:nvPr>
        </p:nvSpPr>
        <p:spPr>
          <a:ln/>
        </p:spPr>
      </p:sp>
      <p:sp>
        <p:nvSpPr>
          <p:cNvPr id="155651" name="Rectangle 3"/>
          <p:cNvSpPr>
            <a:spLocks noGrp="1" noChangeArrowheads="1"/>
          </p:cNvSpPr>
          <p:nvPr>
            <p:ph type="body" idx="1"/>
          </p:nvPr>
        </p:nvSpPr>
        <p:spPr/>
        <p:txBody>
          <a:bodyPr/>
          <a:lstStyle/>
          <a:p>
            <a:r>
              <a:rPr lang="en-US"/>
              <a:t>What about internet services for which natural behavior involves code incoming in a message to be executed, and the real mark of the worm is not that code executes, but that traffic is generated</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92F596-CEB4-4ECF-9C18-373ACE0EC85F}" type="slidenum">
              <a:rPr lang="en-US"/>
              <a:pPr/>
              <a:t>40</a:t>
            </a:fld>
            <a:endParaRPr lang="en-US"/>
          </a:p>
        </p:txBody>
      </p:sp>
      <p:sp>
        <p:nvSpPr>
          <p:cNvPr id="204802" name="Rectangle 2"/>
          <p:cNvSpPr>
            <a:spLocks noRot="1" noChangeArrowheads="1" noTextEdit="1"/>
          </p:cNvSpPr>
          <p:nvPr>
            <p:ph type="sldImg"/>
          </p:nvPr>
        </p:nvSpPr>
        <p:spPr>
          <a:ln/>
        </p:spPr>
      </p:sp>
      <p:sp>
        <p:nvSpPr>
          <p:cNvPr id="20480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6144F359-699E-4FD6-9BCD-AC42C707A7C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AAACC4-ED5B-4514-9B25-CC0826B2261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265FF2-177E-4EBF-B7E6-DF7BEFB5342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19912"/>
          </a:xfrm>
        </p:spPr>
        <p:txBody>
          <a:bodyPr/>
          <a:lstStyle>
            <a:lvl1pPr>
              <a:defRPr>
                <a:solidFill>
                  <a:srgbClr val="0000FF"/>
                </a:solidFill>
              </a:defRPr>
            </a:lvl1pPr>
          </a:lstStyle>
          <a:p>
            <a:r>
              <a:rPr kumimoji="0" lang="en-US" dirty="0" smtClean="0"/>
              <a:t>Click to edit Master title style</a:t>
            </a:r>
            <a:endParaRPr kumimoji="0" lang="en-US" dirty="0"/>
          </a:p>
        </p:txBody>
      </p:sp>
      <p:sp>
        <p:nvSpPr>
          <p:cNvPr id="3" name="Content Placeholder 2"/>
          <p:cNvSpPr>
            <a:spLocks noGrp="1"/>
          </p:cNvSpPr>
          <p:nvPr>
            <p:ph idx="1"/>
          </p:nvPr>
        </p:nvSpPr>
        <p:spPr>
          <a:xfrm>
            <a:off x="457200" y="1600200"/>
            <a:ext cx="8229600" cy="472440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B7948-9FBC-4AFF-AE59-0A500BF826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3854BB-6E51-4756-B209-CEC81CE4D12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82F6EF-AD74-49EE-98CE-3CBF788194D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1D8B3B3-9DA1-4A22-8936-59F84DF8E47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FE332B-C41A-4A2C-AD95-1F239DBB588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DDA6C9-C3CE-4F06-89CC-79DBEFE865A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229E4E-EB71-4712-8435-FC8193D2740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A8E1A66-BD02-468F-8B1B-50F371C089BD}"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7FF7FAF-35CE-4FA1-8C2A-77CECB4AAECA}"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images.google.com/imgres?imgurl=http://www.zuti-titl.com/directorscut/zombies.gif&amp;imgrefurl=http://nucleargreen.blogspot.com/2008/04/oil-drum-zombie-attack.html&amp;usg=__3Fo-pH3Fcb0ueSKayHj44H0A1Co=&amp;h=768&amp;w=1024&amp;sz=263&amp;hl=en&amp;start=5&amp;um=1&amp;tbnid=22gZbc2YeCx2sM:&amp;tbnh=113&amp;tbnw=150&amp;prev=/images%3Fq%3Dzombie%2Battack%26hl%3Den%26rls%3Dcom.microsoft:*:IE-SearchBox%26rlz%3D1I7GGIH_en%26sa%3DN%26um%3D1"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4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2.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Virtualization as a </a:t>
            </a:r>
            <a:r>
              <a:rPr lang="en-US" smtClean="0"/>
              <a:t>Defensive Technique</a:t>
            </a:r>
            <a:endParaRPr lang="en-US" dirty="0"/>
          </a:p>
        </p:txBody>
      </p:sp>
      <p:sp>
        <p:nvSpPr>
          <p:cNvPr id="3" name="Subtitle 2"/>
          <p:cNvSpPr>
            <a:spLocks noGrp="1"/>
          </p:cNvSpPr>
          <p:nvPr>
            <p:ph type="subTitle" idx="1"/>
          </p:nvPr>
        </p:nvSpPr>
        <p:spPr/>
        <p:txBody>
          <a:bodyPr/>
          <a:lstStyle/>
          <a:p>
            <a:r>
              <a:rPr lang="en-US" dirty="0" smtClean="0"/>
              <a:t>Ken Birman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9/7/2005</a:t>
            </a:r>
          </a:p>
        </p:txBody>
      </p:sp>
      <p:sp>
        <p:nvSpPr>
          <p:cNvPr id="5" name="Footer Placeholder 4"/>
          <p:cNvSpPr>
            <a:spLocks noGrp="1"/>
          </p:cNvSpPr>
          <p:nvPr>
            <p:ph type="ftr" sz="quarter" idx="11"/>
          </p:nvPr>
        </p:nvSpPr>
        <p:spPr/>
        <p:txBody>
          <a:bodyPr/>
          <a:lstStyle/>
          <a:p>
            <a:r>
              <a:rPr lang="en-US"/>
              <a:t>SPIDER talk</a:t>
            </a:r>
          </a:p>
        </p:txBody>
      </p:sp>
      <p:sp>
        <p:nvSpPr>
          <p:cNvPr id="12290" name="Rectangle 2"/>
          <p:cNvSpPr>
            <a:spLocks noGrp="1" noChangeArrowheads="1"/>
          </p:cNvSpPr>
          <p:nvPr>
            <p:ph type="title"/>
          </p:nvPr>
        </p:nvSpPr>
        <p:spPr/>
        <p:txBody>
          <a:bodyPr/>
          <a:lstStyle/>
          <a:p>
            <a:r>
              <a:rPr lang="en-US"/>
              <a:t>System architecture</a:t>
            </a:r>
          </a:p>
        </p:txBody>
      </p:sp>
      <p:sp>
        <p:nvSpPr>
          <p:cNvPr id="12291" name="Rectangle 3"/>
          <p:cNvSpPr>
            <a:spLocks noGrp="1" noChangeArrowheads="1"/>
          </p:cNvSpPr>
          <p:nvPr>
            <p:ph type="body" idx="1"/>
          </p:nvPr>
        </p:nvSpPr>
        <p:spPr/>
        <p:txBody>
          <a:bodyPr/>
          <a:lstStyle/>
          <a:p>
            <a:r>
              <a:rPr lang="en-US"/>
              <a:t>Sensors</a:t>
            </a:r>
          </a:p>
          <a:p>
            <a:pPr lvl="1"/>
            <a:r>
              <a:rPr lang="en-US"/>
              <a:t>Notify the system of failures</a:t>
            </a:r>
          </a:p>
          <a:p>
            <a:r>
              <a:rPr lang="en-US"/>
              <a:t>Checkpoint and rollback (Flashback)</a:t>
            </a:r>
          </a:p>
          <a:p>
            <a:pPr lvl="1"/>
            <a:r>
              <a:rPr lang="en-US"/>
              <a:t>Only checkpoint process memory, file state</a:t>
            </a:r>
          </a:p>
          <a:p>
            <a:r>
              <a:rPr lang="en-US"/>
              <a:t>Environment wrappers</a:t>
            </a:r>
          </a:p>
          <a:p>
            <a:pPr lvl="1"/>
            <a:r>
              <a:rPr lang="en-US"/>
              <a:t>Interpose on malloc/free calls, apply tweak</a:t>
            </a:r>
          </a:p>
          <a:p>
            <a:pPr lvl="1"/>
            <a:r>
              <a:rPr lang="en-US"/>
              <a:t>Increase scheduling quantum (deadlock?)</a:t>
            </a:r>
          </a:p>
          <a:p>
            <a:pPr lvl="1"/>
            <a:r>
              <a:rPr lang="en-US"/>
              <a:t>Replay/reorder protocol requests (proxy)</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a:t>9/7/2005</a:t>
            </a:r>
          </a:p>
        </p:txBody>
      </p:sp>
      <p:sp>
        <p:nvSpPr>
          <p:cNvPr id="6" name="Footer Placeholder 4"/>
          <p:cNvSpPr>
            <a:spLocks noGrp="1"/>
          </p:cNvSpPr>
          <p:nvPr>
            <p:ph type="ftr" sz="quarter" idx="11"/>
          </p:nvPr>
        </p:nvSpPr>
        <p:spPr/>
        <p:txBody>
          <a:bodyPr/>
          <a:lstStyle/>
          <a:p>
            <a:r>
              <a:rPr lang="en-US"/>
              <a:t>SPIDER talk</a:t>
            </a:r>
          </a:p>
        </p:txBody>
      </p:sp>
      <p:sp>
        <p:nvSpPr>
          <p:cNvPr id="14338" name="Rectangle 2"/>
          <p:cNvSpPr>
            <a:spLocks noGrp="1" noChangeArrowheads="1"/>
          </p:cNvSpPr>
          <p:nvPr>
            <p:ph type="title"/>
          </p:nvPr>
        </p:nvSpPr>
        <p:spPr/>
        <p:txBody>
          <a:bodyPr/>
          <a:lstStyle/>
          <a:p>
            <a:r>
              <a:rPr lang="en-US"/>
              <a:t>Proxy</a:t>
            </a:r>
          </a:p>
        </p:txBody>
      </p:sp>
      <p:sp>
        <p:nvSpPr>
          <p:cNvPr id="14339" name="Rectangle 3"/>
          <p:cNvSpPr>
            <a:spLocks noGrp="1" noChangeArrowheads="1"/>
          </p:cNvSpPr>
          <p:nvPr>
            <p:ph type="body" idx="1"/>
          </p:nvPr>
        </p:nvSpPr>
        <p:spPr/>
        <p:txBody>
          <a:bodyPr/>
          <a:lstStyle/>
          <a:p>
            <a:pPr>
              <a:lnSpc>
                <a:spcPct val="90000"/>
              </a:lnSpc>
            </a:pPr>
            <a:endParaRPr lang="en-US" sz="2800"/>
          </a:p>
          <a:p>
            <a:pPr>
              <a:lnSpc>
                <a:spcPct val="90000"/>
              </a:lnSpc>
            </a:pPr>
            <a:endParaRPr lang="en-US" sz="2800"/>
          </a:p>
          <a:p>
            <a:pPr>
              <a:lnSpc>
                <a:spcPct val="90000"/>
              </a:lnSpc>
            </a:pPr>
            <a:endParaRPr lang="en-US" sz="2800"/>
          </a:p>
          <a:p>
            <a:pPr>
              <a:lnSpc>
                <a:spcPct val="90000"/>
              </a:lnSpc>
            </a:pPr>
            <a:endParaRPr lang="en-US" sz="2800"/>
          </a:p>
          <a:p>
            <a:pPr>
              <a:lnSpc>
                <a:spcPct val="90000"/>
              </a:lnSpc>
            </a:pPr>
            <a:endParaRPr lang="en-US" sz="2800"/>
          </a:p>
          <a:p>
            <a:pPr>
              <a:lnSpc>
                <a:spcPct val="90000"/>
              </a:lnSpc>
            </a:pPr>
            <a:endParaRPr lang="en-US" sz="2800"/>
          </a:p>
          <a:p>
            <a:pPr>
              <a:lnSpc>
                <a:spcPct val="90000"/>
              </a:lnSpc>
            </a:pPr>
            <a:endParaRPr lang="en-US" sz="2800"/>
          </a:p>
          <a:p>
            <a:pPr>
              <a:lnSpc>
                <a:spcPct val="90000"/>
              </a:lnSpc>
            </a:pPr>
            <a:r>
              <a:rPr lang="en-US" sz="2800"/>
              <a:t>Introspect on http, mysql, cvs protocols</a:t>
            </a:r>
          </a:p>
          <a:p>
            <a:pPr>
              <a:lnSpc>
                <a:spcPct val="90000"/>
              </a:lnSpc>
            </a:pPr>
            <a:r>
              <a:rPr lang="en-US" sz="2800"/>
              <a:t>What about request dependencies?</a:t>
            </a:r>
          </a:p>
        </p:txBody>
      </p:sp>
      <p:pic>
        <p:nvPicPr>
          <p:cNvPr id="14340" name="Picture 4"/>
          <p:cNvPicPr>
            <a:picLocks noChangeAspect="1" noChangeArrowheads="1"/>
          </p:cNvPicPr>
          <p:nvPr/>
        </p:nvPicPr>
        <p:blipFill>
          <a:blip r:embed="rId2"/>
          <a:srcRect/>
          <a:stretch>
            <a:fillRect/>
          </a:stretch>
        </p:blipFill>
        <p:spPr bwMode="auto">
          <a:xfrm>
            <a:off x="0" y="1524000"/>
            <a:ext cx="9144000" cy="31369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ectangle 45"/>
          <p:cNvSpPr/>
          <p:nvPr/>
        </p:nvSpPr>
        <p:spPr>
          <a:xfrm>
            <a:off x="0" y="1295400"/>
            <a:ext cx="9144000" cy="5257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Date Placeholder 3"/>
          <p:cNvSpPr>
            <a:spLocks noGrp="1"/>
          </p:cNvSpPr>
          <p:nvPr>
            <p:ph type="dt" sz="half" idx="10"/>
          </p:nvPr>
        </p:nvSpPr>
        <p:spPr/>
        <p:txBody>
          <a:bodyPr/>
          <a:lstStyle/>
          <a:p>
            <a:r>
              <a:rPr lang="en-US"/>
              <a:t>9/7/2005</a:t>
            </a:r>
          </a:p>
        </p:txBody>
      </p:sp>
      <p:sp>
        <p:nvSpPr>
          <p:cNvPr id="45" name="Footer Placeholder 4"/>
          <p:cNvSpPr>
            <a:spLocks noGrp="1"/>
          </p:cNvSpPr>
          <p:nvPr>
            <p:ph type="ftr" sz="quarter" idx="11"/>
          </p:nvPr>
        </p:nvSpPr>
        <p:spPr/>
        <p:txBody>
          <a:bodyPr/>
          <a:lstStyle/>
          <a:p>
            <a:r>
              <a:rPr lang="en-US"/>
              <a:t>SPIDER talk</a:t>
            </a:r>
          </a:p>
        </p:txBody>
      </p:sp>
      <p:sp>
        <p:nvSpPr>
          <p:cNvPr id="16386" name="Rectangle 2"/>
          <p:cNvSpPr>
            <a:spLocks noGrp="1" noChangeArrowheads="1"/>
          </p:cNvSpPr>
          <p:nvPr>
            <p:ph type="title"/>
          </p:nvPr>
        </p:nvSpPr>
        <p:spPr/>
        <p:txBody>
          <a:bodyPr/>
          <a:lstStyle/>
          <a:p>
            <a:r>
              <a:rPr lang="en-US" dirty="0"/>
              <a:t>Example: ticket sales</a:t>
            </a:r>
          </a:p>
        </p:txBody>
      </p:sp>
      <p:sp>
        <p:nvSpPr>
          <p:cNvPr id="16388" name="Line 4"/>
          <p:cNvSpPr>
            <a:spLocks noChangeShapeType="1"/>
          </p:cNvSpPr>
          <p:nvPr/>
        </p:nvSpPr>
        <p:spPr bwMode="auto">
          <a:xfrm flipH="1">
            <a:off x="4495800" y="1447800"/>
            <a:ext cx="38100" cy="4648200"/>
          </a:xfrm>
          <a:prstGeom prst="line">
            <a:avLst/>
          </a:prstGeom>
          <a:noFill/>
          <a:ln w="9525">
            <a:solidFill>
              <a:schemeClr val="bg1"/>
            </a:solidFill>
            <a:round/>
            <a:headEnd/>
            <a:tailEnd/>
          </a:ln>
          <a:effectLst/>
        </p:spPr>
        <p:txBody>
          <a:bodyPr/>
          <a:lstStyle/>
          <a:p>
            <a:endParaRPr lang="en-US">
              <a:solidFill>
                <a:schemeClr val="bg1"/>
              </a:solidFill>
            </a:endParaRPr>
          </a:p>
        </p:txBody>
      </p:sp>
      <p:sp>
        <p:nvSpPr>
          <p:cNvPr id="16389" name="Line 5"/>
          <p:cNvSpPr>
            <a:spLocks noChangeShapeType="1"/>
          </p:cNvSpPr>
          <p:nvPr/>
        </p:nvSpPr>
        <p:spPr bwMode="auto">
          <a:xfrm>
            <a:off x="7315200" y="1447800"/>
            <a:ext cx="0" cy="4876800"/>
          </a:xfrm>
          <a:prstGeom prst="line">
            <a:avLst/>
          </a:prstGeom>
          <a:noFill/>
          <a:ln w="9525">
            <a:solidFill>
              <a:schemeClr val="bg1"/>
            </a:solidFill>
            <a:round/>
            <a:headEnd/>
            <a:tailEnd/>
          </a:ln>
          <a:effectLst/>
        </p:spPr>
        <p:txBody>
          <a:bodyPr/>
          <a:lstStyle/>
          <a:p>
            <a:endParaRPr lang="en-US">
              <a:solidFill>
                <a:schemeClr val="bg1"/>
              </a:solidFill>
            </a:endParaRPr>
          </a:p>
        </p:txBody>
      </p:sp>
      <p:sp>
        <p:nvSpPr>
          <p:cNvPr id="16390" name="Line 6"/>
          <p:cNvSpPr>
            <a:spLocks noChangeShapeType="1"/>
          </p:cNvSpPr>
          <p:nvPr/>
        </p:nvSpPr>
        <p:spPr bwMode="auto">
          <a:xfrm>
            <a:off x="1752600" y="1447800"/>
            <a:ext cx="0" cy="4648200"/>
          </a:xfrm>
          <a:prstGeom prst="line">
            <a:avLst/>
          </a:prstGeom>
          <a:noFill/>
          <a:ln w="9525">
            <a:solidFill>
              <a:schemeClr val="bg1"/>
            </a:solidFill>
            <a:round/>
            <a:headEnd/>
            <a:tailEnd/>
          </a:ln>
          <a:effectLst/>
        </p:spPr>
        <p:txBody>
          <a:bodyPr/>
          <a:lstStyle/>
          <a:p>
            <a:endParaRPr lang="en-US">
              <a:solidFill>
                <a:schemeClr val="bg1"/>
              </a:solidFill>
            </a:endParaRPr>
          </a:p>
        </p:txBody>
      </p:sp>
      <p:sp>
        <p:nvSpPr>
          <p:cNvPr id="16391" name="Text Box 7"/>
          <p:cNvSpPr txBox="1">
            <a:spLocks noChangeArrowheads="1"/>
          </p:cNvSpPr>
          <p:nvPr/>
        </p:nvSpPr>
        <p:spPr bwMode="auto">
          <a:xfrm>
            <a:off x="1295400" y="1462088"/>
            <a:ext cx="381000" cy="366712"/>
          </a:xfrm>
          <a:prstGeom prst="rect">
            <a:avLst/>
          </a:prstGeom>
          <a:noFill/>
          <a:ln w="9525">
            <a:noFill/>
            <a:miter lim="800000"/>
            <a:headEnd/>
            <a:tailEnd/>
          </a:ln>
          <a:effectLst/>
        </p:spPr>
        <p:txBody>
          <a:bodyPr>
            <a:spAutoFit/>
          </a:bodyPr>
          <a:lstStyle/>
          <a:p>
            <a:pPr algn="ctr">
              <a:spcBef>
                <a:spcPct val="50000"/>
              </a:spcBef>
            </a:pPr>
            <a:r>
              <a:rPr lang="en-US">
                <a:solidFill>
                  <a:schemeClr val="bg1"/>
                </a:solidFill>
              </a:rPr>
              <a:t>A</a:t>
            </a:r>
          </a:p>
        </p:txBody>
      </p:sp>
      <p:sp>
        <p:nvSpPr>
          <p:cNvPr id="16392" name="Text Box 8"/>
          <p:cNvSpPr txBox="1">
            <a:spLocks noChangeArrowheads="1"/>
          </p:cNvSpPr>
          <p:nvPr/>
        </p:nvSpPr>
        <p:spPr bwMode="auto">
          <a:xfrm>
            <a:off x="4038600" y="1447800"/>
            <a:ext cx="381000" cy="366713"/>
          </a:xfrm>
          <a:prstGeom prst="rect">
            <a:avLst/>
          </a:prstGeom>
          <a:noFill/>
          <a:ln w="9525">
            <a:noFill/>
            <a:miter lim="800000"/>
            <a:headEnd/>
            <a:tailEnd/>
          </a:ln>
          <a:effectLst/>
        </p:spPr>
        <p:txBody>
          <a:bodyPr>
            <a:spAutoFit/>
          </a:bodyPr>
          <a:lstStyle/>
          <a:p>
            <a:pPr algn="ctr">
              <a:spcBef>
                <a:spcPct val="50000"/>
              </a:spcBef>
            </a:pPr>
            <a:r>
              <a:rPr lang="en-US">
                <a:solidFill>
                  <a:schemeClr val="bg1"/>
                </a:solidFill>
              </a:rPr>
              <a:t>P</a:t>
            </a:r>
          </a:p>
        </p:txBody>
      </p:sp>
      <p:sp>
        <p:nvSpPr>
          <p:cNvPr id="16393" name="Text Box 9"/>
          <p:cNvSpPr txBox="1">
            <a:spLocks noChangeArrowheads="1"/>
          </p:cNvSpPr>
          <p:nvPr/>
        </p:nvSpPr>
        <p:spPr bwMode="auto">
          <a:xfrm>
            <a:off x="6858000" y="1462088"/>
            <a:ext cx="381000" cy="366712"/>
          </a:xfrm>
          <a:prstGeom prst="rect">
            <a:avLst/>
          </a:prstGeom>
          <a:noFill/>
          <a:ln w="9525">
            <a:noFill/>
            <a:miter lim="800000"/>
            <a:headEnd/>
            <a:tailEnd/>
          </a:ln>
          <a:effectLst/>
        </p:spPr>
        <p:txBody>
          <a:bodyPr>
            <a:spAutoFit/>
          </a:bodyPr>
          <a:lstStyle/>
          <a:p>
            <a:pPr algn="ctr">
              <a:spcBef>
                <a:spcPct val="50000"/>
              </a:spcBef>
            </a:pPr>
            <a:r>
              <a:rPr lang="en-US">
                <a:solidFill>
                  <a:schemeClr val="bg1"/>
                </a:solidFill>
              </a:rPr>
              <a:t>B</a:t>
            </a:r>
          </a:p>
        </p:txBody>
      </p:sp>
      <p:sp>
        <p:nvSpPr>
          <p:cNvPr id="16395" name="Text Box 11"/>
          <p:cNvSpPr txBox="1">
            <a:spLocks noChangeArrowheads="1"/>
          </p:cNvSpPr>
          <p:nvPr/>
        </p:nvSpPr>
        <p:spPr bwMode="auto">
          <a:xfrm>
            <a:off x="4495800" y="1447800"/>
            <a:ext cx="1447800" cy="366713"/>
          </a:xfrm>
          <a:prstGeom prst="rect">
            <a:avLst/>
          </a:prstGeom>
          <a:noFill/>
          <a:ln w="9525">
            <a:noFill/>
            <a:miter lim="800000"/>
            <a:headEnd/>
            <a:tailEnd/>
          </a:ln>
          <a:effectLst/>
        </p:spPr>
        <p:txBody>
          <a:bodyPr>
            <a:spAutoFit/>
          </a:bodyPr>
          <a:lstStyle/>
          <a:p>
            <a:pPr algn="ctr">
              <a:spcBef>
                <a:spcPct val="50000"/>
              </a:spcBef>
            </a:pPr>
            <a:r>
              <a:rPr lang="en-US">
                <a:solidFill>
                  <a:schemeClr val="bg1"/>
                </a:solidFill>
              </a:rPr>
              <a:t>Tickets = 1</a:t>
            </a:r>
          </a:p>
        </p:txBody>
      </p:sp>
      <p:sp>
        <p:nvSpPr>
          <p:cNvPr id="16396" name="Line 12"/>
          <p:cNvSpPr>
            <a:spLocks noChangeShapeType="1"/>
          </p:cNvSpPr>
          <p:nvPr/>
        </p:nvSpPr>
        <p:spPr bwMode="auto">
          <a:xfrm>
            <a:off x="533400" y="1828800"/>
            <a:ext cx="7620000" cy="0"/>
          </a:xfrm>
          <a:prstGeom prst="line">
            <a:avLst/>
          </a:prstGeom>
          <a:noFill/>
          <a:ln w="9525">
            <a:solidFill>
              <a:schemeClr val="bg1"/>
            </a:solidFill>
            <a:prstDash val="dash"/>
            <a:round/>
            <a:headEnd/>
            <a:tailEnd/>
          </a:ln>
          <a:effectLst/>
        </p:spPr>
        <p:txBody>
          <a:bodyPr/>
          <a:lstStyle/>
          <a:p>
            <a:endParaRPr lang="en-US">
              <a:solidFill>
                <a:schemeClr val="bg1"/>
              </a:solidFill>
            </a:endParaRPr>
          </a:p>
        </p:txBody>
      </p:sp>
      <p:sp>
        <p:nvSpPr>
          <p:cNvPr id="16397" name="Text Box 13"/>
          <p:cNvSpPr txBox="1">
            <a:spLocks noChangeArrowheads="1"/>
          </p:cNvSpPr>
          <p:nvPr/>
        </p:nvSpPr>
        <p:spPr bwMode="auto">
          <a:xfrm>
            <a:off x="7772400" y="1447800"/>
            <a:ext cx="533400" cy="366713"/>
          </a:xfrm>
          <a:prstGeom prst="rect">
            <a:avLst/>
          </a:prstGeom>
          <a:noFill/>
          <a:ln w="9525">
            <a:noFill/>
            <a:miter lim="800000"/>
            <a:headEnd/>
            <a:tailEnd/>
          </a:ln>
          <a:effectLst/>
        </p:spPr>
        <p:txBody>
          <a:bodyPr>
            <a:spAutoFit/>
          </a:bodyPr>
          <a:lstStyle/>
          <a:p>
            <a:pPr algn="ctr">
              <a:spcBef>
                <a:spcPct val="50000"/>
              </a:spcBef>
            </a:pPr>
            <a:r>
              <a:rPr lang="en-US">
                <a:solidFill>
                  <a:schemeClr val="bg1"/>
                </a:solidFill>
              </a:rPr>
              <a:t>CP</a:t>
            </a:r>
          </a:p>
        </p:txBody>
      </p:sp>
      <p:grpSp>
        <p:nvGrpSpPr>
          <p:cNvPr id="2" name="Group 35"/>
          <p:cNvGrpSpPr>
            <a:grpSpLocks/>
          </p:cNvGrpSpPr>
          <p:nvPr/>
        </p:nvGrpSpPr>
        <p:grpSpPr bwMode="auto">
          <a:xfrm>
            <a:off x="1754188" y="1905000"/>
            <a:ext cx="2741612" cy="525463"/>
            <a:chOff x="1105" y="1200"/>
            <a:chExt cx="1727" cy="331"/>
          </a:xfrm>
        </p:grpSpPr>
        <p:sp>
          <p:nvSpPr>
            <p:cNvPr id="16394" name="Line 10"/>
            <p:cNvSpPr>
              <a:spLocks noChangeShapeType="1"/>
            </p:cNvSpPr>
            <p:nvPr/>
          </p:nvSpPr>
          <p:spPr bwMode="auto">
            <a:xfrm>
              <a:off x="1105" y="1341"/>
              <a:ext cx="1727" cy="190"/>
            </a:xfrm>
            <a:prstGeom prst="line">
              <a:avLst/>
            </a:prstGeom>
            <a:noFill/>
            <a:ln w="22225">
              <a:solidFill>
                <a:srgbClr val="C0C0C0"/>
              </a:solidFill>
              <a:round/>
              <a:headEnd/>
              <a:tailEnd type="triangle" w="med" len="med"/>
            </a:ln>
            <a:effectLst/>
          </p:spPr>
          <p:txBody>
            <a:bodyPr/>
            <a:lstStyle/>
            <a:p>
              <a:endParaRPr lang="en-US">
                <a:solidFill>
                  <a:schemeClr val="bg1"/>
                </a:solidFill>
              </a:endParaRPr>
            </a:p>
          </p:txBody>
        </p:sp>
        <p:sp>
          <p:nvSpPr>
            <p:cNvPr id="16398" name="Text Box 14"/>
            <p:cNvSpPr txBox="1">
              <a:spLocks noChangeArrowheads="1"/>
            </p:cNvSpPr>
            <p:nvPr/>
          </p:nvSpPr>
          <p:spPr bwMode="auto">
            <a:xfrm>
              <a:off x="1584" y="1200"/>
              <a:ext cx="1152" cy="231"/>
            </a:xfrm>
            <a:prstGeom prst="rect">
              <a:avLst/>
            </a:prstGeom>
            <a:noFill/>
            <a:ln w="9525">
              <a:noFill/>
              <a:miter lim="800000"/>
              <a:headEnd/>
              <a:tailEnd/>
            </a:ln>
            <a:effectLst/>
          </p:spPr>
          <p:txBody>
            <a:bodyPr>
              <a:spAutoFit/>
            </a:bodyPr>
            <a:lstStyle/>
            <a:p>
              <a:pPr algn="ctr">
                <a:spcBef>
                  <a:spcPct val="50000"/>
                </a:spcBef>
              </a:pPr>
              <a:r>
                <a:rPr lang="en-US">
                  <a:solidFill>
                    <a:schemeClr val="bg1"/>
                  </a:solidFill>
                </a:rPr>
                <a:t>“A: get ticket”</a:t>
              </a:r>
            </a:p>
          </p:txBody>
        </p:sp>
      </p:grpSp>
      <p:sp>
        <p:nvSpPr>
          <p:cNvPr id="16399" name="Text Box 15"/>
          <p:cNvSpPr txBox="1">
            <a:spLocks noChangeArrowheads="1"/>
          </p:cNvSpPr>
          <p:nvPr/>
        </p:nvSpPr>
        <p:spPr bwMode="auto">
          <a:xfrm>
            <a:off x="4495800" y="2362200"/>
            <a:ext cx="1447800" cy="366713"/>
          </a:xfrm>
          <a:prstGeom prst="rect">
            <a:avLst/>
          </a:prstGeom>
          <a:noFill/>
          <a:ln w="9525">
            <a:noFill/>
            <a:miter lim="800000"/>
            <a:headEnd/>
            <a:tailEnd/>
          </a:ln>
          <a:effectLst/>
        </p:spPr>
        <p:txBody>
          <a:bodyPr>
            <a:spAutoFit/>
          </a:bodyPr>
          <a:lstStyle/>
          <a:p>
            <a:pPr algn="ctr">
              <a:spcBef>
                <a:spcPct val="50000"/>
              </a:spcBef>
            </a:pPr>
            <a:r>
              <a:rPr lang="en-US">
                <a:solidFill>
                  <a:schemeClr val="bg1"/>
                </a:solidFill>
              </a:rPr>
              <a:t>Tickets = 0</a:t>
            </a:r>
          </a:p>
        </p:txBody>
      </p:sp>
      <p:grpSp>
        <p:nvGrpSpPr>
          <p:cNvPr id="3" name="Group 36"/>
          <p:cNvGrpSpPr>
            <a:grpSpLocks/>
          </p:cNvGrpSpPr>
          <p:nvPr/>
        </p:nvGrpSpPr>
        <p:grpSpPr bwMode="auto">
          <a:xfrm>
            <a:off x="1676400" y="2590800"/>
            <a:ext cx="2819400" cy="457200"/>
            <a:chOff x="1056" y="1632"/>
            <a:chExt cx="1776" cy="288"/>
          </a:xfrm>
        </p:grpSpPr>
        <p:sp>
          <p:nvSpPr>
            <p:cNvPr id="16400" name="Line 16"/>
            <p:cNvSpPr>
              <a:spLocks noChangeShapeType="1"/>
            </p:cNvSpPr>
            <p:nvPr/>
          </p:nvSpPr>
          <p:spPr bwMode="auto">
            <a:xfrm flipH="1">
              <a:off x="1152" y="1728"/>
              <a:ext cx="1680" cy="192"/>
            </a:xfrm>
            <a:prstGeom prst="line">
              <a:avLst/>
            </a:prstGeom>
            <a:noFill/>
            <a:ln w="22225">
              <a:solidFill>
                <a:srgbClr val="C0C0C0"/>
              </a:solidFill>
              <a:round/>
              <a:headEnd/>
              <a:tailEnd type="triangle" w="med" len="med"/>
            </a:ln>
            <a:effectLst/>
          </p:spPr>
          <p:txBody>
            <a:bodyPr/>
            <a:lstStyle/>
            <a:p>
              <a:endParaRPr lang="en-US">
                <a:solidFill>
                  <a:schemeClr val="bg1"/>
                </a:solidFill>
              </a:endParaRPr>
            </a:p>
          </p:txBody>
        </p:sp>
        <p:sp>
          <p:nvSpPr>
            <p:cNvPr id="16401" name="Text Box 17"/>
            <p:cNvSpPr txBox="1">
              <a:spLocks noChangeArrowheads="1"/>
            </p:cNvSpPr>
            <p:nvPr/>
          </p:nvSpPr>
          <p:spPr bwMode="auto">
            <a:xfrm>
              <a:off x="1056" y="1632"/>
              <a:ext cx="1008" cy="231"/>
            </a:xfrm>
            <a:prstGeom prst="rect">
              <a:avLst/>
            </a:prstGeom>
            <a:noFill/>
            <a:ln w="9525">
              <a:noFill/>
              <a:miter lim="800000"/>
              <a:headEnd/>
              <a:tailEnd/>
            </a:ln>
            <a:effectLst/>
          </p:spPr>
          <p:txBody>
            <a:bodyPr>
              <a:spAutoFit/>
            </a:bodyPr>
            <a:lstStyle/>
            <a:p>
              <a:pPr algn="ctr">
                <a:spcBef>
                  <a:spcPct val="50000"/>
                </a:spcBef>
              </a:pPr>
              <a:r>
                <a:rPr lang="en-US">
                  <a:solidFill>
                    <a:schemeClr val="bg1"/>
                  </a:solidFill>
                </a:rPr>
                <a:t>“A got ticket”</a:t>
              </a:r>
            </a:p>
          </p:txBody>
        </p:sp>
      </p:grpSp>
      <p:grpSp>
        <p:nvGrpSpPr>
          <p:cNvPr id="4" name="Group 37"/>
          <p:cNvGrpSpPr>
            <a:grpSpLocks/>
          </p:cNvGrpSpPr>
          <p:nvPr/>
        </p:nvGrpSpPr>
        <p:grpSpPr bwMode="auto">
          <a:xfrm>
            <a:off x="4572000" y="2605088"/>
            <a:ext cx="2743200" cy="747712"/>
            <a:chOff x="2880" y="1641"/>
            <a:chExt cx="1728" cy="471"/>
          </a:xfrm>
        </p:grpSpPr>
        <p:sp>
          <p:nvSpPr>
            <p:cNvPr id="16402" name="Line 18"/>
            <p:cNvSpPr>
              <a:spLocks noChangeShapeType="1"/>
            </p:cNvSpPr>
            <p:nvPr/>
          </p:nvSpPr>
          <p:spPr bwMode="auto">
            <a:xfrm flipH="1">
              <a:off x="2880" y="1824"/>
              <a:ext cx="1728" cy="288"/>
            </a:xfrm>
            <a:prstGeom prst="line">
              <a:avLst/>
            </a:prstGeom>
            <a:noFill/>
            <a:ln w="22225">
              <a:solidFill>
                <a:srgbClr val="C0C0C0"/>
              </a:solidFill>
              <a:round/>
              <a:headEnd/>
              <a:tailEnd type="triangle" w="med" len="med"/>
            </a:ln>
            <a:effectLst/>
          </p:spPr>
          <p:txBody>
            <a:bodyPr/>
            <a:lstStyle/>
            <a:p>
              <a:endParaRPr lang="en-US">
                <a:solidFill>
                  <a:schemeClr val="bg1"/>
                </a:solidFill>
              </a:endParaRPr>
            </a:p>
          </p:txBody>
        </p:sp>
        <p:sp>
          <p:nvSpPr>
            <p:cNvPr id="16403" name="Text Box 19"/>
            <p:cNvSpPr txBox="1">
              <a:spLocks noChangeArrowheads="1"/>
            </p:cNvSpPr>
            <p:nvPr/>
          </p:nvSpPr>
          <p:spPr bwMode="auto">
            <a:xfrm>
              <a:off x="3600" y="1641"/>
              <a:ext cx="1008" cy="231"/>
            </a:xfrm>
            <a:prstGeom prst="rect">
              <a:avLst/>
            </a:prstGeom>
            <a:noFill/>
            <a:ln w="9525">
              <a:noFill/>
              <a:miter lim="800000"/>
              <a:headEnd/>
              <a:tailEnd/>
            </a:ln>
            <a:effectLst/>
          </p:spPr>
          <p:txBody>
            <a:bodyPr>
              <a:spAutoFit/>
            </a:bodyPr>
            <a:lstStyle/>
            <a:p>
              <a:pPr algn="ctr">
                <a:spcBef>
                  <a:spcPct val="50000"/>
                </a:spcBef>
              </a:pPr>
              <a:r>
                <a:rPr lang="en-US">
                  <a:solidFill>
                    <a:schemeClr val="bg1"/>
                  </a:solidFill>
                </a:rPr>
                <a:t>“B: get ticket”</a:t>
              </a:r>
            </a:p>
          </p:txBody>
        </p:sp>
      </p:grpSp>
      <p:grpSp>
        <p:nvGrpSpPr>
          <p:cNvPr id="5" name="Group 38"/>
          <p:cNvGrpSpPr>
            <a:grpSpLocks/>
          </p:cNvGrpSpPr>
          <p:nvPr/>
        </p:nvGrpSpPr>
        <p:grpSpPr bwMode="auto">
          <a:xfrm>
            <a:off x="457200" y="3200400"/>
            <a:ext cx="7924800" cy="381000"/>
            <a:chOff x="288" y="2016"/>
            <a:chExt cx="4992" cy="240"/>
          </a:xfrm>
        </p:grpSpPr>
        <p:sp>
          <p:nvSpPr>
            <p:cNvPr id="16404" name="Line 20"/>
            <p:cNvSpPr>
              <a:spLocks noChangeShapeType="1"/>
            </p:cNvSpPr>
            <p:nvPr/>
          </p:nvSpPr>
          <p:spPr bwMode="auto">
            <a:xfrm>
              <a:off x="288" y="2256"/>
              <a:ext cx="4800" cy="0"/>
            </a:xfrm>
            <a:prstGeom prst="line">
              <a:avLst/>
            </a:prstGeom>
            <a:noFill/>
            <a:ln w="9525">
              <a:solidFill>
                <a:schemeClr val="bg1"/>
              </a:solidFill>
              <a:prstDash val="dash"/>
              <a:round/>
              <a:headEnd/>
              <a:tailEnd/>
            </a:ln>
            <a:effectLst/>
          </p:spPr>
          <p:txBody>
            <a:bodyPr/>
            <a:lstStyle/>
            <a:p>
              <a:endParaRPr lang="en-US">
                <a:solidFill>
                  <a:schemeClr val="bg1"/>
                </a:solidFill>
              </a:endParaRPr>
            </a:p>
          </p:txBody>
        </p:sp>
        <p:sp>
          <p:nvSpPr>
            <p:cNvPr id="16405" name="Text Box 21"/>
            <p:cNvSpPr txBox="1">
              <a:spLocks noChangeArrowheads="1"/>
            </p:cNvSpPr>
            <p:nvPr/>
          </p:nvSpPr>
          <p:spPr bwMode="auto">
            <a:xfrm>
              <a:off x="4848" y="2016"/>
              <a:ext cx="432" cy="231"/>
            </a:xfrm>
            <a:prstGeom prst="rect">
              <a:avLst/>
            </a:prstGeom>
            <a:noFill/>
            <a:ln w="9525">
              <a:noFill/>
              <a:miter lim="800000"/>
              <a:headEnd/>
              <a:tailEnd/>
            </a:ln>
            <a:effectLst/>
          </p:spPr>
          <p:txBody>
            <a:bodyPr>
              <a:spAutoFit/>
            </a:bodyPr>
            <a:lstStyle/>
            <a:p>
              <a:pPr algn="ctr">
                <a:spcBef>
                  <a:spcPct val="50000"/>
                </a:spcBef>
              </a:pPr>
              <a:r>
                <a:rPr lang="en-US">
                  <a:solidFill>
                    <a:schemeClr val="bg1"/>
                  </a:solidFill>
                </a:rPr>
                <a:t>Fail</a:t>
              </a:r>
            </a:p>
          </p:txBody>
        </p:sp>
      </p:grpSp>
      <p:grpSp>
        <p:nvGrpSpPr>
          <p:cNvPr id="6" name="Group 40"/>
          <p:cNvGrpSpPr>
            <a:grpSpLocks/>
          </p:cNvGrpSpPr>
          <p:nvPr/>
        </p:nvGrpSpPr>
        <p:grpSpPr bwMode="auto">
          <a:xfrm>
            <a:off x="4572000" y="3962400"/>
            <a:ext cx="1676400" cy="595313"/>
            <a:chOff x="2880" y="2496"/>
            <a:chExt cx="1056" cy="375"/>
          </a:xfrm>
        </p:grpSpPr>
        <p:sp>
          <p:nvSpPr>
            <p:cNvPr id="16407" name="Line 23"/>
            <p:cNvSpPr>
              <a:spLocks noChangeShapeType="1"/>
            </p:cNvSpPr>
            <p:nvPr/>
          </p:nvSpPr>
          <p:spPr bwMode="auto">
            <a:xfrm flipH="1">
              <a:off x="2880" y="2688"/>
              <a:ext cx="960" cy="183"/>
            </a:xfrm>
            <a:prstGeom prst="line">
              <a:avLst/>
            </a:prstGeom>
            <a:noFill/>
            <a:ln w="22225">
              <a:solidFill>
                <a:srgbClr val="C0C0C0"/>
              </a:solidFill>
              <a:round/>
              <a:headEnd/>
              <a:tailEnd type="triangle" w="med" len="med"/>
            </a:ln>
            <a:effectLst/>
          </p:spPr>
          <p:txBody>
            <a:bodyPr/>
            <a:lstStyle/>
            <a:p>
              <a:endParaRPr lang="en-US">
                <a:solidFill>
                  <a:schemeClr val="bg1"/>
                </a:solidFill>
              </a:endParaRPr>
            </a:p>
          </p:txBody>
        </p:sp>
        <p:sp>
          <p:nvSpPr>
            <p:cNvPr id="16408" name="Text Box 24"/>
            <p:cNvSpPr txBox="1">
              <a:spLocks noChangeArrowheads="1"/>
            </p:cNvSpPr>
            <p:nvPr/>
          </p:nvSpPr>
          <p:spPr bwMode="auto">
            <a:xfrm>
              <a:off x="2880" y="2496"/>
              <a:ext cx="1056" cy="231"/>
            </a:xfrm>
            <a:prstGeom prst="rect">
              <a:avLst/>
            </a:prstGeom>
            <a:noFill/>
            <a:ln w="9525">
              <a:noFill/>
              <a:miter lim="800000"/>
              <a:headEnd/>
              <a:tailEnd/>
            </a:ln>
            <a:effectLst/>
          </p:spPr>
          <p:txBody>
            <a:bodyPr>
              <a:spAutoFit/>
            </a:bodyPr>
            <a:lstStyle/>
            <a:p>
              <a:pPr algn="ctr">
                <a:spcBef>
                  <a:spcPct val="50000"/>
                </a:spcBef>
              </a:pPr>
              <a:r>
                <a:rPr lang="en-US">
                  <a:solidFill>
                    <a:schemeClr val="bg1"/>
                  </a:solidFill>
                </a:rPr>
                <a:t>“B: get ticket”</a:t>
              </a:r>
            </a:p>
          </p:txBody>
        </p:sp>
      </p:grpSp>
      <p:grpSp>
        <p:nvGrpSpPr>
          <p:cNvPr id="7" name="Group 39"/>
          <p:cNvGrpSpPr>
            <a:grpSpLocks/>
          </p:cNvGrpSpPr>
          <p:nvPr/>
        </p:nvGrpSpPr>
        <p:grpSpPr bwMode="auto">
          <a:xfrm>
            <a:off x="4495800" y="3581400"/>
            <a:ext cx="4191000" cy="366713"/>
            <a:chOff x="2832" y="2256"/>
            <a:chExt cx="2640" cy="231"/>
          </a:xfrm>
        </p:grpSpPr>
        <p:sp>
          <p:nvSpPr>
            <p:cNvPr id="16406" name="Text Box 22"/>
            <p:cNvSpPr txBox="1">
              <a:spLocks noChangeArrowheads="1"/>
            </p:cNvSpPr>
            <p:nvPr/>
          </p:nvSpPr>
          <p:spPr bwMode="auto">
            <a:xfrm>
              <a:off x="4848" y="2256"/>
              <a:ext cx="624" cy="231"/>
            </a:xfrm>
            <a:prstGeom prst="rect">
              <a:avLst/>
            </a:prstGeom>
            <a:noFill/>
            <a:ln w="9525">
              <a:noFill/>
              <a:miter lim="800000"/>
              <a:headEnd/>
              <a:tailEnd/>
            </a:ln>
            <a:effectLst/>
          </p:spPr>
          <p:txBody>
            <a:bodyPr>
              <a:spAutoFit/>
            </a:bodyPr>
            <a:lstStyle/>
            <a:p>
              <a:pPr algn="ctr">
                <a:spcBef>
                  <a:spcPct val="50000"/>
                </a:spcBef>
              </a:pPr>
              <a:r>
                <a:rPr lang="en-US">
                  <a:solidFill>
                    <a:schemeClr val="bg1"/>
                  </a:solidFill>
                </a:rPr>
                <a:t>Replay</a:t>
              </a:r>
            </a:p>
          </p:txBody>
        </p:sp>
        <p:sp>
          <p:nvSpPr>
            <p:cNvPr id="16409" name="Text Box 25"/>
            <p:cNvSpPr txBox="1">
              <a:spLocks noChangeArrowheads="1"/>
            </p:cNvSpPr>
            <p:nvPr/>
          </p:nvSpPr>
          <p:spPr bwMode="auto">
            <a:xfrm>
              <a:off x="2832" y="2256"/>
              <a:ext cx="912" cy="231"/>
            </a:xfrm>
            <a:prstGeom prst="rect">
              <a:avLst/>
            </a:prstGeom>
            <a:noFill/>
            <a:ln w="9525">
              <a:noFill/>
              <a:miter lim="800000"/>
              <a:headEnd/>
              <a:tailEnd/>
            </a:ln>
            <a:effectLst/>
          </p:spPr>
          <p:txBody>
            <a:bodyPr>
              <a:spAutoFit/>
            </a:bodyPr>
            <a:lstStyle/>
            <a:p>
              <a:pPr algn="ctr">
                <a:spcBef>
                  <a:spcPct val="50000"/>
                </a:spcBef>
              </a:pPr>
              <a:r>
                <a:rPr lang="en-US">
                  <a:solidFill>
                    <a:schemeClr val="bg1"/>
                  </a:solidFill>
                </a:rPr>
                <a:t>Tickets = 1</a:t>
              </a:r>
            </a:p>
          </p:txBody>
        </p:sp>
      </p:grpSp>
      <p:sp>
        <p:nvSpPr>
          <p:cNvPr id="16410" name="Text Box 26"/>
          <p:cNvSpPr txBox="1">
            <a:spLocks noChangeArrowheads="1"/>
          </p:cNvSpPr>
          <p:nvPr/>
        </p:nvSpPr>
        <p:spPr bwMode="auto">
          <a:xfrm>
            <a:off x="4495800" y="4572000"/>
            <a:ext cx="1447800" cy="366713"/>
          </a:xfrm>
          <a:prstGeom prst="rect">
            <a:avLst/>
          </a:prstGeom>
          <a:noFill/>
          <a:ln w="9525">
            <a:noFill/>
            <a:miter lim="800000"/>
            <a:headEnd/>
            <a:tailEnd/>
          </a:ln>
          <a:effectLst/>
        </p:spPr>
        <p:txBody>
          <a:bodyPr>
            <a:spAutoFit/>
          </a:bodyPr>
          <a:lstStyle/>
          <a:p>
            <a:pPr algn="ctr">
              <a:spcBef>
                <a:spcPct val="50000"/>
              </a:spcBef>
            </a:pPr>
            <a:r>
              <a:rPr lang="en-US">
                <a:solidFill>
                  <a:schemeClr val="bg1"/>
                </a:solidFill>
              </a:rPr>
              <a:t>Tickets = 0</a:t>
            </a:r>
          </a:p>
        </p:txBody>
      </p:sp>
      <p:grpSp>
        <p:nvGrpSpPr>
          <p:cNvPr id="8" name="Group 41"/>
          <p:cNvGrpSpPr>
            <a:grpSpLocks/>
          </p:cNvGrpSpPr>
          <p:nvPr/>
        </p:nvGrpSpPr>
        <p:grpSpPr bwMode="auto">
          <a:xfrm>
            <a:off x="4495800" y="4800600"/>
            <a:ext cx="2819400" cy="381000"/>
            <a:chOff x="2832" y="3024"/>
            <a:chExt cx="1776" cy="240"/>
          </a:xfrm>
        </p:grpSpPr>
        <p:sp>
          <p:nvSpPr>
            <p:cNvPr id="16411" name="Line 27"/>
            <p:cNvSpPr>
              <a:spLocks noChangeShapeType="1"/>
            </p:cNvSpPr>
            <p:nvPr/>
          </p:nvSpPr>
          <p:spPr bwMode="auto">
            <a:xfrm>
              <a:off x="2832" y="3111"/>
              <a:ext cx="1008" cy="153"/>
            </a:xfrm>
            <a:prstGeom prst="line">
              <a:avLst/>
            </a:prstGeom>
            <a:noFill/>
            <a:ln w="22225">
              <a:solidFill>
                <a:srgbClr val="C0C0C0"/>
              </a:solidFill>
              <a:round/>
              <a:headEnd/>
              <a:tailEnd type="triangle" w="med" len="med"/>
            </a:ln>
            <a:effectLst/>
          </p:spPr>
          <p:txBody>
            <a:bodyPr/>
            <a:lstStyle/>
            <a:p>
              <a:endParaRPr lang="en-US">
                <a:solidFill>
                  <a:schemeClr val="bg1"/>
                </a:solidFill>
              </a:endParaRPr>
            </a:p>
          </p:txBody>
        </p:sp>
        <p:sp>
          <p:nvSpPr>
            <p:cNvPr id="16412" name="Text Box 28"/>
            <p:cNvSpPr txBox="1">
              <a:spLocks noChangeArrowheads="1"/>
            </p:cNvSpPr>
            <p:nvPr/>
          </p:nvSpPr>
          <p:spPr bwMode="auto">
            <a:xfrm>
              <a:off x="3600" y="3024"/>
              <a:ext cx="1008" cy="231"/>
            </a:xfrm>
            <a:prstGeom prst="rect">
              <a:avLst/>
            </a:prstGeom>
            <a:noFill/>
            <a:ln w="9525">
              <a:noFill/>
              <a:miter lim="800000"/>
              <a:headEnd/>
              <a:tailEnd/>
            </a:ln>
            <a:effectLst/>
          </p:spPr>
          <p:txBody>
            <a:bodyPr>
              <a:spAutoFit/>
            </a:bodyPr>
            <a:lstStyle/>
            <a:p>
              <a:pPr algn="ctr">
                <a:spcBef>
                  <a:spcPct val="50000"/>
                </a:spcBef>
              </a:pPr>
              <a:r>
                <a:rPr lang="en-US">
                  <a:solidFill>
                    <a:schemeClr val="bg1"/>
                  </a:solidFill>
                </a:rPr>
                <a:t>“B got ticket”</a:t>
              </a:r>
            </a:p>
          </p:txBody>
        </p:sp>
      </p:grpSp>
      <p:grpSp>
        <p:nvGrpSpPr>
          <p:cNvPr id="9" name="Group 42"/>
          <p:cNvGrpSpPr>
            <a:grpSpLocks/>
          </p:cNvGrpSpPr>
          <p:nvPr/>
        </p:nvGrpSpPr>
        <p:grpSpPr bwMode="auto">
          <a:xfrm>
            <a:off x="2819400" y="4957763"/>
            <a:ext cx="1828800" cy="525462"/>
            <a:chOff x="1776" y="3123"/>
            <a:chExt cx="1152" cy="331"/>
          </a:xfrm>
        </p:grpSpPr>
        <p:sp>
          <p:nvSpPr>
            <p:cNvPr id="16413" name="Line 29"/>
            <p:cNvSpPr>
              <a:spLocks noChangeShapeType="1"/>
            </p:cNvSpPr>
            <p:nvPr/>
          </p:nvSpPr>
          <p:spPr bwMode="auto">
            <a:xfrm>
              <a:off x="1824" y="3360"/>
              <a:ext cx="1007" cy="94"/>
            </a:xfrm>
            <a:prstGeom prst="line">
              <a:avLst/>
            </a:prstGeom>
            <a:noFill/>
            <a:ln w="22225">
              <a:solidFill>
                <a:srgbClr val="C0C0C0"/>
              </a:solidFill>
              <a:round/>
              <a:headEnd/>
              <a:tailEnd type="triangle" w="med" len="med"/>
            </a:ln>
            <a:effectLst/>
          </p:spPr>
          <p:txBody>
            <a:bodyPr/>
            <a:lstStyle/>
            <a:p>
              <a:endParaRPr lang="en-US">
                <a:solidFill>
                  <a:schemeClr val="bg1"/>
                </a:solidFill>
              </a:endParaRPr>
            </a:p>
          </p:txBody>
        </p:sp>
        <p:sp>
          <p:nvSpPr>
            <p:cNvPr id="16414" name="Text Box 30"/>
            <p:cNvSpPr txBox="1">
              <a:spLocks noChangeArrowheads="1"/>
            </p:cNvSpPr>
            <p:nvPr/>
          </p:nvSpPr>
          <p:spPr bwMode="auto">
            <a:xfrm>
              <a:off x="1776" y="3123"/>
              <a:ext cx="1152" cy="231"/>
            </a:xfrm>
            <a:prstGeom prst="rect">
              <a:avLst/>
            </a:prstGeom>
            <a:noFill/>
            <a:ln w="9525">
              <a:noFill/>
              <a:miter lim="800000"/>
              <a:headEnd/>
              <a:tailEnd/>
            </a:ln>
            <a:effectLst/>
          </p:spPr>
          <p:txBody>
            <a:bodyPr>
              <a:spAutoFit/>
            </a:bodyPr>
            <a:lstStyle/>
            <a:p>
              <a:pPr algn="ctr">
                <a:spcBef>
                  <a:spcPct val="50000"/>
                </a:spcBef>
              </a:pPr>
              <a:r>
                <a:rPr lang="en-US">
                  <a:solidFill>
                    <a:schemeClr val="bg1"/>
                  </a:solidFill>
                </a:rPr>
                <a:t>“A: get ticket”</a:t>
              </a:r>
            </a:p>
          </p:txBody>
        </p:sp>
      </p:grpSp>
      <p:grpSp>
        <p:nvGrpSpPr>
          <p:cNvPr id="10" name="Group 43"/>
          <p:cNvGrpSpPr>
            <a:grpSpLocks/>
          </p:cNvGrpSpPr>
          <p:nvPr/>
        </p:nvGrpSpPr>
        <p:grpSpPr bwMode="auto">
          <a:xfrm>
            <a:off x="2209800" y="5486400"/>
            <a:ext cx="2286000" cy="457200"/>
            <a:chOff x="1392" y="3456"/>
            <a:chExt cx="1440" cy="288"/>
          </a:xfrm>
        </p:grpSpPr>
        <p:sp>
          <p:nvSpPr>
            <p:cNvPr id="16415" name="Line 31"/>
            <p:cNvSpPr>
              <a:spLocks noChangeShapeType="1"/>
            </p:cNvSpPr>
            <p:nvPr/>
          </p:nvSpPr>
          <p:spPr bwMode="auto">
            <a:xfrm flipH="1">
              <a:off x="1872" y="3600"/>
              <a:ext cx="960" cy="144"/>
            </a:xfrm>
            <a:prstGeom prst="line">
              <a:avLst/>
            </a:prstGeom>
            <a:noFill/>
            <a:ln w="22225">
              <a:solidFill>
                <a:srgbClr val="C0C0C0"/>
              </a:solidFill>
              <a:round/>
              <a:headEnd/>
              <a:tailEnd type="triangle" w="med" len="med"/>
            </a:ln>
            <a:effectLst/>
          </p:spPr>
          <p:txBody>
            <a:bodyPr/>
            <a:lstStyle/>
            <a:p>
              <a:endParaRPr lang="en-US">
                <a:solidFill>
                  <a:schemeClr val="bg1"/>
                </a:solidFill>
              </a:endParaRPr>
            </a:p>
          </p:txBody>
        </p:sp>
        <p:sp>
          <p:nvSpPr>
            <p:cNvPr id="16416" name="Text Box 32"/>
            <p:cNvSpPr txBox="1">
              <a:spLocks noChangeArrowheads="1"/>
            </p:cNvSpPr>
            <p:nvPr/>
          </p:nvSpPr>
          <p:spPr bwMode="auto">
            <a:xfrm>
              <a:off x="1392" y="3456"/>
              <a:ext cx="1008" cy="231"/>
            </a:xfrm>
            <a:prstGeom prst="rect">
              <a:avLst/>
            </a:prstGeom>
            <a:noFill/>
            <a:ln w="9525">
              <a:noFill/>
              <a:miter lim="800000"/>
              <a:headEnd/>
              <a:tailEnd/>
            </a:ln>
            <a:effectLst/>
          </p:spPr>
          <p:txBody>
            <a:bodyPr>
              <a:spAutoFit/>
            </a:bodyPr>
            <a:lstStyle/>
            <a:p>
              <a:pPr algn="ctr">
                <a:spcBef>
                  <a:spcPct val="50000"/>
                </a:spcBef>
              </a:pPr>
              <a:r>
                <a:rPr lang="en-US">
                  <a:solidFill>
                    <a:schemeClr val="bg1"/>
                  </a:solidFill>
                </a:rPr>
                <a:t>“A: none left”</a:t>
              </a:r>
            </a:p>
          </p:txBody>
        </p:sp>
      </p:grpSp>
      <p:grpSp>
        <p:nvGrpSpPr>
          <p:cNvPr id="11" name="Group 44"/>
          <p:cNvGrpSpPr>
            <a:grpSpLocks/>
          </p:cNvGrpSpPr>
          <p:nvPr/>
        </p:nvGrpSpPr>
        <p:grpSpPr bwMode="auto">
          <a:xfrm>
            <a:off x="4495800" y="5729288"/>
            <a:ext cx="2819400" cy="595312"/>
            <a:chOff x="2832" y="3609"/>
            <a:chExt cx="1776" cy="375"/>
          </a:xfrm>
        </p:grpSpPr>
        <p:sp>
          <p:nvSpPr>
            <p:cNvPr id="16417" name="Line 33"/>
            <p:cNvSpPr>
              <a:spLocks noChangeShapeType="1"/>
            </p:cNvSpPr>
            <p:nvPr/>
          </p:nvSpPr>
          <p:spPr bwMode="auto">
            <a:xfrm>
              <a:off x="2832" y="3696"/>
              <a:ext cx="1776" cy="288"/>
            </a:xfrm>
            <a:prstGeom prst="line">
              <a:avLst/>
            </a:prstGeom>
            <a:noFill/>
            <a:ln w="22225">
              <a:solidFill>
                <a:srgbClr val="C0C0C0"/>
              </a:solidFill>
              <a:round/>
              <a:headEnd/>
              <a:tailEnd type="triangle" w="med" len="med"/>
            </a:ln>
            <a:effectLst/>
          </p:spPr>
          <p:txBody>
            <a:bodyPr/>
            <a:lstStyle/>
            <a:p>
              <a:endParaRPr lang="en-US">
                <a:solidFill>
                  <a:schemeClr val="bg1"/>
                </a:solidFill>
              </a:endParaRPr>
            </a:p>
          </p:txBody>
        </p:sp>
        <p:sp>
          <p:nvSpPr>
            <p:cNvPr id="16418" name="Text Box 34"/>
            <p:cNvSpPr txBox="1">
              <a:spLocks noChangeArrowheads="1"/>
            </p:cNvSpPr>
            <p:nvPr/>
          </p:nvSpPr>
          <p:spPr bwMode="auto">
            <a:xfrm>
              <a:off x="3600" y="3609"/>
              <a:ext cx="1008" cy="231"/>
            </a:xfrm>
            <a:prstGeom prst="rect">
              <a:avLst/>
            </a:prstGeom>
            <a:noFill/>
            <a:ln w="9525">
              <a:noFill/>
              <a:miter lim="800000"/>
              <a:headEnd/>
              <a:tailEnd/>
            </a:ln>
            <a:effectLst/>
          </p:spPr>
          <p:txBody>
            <a:bodyPr>
              <a:spAutoFit/>
            </a:bodyPr>
            <a:lstStyle/>
            <a:p>
              <a:pPr algn="ctr">
                <a:spcBef>
                  <a:spcPct val="50000"/>
                </a:spcBef>
              </a:pPr>
              <a:r>
                <a:rPr lang="en-US">
                  <a:solidFill>
                    <a:schemeClr val="bg1"/>
                  </a:solidFill>
                </a:rPr>
                <a:t>“B got ticket”</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39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41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0"/>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9" grpId="0"/>
      <p:bldP spid="1641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9/7/2005</a:t>
            </a:r>
          </a:p>
        </p:txBody>
      </p:sp>
      <p:sp>
        <p:nvSpPr>
          <p:cNvPr id="5" name="Footer Placeholder 4"/>
          <p:cNvSpPr>
            <a:spLocks noGrp="1"/>
          </p:cNvSpPr>
          <p:nvPr>
            <p:ph type="ftr" sz="quarter" idx="11"/>
          </p:nvPr>
        </p:nvSpPr>
        <p:spPr/>
        <p:txBody>
          <a:bodyPr/>
          <a:lstStyle/>
          <a:p>
            <a:r>
              <a:rPr lang="en-US"/>
              <a:t>SPIDER talk</a:t>
            </a:r>
          </a:p>
        </p:txBody>
      </p:sp>
      <p:sp>
        <p:nvSpPr>
          <p:cNvPr id="10242" name="Rectangle 2"/>
          <p:cNvSpPr>
            <a:spLocks noGrp="1" noChangeArrowheads="1"/>
          </p:cNvSpPr>
          <p:nvPr>
            <p:ph type="title"/>
          </p:nvPr>
        </p:nvSpPr>
        <p:spPr/>
        <p:txBody>
          <a:bodyPr/>
          <a:lstStyle/>
          <a:p>
            <a:r>
              <a:rPr lang="en-US"/>
              <a:t>Evaluation results</a:t>
            </a:r>
          </a:p>
        </p:txBody>
      </p:sp>
      <p:sp>
        <p:nvSpPr>
          <p:cNvPr id="10243" name="Rectangle 3"/>
          <p:cNvSpPr>
            <a:spLocks noGrp="1" noChangeArrowheads="1"/>
          </p:cNvSpPr>
          <p:nvPr>
            <p:ph type="body" idx="1"/>
          </p:nvPr>
        </p:nvSpPr>
        <p:spPr/>
        <p:txBody>
          <a:bodyPr/>
          <a:lstStyle/>
          <a:p>
            <a:r>
              <a:rPr lang="en-US" sz="2800"/>
              <a:t>Recovered from 6 bugs</a:t>
            </a:r>
          </a:p>
          <a:p>
            <a:pPr lvl="1"/>
            <a:r>
              <a:rPr lang="en-US" sz="2400"/>
              <a:t>Rx recovers much faster than restart</a:t>
            </a:r>
          </a:p>
          <a:p>
            <a:pPr lvl="2"/>
            <a:r>
              <a:rPr lang="en-US" sz="2000"/>
              <a:t>Except for CVS, which is strange</a:t>
            </a:r>
          </a:p>
          <a:p>
            <a:pPr lvl="1"/>
            <a:r>
              <a:rPr lang="en-US" sz="2400"/>
              <a:t>Problem: times are for second bug occurrence</a:t>
            </a:r>
          </a:p>
          <a:p>
            <a:pPr lvl="2"/>
            <a:r>
              <a:rPr lang="en-US" sz="2000"/>
              <a:t>Table is already in place (factor of two better)</a:t>
            </a:r>
          </a:p>
          <a:p>
            <a:r>
              <a:rPr lang="en-US" sz="2800"/>
              <a:t>Overhead with no bugs essentially zero</a:t>
            </a:r>
          </a:p>
          <a:p>
            <a:pPr lvl="1"/>
            <a:r>
              <a:rPr lang="en-US" sz="2400"/>
              <a:t>Throughput, response time unchanged</a:t>
            </a:r>
          </a:p>
          <a:p>
            <a:r>
              <a:rPr lang="en-US" sz="2800"/>
              <a:t>Have they made the right comparisons?</a:t>
            </a:r>
          </a:p>
          <a:p>
            <a:pPr lvl="1"/>
            <a:r>
              <a:rPr lang="en-US" sz="2400"/>
              <a:t>Performance of simpler solutions?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9/7/2005</a:t>
            </a:r>
          </a:p>
        </p:txBody>
      </p:sp>
      <p:sp>
        <p:nvSpPr>
          <p:cNvPr id="5" name="Footer Placeholder 4"/>
          <p:cNvSpPr>
            <a:spLocks noGrp="1"/>
          </p:cNvSpPr>
          <p:nvPr>
            <p:ph type="ftr" sz="quarter" idx="11"/>
          </p:nvPr>
        </p:nvSpPr>
        <p:spPr/>
        <p:txBody>
          <a:bodyPr/>
          <a:lstStyle/>
          <a:p>
            <a:r>
              <a:rPr lang="en-US"/>
              <a:t>SPIDER talk</a:t>
            </a:r>
          </a:p>
        </p:txBody>
      </p:sp>
      <p:sp>
        <p:nvSpPr>
          <p:cNvPr id="9218" name="Rectangle 2"/>
          <p:cNvSpPr>
            <a:spLocks noGrp="1" noChangeArrowheads="1"/>
          </p:cNvSpPr>
          <p:nvPr>
            <p:ph type="title"/>
          </p:nvPr>
        </p:nvSpPr>
        <p:spPr/>
        <p:txBody>
          <a:bodyPr/>
          <a:lstStyle/>
          <a:p>
            <a:r>
              <a:rPr lang="en-US"/>
              <a:t>Questions</a:t>
            </a:r>
          </a:p>
        </p:txBody>
      </p:sp>
      <p:sp>
        <p:nvSpPr>
          <p:cNvPr id="9219" name="Rectangle 3"/>
          <p:cNvSpPr>
            <a:spLocks noGrp="1" noChangeArrowheads="1"/>
          </p:cNvSpPr>
          <p:nvPr>
            <p:ph type="body" idx="1"/>
          </p:nvPr>
        </p:nvSpPr>
        <p:spPr>
          <a:xfrm>
            <a:off x="457200" y="1600200"/>
            <a:ext cx="8458200" cy="4525963"/>
          </a:xfrm>
        </p:spPr>
        <p:txBody>
          <a:bodyPr/>
          <a:lstStyle/>
          <a:p>
            <a:pPr>
              <a:lnSpc>
                <a:spcPct val="90000"/>
              </a:lnSpc>
            </a:pPr>
            <a:r>
              <a:rPr lang="en-US" sz="2800"/>
              <a:t>Why not apply changes all the time?</a:t>
            </a:r>
          </a:p>
          <a:p>
            <a:pPr lvl="1">
              <a:lnSpc>
                <a:spcPct val="90000"/>
              </a:lnSpc>
            </a:pPr>
            <a:r>
              <a:rPr lang="en-US"/>
              <a:t>Much simpler and prevents 5/6 bugs</a:t>
            </a:r>
            <a:endParaRPr lang="en-US" sz="2400"/>
          </a:p>
          <a:p>
            <a:pPr lvl="1">
              <a:lnSpc>
                <a:spcPct val="90000"/>
              </a:lnSpc>
            </a:pPr>
            <a:r>
              <a:rPr lang="en-US"/>
              <a:t>Can recompile with CCured (4 bugs)</a:t>
            </a:r>
          </a:p>
          <a:p>
            <a:pPr lvl="2">
              <a:lnSpc>
                <a:spcPct val="90000"/>
              </a:lnSpc>
            </a:pPr>
            <a:r>
              <a:rPr lang="en-US"/>
              <a:t>30-150% slower for SPECINT95 benchmarks</a:t>
            </a:r>
          </a:p>
          <a:p>
            <a:pPr lvl="2">
              <a:lnSpc>
                <a:spcPct val="90000"/>
              </a:lnSpc>
            </a:pPr>
            <a:r>
              <a:rPr lang="en-US"/>
              <a:t>SPECINT95 is CPU bound (no IO)</a:t>
            </a:r>
          </a:p>
          <a:p>
            <a:pPr lvl="2">
              <a:lnSpc>
                <a:spcPct val="90000"/>
              </a:lnSpc>
            </a:pPr>
            <a:r>
              <a:rPr lang="en-US"/>
              <a:t>Network I/O would probably mask CPU slowdown</a:t>
            </a:r>
          </a:p>
          <a:p>
            <a:pPr lvl="1">
              <a:lnSpc>
                <a:spcPct val="90000"/>
              </a:lnSpc>
            </a:pPr>
            <a:r>
              <a:rPr lang="en-US"/>
              <a:t>Can schedule w/ larger quanta? (1 bug)</a:t>
            </a:r>
          </a:p>
          <a:p>
            <a:pPr lvl="1">
              <a:lnSpc>
                <a:spcPct val="90000"/>
              </a:lnSpc>
            </a:pPr>
            <a:r>
              <a:rPr lang="en-US"/>
              <a:t>Where is the performance comparison?</a:t>
            </a:r>
          </a:p>
          <a:p>
            <a:pPr>
              <a:lnSpc>
                <a:spcPct val="90000"/>
              </a:lnSpc>
            </a:pPr>
            <a:r>
              <a:rPr lang="en-US" sz="2800"/>
              <a:t>Sixth bug is fixed by dropping the request</a:t>
            </a:r>
          </a:p>
          <a:p>
            <a:pPr lvl="1">
              <a:lnSpc>
                <a:spcPct val="90000"/>
              </a:lnSpc>
            </a:pPr>
            <a:r>
              <a:rPr lang="en-US"/>
              <a:t>Could multiplex requests across n servers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9/7/2005</a:t>
            </a:r>
          </a:p>
        </p:txBody>
      </p:sp>
      <p:sp>
        <p:nvSpPr>
          <p:cNvPr id="5" name="Footer Placeholder 4"/>
          <p:cNvSpPr>
            <a:spLocks noGrp="1"/>
          </p:cNvSpPr>
          <p:nvPr>
            <p:ph type="ftr" sz="quarter" idx="11"/>
          </p:nvPr>
        </p:nvSpPr>
        <p:spPr/>
        <p:txBody>
          <a:bodyPr/>
          <a:lstStyle/>
          <a:p>
            <a:r>
              <a:rPr lang="en-US"/>
              <a:t>SPIDER talk</a:t>
            </a:r>
          </a:p>
        </p:txBody>
      </p:sp>
      <p:sp>
        <p:nvSpPr>
          <p:cNvPr id="7170" name="Rectangle 2"/>
          <p:cNvSpPr>
            <a:spLocks noGrp="1" noChangeArrowheads="1"/>
          </p:cNvSpPr>
          <p:nvPr>
            <p:ph type="title"/>
          </p:nvPr>
        </p:nvSpPr>
        <p:spPr/>
        <p:txBody>
          <a:bodyPr/>
          <a:lstStyle/>
          <a:p>
            <a:r>
              <a:rPr lang="en-US"/>
              <a:t>Related work</a:t>
            </a:r>
          </a:p>
        </p:txBody>
      </p:sp>
      <p:sp>
        <p:nvSpPr>
          <p:cNvPr id="7171" name="Rectangle 3"/>
          <p:cNvSpPr>
            <a:spLocks noGrp="1" noChangeArrowheads="1"/>
          </p:cNvSpPr>
          <p:nvPr>
            <p:ph type="body" idx="1"/>
          </p:nvPr>
        </p:nvSpPr>
        <p:spPr/>
        <p:txBody>
          <a:bodyPr/>
          <a:lstStyle/>
          <a:p>
            <a:r>
              <a:rPr lang="en-US"/>
              <a:t>Rx lies at the intersection of two hot topics</a:t>
            </a:r>
          </a:p>
          <a:p>
            <a:r>
              <a:rPr lang="en-US"/>
              <a:t>Availability + dependability</a:t>
            </a:r>
          </a:p>
          <a:p>
            <a:pPr lvl="1"/>
            <a:r>
              <a:rPr lang="en-US"/>
              <a:t>ROC (Berkeley, Stanford)</a:t>
            </a:r>
          </a:p>
          <a:p>
            <a:pPr lvl="1"/>
            <a:r>
              <a:rPr lang="en-US"/>
              <a:t>Nooks (Washington)</a:t>
            </a:r>
          </a:p>
          <a:p>
            <a:r>
              <a:rPr lang="en-US"/>
              <a:t>Process replay + dependencies </a:t>
            </a:r>
          </a:p>
          <a:p>
            <a:pPr lvl="1"/>
            <a:r>
              <a:rPr lang="en-US"/>
              <a:t>Tasmania (Duke)</a:t>
            </a:r>
          </a:p>
          <a:p>
            <a:pPr lvl="1"/>
            <a:r>
              <a:rPr lang="en-US"/>
              <a:t>ReVirt, CoVirt, Speculator (Michigan)</a:t>
            </a:r>
          </a:p>
          <a:p>
            <a:pPr lvl="2"/>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wrap="square">
            <a:spAutoFit/>
          </a:bodyPr>
          <a:lstStyle/>
          <a:p>
            <a:pPr eaLnBrk="1" fontAlgn="auto" hangingPunct="1">
              <a:spcAft>
                <a:spcPts val="0"/>
              </a:spcAft>
              <a:defRPr/>
            </a:pPr>
            <a:r>
              <a:rPr lang="en-US" sz="3600" b="1" dirty="0"/>
              <a:t>Scalability, Fidelity, and Containment</a:t>
            </a:r>
          </a:p>
          <a:p>
            <a:pPr eaLnBrk="1" fontAlgn="auto" hangingPunct="1">
              <a:spcAft>
                <a:spcPts val="0"/>
              </a:spcAft>
              <a:defRPr/>
            </a:pPr>
            <a:r>
              <a:rPr lang="en-US" sz="3600" b="1" dirty="0"/>
              <a:t>in the Potemkin Virtual Honeyfarm</a:t>
            </a:r>
            <a:endParaRPr lang="en-US" sz="3600" dirty="0"/>
          </a:p>
        </p:txBody>
      </p:sp>
      <p:sp>
        <p:nvSpPr>
          <p:cNvPr id="10243" name="Subtitle 2"/>
          <p:cNvSpPr>
            <a:spLocks noGrp="1"/>
          </p:cNvSpPr>
          <p:nvPr>
            <p:ph type="subTitle" idx="1"/>
          </p:nvPr>
        </p:nvSpPr>
        <p:spPr/>
        <p:txBody>
          <a:bodyPr/>
          <a:lstStyle/>
          <a:p>
            <a:pPr eaLnBrk="1" hangingPunct="1"/>
            <a:r>
              <a:rPr lang="en-US" sz="1800" smtClean="0">
                <a:solidFill>
                  <a:schemeClr val="tx1"/>
                </a:solidFill>
              </a:rPr>
              <a:t>Michael Vrable, Justin Ma, Jay Chen, David Moore, Erik Vandekieft,</a:t>
            </a:r>
          </a:p>
          <a:p>
            <a:pPr eaLnBrk="1" hangingPunct="1"/>
            <a:r>
              <a:rPr lang="en-US" sz="1800" smtClean="0">
                <a:solidFill>
                  <a:schemeClr val="tx1"/>
                </a:solidFill>
              </a:rPr>
              <a:t>Alex C. Snoeren, Geoffrey M. Voelker, and Stefan Savage</a:t>
            </a:r>
          </a:p>
        </p:txBody>
      </p:sp>
      <p:sp>
        <p:nvSpPr>
          <p:cNvPr id="10244" name="TextBox 5"/>
          <p:cNvSpPr txBox="1">
            <a:spLocks noChangeArrowheads="1"/>
          </p:cNvSpPr>
          <p:nvPr/>
        </p:nvSpPr>
        <p:spPr bwMode="auto">
          <a:xfrm>
            <a:off x="0" y="6400800"/>
            <a:ext cx="5029200" cy="369332"/>
          </a:xfrm>
          <a:prstGeom prst="rect">
            <a:avLst/>
          </a:prstGeom>
          <a:noFill/>
          <a:ln w="9525">
            <a:noFill/>
            <a:miter lim="800000"/>
            <a:headEnd/>
            <a:tailEnd/>
          </a:ln>
        </p:spPr>
        <p:txBody>
          <a:bodyPr wrap="square">
            <a:spAutoFit/>
          </a:bodyPr>
          <a:lstStyle/>
          <a:p>
            <a:r>
              <a:rPr lang="en-US" dirty="0" smtClean="0">
                <a:latin typeface="Franklin Gothic Book" pitchFamily="34" charset="0"/>
              </a:rPr>
              <a:t>Slides borrowed from  </a:t>
            </a:r>
            <a:r>
              <a:rPr lang="en-US" dirty="0">
                <a:latin typeface="Franklin Gothic Book" pitchFamily="34" charset="0"/>
              </a:rPr>
              <a:t>Martin </a:t>
            </a:r>
            <a:r>
              <a:rPr lang="en-US" dirty="0" err="1">
                <a:latin typeface="Franklin Gothic Book" pitchFamily="34" charset="0"/>
              </a:rPr>
              <a:t>Krogel</a:t>
            </a:r>
            <a:endParaRPr lang="en-US" dirty="0">
              <a:latin typeface="Franklin Gothic Book"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Overview</a:t>
            </a:r>
            <a:endParaRPr lang="en-US" dirty="0"/>
          </a:p>
        </p:txBody>
      </p:sp>
      <p:sp>
        <p:nvSpPr>
          <p:cNvPr id="3" name="Content Placeholder 2"/>
          <p:cNvSpPr>
            <a:spLocks noGrp="1"/>
          </p:cNvSpPr>
          <p:nvPr>
            <p:ph idx="1"/>
          </p:nvPr>
        </p:nvSpPr>
        <p:spPr/>
        <p:txBody>
          <a:bodyPr>
            <a:normAutofit fontScale="92500" lnSpcReduction="10000"/>
          </a:bodyPr>
          <a:lstStyle/>
          <a:p>
            <a:pPr eaLnBrk="1" fontAlgn="auto" hangingPunct="1">
              <a:spcAft>
                <a:spcPts val="0"/>
              </a:spcAft>
              <a:buFont typeface="Wingdings 2"/>
              <a:buChar char=""/>
              <a:defRPr/>
            </a:pPr>
            <a:r>
              <a:rPr lang="en-US" dirty="0" smtClean="0"/>
              <a:t>Definition - What is a honeyfarm?</a:t>
            </a:r>
          </a:p>
          <a:p>
            <a:pPr eaLnBrk="1" fontAlgn="auto" hangingPunct="1">
              <a:spcAft>
                <a:spcPts val="0"/>
              </a:spcAft>
              <a:buFont typeface="Wingdings 2"/>
              <a:buChar char=""/>
              <a:defRPr/>
            </a:pPr>
            <a:r>
              <a:rPr lang="en-US" dirty="0" smtClean="0"/>
              <a:t>Tradeoffs in standard honeyfarms</a:t>
            </a:r>
          </a:p>
          <a:p>
            <a:pPr lvl="1" eaLnBrk="1" fontAlgn="auto" hangingPunct="1">
              <a:spcAft>
                <a:spcPts val="0"/>
              </a:spcAft>
              <a:buFont typeface="Wingdings 2"/>
              <a:buChar char=""/>
              <a:defRPr/>
            </a:pPr>
            <a:r>
              <a:rPr lang="en-US" dirty="0" smtClean="0"/>
              <a:t>Low-interaction honeypots</a:t>
            </a:r>
          </a:p>
          <a:p>
            <a:pPr lvl="1" eaLnBrk="1" fontAlgn="auto" hangingPunct="1">
              <a:spcAft>
                <a:spcPts val="0"/>
              </a:spcAft>
              <a:buFont typeface="Wingdings 2"/>
              <a:buChar char=""/>
              <a:defRPr/>
            </a:pPr>
            <a:r>
              <a:rPr lang="en-US" dirty="0" smtClean="0"/>
              <a:t>High-interaction honeypots</a:t>
            </a:r>
          </a:p>
          <a:p>
            <a:pPr eaLnBrk="1" fontAlgn="auto" hangingPunct="1">
              <a:spcAft>
                <a:spcPts val="0"/>
              </a:spcAft>
              <a:buFont typeface="Wingdings 2"/>
              <a:buChar char=""/>
              <a:defRPr/>
            </a:pPr>
            <a:r>
              <a:rPr lang="en-US" dirty="0" smtClean="0"/>
              <a:t>Desirable Qualities</a:t>
            </a:r>
          </a:p>
          <a:p>
            <a:pPr lvl="1" eaLnBrk="1" fontAlgn="auto" hangingPunct="1">
              <a:spcAft>
                <a:spcPts val="0"/>
              </a:spcAft>
              <a:buFont typeface="Wingdings 2"/>
              <a:buChar char=""/>
              <a:defRPr/>
            </a:pPr>
            <a:r>
              <a:rPr lang="en-US" dirty="0" smtClean="0"/>
              <a:t>Scalability</a:t>
            </a:r>
          </a:p>
          <a:p>
            <a:pPr lvl="1" eaLnBrk="1" fontAlgn="auto" hangingPunct="1">
              <a:spcAft>
                <a:spcPts val="0"/>
              </a:spcAft>
              <a:buFont typeface="Wingdings 2"/>
              <a:buChar char=""/>
              <a:defRPr/>
            </a:pPr>
            <a:r>
              <a:rPr lang="en-US" dirty="0" smtClean="0"/>
              <a:t>Fidelity</a:t>
            </a:r>
          </a:p>
          <a:p>
            <a:pPr lvl="1" eaLnBrk="1" fontAlgn="auto" hangingPunct="1">
              <a:spcAft>
                <a:spcPts val="0"/>
              </a:spcAft>
              <a:buFont typeface="Wingdings 2"/>
              <a:buChar char=""/>
              <a:defRPr/>
            </a:pPr>
            <a:r>
              <a:rPr lang="en-US" dirty="0" smtClean="0"/>
              <a:t>Containment</a:t>
            </a:r>
          </a:p>
          <a:p>
            <a:pPr eaLnBrk="1" fontAlgn="auto" hangingPunct="1">
              <a:spcAft>
                <a:spcPts val="0"/>
              </a:spcAft>
              <a:buFont typeface="Wingdings 2"/>
              <a:buChar char=""/>
              <a:defRPr/>
            </a:pPr>
            <a:r>
              <a:rPr lang="en-US" dirty="0" smtClean="0"/>
              <a:t>Potemkin</a:t>
            </a:r>
          </a:p>
          <a:p>
            <a:pPr eaLnBrk="1" fontAlgn="auto" hangingPunct="1">
              <a:spcAft>
                <a:spcPts val="0"/>
              </a:spcAft>
              <a:buFont typeface="Wingdings 2"/>
              <a:buChar char=""/>
              <a:defRPr/>
            </a:pPr>
            <a:r>
              <a:rPr lang="en-US" dirty="0" smtClean="0"/>
              <a:t>Facets</a:t>
            </a:r>
          </a:p>
          <a:p>
            <a:pPr lvl="1" eaLnBrk="1" fontAlgn="auto" hangingPunct="1">
              <a:spcAft>
                <a:spcPts val="0"/>
              </a:spcAft>
              <a:buFont typeface="Wingdings 2"/>
              <a:buChar char=""/>
              <a:defRPr/>
            </a:pPr>
            <a:r>
              <a:rPr lang="en-US" dirty="0" smtClean="0"/>
              <a:t>Gateway Router</a:t>
            </a:r>
          </a:p>
          <a:p>
            <a:pPr lvl="1" eaLnBrk="1" fontAlgn="auto" hangingPunct="1">
              <a:spcAft>
                <a:spcPts val="0"/>
              </a:spcAft>
              <a:buFont typeface="Wingdings 2"/>
              <a:buChar char=""/>
              <a:defRPr/>
            </a:pPr>
            <a:r>
              <a:rPr lang="en-US" dirty="0" smtClean="0"/>
              <a:t>Virtual Machine Monitor</a:t>
            </a:r>
          </a:p>
          <a:p>
            <a:pPr eaLnBrk="1" fontAlgn="auto" hangingPunct="1">
              <a:spcAft>
                <a:spcPts val="0"/>
              </a:spcAft>
              <a:buFont typeface="Wingdings 2"/>
              <a:buChar char=""/>
              <a:defRPr/>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What is a honeyfarm?</a:t>
            </a:r>
            <a:endParaRPr lang="en-US" dirty="0"/>
          </a:p>
        </p:txBody>
      </p:sp>
      <p:sp>
        <p:nvSpPr>
          <p:cNvPr id="12291" name="Content Placeholder 2"/>
          <p:cNvSpPr>
            <a:spLocks noGrp="1"/>
          </p:cNvSpPr>
          <p:nvPr>
            <p:ph idx="1"/>
          </p:nvPr>
        </p:nvSpPr>
        <p:spPr/>
        <p:txBody>
          <a:bodyPr/>
          <a:lstStyle/>
          <a:p>
            <a:pPr eaLnBrk="1" hangingPunct="1"/>
            <a:r>
              <a:rPr lang="en-US" smtClean="0"/>
              <a:t>Honeypot</a:t>
            </a:r>
          </a:p>
          <a:p>
            <a:pPr lvl="1" eaLnBrk="1" hangingPunct="1"/>
            <a:r>
              <a:rPr lang="en-US" smtClean="0"/>
              <a:t>“A honeypot is an information system resource whose value lies in unauthorized or illicit use of that resource.”</a:t>
            </a:r>
            <a:r>
              <a:rPr lang="en-US" baseline="30000" smtClean="0"/>
              <a:t>[11]</a:t>
            </a:r>
          </a:p>
          <a:p>
            <a:pPr eaLnBrk="1" hangingPunct="1"/>
            <a:r>
              <a:rPr lang="en-US" smtClean="0"/>
              <a:t>Honeyfarm</a:t>
            </a:r>
          </a:p>
          <a:p>
            <a:pPr lvl="1" eaLnBrk="1" hangingPunct="1"/>
            <a:r>
              <a:rPr lang="en-US" smtClean="0"/>
              <a:t>A collection of honeypots.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Flash Cloning</a:t>
            </a:r>
            <a:endParaRPr lang="en-US" dirty="0"/>
          </a:p>
        </p:txBody>
      </p:sp>
      <p:sp>
        <p:nvSpPr>
          <p:cNvPr id="3" name="Content Placeholder 2"/>
          <p:cNvSpPr>
            <a:spLocks noGrp="1"/>
          </p:cNvSpPr>
          <p:nvPr>
            <p:ph idx="1"/>
          </p:nvPr>
        </p:nvSpPr>
        <p:spPr>
          <a:xfrm>
            <a:off x="304800" y="1219200"/>
            <a:ext cx="8686800" cy="838200"/>
          </a:xfrm>
        </p:spPr>
        <p:txBody>
          <a:bodyPr>
            <a:normAutofit/>
          </a:bodyPr>
          <a:lstStyle/>
          <a:p>
            <a:pPr lvl="1" eaLnBrk="1" fontAlgn="auto" hangingPunct="1">
              <a:spcAft>
                <a:spcPts val="0"/>
              </a:spcAft>
              <a:buFont typeface="Wingdings 2"/>
              <a:buChar char=""/>
              <a:defRPr/>
            </a:pPr>
            <a:r>
              <a:rPr lang="en-US" dirty="0" smtClean="0"/>
              <a:t>Creates a lightweight virtual machine from a reference copy.</a:t>
            </a:r>
          </a:p>
          <a:p>
            <a:pPr eaLnBrk="1" fontAlgn="auto" hangingPunct="1">
              <a:spcAft>
                <a:spcPts val="0"/>
              </a:spcAft>
              <a:buFont typeface="Wingdings 2"/>
              <a:buChar char=""/>
              <a:defRPr/>
            </a:pPr>
            <a:endParaRPr lang="en-US" dirty="0"/>
          </a:p>
        </p:txBody>
      </p:sp>
      <p:pic>
        <p:nvPicPr>
          <p:cNvPr id="13316" name="Picture 3"/>
          <p:cNvPicPr>
            <a:picLocks noChangeAspect="1" noChangeArrowheads="1"/>
          </p:cNvPicPr>
          <p:nvPr/>
        </p:nvPicPr>
        <p:blipFill>
          <a:blip r:embed="rId2"/>
          <a:srcRect/>
          <a:stretch>
            <a:fillRect/>
          </a:stretch>
        </p:blipFill>
        <p:spPr bwMode="auto">
          <a:xfrm>
            <a:off x="1524000" y="2209800"/>
            <a:ext cx="5943600" cy="4137025"/>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Virtualization as a Defense</a:t>
            </a:r>
            <a:endParaRPr lang="en-US" dirty="0"/>
          </a:p>
        </p:txBody>
      </p:sp>
      <p:sp>
        <p:nvSpPr>
          <p:cNvPr id="3" name="Content Placeholder 2"/>
          <p:cNvSpPr>
            <a:spLocks noGrp="1"/>
          </p:cNvSpPr>
          <p:nvPr>
            <p:ph idx="1"/>
          </p:nvPr>
        </p:nvSpPr>
        <p:spPr/>
        <p:txBody>
          <a:bodyPr>
            <a:normAutofit lnSpcReduction="10000"/>
          </a:bodyPr>
          <a:lstStyle/>
          <a:p>
            <a:r>
              <a:rPr lang="en-US" dirty="0" smtClean="0"/>
              <a:t>We know that our systems are under </a:t>
            </a:r>
            <a:br>
              <a:rPr lang="en-US" dirty="0" smtClean="0"/>
            </a:br>
            <a:r>
              <a:rPr lang="en-US" dirty="0" smtClean="0"/>
              <a:t>attack by all sorts of threats</a:t>
            </a:r>
          </a:p>
          <a:p>
            <a:endParaRPr lang="en-US" dirty="0" smtClean="0"/>
          </a:p>
          <a:p>
            <a:r>
              <a:rPr lang="en-US" dirty="0" smtClean="0"/>
              <a:t>Can we use virtual machines as a defensive tool?</a:t>
            </a:r>
          </a:p>
          <a:p>
            <a:endParaRPr lang="en-US" dirty="0" smtClean="0"/>
          </a:p>
          <a:p>
            <a:r>
              <a:rPr lang="en-US" dirty="0" smtClean="0"/>
              <a:t>Ideas:</a:t>
            </a:r>
          </a:p>
          <a:p>
            <a:pPr lvl="1"/>
            <a:r>
              <a:rPr lang="en-US" dirty="0" smtClean="0"/>
              <a:t>Encapsulate applications: infection can’t escape</a:t>
            </a:r>
          </a:p>
          <a:p>
            <a:pPr lvl="1"/>
            <a:r>
              <a:rPr lang="en-US" dirty="0" smtClean="0"/>
              <a:t>Checkpoint virtual state.  If something goes badly wrong, roll back and “do something else”</a:t>
            </a:r>
          </a:p>
          <a:p>
            <a:pPr lvl="1"/>
            <a:r>
              <a:rPr lang="en-US" dirty="0" smtClean="0"/>
              <a:t>Use virtualized platforms to lure viruses in, then study them, design a tailored antivirus solution</a:t>
            </a:r>
          </a:p>
        </p:txBody>
      </p:sp>
      <p:sp>
        <p:nvSpPr>
          <p:cNvPr id="4" name="Slide Number Placeholder 3"/>
          <p:cNvSpPr>
            <a:spLocks noGrp="1"/>
          </p:cNvSpPr>
          <p:nvPr>
            <p:ph type="sldNum" sz="quarter" idx="12"/>
          </p:nvPr>
        </p:nvSpPr>
        <p:spPr/>
        <p:txBody>
          <a:bodyPr/>
          <a:lstStyle/>
          <a:p>
            <a:fld id="{B9BB7948-9FBC-4AFF-AE59-0A500BF82642}" type="slidenum">
              <a:rPr lang="en-US" smtClean="0"/>
              <a:pPr/>
              <a:t>2</a:t>
            </a:fld>
            <a:endParaRPr lang="en-US"/>
          </a:p>
        </p:txBody>
      </p:sp>
      <p:pic>
        <p:nvPicPr>
          <p:cNvPr id="1026" name="Picture 2" descr="http://tbn1.google.com/images?q=tbn:22gZbc2YeCx2sM:http://www.zuti-titl.com/directorscut/zombies.gif">
            <a:hlinkClick r:id="rId2"/>
          </p:cNvPr>
          <p:cNvPicPr>
            <a:picLocks noChangeAspect="1" noChangeArrowheads="1"/>
          </p:cNvPicPr>
          <p:nvPr/>
        </p:nvPicPr>
        <p:blipFill>
          <a:blip r:embed="rId3"/>
          <a:srcRect/>
          <a:stretch>
            <a:fillRect/>
          </a:stretch>
        </p:blipFill>
        <p:spPr bwMode="auto">
          <a:xfrm>
            <a:off x="6781800" y="1447800"/>
            <a:ext cx="1428750" cy="1076326"/>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Delta Virtualization</a:t>
            </a:r>
            <a:endParaRPr lang="en-US" dirty="0"/>
          </a:p>
        </p:txBody>
      </p:sp>
      <p:sp>
        <p:nvSpPr>
          <p:cNvPr id="6" name="Content Placeholder 5"/>
          <p:cNvSpPr>
            <a:spLocks noGrp="1"/>
          </p:cNvSpPr>
          <p:nvPr>
            <p:ph idx="1"/>
          </p:nvPr>
        </p:nvSpPr>
        <p:spPr>
          <a:xfrm>
            <a:off x="304800" y="1219200"/>
            <a:ext cx="8686800" cy="838200"/>
          </a:xfrm>
        </p:spPr>
        <p:txBody>
          <a:bodyPr>
            <a:normAutofit/>
          </a:bodyPr>
          <a:lstStyle/>
          <a:p>
            <a:pPr lvl="1" eaLnBrk="1" fontAlgn="auto" hangingPunct="1">
              <a:spcAft>
                <a:spcPts val="0"/>
              </a:spcAft>
              <a:buFont typeface="Wingdings 2"/>
              <a:buChar char=""/>
              <a:defRPr/>
            </a:pPr>
            <a:r>
              <a:rPr lang="en-US" dirty="0" smtClean="0"/>
              <a:t>Allocates memory for a new virtual machine only when it diverges from the reference image (using copy-on-write).</a:t>
            </a:r>
            <a:endParaRPr lang="en-US" dirty="0"/>
          </a:p>
        </p:txBody>
      </p:sp>
      <p:pic>
        <p:nvPicPr>
          <p:cNvPr id="14340" name="Content Placeholder 3"/>
          <p:cNvPicPr>
            <a:picLocks noChangeAspect="1" noChangeArrowheads="1"/>
          </p:cNvPicPr>
          <p:nvPr/>
        </p:nvPicPr>
        <p:blipFill>
          <a:blip r:embed="rId2"/>
          <a:srcRect/>
          <a:stretch>
            <a:fillRect/>
          </a:stretch>
        </p:blipFill>
        <p:spPr bwMode="auto">
          <a:xfrm>
            <a:off x="609600" y="1981200"/>
            <a:ext cx="8056563" cy="4191000"/>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Low-Interaction Honeypots</a:t>
            </a:r>
            <a:endParaRPr lang="en-US" dirty="0"/>
          </a:p>
        </p:txBody>
      </p:sp>
      <p:sp>
        <p:nvSpPr>
          <p:cNvPr id="6" name="Content Placeholder 5"/>
          <p:cNvSpPr>
            <a:spLocks noGrp="1"/>
          </p:cNvSpPr>
          <p:nvPr>
            <p:ph idx="1"/>
          </p:nvPr>
        </p:nvSpPr>
        <p:spPr/>
        <p:txBody>
          <a:bodyPr>
            <a:normAutofit fontScale="92500"/>
          </a:bodyPr>
          <a:lstStyle/>
          <a:p>
            <a:pPr eaLnBrk="1" fontAlgn="auto" hangingPunct="1">
              <a:spcAft>
                <a:spcPts val="0"/>
              </a:spcAft>
              <a:buFont typeface="Wingdings 2"/>
              <a:buChar char=""/>
              <a:defRPr/>
            </a:pPr>
            <a:r>
              <a:rPr lang="en-US" dirty="0" smtClean="0"/>
              <a:t>Benefits:</a:t>
            </a:r>
          </a:p>
          <a:p>
            <a:pPr lvl="1" eaLnBrk="1" fontAlgn="auto" hangingPunct="1">
              <a:spcAft>
                <a:spcPts val="0"/>
              </a:spcAft>
              <a:buFont typeface="Wingdings 2"/>
              <a:buChar char=""/>
              <a:defRPr/>
            </a:pPr>
            <a:r>
              <a:rPr lang="en-US" dirty="0" smtClean="0"/>
              <a:t>Simulating a large number of network interfaces, increasing likelihood of being targeted by malicious code. (Scalability)</a:t>
            </a:r>
          </a:p>
          <a:p>
            <a:pPr eaLnBrk="1" fontAlgn="auto" hangingPunct="1">
              <a:spcAft>
                <a:spcPts val="0"/>
              </a:spcAft>
              <a:buFont typeface="Wingdings 2"/>
              <a:buChar char=""/>
              <a:defRPr/>
            </a:pPr>
            <a:r>
              <a:rPr lang="en-US" dirty="0" smtClean="0"/>
              <a:t>Drawbacks:</a:t>
            </a:r>
          </a:p>
          <a:p>
            <a:pPr lvl="1" eaLnBrk="1" fontAlgn="auto" hangingPunct="1">
              <a:spcAft>
                <a:spcPts val="0"/>
              </a:spcAft>
              <a:buFont typeface="Wingdings 2"/>
              <a:buChar char=""/>
              <a:defRPr/>
            </a:pPr>
            <a:r>
              <a:rPr lang="en-US" dirty="0" smtClean="0"/>
              <a:t>Can’t simulate operating systems and applications for all monitored IP addresses, so the effects of malware can’t be studied, just sources identified.  Also, attacks that requires multiple communications for infection won’t be caught. (Fidelity)</a:t>
            </a:r>
          </a:p>
          <a:p>
            <a:pPr lvl="1" eaLnBrk="1" fontAlgn="auto" hangingPunct="1">
              <a:spcAft>
                <a:spcPts val="0"/>
              </a:spcAft>
              <a:buFont typeface="Wingdings 2"/>
              <a:buChar char=""/>
              <a:defRPr/>
            </a:pPr>
            <a:r>
              <a:rPr lang="en-US" dirty="0" smtClean="0"/>
              <a:t>Since all simulated network interfaces are on one system, if that operating system gets infected, all of the simulated network interfaces are compromised. (Containment)</a:t>
            </a:r>
          </a:p>
          <a:p>
            <a:pPr eaLnBrk="1" fontAlgn="auto" hangingPunct="1">
              <a:spcAft>
                <a:spcPts val="0"/>
              </a:spcAft>
              <a:buFont typeface="Wingdings 2"/>
              <a:buChar char=""/>
              <a:defRPr/>
            </a:pP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High-interaction honeypots</a:t>
            </a:r>
            <a:endParaRPr lang="en-US" dirty="0"/>
          </a:p>
        </p:txBody>
      </p:sp>
      <p:sp>
        <p:nvSpPr>
          <p:cNvPr id="3" name="Content Placeholder 2"/>
          <p:cNvSpPr>
            <a:spLocks noGrp="1"/>
          </p:cNvSpPr>
          <p:nvPr>
            <p:ph idx="1"/>
          </p:nvPr>
        </p:nvSpPr>
        <p:spPr/>
        <p:txBody>
          <a:bodyPr>
            <a:normAutofit/>
          </a:bodyPr>
          <a:lstStyle/>
          <a:p>
            <a:pPr eaLnBrk="1" fontAlgn="auto" hangingPunct="1">
              <a:spcAft>
                <a:spcPts val="0"/>
              </a:spcAft>
              <a:buFont typeface="Wingdings 2"/>
              <a:buChar char=""/>
              <a:defRPr/>
            </a:pPr>
            <a:r>
              <a:rPr lang="en-US" dirty="0" smtClean="0"/>
              <a:t>Benefits:</a:t>
            </a:r>
          </a:p>
          <a:p>
            <a:pPr lvl="1" eaLnBrk="1" fontAlgn="auto" hangingPunct="1">
              <a:spcAft>
                <a:spcPts val="0"/>
              </a:spcAft>
              <a:buFont typeface="Wingdings 2"/>
              <a:buChar char=""/>
              <a:defRPr/>
            </a:pPr>
            <a:r>
              <a:rPr lang="en-US" dirty="0" smtClean="0"/>
              <a:t>By having the actual operating system and applications running on the honeypot, the behavior of malicious code can be analyzed. (Fidelity)</a:t>
            </a:r>
          </a:p>
          <a:p>
            <a:pPr eaLnBrk="1" fontAlgn="auto" hangingPunct="1">
              <a:spcAft>
                <a:spcPts val="0"/>
              </a:spcAft>
              <a:buFont typeface="Wingdings 2"/>
              <a:buChar char=""/>
              <a:defRPr/>
            </a:pPr>
            <a:r>
              <a:rPr lang="en-US" dirty="0" smtClean="0"/>
              <a:t>Drawbacks:</a:t>
            </a:r>
          </a:p>
          <a:p>
            <a:pPr lvl="1" eaLnBrk="1" fontAlgn="auto" hangingPunct="1">
              <a:spcAft>
                <a:spcPts val="0"/>
              </a:spcAft>
              <a:buFont typeface="Wingdings 2"/>
              <a:buChar char=""/>
              <a:defRPr/>
            </a:pPr>
            <a:r>
              <a:rPr lang="en-US" dirty="0" smtClean="0"/>
              <a:t>Without virtualization, it would require one computer per honeypot. (Scalability)</a:t>
            </a:r>
          </a:p>
          <a:p>
            <a:pPr lvl="1" eaLnBrk="1" fontAlgn="auto" hangingPunct="1">
              <a:spcAft>
                <a:spcPts val="0"/>
              </a:spcAft>
              <a:buFont typeface="Wingdings 2"/>
              <a:buChar char=""/>
              <a:defRPr/>
            </a:pPr>
            <a:r>
              <a:rPr lang="en-US" dirty="0" smtClean="0"/>
              <a:t>In order to analyze the full extent of malicious code, it’s communications with other computers must be studied, not just it’s affects on the operating system and applications. (Containment)</a:t>
            </a:r>
          </a:p>
          <a:p>
            <a:pPr eaLnBrk="1" fontAlgn="auto" hangingPunct="1">
              <a:spcAft>
                <a:spcPts val="0"/>
              </a:spcAft>
              <a:buFont typeface="Wingdings 2"/>
              <a:buChar char=""/>
              <a:defRPr/>
            </a:pPr>
            <a:endParaRPr lang="en-US" dirty="0" smtClean="0"/>
          </a:p>
          <a:p>
            <a:pPr eaLnBrk="1" fontAlgn="auto" hangingPunct="1">
              <a:spcAft>
                <a:spcPts val="0"/>
              </a:spcAft>
              <a:buFont typeface="Wingdings 2"/>
              <a:buChar char=""/>
              <a:defRPr/>
            </a:pP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Desirable Qualities (Scalability)</a:t>
            </a:r>
            <a:endParaRPr lang="en-US" dirty="0"/>
          </a:p>
        </p:txBody>
      </p:sp>
      <p:sp>
        <p:nvSpPr>
          <p:cNvPr id="3" name="Content Placeholder 2"/>
          <p:cNvSpPr>
            <a:spLocks noGrp="1"/>
          </p:cNvSpPr>
          <p:nvPr>
            <p:ph idx="1"/>
          </p:nvPr>
        </p:nvSpPr>
        <p:spPr/>
        <p:txBody>
          <a:bodyPr>
            <a:normAutofit/>
          </a:bodyPr>
          <a:lstStyle/>
          <a:p>
            <a:pPr eaLnBrk="1" fontAlgn="auto" hangingPunct="1">
              <a:spcAft>
                <a:spcPts val="0"/>
              </a:spcAft>
              <a:buFont typeface="Wingdings 2"/>
              <a:buChar char=""/>
              <a:defRPr/>
            </a:pPr>
            <a:r>
              <a:rPr lang="en-US" dirty="0" smtClean="0"/>
              <a:t>Why is it desirable?</a:t>
            </a:r>
          </a:p>
          <a:p>
            <a:pPr lvl="1" eaLnBrk="1" fontAlgn="auto" hangingPunct="1">
              <a:spcAft>
                <a:spcPts val="0"/>
              </a:spcAft>
              <a:buFont typeface="Wingdings 2"/>
              <a:buChar char=""/>
              <a:defRPr/>
            </a:pPr>
            <a:r>
              <a:rPr lang="en-US" dirty="0" smtClean="0"/>
              <a:t>With the large number of IP addresses on the internet, the likelihood of a single honeypot being contacted by malicious code is very low</a:t>
            </a:r>
          </a:p>
          <a:p>
            <a:pPr eaLnBrk="1" fontAlgn="auto" hangingPunct="1">
              <a:spcAft>
                <a:spcPts val="0"/>
              </a:spcAft>
              <a:buFont typeface="Wingdings 2"/>
              <a:buChar char=""/>
              <a:defRPr/>
            </a:pPr>
            <a:r>
              <a:rPr lang="en-US" dirty="0" smtClean="0"/>
              <a:t>Why conventional honeyfarms fall short.</a:t>
            </a:r>
          </a:p>
          <a:p>
            <a:pPr lvl="1" eaLnBrk="1" fontAlgn="auto" hangingPunct="1">
              <a:spcAft>
                <a:spcPts val="0"/>
              </a:spcAft>
              <a:buFont typeface="Wingdings 2"/>
              <a:buChar char=""/>
              <a:defRPr/>
            </a:pPr>
            <a:r>
              <a:rPr lang="en-US" dirty="0" smtClean="0"/>
              <a:t>Conventional networks of honeypot servers do not take advantage of the long idle times between incoming communications, and even when servicing incoming requests, memory requirements are typically low.</a:t>
            </a:r>
          </a:p>
          <a:p>
            <a:pPr eaLnBrk="1" fontAlgn="auto" hangingPunct="1">
              <a:spcAft>
                <a:spcPts val="0"/>
              </a:spcAft>
              <a:buFont typeface="Wingdings 2"/>
              <a:buChar char=""/>
              <a:defRPr/>
            </a:pPr>
            <a:r>
              <a:rPr lang="en-US" dirty="0" smtClean="0"/>
              <a:t>How this system improves scalability.</a:t>
            </a:r>
          </a:p>
          <a:p>
            <a:pPr lvl="1" eaLnBrk="1" fontAlgn="auto" hangingPunct="1">
              <a:spcAft>
                <a:spcPts val="0"/>
              </a:spcAft>
              <a:buFont typeface="Wingdings 2"/>
              <a:buChar char=""/>
              <a:defRPr/>
            </a:pP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Desirable Qualities (Fidelity)</a:t>
            </a:r>
            <a:endParaRPr lang="en-US" dirty="0"/>
          </a:p>
        </p:txBody>
      </p:sp>
      <p:sp>
        <p:nvSpPr>
          <p:cNvPr id="3" name="Content Placeholder 2"/>
          <p:cNvSpPr>
            <a:spLocks noGrp="1"/>
          </p:cNvSpPr>
          <p:nvPr>
            <p:ph idx="1"/>
          </p:nvPr>
        </p:nvSpPr>
        <p:spPr/>
        <p:txBody>
          <a:bodyPr>
            <a:normAutofit fontScale="92500" lnSpcReduction="20000"/>
          </a:bodyPr>
          <a:lstStyle/>
          <a:p>
            <a:pPr eaLnBrk="1" fontAlgn="auto" hangingPunct="1">
              <a:spcAft>
                <a:spcPts val="0"/>
              </a:spcAft>
              <a:buFont typeface="Wingdings 2"/>
              <a:buChar char=""/>
              <a:defRPr/>
            </a:pPr>
            <a:r>
              <a:rPr lang="en-US" dirty="0" smtClean="0"/>
              <a:t>Why is it desirable?</a:t>
            </a:r>
          </a:p>
          <a:p>
            <a:pPr lvl="1" eaLnBrk="1" fontAlgn="auto" hangingPunct="1">
              <a:spcAft>
                <a:spcPts val="0"/>
              </a:spcAft>
              <a:buFont typeface="Wingdings 2"/>
              <a:buChar char=""/>
              <a:defRPr/>
            </a:pPr>
            <a:r>
              <a:rPr lang="en-US" dirty="0" smtClean="0"/>
              <a:t>The more information we have about a possible threat, the better we are able to defend against it.</a:t>
            </a:r>
          </a:p>
          <a:p>
            <a:pPr eaLnBrk="1" fontAlgn="auto" hangingPunct="1">
              <a:spcAft>
                <a:spcPts val="0"/>
              </a:spcAft>
              <a:buFont typeface="Wingdings 2"/>
              <a:buChar char=""/>
              <a:defRPr/>
            </a:pPr>
            <a:r>
              <a:rPr lang="en-US" dirty="0" smtClean="0"/>
              <a:t>Why conventional honeyfarms fall short.</a:t>
            </a:r>
          </a:p>
          <a:p>
            <a:pPr lvl="1" eaLnBrk="1" fontAlgn="auto" hangingPunct="1">
              <a:spcAft>
                <a:spcPts val="0"/>
              </a:spcAft>
              <a:buFont typeface="Wingdings 2"/>
              <a:buChar char=""/>
              <a:defRPr/>
            </a:pPr>
            <a:r>
              <a:rPr lang="en-US" dirty="0" smtClean="0"/>
              <a:t>In order to prevent any infection from spreading out of the honeyfarm, the conventional approach with the highest fidelity blocks outbound traffic to anywhere but back to the calling address.  Misses interaction with third party machines.</a:t>
            </a:r>
          </a:p>
          <a:p>
            <a:pPr eaLnBrk="1" fontAlgn="auto" hangingPunct="1">
              <a:spcAft>
                <a:spcPts val="0"/>
              </a:spcAft>
              <a:buFont typeface="Wingdings 2"/>
              <a:buChar char=""/>
              <a:defRPr/>
            </a:pPr>
            <a:r>
              <a:rPr lang="en-US" dirty="0" smtClean="0"/>
              <a:t>How this system improves fidelity.</a:t>
            </a:r>
          </a:p>
          <a:p>
            <a:pPr lvl="1" eaLnBrk="1" fontAlgn="auto" hangingPunct="1">
              <a:spcAft>
                <a:spcPts val="0"/>
              </a:spcAft>
              <a:buFont typeface="Wingdings 2"/>
              <a:buChar char=""/>
              <a:defRPr/>
            </a:pPr>
            <a:r>
              <a:rPr lang="en-US" dirty="0" smtClean="0"/>
              <a:t>Simulating OS and application allows observation of malware’s interaction with the system.</a:t>
            </a:r>
          </a:p>
          <a:p>
            <a:pPr lvl="1" eaLnBrk="1" fontAlgn="auto" hangingPunct="1">
              <a:spcAft>
                <a:spcPts val="0"/>
              </a:spcAft>
              <a:buFont typeface="Wingdings 2"/>
              <a:buChar char=""/>
              <a:defRPr/>
            </a:pPr>
            <a:r>
              <a:rPr lang="en-US" dirty="0" smtClean="0"/>
              <a:t>By creating new virtual machines to play the part of the destination of any outbound traffic, more information can be gained on the behavior of the malware.</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t>Desirable Qualities (Containment)</a:t>
            </a:r>
            <a:endParaRPr lang="en-US" dirty="0"/>
          </a:p>
        </p:txBody>
      </p:sp>
      <p:sp>
        <p:nvSpPr>
          <p:cNvPr id="3" name="Content Placeholder 2"/>
          <p:cNvSpPr>
            <a:spLocks noGrp="1"/>
          </p:cNvSpPr>
          <p:nvPr>
            <p:ph idx="1"/>
          </p:nvPr>
        </p:nvSpPr>
        <p:spPr>
          <a:xfrm>
            <a:off x="304800" y="1447800"/>
            <a:ext cx="8686800" cy="4770438"/>
          </a:xfrm>
        </p:spPr>
        <p:txBody>
          <a:bodyPr>
            <a:normAutofit fontScale="77500" lnSpcReduction="20000"/>
          </a:bodyPr>
          <a:lstStyle/>
          <a:p>
            <a:pPr eaLnBrk="1" fontAlgn="auto" hangingPunct="1">
              <a:spcAft>
                <a:spcPts val="0"/>
              </a:spcAft>
              <a:buFont typeface="Wingdings 2"/>
              <a:buChar char=""/>
              <a:defRPr/>
            </a:pPr>
            <a:r>
              <a:rPr lang="en-US" dirty="0" smtClean="0"/>
              <a:t>Why is it desirable?</a:t>
            </a:r>
          </a:p>
          <a:p>
            <a:pPr lvl="1" eaLnBrk="1" fontAlgn="auto" hangingPunct="1">
              <a:spcAft>
                <a:spcPts val="0"/>
              </a:spcAft>
              <a:buFont typeface="Wingdings 2"/>
              <a:buChar char=""/>
              <a:defRPr/>
            </a:pPr>
            <a:r>
              <a:rPr lang="en-US" dirty="0" smtClean="0"/>
              <a:t>Without containment, the honeypot could be used by the malicious code to infest other machines (outside of the honeyfarm.)</a:t>
            </a:r>
          </a:p>
          <a:p>
            <a:pPr lvl="1" eaLnBrk="1" fontAlgn="auto" hangingPunct="1">
              <a:spcAft>
                <a:spcPts val="0"/>
              </a:spcAft>
              <a:buFont typeface="Wingdings 2"/>
              <a:buChar char=""/>
              <a:defRPr/>
            </a:pPr>
            <a:r>
              <a:rPr lang="en-US" dirty="0" smtClean="0"/>
              <a:t>Containment also gives the director of the honeyfarm more information on the behavior of the attack.</a:t>
            </a:r>
          </a:p>
          <a:p>
            <a:pPr eaLnBrk="1" fontAlgn="auto" hangingPunct="1">
              <a:spcAft>
                <a:spcPts val="0"/>
              </a:spcAft>
              <a:buFont typeface="Wingdings 2"/>
              <a:buChar char=""/>
              <a:defRPr/>
            </a:pPr>
            <a:r>
              <a:rPr lang="en-US" dirty="0" smtClean="0"/>
              <a:t>Why conventional honeyfarms fall short.</a:t>
            </a:r>
          </a:p>
          <a:p>
            <a:pPr lvl="1" eaLnBrk="1" fontAlgn="auto" hangingPunct="1">
              <a:spcAft>
                <a:spcPts val="0"/>
              </a:spcAft>
              <a:buFont typeface="Wingdings 2"/>
              <a:buChar char=""/>
              <a:defRPr/>
            </a:pPr>
            <a:r>
              <a:rPr lang="en-US" dirty="0" smtClean="0"/>
              <a:t>Conventional honeyfarms either don’t permit any outbound traffic, which wouldn’t trigger any attack that requires handshaking, or only respond to incoming traffic, which interferes with possible DNS translations or a botnet’s “phone home” attempt.</a:t>
            </a:r>
          </a:p>
          <a:p>
            <a:pPr eaLnBrk="1" fontAlgn="auto" hangingPunct="1">
              <a:spcAft>
                <a:spcPts val="0"/>
              </a:spcAft>
              <a:buFont typeface="Wingdings 2"/>
              <a:buChar char=""/>
              <a:defRPr/>
            </a:pPr>
            <a:r>
              <a:rPr lang="en-US" dirty="0" smtClean="0"/>
              <a:t>How this system improves containment.</a:t>
            </a:r>
          </a:p>
          <a:p>
            <a:pPr lvl="1" eaLnBrk="1" fontAlgn="auto" hangingPunct="1">
              <a:spcAft>
                <a:spcPts val="0"/>
              </a:spcAft>
              <a:buFont typeface="Wingdings 2"/>
              <a:buChar char=""/>
              <a:defRPr/>
            </a:pPr>
            <a:r>
              <a:rPr lang="en-US" dirty="0" smtClean="0"/>
              <a:t>Using virtual machines allows multiple honeypots on one server while maintaining isolation.  (Scalability without loss of containment :) )</a:t>
            </a:r>
          </a:p>
          <a:p>
            <a:pPr lvl="1" eaLnBrk="1" fontAlgn="auto" hangingPunct="1">
              <a:spcAft>
                <a:spcPts val="0"/>
              </a:spcAft>
              <a:buFont typeface="Wingdings 2"/>
              <a:buChar char=""/>
              <a:defRPr/>
            </a:pPr>
            <a:r>
              <a:rPr lang="en-US" dirty="0" smtClean="0"/>
              <a:t>By using </a:t>
            </a:r>
            <a:r>
              <a:rPr lang="en-US" i="1" dirty="0" smtClean="0"/>
              <a:t>internal reflection</a:t>
            </a:r>
            <a:r>
              <a:rPr lang="en-US" dirty="0" smtClean="0"/>
              <a:t>, outbound communication is redirected to another newly created virtual machine with the IP address of the destination prevents spreading infection.</a:t>
            </a:r>
          </a:p>
          <a:p>
            <a:pPr lvl="1" eaLnBrk="1" fontAlgn="auto" hangingPunct="1">
              <a:spcAft>
                <a:spcPts val="0"/>
              </a:spcAft>
              <a:buFont typeface="Wingdings 2"/>
              <a:buChar char=""/>
              <a:defRPr/>
            </a:pPr>
            <a:r>
              <a:rPr lang="en-US" dirty="0" smtClean="0"/>
              <a:t>By keeping track of the “universe” of incoming traffic, infections can be kept isolated from other infections communicating with the same IP address.</a:t>
            </a:r>
          </a:p>
          <a:p>
            <a:pPr eaLnBrk="1" fontAlgn="auto" hangingPunct="1">
              <a:spcAft>
                <a:spcPts val="0"/>
              </a:spcAft>
              <a:buFont typeface="Wingdings 2"/>
              <a:buChar char=""/>
              <a:defRPr/>
            </a:pP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Potemkin</a:t>
            </a:r>
            <a:endParaRPr lang="en-US" dirty="0"/>
          </a:p>
        </p:txBody>
      </p:sp>
      <p:sp>
        <p:nvSpPr>
          <p:cNvPr id="3" name="Content Placeholder 2"/>
          <p:cNvSpPr>
            <a:spLocks noGrp="1"/>
          </p:cNvSpPr>
          <p:nvPr>
            <p:ph idx="1"/>
          </p:nvPr>
        </p:nvSpPr>
        <p:spPr/>
        <p:txBody>
          <a:bodyPr>
            <a:normAutofit lnSpcReduction="10000"/>
          </a:bodyPr>
          <a:lstStyle/>
          <a:p>
            <a:pPr eaLnBrk="1" fontAlgn="auto" hangingPunct="1">
              <a:spcAft>
                <a:spcPts val="0"/>
              </a:spcAft>
              <a:buFont typeface="Wingdings 2"/>
              <a:buChar char=""/>
              <a:defRPr/>
            </a:pPr>
            <a:r>
              <a:rPr lang="en-US" dirty="0" smtClean="0"/>
              <a:t>Prototype honeyfarm</a:t>
            </a:r>
          </a:p>
          <a:p>
            <a:pPr eaLnBrk="1" fontAlgn="auto" hangingPunct="1">
              <a:spcAft>
                <a:spcPts val="0"/>
              </a:spcAft>
              <a:buFont typeface="Wingdings 2"/>
              <a:buChar char=""/>
              <a:defRPr/>
            </a:pPr>
            <a:r>
              <a:rPr lang="en-US" dirty="0" smtClean="0"/>
              <a:t>Derived from pre-release version of Xen 3.0, running Debian GNU/Linux 3.1.</a:t>
            </a:r>
          </a:p>
          <a:p>
            <a:pPr eaLnBrk="1" fontAlgn="auto" hangingPunct="1">
              <a:spcAft>
                <a:spcPts val="0"/>
              </a:spcAft>
              <a:buFont typeface="Wingdings 2"/>
              <a:buChar char=""/>
              <a:defRPr/>
            </a:pPr>
            <a:r>
              <a:rPr lang="en-US" dirty="0" smtClean="0"/>
              <a:t>Dynamically creates a new virtual machine, using </a:t>
            </a:r>
            <a:r>
              <a:rPr lang="en-US" i="1" dirty="0" smtClean="0"/>
              <a:t>flash cloning</a:t>
            </a:r>
            <a:r>
              <a:rPr lang="en-US" dirty="0" smtClean="0"/>
              <a:t> and </a:t>
            </a:r>
            <a:r>
              <a:rPr lang="en-US" i="1" dirty="0" smtClean="0"/>
              <a:t>delta virtualization</a:t>
            </a:r>
            <a:r>
              <a:rPr lang="en-US" dirty="0" smtClean="0"/>
              <a:t>, upon receipt of communication on a simulated network interface.</a:t>
            </a:r>
          </a:p>
          <a:p>
            <a:pPr eaLnBrk="1" fontAlgn="auto" hangingPunct="1">
              <a:spcAft>
                <a:spcPts val="0"/>
              </a:spcAft>
              <a:buFont typeface="Wingdings 2"/>
              <a:buChar char=""/>
              <a:defRPr/>
            </a:pPr>
            <a:r>
              <a:rPr lang="en-US" dirty="0" smtClean="0"/>
              <a:t>Dynamically binds physical resources only when needed.</a:t>
            </a:r>
          </a:p>
          <a:p>
            <a:pPr eaLnBrk="1" fontAlgn="auto" hangingPunct="1">
              <a:spcAft>
                <a:spcPts val="0"/>
              </a:spcAft>
              <a:buFont typeface="Wingdings 2"/>
              <a:buChar char=""/>
              <a:defRPr/>
            </a:pPr>
            <a:r>
              <a:rPr lang="en-US" dirty="0" smtClean="0"/>
              <a:t>Network gateway can redirect outbound communication to another virtual machine dynamically created to act as the destination of the malicious code communication for increased fidelity.</a:t>
            </a:r>
          </a:p>
          <a:p>
            <a:pPr eaLnBrk="1" fontAlgn="auto" hangingPunct="1">
              <a:spcAft>
                <a:spcPts val="0"/>
              </a:spcAft>
              <a:buFont typeface="Wingdings 2"/>
              <a:buChar char=""/>
              <a:defRPr/>
            </a:pP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Potemkin (Details)</a:t>
            </a:r>
            <a:endParaRPr lang="en-US" dirty="0"/>
          </a:p>
        </p:txBody>
      </p:sp>
      <p:sp>
        <p:nvSpPr>
          <p:cNvPr id="21507" name="Content Placeholder 2"/>
          <p:cNvSpPr>
            <a:spLocks noGrp="1"/>
          </p:cNvSpPr>
          <p:nvPr>
            <p:ph idx="1"/>
          </p:nvPr>
        </p:nvSpPr>
        <p:spPr/>
        <p:txBody>
          <a:bodyPr/>
          <a:lstStyle/>
          <a:p>
            <a:pPr eaLnBrk="1" hangingPunct="1"/>
            <a:r>
              <a:rPr lang="en-US" smtClean="0"/>
              <a:t>Servers: Dell 1750 and SC1425 servers.</a:t>
            </a:r>
          </a:p>
          <a:p>
            <a:pPr eaLnBrk="1" hangingPunct="1"/>
            <a:r>
              <a:rPr lang="en-US" smtClean="0"/>
              <a:t>VMM: Modified pre-release version of Xen 3.0.</a:t>
            </a:r>
          </a:p>
          <a:p>
            <a:pPr eaLnBrk="1" hangingPunct="1"/>
            <a:r>
              <a:rPr lang="en-US" smtClean="0"/>
              <a:t>Operating System: Debian GNU/Linux 3.1.</a:t>
            </a:r>
          </a:p>
          <a:p>
            <a:pPr eaLnBrk="1" hangingPunct="1"/>
            <a:r>
              <a:rPr lang="en-US" smtClean="0"/>
              <a:t>Application: Apache Web Server</a:t>
            </a:r>
          </a:p>
          <a:p>
            <a:pPr eaLnBrk="1" hangingPunct="1"/>
            <a:r>
              <a:rPr lang="en-US" smtClean="0"/>
              <a:t>Gateway Server: Based on Click 1.4.1 distribution running in kernel mode.</a:t>
            </a:r>
          </a:p>
          <a:p>
            <a:pPr eaLnBrk="1" hangingPunct="1"/>
            <a:r>
              <a:rPr lang="en-US" smtClean="0"/>
              <a:t>Number of IP addresses: 64k, using GRE-tunneled /16 network.</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Facet (Gateway Router)</a:t>
            </a:r>
            <a:endParaRPr lang="en-US" dirty="0"/>
          </a:p>
        </p:txBody>
      </p:sp>
      <p:sp>
        <p:nvSpPr>
          <p:cNvPr id="3" name="Content Placeholder 2"/>
          <p:cNvSpPr>
            <a:spLocks noGrp="1"/>
          </p:cNvSpPr>
          <p:nvPr>
            <p:ph idx="1"/>
          </p:nvPr>
        </p:nvSpPr>
        <p:spPr/>
        <p:txBody>
          <a:bodyPr>
            <a:normAutofit fontScale="92500"/>
          </a:bodyPr>
          <a:lstStyle/>
          <a:p>
            <a:pPr eaLnBrk="1" fontAlgn="auto" hangingPunct="1">
              <a:spcAft>
                <a:spcPts val="0"/>
              </a:spcAft>
              <a:buFont typeface="Wingdings 2"/>
              <a:buChar char=""/>
              <a:defRPr/>
            </a:pPr>
            <a:r>
              <a:rPr lang="en-US" dirty="0" smtClean="0"/>
              <a:t>Gateway Router</a:t>
            </a:r>
          </a:p>
          <a:p>
            <a:pPr lvl="1" eaLnBrk="1" fontAlgn="auto" hangingPunct="1">
              <a:spcAft>
                <a:spcPts val="0"/>
              </a:spcAft>
              <a:buFont typeface="Wingdings 2"/>
              <a:buChar char=""/>
              <a:defRPr/>
            </a:pPr>
            <a:r>
              <a:rPr lang="en-US" dirty="0" smtClean="0"/>
              <a:t>Inbound traffic</a:t>
            </a:r>
          </a:p>
          <a:p>
            <a:pPr lvl="2" eaLnBrk="1" fontAlgn="auto" hangingPunct="1">
              <a:spcAft>
                <a:spcPts val="0"/>
              </a:spcAft>
              <a:buFont typeface="Wingdings 2"/>
              <a:buChar char=""/>
              <a:defRPr/>
            </a:pPr>
            <a:r>
              <a:rPr lang="en-US" dirty="0" smtClean="0"/>
              <a:t>Attracted by routing (visible to traceroute tool) and tunneling (increased risk of packet loss).</a:t>
            </a:r>
          </a:p>
          <a:p>
            <a:pPr lvl="1" eaLnBrk="1" fontAlgn="auto" hangingPunct="1">
              <a:spcAft>
                <a:spcPts val="0"/>
              </a:spcAft>
              <a:buFont typeface="Wingdings 2"/>
              <a:buChar char=""/>
              <a:defRPr/>
            </a:pPr>
            <a:r>
              <a:rPr lang="en-US" dirty="0" smtClean="0"/>
              <a:t>Outbound traffic</a:t>
            </a:r>
          </a:p>
          <a:p>
            <a:pPr lvl="2" eaLnBrk="1" fontAlgn="auto" hangingPunct="1">
              <a:spcAft>
                <a:spcPts val="0"/>
              </a:spcAft>
              <a:buFont typeface="Wingdings 2"/>
              <a:buChar char=""/>
              <a:defRPr/>
            </a:pPr>
            <a:r>
              <a:rPr lang="en-US" dirty="0" smtClean="0"/>
              <a:t>DNS translation lookups are allowed.</a:t>
            </a:r>
          </a:p>
          <a:p>
            <a:pPr lvl="2" eaLnBrk="1" fontAlgn="auto" hangingPunct="1">
              <a:spcAft>
                <a:spcPts val="0"/>
              </a:spcAft>
              <a:buFont typeface="Wingdings 2"/>
              <a:buChar char=""/>
              <a:defRPr/>
            </a:pPr>
            <a:r>
              <a:rPr lang="en-US" dirty="0" smtClean="0"/>
              <a:t>Uses </a:t>
            </a:r>
            <a:r>
              <a:rPr lang="en-US" i="1" dirty="0" smtClean="0"/>
              <a:t>internal reflection</a:t>
            </a:r>
            <a:r>
              <a:rPr lang="en-US" dirty="0" smtClean="0"/>
              <a:t> to contain potentially infected communication.</a:t>
            </a:r>
          </a:p>
          <a:p>
            <a:pPr lvl="1" eaLnBrk="1" fontAlgn="auto" hangingPunct="1">
              <a:spcAft>
                <a:spcPts val="0"/>
              </a:spcAft>
              <a:buFont typeface="Wingdings 2"/>
              <a:buChar char=""/>
              <a:defRPr/>
            </a:pPr>
            <a:r>
              <a:rPr lang="en-US" dirty="0" smtClean="0"/>
              <a:t>Resource allocation and detection</a:t>
            </a:r>
          </a:p>
          <a:p>
            <a:pPr lvl="2" eaLnBrk="1" fontAlgn="auto" hangingPunct="1">
              <a:spcAft>
                <a:spcPts val="0"/>
              </a:spcAft>
              <a:buFont typeface="Wingdings 2"/>
              <a:buChar char=""/>
              <a:defRPr/>
            </a:pPr>
            <a:r>
              <a:rPr lang="en-US" dirty="0" smtClean="0"/>
              <a:t>Dynamically programmable filter prevents redundant VMs from being created.</a:t>
            </a:r>
          </a:p>
          <a:p>
            <a:pPr lvl="2" eaLnBrk="1" fontAlgn="auto" hangingPunct="1">
              <a:spcAft>
                <a:spcPts val="0"/>
              </a:spcAft>
              <a:buFont typeface="Wingdings 2"/>
              <a:buChar char=""/>
              <a:defRPr/>
            </a:pPr>
            <a:r>
              <a:rPr lang="en-US" dirty="0" smtClean="0"/>
              <a:t>Allows infected VM to continue execution, or freezes VM state and moves to storage for later analysis, or decommissions uninfected VM. </a:t>
            </a:r>
          </a:p>
          <a:p>
            <a:pPr eaLnBrk="1" fontAlgn="auto" hangingPunct="1">
              <a:spcAft>
                <a:spcPts val="0"/>
              </a:spcAft>
              <a:buFont typeface="Wingdings 2"/>
              <a:buChar char=""/>
              <a:defRPr/>
            </a:pPr>
            <a:endParaRPr lang="en-US" dirty="0" smtClean="0"/>
          </a:p>
          <a:p>
            <a:pPr eaLnBrk="1" fontAlgn="auto" hangingPunct="1">
              <a:spcAft>
                <a:spcPts val="0"/>
              </a:spcAft>
              <a:buFont typeface="Wingdings 2"/>
              <a:buChar char=""/>
              <a:defRPr/>
            </a:pPr>
            <a:endParaRPr lang="en-US" dirty="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Effects of Gateway filtering</a:t>
            </a:r>
            <a:endParaRPr lang="en-US" dirty="0"/>
          </a:p>
        </p:txBody>
      </p:sp>
      <p:pic>
        <p:nvPicPr>
          <p:cNvPr id="23555" name="Picture 2"/>
          <p:cNvPicPr>
            <a:picLocks noGrp="1" noChangeAspect="1" noChangeArrowheads="1"/>
          </p:cNvPicPr>
          <p:nvPr>
            <p:ph idx="1"/>
          </p:nvPr>
        </p:nvPicPr>
        <p:blipFill>
          <a:blip r:embed="rId2"/>
          <a:srcRect/>
          <a:stretch>
            <a:fillRect/>
          </a:stretch>
        </p:blipFill>
        <p:spPr>
          <a:xfrm>
            <a:off x="228600" y="1828800"/>
            <a:ext cx="8686800" cy="3565525"/>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Encapsulation for Protection</a:t>
            </a:r>
            <a:endParaRPr lang="en-US" dirty="0"/>
          </a:p>
        </p:txBody>
      </p:sp>
      <p:sp>
        <p:nvSpPr>
          <p:cNvPr id="3" name="Content Placeholder 2"/>
          <p:cNvSpPr>
            <a:spLocks noGrp="1"/>
          </p:cNvSpPr>
          <p:nvPr>
            <p:ph idx="1"/>
          </p:nvPr>
        </p:nvSpPr>
        <p:spPr/>
        <p:txBody>
          <a:bodyPr/>
          <a:lstStyle/>
          <a:p>
            <a:r>
              <a:rPr lang="en-US" dirty="0" smtClean="0"/>
              <a:t>This is still a speculative prospect</a:t>
            </a:r>
          </a:p>
          <a:p>
            <a:pPr lvl="1"/>
            <a:r>
              <a:rPr lang="en-US" dirty="0" smtClean="0"/>
              <a:t>Basic idea: instead of running applications on a standard platform, each application runs in its own virtual machine, created when you launch the application</a:t>
            </a:r>
          </a:p>
          <a:p>
            <a:pPr lvl="1"/>
            <a:r>
              <a:rPr lang="en-US" dirty="0" smtClean="0"/>
              <a:t>The VMM tracks the things the application is doing, such as file I/O</a:t>
            </a:r>
          </a:p>
          <a:p>
            <a:pPr lvl="1"/>
            <a:r>
              <a:rPr lang="en-US" dirty="0" smtClean="0"/>
              <a:t>If we see evidence of a virus infection, we can potentially undo the damage</a:t>
            </a:r>
          </a:p>
          <a:p>
            <a:pPr lvl="2"/>
            <a:r>
              <a:rPr lang="en-US" dirty="0" smtClean="0"/>
              <a:t>Obviously, this will have its limits</a:t>
            </a:r>
          </a:p>
          <a:p>
            <a:pPr lvl="2"/>
            <a:r>
              <a:rPr lang="en-US" dirty="0" smtClean="0"/>
              <a:t>Can’t undo messages sent on the network before we noticed the infection!  (And this precisely what many viruses do…)</a:t>
            </a:r>
            <a:endParaRPr lang="en-US" dirty="0"/>
          </a:p>
        </p:txBody>
      </p:sp>
      <p:sp>
        <p:nvSpPr>
          <p:cNvPr id="4" name="Slide Number Placeholder 3"/>
          <p:cNvSpPr>
            <a:spLocks noGrp="1"/>
          </p:cNvSpPr>
          <p:nvPr>
            <p:ph type="sldNum" sz="quarter" idx="12"/>
          </p:nvPr>
        </p:nvSpPr>
        <p:spPr/>
        <p:txBody>
          <a:bodyPr/>
          <a:lstStyle/>
          <a:p>
            <a:fld id="{B9BB7948-9FBC-4AFF-AE59-0A500BF82642}" type="slidenum">
              <a:rPr lang="en-US" smtClean="0"/>
              <a:pPr/>
              <a:t>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sz="4800" dirty="0" smtClean="0"/>
              <a:t>Facet (Virtual Machine Monitor)</a:t>
            </a:r>
            <a:endParaRPr lang="en-US" sz="4800" dirty="0"/>
          </a:p>
        </p:txBody>
      </p:sp>
      <p:sp>
        <p:nvSpPr>
          <p:cNvPr id="3" name="Content Placeholder 2"/>
          <p:cNvSpPr>
            <a:spLocks noGrp="1"/>
          </p:cNvSpPr>
          <p:nvPr>
            <p:ph idx="1"/>
          </p:nvPr>
        </p:nvSpPr>
        <p:spPr/>
        <p:txBody>
          <a:bodyPr>
            <a:normAutofit fontScale="92500" lnSpcReduction="10000"/>
          </a:bodyPr>
          <a:lstStyle/>
          <a:p>
            <a:pPr eaLnBrk="1" fontAlgn="auto" hangingPunct="1">
              <a:spcAft>
                <a:spcPts val="0"/>
              </a:spcAft>
              <a:buFont typeface="Wingdings 2"/>
              <a:buChar char=""/>
              <a:defRPr/>
            </a:pPr>
            <a:r>
              <a:rPr lang="en-US" dirty="0" smtClean="0"/>
              <a:t>Virtual Machine Monitor</a:t>
            </a:r>
          </a:p>
          <a:p>
            <a:pPr lvl="1" eaLnBrk="1" fontAlgn="auto" hangingPunct="1">
              <a:spcAft>
                <a:spcPts val="0"/>
              </a:spcAft>
              <a:buFont typeface="Wingdings 2"/>
              <a:buChar char=""/>
              <a:defRPr/>
            </a:pPr>
            <a:r>
              <a:rPr lang="en-US" dirty="0" smtClean="0"/>
              <a:t>Reference Image Instantiation</a:t>
            </a:r>
          </a:p>
          <a:p>
            <a:pPr lvl="2" eaLnBrk="1" fontAlgn="auto" hangingPunct="1">
              <a:spcAft>
                <a:spcPts val="0"/>
              </a:spcAft>
              <a:buFont typeface="Wingdings 2"/>
              <a:buChar char=""/>
              <a:defRPr/>
            </a:pPr>
            <a:r>
              <a:rPr lang="en-US" dirty="0" smtClean="0"/>
              <a:t>A snapshot of a normally booted operating system with a loaded application is used as a reference image for future </a:t>
            </a:r>
            <a:r>
              <a:rPr lang="en-US" i="1" dirty="0" smtClean="0"/>
              <a:t>flash cloning</a:t>
            </a:r>
            <a:r>
              <a:rPr lang="en-US" dirty="0" smtClean="0"/>
              <a:t>.  (Currently uses a memory-based filesystem, but already planning on incorporating Parallax for low overhead disk snapshots.</a:t>
            </a:r>
            <a:endParaRPr lang="en-US" i="1" dirty="0" smtClean="0"/>
          </a:p>
          <a:p>
            <a:pPr lvl="1" eaLnBrk="1" fontAlgn="auto" hangingPunct="1">
              <a:spcAft>
                <a:spcPts val="0"/>
              </a:spcAft>
              <a:buFont typeface="Wingdings 2"/>
              <a:buChar char=""/>
              <a:defRPr/>
            </a:pPr>
            <a:r>
              <a:rPr lang="en-US" dirty="0" smtClean="0"/>
              <a:t>Flash Cloning</a:t>
            </a:r>
          </a:p>
          <a:p>
            <a:pPr lvl="2" eaLnBrk="1" fontAlgn="auto" hangingPunct="1">
              <a:spcAft>
                <a:spcPts val="0"/>
              </a:spcAft>
              <a:buFont typeface="Wingdings 2"/>
              <a:buChar char=""/>
              <a:defRPr/>
            </a:pPr>
            <a:r>
              <a:rPr lang="en-US" dirty="0" smtClean="0"/>
              <a:t>It takes about 521ms to clone a virtual machine from the reference image.  Future incarnations hope to reduce overhead by reusing decommissioned VMs rather than tearing them down for a savings of almost 200ms. </a:t>
            </a:r>
          </a:p>
          <a:p>
            <a:pPr lvl="1" eaLnBrk="1" fontAlgn="auto" hangingPunct="1">
              <a:spcAft>
                <a:spcPts val="0"/>
              </a:spcAft>
              <a:buFont typeface="Wingdings 2"/>
              <a:buChar char=""/>
              <a:defRPr/>
            </a:pPr>
            <a:r>
              <a:rPr lang="en-US" dirty="0" smtClean="0"/>
              <a:t>Delta Virtualization</a:t>
            </a:r>
          </a:p>
          <a:p>
            <a:pPr lvl="2" eaLnBrk="1" fontAlgn="auto" hangingPunct="1">
              <a:spcAft>
                <a:spcPts val="0"/>
              </a:spcAft>
              <a:buFont typeface="Wingdings 2"/>
              <a:buChar char=""/>
              <a:defRPr/>
            </a:pPr>
            <a:r>
              <a:rPr lang="en-US" dirty="0" smtClean="0"/>
              <a:t>The number of concurrent virtual machines are currently limited to 116 by Xen’s heap.  Extrapolation reveals a potential limit of 1500 VMs when using 2GB of RAM like in the test Potemkin servers.</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Conclusion</a:t>
            </a:r>
            <a:endParaRPr lang="en-US" dirty="0"/>
          </a:p>
        </p:txBody>
      </p:sp>
      <p:sp>
        <p:nvSpPr>
          <p:cNvPr id="25603" name="Content Placeholder 2"/>
          <p:cNvSpPr>
            <a:spLocks noGrp="1"/>
          </p:cNvSpPr>
          <p:nvPr>
            <p:ph idx="1"/>
          </p:nvPr>
        </p:nvSpPr>
        <p:spPr/>
        <p:txBody>
          <a:bodyPr/>
          <a:lstStyle/>
          <a:p>
            <a:pPr eaLnBrk="1" hangingPunct="1"/>
            <a:r>
              <a:rPr lang="en-US" smtClean="0"/>
              <a:t>Through the use of late binding of resources, aggressive memory sharing, and exploiting the properties of virtual machines, the architecture in this paper overcome some of the limitations of conventional honeyfarms.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sz="4200"/>
              <a:t>Vigilante: End-to-End Containment of Internet Worms</a:t>
            </a:r>
          </a:p>
        </p:txBody>
      </p:sp>
      <p:sp>
        <p:nvSpPr>
          <p:cNvPr id="2051" name="Rectangle 3"/>
          <p:cNvSpPr>
            <a:spLocks noGrp="1" noChangeArrowheads="1"/>
          </p:cNvSpPr>
          <p:nvPr>
            <p:ph type="subTitle" idx="1"/>
          </p:nvPr>
        </p:nvSpPr>
        <p:spPr/>
        <p:txBody>
          <a:bodyPr/>
          <a:lstStyle/>
          <a:p>
            <a:r>
              <a:rPr lang="en-US" sz="2800"/>
              <a:t>Manuel Costa, Jon Crowcroft, Miguel Castro, Antony Rowstron, Lidong Zhou, Lintao Zhang, Paul Barham</a:t>
            </a:r>
          </a:p>
        </p:txBody>
      </p:sp>
      <p:sp>
        <p:nvSpPr>
          <p:cNvPr id="2052" name="Text Box 4"/>
          <p:cNvSpPr txBox="1">
            <a:spLocks noChangeArrowheads="1"/>
          </p:cNvSpPr>
          <p:nvPr/>
        </p:nvSpPr>
        <p:spPr bwMode="auto">
          <a:xfrm>
            <a:off x="2879725" y="6056313"/>
            <a:ext cx="3403496" cy="369332"/>
          </a:xfrm>
          <a:prstGeom prst="rect">
            <a:avLst/>
          </a:prstGeom>
          <a:noFill/>
          <a:ln w="9525">
            <a:noFill/>
            <a:miter lim="800000"/>
            <a:headEnd/>
            <a:tailEnd/>
          </a:ln>
          <a:effectLst/>
        </p:spPr>
        <p:txBody>
          <a:bodyPr wrap="none">
            <a:spAutoFit/>
          </a:bodyPr>
          <a:lstStyle/>
          <a:p>
            <a:pPr eaLnBrk="1" hangingPunct="1"/>
            <a:r>
              <a:rPr lang="en-US" dirty="0" smtClean="0"/>
              <a:t>Slides by </a:t>
            </a:r>
            <a:r>
              <a:rPr lang="en-US" dirty="0"/>
              <a:t>Mahesh Balakrishnan</a:t>
            </a: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p:txBody>
          <a:bodyPr/>
          <a:lstStyle/>
          <a:p>
            <a:r>
              <a:rPr lang="en-US"/>
              <a:t>Worms</a:t>
            </a:r>
          </a:p>
        </p:txBody>
      </p:sp>
      <p:sp>
        <p:nvSpPr>
          <p:cNvPr id="148483" name="Rectangle 3"/>
          <p:cNvSpPr>
            <a:spLocks noGrp="1" noChangeArrowheads="1"/>
          </p:cNvSpPr>
          <p:nvPr>
            <p:ph type="body" idx="1"/>
          </p:nvPr>
        </p:nvSpPr>
        <p:spPr/>
        <p:txBody>
          <a:bodyPr/>
          <a:lstStyle/>
          <a:p>
            <a:pPr>
              <a:lnSpc>
                <a:spcPct val="80000"/>
              </a:lnSpc>
            </a:pPr>
            <a:r>
              <a:rPr lang="en-US" sz="2800"/>
              <a:t>The Morris Worm… 1988</a:t>
            </a:r>
          </a:p>
          <a:p>
            <a:pPr>
              <a:lnSpc>
                <a:spcPct val="80000"/>
              </a:lnSpc>
            </a:pPr>
            <a:endParaRPr lang="en-US" sz="2800"/>
          </a:p>
          <a:p>
            <a:pPr>
              <a:lnSpc>
                <a:spcPct val="80000"/>
              </a:lnSpc>
            </a:pPr>
            <a:r>
              <a:rPr lang="en-US" sz="2800"/>
              <a:t>Zotob – Aug 2005, Windows Plug-and-Play</a:t>
            </a:r>
          </a:p>
          <a:p>
            <a:pPr>
              <a:lnSpc>
                <a:spcPct val="80000"/>
              </a:lnSpc>
            </a:pPr>
            <a:r>
              <a:rPr lang="en-US" sz="2800"/>
              <a:t>Sasser – May 2004, Windows LSASS</a:t>
            </a:r>
          </a:p>
          <a:p>
            <a:pPr>
              <a:lnSpc>
                <a:spcPct val="80000"/>
              </a:lnSpc>
            </a:pPr>
            <a:r>
              <a:rPr lang="en-US" sz="2800"/>
              <a:t>Mydoom – Jan 2004, email</a:t>
            </a:r>
          </a:p>
          <a:p>
            <a:pPr>
              <a:lnSpc>
                <a:spcPct val="80000"/>
              </a:lnSpc>
            </a:pPr>
            <a:r>
              <a:rPr lang="en-US" sz="2800"/>
              <a:t>SoBig, Aug 2003, email</a:t>
            </a:r>
          </a:p>
          <a:p>
            <a:pPr>
              <a:lnSpc>
                <a:spcPct val="80000"/>
              </a:lnSpc>
            </a:pPr>
            <a:r>
              <a:rPr lang="en-US" sz="2800">
                <a:solidFill>
                  <a:srgbClr val="CC0000"/>
                </a:solidFill>
              </a:rPr>
              <a:t>Blaster – Aug 2003, Windows RPC</a:t>
            </a:r>
          </a:p>
          <a:p>
            <a:pPr>
              <a:lnSpc>
                <a:spcPct val="80000"/>
              </a:lnSpc>
            </a:pPr>
            <a:r>
              <a:rPr lang="en-US" sz="2800">
                <a:solidFill>
                  <a:srgbClr val="CC0000"/>
                </a:solidFill>
              </a:rPr>
              <a:t>Slammer – Jan 2003, SQL</a:t>
            </a:r>
          </a:p>
          <a:p>
            <a:pPr>
              <a:lnSpc>
                <a:spcPct val="80000"/>
              </a:lnSpc>
            </a:pPr>
            <a:r>
              <a:rPr lang="en-US" sz="2800"/>
              <a:t>Nimda – Sep 2001, email + IE</a:t>
            </a:r>
          </a:p>
          <a:p>
            <a:pPr>
              <a:lnSpc>
                <a:spcPct val="80000"/>
              </a:lnSpc>
            </a:pPr>
            <a:r>
              <a:rPr lang="en-US" sz="2800">
                <a:solidFill>
                  <a:srgbClr val="CC0000"/>
                </a:solidFill>
              </a:rPr>
              <a:t>CodeRed – July 2001, IIS</a:t>
            </a:r>
            <a:endParaRPr lang="en-US" sz="280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r>
              <a:rPr lang="en-US"/>
              <a:t>The Anatomy of a Worm</a:t>
            </a:r>
          </a:p>
        </p:txBody>
      </p:sp>
      <p:sp>
        <p:nvSpPr>
          <p:cNvPr id="91139" name="Rectangle 3"/>
          <p:cNvSpPr>
            <a:spLocks noGrp="1" noChangeArrowheads="1"/>
          </p:cNvSpPr>
          <p:nvPr>
            <p:ph type="body" idx="1"/>
          </p:nvPr>
        </p:nvSpPr>
        <p:spPr/>
        <p:txBody>
          <a:bodyPr/>
          <a:lstStyle/>
          <a:p>
            <a:r>
              <a:rPr lang="en-US"/>
              <a:t>Replicate, replicate, replicate… exponential growth</a:t>
            </a:r>
          </a:p>
          <a:p>
            <a:r>
              <a:rPr lang="en-US"/>
              <a:t>Exploit Vulnerability in Network-facing Software</a:t>
            </a:r>
          </a:p>
          <a:p>
            <a:r>
              <a:rPr lang="en-US"/>
              <a:t>Worm Defense involves </a:t>
            </a:r>
          </a:p>
          <a:p>
            <a:pPr lvl="1"/>
            <a:r>
              <a:rPr lang="en-US"/>
              <a:t>Detection – </a:t>
            </a:r>
            <a:r>
              <a:rPr lang="en-US" i="1"/>
              <a:t>of what?</a:t>
            </a:r>
            <a:endParaRPr lang="en-US"/>
          </a:p>
          <a:p>
            <a:pPr lvl="1"/>
            <a:r>
              <a:rPr lang="en-US"/>
              <a:t>Response</a:t>
            </a:r>
          </a:p>
          <a:p>
            <a:endParaRPr lang="en-US"/>
          </a:p>
          <a:p>
            <a:endParaRPr lang="en-US"/>
          </a:p>
          <a:p>
            <a:endParaRPr lang="en-US"/>
          </a:p>
          <a:p>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p:txBody>
          <a:bodyPr/>
          <a:lstStyle/>
          <a:p>
            <a:r>
              <a:rPr lang="en-US"/>
              <a:t>Existing Work</a:t>
            </a:r>
          </a:p>
        </p:txBody>
      </p:sp>
      <p:sp>
        <p:nvSpPr>
          <p:cNvPr id="150531" name="Rectangle 3"/>
          <p:cNvSpPr>
            <a:spLocks noGrp="1" noChangeArrowheads="1"/>
          </p:cNvSpPr>
          <p:nvPr>
            <p:ph type="body" idx="1"/>
          </p:nvPr>
        </p:nvSpPr>
        <p:spPr/>
        <p:txBody>
          <a:bodyPr/>
          <a:lstStyle/>
          <a:p>
            <a:pPr>
              <a:lnSpc>
                <a:spcPct val="90000"/>
              </a:lnSpc>
            </a:pPr>
            <a:r>
              <a:rPr lang="en-US"/>
              <a:t>Network Level Approaches …</a:t>
            </a:r>
          </a:p>
          <a:p>
            <a:pPr lvl="1">
              <a:lnSpc>
                <a:spcPct val="90000"/>
              </a:lnSpc>
            </a:pPr>
            <a:r>
              <a:rPr lang="en-US"/>
              <a:t>Polymorphic? Slow worms?</a:t>
            </a:r>
          </a:p>
          <a:p>
            <a:pPr>
              <a:lnSpc>
                <a:spcPct val="90000"/>
              </a:lnSpc>
            </a:pPr>
            <a:r>
              <a:rPr lang="en-US"/>
              <a:t>Host-based Approaches: Instrument code extensively. Slow (?)…</a:t>
            </a:r>
          </a:p>
          <a:p>
            <a:pPr>
              <a:lnSpc>
                <a:spcPct val="90000"/>
              </a:lnSpc>
            </a:pPr>
            <a:r>
              <a:rPr lang="en-US"/>
              <a:t>Do it elsewhere: Honeypots… honeyfarms</a:t>
            </a:r>
          </a:p>
          <a:p>
            <a:pPr>
              <a:lnSpc>
                <a:spcPct val="90000"/>
              </a:lnSpc>
            </a:pPr>
            <a:r>
              <a:rPr lang="en-US"/>
              <a:t>Worm Defense now has three components: Detection, Propagation, Response</a:t>
            </a:r>
          </a:p>
          <a:p>
            <a:pPr>
              <a:lnSpc>
                <a:spcPct val="90000"/>
              </a:lnSpc>
            </a:pPr>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p:txBody>
          <a:bodyPr/>
          <a:lstStyle/>
          <a:p>
            <a:r>
              <a:rPr lang="en-US"/>
              <a:t>Vigilante</a:t>
            </a:r>
          </a:p>
        </p:txBody>
      </p:sp>
      <p:sp>
        <p:nvSpPr>
          <p:cNvPr id="151555" name="Rectangle 3"/>
          <p:cNvSpPr>
            <a:spLocks noGrp="1" noChangeArrowheads="1"/>
          </p:cNvSpPr>
          <p:nvPr>
            <p:ph type="body" idx="1"/>
          </p:nvPr>
        </p:nvSpPr>
        <p:spPr/>
        <p:txBody>
          <a:bodyPr/>
          <a:lstStyle/>
          <a:p>
            <a:r>
              <a:rPr lang="en-US"/>
              <a:t>Automates worm defense</a:t>
            </a:r>
          </a:p>
          <a:p>
            <a:r>
              <a:rPr lang="en-US"/>
              <a:t>‘Collaborative Infrastructure’ to detect worms</a:t>
            </a:r>
          </a:p>
          <a:p>
            <a:r>
              <a:rPr lang="en-US"/>
              <a:t>Required: Negligible rate of false positives</a:t>
            </a:r>
          </a:p>
          <a:p>
            <a:r>
              <a:rPr lang="en-US"/>
              <a:t>Network-level approaches do not have access to vulnerability specifics</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ChangeArrowheads="1"/>
          </p:cNvSpPr>
          <p:nvPr>
            <p:ph type="title"/>
          </p:nvPr>
        </p:nvSpPr>
        <p:spPr/>
        <p:txBody>
          <a:bodyPr/>
          <a:lstStyle/>
          <a:p>
            <a:r>
              <a:rPr lang="en-US"/>
              <a:t>Solution Overview</a:t>
            </a:r>
          </a:p>
        </p:txBody>
      </p:sp>
      <p:sp>
        <p:nvSpPr>
          <p:cNvPr id="175107" name="Rectangle 3"/>
          <p:cNvSpPr>
            <a:spLocks noGrp="1" noChangeArrowheads="1"/>
          </p:cNvSpPr>
          <p:nvPr>
            <p:ph type="body" idx="1"/>
          </p:nvPr>
        </p:nvSpPr>
        <p:spPr/>
        <p:txBody>
          <a:bodyPr/>
          <a:lstStyle/>
          <a:p>
            <a:r>
              <a:rPr lang="en-US" sz="2800"/>
              <a:t>Run heavily instrumented versions of software on honeypot or detector machines</a:t>
            </a:r>
          </a:p>
          <a:p>
            <a:r>
              <a:rPr lang="en-US" sz="2800"/>
              <a:t>Broadcast exploit descriptions to regular machines</a:t>
            </a:r>
          </a:p>
          <a:p>
            <a:r>
              <a:rPr lang="en-US" sz="2800"/>
              <a:t>Generate message filters at regular machines to block worm traffic</a:t>
            </a:r>
          </a:p>
          <a:p>
            <a:r>
              <a:rPr lang="en-US" sz="2800"/>
              <a:t>Requires separate detection infrastructure for each particular service: is this a problem?</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p:txBody>
          <a:bodyPr/>
          <a:lstStyle/>
          <a:p>
            <a:r>
              <a:rPr lang="en-US"/>
              <a:t>SCA: Self-Certifying Alert</a:t>
            </a:r>
          </a:p>
        </p:txBody>
      </p:sp>
      <p:sp>
        <p:nvSpPr>
          <p:cNvPr id="149507" name="Rectangle 3"/>
          <p:cNvSpPr>
            <a:spLocks noGrp="1" noChangeArrowheads="1"/>
          </p:cNvSpPr>
          <p:nvPr>
            <p:ph type="body" idx="1"/>
          </p:nvPr>
        </p:nvSpPr>
        <p:spPr/>
        <p:txBody>
          <a:bodyPr/>
          <a:lstStyle/>
          <a:p>
            <a:r>
              <a:rPr lang="en-US"/>
              <a:t>Allows exploits to be described, shipped, and </a:t>
            </a:r>
            <a:r>
              <a:rPr lang="en-US" i="1"/>
              <a:t>reproduced</a:t>
            </a:r>
          </a:p>
          <a:p>
            <a:r>
              <a:rPr lang="en-US"/>
              <a:t>Self-Certifying: to verify authenticity, just execute within sandbox</a:t>
            </a:r>
          </a:p>
          <a:p>
            <a:r>
              <a:rPr lang="en-US"/>
              <a:t>Expressiveness: Concise or Inadequate?</a:t>
            </a:r>
          </a:p>
          <a:p>
            <a:pPr lvl="1"/>
            <a:r>
              <a:rPr lang="en-US"/>
              <a:t>Worms defined as ‘exploiters of vulnerability’ rather than ‘generators of traffic’</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p:txBody>
          <a:bodyPr/>
          <a:lstStyle/>
          <a:p>
            <a:r>
              <a:rPr lang="en-US"/>
              <a:t>Types of Vulnerabilities</a:t>
            </a:r>
          </a:p>
        </p:txBody>
      </p:sp>
      <p:sp>
        <p:nvSpPr>
          <p:cNvPr id="152579" name="Rectangle 3"/>
          <p:cNvSpPr>
            <a:spLocks noGrp="1" noChangeArrowheads="1"/>
          </p:cNvSpPr>
          <p:nvPr>
            <p:ph type="body" idx="1"/>
          </p:nvPr>
        </p:nvSpPr>
        <p:spPr/>
        <p:txBody>
          <a:bodyPr/>
          <a:lstStyle/>
          <a:p>
            <a:pPr>
              <a:lnSpc>
                <a:spcPct val="90000"/>
              </a:lnSpc>
            </a:pPr>
            <a:r>
              <a:rPr lang="en-US" sz="2800" i="1"/>
              <a:t>Arbitrary Execution Control</a:t>
            </a:r>
            <a:r>
              <a:rPr lang="en-US" sz="2800"/>
              <a:t>: message contains address of code to execute</a:t>
            </a:r>
          </a:p>
          <a:p>
            <a:pPr>
              <a:lnSpc>
                <a:spcPct val="90000"/>
              </a:lnSpc>
            </a:pPr>
            <a:r>
              <a:rPr lang="en-US" sz="2800" i="1"/>
              <a:t>Arbitrary Code Execution</a:t>
            </a:r>
            <a:r>
              <a:rPr lang="en-US" sz="2800"/>
              <a:t>: message contains code to execute</a:t>
            </a:r>
          </a:p>
          <a:p>
            <a:pPr>
              <a:lnSpc>
                <a:spcPct val="90000"/>
              </a:lnSpc>
            </a:pPr>
            <a:r>
              <a:rPr lang="en-US" sz="2800" i="1"/>
              <a:t>Arbitrary Function Argument</a:t>
            </a:r>
            <a:r>
              <a:rPr lang="en-US" sz="2800"/>
              <a:t>: changing arguments to ‘critical’ functions. e.g exec</a:t>
            </a:r>
          </a:p>
          <a:p>
            <a:pPr>
              <a:lnSpc>
                <a:spcPct val="90000"/>
              </a:lnSpc>
            </a:pPr>
            <a:r>
              <a:rPr lang="en-US" sz="2800"/>
              <a:t>Is this list comprehensive? </a:t>
            </a:r>
          </a:p>
          <a:p>
            <a:pPr lvl="1">
              <a:lnSpc>
                <a:spcPct val="90000"/>
              </a:lnSpc>
            </a:pPr>
            <a:r>
              <a:rPr lang="en-US" sz="2400"/>
              <a:t>C/C++ based vulnerabilities…</a:t>
            </a:r>
          </a:p>
          <a:p>
            <a:pPr lvl="1">
              <a:lnSpc>
                <a:spcPct val="90000"/>
              </a:lnSpc>
            </a:pPr>
            <a:r>
              <a:rPr lang="en-US" sz="2400"/>
              <a:t>what about email-based worms – SoBig, Mydoom, Nimda?</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 raised</a:t>
            </a:r>
            <a:endParaRPr lang="en-US" dirty="0"/>
          </a:p>
        </p:txBody>
      </p:sp>
      <p:sp>
        <p:nvSpPr>
          <p:cNvPr id="3" name="Content Placeholder 2"/>
          <p:cNvSpPr>
            <a:spLocks noGrp="1"/>
          </p:cNvSpPr>
          <p:nvPr>
            <p:ph idx="1"/>
          </p:nvPr>
        </p:nvSpPr>
        <p:spPr/>
        <p:txBody>
          <a:bodyPr/>
          <a:lstStyle/>
          <a:p>
            <a:r>
              <a:rPr lang="en-US" dirty="0" smtClean="0"/>
              <a:t>While it is easy to talk about running applications within VMM environments, actually doing it is more tricky than it sounds</a:t>
            </a:r>
          </a:p>
          <a:p>
            <a:pPr lvl="1"/>
            <a:r>
              <a:rPr lang="en-US" dirty="0" smtClean="0"/>
              <a:t>Many applications involve multiple programs that need to talk to one-another</a:t>
            </a:r>
          </a:p>
          <a:p>
            <a:pPr lvl="1"/>
            <a:r>
              <a:rPr lang="en-US" dirty="0" smtClean="0"/>
              <a:t>Any many applications talk to O/S services</a:t>
            </a:r>
          </a:p>
          <a:p>
            <a:r>
              <a:rPr lang="en-US" dirty="0" smtClean="0"/>
              <a:t>Issue is that when we allow these behaviors, we create tunnels that the virus might be able to use too</a:t>
            </a:r>
          </a:p>
          <a:p>
            <a:pPr lvl="1"/>
            <a:r>
              <a:rPr lang="en-US" dirty="0" smtClean="0"/>
              <a:t>Yet if we disallow them, those applications would break</a:t>
            </a:r>
            <a:endParaRPr lang="en-US" dirty="0"/>
          </a:p>
        </p:txBody>
      </p:sp>
      <p:sp>
        <p:nvSpPr>
          <p:cNvPr id="4" name="Slide Number Placeholder 3"/>
          <p:cNvSpPr>
            <a:spLocks noGrp="1"/>
          </p:cNvSpPr>
          <p:nvPr>
            <p:ph type="sldNum" sz="quarter" idx="12"/>
          </p:nvPr>
        </p:nvSpPr>
        <p:spPr/>
        <p:txBody>
          <a:bodyPr/>
          <a:lstStyle/>
          <a:p>
            <a:fld id="{B9BB7948-9FBC-4AFF-AE59-0A500BF82642}" type="slidenum">
              <a:rPr lang="en-US" smtClean="0"/>
              <a:pPr/>
              <a:t>4</a:t>
            </a:fld>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2"/>
          <p:cNvSpPr>
            <a:spLocks noGrp="1" noChangeArrowheads="1"/>
          </p:cNvSpPr>
          <p:nvPr>
            <p:ph type="title"/>
          </p:nvPr>
        </p:nvSpPr>
        <p:spPr/>
        <p:txBody>
          <a:bodyPr/>
          <a:lstStyle/>
          <a:p>
            <a:r>
              <a:rPr lang="en-US"/>
              <a:t>Example SCA: Slammer</a:t>
            </a:r>
          </a:p>
        </p:txBody>
      </p:sp>
      <p:sp>
        <p:nvSpPr>
          <p:cNvPr id="203779" name="Rectangle 3"/>
          <p:cNvSpPr>
            <a:spLocks noGrp="1" noChangeArrowheads="1"/>
          </p:cNvSpPr>
          <p:nvPr>
            <p:ph type="body" idx="1"/>
          </p:nvPr>
        </p:nvSpPr>
        <p:spPr/>
        <p:txBody>
          <a:bodyPr/>
          <a:lstStyle/>
          <a:p>
            <a:pPr>
              <a:lnSpc>
                <a:spcPct val="90000"/>
              </a:lnSpc>
            </a:pPr>
            <a:endParaRPr lang="en-US"/>
          </a:p>
          <a:p>
            <a:pPr>
              <a:lnSpc>
                <a:spcPct val="90000"/>
              </a:lnSpc>
            </a:pPr>
            <a:endParaRPr lang="en-US"/>
          </a:p>
          <a:p>
            <a:pPr>
              <a:lnSpc>
                <a:spcPct val="90000"/>
              </a:lnSpc>
            </a:pPr>
            <a:endParaRPr lang="en-US"/>
          </a:p>
          <a:p>
            <a:pPr>
              <a:lnSpc>
                <a:spcPct val="90000"/>
              </a:lnSpc>
            </a:pPr>
            <a:endParaRPr lang="en-US"/>
          </a:p>
          <a:p>
            <a:pPr>
              <a:lnSpc>
                <a:spcPct val="90000"/>
              </a:lnSpc>
            </a:pPr>
            <a:endParaRPr lang="en-US"/>
          </a:p>
          <a:p>
            <a:pPr>
              <a:lnSpc>
                <a:spcPct val="90000"/>
              </a:lnSpc>
            </a:pPr>
            <a:endParaRPr lang="en-US"/>
          </a:p>
          <a:p>
            <a:pPr>
              <a:lnSpc>
                <a:spcPct val="90000"/>
              </a:lnSpc>
            </a:pPr>
            <a:endParaRPr lang="en-US"/>
          </a:p>
          <a:p>
            <a:pPr>
              <a:lnSpc>
                <a:spcPct val="90000"/>
              </a:lnSpc>
              <a:buFont typeface="Wingdings" pitchFamily="2" charset="2"/>
              <a:buNone/>
            </a:pPr>
            <a:r>
              <a:rPr lang="en-US"/>
              <a:t>			Execution Control SCA</a:t>
            </a:r>
          </a:p>
        </p:txBody>
      </p:sp>
      <p:pic>
        <p:nvPicPr>
          <p:cNvPr id="203780" name="Picture 4"/>
          <p:cNvPicPr>
            <a:picLocks noChangeAspect="1" noChangeArrowheads="1"/>
          </p:cNvPicPr>
          <p:nvPr/>
        </p:nvPicPr>
        <p:blipFill>
          <a:blip r:embed="rId3"/>
          <a:srcRect/>
          <a:stretch>
            <a:fillRect/>
          </a:stretch>
        </p:blipFill>
        <p:spPr bwMode="auto">
          <a:xfrm>
            <a:off x="990600" y="2582863"/>
            <a:ext cx="7086600" cy="2674937"/>
          </a:xfrm>
          <a:prstGeom prst="rect">
            <a:avLst/>
          </a:prstGeom>
          <a:noFill/>
          <a:ln w="9525">
            <a:noFill/>
            <a:miter lim="800000"/>
            <a:headEnd/>
            <a:tailEnd/>
          </a:ln>
          <a:effectLst/>
        </p:spPr>
      </p:pic>
      <p:sp>
        <p:nvSpPr>
          <p:cNvPr id="203781" name="Oval 5"/>
          <p:cNvSpPr>
            <a:spLocks noChangeArrowheads="1"/>
          </p:cNvSpPr>
          <p:nvPr/>
        </p:nvSpPr>
        <p:spPr bwMode="auto">
          <a:xfrm>
            <a:off x="5410200" y="3344863"/>
            <a:ext cx="381000" cy="381000"/>
          </a:xfrm>
          <a:prstGeom prst="ellipse">
            <a:avLst/>
          </a:prstGeom>
          <a:noFill/>
          <a:ln w="38100">
            <a:solidFill>
              <a:srgbClr val="CC0000"/>
            </a:solidFill>
            <a:round/>
            <a:headEnd/>
            <a:tailEnd/>
          </a:ln>
          <a:effectLst/>
        </p:spPr>
        <p:txBody>
          <a:bodyPr wrap="none" anchor="ctr"/>
          <a:lstStyle/>
          <a:p>
            <a:endParaRPr lang="en-US"/>
          </a:p>
        </p:txBody>
      </p:sp>
      <p:sp>
        <p:nvSpPr>
          <p:cNvPr id="203782" name="AutoShape 6"/>
          <p:cNvSpPr>
            <a:spLocks noChangeArrowheads="1"/>
          </p:cNvSpPr>
          <p:nvPr/>
        </p:nvSpPr>
        <p:spPr bwMode="auto">
          <a:xfrm>
            <a:off x="3886200" y="1592263"/>
            <a:ext cx="3505200" cy="990600"/>
          </a:xfrm>
          <a:prstGeom prst="wedgeRectCallout">
            <a:avLst>
              <a:gd name="adj1" fmla="val 1991"/>
              <a:gd name="adj2" fmla="val 124681"/>
            </a:avLst>
          </a:prstGeom>
          <a:solidFill>
            <a:schemeClr val="accent1"/>
          </a:solidFill>
          <a:ln w="9525">
            <a:solidFill>
              <a:schemeClr val="tx1"/>
            </a:solidFill>
            <a:miter lim="800000"/>
            <a:headEnd/>
            <a:tailEnd/>
          </a:ln>
          <a:effectLst/>
        </p:spPr>
        <p:txBody>
          <a:bodyPr/>
          <a:lstStyle/>
          <a:p>
            <a:pPr algn="ctr"/>
            <a:r>
              <a:rPr lang="en-US"/>
              <a:t>Address of code to execute is contained at this offset within message</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ChangeArrowheads="1"/>
          </p:cNvSpPr>
          <p:nvPr>
            <p:ph type="title"/>
          </p:nvPr>
        </p:nvSpPr>
        <p:spPr/>
        <p:txBody>
          <a:bodyPr/>
          <a:lstStyle/>
          <a:p>
            <a:r>
              <a:rPr lang="en-US"/>
              <a:t>Alert Generation</a:t>
            </a:r>
          </a:p>
        </p:txBody>
      </p:sp>
      <p:sp>
        <p:nvSpPr>
          <p:cNvPr id="177155" name="Rectangle 3"/>
          <p:cNvSpPr>
            <a:spLocks noGrp="1" noChangeArrowheads="1"/>
          </p:cNvSpPr>
          <p:nvPr>
            <p:ph type="body" idx="1"/>
          </p:nvPr>
        </p:nvSpPr>
        <p:spPr/>
        <p:txBody>
          <a:bodyPr/>
          <a:lstStyle/>
          <a:p>
            <a:r>
              <a:rPr lang="en-US"/>
              <a:t>Many existing approaches</a:t>
            </a:r>
          </a:p>
          <a:p>
            <a:r>
              <a:rPr lang="en-US"/>
              <a:t>Non-executable pages: faster, does not catch function argument exploit</a:t>
            </a:r>
          </a:p>
          <a:p>
            <a:r>
              <a:rPr lang="en-US"/>
              <a:t>Dynamic Data-flow Analysis: track </a:t>
            </a:r>
            <a:r>
              <a:rPr lang="en-US" i="1"/>
              <a:t>dirty </a:t>
            </a:r>
            <a:r>
              <a:rPr lang="en-US"/>
              <a:t>data</a:t>
            </a:r>
          </a:p>
          <a:p>
            <a:r>
              <a:rPr lang="en-US"/>
              <a:t>Basic Idea: Do not allow incoming messages to execute or cause arbitrary execution</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title"/>
          </p:nvPr>
        </p:nvSpPr>
        <p:spPr/>
        <p:txBody>
          <a:bodyPr/>
          <a:lstStyle/>
          <a:p>
            <a:r>
              <a:rPr lang="en-US"/>
              <a:t>Alert Verification</a:t>
            </a:r>
          </a:p>
        </p:txBody>
      </p:sp>
      <p:sp>
        <p:nvSpPr>
          <p:cNvPr id="156675" name="Rectangle 3"/>
          <p:cNvSpPr>
            <a:spLocks noGrp="1" noChangeArrowheads="1"/>
          </p:cNvSpPr>
          <p:nvPr>
            <p:ph type="body" idx="1"/>
          </p:nvPr>
        </p:nvSpPr>
        <p:spPr/>
        <p:txBody>
          <a:bodyPr/>
          <a:lstStyle/>
          <a:p>
            <a:r>
              <a:rPr lang="en-US"/>
              <a:t>Hosts run same software with identical configuration within sandbox</a:t>
            </a:r>
          </a:p>
          <a:p>
            <a:r>
              <a:rPr lang="en-US"/>
              <a:t>Insert call to </a:t>
            </a:r>
            <a:r>
              <a:rPr lang="en-US" i="1"/>
              <a:t>Verified</a:t>
            </a:r>
            <a:r>
              <a:rPr lang="en-US"/>
              <a:t> instead of:</a:t>
            </a:r>
          </a:p>
          <a:p>
            <a:pPr lvl="1"/>
            <a:r>
              <a:rPr lang="en-US"/>
              <a:t>Address in execution control alerts</a:t>
            </a:r>
          </a:p>
          <a:p>
            <a:pPr lvl="1"/>
            <a:r>
              <a:rPr lang="en-US"/>
              <a:t>Code in code execution alerts</a:t>
            </a:r>
          </a:p>
          <a:p>
            <a:r>
              <a:rPr lang="en-US"/>
              <a:t>Insert a reference argument value instead of argument in arbitrary function argument alert </a:t>
            </a:r>
          </a:p>
          <a:p>
            <a:endParaRPr lang="en-US"/>
          </a:p>
          <a:p>
            <a:pPr lvl="1"/>
            <a:endParaRPr lang="en-US"/>
          </a:p>
          <a:p>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ChangeArrowheads="1"/>
          </p:cNvSpPr>
          <p:nvPr>
            <p:ph type="title"/>
          </p:nvPr>
        </p:nvSpPr>
        <p:spPr/>
        <p:txBody>
          <a:bodyPr/>
          <a:lstStyle/>
          <a:p>
            <a:r>
              <a:rPr lang="en-US"/>
              <a:t>Alert Verification</a:t>
            </a:r>
          </a:p>
        </p:txBody>
      </p:sp>
      <p:sp>
        <p:nvSpPr>
          <p:cNvPr id="176131" name="Rectangle 3"/>
          <p:cNvSpPr>
            <a:spLocks noGrp="1" noChangeArrowheads="1"/>
          </p:cNvSpPr>
          <p:nvPr>
            <p:ph type="body" idx="1"/>
          </p:nvPr>
        </p:nvSpPr>
        <p:spPr/>
        <p:txBody>
          <a:bodyPr/>
          <a:lstStyle/>
          <a:p>
            <a:pPr>
              <a:lnSpc>
                <a:spcPct val="90000"/>
              </a:lnSpc>
            </a:pPr>
            <a:r>
              <a:rPr lang="en-US" sz="2800"/>
              <a:t>Verification is </a:t>
            </a:r>
            <a:r>
              <a:rPr lang="en-US" sz="2800" i="1"/>
              <a:t>fast, simple and generic, </a:t>
            </a:r>
            <a:r>
              <a:rPr lang="en-US" sz="2800"/>
              <a:t>and </a:t>
            </a:r>
            <a:r>
              <a:rPr lang="en-US" sz="2800" i="1"/>
              <a:t>has no false positives</a:t>
            </a:r>
            <a:endParaRPr lang="en-US" sz="2800"/>
          </a:p>
          <a:p>
            <a:pPr>
              <a:lnSpc>
                <a:spcPct val="90000"/>
              </a:lnSpc>
            </a:pPr>
            <a:r>
              <a:rPr lang="en-US" sz="2800"/>
              <a:t>Assumes that address/code/argument is supplied verbatim in messages</a:t>
            </a:r>
          </a:p>
          <a:p>
            <a:pPr lvl="1">
              <a:lnSpc>
                <a:spcPct val="90000"/>
              </a:lnSpc>
            </a:pPr>
            <a:r>
              <a:rPr lang="en-US" sz="2400"/>
              <a:t>Works for C/C++ buffer overflows, but what about more complex interactions within the service?</a:t>
            </a:r>
          </a:p>
          <a:p>
            <a:pPr>
              <a:lnSpc>
                <a:spcPct val="90000"/>
              </a:lnSpc>
            </a:pPr>
            <a:r>
              <a:rPr lang="en-US" sz="2800"/>
              <a:t>Assumes that message replay is sufficient for exploit reproduction</a:t>
            </a:r>
          </a:p>
          <a:p>
            <a:pPr lvl="1">
              <a:lnSpc>
                <a:spcPct val="90000"/>
              </a:lnSpc>
            </a:pPr>
            <a:r>
              <a:rPr lang="en-US" sz="2400"/>
              <a:t>Scheduling policies, etc?</a:t>
            </a:r>
          </a:p>
          <a:p>
            <a:pPr lvl="1">
              <a:lnSpc>
                <a:spcPct val="90000"/>
              </a:lnSpc>
            </a:pPr>
            <a:r>
              <a:rPr lang="en-US" sz="2400"/>
              <a:t>Randomization?</a:t>
            </a:r>
          </a:p>
          <a:p>
            <a:pPr lvl="1">
              <a:lnSpc>
                <a:spcPct val="90000"/>
              </a:lnSpc>
            </a:pPr>
            <a:endParaRPr lang="en-US" sz="240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p:txBody>
          <a:bodyPr/>
          <a:lstStyle/>
          <a:p>
            <a:r>
              <a:rPr lang="en-US"/>
              <a:t>Alert Distribution</a:t>
            </a:r>
          </a:p>
        </p:txBody>
      </p:sp>
      <p:sp>
        <p:nvSpPr>
          <p:cNvPr id="181251" name="Rectangle 3"/>
          <p:cNvSpPr>
            <a:spLocks noGrp="1" noChangeArrowheads="1"/>
          </p:cNvSpPr>
          <p:nvPr>
            <p:ph type="body" idx="1"/>
          </p:nvPr>
        </p:nvSpPr>
        <p:spPr/>
        <p:txBody>
          <a:bodyPr/>
          <a:lstStyle/>
          <a:p>
            <a:r>
              <a:rPr lang="en-US"/>
              <a:t>Flooding over secure Pastry overlay</a:t>
            </a:r>
          </a:p>
          <a:p>
            <a:r>
              <a:rPr lang="en-US"/>
              <a:t>What about DOS?</a:t>
            </a:r>
          </a:p>
          <a:p>
            <a:pPr lvl="1"/>
            <a:r>
              <a:rPr lang="en-US"/>
              <a:t>Don’t forward already seen or blocked SCAs </a:t>
            </a:r>
          </a:p>
          <a:p>
            <a:pPr lvl="1"/>
            <a:r>
              <a:rPr lang="en-US"/>
              <a:t>Forward only after Verification</a:t>
            </a:r>
          </a:p>
          <a:p>
            <a:pPr lvl="1"/>
            <a:r>
              <a:rPr lang="en-US"/>
              <a:t>Rate-limit SCAs from each neighbor</a:t>
            </a:r>
          </a:p>
          <a:p>
            <a:r>
              <a:rPr lang="en-US" i="1"/>
              <a:t>Secure </a:t>
            </a:r>
            <a:r>
              <a:rPr lang="en-US"/>
              <a:t>Pastry?</a:t>
            </a:r>
          </a:p>
          <a:p>
            <a:pPr lvl="1"/>
            <a:r>
              <a:rPr lang="en-US"/>
              <a:t>Infrastructural solution… super-peers</a:t>
            </a:r>
          </a:p>
          <a:p>
            <a:pPr lvl="1">
              <a:buFont typeface="Wingdings" pitchFamily="2" charset="2"/>
              <a:buNone/>
            </a:pPr>
            <a:endParaRPr lang="en-US"/>
          </a:p>
          <a:p>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2"/>
          <p:cNvSpPr>
            <a:spLocks noGrp="1" noChangeArrowheads="1"/>
          </p:cNvSpPr>
          <p:nvPr>
            <p:ph type="title"/>
          </p:nvPr>
        </p:nvSpPr>
        <p:spPr/>
        <p:txBody>
          <a:bodyPr/>
          <a:lstStyle/>
          <a:p>
            <a:r>
              <a:rPr lang="en-US" sz="3800"/>
              <a:t>Distribution – out-crawling the worm</a:t>
            </a:r>
          </a:p>
        </p:txBody>
      </p:sp>
      <p:sp>
        <p:nvSpPr>
          <p:cNvPr id="205827" name="Rectangle 3"/>
          <p:cNvSpPr>
            <a:spLocks noGrp="1" noChangeArrowheads="1"/>
          </p:cNvSpPr>
          <p:nvPr>
            <p:ph type="body" idx="1"/>
          </p:nvPr>
        </p:nvSpPr>
        <p:spPr/>
        <p:txBody>
          <a:bodyPr/>
          <a:lstStyle/>
          <a:p>
            <a:r>
              <a:rPr lang="en-US" sz="2800"/>
              <a:t>Worm has scanning inefficiencies; Slammer doubled every 8.5 seconds. </a:t>
            </a:r>
          </a:p>
          <a:p>
            <a:r>
              <a:rPr lang="en-US" sz="2800"/>
              <a:t>The myth of the anti-worm…</a:t>
            </a:r>
          </a:p>
          <a:p>
            <a:r>
              <a:rPr lang="en-US" sz="2800"/>
              <a:t>We have perfect topology: around the world in seconds! </a:t>
            </a:r>
            <a:r>
              <a:rPr lang="en-US" sz="2800" u="sng"/>
              <a:t>What if the worm discovers our topology?</a:t>
            </a:r>
            <a:r>
              <a:rPr lang="en-US" sz="2800"/>
              <a:t> </a:t>
            </a:r>
          </a:p>
          <a:p>
            <a:r>
              <a:rPr lang="en-US" sz="2800" i="1"/>
              <a:t>Infrastructural support required – worm-resistant super-peers!</a:t>
            </a:r>
          </a:p>
          <a:p>
            <a:r>
              <a:rPr lang="en-US" sz="2800"/>
              <a:t>Is this sterile</a:t>
            </a:r>
            <a:r>
              <a:rPr lang="en-US" sz="2800" i="1"/>
              <a:t> </a:t>
            </a:r>
            <a:r>
              <a:rPr lang="en-US" sz="2800"/>
              <a:t>medium of transport deployable?</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Grp="1" noChangeArrowheads="1"/>
          </p:cNvSpPr>
          <p:nvPr>
            <p:ph type="title"/>
          </p:nvPr>
        </p:nvSpPr>
        <p:spPr/>
        <p:txBody>
          <a:bodyPr/>
          <a:lstStyle/>
          <a:p>
            <a:r>
              <a:rPr lang="en-US"/>
              <a:t>Local Response</a:t>
            </a:r>
          </a:p>
        </p:txBody>
      </p:sp>
      <p:sp>
        <p:nvSpPr>
          <p:cNvPr id="182275" name="Rectangle 3"/>
          <p:cNvSpPr>
            <a:spLocks noGrp="1" noChangeArrowheads="1"/>
          </p:cNvSpPr>
          <p:nvPr>
            <p:ph type="body" idx="1"/>
          </p:nvPr>
        </p:nvSpPr>
        <p:spPr/>
        <p:txBody>
          <a:bodyPr/>
          <a:lstStyle/>
          <a:p>
            <a:r>
              <a:rPr lang="en-US"/>
              <a:t>Verify SCA</a:t>
            </a:r>
          </a:p>
          <a:p>
            <a:r>
              <a:rPr lang="en-US"/>
              <a:t>Data and Control Flow Analysis</a:t>
            </a:r>
          </a:p>
          <a:p>
            <a:r>
              <a:rPr lang="en-US"/>
              <a:t>Generate </a:t>
            </a:r>
            <a:r>
              <a:rPr lang="en-US" i="1"/>
              <a:t>filters</a:t>
            </a:r>
            <a:r>
              <a:rPr lang="en-US"/>
              <a:t> – conjunctions of conditions on single messages </a:t>
            </a:r>
          </a:p>
          <a:p>
            <a:r>
              <a:rPr lang="en-US"/>
              <a:t>Two levels : general filter with false positives + specific filter with no false positives</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ChangeArrowheads="1"/>
          </p:cNvSpPr>
          <p:nvPr>
            <p:ph type="title"/>
          </p:nvPr>
        </p:nvSpPr>
        <p:spPr/>
        <p:txBody>
          <a:bodyPr/>
          <a:lstStyle/>
          <a:p>
            <a:r>
              <a:rPr lang="en-US"/>
              <a:t>Evaluation</a:t>
            </a:r>
          </a:p>
        </p:txBody>
      </p:sp>
      <p:sp>
        <p:nvSpPr>
          <p:cNvPr id="185347" name="Rectangle 3"/>
          <p:cNvSpPr>
            <a:spLocks noGrp="1" noChangeArrowheads="1"/>
          </p:cNvSpPr>
          <p:nvPr>
            <p:ph type="body" idx="1"/>
          </p:nvPr>
        </p:nvSpPr>
        <p:spPr/>
        <p:txBody>
          <a:bodyPr/>
          <a:lstStyle/>
          <a:p>
            <a:pPr>
              <a:lnSpc>
                <a:spcPct val="90000"/>
              </a:lnSpc>
            </a:pPr>
            <a:r>
              <a:rPr lang="en-US"/>
              <a:t>Target Worms</a:t>
            </a:r>
          </a:p>
          <a:p>
            <a:pPr lvl="1">
              <a:lnSpc>
                <a:spcPct val="90000"/>
              </a:lnSpc>
            </a:pPr>
            <a:r>
              <a:rPr lang="en-US" i="1"/>
              <a:t>Slammer </a:t>
            </a:r>
            <a:r>
              <a:rPr lang="en-US"/>
              <a:t>– 75,000 SQL servers, 8.5 seconds to double</a:t>
            </a:r>
          </a:p>
          <a:p>
            <a:pPr lvl="2">
              <a:lnSpc>
                <a:spcPct val="90000"/>
              </a:lnSpc>
            </a:pPr>
            <a:r>
              <a:rPr lang="en-US"/>
              <a:t>Execution Control Alert</a:t>
            </a:r>
          </a:p>
          <a:p>
            <a:pPr lvl="1">
              <a:lnSpc>
                <a:spcPct val="90000"/>
              </a:lnSpc>
            </a:pPr>
            <a:r>
              <a:rPr lang="en-US" i="1"/>
              <a:t>Code Red</a:t>
            </a:r>
            <a:r>
              <a:rPr lang="en-US"/>
              <a:t> – 360,000 IIS servers, 37 minutes to double</a:t>
            </a:r>
          </a:p>
          <a:p>
            <a:pPr lvl="2">
              <a:lnSpc>
                <a:spcPct val="90000"/>
              </a:lnSpc>
            </a:pPr>
            <a:r>
              <a:rPr lang="en-US"/>
              <a:t>Code Execution Alert</a:t>
            </a:r>
          </a:p>
          <a:p>
            <a:pPr lvl="1">
              <a:lnSpc>
                <a:spcPct val="90000"/>
              </a:lnSpc>
            </a:pPr>
            <a:r>
              <a:rPr lang="en-US" i="1"/>
              <a:t>Blaster </a:t>
            </a:r>
            <a:r>
              <a:rPr lang="en-US"/>
              <a:t>– 500,000 Windows boxes, doubling time similar to CodeRed</a:t>
            </a:r>
          </a:p>
          <a:p>
            <a:pPr lvl="2">
              <a:lnSpc>
                <a:spcPct val="90000"/>
              </a:lnSpc>
            </a:pPr>
            <a:r>
              <a:rPr lang="en-US"/>
              <a:t>Execution Control Alert</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ChangeArrowheads="1"/>
          </p:cNvSpPr>
          <p:nvPr>
            <p:ph type="title"/>
          </p:nvPr>
        </p:nvSpPr>
        <p:spPr/>
        <p:txBody>
          <a:bodyPr/>
          <a:lstStyle/>
          <a:p>
            <a:r>
              <a:rPr lang="en-US"/>
              <a:t>Evaluation: Alert Generation</a:t>
            </a:r>
          </a:p>
        </p:txBody>
      </p:sp>
      <p:pic>
        <p:nvPicPr>
          <p:cNvPr id="189447" name="Picture 7"/>
          <p:cNvPicPr>
            <a:picLocks noChangeAspect="1" noChangeArrowheads="1"/>
          </p:cNvPicPr>
          <p:nvPr/>
        </p:nvPicPr>
        <p:blipFill>
          <a:blip r:embed="rId3"/>
          <a:srcRect/>
          <a:stretch>
            <a:fillRect/>
          </a:stretch>
        </p:blipFill>
        <p:spPr bwMode="auto">
          <a:xfrm>
            <a:off x="609600" y="2722563"/>
            <a:ext cx="3587750" cy="2041525"/>
          </a:xfrm>
          <a:prstGeom prst="rect">
            <a:avLst/>
          </a:prstGeom>
          <a:noFill/>
          <a:ln w="9525">
            <a:noFill/>
            <a:miter lim="800000"/>
            <a:headEnd/>
            <a:tailEnd/>
          </a:ln>
          <a:effectLst/>
        </p:spPr>
      </p:pic>
      <p:pic>
        <p:nvPicPr>
          <p:cNvPr id="189448" name="Picture 8"/>
          <p:cNvPicPr>
            <a:picLocks noChangeAspect="1" noChangeArrowheads="1"/>
          </p:cNvPicPr>
          <p:nvPr/>
        </p:nvPicPr>
        <p:blipFill>
          <a:blip r:embed="rId4"/>
          <a:srcRect/>
          <a:stretch>
            <a:fillRect/>
          </a:stretch>
        </p:blipFill>
        <p:spPr bwMode="auto">
          <a:xfrm>
            <a:off x="4800600" y="2749550"/>
            <a:ext cx="3505200" cy="1997075"/>
          </a:xfrm>
          <a:prstGeom prst="rect">
            <a:avLst/>
          </a:prstGeom>
          <a:noFill/>
          <a:ln w="9525">
            <a:noFill/>
            <a:miter lim="800000"/>
            <a:headEnd/>
            <a:tailEnd/>
          </a:ln>
          <a:effectLst/>
        </p:spPr>
      </p:pic>
      <p:sp>
        <p:nvSpPr>
          <p:cNvPr id="189449" name="Text Box 9"/>
          <p:cNvSpPr txBox="1">
            <a:spLocks noChangeArrowheads="1"/>
          </p:cNvSpPr>
          <p:nvPr/>
        </p:nvSpPr>
        <p:spPr bwMode="auto">
          <a:xfrm>
            <a:off x="1524000" y="5181600"/>
            <a:ext cx="2419350" cy="366713"/>
          </a:xfrm>
          <a:prstGeom prst="rect">
            <a:avLst/>
          </a:prstGeom>
          <a:noFill/>
          <a:ln w="9525">
            <a:noFill/>
            <a:miter lim="800000"/>
            <a:headEnd/>
            <a:tailEnd/>
          </a:ln>
          <a:effectLst/>
        </p:spPr>
        <p:txBody>
          <a:bodyPr wrap="none">
            <a:spAutoFit/>
          </a:bodyPr>
          <a:lstStyle/>
          <a:p>
            <a:r>
              <a:rPr lang="en-US"/>
              <a:t>SCA Generation Time</a:t>
            </a:r>
          </a:p>
        </p:txBody>
      </p:sp>
      <p:sp>
        <p:nvSpPr>
          <p:cNvPr id="189450" name="Text Box 10"/>
          <p:cNvSpPr txBox="1">
            <a:spLocks noChangeArrowheads="1"/>
          </p:cNvSpPr>
          <p:nvPr/>
        </p:nvSpPr>
        <p:spPr bwMode="auto">
          <a:xfrm>
            <a:off x="5810250" y="5181600"/>
            <a:ext cx="1276350" cy="366713"/>
          </a:xfrm>
          <a:prstGeom prst="rect">
            <a:avLst/>
          </a:prstGeom>
          <a:noFill/>
          <a:ln w="9525">
            <a:noFill/>
            <a:miter lim="800000"/>
            <a:headEnd/>
            <a:tailEnd/>
          </a:ln>
          <a:effectLst/>
        </p:spPr>
        <p:txBody>
          <a:bodyPr wrap="none">
            <a:spAutoFit/>
          </a:bodyPr>
          <a:lstStyle/>
          <a:p>
            <a:r>
              <a:rPr lang="en-US"/>
              <a:t>SCA Sizes</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Grp="1" noChangeArrowheads="1"/>
          </p:cNvSpPr>
          <p:nvPr>
            <p:ph type="title"/>
          </p:nvPr>
        </p:nvSpPr>
        <p:spPr/>
        <p:txBody>
          <a:bodyPr/>
          <a:lstStyle/>
          <a:p>
            <a:r>
              <a:rPr lang="en-US"/>
              <a:t>Evaluation: Alert Verification</a:t>
            </a:r>
          </a:p>
        </p:txBody>
      </p:sp>
      <p:sp>
        <p:nvSpPr>
          <p:cNvPr id="190467" name="Rectangle 3"/>
          <p:cNvSpPr>
            <a:spLocks noGrp="1" noChangeArrowheads="1"/>
          </p:cNvSpPr>
          <p:nvPr>
            <p:ph type="body" idx="1"/>
          </p:nvPr>
        </p:nvSpPr>
        <p:spPr/>
        <p:txBody>
          <a:bodyPr/>
          <a:lstStyle/>
          <a:p>
            <a:r>
              <a:rPr lang="en-US"/>
              <a:t>Verification is fast - Sandbox VM constantly running …</a:t>
            </a:r>
          </a:p>
        </p:txBody>
      </p:sp>
      <p:pic>
        <p:nvPicPr>
          <p:cNvPr id="190468" name="Picture 4"/>
          <p:cNvPicPr>
            <a:picLocks noChangeAspect="1" noChangeArrowheads="1"/>
          </p:cNvPicPr>
          <p:nvPr/>
        </p:nvPicPr>
        <p:blipFill>
          <a:blip r:embed="rId3"/>
          <a:srcRect/>
          <a:stretch>
            <a:fillRect/>
          </a:stretch>
        </p:blipFill>
        <p:spPr bwMode="auto">
          <a:xfrm>
            <a:off x="457200" y="3200400"/>
            <a:ext cx="3184525" cy="1876425"/>
          </a:xfrm>
          <a:prstGeom prst="rect">
            <a:avLst/>
          </a:prstGeom>
          <a:noFill/>
          <a:ln w="9525">
            <a:noFill/>
            <a:miter lim="800000"/>
            <a:headEnd/>
            <a:tailEnd/>
          </a:ln>
          <a:effectLst/>
        </p:spPr>
      </p:pic>
      <p:pic>
        <p:nvPicPr>
          <p:cNvPr id="190470" name="Picture 6"/>
          <p:cNvPicPr>
            <a:picLocks noChangeAspect="1" noChangeArrowheads="1"/>
          </p:cNvPicPr>
          <p:nvPr/>
        </p:nvPicPr>
        <p:blipFill>
          <a:blip r:embed="rId4"/>
          <a:srcRect/>
          <a:stretch>
            <a:fillRect/>
          </a:stretch>
        </p:blipFill>
        <p:spPr bwMode="auto">
          <a:xfrm>
            <a:off x="4344988" y="3073400"/>
            <a:ext cx="3579812" cy="2032000"/>
          </a:xfrm>
          <a:prstGeom prst="rect">
            <a:avLst/>
          </a:prstGeom>
          <a:noFill/>
          <a:ln w="9525">
            <a:noFill/>
            <a:miter lim="800000"/>
            <a:headEnd/>
            <a:tailEnd/>
          </a:ln>
          <a:effectLst/>
        </p:spPr>
      </p:pic>
      <p:sp>
        <p:nvSpPr>
          <p:cNvPr id="190471" name="Text Box 7"/>
          <p:cNvSpPr txBox="1">
            <a:spLocks noChangeArrowheads="1"/>
          </p:cNvSpPr>
          <p:nvPr/>
        </p:nvSpPr>
        <p:spPr bwMode="auto">
          <a:xfrm>
            <a:off x="5334000" y="5257800"/>
            <a:ext cx="1885950" cy="366713"/>
          </a:xfrm>
          <a:prstGeom prst="rect">
            <a:avLst/>
          </a:prstGeom>
          <a:noFill/>
          <a:ln w="9525">
            <a:noFill/>
            <a:miter lim="800000"/>
            <a:headEnd/>
            <a:tailEnd/>
          </a:ln>
          <a:effectLst/>
        </p:spPr>
        <p:txBody>
          <a:bodyPr wrap="none">
            <a:spAutoFit/>
          </a:bodyPr>
          <a:lstStyle/>
          <a:p>
            <a:r>
              <a:rPr lang="en-US"/>
              <a:t>Filter Generation</a:t>
            </a:r>
          </a:p>
        </p:txBody>
      </p:sp>
      <p:sp>
        <p:nvSpPr>
          <p:cNvPr id="190472" name="Text Box 8"/>
          <p:cNvSpPr txBox="1">
            <a:spLocks noChangeArrowheads="1"/>
          </p:cNvSpPr>
          <p:nvPr/>
        </p:nvSpPr>
        <p:spPr bwMode="auto">
          <a:xfrm>
            <a:off x="1143000" y="5257800"/>
            <a:ext cx="1885950" cy="366713"/>
          </a:xfrm>
          <a:prstGeom prst="rect">
            <a:avLst/>
          </a:prstGeom>
          <a:noFill/>
          <a:ln w="9525">
            <a:noFill/>
            <a:miter lim="800000"/>
            <a:headEnd/>
            <a:tailEnd/>
          </a:ln>
          <a:effectLst/>
        </p:spPr>
        <p:txBody>
          <a:bodyPr wrap="none">
            <a:spAutoFit/>
          </a:bodyPr>
          <a:lstStyle/>
          <a:p>
            <a:r>
              <a:rPr lang="en-US"/>
              <a:t>Verification Time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normAutofit/>
          </a:bodyPr>
          <a:lstStyle/>
          <a:p>
            <a:pPr algn="ctr"/>
            <a:r>
              <a:rPr lang="en-US" dirty="0">
                <a:latin typeface="Verdana" pitchFamily="34" charset="0"/>
              </a:rPr>
              <a:t>Rx:  Treating Bugs as Allergies</a:t>
            </a:r>
          </a:p>
        </p:txBody>
      </p:sp>
      <p:sp>
        <p:nvSpPr>
          <p:cNvPr id="2051" name="Rectangle 3"/>
          <p:cNvSpPr>
            <a:spLocks noGrp="1" noChangeArrowheads="1"/>
          </p:cNvSpPr>
          <p:nvPr>
            <p:ph type="subTitle" idx="1"/>
          </p:nvPr>
        </p:nvSpPr>
        <p:spPr/>
        <p:txBody>
          <a:bodyPr/>
          <a:lstStyle/>
          <a:p>
            <a:pPr>
              <a:lnSpc>
                <a:spcPct val="90000"/>
              </a:lnSpc>
            </a:pPr>
            <a:r>
              <a:rPr lang="en-US" sz="2800" dirty="0" err="1">
                <a:solidFill>
                  <a:srgbClr val="C00000"/>
                </a:solidFill>
                <a:latin typeface="Verdana" pitchFamily="34" charset="0"/>
              </a:rPr>
              <a:t>Feng</a:t>
            </a:r>
            <a:r>
              <a:rPr lang="en-US" sz="2800" dirty="0">
                <a:solidFill>
                  <a:srgbClr val="C00000"/>
                </a:solidFill>
                <a:latin typeface="Verdana" pitchFamily="34" charset="0"/>
              </a:rPr>
              <a:t> Qin, Joseph </a:t>
            </a:r>
            <a:r>
              <a:rPr lang="en-US" sz="2800" dirty="0" err="1">
                <a:solidFill>
                  <a:srgbClr val="C00000"/>
                </a:solidFill>
                <a:latin typeface="Verdana" pitchFamily="34" charset="0"/>
              </a:rPr>
              <a:t>Tucek</a:t>
            </a:r>
            <a:r>
              <a:rPr lang="en-US" sz="2800" dirty="0">
                <a:solidFill>
                  <a:srgbClr val="C00000"/>
                </a:solidFill>
                <a:latin typeface="Verdana" pitchFamily="34" charset="0"/>
              </a:rPr>
              <a:t>, </a:t>
            </a:r>
            <a:r>
              <a:rPr lang="en-US" sz="2800" dirty="0" err="1">
                <a:solidFill>
                  <a:srgbClr val="C00000"/>
                </a:solidFill>
                <a:latin typeface="Verdana" pitchFamily="34" charset="0"/>
              </a:rPr>
              <a:t>Jagadeesan</a:t>
            </a:r>
            <a:r>
              <a:rPr lang="en-US" sz="2800" dirty="0">
                <a:solidFill>
                  <a:srgbClr val="C00000"/>
                </a:solidFill>
                <a:latin typeface="Verdana" pitchFamily="34" charset="0"/>
              </a:rPr>
              <a:t> </a:t>
            </a:r>
            <a:r>
              <a:rPr lang="en-US" sz="2800" dirty="0" err="1">
                <a:solidFill>
                  <a:srgbClr val="C00000"/>
                </a:solidFill>
                <a:latin typeface="Verdana" pitchFamily="34" charset="0"/>
              </a:rPr>
              <a:t>Sundaresan</a:t>
            </a:r>
            <a:r>
              <a:rPr lang="en-US" sz="2800" dirty="0">
                <a:solidFill>
                  <a:srgbClr val="C00000"/>
                </a:solidFill>
                <a:latin typeface="Verdana" pitchFamily="34" charset="0"/>
              </a:rPr>
              <a:t>, and </a:t>
            </a:r>
            <a:r>
              <a:rPr lang="en-US" sz="2800" dirty="0" err="1">
                <a:solidFill>
                  <a:srgbClr val="C00000"/>
                </a:solidFill>
                <a:latin typeface="Verdana" pitchFamily="34" charset="0"/>
              </a:rPr>
              <a:t>Yuanyuan</a:t>
            </a:r>
            <a:r>
              <a:rPr lang="en-US" sz="2800" dirty="0">
                <a:solidFill>
                  <a:srgbClr val="C00000"/>
                </a:solidFill>
                <a:latin typeface="Verdana" pitchFamily="34" charset="0"/>
              </a:rPr>
              <a:t> Zhou</a:t>
            </a:r>
          </a:p>
          <a:p>
            <a:pPr>
              <a:lnSpc>
                <a:spcPct val="90000"/>
              </a:lnSpc>
            </a:pPr>
            <a:r>
              <a:rPr lang="en-US" sz="2800" dirty="0">
                <a:solidFill>
                  <a:srgbClr val="C00000"/>
                </a:solidFill>
                <a:latin typeface="Verdana" pitchFamily="34" charset="0"/>
              </a:rPr>
              <a:t>University of Illinois</a:t>
            </a:r>
          </a:p>
        </p:txBody>
      </p:sp>
      <p:sp>
        <p:nvSpPr>
          <p:cNvPr id="4" name="Date Placeholder 3"/>
          <p:cNvSpPr>
            <a:spLocks noGrp="1"/>
          </p:cNvSpPr>
          <p:nvPr>
            <p:ph type="dt" sz="half" idx="10"/>
          </p:nvPr>
        </p:nvSpPr>
        <p:spPr/>
        <p:txBody>
          <a:bodyPr/>
          <a:lstStyle/>
          <a:p>
            <a:r>
              <a:rPr lang="en-US"/>
              <a:t>9/7/2005</a:t>
            </a:r>
          </a:p>
        </p:txBody>
      </p:sp>
      <p:sp>
        <p:nvSpPr>
          <p:cNvPr id="5" name="Footer Placeholder 4"/>
          <p:cNvSpPr>
            <a:spLocks noGrp="1"/>
          </p:cNvSpPr>
          <p:nvPr>
            <p:ph type="ftr" sz="quarter" idx="11"/>
          </p:nvPr>
        </p:nvSpPr>
        <p:spPr/>
        <p:txBody>
          <a:bodyPr/>
          <a:lstStyle/>
          <a:p>
            <a:r>
              <a:rPr lang="en-US"/>
              <a:t>SPIDER talk</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ChangeArrowheads="1"/>
          </p:cNvSpPr>
          <p:nvPr>
            <p:ph type="title"/>
          </p:nvPr>
        </p:nvSpPr>
        <p:spPr/>
        <p:txBody>
          <a:bodyPr/>
          <a:lstStyle/>
          <a:p>
            <a:r>
              <a:rPr lang="en-US"/>
              <a:t>Simulation Setup</a:t>
            </a:r>
          </a:p>
        </p:txBody>
      </p:sp>
      <p:sp>
        <p:nvSpPr>
          <p:cNvPr id="191491" name="Rectangle 3"/>
          <p:cNvSpPr>
            <a:spLocks noGrp="1" noChangeArrowheads="1"/>
          </p:cNvSpPr>
          <p:nvPr>
            <p:ph type="body" idx="1"/>
          </p:nvPr>
        </p:nvSpPr>
        <p:spPr/>
        <p:txBody>
          <a:bodyPr/>
          <a:lstStyle/>
          <a:p>
            <a:r>
              <a:rPr lang="en-US"/>
              <a:t>Transit Stub Topology: 500,000 hosts</a:t>
            </a:r>
          </a:p>
          <a:p>
            <a:r>
              <a:rPr lang="en-US"/>
              <a:t>Worm propagation using epidemic model</a:t>
            </a:r>
          </a:p>
          <a:p>
            <a:r>
              <a:rPr lang="en-US"/>
              <a:t>1000 super-peers that are </a:t>
            </a:r>
            <a:r>
              <a:rPr lang="en-US" i="1"/>
              <a:t>neither detectors nor susceptible</a:t>
            </a:r>
            <a:r>
              <a:rPr lang="en-US"/>
              <a:t>!</a:t>
            </a:r>
          </a:p>
          <a:p>
            <a:r>
              <a:rPr lang="en-US"/>
              <a:t>Includes modeling of worm-induced congestion</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ChangeArrowheads="1"/>
          </p:cNvSpPr>
          <p:nvPr>
            <p:ph type="title"/>
          </p:nvPr>
        </p:nvSpPr>
        <p:spPr/>
        <p:txBody>
          <a:bodyPr/>
          <a:lstStyle/>
          <a:p>
            <a:r>
              <a:rPr lang="en-US"/>
              <a:t>Number of Detectors…</a:t>
            </a:r>
          </a:p>
        </p:txBody>
      </p:sp>
      <p:sp>
        <p:nvSpPr>
          <p:cNvPr id="192515" name="Rectangle 3"/>
          <p:cNvSpPr>
            <a:spLocks noGrp="1" noChangeArrowheads="1"/>
          </p:cNvSpPr>
          <p:nvPr>
            <p:ph type="body" idx="1"/>
          </p:nvPr>
        </p:nvSpPr>
        <p:spPr/>
        <p:txBody>
          <a:bodyPr/>
          <a:lstStyle/>
          <a:p>
            <a:r>
              <a:rPr lang="en-US"/>
              <a:t>~0.001 detectors sufficient… 500 nodes</a:t>
            </a:r>
          </a:p>
        </p:txBody>
      </p:sp>
      <p:pic>
        <p:nvPicPr>
          <p:cNvPr id="192516" name="Picture 4"/>
          <p:cNvPicPr>
            <a:picLocks noChangeAspect="1" noChangeArrowheads="1"/>
          </p:cNvPicPr>
          <p:nvPr/>
        </p:nvPicPr>
        <p:blipFill>
          <a:blip r:embed="rId3"/>
          <a:srcRect/>
          <a:stretch>
            <a:fillRect/>
          </a:stretch>
        </p:blipFill>
        <p:spPr bwMode="auto">
          <a:xfrm>
            <a:off x="66675" y="2220913"/>
            <a:ext cx="9010650" cy="364648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Grp="1" noChangeArrowheads="1"/>
          </p:cNvSpPr>
          <p:nvPr>
            <p:ph type="title"/>
          </p:nvPr>
        </p:nvSpPr>
        <p:spPr/>
        <p:txBody>
          <a:bodyPr/>
          <a:lstStyle/>
          <a:p>
            <a:r>
              <a:rPr lang="en-US"/>
              <a:t>Real Numbers</a:t>
            </a:r>
          </a:p>
        </p:txBody>
      </p:sp>
      <p:sp>
        <p:nvSpPr>
          <p:cNvPr id="197635" name="Rectangle 3"/>
          <p:cNvSpPr>
            <a:spLocks noGrp="1" noChangeArrowheads="1"/>
          </p:cNvSpPr>
          <p:nvPr>
            <p:ph type="body" idx="1"/>
          </p:nvPr>
        </p:nvSpPr>
        <p:spPr/>
        <p:txBody>
          <a:bodyPr/>
          <a:lstStyle/>
          <a:p>
            <a:r>
              <a:rPr lang="en-US"/>
              <a:t>5-host network: 1 detector + 3 super-peers + 1 susceptible </a:t>
            </a:r>
            <a:r>
              <a:rPr lang="en-US" i="1"/>
              <a:t>on a LAN</a:t>
            </a:r>
            <a:endParaRPr lang="en-US"/>
          </a:p>
          <a:p>
            <a:r>
              <a:rPr lang="en-US"/>
              <a:t>Time between detector probe to SCA verification on susceptible host:</a:t>
            </a:r>
          </a:p>
          <a:p>
            <a:pPr lvl="1"/>
            <a:r>
              <a:rPr lang="en-US"/>
              <a:t>Slammer: 79 ms</a:t>
            </a:r>
          </a:p>
          <a:p>
            <a:pPr lvl="1"/>
            <a:r>
              <a:rPr lang="en-US"/>
              <a:t>Blaster: 305 ms</a:t>
            </a:r>
          </a:p>
          <a:p>
            <a:pPr lvl="1"/>
            <a:r>
              <a:rPr lang="en-US"/>
              <a:t>CodeRed: 3044 ms</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ChangeArrowheads="1"/>
          </p:cNvSpPr>
          <p:nvPr>
            <p:ph type="title"/>
          </p:nvPr>
        </p:nvSpPr>
        <p:spPr/>
        <p:txBody>
          <a:bodyPr/>
          <a:lstStyle/>
          <a:p>
            <a:r>
              <a:rPr lang="en-US"/>
              <a:t>The Worm Turns</a:t>
            </a:r>
          </a:p>
        </p:txBody>
      </p:sp>
      <p:sp>
        <p:nvSpPr>
          <p:cNvPr id="187395" name="Rectangle 3"/>
          <p:cNvSpPr>
            <a:spLocks noGrp="1" noChangeArrowheads="1"/>
          </p:cNvSpPr>
          <p:nvPr>
            <p:ph type="body" idx="1"/>
          </p:nvPr>
        </p:nvSpPr>
        <p:spPr/>
        <p:txBody>
          <a:bodyPr/>
          <a:lstStyle/>
          <a:p>
            <a:r>
              <a:rPr lang="en-US"/>
              <a:t>Outwitting Vigilante</a:t>
            </a:r>
          </a:p>
          <a:p>
            <a:pPr lvl="1"/>
            <a:r>
              <a:rPr lang="en-US"/>
              <a:t>One interesting idea, courtesy Saikat: Detect instrumented honeypots via timing differences. Does this work?</a:t>
            </a:r>
          </a:p>
          <a:p>
            <a:pPr lvl="1"/>
            <a:r>
              <a:rPr lang="en-US"/>
              <a:t>Layered exploits: one for the super-peer topology, another for the hosts</a:t>
            </a:r>
          </a:p>
          <a:p>
            <a:pPr lvl="1"/>
            <a:r>
              <a:rPr lang="en-US"/>
              <a:t>Ideas?</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p:cNvSpPr>
            <a:spLocks noGrp="1" noChangeArrowheads="1"/>
          </p:cNvSpPr>
          <p:nvPr>
            <p:ph type="title"/>
          </p:nvPr>
        </p:nvSpPr>
        <p:spPr/>
        <p:txBody>
          <a:bodyPr/>
          <a:lstStyle/>
          <a:p>
            <a:r>
              <a:rPr lang="en-US"/>
              <a:t>Conclusion</a:t>
            </a:r>
          </a:p>
        </p:txBody>
      </p:sp>
      <p:sp>
        <p:nvSpPr>
          <p:cNvPr id="201731" name="Rectangle 3"/>
          <p:cNvSpPr>
            <a:spLocks noGrp="1" noChangeArrowheads="1"/>
          </p:cNvSpPr>
          <p:nvPr>
            <p:ph type="body" idx="1"/>
          </p:nvPr>
        </p:nvSpPr>
        <p:spPr/>
        <p:txBody>
          <a:bodyPr/>
          <a:lstStyle/>
          <a:p>
            <a:pPr>
              <a:lnSpc>
                <a:spcPct val="90000"/>
              </a:lnSpc>
            </a:pPr>
            <a:r>
              <a:rPr lang="en-US" i="1"/>
              <a:t>End-to-end</a:t>
            </a:r>
            <a:r>
              <a:rPr lang="en-US"/>
              <a:t> solution for stopping worms</a:t>
            </a:r>
          </a:p>
          <a:p>
            <a:pPr>
              <a:lnSpc>
                <a:spcPct val="90000"/>
              </a:lnSpc>
            </a:pPr>
            <a:r>
              <a:rPr lang="en-US"/>
              <a:t>Pros:</a:t>
            </a:r>
          </a:p>
          <a:p>
            <a:pPr lvl="1">
              <a:lnSpc>
                <a:spcPct val="90000"/>
              </a:lnSpc>
            </a:pPr>
            <a:r>
              <a:rPr lang="en-US"/>
              <a:t>No false positives</a:t>
            </a:r>
          </a:p>
          <a:p>
            <a:pPr lvl="1">
              <a:lnSpc>
                <a:spcPct val="90000"/>
              </a:lnSpc>
            </a:pPr>
            <a:r>
              <a:rPr lang="en-US"/>
              <a:t>Per-vulnerability reaction, not per-variant: handles polymorphism, slow worms</a:t>
            </a:r>
          </a:p>
          <a:p>
            <a:pPr>
              <a:lnSpc>
                <a:spcPct val="90000"/>
              </a:lnSpc>
            </a:pPr>
            <a:r>
              <a:rPr lang="en-US"/>
              <a:t>Concerns:</a:t>
            </a:r>
          </a:p>
          <a:p>
            <a:pPr lvl="1">
              <a:lnSpc>
                <a:spcPct val="90000"/>
              </a:lnSpc>
            </a:pPr>
            <a:r>
              <a:rPr lang="en-US"/>
              <a:t>Limited to C/C++ buffer overflow worms</a:t>
            </a:r>
          </a:p>
          <a:p>
            <a:pPr lvl="1">
              <a:lnSpc>
                <a:spcPct val="90000"/>
              </a:lnSpc>
            </a:pPr>
            <a:r>
              <a:rPr lang="en-US"/>
              <a:t>Infrastructural solution – scope of deployment?</a:t>
            </a:r>
          </a:p>
          <a:p>
            <a:pPr lvl="1">
              <a:lnSpc>
                <a:spcPct val="90000"/>
              </a:lnSpc>
            </a:pP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9/7/2005</a:t>
            </a:r>
          </a:p>
        </p:txBody>
      </p:sp>
      <p:sp>
        <p:nvSpPr>
          <p:cNvPr id="5" name="Footer Placeholder 4"/>
          <p:cNvSpPr>
            <a:spLocks noGrp="1"/>
          </p:cNvSpPr>
          <p:nvPr>
            <p:ph type="ftr" sz="quarter" idx="11"/>
          </p:nvPr>
        </p:nvSpPr>
        <p:spPr/>
        <p:txBody>
          <a:bodyPr/>
          <a:lstStyle/>
          <a:p>
            <a:r>
              <a:rPr lang="en-US"/>
              <a:t>SPIDER talk</a:t>
            </a:r>
          </a:p>
        </p:txBody>
      </p:sp>
      <p:sp>
        <p:nvSpPr>
          <p:cNvPr id="4098" name="Rectangle 2"/>
          <p:cNvSpPr>
            <a:spLocks noGrp="1" noChangeArrowheads="1"/>
          </p:cNvSpPr>
          <p:nvPr>
            <p:ph type="title"/>
          </p:nvPr>
        </p:nvSpPr>
        <p:spPr/>
        <p:txBody>
          <a:bodyPr/>
          <a:lstStyle/>
          <a:p>
            <a:r>
              <a:rPr lang="en-US"/>
              <a:t>Motivation</a:t>
            </a:r>
          </a:p>
        </p:txBody>
      </p:sp>
      <p:sp>
        <p:nvSpPr>
          <p:cNvPr id="4099" name="Rectangle 3"/>
          <p:cNvSpPr>
            <a:spLocks noGrp="1" noChangeArrowheads="1"/>
          </p:cNvSpPr>
          <p:nvPr>
            <p:ph type="body" idx="1"/>
          </p:nvPr>
        </p:nvSpPr>
        <p:spPr/>
        <p:txBody>
          <a:bodyPr/>
          <a:lstStyle/>
          <a:p>
            <a:pPr>
              <a:lnSpc>
                <a:spcPct val="80000"/>
              </a:lnSpc>
            </a:pPr>
            <a:r>
              <a:rPr lang="en-US" sz="2800" dirty="0"/>
              <a:t>Bugs are not going away anytime soon</a:t>
            </a:r>
          </a:p>
          <a:p>
            <a:pPr lvl="1">
              <a:lnSpc>
                <a:spcPct val="80000"/>
              </a:lnSpc>
            </a:pPr>
            <a:r>
              <a:rPr lang="en-US" sz="2400" dirty="0"/>
              <a:t>We would still like it be highly available</a:t>
            </a:r>
          </a:p>
          <a:p>
            <a:pPr lvl="1">
              <a:lnSpc>
                <a:spcPct val="80000"/>
              </a:lnSpc>
            </a:pPr>
            <a:r>
              <a:rPr lang="en-US" sz="2400" dirty="0"/>
              <a:t>Server downtime is very costly</a:t>
            </a:r>
          </a:p>
          <a:p>
            <a:pPr lvl="1">
              <a:lnSpc>
                <a:spcPct val="80000"/>
              </a:lnSpc>
            </a:pPr>
            <a:r>
              <a:rPr lang="en-US" sz="2400" dirty="0"/>
              <a:t>Recovery-oriented computing (Stanford/Berkeley)</a:t>
            </a:r>
          </a:p>
          <a:p>
            <a:pPr>
              <a:lnSpc>
                <a:spcPct val="80000"/>
              </a:lnSpc>
            </a:pPr>
            <a:r>
              <a:rPr lang="en-US" sz="2800" dirty="0"/>
              <a:t>Insight</a:t>
            </a:r>
          </a:p>
          <a:p>
            <a:pPr lvl="1">
              <a:lnSpc>
                <a:spcPct val="80000"/>
              </a:lnSpc>
            </a:pPr>
            <a:r>
              <a:rPr lang="en-US" sz="2400" dirty="0"/>
              <a:t>Many bugs are environmentally dependent</a:t>
            </a:r>
          </a:p>
          <a:p>
            <a:pPr lvl="1">
              <a:lnSpc>
                <a:spcPct val="80000"/>
              </a:lnSpc>
            </a:pPr>
            <a:r>
              <a:rPr lang="en-US" sz="2400" dirty="0"/>
              <a:t>Try to make the environment more forgiving </a:t>
            </a:r>
          </a:p>
          <a:p>
            <a:pPr lvl="1">
              <a:lnSpc>
                <a:spcPct val="80000"/>
              </a:lnSpc>
            </a:pPr>
            <a:r>
              <a:rPr lang="en-US" sz="2400" dirty="0">
                <a:solidFill>
                  <a:srgbClr val="C00000"/>
                </a:solidFill>
              </a:rPr>
              <a:t>Avoid the bug</a:t>
            </a:r>
          </a:p>
          <a:p>
            <a:pPr>
              <a:lnSpc>
                <a:spcPct val="80000"/>
              </a:lnSpc>
            </a:pPr>
            <a:r>
              <a:rPr lang="en-US" sz="2800" dirty="0"/>
              <a:t>Example bugs</a:t>
            </a:r>
          </a:p>
          <a:p>
            <a:pPr lvl="1">
              <a:lnSpc>
                <a:spcPct val="80000"/>
              </a:lnSpc>
            </a:pPr>
            <a:r>
              <a:rPr lang="en-US" sz="2400" dirty="0"/>
              <a:t>Memory issues</a:t>
            </a:r>
          </a:p>
          <a:p>
            <a:pPr lvl="1">
              <a:lnSpc>
                <a:spcPct val="80000"/>
              </a:lnSpc>
            </a:pPr>
            <a:r>
              <a:rPr lang="en-US" sz="2400" dirty="0"/>
              <a:t>Data races</a:t>
            </a:r>
          </a:p>
          <a:p>
            <a:pPr>
              <a:lnSpc>
                <a:spcPct val="80000"/>
              </a:lnSpc>
            </a:pPr>
            <a:endParaRPr lang="en-US"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a:t>9/7/2005</a:t>
            </a:r>
          </a:p>
        </p:txBody>
      </p:sp>
      <p:sp>
        <p:nvSpPr>
          <p:cNvPr id="6" name="Footer Placeholder 4"/>
          <p:cNvSpPr>
            <a:spLocks noGrp="1"/>
          </p:cNvSpPr>
          <p:nvPr>
            <p:ph type="ftr" sz="quarter" idx="11"/>
          </p:nvPr>
        </p:nvSpPr>
        <p:spPr/>
        <p:txBody>
          <a:bodyPr/>
          <a:lstStyle/>
          <a:p>
            <a:r>
              <a:rPr lang="en-US"/>
              <a:t>SPIDER talk</a:t>
            </a:r>
          </a:p>
        </p:txBody>
      </p:sp>
      <p:sp>
        <p:nvSpPr>
          <p:cNvPr id="13314" name="Rectangle 2"/>
          <p:cNvSpPr>
            <a:spLocks noGrp="1" noChangeArrowheads="1"/>
          </p:cNvSpPr>
          <p:nvPr>
            <p:ph type="title"/>
          </p:nvPr>
        </p:nvSpPr>
        <p:spPr/>
        <p:txBody>
          <a:bodyPr/>
          <a:lstStyle/>
          <a:p>
            <a:r>
              <a:rPr lang="en-US"/>
              <a:t>Rx: “The main idea”</a:t>
            </a:r>
          </a:p>
        </p:txBody>
      </p:sp>
      <p:sp>
        <p:nvSpPr>
          <p:cNvPr id="13315" name="Rectangle 3"/>
          <p:cNvSpPr>
            <a:spLocks noGrp="1" noChangeArrowheads="1"/>
          </p:cNvSpPr>
          <p:nvPr>
            <p:ph type="body" idx="1"/>
          </p:nvPr>
        </p:nvSpPr>
        <p:spPr>
          <a:xfrm>
            <a:off x="457200" y="1371600"/>
            <a:ext cx="8229600" cy="4525963"/>
          </a:xfrm>
        </p:spPr>
        <p:txBody>
          <a:bodyPr/>
          <a:lstStyle/>
          <a:p>
            <a:endParaRPr lang="en-US"/>
          </a:p>
          <a:p>
            <a:endParaRPr lang="en-US"/>
          </a:p>
          <a:p>
            <a:endParaRPr lang="en-US"/>
          </a:p>
          <a:p>
            <a:endParaRPr lang="en-US"/>
          </a:p>
          <a:p>
            <a:endParaRPr lang="en-US"/>
          </a:p>
          <a:p>
            <a:r>
              <a:rPr lang="en-US"/>
              <a:t>Timely recovery</a:t>
            </a:r>
          </a:p>
          <a:p>
            <a:r>
              <a:rPr lang="en-US"/>
              <a:t>Low nominal overhead</a:t>
            </a:r>
          </a:p>
          <a:p>
            <a:r>
              <a:rPr lang="en-US"/>
              <a:t>Legacy code friendly</a:t>
            </a:r>
          </a:p>
        </p:txBody>
      </p:sp>
      <p:pic>
        <p:nvPicPr>
          <p:cNvPr id="13317" name="Picture 5"/>
          <p:cNvPicPr>
            <a:picLocks noChangeAspect="1" noChangeArrowheads="1"/>
          </p:cNvPicPr>
          <p:nvPr/>
        </p:nvPicPr>
        <p:blipFill>
          <a:blip r:embed="rId2"/>
          <a:srcRect/>
          <a:stretch>
            <a:fillRect/>
          </a:stretch>
        </p:blipFill>
        <p:spPr bwMode="auto">
          <a:xfrm>
            <a:off x="0" y="1295400"/>
            <a:ext cx="9144000" cy="28733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9/7/2005</a:t>
            </a:r>
          </a:p>
        </p:txBody>
      </p:sp>
      <p:sp>
        <p:nvSpPr>
          <p:cNvPr id="5" name="Footer Placeholder 4"/>
          <p:cNvSpPr>
            <a:spLocks noGrp="1"/>
          </p:cNvSpPr>
          <p:nvPr>
            <p:ph type="ftr" sz="quarter" idx="11"/>
          </p:nvPr>
        </p:nvSpPr>
        <p:spPr/>
        <p:txBody>
          <a:bodyPr/>
          <a:lstStyle/>
          <a:p>
            <a:r>
              <a:rPr lang="en-US"/>
              <a:t>SPIDER talk</a:t>
            </a:r>
          </a:p>
        </p:txBody>
      </p:sp>
      <p:sp>
        <p:nvSpPr>
          <p:cNvPr id="8194" name="Rectangle 2"/>
          <p:cNvSpPr>
            <a:spLocks noGrp="1" noChangeArrowheads="1"/>
          </p:cNvSpPr>
          <p:nvPr>
            <p:ph type="title"/>
          </p:nvPr>
        </p:nvSpPr>
        <p:spPr/>
        <p:txBody>
          <a:bodyPr/>
          <a:lstStyle/>
          <a:p>
            <a:r>
              <a:rPr lang="en-US"/>
              <a:t>Solution: Rx</a:t>
            </a:r>
          </a:p>
        </p:txBody>
      </p:sp>
      <p:sp>
        <p:nvSpPr>
          <p:cNvPr id="8195" name="Rectangle 3"/>
          <p:cNvSpPr>
            <a:spLocks noGrp="1" noChangeArrowheads="1"/>
          </p:cNvSpPr>
          <p:nvPr>
            <p:ph type="body" idx="1"/>
          </p:nvPr>
        </p:nvSpPr>
        <p:spPr/>
        <p:txBody>
          <a:bodyPr/>
          <a:lstStyle/>
          <a:p>
            <a:r>
              <a:rPr lang="en-US"/>
              <a:t>Apply checkpoint and rollback</a:t>
            </a:r>
          </a:p>
          <a:p>
            <a:pPr lvl="1"/>
            <a:r>
              <a:rPr lang="en-US"/>
              <a:t>On failure, rollback to most recent checkpoint</a:t>
            </a:r>
          </a:p>
          <a:p>
            <a:pPr lvl="1"/>
            <a:r>
              <a:rPr lang="en-US"/>
              <a:t>Replay with tweaked environment</a:t>
            </a:r>
          </a:p>
          <a:p>
            <a:pPr lvl="1"/>
            <a:r>
              <a:rPr lang="en-US"/>
              <a:t>Iterate through environments until it works</a:t>
            </a:r>
          </a:p>
          <a:p>
            <a:r>
              <a:rPr lang="en-US"/>
              <a:t>Timely recovery</a:t>
            </a:r>
          </a:p>
          <a:p>
            <a:r>
              <a:rPr lang="en-US"/>
              <a:t>Low overhead nominal overhead</a:t>
            </a:r>
          </a:p>
          <a:p>
            <a:r>
              <a:rPr lang="en-US"/>
              <a:t>Legacy-code friendly</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9/7/2005</a:t>
            </a:r>
          </a:p>
        </p:txBody>
      </p:sp>
      <p:sp>
        <p:nvSpPr>
          <p:cNvPr id="5" name="Footer Placeholder 4"/>
          <p:cNvSpPr>
            <a:spLocks noGrp="1"/>
          </p:cNvSpPr>
          <p:nvPr>
            <p:ph type="ftr" sz="quarter" idx="11"/>
          </p:nvPr>
        </p:nvSpPr>
        <p:spPr/>
        <p:txBody>
          <a:bodyPr/>
          <a:lstStyle/>
          <a:p>
            <a:r>
              <a:rPr lang="en-US"/>
              <a:t>SPIDER talk</a:t>
            </a:r>
          </a:p>
        </p:txBody>
      </p:sp>
      <p:sp>
        <p:nvSpPr>
          <p:cNvPr id="5122" name="Rectangle 2"/>
          <p:cNvSpPr>
            <a:spLocks noGrp="1" noChangeArrowheads="1"/>
          </p:cNvSpPr>
          <p:nvPr>
            <p:ph type="title"/>
          </p:nvPr>
        </p:nvSpPr>
        <p:spPr/>
        <p:txBody>
          <a:bodyPr/>
          <a:lstStyle/>
          <a:p>
            <a:r>
              <a:rPr lang="en-US"/>
              <a:t>Environmental tweaks</a:t>
            </a:r>
          </a:p>
        </p:txBody>
      </p:sp>
      <p:sp>
        <p:nvSpPr>
          <p:cNvPr id="5123" name="Rectangle 3"/>
          <p:cNvSpPr>
            <a:spLocks noGrp="1" noChangeArrowheads="1"/>
          </p:cNvSpPr>
          <p:nvPr>
            <p:ph type="body" idx="1"/>
          </p:nvPr>
        </p:nvSpPr>
        <p:spPr/>
        <p:txBody>
          <a:bodyPr/>
          <a:lstStyle/>
          <a:p>
            <a:pPr>
              <a:lnSpc>
                <a:spcPct val="90000"/>
              </a:lnSpc>
            </a:pPr>
            <a:r>
              <a:rPr lang="en-US"/>
              <a:t>Memory-related environment </a:t>
            </a:r>
          </a:p>
          <a:p>
            <a:pPr lvl="1">
              <a:lnSpc>
                <a:spcPct val="90000"/>
              </a:lnSpc>
            </a:pPr>
            <a:r>
              <a:rPr lang="en-US"/>
              <a:t>Reschedule memory recycling (double free)</a:t>
            </a:r>
          </a:p>
          <a:p>
            <a:pPr lvl="1">
              <a:lnSpc>
                <a:spcPct val="90000"/>
              </a:lnSpc>
            </a:pPr>
            <a:r>
              <a:rPr lang="en-US"/>
              <a:t>Pad-out memory blocks (buffer overflow)</a:t>
            </a:r>
          </a:p>
          <a:p>
            <a:pPr lvl="1">
              <a:lnSpc>
                <a:spcPct val="90000"/>
              </a:lnSpc>
            </a:pPr>
            <a:r>
              <a:rPr lang="en-US"/>
              <a:t>Readdress allocated memory (corruption)</a:t>
            </a:r>
          </a:p>
          <a:p>
            <a:pPr lvl="1">
              <a:lnSpc>
                <a:spcPct val="90000"/>
              </a:lnSpc>
            </a:pPr>
            <a:r>
              <a:rPr lang="en-US"/>
              <a:t>Zero-fill allocated memory (uninitialized read)</a:t>
            </a:r>
          </a:p>
          <a:p>
            <a:pPr>
              <a:lnSpc>
                <a:spcPct val="90000"/>
              </a:lnSpc>
            </a:pPr>
            <a:r>
              <a:rPr lang="en-US"/>
              <a:t>Timing-related environment</a:t>
            </a:r>
          </a:p>
          <a:p>
            <a:pPr lvl="1">
              <a:lnSpc>
                <a:spcPct val="90000"/>
              </a:lnSpc>
            </a:pPr>
            <a:r>
              <a:rPr lang="en-US"/>
              <a:t>Thread scheduling (races)</a:t>
            </a:r>
          </a:p>
          <a:p>
            <a:pPr lvl="1">
              <a:lnSpc>
                <a:spcPct val="90000"/>
              </a:lnSpc>
            </a:pPr>
            <a:r>
              <a:rPr lang="en-US"/>
              <a:t>Signal delivery (races)</a:t>
            </a:r>
          </a:p>
          <a:p>
            <a:pPr lvl="1">
              <a:lnSpc>
                <a:spcPct val="90000"/>
              </a:lnSpc>
            </a:pPr>
            <a:r>
              <a:rPr lang="en-US"/>
              <a:t>Message ordering (races)</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4995</TotalTime>
  <Words>2722</Words>
  <Application>Microsoft Office PowerPoint</Application>
  <PresentationFormat>On-screen Show (4:3)</PresentationFormat>
  <Paragraphs>426</Paragraphs>
  <Slides>54</Slides>
  <Notes>23</Notes>
  <HiddenSlides>0</HiddenSlides>
  <MMClips>0</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Flow</vt:lpstr>
      <vt:lpstr>Virtualization as a Defensive Technique</vt:lpstr>
      <vt:lpstr>Virtualization as a Defense</vt:lpstr>
      <vt:lpstr>Encapsulation for Protection</vt:lpstr>
      <vt:lpstr>Issues raised</vt:lpstr>
      <vt:lpstr>Rx:  Treating Bugs as Allergies</vt:lpstr>
      <vt:lpstr>Motivation</vt:lpstr>
      <vt:lpstr>Rx: “The main idea”</vt:lpstr>
      <vt:lpstr>Solution: Rx</vt:lpstr>
      <vt:lpstr>Environmental tweaks</vt:lpstr>
      <vt:lpstr>System architecture</vt:lpstr>
      <vt:lpstr>Proxy</vt:lpstr>
      <vt:lpstr>Example: ticket sales</vt:lpstr>
      <vt:lpstr>Evaluation results</vt:lpstr>
      <vt:lpstr>Questions</vt:lpstr>
      <vt:lpstr>Related work</vt:lpstr>
      <vt:lpstr>Scalability, Fidelity, and Containment in the Potemkin Virtual Honeyfarm</vt:lpstr>
      <vt:lpstr>Overview</vt:lpstr>
      <vt:lpstr>What is a honeyfarm?</vt:lpstr>
      <vt:lpstr>Flash Cloning</vt:lpstr>
      <vt:lpstr>Delta Virtualization</vt:lpstr>
      <vt:lpstr>Low-Interaction Honeypots</vt:lpstr>
      <vt:lpstr>High-interaction honeypots</vt:lpstr>
      <vt:lpstr>Desirable Qualities (Scalability)</vt:lpstr>
      <vt:lpstr>Desirable Qualities (Fidelity)</vt:lpstr>
      <vt:lpstr>Desirable Qualities (Containment)</vt:lpstr>
      <vt:lpstr>Potemkin</vt:lpstr>
      <vt:lpstr>Potemkin (Details)</vt:lpstr>
      <vt:lpstr>Facet (Gateway Router)</vt:lpstr>
      <vt:lpstr>Effects of Gateway filtering</vt:lpstr>
      <vt:lpstr>Facet (Virtual Machine Monitor)</vt:lpstr>
      <vt:lpstr>Conclusion</vt:lpstr>
      <vt:lpstr>Vigilante: End-to-End Containment of Internet Worms</vt:lpstr>
      <vt:lpstr>Worms</vt:lpstr>
      <vt:lpstr>The Anatomy of a Worm</vt:lpstr>
      <vt:lpstr>Existing Work</vt:lpstr>
      <vt:lpstr>Vigilante</vt:lpstr>
      <vt:lpstr>Solution Overview</vt:lpstr>
      <vt:lpstr>SCA: Self-Certifying Alert</vt:lpstr>
      <vt:lpstr>Types of Vulnerabilities</vt:lpstr>
      <vt:lpstr>Example SCA: Slammer</vt:lpstr>
      <vt:lpstr>Alert Generation</vt:lpstr>
      <vt:lpstr>Alert Verification</vt:lpstr>
      <vt:lpstr>Alert Verification</vt:lpstr>
      <vt:lpstr>Alert Distribution</vt:lpstr>
      <vt:lpstr>Distribution – out-crawling the worm</vt:lpstr>
      <vt:lpstr>Local Response</vt:lpstr>
      <vt:lpstr>Evaluation</vt:lpstr>
      <vt:lpstr>Evaluation: Alert Generation</vt:lpstr>
      <vt:lpstr>Evaluation: Alert Verification</vt:lpstr>
      <vt:lpstr>Simulation Setup</vt:lpstr>
      <vt:lpstr>Number of Detectors…</vt:lpstr>
      <vt:lpstr>Real Numbers</vt:lpstr>
      <vt:lpstr>The Worm Turns</vt:lpstr>
      <vt:lpstr>Conclusion</vt:lpstr>
    </vt:vector>
  </TitlesOfParts>
  <Company>Cornell University CS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Language Support for Concurrency</dc:title>
  <dc:creator>Ranveer Chandra</dc:creator>
  <cp:lastModifiedBy>Ken Birman</cp:lastModifiedBy>
  <cp:revision>180</cp:revision>
  <dcterms:created xsi:type="dcterms:W3CDTF">2005-02-09T03:28:32Z</dcterms:created>
  <dcterms:modified xsi:type="dcterms:W3CDTF">2009-03-18T18:16:52Z</dcterms:modified>
</cp:coreProperties>
</file>