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5"/>
  </p:notesMasterIdLst>
  <p:handoutMasterIdLst>
    <p:handoutMasterId r:id="rId36"/>
  </p:handoutMasterIdLst>
  <p:sldIdLst>
    <p:sldId id="332" r:id="rId2"/>
    <p:sldId id="333" r:id="rId3"/>
    <p:sldId id="358" r:id="rId4"/>
    <p:sldId id="359" r:id="rId5"/>
    <p:sldId id="360" r:id="rId6"/>
    <p:sldId id="334" r:id="rId7"/>
    <p:sldId id="335" r:id="rId8"/>
    <p:sldId id="336" r:id="rId9"/>
    <p:sldId id="337" r:id="rId10"/>
    <p:sldId id="339" r:id="rId11"/>
    <p:sldId id="338" r:id="rId12"/>
    <p:sldId id="340" r:id="rId13"/>
    <p:sldId id="341" r:id="rId14"/>
    <p:sldId id="343" r:id="rId15"/>
    <p:sldId id="342" r:id="rId16"/>
    <p:sldId id="344" r:id="rId17"/>
    <p:sldId id="362" r:id="rId18"/>
    <p:sldId id="363" r:id="rId19"/>
    <p:sldId id="345" r:id="rId20"/>
    <p:sldId id="346" r:id="rId21"/>
    <p:sldId id="347" r:id="rId22"/>
    <p:sldId id="361" r:id="rId23"/>
    <p:sldId id="348" r:id="rId24"/>
    <p:sldId id="349" r:id="rId25"/>
    <p:sldId id="364" r:id="rId26"/>
    <p:sldId id="352" r:id="rId27"/>
    <p:sldId id="353" r:id="rId28"/>
    <p:sldId id="354" r:id="rId29"/>
    <p:sldId id="355" r:id="rId30"/>
    <p:sldId id="350" r:id="rId31"/>
    <p:sldId id="351" r:id="rId32"/>
    <p:sldId id="356" r:id="rId33"/>
    <p:sldId id="357" r:id="rId3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7D7D7D"/>
    <a:srgbClr val="FF0000"/>
    <a:srgbClr val="009900"/>
    <a:srgbClr val="008200"/>
    <a:srgbClr val="CC6600"/>
    <a:srgbClr val="66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72" autoAdjust="0"/>
    <p:restoredTop sz="88644" autoAdjust="0"/>
  </p:normalViewPr>
  <p:slideViewPr>
    <p:cSldViewPr>
      <p:cViewPr varScale="1">
        <p:scale>
          <a:sx n="119" d="100"/>
          <a:sy n="119" d="100"/>
        </p:scale>
        <p:origin x="-14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BF31720-DF7D-460D-A3BD-35A5FDE0689B}" type="datetimeFigureOut">
              <a:rPr lang="en-US" smtClean="0"/>
              <a:pPr/>
              <a:t>5/7/2009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35A8110-F5FB-4250-8BDB-17305AE306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04A060F9-F3EC-4507-A4E7-A48FE6B4FB7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4F359-699E-4FD6-9BCD-AC42C707A7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AACC4-ED5B-4514-9B25-CC0826B22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65FF2-177E-4EBF-B7E6-DF7BEFB53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19912"/>
          </a:xfrm>
        </p:spPr>
        <p:txBody>
          <a:bodyPr/>
          <a:lstStyle>
            <a:lvl1pPr>
              <a:defRPr>
                <a:solidFill>
                  <a:srgbClr val="0000FF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7948-9FBC-4AFF-AE59-0A500BF826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854BB-6E51-4756-B209-CEC81CE4D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2F6EF-AD74-49EE-98CE-3CBF788194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8B3B3-9DA1-4A22-8936-59F84DF8E4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332B-C41A-4A2C-AD95-1F239DBB58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DA6C9-C3CE-4F06-89CC-79DBEFE865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9E4E-EB71-4712-8435-FC8193D274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A8E1A66-BD02-468F-8B1B-50F371C089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7FF7FAF-35CE-4FA1-8C2A-77CECB4AAEC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google.com/imgres?imgurl=http://math.hope.edu/newsletter/2006-07/gauss.jpg&amp;imgrefurl=http://www.math.hope.edu/newsletter/2006-07/05-13.html&amp;usg=__hBqU87AySeHblw2-Uip0YhmTXRw=&amp;h=738&amp;w=576&amp;sz=236&amp;hl=en&amp;start=1&amp;um=1&amp;tbnid=t_4eO3Xmr8Zy5M:&amp;tbnh=141&amp;tbnw=110&amp;prev=/images?q=gauss&amp;hl=en&amp;rls=com.microsoft:*:IE-SearchBox&amp;rlz=1I7GGIH_en&amp;um=1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google.com/imgres?imgurl=http://www.hamletperez.com/images/notarystamp.jpg&amp;imgrefurl=http://www.hamletperez.com/&amp;usg=__LrUInE3OXMAZaQe75ykxJFtRH2I=&amp;h=600&amp;w=598&amp;sz=96&amp;hl=en&amp;start=3&amp;um=1&amp;tbnid=oYD119Ip0mxVEM:&amp;tbnh=135&amp;tbnw=135&amp;prev=/images?q=notary+public&amp;hl=en&amp;rls=com.microsoft:*:IE-SearchBox&amp;rlz=1I7GGIH_en&amp;sa=N&amp;um=1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Cryptography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Ken Birman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the Internet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Encrypted messages look like random bits!</a:t>
            </a:r>
          </a:p>
          <a:p>
            <a:pPr lvl="1"/>
            <a:r>
              <a:rPr lang="en-US" dirty="0" smtClean="0"/>
              <a:t>An intruder can’t make any sense out of them at all</a:t>
            </a:r>
          </a:p>
          <a:p>
            <a:pPr lvl="1"/>
            <a:r>
              <a:rPr lang="en-US" dirty="0" smtClean="0"/>
              <a:t>A good encryption scheme should have the property that even if you </a:t>
            </a:r>
            <a:r>
              <a:rPr lang="en-US" i="1" dirty="0" smtClean="0"/>
              <a:t>know </a:t>
            </a:r>
            <a:r>
              <a:rPr lang="en-US" dirty="0" smtClean="0"/>
              <a:t>what the message really says, you can’t figure out the key without trying every possible key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Goal: create a problem that is computationally infeasible today… and will stay that way tomorrow!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7948-9FBC-4AFF-AE59-0A500BF8264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Symmetric cryptography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many popular implementations of this kind of cryptographic system</a:t>
            </a:r>
          </a:p>
          <a:p>
            <a:pPr lvl="1"/>
            <a:r>
              <a:rPr lang="en-US" dirty="0" smtClean="0"/>
              <a:t>For example, US government recommends something called DES, the Digital Encryption Standard</a:t>
            </a:r>
          </a:p>
          <a:p>
            <a:pPr lvl="1"/>
            <a:r>
              <a:rPr lang="en-US" dirty="0" smtClean="0"/>
              <a:t>For some purposes DES isn’t secure enough, but if you create </a:t>
            </a:r>
            <a:r>
              <a:rPr lang="en-US" i="1" dirty="0" smtClean="0"/>
              <a:t>three </a:t>
            </a:r>
            <a:r>
              <a:rPr lang="en-US" dirty="0" smtClean="0"/>
              <a:t>keys and apply DES three times, result is very robust (“triple DES”)</a:t>
            </a:r>
          </a:p>
          <a:p>
            <a:pPr lvl="1"/>
            <a:r>
              <a:rPr lang="en-US" dirty="0" smtClean="0"/>
              <a:t>For signatures, many systems compute an “MD5 hash” and then encrypt it</a:t>
            </a:r>
          </a:p>
          <a:p>
            <a:r>
              <a:rPr lang="en-US" dirty="0" smtClean="0"/>
              <a:t>Of course,  Sally and Ted still have the problem of creating that initial shared key in a secure way!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7948-9FBC-4AFF-AE59-0A500BF8264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Asymmetric cryptography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called “public key” cryptography</a:t>
            </a:r>
          </a:p>
          <a:p>
            <a:r>
              <a:rPr lang="en-US" dirty="0" smtClean="0"/>
              <a:t>A clever scheme that eliminates need to share the key initially</a:t>
            </a:r>
          </a:p>
          <a:p>
            <a:pPr lvl="1"/>
            <a:r>
              <a:rPr lang="en-US" dirty="0" smtClean="0"/>
              <a:t>In practice a bit slow, so sometimes we start with asymmetric keys and then “exchange” them for symmetric ones</a:t>
            </a:r>
          </a:p>
          <a:p>
            <a:pPr lvl="1"/>
            <a:r>
              <a:rPr lang="en-US" dirty="0" smtClean="0"/>
              <a:t>This would be one way for our symmetric keys to get shared between Sally and Ted….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7948-9FBC-4AFF-AE59-0A500BF8264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Asymmetric cryptography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Basic idea:</a:t>
            </a:r>
          </a:p>
          <a:p>
            <a:r>
              <a:rPr lang="en-US" dirty="0" smtClean="0"/>
              <a:t>Sally picks a public key K and a private key K</a:t>
            </a:r>
            <a:r>
              <a:rPr lang="en-US" baseline="30000" dirty="0" smtClean="0"/>
              <a:t>-1</a:t>
            </a:r>
          </a:p>
          <a:p>
            <a:r>
              <a:rPr lang="en-US" dirty="0" smtClean="0"/>
              <a:t>There is a well known </a:t>
            </a:r>
            <a:r>
              <a:rPr lang="en-US" dirty="0" err="1" smtClean="0"/>
              <a:t>known</a:t>
            </a:r>
            <a:r>
              <a:rPr lang="en-US" dirty="0" smtClean="0"/>
              <a:t> function </a:t>
            </a:r>
            <a:r>
              <a:rPr lang="en-US" i="1" dirty="0" smtClean="0"/>
              <a:t>crypt </a:t>
            </a:r>
            <a:r>
              <a:rPr lang="en-US" dirty="0" err="1" smtClean="0"/>
              <a:t>s.t</a:t>
            </a:r>
            <a:r>
              <a:rPr lang="en-US" dirty="0" smtClean="0"/>
              <a:t>.:</a:t>
            </a:r>
          </a:p>
          <a:p>
            <a:pPr lvl="1"/>
            <a:r>
              <a:rPr lang="en-US" dirty="0" smtClean="0"/>
              <a:t>crypt</a:t>
            </a:r>
            <a:r>
              <a:rPr lang="en-US" baseline="-25000" dirty="0" smtClean="0"/>
              <a:t>K</a:t>
            </a:r>
            <a:r>
              <a:rPr lang="en-US" baseline="30000" dirty="0" smtClean="0"/>
              <a:t>-1</a:t>
            </a:r>
            <a:r>
              <a:rPr lang="en-US" dirty="0" smtClean="0"/>
              <a:t> ( </a:t>
            </a:r>
            <a:r>
              <a:rPr lang="en-US" dirty="0" err="1" smtClean="0"/>
              <a:t>crypt</a:t>
            </a:r>
            <a:r>
              <a:rPr lang="en-US" baseline="-25000" dirty="0" err="1" smtClean="0"/>
              <a:t>K</a:t>
            </a:r>
            <a:r>
              <a:rPr lang="en-US" dirty="0" smtClean="0"/>
              <a:t> (m)) = m</a:t>
            </a:r>
          </a:p>
          <a:p>
            <a:pPr lvl="1"/>
            <a:r>
              <a:rPr lang="en-US" dirty="0" err="1" smtClean="0"/>
              <a:t>crypt</a:t>
            </a:r>
            <a:r>
              <a:rPr lang="en-US" baseline="-25000" dirty="0" err="1" smtClean="0"/>
              <a:t>K</a:t>
            </a:r>
            <a:r>
              <a:rPr lang="en-US" dirty="0" smtClean="0"/>
              <a:t> ( crypt</a:t>
            </a:r>
            <a:r>
              <a:rPr lang="en-US" baseline="-25000" dirty="0" smtClean="0"/>
              <a:t>K</a:t>
            </a:r>
            <a:r>
              <a:rPr lang="en-US" baseline="30000" dirty="0" smtClean="0"/>
              <a:t>-1</a:t>
            </a:r>
            <a:r>
              <a:rPr lang="en-US" dirty="0" smtClean="0"/>
              <a:t> (m)) = m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She publishes her public key </a:t>
            </a:r>
            <a:r>
              <a:rPr lang="en-US" dirty="0" err="1" smtClean="0"/>
              <a:t>K</a:t>
            </a:r>
            <a:r>
              <a:rPr lang="en-US" baseline="-25000" dirty="0" err="1" smtClean="0"/>
              <a:t>sally</a:t>
            </a:r>
            <a:endParaRPr lang="en-US" baseline="-25000" dirty="0" smtClean="0"/>
          </a:p>
          <a:p>
            <a:endParaRPr lang="en-US" baseline="-25000" dirty="0" smtClean="0"/>
          </a:p>
          <a:p>
            <a:r>
              <a:rPr lang="en-US" dirty="0" smtClean="0"/>
              <a:t>Ted does exactly the same thing, using his own keys</a:t>
            </a:r>
          </a:p>
          <a:p>
            <a:pPr marL="850392" lvl="1" indent="-457200">
              <a:buFont typeface="+mj-lt"/>
              <a:buAutoNum type="arabicPeriod"/>
            </a:pPr>
            <a:endParaRPr lang="en-US" b="1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7948-9FBC-4AFF-AE59-0A500BF8264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Asymmetric cryptography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724400"/>
          </a:xfrm>
        </p:spPr>
        <p:txBody>
          <a:bodyPr/>
          <a:lstStyle/>
          <a:p>
            <a:r>
              <a:rPr lang="en-US" dirty="0" smtClean="0"/>
              <a:t>Let’s use S for Sally’s public key and </a:t>
            </a:r>
            <a:r>
              <a:rPr lang="en-US" u="sng" dirty="0" smtClean="0"/>
              <a:t>S</a:t>
            </a:r>
            <a:r>
              <a:rPr lang="en-US" dirty="0" smtClean="0"/>
              <a:t> for her private key</a:t>
            </a:r>
          </a:p>
          <a:p>
            <a:r>
              <a:rPr lang="en-US" dirty="0" smtClean="0"/>
              <a:t>Similarly, T and </a:t>
            </a:r>
            <a:r>
              <a:rPr lang="en-US" u="sng" dirty="0" smtClean="0"/>
              <a:t>T</a:t>
            </a:r>
            <a:r>
              <a:rPr lang="en-US" dirty="0" smtClean="0"/>
              <a:t> for Ted’s key pair</a:t>
            </a:r>
          </a:p>
          <a:p>
            <a:r>
              <a:rPr lang="en-US" dirty="0" smtClean="0"/>
              <a:t>For Ted to send a secret message m to Sally:</a:t>
            </a:r>
          </a:p>
          <a:p>
            <a:pPr lvl="1"/>
            <a:r>
              <a:rPr lang="en-US" dirty="0" smtClean="0"/>
              <a:t>Ted computes X = </a:t>
            </a:r>
            <a:r>
              <a:rPr lang="en-US" dirty="0" err="1" smtClean="0"/>
              <a:t>crypt</a:t>
            </a:r>
            <a:r>
              <a:rPr lang="en-US" u="sng" baseline="-25000" dirty="0" err="1" smtClean="0"/>
              <a:t>T</a:t>
            </a:r>
            <a:r>
              <a:rPr lang="en-US" dirty="0" smtClean="0"/>
              <a:t> ( </a:t>
            </a:r>
            <a:r>
              <a:rPr lang="en-US" dirty="0" err="1" smtClean="0"/>
              <a:t>crypt</a:t>
            </a:r>
            <a:r>
              <a:rPr lang="en-US" baseline="-25000" dirty="0" err="1" smtClean="0"/>
              <a:t>S</a:t>
            </a:r>
            <a:r>
              <a:rPr lang="en-US" dirty="0" smtClean="0"/>
              <a:t> (m)) </a:t>
            </a:r>
          </a:p>
          <a:p>
            <a:pPr lvl="1"/>
            <a:r>
              <a:rPr lang="en-US" dirty="0" smtClean="0"/>
              <a:t>Sally computes M = </a:t>
            </a:r>
            <a:r>
              <a:rPr lang="en-US" dirty="0" err="1" smtClean="0"/>
              <a:t>crypt</a:t>
            </a:r>
            <a:r>
              <a:rPr lang="en-US" baseline="-25000" dirty="0" err="1" smtClean="0"/>
              <a:t>T</a:t>
            </a:r>
            <a:r>
              <a:rPr lang="en-US" dirty="0" smtClean="0"/>
              <a:t> ( </a:t>
            </a:r>
            <a:r>
              <a:rPr lang="en-US" dirty="0" err="1" smtClean="0"/>
              <a:t>crypt</a:t>
            </a:r>
            <a:r>
              <a:rPr lang="en-US" u="sng" baseline="-25000" dirty="0" err="1" smtClean="0"/>
              <a:t>S</a:t>
            </a:r>
            <a:r>
              <a:rPr lang="en-US" dirty="0" smtClean="0"/>
              <a:t> (X))</a:t>
            </a:r>
          </a:p>
          <a:p>
            <a:r>
              <a:rPr lang="en-US" dirty="0" smtClean="0"/>
              <a:t>Only Ted could have sent this.  Only Sally can read it!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7948-9FBC-4AFF-AE59-0A500BF82642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9BB7948-9FBC-4AFF-AE59-0A500BF8264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6" name="Picture 2" descr="C:\Program Files\Microsoft Expression\MEDIA\CAGCAT10\j019538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4495800"/>
            <a:ext cx="1795882" cy="1833372"/>
          </a:xfrm>
          <a:prstGeom prst="rect">
            <a:avLst/>
          </a:prstGeom>
          <a:noFill/>
        </p:spPr>
      </p:pic>
      <p:pic>
        <p:nvPicPr>
          <p:cNvPr id="7" name="Picture 3" descr="C:\Program Files\Microsoft Expression\MEDIA\CAGCAT10\j0292020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4495800"/>
            <a:ext cx="1869034" cy="1773936"/>
          </a:xfrm>
          <a:prstGeom prst="rect">
            <a:avLst/>
          </a:prstGeom>
          <a:noFill/>
        </p:spPr>
      </p:pic>
      <p:cxnSp>
        <p:nvCxnSpPr>
          <p:cNvPr id="8" name="Straight Arrow Connector 7"/>
          <p:cNvCxnSpPr/>
          <p:nvPr/>
        </p:nvCxnSpPr>
        <p:spPr>
          <a:xfrm>
            <a:off x="3048000" y="5410200"/>
            <a:ext cx="2514600" cy="1588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600200" y="6324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T, </a:t>
            </a:r>
            <a:r>
              <a:rPr lang="en-US" b="1" u="sng" dirty="0" smtClean="0"/>
              <a:t>T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781800" y="6324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S, </a:t>
            </a:r>
            <a:r>
              <a:rPr lang="en-US" b="1" u="sng" dirty="0" smtClean="0"/>
              <a:t>S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2819400" y="4876800"/>
            <a:ext cx="28012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 = </a:t>
            </a:r>
            <a:r>
              <a:rPr lang="en-US" dirty="0" err="1" smtClean="0"/>
              <a:t>crypt</a:t>
            </a:r>
            <a:r>
              <a:rPr lang="en-US" u="sng" baseline="-25000" dirty="0" err="1" smtClean="0"/>
              <a:t>T</a:t>
            </a:r>
            <a:r>
              <a:rPr lang="en-US" dirty="0" smtClean="0"/>
              <a:t> ( </a:t>
            </a:r>
            <a:r>
              <a:rPr lang="en-US" dirty="0" err="1" smtClean="0"/>
              <a:t>crypt</a:t>
            </a:r>
            <a:r>
              <a:rPr lang="en-US" baseline="-25000" dirty="0" err="1" smtClean="0"/>
              <a:t>S</a:t>
            </a:r>
            <a:r>
              <a:rPr lang="en-US" dirty="0" smtClean="0"/>
              <a:t> (“Hi!”))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657600" y="5562600"/>
            <a:ext cx="20333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crypt</a:t>
            </a:r>
            <a:r>
              <a:rPr lang="en-US" baseline="-25000" dirty="0" err="1" smtClean="0"/>
              <a:t>T</a:t>
            </a:r>
            <a:r>
              <a:rPr lang="en-US" dirty="0" smtClean="0"/>
              <a:t> ( </a:t>
            </a:r>
            <a:r>
              <a:rPr lang="en-US" dirty="0" err="1" smtClean="0"/>
              <a:t>crypt</a:t>
            </a:r>
            <a:r>
              <a:rPr lang="en-US" u="sng" baseline="-25000" dirty="0" err="1" smtClean="0"/>
              <a:t>S</a:t>
            </a:r>
            <a:r>
              <a:rPr lang="en-US" dirty="0" smtClean="0"/>
              <a:t> (X))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181600" y="5867400"/>
            <a:ext cx="6206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“Hi!”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RSA implementation?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idea:</a:t>
            </a:r>
          </a:p>
          <a:p>
            <a:r>
              <a:rPr lang="en-US" dirty="0" smtClean="0"/>
              <a:t>Sally selects two very big prime numbers </a:t>
            </a:r>
            <a:r>
              <a:rPr lang="en-US" i="1" dirty="0" smtClean="0"/>
              <a:t>p</a:t>
            </a:r>
            <a:r>
              <a:rPr lang="en-US" dirty="0" smtClean="0"/>
              <a:t> and </a:t>
            </a:r>
            <a:r>
              <a:rPr lang="en-US" i="1" dirty="0" smtClean="0"/>
              <a:t>q</a:t>
            </a:r>
            <a:r>
              <a:rPr lang="en-US" dirty="0" smtClean="0"/>
              <a:t> </a:t>
            </a:r>
          </a:p>
          <a:p>
            <a:r>
              <a:rPr lang="en-US" dirty="0" smtClean="0"/>
              <a:t>She computes 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i="1" u="sng" dirty="0" smtClean="0"/>
              <a:t>modulus</a:t>
            </a:r>
            <a:r>
              <a:rPr lang="en-US" i="1" dirty="0" smtClean="0"/>
              <a:t>  n</a:t>
            </a:r>
            <a:r>
              <a:rPr lang="en-US" dirty="0" smtClean="0"/>
              <a:t> = </a:t>
            </a:r>
            <a:r>
              <a:rPr lang="en-US" i="1" dirty="0" smtClean="0"/>
              <a:t>p*q</a:t>
            </a:r>
            <a:r>
              <a:rPr lang="en-US" dirty="0" smtClean="0"/>
              <a:t> 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i="1" u="sng" dirty="0" err="1" smtClean="0"/>
              <a:t>totient</a:t>
            </a:r>
            <a:r>
              <a:rPr lang="en-US" i="1" dirty="0" smtClean="0"/>
              <a:t> </a:t>
            </a:r>
            <a:r>
              <a:rPr lang="en-US" i="1" dirty="0" smtClean="0">
                <a:sym typeface="Symbol"/>
              </a:rPr>
              <a:t>(n) = (p-1)*(q-1)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She picks an integer </a:t>
            </a:r>
            <a:r>
              <a:rPr lang="en-US" i="1" dirty="0" smtClean="0"/>
              <a:t>e</a:t>
            </a:r>
            <a:r>
              <a:rPr lang="en-US" dirty="0" smtClean="0"/>
              <a:t> such that 1 &lt; </a:t>
            </a:r>
            <a:r>
              <a:rPr lang="en-US" i="1" dirty="0" smtClean="0"/>
              <a:t>e </a:t>
            </a:r>
            <a:r>
              <a:rPr lang="en-US" dirty="0" smtClean="0"/>
              <a:t>&lt; </a:t>
            </a:r>
            <a:r>
              <a:rPr lang="en-US" i="1" dirty="0" smtClean="0">
                <a:sym typeface="Symbol"/>
              </a:rPr>
              <a:t>(n)</a:t>
            </a:r>
            <a:r>
              <a:rPr lang="en-US" dirty="0" smtClean="0"/>
              <a:t>, </a:t>
            </a:r>
            <a:r>
              <a:rPr lang="en-US" dirty="0" err="1" smtClean="0"/>
              <a:t>s.t</a:t>
            </a:r>
            <a:r>
              <a:rPr lang="en-US" dirty="0" smtClean="0"/>
              <a:t>. </a:t>
            </a:r>
            <a:r>
              <a:rPr lang="en-US" i="1" dirty="0" smtClean="0"/>
              <a:t>e </a:t>
            </a:r>
            <a:r>
              <a:rPr lang="en-US" dirty="0" smtClean="0"/>
              <a:t>and </a:t>
            </a:r>
            <a:r>
              <a:rPr lang="en-US" i="1" dirty="0" smtClean="0">
                <a:sym typeface="Symbol"/>
              </a:rPr>
              <a:t>(n) </a:t>
            </a:r>
            <a:r>
              <a:rPr lang="en-US" dirty="0" smtClean="0"/>
              <a:t>are </a:t>
            </a:r>
            <a:r>
              <a:rPr lang="en-US" dirty="0" err="1" smtClean="0"/>
              <a:t>coprime</a:t>
            </a:r>
            <a:r>
              <a:rPr lang="en-US" dirty="0" smtClean="0"/>
              <a:t> (share no divisor other than 1)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She calculates </a:t>
            </a:r>
            <a:r>
              <a:rPr lang="en-US" i="1" dirty="0" smtClean="0"/>
              <a:t>d</a:t>
            </a:r>
            <a:r>
              <a:rPr lang="en-US" dirty="0" smtClean="0"/>
              <a:t> </a:t>
            </a:r>
            <a:r>
              <a:rPr lang="en-US" dirty="0" err="1" smtClean="0"/>
              <a:t>s.t</a:t>
            </a:r>
            <a:r>
              <a:rPr lang="en-US" dirty="0" smtClean="0"/>
              <a:t>. </a:t>
            </a:r>
            <a:r>
              <a:rPr lang="en-US" i="1" dirty="0" smtClean="0"/>
              <a:t>d*e</a:t>
            </a:r>
            <a:r>
              <a:rPr lang="en-US" dirty="0" smtClean="0"/>
              <a:t> == 1 </a:t>
            </a:r>
            <a:r>
              <a:rPr lang="en-US" i="1" dirty="0" smtClean="0"/>
              <a:t>mod </a:t>
            </a:r>
            <a:r>
              <a:rPr lang="en-US" i="1" dirty="0" smtClean="0">
                <a:sym typeface="Symbol"/>
              </a:rPr>
              <a:t>(n)</a:t>
            </a:r>
            <a:endParaRPr lang="en-US" dirty="0" smtClean="0"/>
          </a:p>
          <a:p>
            <a:r>
              <a:rPr lang="en-US" dirty="0" smtClean="0"/>
              <a:t>Sally releases her public key as </a:t>
            </a:r>
            <a:r>
              <a:rPr lang="en-US" i="1" dirty="0" smtClean="0"/>
              <a:t>(e, </a:t>
            </a:r>
            <a:r>
              <a:rPr lang="en-US" i="1" dirty="0" smtClean="0">
                <a:sym typeface="Symbol"/>
              </a:rPr>
              <a:t>n). </a:t>
            </a:r>
            <a:r>
              <a:rPr lang="en-US" dirty="0" smtClean="0">
                <a:sym typeface="Symbol"/>
              </a:rPr>
              <a:t>She retains </a:t>
            </a:r>
            <a:r>
              <a:rPr lang="en-US" i="1" dirty="0" smtClean="0">
                <a:sym typeface="Symbol"/>
              </a:rPr>
              <a:t>d </a:t>
            </a:r>
            <a:r>
              <a:rPr lang="en-US" dirty="0" smtClean="0">
                <a:sym typeface="Symbol"/>
              </a:rPr>
              <a:t>as her private key.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7948-9FBC-4AFF-AE59-0A500BF8264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RSA implementation?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84632" indent="-457200"/>
            <a:r>
              <a:rPr lang="en-US" dirty="0" smtClean="0"/>
              <a:t>Sally publishes her public key (</a:t>
            </a:r>
            <a:r>
              <a:rPr lang="en-US" dirty="0" err="1" smtClean="0"/>
              <a:t>e,n</a:t>
            </a:r>
            <a:r>
              <a:rPr lang="en-US" dirty="0" smtClean="0"/>
              <a:t>) to Ted</a:t>
            </a:r>
          </a:p>
          <a:p>
            <a:pPr marL="484632" indent="-457200"/>
            <a:r>
              <a:rPr lang="en-US" dirty="0" smtClean="0"/>
              <a:t>To compute </a:t>
            </a:r>
            <a:r>
              <a:rPr lang="en-US" dirty="0" err="1" smtClean="0"/>
              <a:t>crypt</a:t>
            </a:r>
            <a:r>
              <a:rPr lang="en-US" baseline="-25000" dirty="0" err="1" smtClean="0"/>
              <a:t>S</a:t>
            </a:r>
            <a:r>
              <a:rPr lang="en-US" dirty="0" smtClean="0"/>
              <a:t> (m):</a:t>
            </a:r>
          </a:p>
          <a:p>
            <a:pPr marL="850392" lvl="1" indent="-457200"/>
            <a:r>
              <a:rPr lang="en-US" dirty="0" smtClean="0"/>
              <a:t>Bob transforms m into a big integer 0 &lt; M &lt; n (using a standard “padding” scheme)</a:t>
            </a:r>
          </a:p>
          <a:p>
            <a:pPr marL="850392" lvl="1" indent="-457200"/>
            <a:r>
              <a:rPr lang="en-US" dirty="0" smtClean="0"/>
              <a:t>Now he computes X = M</a:t>
            </a:r>
            <a:r>
              <a:rPr lang="en-US" baseline="30000" dirty="0" smtClean="0"/>
              <a:t>e</a:t>
            </a:r>
            <a:r>
              <a:rPr lang="en-US" dirty="0" smtClean="0"/>
              <a:t> </a:t>
            </a:r>
            <a:r>
              <a:rPr lang="en-US" i="1" dirty="0" smtClean="0"/>
              <a:t>mod </a:t>
            </a:r>
            <a:r>
              <a:rPr lang="en-US" dirty="0" smtClean="0"/>
              <a:t>n</a:t>
            </a:r>
          </a:p>
          <a:p>
            <a:pPr marL="850392" lvl="1" indent="-457200"/>
            <a:r>
              <a:rPr lang="en-US" dirty="0" smtClean="0"/>
              <a:t>X is the encrypted text (in this case, encrypted with Sally’s public key)</a:t>
            </a:r>
          </a:p>
          <a:p>
            <a:pPr marL="484632" indent="-457200"/>
            <a:r>
              <a:rPr lang="en-US" dirty="0" smtClean="0"/>
              <a:t>To decrypt, Sally needs to compute </a:t>
            </a:r>
            <a:r>
              <a:rPr lang="en-US" dirty="0" err="1" smtClean="0"/>
              <a:t>crypt</a:t>
            </a:r>
            <a:r>
              <a:rPr lang="en-US" u="sng" baseline="-25000" dirty="0" err="1" smtClean="0"/>
              <a:t>S</a:t>
            </a:r>
            <a:r>
              <a:rPr lang="en-US" dirty="0" smtClean="0"/>
              <a:t> (X)</a:t>
            </a:r>
          </a:p>
          <a:p>
            <a:pPr marL="850392" lvl="1" indent="-457200"/>
            <a:r>
              <a:rPr lang="en-US" dirty="0" smtClean="0"/>
              <a:t>M = </a:t>
            </a:r>
            <a:r>
              <a:rPr lang="en-US" dirty="0" err="1" smtClean="0"/>
              <a:t>X</a:t>
            </a:r>
            <a:r>
              <a:rPr lang="en-US" baseline="30000" dirty="0" err="1" smtClean="0"/>
              <a:t>d</a:t>
            </a:r>
            <a:r>
              <a:rPr lang="en-US" dirty="0" smtClean="0"/>
              <a:t> </a:t>
            </a:r>
            <a:r>
              <a:rPr lang="en-US" i="1" dirty="0" smtClean="0"/>
              <a:t>mod </a:t>
            </a:r>
            <a:r>
              <a:rPr lang="en-US" dirty="0" smtClean="0"/>
              <a:t>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7948-9FBC-4AFF-AE59-0A500BF8264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Notice that encrypt and decrypt are really the same computation but using different keys</a:t>
            </a:r>
          </a:p>
          <a:p>
            <a:pPr lvl="1"/>
            <a:r>
              <a:rPr lang="en-US" dirty="0" smtClean="0"/>
              <a:t>X = M</a:t>
            </a:r>
            <a:r>
              <a:rPr lang="en-US" baseline="30000" dirty="0" smtClean="0"/>
              <a:t>e</a:t>
            </a:r>
            <a:r>
              <a:rPr lang="en-US" dirty="0" smtClean="0"/>
              <a:t> </a:t>
            </a:r>
            <a:r>
              <a:rPr lang="en-US" i="1" dirty="0" smtClean="0"/>
              <a:t>mod </a:t>
            </a:r>
            <a:r>
              <a:rPr lang="en-US" dirty="0" smtClean="0"/>
              <a:t>n, to encrypt</a:t>
            </a:r>
          </a:p>
          <a:p>
            <a:pPr lvl="1"/>
            <a:r>
              <a:rPr lang="en-US" dirty="0" smtClean="0"/>
              <a:t>M = </a:t>
            </a:r>
            <a:r>
              <a:rPr lang="en-US" dirty="0" err="1" smtClean="0"/>
              <a:t>X</a:t>
            </a:r>
            <a:r>
              <a:rPr lang="en-US" baseline="30000" dirty="0" err="1" smtClean="0"/>
              <a:t>d</a:t>
            </a:r>
            <a:r>
              <a:rPr lang="en-US" dirty="0" smtClean="0"/>
              <a:t> </a:t>
            </a:r>
            <a:r>
              <a:rPr lang="en-US" i="1" dirty="0" smtClean="0"/>
              <a:t>mod </a:t>
            </a:r>
            <a:r>
              <a:rPr lang="en-US" dirty="0" smtClean="0"/>
              <a:t>n, to decrypt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Why does it work?</a:t>
            </a:r>
          </a:p>
          <a:p>
            <a:pPr lvl="1"/>
            <a:r>
              <a:rPr lang="en-US" dirty="0" smtClean="0"/>
              <a:t>encrypt(decrypt(M)) = M</a:t>
            </a:r>
            <a:r>
              <a:rPr lang="en-US" baseline="30000" dirty="0" smtClean="0"/>
              <a:t>e*d</a:t>
            </a:r>
            <a:r>
              <a:rPr lang="en-US" dirty="0" smtClean="0"/>
              <a:t> </a:t>
            </a:r>
            <a:r>
              <a:rPr lang="en-US" i="1" dirty="0" smtClean="0"/>
              <a:t>mod </a:t>
            </a:r>
            <a:r>
              <a:rPr lang="en-US" dirty="0" smtClean="0"/>
              <a:t>n</a:t>
            </a:r>
          </a:p>
          <a:p>
            <a:pPr lvl="2">
              <a:buNone/>
            </a:pPr>
            <a:r>
              <a:rPr lang="en-US" dirty="0" smtClean="0"/>
              <a:t>Theorem (Gauss):  </a:t>
            </a:r>
          </a:p>
          <a:p>
            <a:pPr lvl="3">
              <a:buNone/>
            </a:pPr>
            <a:r>
              <a:rPr lang="en-US" i="1" dirty="0" smtClean="0"/>
              <a:t>If d*e</a:t>
            </a:r>
            <a:r>
              <a:rPr lang="en-US" dirty="0" smtClean="0"/>
              <a:t> == 1 </a:t>
            </a:r>
            <a:r>
              <a:rPr lang="en-US" i="1" dirty="0" smtClean="0"/>
              <a:t>mod </a:t>
            </a:r>
            <a:r>
              <a:rPr lang="en-US" i="1" dirty="0" smtClean="0">
                <a:sym typeface="Symbol"/>
              </a:rPr>
              <a:t>(n) </a:t>
            </a:r>
            <a:r>
              <a:rPr lang="en-US" dirty="0" smtClean="0">
                <a:sym typeface="Symbol"/>
              </a:rPr>
              <a:t>then (</a:t>
            </a:r>
            <a:r>
              <a:rPr lang="en-US" dirty="0" smtClean="0"/>
              <a:t>M</a:t>
            </a:r>
            <a:r>
              <a:rPr lang="en-US" baseline="30000" dirty="0" smtClean="0"/>
              <a:t>e*d</a:t>
            </a:r>
            <a:r>
              <a:rPr lang="en-US" dirty="0" smtClean="0"/>
              <a:t> </a:t>
            </a:r>
            <a:r>
              <a:rPr lang="en-US" i="1" dirty="0" smtClean="0"/>
              <a:t>mod </a:t>
            </a:r>
            <a:r>
              <a:rPr lang="en-US" dirty="0" smtClean="0"/>
              <a:t>n) = (M</a:t>
            </a:r>
            <a:r>
              <a:rPr lang="en-US" baseline="30000" dirty="0" smtClean="0"/>
              <a:t>1</a:t>
            </a:r>
            <a:r>
              <a:rPr lang="en-US" dirty="0" smtClean="0"/>
              <a:t> </a:t>
            </a:r>
            <a:r>
              <a:rPr lang="en-US" i="1" dirty="0" smtClean="0"/>
              <a:t>mod </a:t>
            </a:r>
            <a:r>
              <a:rPr lang="en-US" dirty="0" smtClean="0"/>
              <a:t>n) = M</a:t>
            </a:r>
          </a:p>
          <a:p>
            <a:pPr lvl="1"/>
            <a:r>
              <a:rPr lang="en-US" dirty="0" smtClean="0"/>
              <a:t>… hence encrypt(decrypt(M)) = M </a:t>
            </a:r>
            <a:r>
              <a:rPr lang="en-US" b="1" dirty="0" smtClean="0">
                <a:sym typeface="Symbol"/>
              </a:rPr>
              <a:t>  </a:t>
            </a:r>
            <a:r>
              <a:rPr lang="en-US" b="1" i="1" dirty="0" err="1" smtClean="0">
                <a:sym typeface="Symbol"/>
              </a:rPr>
              <a:t>qed</a:t>
            </a:r>
            <a:endParaRPr lang="en-US" b="1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7948-9FBC-4AFF-AE59-0A500BF82642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3074" name="Picture 2" descr="http://tbn2.google.com/images?q=tbn:t_4eO3Xmr8Zy5M:http://math.hope.edu/newsletter/2006-07/gauss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3505200"/>
            <a:ext cx="1047750" cy="13430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Notice also that encrypt and decrypt can be applied in any order, even with multiple keys</a:t>
            </a:r>
          </a:p>
          <a:p>
            <a:pPr lvl="1"/>
            <a:r>
              <a:rPr lang="en-US" dirty="0" smtClean="0"/>
              <a:t>This is quite useful</a:t>
            </a:r>
          </a:p>
          <a:p>
            <a:pPr lvl="1"/>
            <a:r>
              <a:rPr lang="en-US" dirty="0" smtClean="0"/>
              <a:t>For example, makes it possible to ask a service to “sign” something that it can’t actually look at, much like a notary public in a bank</a:t>
            </a:r>
          </a:p>
          <a:p>
            <a:pPr lvl="2"/>
            <a:r>
              <a:rPr lang="en-US" dirty="0" smtClean="0"/>
              <a:t>First I encrypt the object with my public key</a:t>
            </a:r>
          </a:p>
          <a:p>
            <a:pPr lvl="2"/>
            <a:r>
              <a:rPr lang="en-US" dirty="0" smtClean="0"/>
              <a:t>Then send it to the notary, who encrypts with her private key</a:t>
            </a:r>
          </a:p>
          <a:p>
            <a:pPr lvl="2"/>
            <a:r>
              <a:rPr lang="en-US" dirty="0" smtClean="0"/>
              <a:t>Then I decrypt with </a:t>
            </a:r>
            <a:r>
              <a:rPr lang="en-US" smtClean="0"/>
              <a:t>my </a:t>
            </a:r>
            <a:r>
              <a:rPr lang="en-US" smtClean="0"/>
              <a:t>private key</a:t>
            </a:r>
            <a:r>
              <a:rPr lang="en-US" dirty="0" smtClean="0"/>
              <a:t>… and end up with a “notarized” object (specifically, encrypted with the notary’s private key, and </a:t>
            </a:r>
            <a:r>
              <a:rPr lang="en-US" dirty="0" err="1" smtClean="0"/>
              <a:t>decryptable</a:t>
            </a:r>
            <a:r>
              <a:rPr lang="en-US" dirty="0" smtClean="0"/>
              <a:t> with her public key)</a:t>
            </a:r>
          </a:p>
          <a:p>
            <a:pPr lvl="2"/>
            <a:r>
              <a:rPr lang="en-US" dirty="0" smtClean="0"/>
              <a:t>Yet she never saw the object she notarized!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7948-9FBC-4AFF-AE59-0A500BF82642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2050" name="Picture 2" descr="http://tbn1.google.com/images?q=tbn:oYD119Ip0mxVEM:http://www.hamletperez.com/images/notarystamp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9000" y="5486400"/>
            <a:ext cx="1285875" cy="12858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asymmetric 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Ted can send a message that only Sally can read</a:t>
            </a:r>
          </a:p>
          <a:p>
            <a:pPr lvl="1"/>
            <a:r>
              <a:rPr lang="en-US" dirty="0" smtClean="0"/>
              <a:t>Just encrypt it with her public key first</a:t>
            </a:r>
          </a:p>
          <a:p>
            <a:r>
              <a:rPr lang="en-US" dirty="0" smtClean="0"/>
              <a:t>Ted can send a message that only he can have sent</a:t>
            </a:r>
          </a:p>
          <a:p>
            <a:pPr lvl="1"/>
            <a:r>
              <a:rPr lang="en-US" dirty="0" smtClean="0"/>
              <a:t>Just encrypt it with his private key first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Or both…..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An encrypted hash is often used as a signature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7948-9FBC-4AFF-AE59-0A500BF82642}" type="slidenum">
              <a:rPr lang="en-US" smtClean="0"/>
              <a:pPr/>
              <a:t>19</a:t>
            </a:fld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2971800" y="3505200"/>
            <a:ext cx="5105400" cy="1524000"/>
            <a:chOff x="914400" y="4495800"/>
            <a:chExt cx="7772400" cy="2225675"/>
          </a:xfrm>
        </p:grpSpPr>
        <p:sp>
          <p:nvSpPr>
            <p:cNvPr id="5" name="Slide Number Placeholder 3"/>
            <p:cNvSpPr txBox="1">
              <a:spLocks/>
            </p:cNvSpPr>
            <p:nvPr/>
          </p:nvSpPr>
          <p:spPr>
            <a:xfrm>
              <a:off x="7924800" y="6356350"/>
              <a:ext cx="762000" cy="365125"/>
            </a:xfrm>
            <a:prstGeom prst="rect">
              <a:avLst/>
            </a:prstGeom>
          </p:spPr>
          <p:txBody>
            <a:bodyPr vert="horz" lIns="0" tIns="0" rIns="0" bIns="0" anchor="b"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5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6" name="Slide Number Placeholder 3"/>
            <p:cNvSpPr txBox="1">
              <a:spLocks/>
            </p:cNvSpPr>
            <p:nvPr/>
          </p:nvSpPr>
          <p:spPr>
            <a:xfrm>
              <a:off x="7924800" y="6356350"/>
              <a:ext cx="762000" cy="365125"/>
            </a:xfrm>
            <a:prstGeom prst="rect">
              <a:avLst/>
            </a:prstGeom>
          </p:spPr>
          <p:txBody>
            <a:bodyPr vert="horz" lIns="0" tIns="0" rIns="0" bIns="0" anchor="b"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5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pic>
          <p:nvPicPr>
            <p:cNvPr id="7" name="Picture 2" descr="C:\Program Files\Microsoft Expression\MEDIA\CAGCAT10\j0195384.wm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715000" y="4495800"/>
              <a:ext cx="1795882" cy="1833372"/>
            </a:xfrm>
            <a:prstGeom prst="rect">
              <a:avLst/>
            </a:prstGeom>
            <a:noFill/>
          </p:spPr>
        </p:pic>
        <p:pic>
          <p:nvPicPr>
            <p:cNvPr id="8" name="Picture 3" descr="C:\Program Files\Microsoft Expression\MEDIA\CAGCAT10\j0292020.wm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914400" y="4495800"/>
              <a:ext cx="1869034" cy="1773936"/>
            </a:xfrm>
            <a:prstGeom prst="rect">
              <a:avLst/>
            </a:prstGeom>
            <a:noFill/>
          </p:spPr>
        </p:pic>
        <p:cxnSp>
          <p:nvCxnSpPr>
            <p:cNvPr id="9" name="Straight Arrow Connector 8"/>
            <p:cNvCxnSpPr/>
            <p:nvPr/>
          </p:nvCxnSpPr>
          <p:spPr>
            <a:xfrm>
              <a:off x="3048000" y="5410200"/>
              <a:ext cx="2514600" cy="1588"/>
            </a:xfrm>
            <a:prstGeom prst="straightConnector1">
              <a:avLst/>
            </a:prstGeom>
            <a:ln w="571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1600199" y="6324598"/>
              <a:ext cx="609601" cy="3146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/>
                <a:t>T, </a:t>
              </a:r>
              <a:r>
                <a:rPr lang="en-US" sz="800" b="1" u="sng" dirty="0" smtClean="0"/>
                <a:t>T</a:t>
              </a:r>
              <a:endParaRPr lang="en-US" sz="8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781799" y="6324598"/>
              <a:ext cx="685799" cy="3146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/>
                <a:t>S, </a:t>
              </a:r>
              <a:r>
                <a:rPr lang="en-US" sz="800" b="1" u="sng" dirty="0" smtClean="0"/>
                <a:t>S</a:t>
              </a:r>
              <a:endParaRPr lang="en-US" sz="800" b="1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819401" y="4876798"/>
              <a:ext cx="2047977" cy="31463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dirty="0" smtClean="0"/>
                <a:t>X = </a:t>
              </a:r>
              <a:r>
                <a:rPr lang="en-US" sz="800" dirty="0" err="1" smtClean="0"/>
                <a:t>crypt</a:t>
              </a:r>
              <a:r>
                <a:rPr lang="en-US" sz="800" u="sng" baseline="-25000" dirty="0" err="1" smtClean="0"/>
                <a:t>T</a:t>
              </a:r>
              <a:r>
                <a:rPr lang="en-US" sz="800" dirty="0" smtClean="0"/>
                <a:t> ( </a:t>
              </a:r>
              <a:r>
                <a:rPr lang="en-US" sz="800" dirty="0" err="1" smtClean="0"/>
                <a:t>crypt</a:t>
              </a:r>
              <a:r>
                <a:rPr lang="en-US" sz="800" baseline="-25000" dirty="0" err="1" smtClean="0"/>
                <a:t>S</a:t>
              </a:r>
              <a:r>
                <a:rPr lang="en-US" sz="800" dirty="0" smtClean="0"/>
                <a:t> (“Hi!”)) </a:t>
              </a:r>
              <a:endParaRPr lang="en-US" sz="800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657600" y="5562598"/>
              <a:ext cx="1533055" cy="31463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dirty="0" err="1" smtClean="0"/>
                <a:t>crypt</a:t>
              </a:r>
              <a:r>
                <a:rPr lang="en-US" sz="800" baseline="-25000" dirty="0" err="1" smtClean="0"/>
                <a:t>T</a:t>
              </a:r>
              <a:r>
                <a:rPr lang="en-US" sz="800" dirty="0" smtClean="0"/>
                <a:t> ( </a:t>
              </a:r>
              <a:r>
                <a:rPr lang="en-US" sz="800" dirty="0" err="1" smtClean="0"/>
                <a:t>crypt</a:t>
              </a:r>
              <a:r>
                <a:rPr lang="en-US" sz="800" u="sng" baseline="-25000" dirty="0" err="1" smtClean="0"/>
                <a:t>S</a:t>
              </a:r>
              <a:r>
                <a:rPr lang="en-US" sz="800" dirty="0" smtClean="0"/>
                <a:t> (X))</a:t>
              </a:r>
              <a:endParaRPr lang="en-US" sz="800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181600" y="5867399"/>
              <a:ext cx="573980" cy="31463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dirty="0" smtClean="0"/>
                <a:t>“Hi!”</a:t>
              </a:r>
              <a:endParaRPr lang="en-US" sz="8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role of cryptography in O/S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Core questions we’ve encountered:</a:t>
            </a:r>
          </a:p>
          <a:p>
            <a:pPr lvl="1"/>
            <a:r>
              <a:rPr lang="en-US" dirty="0" smtClean="0"/>
              <a:t>I claim to be “Ken Birman”.  But can I prove this?</a:t>
            </a:r>
          </a:p>
          <a:p>
            <a:pPr lvl="1"/>
            <a:r>
              <a:rPr lang="en-US" dirty="0" smtClean="0"/>
              <a:t>The web site claims to be “M&amp;T Bank.com”.  But is it?</a:t>
            </a:r>
          </a:p>
          <a:p>
            <a:pPr lvl="1"/>
            <a:r>
              <a:rPr lang="en-US" dirty="0" smtClean="0"/>
              <a:t>You make a purchase from Amazon.com and need to enter your credit card information.  Can spies see it?</a:t>
            </a:r>
          </a:p>
          <a:p>
            <a:pPr lvl="1"/>
            <a:r>
              <a:rPr lang="en-US" dirty="0" smtClean="0"/>
              <a:t>You and your friend are exchanging some very sensitive email.  Can it be kept secret from third parties?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On a single machine, O/S provides protection using user/group IDs, permissions, and by ensuring that distinct processes have distinct address spaces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7948-9FBC-4AFF-AE59-0A500BF8264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and 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asymmetric keys one party can easily send things to the other party</a:t>
            </a:r>
          </a:p>
          <a:p>
            <a:pPr lvl="1"/>
            <a:r>
              <a:rPr lang="en-US" dirty="0" smtClean="0"/>
              <a:t>We do need a way to publish the public information… but this turns out to be reasonably easy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But these keys are slow (</a:t>
            </a:r>
            <a:r>
              <a:rPr lang="en-US" dirty="0" err="1" smtClean="0"/>
              <a:t>bignum</a:t>
            </a:r>
            <a:r>
              <a:rPr lang="en-US" dirty="0" smtClean="0"/>
              <a:t> arithmetic…)</a:t>
            </a:r>
          </a:p>
          <a:p>
            <a:pPr lvl="1"/>
            <a:r>
              <a:rPr lang="en-US" dirty="0" smtClean="0"/>
              <a:t>So a common trick is for Ted to send Sally a proposed symmetric (shared and private) key</a:t>
            </a:r>
          </a:p>
          <a:p>
            <a:pPr lvl="1"/>
            <a:r>
              <a:rPr lang="en-US" dirty="0" smtClean="0"/>
              <a:t>Once Sally accepts it, she and Ted switch to using that key, with symmetric cryptography, which is </a:t>
            </a:r>
            <a:r>
              <a:rPr lang="en-US" b="1" i="1" dirty="0" smtClean="0"/>
              <a:t>very</a:t>
            </a:r>
            <a:r>
              <a:rPr lang="en-US" dirty="0" smtClean="0"/>
              <a:t> fast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7948-9FBC-4AFF-AE59-0A500BF82642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share public keys?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an Internet standard for so-called “certificate repositories”</a:t>
            </a:r>
          </a:p>
          <a:p>
            <a:pPr lvl="1"/>
            <a:r>
              <a:rPr lang="en-US" dirty="0" smtClean="0"/>
              <a:t>A certificate is a signed record that contains cryptographic information, like Sally’s public key</a:t>
            </a:r>
          </a:p>
          <a:p>
            <a:pPr lvl="1"/>
            <a:r>
              <a:rPr lang="en-US" dirty="0" smtClean="0"/>
              <a:t>Who signs it?  The “certificate authority”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These are built as hierarchies, like the DNS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7948-9FBC-4AFF-AE59-0A500BF82642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Trusted Platform 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one answer to the question…  Remember the TPM?</a:t>
            </a:r>
          </a:p>
          <a:p>
            <a:pPr lvl="1"/>
            <a:r>
              <a:rPr lang="en-US" dirty="0" smtClean="0"/>
              <a:t>What it contains is a private key (burned into hardware)</a:t>
            </a:r>
          </a:p>
          <a:p>
            <a:pPr lvl="1"/>
            <a:r>
              <a:rPr lang="en-US" dirty="0" smtClean="0"/>
              <a:t>Public key can be obtained from Dell.com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This lets us imagine software that “can only be executed on Ken’s Laptop” or “an image that Sophie’s </a:t>
            </a:r>
            <a:r>
              <a:rPr lang="en-US" dirty="0" err="1" smtClean="0"/>
              <a:t>Pentax</a:t>
            </a:r>
            <a:r>
              <a:rPr lang="en-US" dirty="0" smtClean="0"/>
              <a:t> </a:t>
            </a:r>
            <a:r>
              <a:rPr lang="en-US" dirty="0" err="1" smtClean="0"/>
              <a:t>Optio</a:t>
            </a:r>
            <a:r>
              <a:rPr lang="en-US" dirty="0" smtClean="0"/>
              <a:t> D-60 took in New Orleans at this GPS coordinate on Thursday May 11, 2003…”</a:t>
            </a:r>
          </a:p>
          <a:p>
            <a:pPr lvl="1"/>
            <a:r>
              <a:rPr lang="en-US" dirty="0" smtClean="0"/>
              <a:t>But as mentioned, not widely used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7948-9FBC-4AFF-AE59-0A500BF82642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 Public Key Infrastructure (PKI)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4953000" cy="4724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Your O/S has a root key built in</a:t>
            </a:r>
          </a:p>
          <a:p>
            <a:pPr lvl="1"/>
            <a:r>
              <a:rPr lang="en-US" dirty="0" smtClean="0"/>
              <a:t>That root “signs” for top-level CA such as </a:t>
            </a:r>
            <a:r>
              <a:rPr lang="en-US" dirty="0" err="1" smtClean="0"/>
              <a:t>Verisign</a:t>
            </a:r>
            <a:endParaRPr lang="en-US" dirty="0" smtClean="0"/>
          </a:p>
          <a:p>
            <a:pPr lvl="1"/>
            <a:r>
              <a:rPr lang="en-US" dirty="0" smtClean="0"/>
              <a:t>Amazon.com registers their certificate with </a:t>
            </a:r>
            <a:r>
              <a:rPr lang="en-US" dirty="0" err="1" smtClean="0"/>
              <a:t>Verisign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So when you want to talk to Amazon.com… it tells you to get its certificate from </a:t>
            </a:r>
            <a:r>
              <a:rPr lang="en-US" dirty="0" err="1" smtClean="0"/>
              <a:t>Verisign</a:t>
            </a:r>
            <a:endParaRPr lang="en-US" dirty="0" smtClean="0"/>
          </a:p>
          <a:p>
            <a:r>
              <a:rPr lang="en-US" dirty="0" smtClean="0"/>
              <a:t>Microsoft says you can trust </a:t>
            </a:r>
            <a:r>
              <a:rPr lang="en-US" dirty="0" err="1" smtClean="0"/>
              <a:t>Verisign</a:t>
            </a:r>
            <a:r>
              <a:rPr lang="en-US" dirty="0" smtClean="0"/>
              <a:t>… and </a:t>
            </a:r>
            <a:r>
              <a:rPr lang="en-US" dirty="0" err="1" smtClean="0"/>
              <a:t>Verisign</a:t>
            </a:r>
            <a:r>
              <a:rPr lang="en-US" dirty="0" smtClean="0"/>
              <a:t> gives you the Amazon certificate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7948-9FBC-4AFF-AE59-0A500BF82642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2050" name="Picture 2" descr="Certificate hierarchy diagra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2971800"/>
            <a:ext cx="3038475" cy="25050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What’s in a certificate?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 of the entity the key is for</a:t>
            </a:r>
          </a:p>
          <a:p>
            <a:r>
              <a:rPr lang="en-US" dirty="0" smtClean="0"/>
              <a:t>Type of key (RSA in our examples)</a:t>
            </a:r>
          </a:p>
          <a:p>
            <a:r>
              <a:rPr lang="en-US" dirty="0" smtClean="0"/>
              <a:t>Expiration time</a:t>
            </a:r>
          </a:p>
          <a:p>
            <a:r>
              <a:rPr lang="en-US" dirty="0" smtClean="0"/>
              <a:t>Signature of the CA vouching for the certificate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7948-9FBC-4AFF-AE59-0A500BF82642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Windows Certificate Manager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7948-9FBC-4AFF-AE59-0A500BF82642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4915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905000"/>
            <a:ext cx="8068811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HTTPS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HTTPS runs over a form of secured TCP</a:t>
            </a:r>
          </a:p>
          <a:p>
            <a:pPr lvl="1"/>
            <a:r>
              <a:rPr lang="en-US" dirty="0" smtClean="0"/>
              <a:t>This TCP layer is called the Secure Socket Layer or SSL</a:t>
            </a:r>
          </a:p>
          <a:p>
            <a:pPr lvl="1"/>
            <a:r>
              <a:rPr lang="en-US" dirty="0" smtClean="0"/>
              <a:t>Transport Layer Security, or TLS, has started to replace it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TLS involves three basic phases:</a:t>
            </a:r>
          </a:p>
          <a:p>
            <a:pPr lvl="1"/>
            <a:r>
              <a:rPr lang="en-US" dirty="0" smtClean="0"/>
              <a:t>Peer negotiation for </a:t>
            </a:r>
            <a:r>
              <a:rPr lang="en-US" b="1" dirty="0" smtClean="0"/>
              <a:t>algorithm support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Key exchange and authentication </a:t>
            </a:r>
          </a:p>
          <a:p>
            <a:pPr lvl="1"/>
            <a:r>
              <a:rPr lang="en-US" dirty="0" smtClean="0"/>
              <a:t>Symmetric cipher encryption and message authentication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7948-9FBC-4AFF-AE59-0A500BF82642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Negotiation Step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two end points agree on the cryptographic protocol suite they will use</a:t>
            </a:r>
          </a:p>
          <a:p>
            <a:pPr lvl="1"/>
            <a:r>
              <a:rPr lang="en-US" dirty="0" smtClean="0"/>
              <a:t>For example, RSA, </a:t>
            </a:r>
            <a:r>
              <a:rPr lang="en-US" dirty="0" err="1" smtClean="0"/>
              <a:t>Diffie</a:t>
            </a:r>
            <a:r>
              <a:rPr lang="en-US" dirty="0" smtClean="0"/>
              <a:t>-Hellman, etc</a:t>
            </a:r>
          </a:p>
          <a:p>
            <a:pPr lvl="1"/>
            <a:r>
              <a:rPr lang="en-US" dirty="0" smtClean="0"/>
              <a:t>Idea is to be flexible enough so that a bank, or the military, could use a scheme of its own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7948-9FBC-4AFF-AE59-0A500BF82642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exchange step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works very much as in our examples</a:t>
            </a:r>
          </a:p>
          <a:p>
            <a:pPr lvl="1"/>
            <a:r>
              <a:rPr lang="en-US" dirty="0" smtClean="0"/>
              <a:t>One peer selects a session key and creates a small certificate for it</a:t>
            </a:r>
          </a:p>
          <a:p>
            <a:pPr lvl="2"/>
            <a:r>
              <a:rPr lang="en-US" dirty="0" smtClean="0"/>
              <a:t>Includes things like the key, the expiration time, a random number, the identity of the sender</a:t>
            </a:r>
          </a:p>
          <a:p>
            <a:pPr lvl="2"/>
            <a:r>
              <a:rPr lang="en-US" dirty="0" smtClean="0"/>
              <a:t>Designed to prevent man-in-the-middle or replay attacks</a:t>
            </a:r>
          </a:p>
          <a:p>
            <a:pPr lvl="1"/>
            <a:r>
              <a:rPr lang="en-US" dirty="0" smtClean="0"/>
              <a:t>Then uses PKI to obtain initial keys</a:t>
            </a:r>
          </a:p>
          <a:p>
            <a:pPr lvl="1"/>
            <a:r>
              <a:rPr lang="en-US" dirty="0" smtClean="0"/>
              <a:t>Then securely send the certificate for the session key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Outcome: TCP endpoints have key material and have agreed on the encryption algorithm they are using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7948-9FBC-4AFF-AE59-0A500BF82642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Symmetric encryption/authentication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the keys are in place, each message sent on the secured TCP connection is </a:t>
            </a:r>
          </a:p>
          <a:p>
            <a:pPr lvl="1"/>
            <a:r>
              <a:rPr lang="en-US" dirty="0" smtClean="0"/>
              <a:t>Encrypted, to keep the bytes secret</a:t>
            </a:r>
          </a:p>
          <a:p>
            <a:pPr lvl="1"/>
            <a:r>
              <a:rPr lang="en-US" dirty="0" smtClean="0"/>
              <a:t>Authenticated, to prevent injection of garbage, replay of old messages, etc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If correctly implemented, end-points can be confident that spies and attackers can’t disrupt their communication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7948-9FBC-4AFF-AE59-0A500BF82642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days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Earliest uses of cryptography were to implement login</a:t>
            </a:r>
          </a:p>
          <a:p>
            <a:pPr lvl="1"/>
            <a:r>
              <a:rPr lang="en-US" dirty="0" smtClean="0"/>
              <a:t>Systems like UNIX maintained a password file</a:t>
            </a:r>
          </a:p>
          <a:p>
            <a:pPr lvl="2"/>
            <a:r>
              <a:rPr lang="en-US" dirty="0" smtClean="0"/>
              <a:t>Anyone could read it… but the passwords were in an encrypted form</a:t>
            </a:r>
          </a:p>
          <a:p>
            <a:pPr lvl="1"/>
            <a:r>
              <a:rPr lang="en-US" dirty="0" smtClean="0"/>
              <a:t>When you logged in, they would compute the encryption of your password and see if it matched the file version</a:t>
            </a:r>
          </a:p>
          <a:p>
            <a:pPr lvl="1"/>
            <a:r>
              <a:rPr lang="en-US" dirty="0" smtClean="0"/>
              <a:t>If so, allowed you to log in…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7948-9FBC-4AFF-AE59-0A500BF8264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worries about PKIs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 are actually no widely adopted standards for Ted to talk to Sally!</a:t>
            </a:r>
          </a:p>
          <a:p>
            <a:pPr lvl="1"/>
            <a:r>
              <a:rPr lang="en-US" dirty="0" smtClean="0"/>
              <a:t>The standard lets Ted talk to Google via </a:t>
            </a:r>
            <a:r>
              <a:rPr lang="en-US" dirty="0" err="1" smtClean="0"/>
              <a:t>gmail</a:t>
            </a:r>
            <a:endParaRPr lang="en-US" dirty="0" smtClean="0"/>
          </a:p>
          <a:p>
            <a:pPr lvl="1"/>
            <a:r>
              <a:rPr lang="en-US" dirty="0" smtClean="0"/>
              <a:t>And it lets Sally talk to Google</a:t>
            </a:r>
          </a:p>
          <a:p>
            <a:pPr lvl="1"/>
            <a:r>
              <a:rPr lang="en-US" dirty="0" smtClean="0"/>
              <a:t>But what if Ted and Sally don’t trust Google?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The entire model focuses on trusted vendors</a:t>
            </a:r>
          </a:p>
          <a:p>
            <a:pPr lvl="1"/>
            <a:r>
              <a:rPr lang="en-US" dirty="0" smtClean="0"/>
              <a:t>Entities who can pay </a:t>
            </a:r>
            <a:r>
              <a:rPr lang="en-US" dirty="0" err="1" smtClean="0"/>
              <a:t>Verisign</a:t>
            </a:r>
            <a:r>
              <a:rPr lang="en-US" dirty="0" smtClean="0"/>
              <a:t> for certificates…</a:t>
            </a:r>
          </a:p>
          <a:p>
            <a:pPr lvl="1"/>
            <a:r>
              <a:rPr lang="en-US" dirty="0" smtClean="0"/>
              <a:t>This makes sense for buying products on web sites</a:t>
            </a:r>
          </a:p>
          <a:p>
            <a:pPr lvl="1"/>
            <a:r>
              <a:rPr lang="en-US" dirty="0" smtClean="0"/>
              <a:t>The right model for things like group collaboration (</a:t>
            </a:r>
            <a:r>
              <a:rPr lang="en-US" dirty="0" err="1" smtClean="0"/>
              <a:t>e.g</a:t>
            </a:r>
            <a:r>
              <a:rPr lang="en-US" dirty="0" smtClean="0"/>
              <a:t> in a medical setting) doesn’t really exist yet!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7948-9FBC-4AFF-AE59-0A500BF82642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Sign-On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popular refinement</a:t>
            </a:r>
          </a:p>
          <a:p>
            <a:pPr lvl="1"/>
            <a:r>
              <a:rPr lang="en-US" dirty="0" smtClean="0"/>
              <a:t>Issue: Ted ends up with accounts at 10 different places</a:t>
            </a:r>
          </a:p>
          <a:p>
            <a:pPr lvl="1"/>
            <a:r>
              <a:rPr lang="en-US" dirty="0" smtClean="0"/>
              <a:t>He wants to sign on once as Ted and have the single sign-on work at all of those accounts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For example: “MSN Live Passport”</a:t>
            </a:r>
          </a:p>
          <a:p>
            <a:endParaRPr lang="en-US" dirty="0" smtClean="0"/>
          </a:p>
          <a:p>
            <a:r>
              <a:rPr lang="en-US" dirty="0" smtClean="0"/>
              <a:t>Idea of Single Sign On is that there can be a company that holds your keys for various sites</a:t>
            </a:r>
          </a:p>
          <a:p>
            <a:pPr lvl="1"/>
            <a:r>
              <a:rPr lang="en-US" dirty="0" smtClean="0"/>
              <a:t>You log into it once (the single sign-on)</a:t>
            </a:r>
          </a:p>
          <a:p>
            <a:pPr lvl="1"/>
            <a:r>
              <a:rPr lang="en-US" dirty="0" smtClean="0"/>
              <a:t>And it releases certificates you can use at those sites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7948-9FBC-4AFF-AE59-0A500BF82642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how good is web security?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Pretty bad, actually</a:t>
            </a:r>
          </a:p>
          <a:p>
            <a:pPr lvl="1"/>
            <a:r>
              <a:rPr lang="en-US" dirty="0" smtClean="0"/>
              <a:t>The cryptographic part works fairly well</a:t>
            </a:r>
          </a:p>
          <a:p>
            <a:pPr lvl="1"/>
            <a:r>
              <a:rPr lang="en-US" dirty="0" smtClean="0"/>
              <a:t>But all the stuff “surrounding” it has weaknesses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Many machines are vulnerable to viruses that attack with simple things (like buffer overruns) or by exploiting known configuration weaknesses</a:t>
            </a:r>
          </a:p>
          <a:p>
            <a:pPr lvl="1"/>
            <a:r>
              <a:rPr lang="en-US" dirty="0" smtClean="0"/>
              <a:t>Like standard preset passwords and passwords that are way too easy to guess</a:t>
            </a:r>
          </a:p>
          <a:p>
            <a:pPr lvl="1"/>
            <a:r>
              <a:rPr lang="en-US" dirty="0" smtClean="0"/>
              <a:t>Some applications can even be tricked into running commands for an intruder!  For example via automated patch install scripts…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7948-9FBC-4AFF-AE59-0A500BF82642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how good is web security?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More issues</a:t>
            </a:r>
          </a:p>
          <a:p>
            <a:pPr lvl="1"/>
            <a:r>
              <a:rPr lang="en-US" dirty="0" smtClean="0"/>
              <a:t>Web browsers have many security issues</a:t>
            </a:r>
          </a:p>
          <a:p>
            <a:pPr lvl="1"/>
            <a:r>
              <a:rPr lang="en-US" dirty="0" smtClean="0"/>
              <a:t>Reflects a tension between wanting browser to be powerful (like able to attach files to email) and wanting it to be secured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Overwhelming commercial pressures around advertising placement don’t help at all</a:t>
            </a:r>
          </a:p>
          <a:p>
            <a:pPr lvl="1"/>
            <a:r>
              <a:rPr lang="en-US" dirty="0" smtClean="0"/>
              <a:t>Motivates companies to send you “adware” (== malware that isn’t exactly malicious but definitely isn’t desired!)</a:t>
            </a:r>
          </a:p>
          <a:p>
            <a:pPr lvl="1"/>
            <a:r>
              <a:rPr lang="en-US" dirty="0" smtClean="0"/>
              <a:t>In-flight modifications of web pages, bad web proxies, other tricks and </a:t>
            </a:r>
            <a:r>
              <a:rPr lang="en-US" dirty="0" err="1" smtClean="0"/>
              <a:t>gotcha’s</a:t>
            </a:r>
            <a:r>
              <a:rPr lang="en-US" dirty="0" smtClean="0"/>
              <a:t> more and more common…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7948-9FBC-4AFF-AE59-0A500BF82642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days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But then people realized that brute force tools could often find passwords</a:t>
            </a:r>
          </a:p>
          <a:p>
            <a:pPr lvl="1"/>
            <a:r>
              <a:rPr lang="en-US" dirty="0" smtClean="0"/>
              <a:t>First reaction was to hide the password file more carefully</a:t>
            </a:r>
          </a:p>
          <a:p>
            <a:pPr lvl="1"/>
            <a:r>
              <a:rPr lang="en-US" dirty="0" smtClean="0"/>
              <a:t>Leads to a focus on network security, because more and more the passwords are in a secured machine out on the network!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7948-9FBC-4AFF-AE59-0A500BF8264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days most computers include “trusted platform modules” or TPMs</a:t>
            </a:r>
          </a:p>
          <a:p>
            <a:pPr lvl="1"/>
            <a:r>
              <a:rPr lang="en-US" dirty="0" smtClean="0"/>
              <a:t>Special hardware</a:t>
            </a:r>
          </a:p>
          <a:p>
            <a:pPr lvl="1"/>
            <a:r>
              <a:rPr lang="en-US" dirty="0" smtClean="0"/>
              <a:t>It has a built-in key (we’ll see what kind soon)</a:t>
            </a:r>
          </a:p>
          <a:p>
            <a:pPr lvl="1"/>
            <a:r>
              <a:rPr lang="en-US" dirty="0" smtClean="0"/>
              <a:t>Effectively, the TPM can say “Dell.com vouches for this machine, it’s name is </a:t>
            </a:r>
            <a:r>
              <a:rPr lang="en-US" dirty="0" err="1" smtClean="0"/>
              <a:t>Ken’sLaptop</a:t>
            </a:r>
            <a:r>
              <a:rPr lang="en-US" dirty="0" smtClean="0"/>
              <a:t>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TPM can do some simple cryptographic operations</a:t>
            </a:r>
          </a:p>
          <a:p>
            <a:pPr lvl="1"/>
            <a:r>
              <a:rPr lang="en-US" dirty="0" smtClean="0"/>
              <a:t>If widely adopted would result in much better security</a:t>
            </a:r>
          </a:p>
          <a:p>
            <a:pPr lvl="1"/>
            <a:r>
              <a:rPr lang="en-US" dirty="0" smtClean="0"/>
              <a:t>But in fact not widely used today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7948-9FBC-4AFF-AE59-0A500BF8264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role of cryptography in O/S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tend to turn to cryptographic techniques in networked settings where there are multiple machines</a:t>
            </a:r>
          </a:p>
          <a:p>
            <a:endParaRPr lang="en-US" dirty="0" smtClean="0"/>
          </a:p>
          <a:p>
            <a:r>
              <a:rPr lang="en-US" dirty="0" smtClean="0"/>
              <a:t>Several questions arise</a:t>
            </a:r>
          </a:p>
          <a:p>
            <a:pPr lvl="1"/>
            <a:r>
              <a:rPr lang="en-US" dirty="0" smtClean="0"/>
              <a:t>First, what “tools” can cryptography give us?</a:t>
            </a:r>
          </a:p>
          <a:p>
            <a:pPr lvl="1"/>
            <a:r>
              <a:rPr lang="en-US" dirty="0" smtClean="0"/>
              <a:t>Then, how can we embed these tools into the network in convenient, safe, secure ways?</a:t>
            </a:r>
          </a:p>
          <a:p>
            <a:pPr lvl="1"/>
            <a:r>
              <a:rPr lang="en-US" dirty="0" smtClean="0"/>
              <a:t>Finally, what sorts of limitations are we left with?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7948-9FBC-4AFF-AE59-0A500BF8264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We’ll think in terms of situations where there are two processes that need to communicate</a:t>
            </a:r>
          </a:p>
          <a:p>
            <a:pPr lvl="1"/>
            <a:r>
              <a:rPr lang="en-US" dirty="0" smtClean="0"/>
              <a:t>Call them Sally and Ted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Let’s start by exploring ways that Sally and Ted can share secrets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7948-9FBC-4AFF-AE59-0A500BF82642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026" name="Picture 2" descr="C:\Program Files\Microsoft Expression\MEDIA\CAGCAT10\j019538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4495800"/>
            <a:ext cx="1795882" cy="1833372"/>
          </a:xfrm>
          <a:prstGeom prst="rect">
            <a:avLst/>
          </a:prstGeom>
          <a:noFill/>
        </p:spPr>
      </p:pic>
      <p:pic>
        <p:nvPicPr>
          <p:cNvPr id="1027" name="Picture 3" descr="C:\Program Files\Microsoft Expression\MEDIA\CAGCAT10\j0292020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4495800"/>
            <a:ext cx="1869034" cy="1773936"/>
          </a:xfrm>
          <a:prstGeom prst="rect">
            <a:avLst/>
          </a:prstGeom>
          <a:noFill/>
        </p:spPr>
      </p:pic>
      <p:cxnSp>
        <p:nvCxnSpPr>
          <p:cNvPr id="8" name="Straight Arrow Connector 7"/>
          <p:cNvCxnSpPr/>
          <p:nvPr/>
        </p:nvCxnSpPr>
        <p:spPr>
          <a:xfrm>
            <a:off x="3200400" y="5410200"/>
            <a:ext cx="2362200" cy="1588"/>
          </a:xfrm>
          <a:prstGeom prst="straightConnector1">
            <a:avLst/>
          </a:prstGeom>
          <a:ln w="571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Symmetric cryptography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approach, Sally starts by creating a secret key and sharing it (somehow) in a secure way with Ted</a:t>
            </a:r>
          </a:p>
          <a:p>
            <a:endParaRPr lang="en-US" dirty="0" smtClean="0"/>
          </a:p>
          <a:p>
            <a:r>
              <a:rPr lang="en-US" dirty="0" smtClean="0"/>
              <a:t>They both have the identical key.</a:t>
            </a:r>
          </a:p>
          <a:p>
            <a:endParaRPr lang="en-US" dirty="0" smtClean="0"/>
          </a:p>
          <a:p>
            <a:r>
              <a:rPr lang="en-US" dirty="0" smtClean="0"/>
              <a:t>Then we can define some functions in terms of the key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7948-9FBC-4AFF-AE59-0A500BF82642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Picture 2" descr="C:\Program Files\Microsoft Expression\MEDIA\CAGCAT10\j019538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4495800"/>
            <a:ext cx="1795882" cy="1833372"/>
          </a:xfrm>
          <a:prstGeom prst="rect">
            <a:avLst/>
          </a:prstGeom>
          <a:noFill/>
        </p:spPr>
      </p:pic>
      <p:pic>
        <p:nvPicPr>
          <p:cNvPr id="6" name="Picture 3" descr="C:\Program Files\Microsoft Expression\MEDIA\CAGCAT10\j0292020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4495800"/>
            <a:ext cx="1869034" cy="1773936"/>
          </a:xfrm>
          <a:prstGeom prst="rect">
            <a:avLst/>
          </a:prstGeom>
          <a:noFill/>
        </p:spPr>
      </p:pic>
      <p:cxnSp>
        <p:nvCxnSpPr>
          <p:cNvPr id="7" name="Straight Arrow Connector 6"/>
          <p:cNvCxnSpPr/>
          <p:nvPr/>
        </p:nvCxnSpPr>
        <p:spPr>
          <a:xfrm>
            <a:off x="3200400" y="5410200"/>
            <a:ext cx="2362200" cy="1588"/>
          </a:xfrm>
          <a:prstGeom prst="straightConnector1">
            <a:avLst/>
          </a:prstGeom>
          <a:ln w="571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600200" y="6324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K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781800" y="6324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K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Symmetric </a:t>
            </a:r>
            <a:r>
              <a:rPr lang="en-US" dirty="0" err="1" smtClean="0"/>
              <a:t>crytography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Encrypt</a:t>
            </a:r>
            <a:r>
              <a:rPr lang="en-US" baseline="-25000" dirty="0" err="1" smtClean="0"/>
              <a:t>K</a:t>
            </a:r>
            <a:r>
              <a:rPr lang="en-US" dirty="0" smtClean="0"/>
              <a:t> (m): encrypts message m using key K</a:t>
            </a:r>
          </a:p>
          <a:p>
            <a:r>
              <a:rPr lang="en-US" dirty="0" err="1" smtClean="0"/>
              <a:t>Decrypt</a:t>
            </a:r>
            <a:r>
              <a:rPr lang="en-US" baseline="-25000" dirty="0" err="1" smtClean="0"/>
              <a:t>K</a:t>
            </a:r>
            <a:r>
              <a:rPr lang="en-US" dirty="0" smtClean="0"/>
              <a:t> (m): decrypts message m using key K</a:t>
            </a:r>
          </a:p>
          <a:p>
            <a:r>
              <a:rPr lang="en-US" dirty="0" err="1" smtClean="0"/>
              <a:t>Sign</a:t>
            </a:r>
            <a:r>
              <a:rPr lang="en-US" baseline="-25000" dirty="0" err="1" smtClean="0"/>
              <a:t>K</a:t>
            </a:r>
            <a:r>
              <a:rPr lang="en-US" dirty="0" smtClean="0"/>
              <a:t> (m): computes a </a:t>
            </a:r>
            <a:r>
              <a:rPr lang="en-US" i="1" dirty="0" smtClean="0"/>
              <a:t>signature </a:t>
            </a:r>
            <a:r>
              <a:rPr lang="en-US" dirty="0" smtClean="0"/>
              <a:t>for message m</a:t>
            </a:r>
          </a:p>
          <a:p>
            <a:pPr lvl="1"/>
            <a:r>
              <a:rPr lang="en-US" dirty="0" smtClean="0"/>
              <a:t>This is a short (usually 128 bit) number that is calculated from m and then encrypted with K</a:t>
            </a:r>
          </a:p>
          <a:p>
            <a:pPr lvl="1"/>
            <a:r>
              <a:rPr lang="en-US" dirty="0" smtClean="0"/>
              <a:t>Uses to detect tampering, or as proof that “Sally saw m”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7948-9FBC-4AFF-AE59-0A500BF82642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" name="Picture 2" descr="C:\Program Files\Microsoft Expression\MEDIA\CAGCAT10\j019538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4495800"/>
            <a:ext cx="1795882" cy="1833372"/>
          </a:xfrm>
          <a:prstGeom prst="rect">
            <a:avLst/>
          </a:prstGeom>
          <a:noFill/>
        </p:spPr>
      </p:pic>
      <p:pic>
        <p:nvPicPr>
          <p:cNvPr id="6" name="Picture 3" descr="C:\Program Files\Microsoft Expression\MEDIA\CAGCAT10\j0292020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4495800"/>
            <a:ext cx="1869034" cy="1773936"/>
          </a:xfrm>
          <a:prstGeom prst="rect">
            <a:avLst/>
          </a:prstGeom>
          <a:noFill/>
        </p:spPr>
      </p:pic>
      <p:cxnSp>
        <p:nvCxnSpPr>
          <p:cNvPr id="7" name="Straight Arrow Connector 6"/>
          <p:cNvCxnSpPr/>
          <p:nvPr/>
        </p:nvCxnSpPr>
        <p:spPr>
          <a:xfrm>
            <a:off x="3048000" y="5410200"/>
            <a:ext cx="2514600" cy="1588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600200" y="6324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K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781800" y="6324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K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2819400" y="4876800"/>
            <a:ext cx="27045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 = </a:t>
            </a:r>
            <a:r>
              <a:rPr lang="en-US" dirty="0" err="1" smtClean="0"/>
              <a:t>Encrypt</a:t>
            </a:r>
            <a:r>
              <a:rPr lang="en-US" baseline="-25000" dirty="0" err="1" smtClean="0"/>
              <a:t>K</a:t>
            </a:r>
            <a:r>
              <a:rPr lang="en-US" dirty="0" smtClean="0"/>
              <a:t> (“Hi Sally!”)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962400" y="5562600"/>
            <a:ext cx="1454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Decrypt</a:t>
            </a:r>
            <a:r>
              <a:rPr lang="en-US" baseline="-25000" dirty="0" err="1" smtClean="0"/>
              <a:t>K</a:t>
            </a:r>
            <a:r>
              <a:rPr lang="en-US" dirty="0" smtClean="0"/>
              <a:t> (X)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267200" y="5867400"/>
            <a:ext cx="11897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“Hi Sally!”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4892</TotalTime>
  <Words>2255</Words>
  <Application>Microsoft Office PowerPoint</Application>
  <PresentationFormat>On-screen Show (4:3)</PresentationFormat>
  <Paragraphs>282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Flow</vt:lpstr>
      <vt:lpstr>Cryptography</vt:lpstr>
      <vt:lpstr>The role of cryptography in O/S</vt:lpstr>
      <vt:lpstr>Early days</vt:lpstr>
      <vt:lpstr>Early days</vt:lpstr>
      <vt:lpstr>Hardware</vt:lpstr>
      <vt:lpstr>The role of cryptography in O/S</vt:lpstr>
      <vt:lpstr>Basic setup</vt:lpstr>
      <vt:lpstr>Symmetric cryptography</vt:lpstr>
      <vt:lpstr>Symmetric crytography</vt:lpstr>
      <vt:lpstr>On the Internet</vt:lpstr>
      <vt:lpstr>Symmetric cryptography</vt:lpstr>
      <vt:lpstr>Asymmetric cryptography</vt:lpstr>
      <vt:lpstr>Asymmetric cryptography</vt:lpstr>
      <vt:lpstr>Asymmetric cryptography</vt:lpstr>
      <vt:lpstr>RSA implementation?</vt:lpstr>
      <vt:lpstr>RSA implementation?</vt:lpstr>
      <vt:lpstr>Notes</vt:lpstr>
      <vt:lpstr>Notes</vt:lpstr>
      <vt:lpstr>Using asymmetric keys</vt:lpstr>
      <vt:lpstr>Pros and Cons</vt:lpstr>
      <vt:lpstr>How to share public keys?</vt:lpstr>
      <vt:lpstr>Trusted Platform Module</vt:lpstr>
      <vt:lpstr>A Public Key Infrastructure (PKI)</vt:lpstr>
      <vt:lpstr>What’s in a certificate?</vt:lpstr>
      <vt:lpstr>Windows Certificate Manager</vt:lpstr>
      <vt:lpstr>How does HTTPS work?</vt:lpstr>
      <vt:lpstr>Negotiation Step</vt:lpstr>
      <vt:lpstr>Key exchange step</vt:lpstr>
      <vt:lpstr>Symmetric encryption/authentication</vt:lpstr>
      <vt:lpstr>Common worries about PKIs</vt:lpstr>
      <vt:lpstr>Single Sign-On</vt:lpstr>
      <vt:lpstr>So, how good is web security?</vt:lpstr>
      <vt:lpstr>So, how good is web security?</vt:lpstr>
    </vt:vector>
  </TitlesOfParts>
  <Company>Cornell University 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Support for Concurrency</dc:title>
  <dc:creator>Ranveer Chandra</dc:creator>
  <cp:lastModifiedBy>ken</cp:lastModifiedBy>
  <cp:revision>167</cp:revision>
  <dcterms:created xsi:type="dcterms:W3CDTF">2005-02-09T03:28:32Z</dcterms:created>
  <dcterms:modified xsi:type="dcterms:W3CDTF">2009-05-08T01:37:42Z</dcterms:modified>
</cp:coreProperties>
</file>