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8" r:id="rId11"/>
    <p:sldId id="349" r:id="rId12"/>
    <p:sldId id="351" r:id="rId13"/>
    <p:sldId id="352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53" r:id="rId22"/>
    <p:sldId id="354" r:id="rId23"/>
    <p:sldId id="355" r:id="rId24"/>
    <p:sldId id="356" r:id="rId25"/>
    <p:sldId id="374" r:id="rId26"/>
    <p:sldId id="375" r:id="rId27"/>
    <p:sldId id="376" r:id="rId28"/>
    <p:sldId id="357" r:id="rId29"/>
    <p:sldId id="358" r:id="rId30"/>
    <p:sldId id="359" r:id="rId31"/>
    <p:sldId id="360" r:id="rId32"/>
    <p:sldId id="377" r:id="rId33"/>
    <p:sldId id="378" r:id="rId34"/>
    <p:sldId id="379" r:id="rId35"/>
    <p:sldId id="361" r:id="rId36"/>
    <p:sldId id="362" r:id="rId37"/>
    <p:sldId id="372" r:id="rId38"/>
    <p:sldId id="373" r:id="rId39"/>
    <p:sldId id="363" r:id="rId40"/>
    <p:sldId id="364" r:id="rId41"/>
    <p:sldId id="380" r:id="rId4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D7D"/>
    <a:srgbClr val="0000FF"/>
    <a:srgbClr val="FF0000"/>
    <a:srgbClr val="009900"/>
    <a:srgbClr val="008200"/>
    <a:srgbClr val="CC66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88644" autoAdjust="0"/>
  </p:normalViewPr>
  <p:slideViewPr>
    <p:cSldViewPr>
      <p:cViewPr varScale="1">
        <p:scale>
          <a:sx n="119" d="100"/>
          <a:sy n="119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F31720-DF7D-460D-A3BD-35A5FDE0689B}" type="datetimeFigureOut">
              <a:rPr lang="en-US" smtClean="0"/>
              <a:pPr/>
              <a:t>3/18/2009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5A8110-F5FB-4250-8BDB-17305AE30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4A060F9-F3EC-4507-A4E7-A48FE6B4FB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60F9-F3EC-4507-A4E7-A48FE6B4FB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F359-699E-4FD6-9BCD-AC42C707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CC4-ED5B-4514-9B25-CC0826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5FF2-177E-4EBF-B7E6-DF7BEFB53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5F841-182B-4460-97B7-88DB03032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54BB-6E51-4756-B209-CEC81CE4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6EF-AD74-49EE-98CE-3CBF7881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B3B3-9DA1-4A22-8936-59F84DF8E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332B-C41A-4A2C-AD95-1F239DBB5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A6C9-C3CE-4F06-89CC-79DBEFE86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9E4E-EB71-4712-8435-FC8193D27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E1A66-BD02-468F-8B1B-50F371C08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F7FAF-35CE-4FA1-8C2A-77CECB4AAE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geico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Talking to Amazon.com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Cloud computing, web services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 services: the standard used to talk to the back-end services that do the real work</a:t>
            </a:r>
          </a:p>
          <a:p>
            <a:pPr lvl="1"/>
            <a:r>
              <a:rPr lang="en-US" dirty="0" smtClean="0"/>
              <a:t>Amazon uses this between their front-end platforms (which talk HTML) and their back-end services</a:t>
            </a:r>
          </a:p>
          <a:p>
            <a:pPr lvl="1"/>
            <a:r>
              <a:rPr lang="en-US" dirty="0" smtClean="0"/>
              <a:t>But you can also use these web services directly from your client computer and talk directly to many of those services</a:t>
            </a:r>
          </a:p>
          <a:p>
            <a:pPr lvl="1"/>
            <a:r>
              <a:rPr lang="en-US" dirty="0" smtClean="0"/>
              <a:t>Amazon is promoting this as a way that end-users can build Amazon-hosted applications and platforms</a:t>
            </a:r>
          </a:p>
          <a:p>
            <a:pPr lvl="1"/>
            <a:r>
              <a:rPr lang="en-US" dirty="0" smtClean="0"/>
              <a:t>A rapidly growing secondary market of developers who are extending Amazon’s reach</a:t>
            </a:r>
          </a:p>
          <a:p>
            <a:r>
              <a:rPr lang="en-US" dirty="0" smtClean="0"/>
              <a:t>The broad term for this is “cloud computing”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332B-C41A-4A2C-AD95-1F239DBB58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Wikipedia:  </a:t>
            </a:r>
            <a:endParaRPr lang="en-US" i="1" dirty="0" smtClean="0"/>
          </a:p>
          <a:p>
            <a:pPr lvl="1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 Cloud computing is Internet ("cloud") based development and use of computer technology ("computing"). 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 It is a style of computing in which dynamically scalable and often virtualized resources are provided as a service over the Internet.  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Users need not have knowledge of, expertise in, or control over the technology infrastructure "in the cloud" that supports them.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Wikipedia:  </a:t>
            </a:r>
            <a:endParaRPr lang="en-US" i="1" dirty="0" smtClean="0"/>
          </a:p>
          <a:p>
            <a:pPr lvl="1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 A Web service (also Web Service) is defined by the W3C as "a software system designed to support interoperable machine-to-machine interaction over a network".</a:t>
            </a:r>
          </a:p>
          <a:p>
            <a:pPr lvl="1">
              <a:buNone/>
            </a:pPr>
            <a:endParaRPr lang="en-US" b="1" i="1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 Web services are frequently just Web APIs that can be accessed over a network, such as the Internet, and executed on a remote system hosting the requested services. 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Oriented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In computing, service-oriented architecture (SOA) provides methods for systems development and integration where systems group functionality around business processes and package these as interoperable services. 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A SOA infrastructure allows different applications to exchange data with one another.   This allows a variety of applications to be constructed using a shared set of reusable components.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Web Services model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791200" y="2057400"/>
            <a:ext cx="25146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0" y="54864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C00000"/>
                </a:solidFill>
                <a:latin typeface="Arial" charset="0"/>
              </a:rPr>
              <a:t>Web Service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96000" y="2362200"/>
            <a:ext cx="1905000" cy="2209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477000" y="2514600"/>
            <a:ext cx="1143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SOAP Router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2484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4676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486400" y="2590800"/>
            <a:ext cx="914400" cy="0"/>
          </a:xfrm>
          <a:prstGeom prst="line">
            <a:avLst/>
          </a:prstGeom>
          <a:noFill/>
          <a:ln w="5715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7010400" y="3048000"/>
            <a:ext cx="0" cy="762000"/>
          </a:xfrm>
          <a:prstGeom prst="line">
            <a:avLst/>
          </a:prstGeom>
          <a:noFill/>
          <a:ln w="3810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 flipV="1">
            <a:off x="7162800" y="30480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6858000" y="3276600"/>
            <a:ext cx="381000" cy="381000"/>
          </a:xfrm>
          <a:prstGeom prst="ellipse">
            <a:avLst/>
          </a:prstGeom>
          <a:solidFill>
            <a:srgbClr val="98FA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5486400" y="28194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64770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3152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4008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76200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248400" y="3838575"/>
            <a:ext cx="16002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Backend Processes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819400" y="2209800"/>
            <a:ext cx="2133600" cy="955675"/>
          </a:xfrm>
          <a:prstGeom prst="rect">
            <a:avLst/>
          </a:prstGeom>
          <a:solidFill>
            <a:srgbClr val="FFF91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Client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02062" cy="4114800"/>
          </a:xfrm>
        </p:spPr>
        <p:txBody>
          <a:bodyPr/>
          <a:lstStyle/>
          <a:p>
            <a:pPr eaLnBrk="1" hangingPunct="1"/>
            <a:r>
              <a:rPr lang="en-US" sz="1800" smtClean="0"/>
              <a:t>“Web Services are software components described via WSDL which are capable of being accessed via standard network protocols such as SOAP over HTTP.”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791200" y="2057400"/>
            <a:ext cx="25146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96000" y="54864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C00000"/>
                </a:solidFill>
                <a:latin typeface="Arial" charset="0"/>
              </a:rPr>
              <a:t>Web Service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096000" y="2362200"/>
            <a:ext cx="1905000" cy="2209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477000" y="2514600"/>
            <a:ext cx="1143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SOAP Router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62484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4676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486400" y="2590800"/>
            <a:ext cx="914400" cy="0"/>
          </a:xfrm>
          <a:prstGeom prst="line">
            <a:avLst/>
          </a:prstGeom>
          <a:noFill/>
          <a:ln w="5715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010400" y="3048000"/>
            <a:ext cx="0" cy="762000"/>
          </a:xfrm>
          <a:prstGeom prst="line">
            <a:avLst/>
          </a:prstGeom>
          <a:noFill/>
          <a:ln w="3810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 flipV="1">
            <a:off x="7162800" y="30480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6858000" y="3276600"/>
            <a:ext cx="381000" cy="381000"/>
          </a:xfrm>
          <a:prstGeom prst="ellipse">
            <a:avLst/>
          </a:prstGeom>
          <a:solidFill>
            <a:srgbClr val="98FA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5486400" y="28194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64770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3152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4008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76200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248400" y="3838575"/>
            <a:ext cx="16002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Backend Processes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Basic Web Services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02062" cy="41148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rgbClr val="B2B2B2"/>
                </a:solidFill>
              </a:rPr>
              <a:t>“Web Services are software components described via WSDL which are</a:t>
            </a:r>
            <a:r>
              <a:rPr lang="en-US" sz="1800" smtClean="0"/>
              <a:t> capable of being accessed via standard network protocols such as SOAP </a:t>
            </a:r>
            <a:r>
              <a:rPr lang="en-US" sz="1800" smtClean="0">
                <a:solidFill>
                  <a:srgbClr val="B2B2B2"/>
                </a:solidFill>
              </a:rPr>
              <a:t>over HTTP.”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91200" y="2057400"/>
            <a:ext cx="25146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0" y="54864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C00000"/>
                </a:solidFill>
                <a:latin typeface="Arial" charset="0"/>
              </a:rPr>
              <a:t>Web Service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96000" y="2362200"/>
            <a:ext cx="1905000" cy="2209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77000" y="2514600"/>
            <a:ext cx="1143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SOAP Router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2484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74676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486400" y="2590800"/>
            <a:ext cx="914400" cy="0"/>
          </a:xfrm>
          <a:prstGeom prst="line">
            <a:avLst/>
          </a:prstGeom>
          <a:noFill/>
          <a:ln w="5715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7010400" y="3048000"/>
            <a:ext cx="0" cy="762000"/>
          </a:xfrm>
          <a:prstGeom prst="line">
            <a:avLst/>
          </a:prstGeom>
          <a:noFill/>
          <a:ln w="3810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7162800" y="30480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6858000" y="3276600"/>
            <a:ext cx="381000" cy="381000"/>
          </a:xfrm>
          <a:prstGeom prst="ellipse">
            <a:avLst/>
          </a:prstGeom>
          <a:solidFill>
            <a:srgbClr val="98FA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5486400" y="28194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64770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73152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4008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76200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248400" y="3838575"/>
            <a:ext cx="16002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Backend Processes</a:t>
            </a: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flipV="1">
            <a:off x="381000" y="4038600"/>
            <a:ext cx="4724400" cy="990600"/>
          </a:xfrm>
          <a:prstGeom prst="wedgeRectCallout">
            <a:avLst>
              <a:gd name="adj1" fmla="val -6690"/>
              <a:gd name="adj2" fmla="val 9310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0" hangingPunct="0"/>
            <a:r>
              <a:rPr lang="en-US" sz="1800">
                <a:solidFill>
                  <a:schemeClr val="tx2"/>
                </a:solidFill>
                <a:latin typeface="Arial" charset="0"/>
              </a:rPr>
              <a:t>Today, SOAP is the primary standard.  SOAP provides rules for encoding the request and its arguments.</a:t>
            </a:r>
          </a:p>
          <a:p>
            <a:pPr algn="ctr" eaLnBrk="0" hangingPunct="0"/>
            <a:endParaRPr lang="en-US" sz="1800">
              <a:latin typeface="Arial" charset="0"/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Web Services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02062" cy="41148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solidFill>
                  <a:srgbClr val="B2B2B2"/>
                </a:solidFill>
              </a:rPr>
              <a:t>“Web Services are software components described via WSDL which are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9900"/>
                </a:solidFill>
              </a:rPr>
              <a:t>capable of being accessed via standard network protocols such as SOAP </a:t>
            </a:r>
            <a:r>
              <a:rPr lang="en-US" sz="1800" dirty="0" smtClean="0"/>
              <a:t>over HTTP</a:t>
            </a:r>
            <a:r>
              <a:rPr lang="en-US" sz="1800" dirty="0" smtClean="0">
                <a:solidFill>
                  <a:srgbClr val="B2B2B2"/>
                </a:solidFill>
              </a:rPr>
              <a:t>.”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791200" y="2057400"/>
            <a:ext cx="25146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0" y="54864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C00000"/>
                </a:solidFill>
                <a:latin typeface="Arial" charset="0"/>
              </a:rPr>
              <a:t>Web Service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96000" y="2362200"/>
            <a:ext cx="1905000" cy="2209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477000" y="2514600"/>
            <a:ext cx="1143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SOAP Router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2484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4676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486400" y="2590800"/>
            <a:ext cx="914400" cy="0"/>
          </a:xfrm>
          <a:prstGeom prst="line">
            <a:avLst/>
          </a:prstGeom>
          <a:noFill/>
          <a:ln w="5715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010400" y="3048000"/>
            <a:ext cx="0" cy="762000"/>
          </a:xfrm>
          <a:prstGeom prst="line">
            <a:avLst/>
          </a:prstGeom>
          <a:noFill/>
          <a:ln w="3810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7162800" y="30480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6858000" y="3276600"/>
            <a:ext cx="381000" cy="381000"/>
          </a:xfrm>
          <a:prstGeom prst="ellipse">
            <a:avLst/>
          </a:prstGeom>
          <a:solidFill>
            <a:srgbClr val="98FA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5486400" y="28194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64770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73152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64008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76200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248400" y="3838575"/>
            <a:ext cx="16002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Backend Processes</a:t>
            </a: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 flipV="1">
            <a:off x="914400" y="4038600"/>
            <a:ext cx="4724400" cy="1524000"/>
          </a:xfrm>
          <a:prstGeom prst="wedgeRectCallout">
            <a:avLst>
              <a:gd name="adj1" fmla="val 903"/>
              <a:gd name="adj2" fmla="val 7697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0" hangingPunct="0"/>
            <a:r>
              <a:rPr lang="en-US" sz="1800">
                <a:solidFill>
                  <a:schemeClr val="tx2"/>
                </a:solidFill>
                <a:latin typeface="Arial" charset="0"/>
              </a:rPr>
              <a:t>Similarly, the architecture doesn’t assume that all access will employ HTTP over TCP.  In fact, .NET uses Web Services “internally” even on a single machine.  But in that case, communication is over COM</a:t>
            </a:r>
          </a:p>
          <a:p>
            <a:pPr algn="ctr" eaLnBrk="0" hangingPunct="0"/>
            <a:endParaRPr lang="en-US" sz="1800">
              <a:latin typeface="Arial" charset="0"/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Basic Web Services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02062" cy="41148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rgbClr val="B2B2B2"/>
                </a:solidFill>
              </a:rPr>
              <a:t>“Web Services are software components</a:t>
            </a:r>
            <a:r>
              <a:rPr lang="en-US" sz="1800" smtClean="0"/>
              <a:t> described via WSDL </a:t>
            </a:r>
            <a:r>
              <a:rPr lang="en-US" sz="1800" smtClean="0">
                <a:solidFill>
                  <a:srgbClr val="B2B2B2"/>
                </a:solidFill>
              </a:rPr>
              <a:t>which are capable of being accessed via standard network protocols such as SOAP over HTTP.”</a:t>
            </a:r>
          </a:p>
          <a:p>
            <a:pPr eaLnBrk="1" hangingPunct="1"/>
            <a:endParaRPr lang="en-US" sz="26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791200" y="2057400"/>
            <a:ext cx="25146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0" y="54864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C00000"/>
                </a:solidFill>
                <a:latin typeface="Arial" charset="0"/>
              </a:rPr>
              <a:t>Web Service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096000" y="2362200"/>
            <a:ext cx="1905000" cy="2209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477000" y="2514600"/>
            <a:ext cx="1143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SOAP Router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2484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74676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486400" y="2590800"/>
            <a:ext cx="914400" cy="0"/>
          </a:xfrm>
          <a:prstGeom prst="line">
            <a:avLst/>
          </a:prstGeom>
          <a:noFill/>
          <a:ln w="5715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7010400" y="3048000"/>
            <a:ext cx="0" cy="762000"/>
          </a:xfrm>
          <a:prstGeom prst="line">
            <a:avLst/>
          </a:prstGeom>
          <a:noFill/>
          <a:ln w="38100">
            <a:solidFill>
              <a:srgbClr val="98FA6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7162800" y="30480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6858000" y="3276600"/>
            <a:ext cx="381000" cy="381000"/>
          </a:xfrm>
          <a:prstGeom prst="ellipse">
            <a:avLst/>
          </a:prstGeom>
          <a:solidFill>
            <a:srgbClr val="98FA6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5486400" y="28194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6934200" y="4724400"/>
            <a:ext cx="1143000" cy="685800"/>
          </a:xfrm>
          <a:prstGeom prst="can">
            <a:avLst>
              <a:gd name="adj" fmla="val 25000"/>
            </a:avLst>
          </a:prstGeom>
          <a:solidFill>
            <a:srgbClr val="154DE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1">
                <a:solidFill>
                  <a:schemeClr val="bg1"/>
                </a:solidFill>
                <a:latin typeface="Arial" charset="0"/>
              </a:rPr>
              <a:t>WSDL</a:t>
            </a:r>
            <a:br>
              <a:rPr lang="en-US" sz="1800" b="1">
                <a:solidFill>
                  <a:schemeClr val="bg1"/>
                </a:solidFill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latin typeface="Arial" charset="0"/>
              </a:rPr>
              <a:t>document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400800" y="4800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64770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7315200" y="3048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4008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620000" y="365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6248400" y="3838575"/>
            <a:ext cx="16002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Arial" charset="0"/>
              </a:rPr>
              <a:t>Backend Processes</a:t>
            </a: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 rot="10800000">
            <a:off x="304800" y="3276600"/>
            <a:ext cx="1600200" cy="3048000"/>
          </a:xfrm>
          <a:prstGeom prst="wedgeRectCallout">
            <a:avLst>
              <a:gd name="adj1" fmla="val -51588"/>
              <a:gd name="adj2" fmla="val 69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0" hangingPunct="0"/>
            <a:r>
              <a:rPr lang="en-US" sz="1800">
                <a:solidFill>
                  <a:schemeClr val="tx2"/>
                </a:solidFill>
                <a:latin typeface="Arial" charset="0"/>
              </a:rPr>
              <a:t>WSDL documents are used to drive object assembly, code generation, and other development tools.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Web Services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Web Services are often Front Ends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 flipH="1">
            <a:off x="685800" y="1981200"/>
            <a:ext cx="8229600" cy="4724400"/>
            <a:chOff x="144" y="1248"/>
            <a:chExt cx="5184" cy="2976"/>
          </a:xfrm>
        </p:grpSpPr>
        <p:sp>
          <p:nvSpPr>
            <p:cNvPr id="12292" name="Rectangle 2"/>
            <p:cNvSpPr>
              <a:spLocks noChangeArrowheads="1"/>
            </p:cNvSpPr>
            <p:nvPr/>
          </p:nvSpPr>
          <p:spPr bwMode="auto">
            <a:xfrm>
              <a:off x="3120" y="1248"/>
              <a:ext cx="2208" cy="2976"/>
            </a:xfrm>
            <a:prstGeom prst="rect">
              <a:avLst/>
            </a:prstGeom>
            <a:solidFill>
              <a:srgbClr val="FE8AE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E8AED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293" name="Rectangle 3"/>
            <p:cNvSpPr>
              <a:spLocks noChangeArrowheads="1"/>
            </p:cNvSpPr>
            <p:nvPr/>
          </p:nvSpPr>
          <p:spPr bwMode="auto">
            <a:xfrm>
              <a:off x="144" y="1248"/>
              <a:ext cx="2304" cy="2976"/>
            </a:xfrm>
            <a:prstGeom prst="rect">
              <a:avLst/>
            </a:prstGeom>
            <a:solidFill>
              <a:srgbClr val="FE8AED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E8AED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1488" y="1968"/>
              <a:ext cx="816" cy="2064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Web</a:t>
              </a:r>
              <a:br>
                <a:rPr lang="en-US" sz="1800">
                  <a:solidFill>
                    <a:schemeClr val="bg1"/>
                  </a:solidFill>
                  <a:latin typeface="Arial" charset="0"/>
                </a:rPr>
              </a:br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Server</a:t>
              </a:r>
            </a:p>
            <a:p>
              <a:pPr algn="ctr" eaLnBrk="0" hangingPunct="0"/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(e.g., IBM </a:t>
              </a:r>
              <a:br>
                <a:rPr lang="en-US" sz="1800">
                  <a:solidFill>
                    <a:schemeClr val="bg1"/>
                  </a:solidFill>
                  <a:latin typeface="Arial" charset="0"/>
                </a:rPr>
              </a:br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WebSphere,</a:t>
              </a:r>
              <a:br>
                <a:rPr lang="en-US" sz="1800">
                  <a:solidFill>
                    <a:schemeClr val="bg1"/>
                  </a:solidFill>
                  <a:latin typeface="Arial" charset="0"/>
                </a:rPr>
              </a:br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BEA</a:t>
              </a:r>
              <a:br>
                <a:rPr lang="en-US" sz="1800">
                  <a:solidFill>
                    <a:schemeClr val="bg1"/>
                  </a:solidFill>
                  <a:latin typeface="Arial" charset="0"/>
                </a:rPr>
              </a:br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WebLogic)</a:t>
              </a:r>
            </a:p>
          </p:txBody>
        </p:sp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 flipH="1" flipV="1">
              <a:off x="1056" y="1920"/>
              <a:ext cx="432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 flipH="1">
              <a:off x="1008" y="2784"/>
              <a:ext cx="48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AutoShape 8"/>
            <p:cNvSpPr>
              <a:spLocks noChangeArrowheads="1"/>
            </p:cNvSpPr>
            <p:nvPr/>
          </p:nvSpPr>
          <p:spPr bwMode="auto">
            <a:xfrm>
              <a:off x="480" y="3264"/>
              <a:ext cx="576" cy="672"/>
            </a:xfrm>
            <a:prstGeom prst="can">
              <a:avLst>
                <a:gd name="adj" fmla="val 291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DB2</a:t>
              </a:r>
              <a:br>
                <a:rPr lang="en-US" sz="1800" dirty="0">
                  <a:solidFill>
                    <a:srgbClr val="FF0000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server</a:t>
              </a:r>
            </a:p>
          </p:txBody>
        </p:sp>
        <p:sp>
          <p:nvSpPr>
            <p:cNvPr id="12298" name="AutoShape 9"/>
            <p:cNvSpPr>
              <a:spLocks noChangeArrowheads="1"/>
            </p:cNvSpPr>
            <p:nvPr/>
          </p:nvSpPr>
          <p:spPr bwMode="auto">
            <a:xfrm>
              <a:off x="432" y="1680"/>
              <a:ext cx="624" cy="62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SAP</a:t>
              </a:r>
            </a:p>
          </p:txBody>
        </p:sp>
        <p:sp>
          <p:nvSpPr>
            <p:cNvPr id="12299" name="AutoShape 10"/>
            <p:cNvSpPr>
              <a:spLocks noChangeArrowheads="1"/>
            </p:cNvSpPr>
            <p:nvPr/>
          </p:nvSpPr>
          <p:spPr bwMode="auto">
            <a:xfrm flipH="1">
              <a:off x="1296" y="1392"/>
              <a:ext cx="864" cy="480"/>
            </a:xfrm>
            <a:prstGeom prst="wedgeRectCallout">
              <a:avLst>
                <a:gd name="adj1" fmla="val -43750"/>
                <a:gd name="adj2" fmla="val 70000"/>
              </a:avLst>
            </a:prstGeom>
            <a:solidFill>
              <a:srgbClr val="154DE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154DE9"/>
              </a:extrusionClr>
            </a:sp3d>
          </p:spPr>
          <p:txBody>
            <a:bodyPr>
              <a:flatTx/>
            </a:bodyPr>
            <a:lstStyle/>
            <a:p>
              <a:pPr algn="ctr" eaLnBrk="0" hangingPunct="0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WSDL-described Web Service</a:t>
              </a:r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 flipH="1">
              <a:off x="3168" y="1968"/>
              <a:ext cx="816" cy="2064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Web</a:t>
              </a:r>
              <a:br>
                <a:rPr lang="en-US" sz="1800">
                  <a:solidFill>
                    <a:schemeClr val="bg1"/>
                  </a:solidFill>
                  <a:latin typeface="Arial" charset="0"/>
                </a:rPr>
              </a:br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App</a:t>
              </a:r>
              <a:br>
                <a:rPr lang="en-US" sz="1800">
                  <a:solidFill>
                    <a:schemeClr val="bg1"/>
                  </a:solidFill>
                  <a:latin typeface="Arial" charset="0"/>
                </a:rPr>
              </a:br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Server</a:t>
              </a:r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 flipV="1">
              <a:off x="3984" y="1920"/>
              <a:ext cx="432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>
              <a:off x="3984" y="2784"/>
              <a:ext cx="48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AutoShape 14"/>
            <p:cNvSpPr>
              <a:spLocks noChangeArrowheads="1"/>
            </p:cNvSpPr>
            <p:nvPr/>
          </p:nvSpPr>
          <p:spPr bwMode="auto">
            <a:xfrm>
              <a:off x="3312" y="1392"/>
              <a:ext cx="864" cy="480"/>
            </a:xfrm>
            <a:prstGeom prst="wedgeRectCallout">
              <a:avLst>
                <a:gd name="adj1" fmla="val -43750"/>
                <a:gd name="adj2" fmla="val 70000"/>
              </a:avLst>
            </a:prstGeom>
            <a:solidFill>
              <a:srgbClr val="154DE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154DE9"/>
              </a:extrusionClr>
            </a:sp3d>
          </p:spPr>
          <p:txBody>
            <a:bodyPr>
              <a:flatTx/>
            </a:bodyPr>
            <a:lstStyle/>
            <a:p>
              <a:pPr algn="ctr" eaLnBrk="0" hangingPunct="0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Web Service invoker</a:t>
              </a:r>
            </a:p>
          </p:txBody>
        </p:sp>
        <p:sp>
          <p:nvSpPr>
            <p:cNvPr id="12304" name="AutoShape 15"/>
            <p:cNvSpPr>
              <a:spLocks noChangeArrowheads="1"/>
            </p:cNvSpPr>
            <p:nvPr/>
          </p:nvSpPr>
          <p:spPr bwMode="auto">
            <a:xfrm>
              <a:off x="4416" y="1536"/>
              <a:ext cx="624" cy="62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COM</a:t>
              </a:r>
              <a:br>
                <a:rPr lang="en-US" sz="1800" dirty="0">
                  <a:solidFill>
                    <a:srgbClr val="FF0000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App</a:t>
              </a:r>
            </a:p>
          </p:txBody>
        </p:sp>
        <p:sp>
          <p:nvSpPr>
            <p:cNvPr id="12305" name="AutoShape 16"/>
            <p:cNvSpPr>
              <a:spLocks noChangeArrowheads="1"/>
            </p:cNvSpPr>
            <p:nvPr/>
          </p:nvSpPr>
          <p:spPr bwMode="auto">
            <a:xfrm>
              <a:off x="4464" y="2976"/>
              <a:ext cx="624" cy="62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CORBA</a:t>
              </a:r>
              <a:br>
                <a:rPr lang="en-US" sz="1800" dirty="0">
                  <a:solidFill>
                    <a:srgbClr val="FF0000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App</a:t>
              </a:r>
            </a:p>
          </p:txBody>
        </p:sp>
        <p:sp>
          <p:nvSpPr>
            <p:cNvPr id="12306" name="AutoShape 17"/>
            <p:cNvSpPr>
              <a:spLocks noChangeArrowheads="1"/>
            </p:cNvSpPr>
            <p:nvPr/>
          </p:nvSpPr>
          <p:spPr bwMode="auto">
            <a:xfrm>
              <a:off x="4704" y="2256"/>
              <a:ext cx="624" cy="62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C#</a:t>
              </a:r>
              <a:br>
                <a:rPr lang="en-US" sz="1800" dirty="0">
                  <a:solidFill>
                    <a:srgbClr val="FF0000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App</a:t>
              </a:r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 flipV="1">
              <a:off x="3984" y="2640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Text Box 19"/>
            <p:cNvSpPr txBox="1">
              <a:spLocks noChangeArrowheads="1"/>
            </p:cNvSpPr>
            <p:nvPr/>
          </p:nvSpPr>
          <p:spPr bwMode="auto">
            <a:xfrm>
              <a:off x="192" y="3984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00"/>
                  </a:solidFill>
                  <a:latin typeface="Arial" charset="0"/>
                </a:rPr>
                <a:t>Server Platform</a:t>
              </a:r>
            </a:p>
          </p:txBody>
        </p:sp>
        <p:sp>
          <p:nvSpPr>
            <p:cNvPr id="12309" name="Text Box 20"/>
            <p:cNvSpPr txBox="1">
              <a:spLocks noChangeArrowheads="1"/>
            </p:cNvSpPr>
            <p:nvPr/>
          </p:nvSpPr>
          <p:spPr bwMode="auto">
            <a:xfrm>
              <a:off x="4032" y="3936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00"/>
                  </a:solidFill>
                  <a:latin typeface="Arial" charset="0"/>
                </a:rPr>
                <a:t>Client Platform</a:t>
              </a:r>
            </a:p>
          </p:txBody>
        </p:sp>
        <p:sp>
          <p:nvSpPr>
            <p:cNvPr id="12310" name="AutoShape 21"/>
            <p:cNvSpPr>
              <a:spLocks noChangeArrowheads="1"/>
            </p:cNvSpPr>
            <p:nvPr/>
          </p:nvSpPr>
          <p:spPr bwMode="auto">
            <a:xfrm>
              <a:off x="2304" y="2784"/>
              <a:ext cx="864" cy="816"/>
            </a:xfrm>
            <a:prstGeom prst="leftRightArrow">
              <a:avLst>
                <a:gd name="adj1" fmla="val 50000"/>
                <a:gd name="adj2" fmla="val 21176"/>
              </a:avLst>
            </a:prstGeom>
            <a:solidFill>
              <a:srgbClr val="154DE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SOAP</a:t>
              </a:r>
              <a:br>
                <a:rPr lang="en-US" sz="1600" b="1">
                  <a:solidFill>
                    <a:schemeClr val="bg1"/>
                  </a:solidFill>
                  <a:latin typeface="Arial" charset="0"/>
                </a:rPr>
              </a:br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messaging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to Amazon.com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now we understand some of the basics of talking to a big data center like Amazon.com</a:t>
            </a:r>
          </a:p>
          <a:p>
            <a:r>
              <a:rPr lang="en-US" dirty="0" smtClean="0"/>
              <a:t>Today peer a bit more deeply into the picture</a:t>
            </a:r>
          </a:p>
          <a:p>
            <a:pPr lvl="1"/>
            <a:r>
              <a:rPr lang="en-US" dirty="0" smtClean="0"/>
              <a:t>What happens internally at Amazon.com?</a:t>
            </a:r>
          </a:p>
          <a:p>
            <a:pPr lvl="1"/>
            <a:r>
              <a:rPr lang="en-US" dirty="0" smtClean="0"/>
              <a:t>What role is played by the “service oriented architecture” or the associated “web services standards”?</a:t>
            </a:r>
          </a:p>
          <a:p>
            <a:pPr lvl="1"/>
            <a:r>
              <a:rPr lang="en-US" dirty="0" smtClean="0"/>
              <a:t>How does Amazon.com handle image data?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focus on Amazon when accessed via a web browser and showing you books, not some of its other lines of business (like streaming movies, hosting virtualized machines or archival storage)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90600" y="2133600"/>
            <a:ext cx="7010400" cy="4419600"/>
          </a:xfrm>
          <a:prstGeom prst="rect">
            <a:avLst/>
          </a:prstGeom>
          <a:gradFill rotWithShape="1">
            <a:gsLst>
              <a:gs pos="0">
                <a:srgbClr val="154DE9"/>
              </a:gs>
              <a:gs pos="50000">
                <a:srgbClr val="0A246C"/>
              </a:gs>
              <a:gs pos="100000">
                <a:srgbClr val="154DE9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54DE9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Web Services “stack”</a:t>
            </a:r>
          </a:p>
        </p:txBody>
      </p:sp>
      <p:graphicFrame>
        <p:nvGraphicFramePr>
          <p:cNvPr id="83972" name="Group 4"/>
          <p:cNvGraphicFramePr>
            <a:graphicFrameLocks noGrp="1"/>
          </p:cNvGraphicFramePr>
          <p:nvPr>
            <p:ph idx="1"/>
          </p:nvPr>
        </p:nvGraphicFramePr>
        <p:xfrm>
          <a:off x="990600" y="2133600"/>
          <a:ext cx="7010400" cy="4450398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3FE8A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2" name="AutoShape 37"/>
          <p:cNvSpPr>
            <a:spLocks noChangeArrowheads="1"/>
          </p:cNvSpPr>
          <p:nvPr/>
        </p:nvSpPr>
        <p:spPr bwMode="auto">
          <a:xfrm>
            <a:off x="6324600" y="2209800"/>
            <a:ext cx="1600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Business</a:t>
            </a:r>
            <a:br>
              <a:rPr lang="en-US" sz="1800">
                <a:solidFill>
                  <a:srgbClr val="F3FE8A"/>
                </a:solidFill>
                <a:latin typeface="Impact" pitchFamily="34" charset="0"/>
              </a:rPr>
            </a:br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Processes</a:t>
            </a:r>
          </a:p>
        </p:txBody>
      </p:sp>
      <p:sp>
        <p:nvSpPr>
          <p:cNvPr id="13343" name="AutoShape 38"/>
          <p:cNvSpPr>
            <a:spLocks noChangeArrowheads="1"/>
          </p:cNvSpPr>
          <p:nvPr/>
        </p:nvSpPr>
        <p:spPr bwMode="auto">
          <a:xfrm>
            <a:off x="6324600" y="3048000"/>
            <a:ext cx="16002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Quality</a:t>
            </a:r>
            <a:br>
              <a:rPr lang="en-US" sz="1800">
                <a:solidFill>
                  <a:srgbClr val="F3FE8A"/>
                </a:solidFill>
                <a:latin typeface="Impact" pitchFamily="34" charset="0"/>
              </a:rPr>
            </a:br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of</a:t>
            </a:r>
            <a:br>
              <a:rPr lang="en-US" sz="1800">
                <a:solidFill>
                  <a:srgbClr val="F3FE8A"/>
                </a:solidFill>
                <a:latin typeface="Impact" pitchFamily="34" charset="0"/>
              </a:rPr>
            </a:br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Service</a:t>
            </a:r>
          </a:p>
        </p:txBody>
      </p:sp>
      <p:sp>
        <p:nvSpPr>
          <p:cNvPr id="13344" name="AutoShape 39"/>
          <p:cNvSpPr>
            <a:spLocks noChangeArrowheads="1"/>
          </p:cNvSpPr>
          <p:nvPr/>
        </p:nvSpPr>
        <p:spPr bwMode="auto">
          <a:xfrm>
            <a:off x="6324600" y="4495800"/>
            <a:ext cx="16002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Description</a:t>
            </a:r>
          </a:p>
        </p:txBody>
      </p:sp>
      <p:sp>
        <p:nvSpPr>
          <p:cNvPr id="13345" name="AutoShape 40"/>
          <p:cNvSpPr>
            <a:spLocks noChangeArrowheads="1"/>
          </p:cNvSpPr>
          <p:nvPr/>
        </p:nvSpPr>
        <p:spPr bwMode="auto">
          <a:xfrm>
            <a:off x="6324600" y="4953000"/>
            <a:ext cx="16002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Messaging</a:t>
            </a:r>
          </a:p>
        </p:txBody>
      </p:sp>
      <p:sp>
        <p:nvSpPr>
          <p:cNvPr id="13346" name="AutoShape 41"/>
          <p:cNvSpPr>
            <a:spLocks noChangeArrowheads="1"/>
          </p:cNvSpPr>
          <p:nvPr/>
        </p:nvSpPr>
        <p:spPr bwMode="auto">
          <a:xfrm>
            <a:off x="6324600" y="5791200"/>
            <a:ext cx="1600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Transport</a:t>
            </a:r>
          </a:p>
        </p:txBody>
      </p:sp>
      <p:sp>
        <p:nvSpPr>
          <p:cNvPr id="13347" name="AutoShape 42"/>
          <p:cNvSpPr>
            <a:spLocks noChangeArrowheads="1"/>
          </p:cNvSpPr>
          <p:nvPr/>
        </p:nvSpPr>
        <p:spPr bwMode="auto">
          <a:xfrm>
            <a:off x="4572000" y="3733800"/>
            <a:ext cx="16002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Coordination</a:t>
            </a:r>
          </a:p>
        </p:txBody>
      </p:sp>
      <p:sp>
        <p:nvSpPr>
          <p:cNvPr id="13348" name="AutoShape 43"/>
          <p:cNvSpPr>
            <a:spLocks noChangeArrowheads="1"/>
          </p:cNvSpPr>
          <p:nvPr/>
        </p:nvSpPr>
        <p:spPr bwMode="auto">
          <a:xfrm>
            <a:off x="1066800" y="3048000"/>
            <a:ext cx="16002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Reliable</a:t>
            </a:r>
            <a:br>
              <a:rPr lang="en-US" sz="1800">
                <a:solidFill>
                  <a:srgbClr val="F3FE8A"/>
                </a:solidFill>
                <a:latin typeface="Impact" pitchFamily="34" charset="0"/>
              </a:rPr>
            </a:br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Messaging</a:t>
            </a:r>
          </a:p>
        </p:txBody>
      </p:sp>
      <p:sp>
        <p:nvSpPr>
          <p:cNvPr id="13349" name="AutoShape 44"/>
          <p:cNvSpPr>
            <a:spLocks noChangeArrowheads="1"/>
          </p:cNvSpPr>
          <p:nvPr/>
        </p:nvSpPr>
        <p:spPr bwMode="auto">
          <a:xfrm>
            <a:off x="2819400" y="3048000"/>
            <a:ext cx="16002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Security</a:t>
            </a:r>
          </a:p>
        </p:txBody>
      </p:sp>
      <p:sp>
        <p:nvSpPr>
          <p:cNvPr id="13350" name="AutoShape 45"/>
          <p:cNvSpPr>
            <a:spLocks noChangeArrowheads="1"/>
          </p:cNvSpPr>
          <p:nvPr/>
        </p:nvSpPr>
        <p:spPr bwMode="auto">
          <a:xfrm>
            <a:off x="990600" y="2209800"/>
            <a:ext cx="51816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 dirty="0" smtClean="0">
                <a:solidFill>
                  <a:srgbClr val="F3FE8A"/>
                </a:solidFill>
                <a:latin typeface="Arial Black" pitchFamily="34" charset="0"/>
              </a:rPr>
              <a:t>Scripting languages</a:t>
            </a:r>
            <a:endParaRPr lang="en-US" sz="1800" dirty="0">
              <a:solidFill>
                <a:srgbClr val="F3FE8A"/>
              </a:solidFill>
              <a:latin typeface="Arial Black" pitchFamily="34" charset="0"/>
            </a:endParaRPr>
          </a:p>
        </p:txBody>
      </p:sp>
      <p:sp>
        <p:nvSpPr>
          <p:cNvPr id="13351" name="AutoShape 46"/>
          <p:cNvSpPr>
            <a:spLocks noChangeArrowheads="1"/>
          </p:cNvSpPr>
          <p:nvPr/>
        </p:nvSpPr>
        <p:spPr bwMode="auto">
          <a:xfrm>
            <a:off x="990600" y="5334000"/>
            <a:ext cx="3429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XML, Encoding</a:t>
            </a:r>
          </a:p>
        </p:txBody>
      </p:sp>
      <p:sp>
        <p:nvSpPr>
          <p:cNvPr id="13352" name="AutoShape 47"/>
          <p:cNvSpPr>
            <a:spLocks noChangeArrowheads="1"/>
          </p:cNvSpPr>
          <p:nvPr/>
        </p:nvSpPr>
        <p:spPr bwMode="auto">
          <a:xfrm>
            <a:off x="4572000" y="4953000"/>
            <a:ext cx="1600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Other</a:t>
            </a:r>
            <a:br>
              <a:rPr lang="en-US" sz="1800">
                <a:solidFill>
                  <a:srgbClr val="F3FE8A"/>
                </a:solidFill>
                <a:latin typeface="Impact" pitchFamily="34" charset="0"/>
              </a:rPr>
            </a:br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Protocols</a:t>
            </a:r>
          </a:p>
        </p:txBody>
      </p:sp>
      <p:sp>
        <p:nvSpPr>
          <p:cNvPr id="13353" name="AutoShape 48"/>
          <p:cNvSpPr>
            <a:spLocks noChangeArrowheads="1"/>
          </p:cNvSpPr>
          <p:nvPr/>
        </p:nvSpPr>
        <p:spPr bwMode="auto">
          <a:xfrm>
            <a:off x="990600" y="5791200"/>
            <a:ext cx="51816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TCP/IP or other network transport protocols</a:t>
            </a:r>
          </a:p>
        </p:txBody>
      </p:sp>
      <p:sp>
        <p:nvSpPr>
          <p:cNvPr id="13354" name="AutoShape 49"/>
          <p:cNvSpPr>
            <a:spLocks noChangeArrowheads="1"/>
          </p:cNvSpPr>
          <p:nvPr/>
        </p:nvSpPr>
        <p:spPr bwMode="auto">
          <a:xfrm>
            <a:off x="990600" y="4953000"/>
            <a:ext cx="34290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SOAP</a:t>
            </a:r>
          </a:p>
        </p:txBody>
      </p:sp>
      <p:sp>
        <p:nvSpPr>
          <p:cNvPr id="13355" name="AutoShape 50"/>
          <p:cNvSpPr>
            <a:spLocks noChangeArrowheads="1"/>
          </p:cNvSpPr>
          <p:nvPr/>
        </p:nvSpPr>
        <p:spPr bwMode="auto">
          <a:xfrm>
            <a:off x="1066800" y="4495800"/>
            <a:ext cx="51816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WSDL, UDDI, Inspection</a:t>
            </a:r>
          </a:p>
        </p:txBody>
      </p:sp>
      <p:sp>
        <p:nvSpPr>
          <p:cNvPr id="13356" name="AutoShape 51"/>
          <p:cNvSpPr>
            <a:spLocks noChangeArrowheads="1"/>
          </p:cNvSpPr>
          <p:nvPr/>
        </p:nvSpPr>
        <p:spPr bwMode="auto">
          <a:xfrm>
            <a:off x="4572000" y="3048000"/>
            <a:ext cx="16002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F3FE8A"/>
                </a:solidFill>
                <a:latin typeface="Impact" pitchFamily="34" charset="0"/>
              </a:rPr>
              <a:t>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Amazon build scalable back-end services?</a:t>
            </a:r>
          </a:p>
          <a:p>
            <a:pPr lvl="1"/>
            <a:r>
              <a:rPr lang="en-US" dirty="0" smtClean="0"/>
              <a:t>They develop their applications to run in a “clustered” manner with multiple server instances</a:t>
            </a:r>
          </a:p>
          <a:p>
            <a:pPr lvl="1"/>
            <a:r>
              <a:rPr lang="en-US" dirty="0" smtClean="0"/>
              <a:t>The platform varies the number depending on load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load balancer spreads the work</a:t>
            </a:r>
          </a:p>
          <a:p>
            <a:endParaRPr lang="en-US" dirty="0" smtClean="0"/>
          </a:p>
          <a:p>
            <a:r>
              <a:rPr lang="en-US" dirty="0" smtClean="0"/>
              <a:t>Each service may in turn talk to other services, make use of data stored in files or databases, etc</a:t>
            </a:r>
          </a:p>
          <a:p>
            <a:pPr lvl="1"/>
            <a:r>
              <a:rPr lang="en-US" dirty="0" smtClean="0"/>
              <a:t>So you should think of a graph of services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332B-C41A-4A2C-AD95-1F239DBB588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467600" y="152400"/>
            <a:ext cx="1066800" cy="1371600"/>
            <a:chOff x="3744" y="2256"/>
            <a:chExt cx="672" cy="864"/>
          </a:xfrm>
        </p:grpSpPr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graph of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43200"/>
            <a:ext cx="1284559" cy="12192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1600200" y="3429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1"/>
          <p:cNvSpPr>
            <a:spLocks noChangeArrowheads="1"/>
          </p:cNvSpPr>
          <p:nvPr/>
        </p:nvSpPr>
        <p:spPr bwMode="auto">
          <a:xfrm>
            <a:off x="2362200" y="3048000"/>
            <a:ext cx="11430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</a:rPr>
              <a:t>Front End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4267200" y="2057400"/>
            <a:ext cx="1066800" cy="1371600"/>
            <a:chOff x="3744" y="2256"/>
            <a:chExt cx="672" cy="864"/>
          </a:xfrm>
        </p:grpSpPr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6400800" y="2057400"/>
            <a:ext cx="1066800" cy="1371600"/>
            <a:chOff x="3744" y="2256"/>
            <a:chExt cx="672" cy="864"/>
          </a:xfrm>
          <a:solidFill>
            <a:srgbClr val="FFFF00"/>
          </a:solidFill>
        </p:grpSpPr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 dirty="0">
                  <a:cs typeface="Arial" charset="0"/>
                </a:rPr>
                <a:t>LB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 dirty="0">
                  <a:cs typeface="Arial" charset="0"/>
                </a:rPr>
                <a:t>service</a:t>
              </a: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267200" y="3810000"/>
            <a:ext cx="1066800" cy="1371600"/>
            <a:chOff x="3744" y="2256"/>
            <a:chExt cx="672" cy="864"/>
          </a:xfrm>
        </p:grpSpPr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37" name="Straight Arrow Connector 36"/>
          <p:cNvCxnSpPr>
            <a:stCxn id="8" idx="3"/>
            <a:endCxn id="11" idx="1"/>
          </p:cNvCxnSpPr>
          <p:nvPr/>
        </p:nvCxnSpPr>
        <p:spPr>
          <a:xfrm flipV="1">
            <a:off x="3505200" y="3048000"/>
            <a:ext cx="762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35" idx="1"/>
          </p:cNvCxnSpPr>
          <p:nvPr/>
        </p:nvCxnSpPr>
        <p:spPr>
          <a:xfrm>
            <a:off x="3505200" y="3467100"/>
            <a:ext cx="12954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410200" y="2971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0" idx="2"/>
          </p:cNvCxnSpPr>
          <p:nvPr/>
        </p:nvCxnSpPr>
        <p:spPr>
          <a:xfrm rot="5400000" flipH="1" flipV="1">
            <a:off x="5334000" y="3429000"/>
            <a:ext cx="1219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1" idx="3"/>
          </p:cNvCxnSpPr>
          <p:nvPr/>
        </p:nvCxnSpPr>
        <p:spPr>
          <a:xfrm>
            <a:off x="5334000" y="4800600"/>
            <a:ext cx="1447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6934200" y="4724400"/>
            <a:ext cx="1066800" cy="1371600"/>
            <a:chOff x="3744" y="2256"/>
            <a:chExt cx="672" cy="864"/>
          </a:xfrm>
          <a:solidFill>
            <a:srgbClr val="FF0000"/>
          </a:solidFill>
        </p:grpSpPr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 dirty="0">
                  <a:cs typeface="Arial" charset="0"/>
                </a:rPr>
                <a:t>LB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 dirty="0">
                  <a:cs typeface="Arial" charset="0"/>
                </a:rPr>
                <a:t>service</a:t>
              </a:r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286000" y="4038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Builds web page</a:t>
            </a:r>
            <a:endParaRPr lang="en-US" sz="12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4114800" y="52578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Provides some of the key content</a:t>
            </a:r>
            <a:endParaRPr lang="en-US" sz="14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6629400" y="62116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Tracks “back office”  information like inventory or prices</a:t>
            </a:r>
            <a:endParaRPr lang="en-US" sz="1200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images?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of images, videos is “special”,  and same for advertising content</a:t>
            </a:r>
          </a:p>
          <a:p>
            <a:pPr lvl="1"/>
            <a:r>
              <a:rPr lang="en-US" dirty="0" smtClean="0"/>
              <a:t>Many companies prefer to outsource the management of this kind of content</a:t>
            </a:r>
          </a:p>
          <a:p>
            <a:pPr lvl="1"/>
            <a:r>
              <a:rPr lang="en-US" dirty="0" smtClean="0"/>
              <a:t>For example cnn.com would rather not keep all the photos on their own web site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they do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hosting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companies that specialize in “hosting” images and similar content</a:t>
            </a:r>
          </a:p>
          <a:p>
            <a:pPr lvl="1"/>
            <a:r>
              <a:rPr lang="en-US" dirty="0" smtClean="0"/>
              <a:t>Photos and other large pictures</a:t>
            </a:r>
          </a:p>
          <a:p>
            <a:pPr lvl="1"/>
            <a:r>
              <a:rPr lang="en-US" dirty="0" smtClean="0"/>
              <a:t>Advertisements</a:t>
            </a:r>
          </a:p>
          <a:p>
            <a:pPr lvl="1"/>
            <a:r>
              <a:rPr lang="en-US" dirty="0" smtClean="0"/>
              <a:t>Videos (even entire episodes of Fringe or </a:t>
            </a:r>
            <a:r>
              <a:rPr lang="en-US" dirty="0" err="1" smtClean="0"/>
              <a:t>Desparate</a:t>
            </a:r>
            <a:r>
              <a:rPr lang="en-US" dirty="0" smtClean="0"/>
              <a:t> Housewives….)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companies often run large numbers of small data centers at many locations world wide</a:t>
            </a:r>
          </a:p>
          <a:p>
            <a:pPr lvl="1"/>
            <a:r>
              <a:rPr lang="en-US" dirty="0" smtClean="0"/>
              <a:t>Typical example: Akamai.com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Content Routing Principle</a:t>
            </a:r>
            <a:br>
              <a:rPr lang="en-US" smtClean="0"/>
            </a:br>
            <a:r>
              <a:rPr lang="en-US" sz="3300" smtClean="0"/>
              <a:t>(a.k.a. Content Distribution Network)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048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762000" y="4800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9144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432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IX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IX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8382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13716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6858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1066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 flipV="1">
            <a:off x="12954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55626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Site</a:t>
            </a: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22860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2743200" y="5105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28194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33528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6670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30480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 flipV="1">
            <a:off x="32766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40386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4495800" y="5105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45720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51054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44196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48006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 flipV="1">
            <a:off x="50292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28956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49530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2362200" y="2133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Hosting</a:t>
            </a:r>
          </a:p>
          <a:p>
            <a:pPr algn="ctr"/>
            <a:r>
              <a:rPr lang="en-US">
                <a:latin typeface="Arial" charset="0"/>
              </a:rPr>
              <a:t>Center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3886200" y="2133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Hosting</a:t>
            </a:r>
          </a:p>
          <a:p>
            <a:pPr algn="ctr"/>
            <a:r>
              <a:rPr lang="en-US">
                <a:latin typeface="Arial" charset="0"/>
              </a:rPr>
              <a:t>Center</a:t>
            </a:r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11430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 flipV="1">
            <a:off x="1295400" y="37338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 flipV="1">
            <a:off x="5867400" y="3886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H="1" flipV="1">
            <a:off x="4267200" y="35814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 flipH="1" flipV="1">
            <a:off x="2895600" y="4572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 flipH="1" flipV="1">
            <a:off x="4419600" y="4572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1981200" y="3810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 flipV="1">
            <a:off x="29718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3962400" y="3810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 flipV="1">
            <a:off x="44958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2286000" y="3505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 flipV="1">
            <a:off x="1981200" y="26670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28194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3124200" y="2667000"/>
            <a:ext cx="1905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 flipH="1">
            <a:off x="3886200" y="2667000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4419600" y="2667000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 flipH="1" flipV="1">
            <a:off x="3048000" y="44958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5927725" y="58277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Content Routing Principle</a:t>
            </a:r>
            <a:br>
              <a:rPr lang="en-US" smtClean="0"/>
            </a:br>
            <a:r>
              <a:rPr lang="en-US" sz="3300" smtClean="0"/>
              <a:t>(a.k.a. Content Distribution Network)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048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762000" y="4800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9144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7432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IX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IX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8382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13716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6858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1066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 flipV="1">
            <a:off x="12954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55626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Site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22860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2743200" y="5105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28194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33528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26670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30480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 flipV="1">
            <a:off x="32766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40386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4495800" y="5105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45720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51054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44196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V="1">
            <a:off x="48006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 flipV="1">
            <a:off x="50292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28956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49530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362200" y="2133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Hosting</a:t>
            </a:r>
          </a:p>
          <a:p>
            <a:pPr algn="ctr"/>
            <a:r>
              <a:rPr lang="en-US">
                <a:latin typeface="Arial" charset="0"/>
              </a:rPr>
              <a:t>Center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886200" y="2133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Hosting</a:t>
            </a:r>
          </a:p>
          <a:p>
            <a:pPr algn="ctr"/>
            <a:r>
              <a:rPr lang="en-US">
                <a:latin typeface="Arial" charset="0"/>
              </a:rPr>
              <a:t>Center</a:t>
            </a: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V="1">
            <a:off x="11430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V="1">
            <a:off x="1295400" y="37338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H="1" flipV="1">
            <a:off x="5867400" y="3886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 flipV="1">
            <a:off x="4267200" y="35814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H="1" flipV="1">
            <a:off x="2895600" y="4572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H="1" flipV="1">
            <a:off x="4419600" y="4572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1981200" y="3810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flipV="1">
            <a:off x="29718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3962400" y="3810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 flipV="1">
            <a:off x="44958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2286000" y="3505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 flipV="1">
            <a:off x="1981200" y="26670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28194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3124200" y="2667000"/>
            <a:ext cx="1905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 flipH="1">
            <a:off x="3886200" y="2667000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4419600" y="2667000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flipH="1" flipV="1">
            <a:off x="3048000" y="44958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5927725" y="58277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Sites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1447800" y="3716338"/>
            <a:ext cx="330200" cy="338137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3429000" y="3698875"/>
            <a:ext cx="330200" cy="338138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5397500" y="3698875"/>
            <a:ext cx="330200" cy="338138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4953000" y="5181600"/>
            <a:ext cx="330200" cy="338138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1371600" y="4843463"/>
            <a:ext cx="330200" cy="338137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727700" y="2206625"/>
            <a:ext cx="2846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CC"/>
                </a:solidFill>
                <a:latin typeface="Arial" charset="0"/>
              </a:rPr>
              <a:t>Content Origin here</a:t>
            </a:r>
          </a:p>
          <a:p>
            <a:r>
              <a:rPr lang="en-US" sz="2400">
                <a:solidFill>
                  <a:srgbClr val="FF33CC"/>
                </a:solidFill>
                <a:latin typeface="Arial" charset="0"/>
              </a:rPr>
              <a:t>at Origin Server</a:t>
            </a:r>
          </a:p>
        </p:txBody>
      </p:sp>
      <p:sp>
        <p:nvSpPr>
          <p:cNvPr id="15416" name="Line 56"/>
          <p:cNvSpPr>
            <a:spLocks noChangeShapeType="1"/>
          </p:cNvSpPr>
          <p:nvPr/>
        </p:nvSpPr>
        <p:spPr bwMode="auto">
          <a:xfrm flipH="1" flipV="1">
            <a:off x="4572000" y="2438400"/>
            <a:ext cx="1219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6583363" y="3290888"/>
            <a:ext cx="25606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FF33CC"/>
                </a:solidFill>
                <a:latin typeface="Arial" charset="0"/>
              </a:rPr>
              <a:t>Content Servers distributed throughout the Internet</a:t>
            </a:r>
          </a:p>
        </p:txBody>
      </p:sp>
      <p:sp>
        <p:nvSpPr>
          <p:cNvPr id="15418" name="Line 58"/>
          <p:cNvSpPr>
            <a:spLocks noChangeShapeType="1"/>
          </p:cNvSpPr>
          <p:nvPr/>
        </p:nvSpPr>
        <p:spPr bwMode="auto">
          <a:xfrm flipH="1">
            <a:off x="5334000" y="3962400"/>
            <a:ext cx="1676400" cy="1295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 flipH="1" flipV="1">
            <a:off x="5791200" y="3810000"/>
            <a:ext cx="1219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4114800" y="2286000"/>
            <a:ext cx="330200" cy="338138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OS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Content Routing Principle</a:t>
            </a:r>
            <a:br>
              <a:rPr lang="en-US" smtClean="0"/>
            </a:br>
            <a:r>
              <a:rPr lang="en-US" sz="3300" smtClean="0"/>
              <a:t>(a.k.a. Content Distribution Network)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048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762000" y="48006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9144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7432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IX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IX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8382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371600" y="55626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6858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1066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 flipV="1">
            <a:off x="12954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5562600" y="4724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Site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22860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2743200" y="5105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28194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33528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26670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30480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32766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40386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4495800" y="5105400"/>
            <a:ext cx="685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45720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5105400" y="5867400"/>
            <a:ext cx="457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V="1">
            <a:off x="44196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48006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H="1" flipV="1">
            <a:off x="50292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28956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4953000" y="3200400"/>
            <a:ext cx="1371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Backbone</a:t>
            </a:r>
          </a:p>
          <a:p>
            <a:pPr algn="ctr"/>
            <a:r>
              <a:rPr lang="en-US">
                <a:latin typeface="Arial" charset="0"/>
              </a:rPr>
              <a:t>ISP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2362200" y="2133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Hosting</a:t>
            </a:r>
          </a:p>
          <a:p>
            <a:pPr algn="ctr"/>
            <a:r>
              <a:rPr lang="en-US">
                <a:latin typeface="Arial" charset="0"/>
              </a:rPr>
              <a:t>Center</a:t>
            </a: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886200" y="2133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Hosting</a:t>
            </a:r>
          </a:p>
          <a:p>
            <a:pPr algn="ctr"/>
            <a:r>
              <a:rPr lang="en-US">
                <a:latin typeface="Arial" charset="0"/>
              </a:rPr>
              <a:t>Center</a:t>
            </a: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11430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V="1">
            <a:off x="1295400" y="37338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 flipH="1" flipV="1">
            <a:off x="5867400" y="3886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H="1" flipV="1">
            <a:off x="4267200" y="35814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H="1" flipV="1">
            <a:off x="2895600" y="4572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H="1" flipV="1">
            <a:off x="4419600" y="4572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1981200" y="3810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flipV="1">
            <a:off x="29718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3962400" y="3810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flipV="1">
            <a:off x="44958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2286000" y="3505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flipV="1">
            <a:off x="1981200" y="26670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28194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3124200" y="2667000"/>
            <a:ext cx="1905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H="1">
            <a:off x="3886200" y="2667000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4419600" y="2667000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 flipH="1" flipV="1">
            <a:off x="3048000" y="44958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5597525" y="57610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Sites</a:t>
            </a: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1447800" y="3716338"/>
            <a:ext cx="330200" cy="338137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3429000" y="3698875"/>
            <a:ext cx="330200" cy="338138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5397500" y="3698875"/>
            <a:ext cx="330200" cy="338138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4953000" y="5181600"/>
            <a:ext cx="330200" cy="338138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1371600" y="4843463"/>
            <a:ext cx="330200" cy="338137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CS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6473825" y="4424363"/>
            <a:ext cx="25606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33CC33"/>
                </a:solidFill>
                <a:latin typeface="Arial" charset="0"/>
              </a:rPr>
              <a:t>Content is served from content servers nearer to the client</a:t>
            </a: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5778500" y="6340475"/>
            <a:ext cx="330200" cy="33813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3721100" y="6340475"/>
            <a:ext cx="330200" cy="33813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</a:t>
            </a:r>
          </a:p>
        </p:txBody>
      </p:sp>
      <p:cxnSp>
        <p:nvCxnSpPr>
          <p:cNvPr id="16442" name="AutoShape 58"/>
          <p:cNvCxnSpPr>
            <a:cxnSpLocks noChangeShapeType="1"/>
            <a:stCxn id="16408" idx="5"/>
            <a:endCxn id="16440" idx="0"/>
          </p:cNvCxnSpPr>
          <p:nvPr/>
        </p:nvCxnSpPr>
        <p:spPr bwMode="auto">
          <a:xfrm>
            <a:off x="5495925" y="6127750"/>
            <a:ext cx="447675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43" name="AutoShape 59"/>
          <p:cNvCxnSpPr>
            <a:cxnSpLocks noChangeShapeType="1"/>
            <a:stCxn id="16401" idx="5"/>
            <a:endCxn id="16441" idx="0"/>
          </p:cNvCxnSpPr>
          <p:nvPr/>
        </p:nvCxnSpPr>
        <p:spPr bwMode="auto">
          <a:xfrm>
            <a:off x="3743325" y="6127750"/>
            <a:ext cx="142875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444" name="Freeform 60"/>
          <p:cNvSpPr>
            <a:spLocks/>
          </p:cNvSpPr>
          <p:nvPr/>
        </p:nvSpPr>
        <p:spPr bwMode="auto">
          <a:xfrm>
            <a:off x="3035300" y="3962400"/>
            <a:ext cx="850900" cy="2286000"/>
          </a:xfrm>
          <a:custGeom>
            <a:avLst/>
            <a:gdLst>
              <a:gd name="T0" fmla="*/ 1350803532 w 536"/>
              <a:gd name="T1" fmla="*/ 2147483647 h 1440"/>
              <a:gd name="T2" fmla="*/ 383063675 w 536"/>
              <a:gd name="T3" fmla="*/ 2056447596 h 1440"/>
              <a:gd name="T4" fmla="*/ 20161247 w 536"/>
              <a:gd name="T5" fmla="*/ 967740069 h 1440"/>
              <a:gd name="T6" fmla="*/ 504031219 w 536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536"/>
              <a:gd name="T13" fmla="*/ 0 h 1440"/>
              <a:gd name="T14" fmla="*/ 536 w 536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6" h="1440">
                <a:moveTo>
                  <a:pt x="536" y="1440"/>
                </a:moveTo>
                <a:cubicBezTo>
                  <a:pt x="388" y="1216"/>
                  <a:pt x="240" y="992"/>
                  <a:pt x="152" y="816"/>
                </a:cubicBezTo>
                <a:cubicBezTo>
                  <a:pt x="64" y="640"/>
                  <a:pt x="0" y="520"/>
                  <a:pt x="8" y="384"/>
                </a:cubicBezTo>
                <a:cubicBezTo>
                  <a:pt x="16" y="248"/>
                  <a:pt x="108" y="124"/>
                  <a:pt x="200" y="0"/>
                </a:cubicBezTo>
              </a:path>
            </a:pathLst>
          </a:custGeom>
          <a:noFill/>
          <a:ln w="57150">
            <a:solidFill>
              <a:srgbClr val="33CC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45" name="Freeform 61"/>
          <p:cNvSpPr>
            <a:spLocks/>
          </p:cNvSpPr>
          <p:nvPr/>
        </p:nvSpPr>
        <p:spPr bwMode="auto">
          <a:xfrm>
            <a:off x="5105400" y="5562600"/>
            <a:ext cx="609600" cy="762000"/>
          </a:xfrm>
          <a:custGeom>
            <a:avLst/>
            <a:gdLst>
              <a:gd name="T0" fmla="*/ 967740089 w 384"/>
              <a:gd name="T1" fmla="*/ 1209675089 h 480"/>
              <a:gd name="T2" fmla="*/ 241935022 w 384"/>
              <a:gd name="T3" fmla="*/ 604837545 h 480"/>
              <a:gd name="T4" fmla="*/ 0 w 384"/>
              <a:gd name="T5" fmla="*/ 0 h 480"/>
              <a:gd name="T6" fmla="*/ 0 60000 65536"/>
              <a:gd name="T7" fmla="*/ 0 60000 65536"/>
              <a:gd name="T8" fmla="*/ 0 60000 65536"/>
              <a:gd name="T9" fmla="*/ 0 w 384"/>
              <a:gd name="T10" fmla="*/ 0 h 480"/>
              <a:gd name="T11" fmla="*/ 384 w 384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0">
                <a:moveTo>
                  <a:pt x="384" y="480"/>
                </a:moveTo>
                <a:cubicBezTo>
                  <a:pt x="272" y="400"/>
                  <a:pt x="160" y="320"/>
                  <a:pt x="96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57150">
            <a:solidFill>
              <a:srgbClr val="33CC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4114800" y="2286000"/>
            <a:ext cx="330200" cy="338138"/>
          </a:xfrm>
          <a:prstGeom prst="rect">
            <a:avLst/>
          </a:prstGeom>
          <a:solidFill>
            <a:srgbClr val="FF33CC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OS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including images in the web page sent to your browser, cnn.com (or whoever) includes URLs that tell the browser where to fetch the images</a:t>
            </a:r>
          </a:p>
          <a:p>
            <a:r>
              <a:rPr lang="en-US" dirty="0" smtClean="0"/>
              <a:t>The browser downloads the page… then as it renders it, fetches these images</a:t>
            </a:r>
          </a:p>
          <a:p>
            <a:pPr lvl="1"/>
            <a:r>
              <a:rPr lang="en-US" dirty="0" smtClean="0"/>
              <a:t>It does this in parallel, so it may end up with 30 or 50 parallel transfers underway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URLs point to the image but within Akamai.com, not cnn.com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Akamai.com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Akamai</a:t>
            </a:r>
            <a:r>
              <a:rPr lang="en-US" dirty="0" smtClean="0"/>
              <a:t> uses various tricks to “redirect” the request to a server in its network</a:t>
            </a:r>
          </a:p>
          <a:p>
            <a:pPr lvl="1"/>
            <a:r>
              <a:rPr lang="en-US" dirty="0" smtClean="0"/>
              <a:t>Ideally, one close to you (so download will be fast)</a:t>
            </a:r>
          </a:p>
          <a:p>
            <a:pPr lvl="1"/>
            <a:r>
              <a:rPr lang="en-US" dirty="0" smtClean="0"/>
              <a:t>And not too heavily loaded</a:t>
            </a:r>
          </a:p>
          <a:p>
            <a:pPr lvl="1"/>
            <a:r>
              <a:rPr lang="en-US" dirty="0" smtClean="0"/>
              <a:t>If needed, their server can fetch a copy of the content on demand.  Then it saves that copy for future reuse</a:t>
            </a:r>
          </a:p>
          <a:p>
            <a:r>
              <a:rPr lang="en-US" dirty="0" err="1" smtClean="0"/>
              <a:t>Akamai</a:t>
            </a:r>
            <a:r>
              <a:rPr lang="en-US" dirty="0" smtClean="0"/>
              <a:t> may have millions of machines playing this role at any point of time!</a:t>
            </a:r>
          </a:p>
          <a:p>
            <a:pPr lvl="1"/>
            <a:r>
              <a:rPr lang="en-US" dirty="0" smtClean="0"/>
              <a:t>Each can simultaneously send images to perhaps 50 users, so they can handle tens of millions of simultaneous downloads</a:t>
            </a:r>
          </a:p>
          <a:p>
            <a:pPr lvl="1"/>
            <a:r>
              <a:rPr lang="en-US" dirty="0" err="1" smtClean="0"/>
              <a:t>Akamai</a:t>
            </a:r>
            <a:r>
              <a:rPr lang="en-US" dirty="0" smtClean="0"/>
              <a:t> is just one of many companies that do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Reviewing what we already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you boot your machine</a:t>
            </a:r>
          </a:p>
          <a:p>
            <a:pPr lvl="1"/>
            <a:r>
              <a:rPr lang="en-US" dirty="0" smtClean="0"/>
              <a:t>It connects to the network, perhaps wirelessly</a:t>
            </a:r>
          </a:p>
          <a:p>
            <a:pPr lvl="1"/>
            <a:r>
              <a:rPr lang="en-US" dirty="0" smtClean="0"/>
              <a:t>Then uses DHCP to learn its (temporary) IP address and the DNS it should talk to</a:t>
            </a:r>
          </a:p>
          <a:p>
            <a:pPr lvl="1"/>
            <a:r>
              <a:rPr lang="en-US" dirty="0" smtClean="0"/>
              <a:t>It might also learn the address of a “web proxy”</a:t>
            </a:r>
          </a:p>
          <a:p>
            <a:r>
              <a:rPr lang="en-US" dirty="0" smtClean="0"/>
              <a:t>All of this allows it to </a:t>
            </a:r>
          </a:p>
          <a:p>
            <a:pPr lvl="1"/>
            <a:r>
              <a:rPr lang="en-US" dirty="0" smtClean="0"/>
              <a:t>Launch a web browser</a:t>
            </a:r>
          </a:p>
          <a:p>
            <a:pPr lvl="1"/>
            <a:r>
              <a:rPr lang="en-US" dirty="0" smtClean="0"/>
              <a:t>Connect to Amazon.com</a:t>
            </a:r>
          </a:p>
          <a:p>
            <a:pPr lvl="1"/>
            <a:r>
              <a:rPr lang="en-US" dirty="0" smtClean="0"/>
              <a:t>Fetch a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So: You access cnn.com….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your data comes back from many places</a:t>
            </a:r>
          </a:p>
          <a:p>
            <a:pPr lvl="1"/>
            <a:r>
              <a:rPr lang="en-US" dirty="0" smtClean="0"/>
              <a:t>Cnn.com itself</a:t>
            </a:r>
          </a:p>
          <a:p>
            <a:pPr lvl="2"/>
            <a:r>
              <a:rPr lang="en-US" dirty="0" smtClean="0"/>
              <a:t>Within it, perhaps assembled from many servers</a:t>
            </a:r>
          </a:p>
          <a:p>
            <a:pPr lvl="1"/>
            <a:r>
              <a:rPr lang="en-US" dirty="0" smtClean="0"/>
              <a:t>Akamai.com</a:t>
            </a:r>
          </a:p>
          <a:p>
            <a:pPr lvl="1"/>
            <a:r>
              <a:rPr lang="en-US" dirty="0" smtClean="0"/>
              <a:t>Doubleclick.com – advertising placement and tracking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Advertising: often inserted by specialists that try and place appropriate advertising based on profiles of you</a:t>
            </a:r>
          </a:p>
          <a:p>
            <a:pPr lvl="1"/>
            <a:r>
              <a:rPr lang="en-US" dirty="0" smtClean="0"/>
              <a:t>Biking stuff for me, spring break tee shirts for someone else, investment suggestions for yet another person</a:t>
            </a:r>
          </a:p>
          <a:p>
            <a:pPr lvl="1"/>
            <a:r>
              <a:rPr lang="en-US" dirty="0" smtClean="0"/>
              <a:t>Rewarded if you click that ad!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web platforms leave small files on your computer as notes “to themselves”</a:t>
            </a:r>
          </a:p>
          <a:p>
            <a:pPr lvl="1"/>
            <a:r>
              <a:rPr lang="en-US" dirty="0" smtClean="0"/>
              <a:t>These are called cookies</a:t>
            </a:r>
          </a:p>
          <a:p>
            <a:pPr lvl="1"/>
            <a:r>
              <a:rPr lang="en-US" dirty="0" smtClean="0"/>
              <a:t>Uses to remember that you’ve visited cnn.com before, logged in as </a:t>
            </a:r>
            <a:r>
              <a:rPr lang="en-US" dirty="0" err="1" smtClean="0"/>
              <a:t>KenBirman</a:t>
            </a:r>
            <a:r>
              <a:rPr lang="en-US" dirty="0" smtClean="0"/>
              <a:t>, password Biscuit, focused on the science web pages, etc</a:t>
            </a:r>
          </a:p>
          <a:p>
            <a:pPr lvl="1"/>
            <a:r>
              <a:rPr lang="en-US" dirty="0" smtClean="0"/>
              <a:t>Like a mini user profile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your browser connects, it automatically sends the cookie contents as part of the new session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name of this cookie is RMID</a:t>
            </a:r>
          </a:p>
          <a:p>
            <a:r>
              <a:rPr lang="en-US" dirty="0" smtClean="0"/>
              <a:t>Its value is the string 732423sdfs73242. </a:t>
            </a:r>
          </a:p>
          <a:p>
            <a:pPr lvl="1"/>
            <a:r>
              <a:rPr lang="en-US" dirty="0" smtClean="0"/>
              <a:t>The server can use an arbitrary string as the cookie value</a:t>
            </a:r>
          </a:p>
          <a:p>
            <a:pPr lvl="1"/>
            <a:r>
              <a:rPr lang="en-US" dirty="0" smtClean="0"/>
              <a:t>It can collapse multiple variables in a single string: 				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a=12&amp;b=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abcd&amp;c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=32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path (/) and domain (.</a:t>
            </a:r>
            <a:r>
              <a:rPr lang="en-US" dirty="0" err="1" smtClean="0"/>
              <a:t>example.net</a:t>
            </a:r>
            <a:r>
              <a:rPr lang="en-US" dirty="0" smtClean="0"/>
              <a:t>) tell the browser to send this cookie on every page request to any server in domain “example.net”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8001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Set-Cookie: RMID=732423sdfs73242; expires=Fri, 31-Dec-2010 23:59:59 GMT; path=/; domain=.</a:t>
            </a:r>
            <a:r>
              <a:rPr lang="en-US" sz="1200" dirty="0" err="1" smtClean="0"/>
              <a:t>example.net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track</a:t>
            </a:r>
          </a:p>
          <a:p>
            <a:pPr lvl="1"/>
            <a:r>
              <a:rPr lang="en-US" dirty="0" smtClean="0"/>
              <a:t>Who you are (“Welcome back, Ken!”)</a:t>
            </a:r>
          </a:p>
          <a:p>
            <a:pPr lvl="1"/>
            <a:r>
              <a:rPr lang="en-US" dirty="0" smtClean="0"/>
              <a:t>What you’ve done in the past (“Still interested in cameras?”)</a:t>
            </a:r>
          </a:p>
          <a:p>
            <a:pPr lvl="1"/>
            <a:r>
              <a:rPr lang="en-US" dirty="0" smtClean="0"/>
              <a:t>When you last visited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keep in mind that sites may have other ways to track you too, even if cookies are disabled</a:t>
            </a:r>
          </a:p>
          <a:p>
            <a:pPr lvl="1"/>
            <a:r>
              <a:rPr lang="en-US" dirty="0" smtClean="0"/>
              <a:t>IP address (not reliable but still a good hint)</a:t>
            </a:r>
          </a:p>
          <a:p>
            <a:pPr lvl="1"/>
            <a:r>
              <a:rPr lang="en-US" dirty="0" smtClean="0"/>
              <a:t>May just insist that you log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Cookies can contain things you think of as private</a:t>
            </a:r>
          </a:p>
          <a:p>
            <a:endParaRPr lang="en-US" dirty="0" smtClean="0"/>
          </a:p>
          <a:p>
            <a:r>
              <a:rPr lang="en-US" dirty="0" smtClean="0"/>
              <a:t>So cookie is associated with a specific site. </a:t>
            </a:r>
          </a:p>
          <a:p>
            <a:pPr lvl="1"/>
            <a:r>
              <a:rPr lang="en-US" dirty="0" smtClean="0"/>
              <a:t>Just the same, when talking to a site over HTTP, anyone spying on the network can see the cookie pass by in plain ASCII text</a:t>
            </a:r>
          </a:p>
          <a:p>
            <a:pPr lvl="1"/>
            <a:r>
              <a:rPr lang="en-US" dirty="0" smtClean="0"/>
              <a:t>For secure sites (HTTPS), other sites shouldn’t be able to “spy” on cookies they don’t own (unless </a:t>
            </a:r>
            <a:r>
              <a:rPr lang="en-US" dirty="0" err="1" smtClean="0"/>
              <a:t>brower</a:t>
            </a:r>
            <a:r>
              <a:rPr lang="en-US" dirty="0" smtClean="0"/>
              <a:t> is buggy)</a:t>
            </a:r>
          </a:p>
          <a:p>
            <a:endParaRPr lang="en-US" dirty="0" smtClean="0"/>
          </a:p>
          <a:p>
            <a:r>
              <a:rPr lang="en-US" dirty="0" smtClean="0"/>
              <a:t>Cookie offers a quick way to “look up” the user so that site can personalize the browsing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thought you were talking to Amazon.com, or cnn.com</a:t>
            </a:r>
          </a:p>
          <a:p>
            <a:pPr lvl="1"/>
            <a:r>
              <a:rPr lang="en-US" dirty="0" smtClean="0"/>
              <a:t>Actually, you talked to one of their many data centers</a:t>
            </a:r>
          </a:p>
          <a:p>
            <a:pPr lvl="1"/>
            <a:r>
              <a:rPr lang="en-US" dirty="0" smtClean="0"/>
              <a:t>Within that center, to a collection of machines that may have included </a:t>
            </a:r>
            <a:r>
              <a:rPr lang="en-US" i="1" dirty="0" smtClean="0"/>
              <a:t>hundreds </a:t>
            </a:r>
            <a:r>
              <a:rPr lang="en-US" dirty="0" smtClean="0"/>
              <a:t>of mini-services</a:t>
            </a:r>
          </a:p>
          <a:p>
            <a:pPr lvl="1"/>
            <a:r>
              <a:rPr lang="en-US" dirty="0" smtClean="0"/>
              <a:t>All of this resulted in the web page your browser rendered… but that in turn may have left image content to be fetched from a content hosting service like </a:t>
            </a:r>
            <a:r>
              <a:rPr lang="en-US" dirty="0" err="1" smtClean="0"/>
              <a:t>Akamai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Effect?  Massive parallelism.  Hundreds of machines cooperating to render that one page!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/AJAX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implement the famous </a:t>
            </a:r>
            <a:r>
              <a:rPr lang="en-US" dirty="0" err="1" smtClean="0"/>
              <a:t>Gieco</a:t>
            </a:r>
            <a:r>
              <a:rPr lang="en-US" dirty="0" smtClean="0"/>
              <a:t> chameleon…</a:t>
            </a:r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 is a programming language, unrelated to Java</a:t>
            </a:r>
          </a:p>
          <a:p>
            <a:pPr lvl="1"/>
            <a:r>
              <a:rPr lang="en-US" dirty="0" smtClean="0"/>
              <a:t>AJAX is a kind of portable operating system: </a:t>
            </a:r>
            <a:r>
              <a:rPr lang="en-US" b="1" dirty="0" smtClean="0"/>
              <a:t>A</a:t>
            </a:r>
            <a:r>
              <a:rPr lang="en-US" dirty="0" smtClean="0"/>
              <a:t>synchronous </a:t>
            </a:r>
            <a:r>
              <a:rPr lang="en-US" b="1" dirty="0" smtClean="0"/>
              <a:t>Ja</a:t>
            </a:r>
            <a:r>
              <a:rPr lang="en-US" dirty="0" smtClean="0"/>
              <a:t>va for Remote E</a:t>
            </a:r>
            <a:r>
              <a:rPr lang="en-US" b="1" dirty="0" smtClean="0"/>
              <a:t>x</a:t>
            </a:r>
            <a:r>
              <a:rPr lang="en-US" dirty="0" smtClean="0"/>
              <a:t>ecution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People use it to create animated images and other fancy content</a:t>
            </a:r>
          </a:p>
          <a:p>
            <a:pPr lvl="1"/>
            <a:r>
              <a:rPr lang="en-US" dirty="0" smtClean="0"/>
              <a:t>Google Earth uses </a:t>
            </a:r>
            <a:r>
              <a:rPr lang="en-US" dirty="0" err="1" smtClean="0"/>
              <a:t>Javascript</a:t>
            </a:r>
            <a:r>
              <a:rPr lang="en-US" dirty="0" smtClean="0"/>
              <a:t> to do pan/zoom/selectable layers for their downloads</a:t>
            </a:r>
          </a:p>
          <a:p>
            <a:pPr lvl="1"/>
            <a:r>
              <a:rPr lang="en-US" dirty="0" err="1" smtClean="0"/>
              <a:t>Geico</a:t>
            </a:r>
            <a:r>
              <a:rPr lang="en-US" dirty="0" smtClean="0"/>
              <a:t> uses it to implement the dancing lizard</a:t>
            </a:r>
          </a:p>
          <a:p>
            <a:pPr lvl="1"/>
            <a:r>
              <a:rPr lang="en-US" dirty="0" smtClean="0"/>
              <a:t>Increasingly common to send very sophisticated programs to your web browser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23586" name="Picture 2" descr="http://www.autoinsurancequotes4free.com/images/article_images/geico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52400"/>
            <a:ext cx="2171700" cy="1437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Javascript</a:t>
            </a:r>
            <a:r>
              <a:rPr lang="en-US" dirty="0" smtClean="0">
                <a:solidFill>
                  <a:srgbClr val="0000FF"/>
                </a:solidFill>
              </a:rPr>
              <a:t>/AJAX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10200"/>
          </a:xfrm>
        </p:spPr>
        <p:txBody>
          <a:bodyPr>
            <a:normAutofit fontScale="25000" lnSpcReduction="20000"/>
          </a:bodyPr>
          <a:lstStyle/>
          <a:p>
            <a:r>
              <a:rPr lang="en-US" sz="2800" dirty="0" smtClean="0">
                <a:latin typeface="Courier New"/>
              </a:rPr>
              <a:t>&lt;table&gt;</a:t>
            </a:r>
          </a:p>
          <a:p>
            <a:r>
              <a:rPr lang="en-US" sz="2800" dirty="0" smtClean="0">
                <a:latin typeface="Courier New"/>
              </a:rPr>
              <a:t>   &lt;</a:t>
            </a:r>
            <a:r>
              <a:rPr lang="en-US" sz="2800" dirty="0" err="1" smtClean="0">
                <a:latin typeface="Courier New"/>
              </a:rPr>
              <a:t>tr</a:t>
            </a:r>
            <a:r>
              <a:rPr lang="en-US" sz="2800" dirty="0" smtClean="0">
                <a:latin typeface="Courier New"/>
              </a:rPr>
              <a:t>&gt;&lt;td&gt;Change value for view result&lt;/td&gt;&lt;/</a:t>
            </a:r>
            <a:r>
              <a:rPr lang="en-US" sz="2800" dirty="0" err="1" smtClean="0">
                <a:latin typeface="Courier New"/>
              </a:rPr>
              <a:t>tr</a:t>
            </a:r>
            <a:r>
              <a:rPr lang="en-US" sz="2800" dirty="0" smtClean="0">
                <a:latin typeface="Courier New"/>
              </a:rPr>
              <a:t>&gt;</a:t>
            </a:r>
          </a:p>
          <a:p>
            <a:r>
              <a:rPr lang="en-US" sz="2800" dirty="0" smtClean="0">
                <a:latin typeface="Courier New"/>
              </a:rPr>
              <a:t>   &lt;</a:t>
            </a:r>
            <a:r>
              <a:rPr lang="en-US" sz="2800" dirty="0" err="1" smtClean="0">
                <a:latin typeface="Courier New"/>
              </a:rPr>
              <a:t>tr</a:t>
            </a:r>
            <a:r>
              <a:rPr lang="en-US" sz="2800" dirty="0" smtClean="0">
                <a:latin typeface="Courier New"/>
              </a:rPr>
              <a:t>&gt;&lt;td&gt;&lt;form&gt;&lt;input value="100" </a:t>
            </a:r>
            <a:r>
              <a:rPr lang="en-US" sz="2800" dirty="0" err="1" smtClean="0">
                <a:latin typeface="Courier New"/>
              </a:rPr>
              <a:t>onchange</a:t>
            </a:r>
            <a:r>
              <a:rPr lang="en-US" sz="2800" dirty="0" smtClean="0">
                <a:latin typeface="Courier New"/>
              </a:rPr>
              <a:t>="</a:t>
            </a:r>
            <a:r>
              <a:rPr lang="en-US" sz="2800" dirty="0" err="1" smtClean="0">
                <a:latin typeface="Courier New"/>
              </a:rPr>
              <a:t>tg.onchange</a:t>
            </a:r>
            <a:r>
              <a:rPr lang="en-US" sz="2800" dirty="0" smtClean="0">
                <a:latin typeface="Courier New"/>
              </a:rPr>
              <a:t>(</a:t>
            </a:r>
            <a:r>
              <a:rPr lang="en-US" sz="2800" dirty="0" err="1" smtClean="0">
                <a:latin typeface="Courier New"/>
              </a:rPr>
              <a:t>this.value</a:t>
            </a:r>
            <a:r>
              <a:rPr lang="en-US" sz="2800" dirty="0" smtClean="0">
                <a:latin typeface="Courier New"/>
              </a:rPr>
              <a:t>)"&gt;&lt;input type=button value="change"&gt;&lt;/form&gt; [-100..100]&lt;/td&gt;&lt;/</a:t>
            </a:r>
            <a:r>
              <a:rPr lang="en-US" sz="2800" dirty="0" err="1" smtClean="0">
                <a:latin typeface="Courier New"/>
              </a:rPr>
              <a:t>tr</a:t>
            </a:r>
            <a:r>
              <a:rPr lang="en-US" sz="2800" dirty="0" smtClean="0">
                <a:latin typeface="Courier New"/>
              </a:rPr>
              <a:t>&gt;</a:t>
            </a:r>
          </a:p>
          <a:p>
            <a:r>
              <a:rPr lang="en-US" sz="2800" dirty="0" smtClean="0">
                <a:latin typeface="Courier New"/>
              </a:rPr>
              <a:t>  &lt;/table&gt;</a:t>
            </a:r>
          </a:p>
          <a:p>
            <a:r>
              <a:rPr lang="en-US" sz="2800" dirty="0" smtClean="0">
                <a:latin typeface="Courier New"/>
              </a:rPr>
              <a:t>  &lt;script type=text/</a:t>
            </a:r>
            <a:r>
              <a:rPr lang="en-US" sz="2800" dirty="0" err="1" smtClean="0">
                <a:latin typeface="Courier New"/>
              </a:rPr>
              <a:t>javascript</a:t>
            </a:r>
            <a:r>
              <a:rPr lang="en-US" sz="2800" dirty="0" smtClean="0">
                <a:latin typeface="Courier New"/>
              </a:rPr>
              <a:t> language=</a:t>
            </a:r>
            <a:r>
              <a:rPr lang="en-US" sz="2800" dirty="0" err="1" smtClean="0">
                <a:latin typeface="Courier New"/>
              </a:rPr>
              <a:t>javascript</a:t>
            </a:r>
            <a:r>
              <a:rPr lang="en-US" sz="2800" dirty="0" smtClean="0">
                <a:latin typeface="Courier New"/>
              </a:rPr>
              <a:t>&gt;</a:t>
            </a:r>
          </a:p>
          <a:p>
            <a:endParaRPr lang="en-US" sz="2800" dirty="0" smtClean="0">
              <a:latin typeface="Courier New"/>
            </a:endParaRPr>
          </a:p>
          <a:p>
            <a:endParaRPr lang="en-US" sz="2800" dirty="0" smtClean="0">
              <a:latin typeface="Courier New"/>
            </a:endParaRPr>
          </a:p>
          <a:p>
            <a:r>
              <a:rPr lang="en-US" sz="2800" dirty="0" smtClean="0">
                <a:latin typeface="Courier New"/>
              </a:rPr>
              <a:t>function Scatter() {</a:t>
            </a:r>
          </a:p>
          <a:p>
            <a:endParaRPr lang="en-US" sz="2800" dirty="0" smtClean="0">
              <a:latin typeface="Courier New"/>
            </a:endParaRP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this.range</a:t>
            </a:r>
            <a:r>
              <a:rPr lang="en-US" sz="2800" dirty="0" smtClean="0">
                <a:latin typeface="Courier New"/>
              </a:rPr>
              <a:t> = [0,1];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this.top</a:t>
            </a:r>
            <a:r>
              <a:rPr lang="en-US" sz="2800" dirty="0" smtClean="0">
                <a:latin typeface="Courier New"/>
              </a:rPr>
              <a:t> = 0;</a:t>
            </a:r>
          </a:p>
          <a:p>
            <a:r>
              <a:rPr lang="en-US" sz="2800" dirty="0" smtClean="0">
                <a:latin typeface="Courier New"/>
              </a:rPr>
              <a:t> this.id = "</a:t>
            </a:r>
            <a:r>
              <a:rPr lang="en-US" sz="2800" dirty="0" err="1" smtClean="0">
                <a:latin typeface="Courier New"/>
              </a:rPr>
              <a:t>myChart</a:t>
            </a:r>
            <a:r>
              <a:rPr lang="en-US" sz="2800" dirty="0" smtClean="0">
                <a:latin typeface="Courier New"/>
              </a:rPr>
              <a:t>";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this.left</a:t>
            </a:r>
            <a:r>
              <a:rPr lang="en-US" sz="2800" dirty="0" smtClean="0">
                <a:latin typeface="Courier New"/>
              </a:rPr>
              <a:t> = 0;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this.height</a:t>
            </a:r>
            <a:r>
              <a:rPr lang="en-US" sz="2800" dirty="0" smtClean="0">
                <a:latin typeface="Courier New"/>
              </a:rPr>
              <a:t> = 30;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this.width</a:t>
            </a:r>
            <a:r>
              <a:rPr lang="en-US" sz="2800" dirty="0" smtClean="0">
                <a:latin typeface="Courier New"/>
              </a:rPr>
              <a:t>  = 400;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this.borderWidth</a:t>
            </a:r>
            <a:r>
              <a:rPr lang="en-US" sz="2800" dirty="0" smtClean="0">
                <a:latin typeface="Courier New"/>
              </a:rPr>
              <a:t> = 2;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this.borderStyle</a:t>
            </a:r>
            <a:r>
              <a:rPr lang="en-US" sz="2800" dirty="0" smtClean="0">
                <a:latin typeface="Courier New"/>
              </a:rPr>
              <a:t> = "outset";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this.lineWidth</a:t>
            </a:r>
            <a:r>
              <a:rPr lang="en-US" sz="2800" dirty="0" smtClean="0">
                <a:latin typeface="Courier New"/>
              </a:rPr>
              <a:t> = 2;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this.parent</a:t>
            </a:r>
            <a:r>
              <a:rPr lang="en-US" sz="2800" dirty="0" smtClean="0">
                <a:latin typeface="Courier New"/>
              </a:rPr>
              <a:t> = null;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this.hilightColor</a:t>
            </a:r>
            <a:r>
              <a:rPr lang="en-US" sz="2800" dirty="0" smtClean="0">
                <a:latin typeface="Courier New"/>
              </a:rPr>
              <a:t> = "navy";</a:t>
            </a:r>
          </a:p>
          <a:p>
            <a:endParaRPr lang="en-US" sz="2800" dirty="0" smtClean="0">
              <a:latin typeface="Courier New"/>
            </a:endParaRP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this.k</a:t>
            </a:r>
            <a:r>
              <a:rPr lang="en-US" sz="2800" dirty="0" smtClean="0">
                <a:latin typeface="Courier New"/>
              </a:rPr>
              <a:t> = 100;</a:t>
            </a:r>
          </a:p>
          <a:p>
            <a:endParaRPr lang="en-US" sz="2800" dirty="0" smtClean="0">
              <a:latin typeface="Courier New"/>
            </a:endParaRP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this.onchange</a:t>
            </a:r>
            <a:r>
              <a:rPr lang="en-US" sz="2800" dirty="0" smtClean="0">
                <a:latin typeface="Courier New"/>
              </a:rPr>
              <a:t> = function (</a:t>
            </a:r>
            <a:r>
              <a:rPr lang="en-US" sz="2800" dirty="0" err="1" smtClean="0">
                <a:latin typeface="Courier New"/>
              </a:rPr>
              <a:t>newValue</a:t>
            </a:r>
            <a:r>
              <a:rPr lang="en-US" sz="2800" dirty="0" smtClean="0">
                <a:latin typeface="Courier New"/>
              </a:rPr>
              <a:t>) {</a:t>
            </a:r>
          </a:p>
          <a:p>
            <a:r>
              <a:rPr lang="en-US" sz="2800" dirty="0" smtClean="0">
                <a:latin typeface="Courier New"/>
              </a:rPr>
              <a:t>  </a:t>
            </a:r>
            <a:r>
              <a:rPr lang="en-US" sz="2800" dirty="0" err="1" smtClean="0">
                <a:latin typeface="Courier New"/>
              </a:rPr>
              <a:t>newValue</a:t>
            </a:r>
            <a:r>
              <a:rPr lang="en-US" sz="2800" dirty="0" smtClean="0">
                <a:latin typeface="Courier New"/>
              </a:rPr>
              <a:t> = </a:t>
            </a:r>
            <a:r>
              <a:rPr lang="en-US" sz="2800" dirty="0" err="1" smtClean="0">
                <a:latin typeface="Courier New"/>
              </a:rPr>
              <a:t>parseInt</a:t>
            </a:r>
            <a:r>
              <a:rPr lang="en-US" sz="2800" dirty="0" smtClean="0">
                <a:latin typeface="Courier New"/>
              </a:rPr>
              <a:t>(</a:t>
            </a:r>
            <a:r>
              <a:rPr lang="en-US" sz="2800" dirty="0" err="1" smtClean="0">
                <a:latin typeface="Courier New"/>
              </a:rPr>
              <a:t>newValue</a:t>
            </a:r>
            <a:r>
              <a:rPr lang="en-US" sz="2800" dirty="0" smtClean="0">
                <a:latin typeface="Courier New"/>
              </a:rPr>
              <a:t>);</a:t>
            </a:r>
          </a:p>
          <a:p>
            <a:r>
              <a:rPr lang="en-US" sz="2800" dirty="0" smtClean="0">
                <a:latin typeface="Courier New"/>
              </a:rPr>
              <a:t>  if(</a:t>
            </a:r>
            <a:r>
              <a:rPr lang="en-US" sz="2800" dirty="0" err="1" smtClean="0">
                <a:latin typeface="Courier New"/>
              </a:rPr>
              <a:t>newValue</a:t>
            </a:r>
            <a:r>
              <a:rPr lang="en-US" sz="2800" dirty="0" smtClean="0">
                <a:latin typeface="Courier New"/>
              </a:rPr>
              <a:t>&gt;=-100 &amp;&amp; </a:t>
            </a:r>
            <a:r>
              <a:rPr lang="en-US" sz="2800" dirty="0" err="1" smtClean="0">
                <a:latin typeface="Courier New"/>
              </a:rPr>
              <a:t>newValue</a:t>
            </a:r>
            <a:r>
              <a:rPr lang="en-US" sz="2800" dirty="0" smtClean="0">
                <a:latin typeface="Courier New"/>
              </a:rPr>
              <a:t>&lt;=100) {</a:t>
            </a:r>
          </a:p>
          <a:p>
            <a:r>
              <a:rPr lang="en-US" sz="2800" dirty="0" smtClean="0">
                <a:latin typeface="Courier New"/>
              </a:rPr>
              <a:t>   </a:t>
            </a:r>
            <a:r>
              <a:rPr lang="en-US" sz="2800" dirty="0" err="1" smtClean="0">
                <a:latin typeface="Courier New"/>
              </a:rPr>
              <a:t>this.k</a:t>
            </a:r>
            <a:r>
              <a:rPr lang="en-US" sz="2800" dirty="0" smtClean="0">
                <a:latin typeface="Courier New"/>
              </a:rPr>
              <a:t> = </a:t>
            </a:r>
            <a:r>
              <a:rPr lang="en-US" sz="2800" dirty="0" err="1" smtClean="0">
                <a:latin typeface="Courier New"/>
              </a:rPr>
              <a:t>newValue</a:t>
            </a:r>
            <a:r>
              <a:rPr lang="en-US" sz="2800" dirty="0" smtClean="0">
                <a:latin typeface="Courier New"/>
              </a:rPr>
              <a:t>;</a:t>
            </a:r>
          </a:p>
          <a:p>
            <a:r>
              <a:rPr lang="en-US" sz="2800" dirty="0" smtClean="0">
                <a:latin typeface="Courier New"/>
              </a:rPr>
              <a:t>   </a:t>
            </a:r>
            <a:r>
              <a:rPr lang="en-US" sz="2800" dirty="0" err="1" smtClean="0">
                <a:latin typeface="Courier New"/>
              </a:rPr>
              <a:t>this.redraw</a:t>
            </a:r>
            <a:r>
              <a:rPr lang="en-US" sz="2800" dirty="0" smtClean="0">
                <a:latin typeface="Courier New"/>
              </a:rPr>
              <a:t>();</a:t>
            </a:r>
          </a:p>
          <a:p>
            <a:r>
              <a:rPr lang="en-US" sz="2800" dirty="0" smtClean="0">
                <a:latin typeface="Courier New"/>
              </a:rPr>
              <a:t>  }</a:t>
            </a:r>
          </a:p>
          <a:p>
            <a:r>
              <a:rPr lang="en-US" sz="2800" dirty="0" smtClean="0">
                <a:latin typeface="Courier New"/>
              </a:rPr>
              <a:t> }</a:t>
            </a:r>
          </a:p>
          <a:p>
            <a:r>
              <a:rPr lang="en-US" sz="2800" dirty="0" smtClean="0">
                <a:latin typeface="Courier New"/>
              </a:rPr>
              <a:t> </a:t>
            </a:r>
            <a:r>
              <a:rPr lang="en-US" sz="2800" dirty="0" err="1" smtClean="0">
                <a:latin typeface="Courier New"/>
              </a:rPr>
              <a:t>this.getWrapperHTML</a:t>
            </a:r>
            <a:r>
              <a:rPr lang="en-US" sz="2800" dirty="0" smtClean="0">
                <a:latin typeface="Courier New"/>
              </a:rPr>
              <a:t> = function () {</a:t>
            </a:r>
          </a:p>
          <a:p>
            <a:r>
              <a:rPr lang="en-US" sz="2800" dirty="0" smtClean="0">
                <a:latin typeface="Courier New"/>
              </a:rPr>
              <a:t>  with(this)</a:t>
            </a:r>
          </a:p>
          <a:p>
            <a:r>
              <a:rPr lang="en-US" sz="2800" dirty="0" smtClean="0">
                <a:latin typeface="Courier New"/>
              </a:rPr>
              <a:t>   return "&lt;div style='</a:t>
            </a:r>
            <a:r>
              <a:rPr lang="en-US" sz="2800" dirty="0" err="1" smtClean="0">
                <a:latin typeface="Courier New"/>
              </a:rPr>
              <a:t>position:absolute;left</a:t>
            </a:r>
            <a:r>
              <a:rPr lang="en-US" sz="2800" dirty="0" smtClean="0">
                <a:latin typeface="Courier New"/>
              </a:rPr>
              <a:t>:" + left + "</a:t>
            </a:r>
            <a:r>
              <a:rPr lang="en-US" sz="2800" dirty="0" err="1" smtClean="0">
                <a:latin typeface="Courier New"/>
              </a:rPr>
              <a:t>px</a:t>
            </a:r>
            <a:r>
              <a:rPr lang="en-US" sz="2800" dirty="0" smtClean="0">
                <a:latin typeface="Courier New"/>
              </a:rPr>
              <a:t>;" + </a:t>
            </a:r>
          </a:p>
          <a:p>
            <a:r>
              <a:rPr lang="en-US" sz="2800" dirty="0" smtClean="0">
                <a:latin typeface="Courier New"/>
              </a:rPr>
              <a:t>                     "top:" + top + "</a:t>
            </a:r>
            <a:r>
              <a:rPr lang="en-US" sz="2800" dirty="0" err="1" smtClean="0">
                <a:latin typeface="Courier New"/>
              </a:rPr>
              <a:t>px</a:t>
            </a:r>
            <a:r>
              <a:rPr lang="en-US" sz="2800" dirty="0" smtClean="0">
                <a:latin typeface="Courier New"/>
              </a:rPr>
              <a:t>;" +</a:t>
            </a:r>
          </a:p>
          <a:p>
            <a:r>
              <a:rPr lang="en-US" sz="2800" dirty="0" smtClean="0">
                <a:latin typeface="Courier New"/>
              </a:rPr>
              <a:t>                     "width:" + width + "</a:t>
            </a:r>
            <a:r>
              <a:rPr lang="en-US" sz="2800" dirty="0" err="1" smtClean="0">
                <a:latin typeface="Courier New"/>
              </a:rPr>
              <a:t>px</a:t>
            </a:r>
            <a:r>
              <a:rPr lang="en-US" sz="2800" dirty="0" smtClean="0">
                <a:latin typeface="Courier New"/>
              </a:rPr>
              <a:t>;" +</a:t>
            </a:r>
          </a:p>
          <a:p>
            <a:r>
              <a:rPr lang="en-US" sz="2800" dirty="0" smtClean="0">
                <a:latin typeface="Courier New"/>
              </a:rPr>
              <a:t>                     "height:" + height + "</a:t>
            </a:r>
            <a:r>
              <a:rPr lang="en-US" sz="2800" dirty="0" err="1" smtClean="0">
                <a:latin typeface="Courier New"/>
              </a:rPr>
              <a:t>px</a:t>
            </a:r>
            <a:r>
              <a:rPr lang="en-US" sz="2800" dirty="0" smtClean="0">
                <a:latin typeface="Courier New"/>
              </a:rPr>
              <a:t>;" +</a:t>
            </a:r>
          </a:p>
          <a:p>
            <a:r>
              <a:rPr lang="en-US" sz="2800" dirty="0" smtClean="0">
                <a:latin typeface="Courier New"/>
              </a:rPr>
              <a:t>                     "border-style:" + </a:t>
            </a:r>
            <a:r>
              <a:rPr lang="en-US" sz="2800" dirty="0" err="1" smtClean="0">
                <a:latin typeface="Courier New"/>
              </a:rPr>
              <a:t>borderStyle</a:t>
            </a:r>
            <a:r>
              <a:rPr lang="en-US" sz="2800" dirty="0" smtClean="0">
                <a:latin typeface="Courier New"/>
              </a:rPr>
              <a:t> + ";" +</a:t>
            </a:r>
          </a:p>
          <a:p>
            <a:r>
              <a:rPr lang="en-US" sz="2800" dirty="0" smtClean="0">
                <a:latin typeface="Courier New"/>
              </a:rPr>
              <a:t>                     "border-width:" + </a:t>
            </a:r>
            <a:r>
              <a:rPr lang="en-US" sz="2800" dirty="0" err="1" smtClean="0">
                <a:latin typeface="Courier New"/>
              </a:rPr>
              <a:t>borderWidth</a:t>
            </a:r>
            <a:r>
              <a:rPr lang="en-US" sz="2800" dirty="0" smtClean="0">
                <a:latin typeface="Courier New"/>
              </a:rPr>
              <a:t> + "</a:t>
            </a:r>
            <a:r>
              <a:rPr lang="en-US" sz="2800" dirty="0" err="1" smtClean="0">
                <a:latin typeface="Courier New"/>
              </a:rPr>
              <a:t>px</a:t>
            </a:r>
            <a:r>
              <a:rPr lang="en-US" sz="2800" dirty="0" smtClean="0">
                <a:latin typeface="Courier New"/>
              </a:rPr>
              <a:t>;'" +</a:t>
            </a:r>
          </a:p>
          <a:p>
            <a:r>
              <a:rPr lang="en-US" sz="2800" dirty="0" smtClean="0">
                <a:latin typeface="Courier New"/>
              </a:rPr>
              <a:t>                     " id=" + id + "&gt;&lt;/div&gt;";</a:t>
            </a:r>
          </a:p>
          <a:p>
            <a:r>
              <a:rPr lang="en-US" sz="2800" dirty="0" smtClean="0">
                <a:latin typeface="Courier New"/>
              </a:rPr>
              <a:t> }</a:t>
            </a:r>
          </a:p>
          <a:p>
            <a:endParaRPr lang="en-US" sz="2800" dirty="0" smtClean="0">
              <a:latin typeface="Courier New"/>
            </a:endParaRPr>
          </a:p>
          <a:p>
            <a:r>
              <a:rPr lang="en-US" sz="4000" dirty="0" smtClean="0">
                <a:latin typeface="Courier New"/>
              </a:rPr>
              <a:t/>
            </a:r>
            <a:br>
              <a:rPr lang="en-US" sz="4000" dirty="0" smtClean="0">
                <a:latin typeface="Courier New"/>
              </a:rPr>
            </a:br>
            <a:endParaRPr lang="en-US" sz="4000" dirty="0" smtClean="0">
              <a:latin typeface="Courier New"/>
            </a:endParaRP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10200"/>
          </a:xfrm>
        </p:spPr>
        <p:txBody>
          <a:bodyPr>
            <a:normAutofit fontScale="25000" lnSpcReduction="20000"/>
          </a:bodyPr>
          <a:lstStyle/>
          <a:p>
            <a:endParaRPr lang="en-US" sz="2400" dirty="0" smtClean="0">
              <a:latin typeface="Courier New"/>
            </a:endParaRPr>
          </a:p>
          <a:p>
            <a:r>
              <a:rPr lang="en-US" sz="2400" dirty="0" smtClean="0">
                <a:latin typeface="Courier New"/>
              </a:rPr>
              <a:t> </a:t>
            </a:r>
            <a:r>
              <a:rPr lang="en-US" sz="2400" dirty="0" err="1" smtClean="0">
                <a:latin typeface="Courier New"/>
              </a:rPr>
              <a:t>this.values</a:t>
            </a:r>
            <a:r>
              <a:rPr lang="en-US" sz="2400" dirty="0" smtClean="0">
                <a:latin typeface="Courier New"/>
              </a:rPr>
              <a:t> = [[0,0]];</a:t>
            </a:r>
          </a:p>
          <a:p>
            <a:r>
              <a:rPr lang="en-US" sz="2400" dirty="0" err="1" smtClean="0">
                <a:latin typeface="Courier New"/>
              </a:rPr>
              <a:t>this.redraw</a:t>
            </a:r>
            <a:r>
              <a:rPr lang="en-US" sz="2400" dirty="0" smtClean="0">
                <a:latin typeface="Courier New"/>
              </a:rPr>
              <a:t> = function() {</a:t>
            </a:r>
          </a:p>
          <a:p>
            <a:r>
              <a:rPr lang="en-US" sz="2400" dirty="0" smtClean="0">
                <a:latin typeface="Courier New"/>
              </a:rPr>
              <a:t>  </a:t>
            </a:r>
            <a:r>
              <a:rPr lang="en-US" sz="2400" dirty="0" err="1" smtClean="0">
                <a:latin typeface="Courier New"/>
              </a:rPr>
              <a:t>var</a:t>
            </a:r>
            <a:r>
              <a:rPr lang="en-US" sz="2400" dirty="0" smtClean="0">
                <a:latin typeface="Courier New"/>
              </a:rPr>
              <a:t> </a:t>
            </a:r>
            <a:r>
              <a:rPr lang="en-US" sz="2400" dirty="0" err="1" smtClean="0">
                <a:latin typeface="Courier New"/>
              </a:rPr>
              <a:t>tempstr</a:t>
            </a:r>
            <a:r>
              <a:rPr lang="en-US" sz="2400" dirty="0" smtClean="0">
                <a:latin typeface="Courier New"/>
              </a:rPr>
              <a:t> = "";</a:t>
            </a:r>
          </a:p>
          <a:p>
            <a:r>
              <a:rPr lang="en-US" sz="2400" dirty="0" smtClean="0">
                <a:latin typeface="Courier New"/>
              </a:rPr>
              <a:t>  with(this) {</a:t>
            </a:r>
          </a:p>
          <a:p>
            <a:r>
              <a:rPr lang="en-US" sz="2400" dirty="0" smtClean="0">
                <a:latin typeface="Courier New"/>
              </a:rPr>
              <a:t>   values = []</a:t>
            </a:r>
          </a:p>
          <a:p>
            <a:r>
              <a:rPr lang="en-US" sz="2400" dirty="0" smtClean="0">
                <a:latin typeface="Courier New"/>
              </a:rPr>
              <a:t>   for(</a:t>
            </a:r>
            <a:r>
              <a:rPr lang="en-US" sz="2400" dirty="0" err="1" smtClean="0">
                <a:latin typeface="Courier New"/>
              </a:rPr>
              <a:t>var</a:t>
            </a:r>
            <a:r>
              <a:rPr lang="en-US" sz="2400" dirty="0" smtClean="0">
                <a:latin typeface="Courier New"/>
              </a:rPr>
              <a:t> </a:t>
            </a:r>
            <a:r>
              <a:rPr lang="en-US" sz="2400" dirty="0" err="1" smtClean="0">
                <a:latin typeface="Courier New"/>
              </a:rPr>
              <a:t>i</a:t>
            </a:r>
            <a:r>
              <a:rPr lang="en-US" sz="2400" dirty="0" smtClean="0">
                <a:latin typeface="Courier New"/>
              </a:rPr>
              <a:t>=0;i&lt;290;i++) {</a:t>
            </a:r>
          </a:p>
          <a:p>
            <a:r>
              <a:rPr lang="en-US" sz="2400" dirty="0" smtClean="0">
                <a:latin typeface="Courier New"/>
              </a:rPr>
              <a:t>    x = </a:t>
            </a:r>
            <a:r>
              <a:rPr lang="en-US" sz="2400" dirty="0" err="1" smtClean="0">
                <a:latin typeface="Courier New"/>
              </a:rPr>
              <a:t>i</a:t>
            </a:r>
            <a:r>
              <a:rPr lang="en-US" sz="2400" dirty="0" smtClean="0">
                <a:latin typeface="Courier New"/>
              </a:rPr>
              <a:t>;</a:t>
            </a:r>
          </a:p>
          <a:p>
            <a:r>
              <a:rPr lang="en-US" sz="2400" dirty="0" smtClean="0">
                <a:latin typeface="Courier New"/>
              </a:rPr>
              <a:t>    y = 150 + k * Math.sin (</a:t>
            </a:r>
            <a:r>
              <a:rPr lang="en-US" sz="2400" dirty="0" err="1" smtClean="0">
                <a:latin typeface="Courier New"/>
              </a:rPr>
              <a:t>i</a:t>
            </a:r>
            <a:r>
              <a:rPr lang="en-US" sz="2400" dirty="0" smtClean="0">
                <a:latin typeface="Courier New"/>
              </a:rPr>
              <a:t>/30);</a:t>
            </a:r>
          </a:p>
          <a:p>
            <a:r>
              <a:rPr lang="en-US" sz="2400" dirty="0" smtClean="0">
                <a:latin typeface="Courier New"/>
              </a:rPr>
              <a:t>    values[</a:t>
            </a:r>
            <a:r>
              <a:rPr lang="en-US" sz="2400" dirty="0" err="1" smtClean="0">
                <a:latin typeface="Courier New"/>
              </a:rPr>
              <a:t>values.length</a:t>
            </a:r>
            <a:r>
              <a:rPr lang="en-US" sz="2400" dirty="0" smtClean="0">
                <a:latin typeface="Courier New"/>
              </a:rPr>
              <a:t>] = [x, y];</a:t>
            </a:r>
          </a:p>
          <a:p>
            <a:r>
              <a:rPr lang="en-US" sz="2400" dirty="0" smtClean="0">
                <a:latin typeface="Courier New"/>
              </a:rPr>
              <a:t>   }</a:t>
            </a:r>
          </a:p>
          <a:p>
            <a:endParaRPr lang="en-US" sz="2400" dirty="0" smtClean="0">
              <a:latin typeface="Courier New"/>
            </a:endParaRPr>
          </a:p>
          <a:p>
            <a:endParaRPr lang="en-US" sz="2400" dirty="0" smtClean="0">
              <a:latin typeface="Courier New"/>
            </a:endParaRPr>
          </a:p>
          <a:p>
            <a:endParaRPr lang="en-US" sz="2400" dirty="0" smtClean="0">
              <a:latin typeface="Courier New"/>
            </a:endParaRPr>
          </a:p>
          <a:p>
            <a:r>
              <a:rPr lang="en-US" sz="2400" dirty="0" smtClean="0">
                <a:latin typeface="Courier New"/>
              </a:rPr>
              <a:t>   for(</a:t>
            </a:r>
            <a:r>
              <a:rPr lang="en-US" sz="2400" dirty="0" err="1" smtClean="0">
                <a:latin typeface="Courier New"/>
              </a:rPr>
              <a:t>var</a:t>
            </a:r>
            <a:r>
              <a:rPr lang="en-US" sz="2400" dirty="0" smtClean="0">
                <a:latin typeface="Courier New"/>
              </a:rPr>
              <a:t> </a:t>
            </a:r>
            <a:r>
              <a:rPr lang="en-US" sz="2400" dirty="0" err="1" smtClean="0">
                <a:latin typeface="Courier New"/>
              </a:rPr>
              <a:t>i</a:t>
            </a:r>
            <a:r>
              <a:rPr lang="en-US" sz="2400" dirty="0" smtClean="0">
                <a:latin typeface="Courier New"/>
              </a:rPr>
              <a:t>=0; </a:t>
            </a:r>
            <a:r>
              <a:rPr lang="en-US" sz="2400" dirty="0" err="1" smtClean="0">
                <a:latin typeface="Courier New"/>
              </a:rPr>
              <a:t>i</a:t>
            </a:r>
            <a:r>
              <a:rPr lang="en-US" sz="2400" dirty="0" smtClean="0">
                <a:latin typeface="Courier New"/>
              </a:rPr>
              <a:t>&lt;</a:t>
            </a:r>
            <a:r>
              <a:rPr lang="en-US" sz="2400" dirty="0" err="1" smtClean="0">
                <a:latin typeface="Courier New"/>
              </a:rPr>
              <a:t>values.length</a:t>
            </a:r>
            <a:r>
              <a:rPr lang="en-US" sz="2400" dirty="0" smtClean="0">
                <a:latin typeface="Courier New"/>
              </a:rPr>
              <a:t>; </a:t>
            </a:r>
            <a:r>
              <a:rPr lang="en-US" sz="2400" dirty="0" err="1" smtClean="0">
                <a:latin typeface="Courier New"/>
              </a:rPr>
              <a:t>i</a:t>
            </a:r>
            <a:r>
              <a:rPr lang="en-US" sz="2400" dirty="0" smtClean="0">
                <a:latin typeface="Courier New"/>
              </a:rPr>
              <a:t>++) {</a:t>
            </a:r>
          </a:p>
          <a:p>
            <a:r>
              <a:rPr lang="en-US" sz="2400" dirty="0" smtClean="0">
                <a:latin typeface="Courier New"/>
              </a:rPr>
              <a:t>    </a:t>
            </a:r>
            <a:r>
              <a:rPr lang="en-US" sz="2400" dirty="0" err="1" smtClean="0">
                <a:latin typeface="Courier New"/>
              </a:rPr>
              <a:t>tempstr</a:t>
            </a:r>
            <a:r>
              <a:rPr lang="en-US" sz="2400" dirty="0" smtClean="0">
                <a:latin typeface="Courier New"/>
              </a:rPr>
              <a:t> += "&lt;div style='</a:t>
            </a:r>
            <a:r>
              <a:rPr lang="en-US" sz="2400" dirty="0" err="1" smtClean="0">
                <a:latin typeface="Courier New"/>
              </a:rPr>
              <a:t>position:absolute;background</a:t>
            </a:r>
            <a:r>
              <a:rPr lang="en-US" sz="2400" dirty="0" smtClean="0">
                <a:latin typeface="Courier New"/>
              </a:rPr>
              <a:t>-Color:" + </a:t>
            </a:r>
            <a:r>
              <a:rPr lang="en-US" sz="2400" dirty="0" err="1" smtClean="0">
                <a:latin typeface="Courier New"/>
              </a:rPr>
              <a:t>hilightColor</a:t>
            </a:r>
            <a:r>
              <a:rPr lang="en-US" sz="2400" dirty="0" smtClean="0">
                <a:latin typeface="Courier New"/>
              </a:rPr>
              <a:t> +</a:t>
            </a:r>
          </a:p>
          <a:p>
            <a:r>
              <a:rPr lang="en-US" sz="2400" dirty="0" smtClean="0">
                <a:latin typeface="Courier New"/>
              </a:rPr>
              <a:t>     ";left:" + (</a:t>
            </a:r>
            <a:r>
              <a:rPr lang="en-US" sz="2400" dirty="0" err="1" smtClean="0">
                <a:latin typeface="Courier New"/>
              </a:rPr>
              <a:t>borderWidth</a:t>
            </a:r>
            <a:r>
              <a:rPr lang="en-US" sz="2400" dirty="0" smtClean="0">
                <a:latin typeface="Courier New"/>
              </a:rPr>
              <a:t> + </a:t>
            </a:r>
            <a:r>
              <a:rPr lang="en-US" sz="2400" dirty="0" err="1" smtClean="0">
                <a:latin typeface="Courier New"/>
              </a:rPr>
              <a:t>parseInt</a:t>
            </a:r>
            <a:r>
              <a:rPr lang="en-US" sz="2400" dirty="0" smtClean="0">
                <a:latin typeface="Courier New"/>
              </a:rPr>
              <a:t>(values[</a:t>
            </a:r>
            <a:r>
              <a:rPr lang="en-US" sz="2400" dirty="0" err="1" smtClean="0">
                <a:latin typeface="Courier New"/>
              </a:rPr>
              <a:t>i</a:t>
            </a:r>
            <a:r>
              <a:rPr lang="en-US" sz="2400" dirty="0" smtClean="0">
                <a:latin typeface="Courier New"/>
              </a:rPr>
              <a:t>][0])) + "</a:t>
            </a:r>
            <a:r>
              <a:rPr lang="en-US" sz="2400" dirty="0" err="1" smtClean="0">
                <a:latin typeface="Courier New"/>
              </a:rPr>
              <a:t>px</a:t>
            </a:r>
            <a:r>
              <a:rPr lang="en-US" sz="2400" dirty="0" smtClean="0">
                <a:latin typeface="Courier New"/>
              </a:rPr>
              <a:t>;" +</a:t>
            </a:r>
          </a:p>
          <a:p>
            <a:r>
              <a:rPr lang="en-US" sz="2400" dirty="0" smtClean="0">
                <a:latin typeface="Courier New"/>
              </a:rPr>
              <a:t>     "top:" + (height - 2 * </a:t>
            </a:r>
            <a:r>
              <a:rPr lang="en-US" sz="2400" dirty="0" err="1" smtClean="0">
                <a:latin typeface="Courier New"/>
              </a:rPr>
              <a:t>borderWidth</a:t>
            </a:r>
            <a:r>
              <a:rPr lang="en-US" sz="2400" dirty="0" smtClean="0">
                <a:latin typeface="Courier New"/>
              </a:rPr>
              <a:t> - </a:t>
            </a:r>
            <a:r>
              <a:rPr lang="en-US" sz="2400" dirty="0" err="1" smtClean="0">
                <a:latin typeface="Courier New"/>
              </a:rPr>
              <a:t>parseInt</a:t>
            </a:r>
            <a:r>
              <a:rPr lang="en-US" sz="2400" dirty="0" smtClean="0">
                <a:latin typeface="Courier New"/>
              </a:rPr>
              <a:t>(values[</a:t>
            </a:r>
            <a:r>
              <a:rPr lang="en-US" sz="2400" dirty="0" err="1" smtClean="0">
                <a:latin typeface="Courier New"/>
              </a:rPr>
              <a:t>i</a:t>
            </a:r>
            <a:r>
              <a:rPr lang="en-US" sz="2400" dirty="0" smtClean="0">
                <a:latin typeface="Courier New"/>
              </a:rPr>
              <a:t>][1])) + "</a:t>
            </a:r>
            <a:r>
              <a:rPr lang="en-US" sz="2400" dirty="0" err="1" smtClean="0">
                <a:latin typeface="Courier New"/>
              </a:rPr>
              <a:t>px</a:t>
            </a:r>
            <a:r>
              <a:rPr lang="en-US" sz="2400" dirty="0" smtClean="0">
                <a:latin typeface="Courier New"/>
              </a:rPr>
              <a:t>;" +</a:t>
            </a:r>
          </a:p>
          <a:p>
            <a:r>
              <a:rPr lang="en-US" sz="2400" dirty="0" smtClean="0">
                <a:latin typeface="Courier New"/>
              </a:rPr>
              <a:t>     "width:" + </a:t>
            </a:r>
            <a:r>
              <a:rPr lang="en-US" sz="2400" dirty="0" err="1" smtClean="0">
                <a:latin typeface="Courier New"/>
              </a:rPr>
              <a:t>lineWidth</a:t>
            </a:r>
            <a:r>
              <a:rPr lang="en-US" sz="2400" dirty="0" smtClean="0">
                <a:latin typeface="Courier New"/>
              </a:rPr>
              <a:t> + "</a:t>
            </a:r>
            <a:r>
              <a:rPr lang="en-US" sz="2400" dirty="0" err="1" smtClean="0">
                <a:latin typeface="Courier New"/>
              </a:rPr>
              <a:t>px;height</a:t>
            </a:r>
            <a:r>
              <a:rPr lang="en-US" sz="2400" dirty="0" smtClean="0">
                <a:latin typeface="Courier New"/>
              </a:rPr>
              <a:t>:" + </a:t>
            </a:r>
            <a:r>
              <a:rPr lang="en-US" sz="2400" dirty="0" err="1" smtClean="0">
                <a:latin typeface="Courier New"/>
              </a:rPr>
              <a:t>lineWidth</a:t>
            </a:r>
            <a:r>
              <a:rPr lang="en-US" sz="2400" dirty="0" smtClean="0">
                <a:latin typeface="Courier New"/>
              </a:rPr>
              <a:t> + "px;font-size:0px'&gt;&lt;/div&gt;";</a:t>
            </a:r>
          </a:p>
          <a:p>
            <a:endParaRPr lang="en-US" sz="2400" dirty="0" smtClean="0">
              <a:latin typeface="Courier New"/>
            </a:endParaRPr>
          </a:p>
          <a:p>
            <a:r>
              <a:rPr lang="en-US" sz="2400" dirty="0" smtClean="0">
                <a:latin typeface="Courier New"/>
              </a:rPr>
              <a:t>   }</a:t>
            </a:r>
          </a:p>
          <a:p>
            <a:r>
              <a:rPr lang="en-US" sz="2400" dirty="0" smtClean="0">
                <a:latin typeface="Courier New"/>
              </a:rPr>
              <a:t>   </a:t>
            </a:r>
            <a:r>
              <a:rPr lang="en-US" sz="2400" dirty="0" err="1" smtClean="0">
                <a:latin typeface="Courier New"/>
              </a:rPr>
              <a:t>document.getElementById</a:t>
            </a:r>
            <a:r>
              <a:rPr lang="en-US" sz="2400" dirty="0" smtClean="0">
                <a:latin typeface="Courier New"/>
              </a:rPr>
              <a:t>(this.id).</a:t>
            </a:r>
            <a:r>
              <a:rPr lang="en-US" sz="2400" dirty="0" err="1" smtClean="0">
                <a:latin typeface="Courier New"/>
              </a:rPr>
              <a:t>innerHTML</a:t>
            </a:r>
            <a:r>
              <a:rPr lang="en-US" sz="2400" dirty="0" smtClean="0">
                <a:latin typeface="Courier New"/>
              </a:rPr>
              <a:t> = </a:t>
            </a:r>
            <a:r>
              <a:rPr lang="en-US" sz="2400" dirty="0" err="1" smtClean="0">
                <a:latin typeface="Courier New"/>
              </a:rPr>
              <a:t>tempstr</a:t>
            </a:r>
            <a:r>
              <a:rPr lang="en-US" sz="2400" dirty="0" smtClean="0">
                <a:latin typeface="Courier New"/>
              </a:rPr>
              <a:t>;</a:t>
            </a:r>
          </a:p>
          <a:p>
            <a:r>
              <a:rPr lang="en-US" sz="2400" dirty="0" smtClean="0">
                <a:latin typeface="Courier New"/>
              </a:rPr>
              <a:t>  }</a:t>
            </a:r>
          </a:p>
          <a:p>
            <a:r>
              <a:rPr lang="en-US" sz="2400" dirty="0" smtClean="0">
                <a:latin typeface="Courier New"/>
              </a:rPr>
              <a:t> }</a:t>
            </a:r>
          </a:p>
          <a:p>
            <a:endParaRPr lang="en-US" sz="2400" dirty="0" smtClean="0">
              <a:latin typeface="Courier New"/>
            </a:endParaRPr>
          </a:p>
          <a:p>
            <a:r>
              <a:rPr lang="en-US" sz="2400" dirty="0" smtClean="0">
                <a:latin typeface="Courier New"/>
              </a:rPr>
              <a:t> </a:t>
            </a:r>
            <a:r>
              <a:rPr lang="en-US" sz="2400" dirty="0" err="1" smtClean="0">
                <a:latin typeface="Courier New"/>
              </a:rPr>
              <a:t>this.create</a:t>
            </a:r>
            <a:r>
              <a:rPr lang="en-US" sz="2400" dirty="0" smtClean="0">
                <a:latin typeface="Courier New"/>
              </a:rPr>
              <a:t>  = function() {</a:t>
            </a:r>
          </a:p>
          <a:p>
            <a:r>
              <a:rPr lang="en-US" sz="2400" dirty="0" smtClean="0">
                <a:latin typeface="Courier New"/>
              </a:rPr>
              <a:t>  </a:t>
            </a:r>
            <a:r>
              <a:rPr lang="en-US" sz="2400" dirty="0" err="1" smtClean="0">
                <a:latin typeface="Courier New"/>
              </a:rPr>
              <a:t>document.body.innerHTML</a:t>
            </a:r>
            <a:r>
              <a:rPr lang="en-US" sz="2400" dirty="0" smtClean="0">
                <a:latin typeface="Courier New"/>
              </a:rPr>
              <a:t> += </a:t>
            </a:r>
            <a:r>
              <a:rPr lang="en-US" sz="2400" dirty="0" err="1" smtClean="0">
                <a:latin typeface="Courier New"/>
              </a:rPr>
              <a:t>this.getWrapperHTML</a:t>
            </a:r>
            <a:r>
              <a:rPr lang="en-US" sz="2400" dirty="0" smtClean="0">
                <a:latin typeface="Courier New"/>
              </a:rPr>
              <a:t>();</a:t>
            </a:r>
          </a:p>
          <a:p>
            <a:r>
              <a:rPr lang="en-US" sz="2400" dirty="0" smtClean="0">
                <a:latin typeface="Courier New"/>
              </a:rPr>
              <a:t>  </a:t>
            </a:r>
            <a:r>
              <a:rPr lang="en-US" sz="2400" dirty="0" err="1" smtClean="0">
                <a:latin typeface="Courier New"/>
              </a:rPr>
              <a:t>this.redraw</a:t>
            </a:r>
            <a:r>
              <a:rPr lang="en-US" sz="2400" dirty="0" smtClean="0">
                <a:latin typeface="Courier New"/>
              </a:rPr>
              <a:t>();</a:t>
            </a:r>
          </a:p>
          <a:p>
            <a:r>
              <a:rPr lang="en-US" sz="2400" dirty="0" smtClean="0">
                <a:latin typeface="Courier New"/>
              </a:rPr>
              <a:t> }</a:t>
            </a:r>
          </a:p>
          <a:p>
            <a:r>
              <a:rPr lang="en-US" sz="2400" dirty="0" smtClean="0">
                <a:latin typeface="Courier New"/>
              </a:rPr>
              <a:t>}</a:t>
            </a:r>
          </a:p>
          <a:p>
            <a:endParaRPr lang="en-US" sz="2400" dirty="0" smtClean="0">
              <a:latin typeface="Courier New"/>
            </a:endParaRPr>
          </a:p>
          <a:p>
            <a:r>
              <a:rPr lang="en-US" sz="2400" dirty="0" err="1" smtClean="0">
                <a:latin typeface="Courier New"/>
              </a:rPr>
              <a:t>var</a:t>
            </a:r>
            <a:r>
              <a:rPr lang="en-US" sz="2400" dirty="0" smtClean="0">
                <a:latin typeface="Courier New"/>
              </a:rPr>
              <a:t> </a:t>
            </a:r>
            <a:r>
              <a:rPr lang="en-US" sz="2400" dirty="0" err="1" smtClean="0">
                <a:latin typeface="Courier New"/>
              </a:rPr>
              <a:t>tg</a:t>
            </a:r>
            <a:r>
              <a:rPr lang="en-US" sz="2400" dirty="0" smtClean="0">
                <a:latin typeface="Courier New"/>
              </a:rPr>
              <a:t>;</a:t>
            </a:r>
          </a:p>
          <a:p>
            <a:r>
              <a:rPr lang="en-US" sz="2400" dirty="0" smtClean="0">
                <a:latin typeface="Courier New"/>
              </a:rPr>
              <a:t>function </a:t>
            </a:r>
            <a:r>
              <a:rPr lang="en-US" sz="2400" dirty="0" err="1" smtClean="0">
                <a:latin typeface="Courier New"/>
              </a:rPr>
              <a:t>delay_this</a:t>
            </a:r>
            <a:r>
              <a:rPr lang="en-US" sz="2400" dirty="0" smtClean="0">
                <a:latin typeface="Courier New"/>
              </a:rPr>
              <a:t>(){</a:t>
            </a:r>
          </a:p>
          <a:p>
            <a:r>
              <a:rPr lang="en-US" sz="2400" dirty="0" err="1" smtClean="0">
                <a:latin typeface="Courier New"/>
              </a:rPr>
              <a:t>tg</a:t>
            </a:r>
            <a:r>
              <a:rPr lang="en-US" sz="2400" dirty="0" smtClean="0">
                <a:latin typeface="Courier New"/>
              </a:rPr>
              <a:t> = new Scatter();</a:t>
            </a:r>
          </a:p>
          <a:p>
            <a:r>
              <a:rPr lang="en-US" sz="2400" dirty="0" smtClean="0">
                <a:latin typeface="Courier New"/>
              </a:rPr>
              <a:t>with(</a:t>
            </a:r>
            <a:r>
              <a:rPr lang="en-US" sz="2400" dirty="0" err="1" smtClean="0">
                <a:latin typeface="Courier New"/>
              </a:rPr>
              <a:t>tg</a:t>
            </a:r>
            <a:r>
              <a:rPr lang="en-US" sz="2400" dirty="0" smtClean="0">
                <a:latin typeface="Courier New"/>
              </a:rPr>
              <a:t>) {</a:t>
            </a:r>
          </a:p>
          <a:p>
            <a:r>
              <a:rPr lang="en-US" sz="2400" dirty="0" smtClean="0">
                <a:latin typeface="Courier New"/>
              </a:rPr>
              <a:t> top = 70;</a:t>
            </a:r>
          </a:p>
          <a:p>
            <a:r>
              <a:rPr lang="en-US" sz="2400" dirty="0" smtClean="0">
                <a:latin typeface="Courier New"/>
              </a:rPr>
              <a:t> left = 15;</a:t>
            </a:r>
          </a:p>
          <a:p>
            <a:r>
              <a:rPr lang="en-US" sz="2400" dirty="0" smtClean="0">
                <a:latin typeface="Courier New"/>
              </a:rPr>
              <a:t> width = 300;</a:t>
            </a:r>
          </a:p>
          <a:p>
            <a:r>
              <a:rPr lang="en-US" sz="2400" dirty="0" smtClean="0">
                <a:latin typeface="Courier New"/>
              </a:rPr>
              <a:t> height = 300;</a:t>
            </a:r>
          </a:p>
          <a:p>
            <a:r>
              <a:rPr lang="en-US" sz="2400" dirty="0" smtClean="0">
                <a:latin typeface="Courier New"/>
              </a:rPr>
              <a:t> create();</a:t>
            </a:r>
          </a:p>
          <a:p>
            <a:r>
              <a:rPr lang="en-US" sz="2400" dirty="0" smtClean="0">
                <a:latin typeface="Courier New"/>
              </a:rPr>
              <a:t>}}</a:t>
            </a:r>
          </a:p>
          <a:p>
            <a:r>
              <a:rPr lang="en-US" sz="2400" dirty="0" err="1" smtClean="0">
                <a:latin typeface="Courier New"/>
              </a:rPr>
              <a:t>setTimeout</a:t>
            </a:r>
            <a:r>
              <a:rPr lang="en-US" sz="2400" dirty="0" smtClean="0">
                <a:latin typeface="Courier New"/>
              </a:rPr>
              <a:t>("</a:t>
            </a:r>
            <a:r>
              <a:rPr lang="en-US" sz="2400" dirty="0" err="1" smtClean="0">
                <a:latin typeface="Courier New"/>
              </a:rPr>
              <a:t>delay_this</a:t>
            </a:r>
            <a:r>
              <a:rPr lang="en-US" sz="2400" dirty="0" smtClean="0">
                <a:latin typeface="Courier New"/>
              </a:rPr>
              <a:t>()",3000);</a:t>
            </a:r>
          </a:p>
          <a:p>
            <a:r>
              <a:rPr lang="en-US" sz="2400" dirty="0" smtClean="0">
                <a:latin typeface="Courier New"/>
              </a:rPr>
              <a:t>/*</a:t>
            </a:r>
          </a:p>
          <a:p>
            <a:r>
              <a:rPr lang="en-US" sz="2400" dirty="0" smtClean="0">
                <a:latin typeface="Courier New"/>
              </a:rPr>
              <a:t> * It is possible to remove this delay call </a:t>
            </a:r>
            <a:r>
              <a:rPr lang="en-US" sz="2400" dirty="0" err="1" smtClean="0">
                <a:latin typeface="Courier New"/>
              </a:rPr>
              <a:t>call</a:t>
            </a:r>
            <a:r>
              <a:rPr lang="en-US" sz="2400" dirty="0" smtClean="0">
                <a:latin typeface="Courier New"/>
              </a:rPr>
              <a:t> the </a:t>
            </a:r>
            <a:r>
              <a:rPr lang="en-US" sz="2400" dirty="0" err="1" smtClean="0">
                <a:latin typeface="Courier New"/>
              </a:rPr>
              <a:t>delay_this</a:t>
            </a:r>
            <a:r>
              <a:rPr lang="en-US" sz="2400" dirty="0" smtClean="0">
                <a:latin typeface="Courier New"/>
              </a:rPr>
              <a:t>() routine</a:t>
            </a:r>
          </a:p>
          <a:p>
            <a:r>
              <a:rPr lang="en-US" sz="2400" dirty="0" smtClean="0">
                <a:latin typeface="Courier New"/>
              </a:rPr>
              <a:t> * directly here</a:t>
            </a:r>
          </a:p>
          <a:p>
            <a:r>
              <a:rPr lang="en-US" sz="2400" dirty="0" smtClean="0">
                <a:latin typeface="Courier New"/>
              </a:rPr>
              <a:t> *</a:t>
            </a:r>
          </a:p>
          <a:p>
            <a:r>
              <a:rPr lang="en-US" sz="2400" dirty="0" smtClean="0">
                <a:latin typeface="Courier New"/>
              </a:rPr>
              <a:t> * </a:t>
            </a:r>
            <a:r>
              <a:rPr lang="en-US" sz="2400" dirty="0" err="1" smtClean="0">
                <a:latin typeface="Courier New"/>
              </a:rPr>
              <a:t>delay_this</a:t>
            </a:r>
            <a:r>
              <a:rPr lang="en-US" sz="2400" dirty="0" smtClean="0">
                <a:latin typeface="Courier New"/>
              </a:rPr>
              <a:t>();</a:t>
            </a:r>
          </a:p>
          <a:p>
            <a:r>
              <a:rPr lang="en-US" sz="2400" dirty="0" smtClean="0">
                <a:latin typeface="Courier New"/>
              </a:rPr>
              <a:t> */</a:t>
            </a:r>
          </a:p>
          <a:p>
            <a:endParaRPr lang="en-US" sz="2400" dirty="0" smtClean="0">
              <a:latin typeface="Courier New"/>
            </a:endParaRPr>
          </a:p>
          <a:p>
            <a:r>
              <a:rPr lang="en-US" sz="2400" dirty="0" smtClean="0">
                <a:latin typeface="Courier New"/>
              </a:rPr>
              <a:t>&lt;/script&gt;</a:t>
            </a:r>
          </a:p>
          <a:p>
            <a:endParaRPr lang="en-US" sz="2400" dirty="0" smtClean="0">
              <a:latin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Javascript</a:t>
            </a:r>
            <a:r>
              <a:rPr lang="en-US" dirty="0" smtClean="0">
                <a:solidFill>
                  <a:srgbClr val="0000FF"/>
                </a:solidFill>
              </a:rPr>
              <a:t>/AJAX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457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draws a little sine-wave graph</a:t>
            </a:r>
          </a:p>
          <a:p>
            <a:r>
              <a:rPr lang="en-US" dirty="0" smtClean="0"/>
              <a:t>In general, </a:t>
            </a:r>
            <a:r>
              <a:rPr lang="en-US" dirty="0" err="1" smtClean="0"/>
              <a:t>Javascript</a:t>
            </a:r>
            <a:r>
              <a:rPr lang="en-US" dirty="0" smtClean="0"/>
              <a:t> can implement programmed effects and behaviors</a:t>
            </a:r>
          </a:p>
          <a:p>
            <a:r>
              <a:rPr lang="en-US" dirty="0" smtClean="0"/>
              <a:t>Can also access cookies and even files, depending on how you set permissions</a:t>
            </a:r>
          </a:p>
          <a:p>
            <a:endParaRPr lang="en-US" dirty="0" smtClean="0"/>
          </a:p>
          <a:p>
            <a:r>
              <a:rPr lang="en-US" dirty="0" smtClean="0"/>
              <a:t>Some people consider it to be a true “</a:t>
            </a:r>
            <a:r>
              <a:rPr lang="en-US" dirty="0" err="1" smtClean="0"/>
              <a:t>distribued</a:t>
            </a:r>
            <a:r>
              <a:rPr lang="en-US" dirty="0" smtClean="0"/>
              <a:t> O/S”!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0" y="2514600"/>
            <a:ext cx="3581400" cy="327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34000" y="2683042"/>
            <a:ext cx="3513221" cy="3064043"/>
          </a:xfrm>
          <a:custGeom>
            <a:avLst/>
            <a:gdLst>
              <a:gd name="connsiteX0" fmla="*/ 0 w 3513221"/>
              <a:gd name="connsiteY0" fmla="*/ 1929063 h 3064043"/>
              <a:gd name="connsiteX1" fmla="*/ 922421 w 3513221"/>
              <a:gd name="connsiteY1" fmla="*/ 276726 h 3064043"/>
              <a:gd name="connsiteX2" fmla="*/ 1692442 w 3513221"/>
              <a:gd name="connsiteY2" fmla="*/ 3043990 h 3064043"/>
              <a:gd name="connsiteX3" fmla="*/ 2751221 w 3513221"/>
              <a:gd name="connsiteY3" fmla="*/ 156411 h 3064043"/>
              <a:gd name="connsiteX4" fmla="*/ 3513221 w 3513221"/>
              <a:gd name="connsiteY4" fmla="*/ 2105526 h 3064043"/>
              <a:gd name="connsiteX5" fmla="*/ 3513221 w 3513221"/>
              <a:gd name="connsiteY5" fmla="*/ 2105526 h 306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3221" h="3064043">
                <a:moveTo>
                  <a:pt x="0" y="1929063"/>
                </a:moveTo>
                <a:cubicBezTo>
                  <a:pt x="320173" y="1009984"/>
                  <a:pt x="640347" y="90905"/>
                  <a:pt x="922421" y="276726"/>
                </a:cubicBezTo>
                <a:cubicBezTo>
                  <a:pt x="1204495" y="462547"/>
                  <a:pt x="1387642" y="3064043"/>
                  <a:pt x="1692442" y="3043990"/>
                </a:cubicBezTo>
                <a:cubicBezTo>
                  <a:pt x="1997242" y="3023938"/>
                  <a:pt x="2447758" y="312822"/>
                  <a:pt x="2751221" y="156411"/>
                </a:cubicBezTo>
                <a:cubicBezTo>
                  <a:pt x="3054684" y="0"/>
                  <a:pt x="3513221" y="2105526"/>
                  <a:pt x="3513221" y="2105526"/>
                </a:cubicBezTo>
                <a:lnTo>
                  <a:pt x="3513221" y="2105526"/>
                </a:lnTo>
              </a:path>
            </a:pathLst>
          </a:cu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web pages are modified “on the fly”</a:t>
            </a:r>
          </a:p>
          <a:p>
            <a:pPr lvl="1"/>
            <a:r>
              <a:rPr lang="en-US" dirty="0" smtClean="0"/>
              <a:t>For example, in the network itself</a:t>
            </a:r>
          </a:p>
          <a:p>
            <a:pPr lvl="1"/>
            <a:r>
              <a:rPr lang="en-US" dirty="0" smtClean="0"/>
              <a:t>Google, ISPs all want to do this… they want to insert hyperlinks that you can click (and that they can use to show advertising)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Effect?  The web page you download might not be identical to what the web site sent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ken\AppData\Local\Microsoft\Windows\Temporary Internet Files\Content.IE5\3LUPNAMP\MCj043162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62200"/>
            <a:ext cx="1981200" cy="1981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Reviewing what we already know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14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743200"/>
            <a:ext cx="1284559" cy="1219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24400" y="3352800"/>
            <a:ext cx="14478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Amazon.com load balancer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6172200" y="2362200"/>
            <a:ext cx="838200" cy="1282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5823094" y="3994294"/>
            <a:ext cx="1536412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172200" y="3200400"/>
            <a:ext cx="990600" cy="444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72200" y="3645188"/>
            <a:ext cx="990600" cy="62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Magnetic Disk 17"/>
          <p:cNvSpPr/>
          <p:nvPr/>
        </p:nvSpPr>
        <p:spPr>
          <a:xfrm>
            <a:off x="7086600" y="1905000"/>
            <a:ext cx="838200" cy="5334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server</a:t>
            </a:r>
            <a:endParaRPr lang="en-US" sz="1600" b="1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7239000" y="2895600"/>
            <a:ext cx="838200" cy="5334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server</a:t>
            </a:r>
            <a:endParaRPr lang="en-US" sz="1600" b="1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239000" y="3962400"/>
            <a:ext cx="838200" cy="5334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server</a:t>
            </a:r>
            <a:endParaRPr lang="en-US" sz="1600" b="1" dirty="0"/>
          </a:p>
        </p:txBody>
      </p:sp>
      <p:sp>
        <p:nvSpPr>
          <p:cNvPr id="21" name="Flowchart: Magnetic Disk 20"/>
          <p:cNvSpPr/>
          <p:nvPr/>
        </p:nvSpPr>
        <p:spPr>
          <a:xfrm>
            <a:off x="7086600" y="4953000"/>
            <a:ext cx="838200" cy="5334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server</a:t>
            </a:r>
            <a:endParaRPr lang="en-US" sz="1600" b="1" dirty="0"/>
          </a:p>
        </p:txBody>
      </p:sp>
      <p:sp>
        <p:nvSpPr>
          <p:cNvPr id="22" name="Oval 21"/>
          <p:cNvSpPr/>
          <p:nvPr/>
        </p:nvSpPr>
        <p:spPr>
          <a:xfrm>
            <a:off x="2819400" y="32004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52800" y="32766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76600" y="30480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24200" y="35814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19400" y="34290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71800" y="3276600"/>
            <a:ext cx="1143000" cy="685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24200" y="32004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00400" y="38100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81400" y="35814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657600" y="33528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95600" y="34290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90800" y="3581400"/>
            <a:ext cx="2057400" cy="158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242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Internet</a:t>
            </a:r>
            <a:endParaRPr lang="en-US" sz="1600" i="1" dirty="0"/>
          </a:p>
        </p:txBody>
      </p:sp>
      <p:sp>
        <p:nvSpPr>
          <p:cNvPr id="34" name="Rectangle 33"/>
          <p:cNvSpPr/>
          <p:nvPr/>
        </p:nvSpPr>
        <p:spPr>
          <a:xfrm>
            <a:off x="4038600" y="3962400"/>
            <a:ext cx="1426994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dirty="0" smtClean="0"/>
              <a:t>157.166.266.26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7467600" y="2438400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192.168.1.10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7391400" y="4572000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192.168.1.12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7467600" y="3505200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192.168.1.11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5715000" y="3962400"/>
            <a:ext cx="112883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dirty="0" smtClean="0"/>
              <a:t>192.168.1.1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6858000" y="5638800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192.168.1.14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3200400" y="53340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To external users, cnn.com load balancer has IP address 157.166.266.26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648200" y="4419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From the “inside” the same load balancer has address 192.168.1.1</a:t>
            </a:r>
            <a:endParaRPr lang="en-US" sz="1600" i="1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3886200" y="45720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4191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52400" y="4343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Use DHCP to</a:t>
            </a:r>
            <a:br>
              <a:rPr lang="en-US" sz="1600" i="1" dirty="0" smtClean="0"/>
            </a:br>
            <a:r>
              <a:rPr lang="en-US" sz="1600" i="1" dirty="0" smtClean="0"/>
              <a:t>learn IP address,</a:t>
            </a:r>
            <a:br>
              <a:rPr lang="en-US" sz="1600" i="1" dirty="0" smtClean="0"/>
            </a:br>
            <a:r>
              <a:rPr lang="en-US" sz="1600" i="1" dirty="0" smtClean="0"/>
              <a:t>DNS server address</a:t>
            </a:r>
            <a:endParaRPr lang="en-US" sz="1600" i="1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1028700" y="4229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42" name="Picture 2" descr="C:\Users\ken\AppData\Local\Microsoft\Windows\Temporary Internet Files\Content.IE5\K5JNB5FY\MCj0398499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352800"/>
            <a:ext cx="506250" cy="465277"/>
          </a:xfrm>
          <a:prstGeom prst="rect">
            <a:avLst/>
          </a:prstGeom>
          <a:noFill/>
        </p:spPr>
      </p:pic>
      <p:sp>
        <p:nvSpPr>
          <p:cNvPr id="48" name="Lightning Bolt 47"/>
          <p:cNvSpPr/>
          <p:nvPr/>
        </p:nvSpPr>
        <p:spPr>
          <a:xfrm rot="16200000">
            <a:off x="1752600" y="3200400"/>
            <a:ext cx="152400" cy="609600"/>
          </a:xfrm>
          <a:prstGeom prst="lightningBol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</a:t>
            </a:r>
            <a:r>
              <a:rPr lang="en-US" dirty="0" smtClean="0"/>
              <a:t>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of this is very secure</a:t>
            </a:r>
          </a:p>
          <a:p>
            <a:pPr lvl="1"/>
            <a:r>
              <a:rPr lang="en-US" dirty="0" smtClean="0"/>
              <a:t>This is why we switch to https for transactions</a:t>
            </a:r>
          </a:p>
          <a:p>
            <a:pPr lvl="1"/>
            <a:r>
              <a:rPr lang="en-US" dirty="0" smtClean="0"/>
              <a:t>It uses encryption on the browser/server connection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with </a:t>
            </a:r>
            <a:r>
              <a:rPr lang="en-US" dirty="0" err="1" smtClean="0"/>
              <a:t>Javascript</a:t>
            </a:r>
            <a:r>
              <a:rPr lang="en-US" dirty="0" smtClean="0"/>
              <a:t> there are more and more security loopholes and complications</a:t>
            </a:r>
          </a:p>
          <a:p>
            <a:pPr lvl="1"/>
            <a:r>
              <a:rPr lang="en-US" dirty="0" smtClean="0"/>
              <a:t>Basically, the sophistication of the options is way beyond what we understand how to protect</a:t>
            </a:r>
          </a:p>
          <a:p>
            <a:pPr lvl="1"/>
            <a:r>
              <a:rPr lang="en-US" dirty="0" smtClean="0"/>
              <a:t>This is in the nature of technology: features are more rewarded than robustness,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Modern web browser is a new kind of operating system!</a:t>
            </a:r>
          </a:p>
          <a:p>
            <a:pPr lvl="1"/>
            <a:r>
              <a:rPr lang="en-US" dirty="0" smtClean="0"/>
              <a:t>A network operating system</a:t>
            </a:r>
          </a:p>
          <a:p>
            <a:pPr lvl="1"/>
            <a:r>
              <a:rPr lang="en-US" dirty="0" smtClean="0"/>
              <a:t>Programs are “loaded” over the network, then execute inside browser windows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and more of what we do involves browser-accessed applications</a:t>
            </a:r>
          </a:p>
          <a:p>
            <a:pPr lvl="1"/>
            <a:r>
              <a:rPr lang="en-US" dirty="0" smtClean="0"/>
              <a:t>So-called Cloud Computing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this new kind of O/S needs </a:t>
            </a:r>
            <a:r>
              <a:rPr lang="en-US" smtClean="0"/>
              <a:t>our attention…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Fetching the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web browser knows how to display pages encoded in HTML, the “hypertext markup language”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743200"/>
            <a:ext cx="3962400" cy="364715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&lt;html&gt;</a:t>
            </a:r>
          </a:p>
          <a:p>
            <a:r>
              <a:rPr lang="en-US" sz="1100" dirty="0" smtClean="0"/>
              <a:t>&lt;body&gt;</a:t>
            </a:r>
          </a:p>
          <a:p>
            <a:endParaRPr lang="en-US" sz="1100" dirty="0" smtClean="0"/>
          </a:p>
          <a:p>
            <a:r>
              <a:rPr lang="en-US" sz="1100" dirty="0" smtClean="0"/>
              <a:t>&lt;pre&gt;</a:t>
            </a:r>
          </a:p>
          <a:p>
            <a:r>
              <a:rPr lang="en-US" sz="1100" dirty="0" smtClean="0"/>
              <a:t>This is</a:t>
            </a:r>
          </a:p>
          <a:p>
            <a:r>
              <a:rPr lang="en-US" sz="1100" dirty="0" smtClean="0"/>
              <a:t>preformatted text.</a:t>
            </a:r>
          </a:p>
          <a:p>
            <a:r>
              <a:rPr lang="en-US" sz="1100" dirty="0" smtClean="0"/>
              <a:t>It preserves      both spaces</a:t>
            </a:r>
          </a:p>
          <a:p>
            <a:r>
              <a:rPr lang="en-US" sz="1100" dirty="0" smtClean="0"/>
              <a:t>and line breaks.</a:t>
            </a:r>
          </a:p>
          <a:p>
            <a:r>
              <a:rPr lang="en-US" sz="1100" dirty="0" smtClean="0"/>
              <a:t>&lt;/pre&gt;</a:t>
            </a:r>
          </a:p>
          <a:p>
            <a:endParaRPr lang="en-US" sz="1100" dirty="0" smtClean="0"/>
          </a:p>
          <a:p>
            <a:r>
              <a:rPr lang="en-US" sz="1100" dirty="0" smtClean="0"/>
              <a:t>&lt;p&gt;The pre tag is good for displaying computer code:&lt;/p&gt;</a:t>
            </a:r>
          </a:p>
          <a:p>
            <a:endParaRPr lang="en-US" sz="1100" dirty="0" smtClean="0"/>
          </a:p>
          <a:p>
            <a:r>
              <a:rPr lang="en-US" sz="1100" dirty="0" smtClean="0"/>
              <a:t>&lt;pre&gt;</a:t>
            </a:r>
          </a:p>
          <a:p>
            <a:r>
              <a:rPr lang="en-US" sz="1100" dirty="0" smtClean="0"/>
              <a:t>for </a:t>
            </a:r>
            <a:r>
              <a:rPr lang="en-US" sz="1100" dirty="0" err="1" smtClean="0"/>
              <a:t>i</a:t>
            </a:r>
            <a:r>
              <a:rPr lang="en-US" sz="1100" dirty="0" smtClean="0"/>
              <a:t> = 1 to 10</a:t>
            </a:r>
          </a:p>
          <a:p>
            <a:r>
              <a:rPr lang="en-US" sz="1100" dirty="0" smtClean="0"/>
              <a:t>     print </a:t>
            </a:r>
            <a:r>
              <a:rPr lang="en-US" sz="1100" dirty="0" err="1" smtClean="0"/>
              <a:t>i</a:t>
            </a:r>
            <a:endParaRPr lang="en-US" sz="1100" dirty="0" smtClean="0"/>
          </a:p>
          <a:p>
            <a:r>
              <a:rPr lang="en-US" sz="1100" dirty="0" smtClean="0"/>
              <a:t>next </a:t>
            </a:r>
            <a:r>
              <a:rPr lang="en-US" sz="1100" dirty="0" err="1" smtClean="0"/>
              <a:t>i</a:t>
            </a:r>
            <a:endParaRPr lang="en-US" sz="1100" dirty="0" smtClean="0"/>
          </a:p>
          <a:p>
            <a:r>
              <a:rPr lang="en-US" sz="1100" dirty="0" smtClean="0"/>
              <a:t>&lt;/pre&gt;</a:t>
            </a:r>
          </a:p>
          <a:p>
            <a:endParaRPr lang="en-US" sz="1100" dirty="0" smtClean="0"/>
          </a:p>
          <a:p>
            <a:r>
              <a:rPr lang="en-US" sz="1100" dirty="0" smtClean="0"/>
              <a:t>&lt;/body&gt;</a:t>
            </a:r>
          </a:p>
          <a:p>
            <a:r>
              <a:rPr lang="en-US" sz="1100" dirty="0" smtClean="0"/>
              <a:t>&lt;/html&gt;</a:t>
            </a:r>
            <a:br>
              <a:rPr lang="en-US" sz="1100" dirty="0" smtClean="0"/>
            </a:br>
            <a:endParaRPr lang="en-US" sz="1100" dirty="0"/>
          </a:p>
        </p:txBody>
      </p:sp>
      <p:sp>
        <p:nvSpPr>
          <p:cNvPr id="318465" name="Rectangle 1"/>
          <p:cNvSpPr>
            <a:spLocks noChangeArrowheads="1"/>
          </p:cNvSpPr>
          <p:nvPr/>
        </p:nvSpPr>
        <p:spPr bwMode="auto">
          <a:xfrm>
            <a:off x="4343400" y="2743200"/>
            <a:ext cx="3554178" cy="369331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This is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preformatted text.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It preserves          both spaces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and line breaks.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pre tag is good for displaying computer code: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for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= 1 to 10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print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next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en-US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50" dirty="0" smtClean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50" dirty="0" smtClean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50" dirty="0" smtClean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50" dirty="0" smtClean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50" dirty="0" smtClean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your browser…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Asks the DNS for the IP address of Amazon.com</a:t>
            </a:r>
          </a:p>
          <a:p>
            <a:pPr lvl="1"/>
            <a:r>
              <a:rPr lang="en-US" dirty="0" smtClean="0"/>
              <a:t>Amazon.com itself “gives out” this address</a:t>
            </a:r>
          </a:p>
          <a:p>
            <a:pPr lvl="1"/>
            <a:r>
              <a:rPr lang="en-US" dirty="0" smtClean="0"/>
              <a:t>Perhaps Amazon has an east and a west-coast center</a:t>
            </a:r>
          </a:p>
          <a:p>
            <a:pPr lvl="1"/>
            <a:r>
              <a:rPr lang="en-US" dirty="0" smtClean="0"/>
              <a:t>When it first sees a request from New York, it returns the IP address of its east-coast load balancer</a:t>
            </a:r>
          </a:p>
          <a:p>
            <a:pPr lvl="1"/>
            <a:r>
              <a:rPr lang="en-US" dirty="0" smtClean="0"/>
              <a:t>DNS will cache this and can return the same address if asked again, for a while (until the TTL expires)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Amazon figures out that you live on the east coast from your IP address – a crude but workable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Amazon is a complex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Years ago they discovered that no single machine could construct web pages fast enough…</a:t>
            </a:r>
          </a:p>
          <a:p>
            <a:pPr lvl="1"/>
            <a:r>
              <a:rPr lang="en-US" dirty="0" smtClean="0"/>
              <a:t>First they expanded to have many side-by-side servers</a:t>
            </a:r>
          </a:p>
          <a:p>
            <a:pPr lvl="1"/>
            <a:r>
              <a:rPr lang="en-US" dirty="0" smtClean="0"/>
              <a:t>But this was still too slow</a:t>
            </a:r>
          </a:p>
          <a:p>
            <a:pPr lvl="1"/>
            <a:r>
              <a:rPr lang="en-US" dirty="0" smtClean="0"/>
              <a:t>So… they adopted an approach in which a front-end builds the page but talks to multiple back-end servers to actually obtain the content</a:t>
            </a:r>
          </a:p>
          <a:p>
            <a:pPr lvl="1"/>
            <a:r>
              <a:rPr lang="en-US" dirty="0" smtClean="0"/>
              <a:t>Today they estimate that on average, 100 to 150 servers cooperate on </a:t>
            </a:r>
            <a:r>
              <a:rPr lang="en-US" i="1" dirty="0" smtClean="0"/>
              <a:t>each page </a:t>
            </a:r>
            <a:r>
              <a:rPr lang="en-US" dirty="0" smtClean="0"/>
              <a:t>that they return to a user!!!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150 servers??? What do they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tracks down the book</a:t>
            </a:r>
          </a:p>
          <a:p>
            <a:r>
              <a:rPr lang="en-US" dirty="0" smtClean="0"/>
              <a:t>Another computes its popularity</a:t>
            </a:r>
          </a:p>
          <a:p>
            <a:r>
              <a:rPr lang="en-US" dirty="0" smtClean="0"/>
              <a:t>Another computes the price</a:t>
            </a:r>
          </a:p>
          <a:p>
            <a:r>
              <a:rPr lang="en-US" dirty="0" smtClean="0"/>
              <a:t>Another computes the inventory (“in stock”)</a:t>
            </a:r>
          </a:p>
          <a:p>
            <a:r>
              <a:rPr lang="en-US" dirty="0" smtClean="0"/>
              <a:t>Another checks to see what other books people often buy when they browse this book</a:t>
            </a:r>
          </a:p>
          <a:p>
            <a:r>
              <a:rPr lang="en-US" dirty="0" smtClean="0"/>
              <a:t>Another computes your “treasure chest” of special offers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glimpse inside Amazon.com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66800" y="2286000"/>
            <a:ext cx="73152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248400" y="182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048000" y="182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814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0386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4958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9530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4102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676400" y="3429000"/>
            <a:ext cx="5105400" cy="609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1295400" y="3657600"/>
            <a:ext cx="5105400" cy="609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2362200" y="3429000"/>
            <a:ext cx="5105400" cy="609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286000" y="3733800"/>
            <a:ext cx="5105400" cy="609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1752600" y="3886200"/>
            <a:ext cx="5105400" cy="609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1828800" y="3581400"/>
            <a:ext cx="5105400" cy="609600"/>
          </a:xfrm>
          <a:prstGeom prst="ellipse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b="1" dirty="0" smtClean="0">
                <a:cs typeface="Arial" charset="0"/>
              </a:rPr>
              <a:t>Internal communications network</a:t>
            </a:r>
            <a:endParaRPr lang="en-US" sz="1600" b="1" dirty="0">
              <a:cs typeface="Arial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95400" y="4572000"/>
            <a:ext cx="1066800" cy="1371600"/>
            <a:chOff x="3744" y="2256"/>
            <a:chExt cx="672" cy="864"/>
          </a:xfrm>
        </p:grpSpPr>
        <p:sp>
          <p:nvSpPr>
            <p:cNvPr id="11338" name="Text Box 18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11339" name="Rectangle 19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20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21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rgbClr val="33D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Text Box 22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11343" name="Line 23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44" name="Line 24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45" name="Line 25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438400" y="4572000"/>
            <a:ext cx="1066800" cy="1371600"/>
            <a:chOff x="3744" y="2256"/>
            <a:chExt cx="672" cy="864"/>
          </a:xfrm>
        </p:grpSpPr>
        <p:sp>
          <p:nvSpPr>
            <p:cNvPr id="11330" name="Text Box 27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11331" name="Rectangle 28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29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30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Text Box 31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11335" name="Line 32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36" name="Line 33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37" name="Line 34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581400" y="4572000"/>
            <a:ext cx="1066800" cy="1371600"/>
            <a:chOff x="3744" y="2256"/>
            <a:chExt cx="672" cy="864"/>
          </a:xfrm>
        </p:grpSpPr>
        <p:sp>
          <p:nvSpPr>
            <p:cNvPr id="11322" name="Text Box 36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11323" name="Rectangle 37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38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39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Text Box 40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11327" name="Line 41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28" name="Line 42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29" name="Line 43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724400" y="4572000"/>
            <a:ext cx="1066800" cy="1371600"/>
            <a:chOff x="3744" y="2256"/>
            <a:chExt cx="672" cy="864"/>
          </a:xfrm>
        </p:grpSpPr>
        <p:sp>
          <p:nvSpPr>
            <p:cNvPr id="11314" name="Text Box 45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rgbClr val="03C9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11315" name="Rectangle 46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rgbClr val="03C9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47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rgbClr val="03C9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48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rgbClr val="03C9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Text Box 49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11319" name="Line 50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20" name="Line 51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21" name="Line 52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5867400" y="4572000"/>
            <a:ext cx="1066800" cy="1371600"/>
            <a:chOff x="3744" y="2256"/>
            <a:chExt cx="672" cy="864"/>
          </a:xfrm>
        </p:grpSpPr>
        <p:sp>
          <p:nvSpPr>
            <p:cNvPr id="11306" name="Text Box 54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11307" name="Rectangle 55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56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57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Text Box 58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11311" name="Line 59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12" name="Line 60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13" name="Line 61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7010400" y="4572000"/>
            <a:ext cx="1066800" cy="1371600"/>
            <a:chOff x="3744" y="2256"/>
            <a:chExt cx="672" cy="864"/>
          </a:xfrm>
        </p:grpSpPr>
        <p:sp>
          <p:nvSpPr>
            <p:cNvPr id="11298" name="Text Box 63"/>
            <p:cNvSpPr txBox="1">
              <a:spLocks noChangeArrowheads="1"/>
            </p:cNvSpPr>
            <p:nvPr/>
          </p:nvSpPr>
          <p:spPr bwMode="auto">
            <a:xfrm>
              <a:off x="3936" y="2256"/>
              <a:ext cx="336" cy="19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cs typeface="Arial" charset="0"/>
                </a:rPr>
                <a:t>LB</a:t>
              </a:r>
            </a:p>
          </p:txBody>
        </p:sp>
        <p:sp>
          <p:nvSpPr>
            <p:cNvPr id="11299" name="Rectangle 64"/>
            <p:cNvSpPr>
              <a:spLocks noChangeArrowheads="1"/>
            </p:cNvSpPr>
            <p:nvPr/>
          </p:nvSpPr>
          <p:spPr bwMode="auto">
            <a:xfrm>
              <a:off x="3744" y="2640"/>
              <a:ext cx="192" cy="48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65"/>
            <p:cNvSpPr>
              <a:spLocks noChangeArrowheads="1"/>
            </p:cNvSpPr>
            <p:nvPr/>
          </p:nvSpPr>
          <p:spPr bwMode="auto">
            <a:xfrm>
              <a:off x="3984" y="2640"/>
              <a:ext cx="192" cy="48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Rectangle 66"/>
            <p:cNvSpPr>
              <a:spLocks noChangeArrowheads="1"/>
            </p:cNvSpPr>
            <p:nvPr/>
          </p:nvSpPr>
          <p:spPr bwMode="auto">
            <a:xfrm>
              <a:off x="4224" y="2640"/>
              <a:ext cx="192" cy="48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Text Box 67"/>
            <p:cNvSpPr txBox="1">
              <a:spLocks noChangeArrowheads="1"/>
            </p:cNvSpPr>
            <p:nvPr/>
          </p:nvSpPr>
          <p:spPr bwMode="auto">
            <a:xfrm>
              <a:off x="3792" y="2784"/>
              <a:ext cx="576" cy="15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 b="1">
                  <a:cs typeface="Arial" charset="0"/>
                </a:rPr>
                <a:t>service</a:t>
              </a:r>
            </a:p>
          </p:txBody>
        </p:sp>
        <p:sp>
          <p:nvSpPr>
            <p:cNvPr id="11303" name="Line 68"/>
            <p:cNvSpPr>
              <a:spLocks noChangeShapeType="1"/>
            </p:cNvSpPr>
            <p:nvPr/>
          </p:nvSpPr>
          <p:spPr bwMode="auto">
            <a:xfrm flipH="1">
              <a:off x="384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04" name="Line 69"/>
            <p:cNvSpPr>
              <a:spLocks noChangeShapeType="1"/>
            </p:cNvSpPr>
            <p:nvPr/>
          </p:nvSpPr>
          <p:spPr bwMode="auto">
            <a:xfrm>
              <a:off x="4080" y="244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05" name="Line 70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287" name="Rectangle 71"/>
          <p:cNvSpPr>
            <a:spLocks noChangeArrowheads="1"/>
          </p:cNvSpPr>
          <p:nvPr/>
        </p:nvSpPr>
        <p:spPr bwMode="auto">
          <a:xfrm>
            <a:off x="12954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72"/>
          <p:cNvSpPr>
            <a:spLocks noChangeArrowheads="1"/>
          </p:cNvSpPr>
          <p:nvPr/>
        </p:nvSpPr>
        <p:spPr bwMode="auto">
          <a:xfrm>
            <a:off x="17526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73"/>
          <p:cNvSpPr>
            <a:spLocks noChangeArrowheads="1"/>
          </p:cNvSpPr>
          <p:nvPr/>
        </p:nvSpPr>
        <p:spPr bwMode="auto">
          <a:xfrm>
            <a:off x="22098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74"/>
          <p:cNvSpPr>
            <a:spLocks noChangeArrowheads="1"/>
          </p:cNvSpPr>
          <p:nvPr/>
        </p:nvSpPr>
        <p:spPr bwMode="auto">
          <a:xfrm>
            <a:off x="26670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Rectangle 75"/>
          <p:cNvSpPr>
            <a:spLocks noChangeArrowheads="1"/>
          </p:cNvSpPr>
          <p:nvPr/>
        </p:nvSpPr>
        <p:spPr bwMode="auto">
          <a:xfrm>
            <a:off x="31242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76"/>
          <p:cNvSpPr>
            <a:spLocks noChangeArrowheads="1"/>
          </p:cNvSpPr>
          <p:nvPr/>
        </p:nvSpPr>
        <p:spPr bwMode="auto">
          <a:xfrm>
            <a:off x="58674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77"/>
          <p:cNvSpPr>
            <a:spLocks noChangeArrowheads="1"/>
          </p:cNvSpPr>
          <p:nvPr/>
        </p:nvSpPr>
        <p:spPr bwMode="auto">
          <a:xfrm>
            <a:off x="63246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Rectangle 78"/>
          <p:cNvSpPr>
            <a:spLocks noChangeArrowheads="1"/>
          </p:cNvSpPr>
          <p:nvPr/>
        </p:nvSpPr>
        <p:spPr bwMode="auto">
          <a:xfrm>
            <a:off x="67818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79"/>
          <p:cNvSpPr>
            <a:spLocks noChangeArrowheads="1"/>
          </p:cNvSpPr>
          <p:nvPr/>
        </p:nvSpPr>
        <p:spPr bwMode="auto">
          <a:xfrm>
            <a:off x="72390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Rectangle 80"/>
          <p:cNvSpPr>
            <a:spLocks noChangeArrowheads="1"/>
          </p:cNvSpPr>
          <p:nvPr/>
        </p:nvSpPr>
        <p:spPr bwMode="auto">
          <a:xfrm>
            <a:off x="7696200" y="2590800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Text Box 81"/>
          <p:cNvSpPr txBox="1">
            <a:spLocks noChangeArrowheads="1"/>
          </p:cNvSpPr>
          <p:nvPr/>
        </p:nvSpPr>
        <p:spPr bwMode="auto">
          <a:xfrm>
            <a:off x="2514600" y="2743200"/>
            <a:ext cx="4419600" cy="3365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b="1">
                <a:cs typeface="Arial" charset="0"/>
              </a:rPr>
              <a:t>“front-end applications”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4743</TotalTime>
  <Words>2910</Words>
  <Application>Microsoft Office PowerPoint</Application>
  <PresentationFormat>On-screen Show (4:3)</PresentationFormat>
  <Paragraphs>550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Talking to Amazon.com</vt:lpstr>
      <vt:lpstr>Talking to Amazon.com</vt:lpstr>
      <vt:lpstr>Reviewing what we already know</vt:lpstr>
      <vt:lpstr>Reviewing what we already know</vt:lpstr>
      <vt:lpstr>Fetching the page</vt:lpstr>
      <vt:lpstr>So your browser…</vt:lpstr>
      <vt:lpstr>But Amazon is a complex system</vt:lpstr>
      <vt:lpstr>150 servers??? What do they do?</vt:lpstr>
      <vt:lpstr>A glimpse inside Amazon.com</vt:lpstr>
      <vt:lpstr>Cloud computing, web services</vt:lpstr>
      <vt:lpstr>Cloud computing</vt:lpstr>
      <vt:lpstr>Web Services</vt:lpstr>
      <vt:lpstr>Service Oriented Architectures</vt:lpstr>
      <vt:lpstr>Basic Web Services model</vt:lpstr>
      <vt:lpstr>Basic Web Services model</vt:lpstr>
      <vt:lpstr>Basic Web Services model</vt:lpstr>
      <vt:lpstr>Basic Web Services model</vt:lpstr>
      <vt:lpstr>Basic Web Services model</vt:lpstr>
      <vt:lpstr>Web Services are often Front Ends</vt:lpstr>
      <vt:lpstr>The Web Services “stack”</vt:lpstr>
      <vt:lpstr>More complications</vt:lpstr>
      <vt:lpstr>Example: A graph of services</vt:lpstr>
      <vt:lpstr>What about images?</vt:lpstr>
      <vt:lpstr>Content hosting services</vt:lpstr>
      <vt:lpstr>Content Routing Principle (a.k.a. Content Distribution Network)</vt:lpstr>
      <vt:lpstr>Content Routing Principle (a.k.a. Content Distribution Network)</vt:lpstr>
      <vt:lpstr>Content Routing Principle (a.k.a. Content Distribution Network)</vt:lpstr>
      <vt:lpstr>How it works</vt:lpstr>
      <vt:lpstr>Akamai.com</vt:lpstr>
      <vt:lpstr>So: You access cnn.com….</vt:lpstr>
      <vt:lpstr>Cookies</vt:lpstr>
      <vt:lpstr>Cookie: Example</vt:lpstr>
      <vt:lpstr>Cookies</vt:lpstr>
      <vt:lpstr>Cookies</vt:lpstr>
      <vt:lpstr>Recap</vt:lpstr>
      <vt:lpstr>Javascript/AJAX</vt:lpstr>
      <vt:lpstr>Javascript/AJAX Example</vt:lpstr>
      <vt:lpstr>Javascript/AJAX Example</vt:lpstr>
      <vt:lpstr>Additional complications</vt:lpstr>
      <vt:lpstr>Things to think about</vt:lpstr>
      <vt:lpstr>Summary</vt:lpstr>
    </vt:vector>
  </TitlesOfParts>
  <Company>Cornell University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 for Concurrency</dc:title>
  <dc:creator>Ranveer Chandra</dc:creator>
  <cp:lastModifiedBy>Ken Birman</cp:lastModifiedBy>
  <cp:revision>149</cp:revision>
  <dcterms:created xsi:type="dcterms:W3CDTF">2005-02-09T03:28:32Z</dcterms:created>
  <dcterms:modified xsi:type="dcterms:W3CDTF">2009-03-18T15:11:32Z</dcterms:modified>
</cp:coreProperties>
</file>