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332" r:id="rId2"/>
    <p:sldId id="333" r:id="rId3"/>
    <p:sldId id="306" r:id="rId4"/>
    <p:sldId id="307" r:id="rId5"/>
    <p:sldId id="308" r:id="rId6"/>
    <p:sldId id="309" r:id="rId7"/>
    <p:sldId id="310" r:id="rId8"/>
    <p:sldId id="311" r:id="rId9"/>
    <p:sldId id="313" r:id="rId10"/>
    <p:sldId id="312" r:id="rId11"/>
    <p:sldId id="316" r:id="rId12"/>
    <p:sldId id="317" r:id="rId13"/>
    <p:sldId id="318" r:id="rId14"/>
    <p:sldId id="319" r:id="rId15"/>
    <p:sldId id="320" r:id="rId16"/>
    <p:sldId id="321" r:id="rId17"/>
    <p:sldId id="314" r:id="rId18"/>
    <p:sldId id="315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9" r:id="rId29"/>
    <p:sldId id="334" r:id="rId30"/>
    <p:sldId id="335" r:id="rId31"/>
    <p:sldId id="336" r:id="rId32"/>
    <p:sldId id="337" r:id="rId33"/>
    <p:sldId id="338" r:id="rId34"/>
    <p:sldId id="331" r:id="rId35"/>
    <p:sldId id="340" r:id="rId36"/>
    <p:sldId id="341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00"/>
    <a:srgbClr val="0000FF"/>
    <a:srgbClr val="FF0000"/>
    <a:srgbClr val="CC6600"/>
    <a:srgbClr val="6699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2" autoAdjust="0"/>
    <p:restoredTop sz="88644" autoAdjust="0"/>
  </p:normalViewPr>
  <p:slideViewPr>
    <p:cSldViewPr>
      <p:cViewPr varScale="1">
        <p:scale>
          <a:sx n="119" d="100"/>
          <a:sy n="119" d="100"/>
        </p:scale>
        <p:origin x="-5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BF31720-DF7D-460D-A3BD-35A5FDE0689B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35A8110-F5FB-4250-8BDB-17305AE30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4A060F9-F3EC-4507-A4E7-A48FE6B4FB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F359-699E-4FD6-9BCD-AC42C707A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CC4-ED5B-4514-9B25-CC0826B22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5FF2-177E-4EBF-B7E6-DF7BEFB53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19912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54BB-6E51-4756-B209-CEC81CE4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F6EF-AD74-49EE-98CE-3CBF78819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B3B3-9DA1-4A22-8936-59F84DF8E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332B-C41A-4A2C-AD95-1F239DBB5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A6C9-C3CE-4F06-89CC-79DBEFE86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9E4E-EB71-4712-8435-FC8193D27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8E1A66-BD02-468F-8B1B-50F371C08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FF7FAF-35CE-4FA1-8C2A-77CECB4AAE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Transport Layer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TCP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T</a:t>
            </a:r>
            <a:r>
              <a:rPr lang="en-US" sz="2400" dirty="0"/>
              <a:t>ransmission </a:t>
            </a:r>
            <a:r>
              <a:rPr lang="en-US" sz="2400" b="1" dirty="0"/>
              <a:t>C</a:t>
            </a:r>
            <a:r>
              <a:rPr lang="en-US" sz="2400" dirty="0"/>
              <a:t>ontrol </a:t>
            </a:r>
            <a:r>
              <a:rPr lang="en-US" sz="2400" b="1" dirty="0"/>
              <a:t>P</a:t>
            </a:r>
            <a:r>
              <a:rPr lang="en-US" sz="2400" dirty="0"/>
              <a:t>rotocol</a:t>
            </a:r>
          </a:p>
          <a:p>
            <a:pPr lvl="1"/>
            <a:r>
              <a:rPr lang="en-US" sz="2000" dirty="0"/>
              <a:t>Reliable, in-order, process-to-process, two-way byte stream</a:t>
            </a:r>
          </a:p>
          <a:p>
            <a:r>
              <a:rPr lang="en-US" sz="2400" dirty="0"/>
              <a:t>Different from UDP</a:t>
            </a:r>
          </a:p>
          <a:p>
            <a:pPr lvl="1"/>
            <a:r>
              <a:rPr lang="en-US" sz="2000" dirty="0" smtClean="0"/>
              <a:t>Connection-oriented, “punches hole in firewalls”</a:t>
            </a:r>
            <a:endParaRPr lang="en-US" sz="2000" dirty="0"/>
          </a:p>
          <a:p>
            <a:pPr lvl="1"/>
            <a:r>
              <a:rPr lang="en-US" sz="2000" dirty="0"/>
              <a:t>Error recovery: Packet loss, duplication, corruption, reordering</a:t>
            </a:r>
          </a:p>
          <a:p>
            <a:pPr lvl="1"/>
            <a:r>
              <a:rPr lang="en-US" sz="2200" dirty="0"/>
              <a:t>A number of applications require this guarantee</a:t>
            </a:r>
          </a:p>
          <a:p>
            <a:pPr lvl="2"/>
            <a:r>
              <a:rPr lang="en-US" sz="1700" dirty="0"/>
              <a:t>Web browsers use </a:t>
            </a:r>
            <a:r>
              <a:rPr lang="en-US" sz="1700" dirty="0" smtClean="0"/>
              <a:t>TCP</a:t>
            </a:r>
          </a:p>
          <a:p>
            <a:pPr lvl="1"/>
            <a:endParaRPr lang="en-US" sz="2000" dirty="0" smtClean="0"/>
          </a:p>
          <a:p>
            <a:r>
              <a:rPr lang="en-US" sz="2200" dirty="0" smtClean="0"/>
              <a:t>Cons?</a:t>
            </a:r>
          </a:p>
          <a:p>
            <a:pPr lvl="1"/>
            <a:r>
              <a:rPr lang="en-US" sz="2000" dirty="0" smtClean="0"/>
              <a:t>Awkward for voice applications because it has no notion of time-critical data delivery</a:t>
            </a:r>
            <a:endParaRPr lang="en-US" sz="20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9018-66BB-4378-AC13-0E773C6BE574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Handling Packet Loss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F89F3-68FA-42A5-AC60-8FC16A4BFC2F}" type="slidenum">
              <a:rPr lang="en-US"/>
              <a:pPr/>
              <a:t>11</a:t>
            </a:fld>
            <a:endParaRPr lang="en-US"/>
          </a:p>
        </p:txBody>
      </p:sp>
      <p:sp>
        <p:nvSpPr>
          <p:cNvPr id="312355" name="Line 35"/>
          <p:cNvSpPr>
            <a:spLocks noChangeShapeType="1"/>
          </p:cNvSpPr>
          <p:nvPr/>
        </p:nvSpPr>
        <p:spPr bwMode="auto">
          <a:xfrm>
            <a:off x="2514600" y="1447800"/>
            <a:ext cx="0" cy="31813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356" name="Line 36"/>
          <p:cNvSpPr>
            <a:spLocks noChangeShapeType="1"/>
          </p:cNvSpPr>
          <p:nvPr/>
        </p:nvSpPr>
        <p:spPr bwMode="auto">
          <a:xfrm>
            <a:off x="5162550" y="1504950"/>
            <a:ext cx="0" cy="31813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357" name="Text Box 37"/>
          <p:cNvSpPr txBox="1">
            <a:spLocks noChangeArrowheads="1"/>
          </p:cNvSpPr>
          <p:nvPr/>
        </p:nvSpPr>
        <p:spPr bwMode="auto">
          <a:xfrm>
            <a:off x="727075" y="1665288"/>
            <a:ext cx="11509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F0C19"/>
                </a:solidFill>
                <a:latin typeface="Comic Sans MS" pitchFamily="66" charset="0"/>
              </a:rPr>
              <a:t>sender</a:t>
            </a:r>
            <a:endParaRPr lang="en-US" sz="24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12358" name="Text Box 38"/>
          <p:cNvSpPr txBox="1">
            <a:spLocks noChangeArrowheads="1"/>
          </p:cNvSpPr>
          <p:nvPr/>
        </p:nvSpPr>
        <p:spPr bwMode="auto">
          <a:xfrm>
            <a:off x="5641975" y="1760538"/>
            <a:ext cx="13668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F0C19"/>
                </a:solidFill>
                <a:latin typeface="Comic Sans MS" pitchFamily="66" charset="0"/>
              </a:rPr>
              <a:t>receiver</a:t>
            </a:r>
          </a:p>
        </p:txBody>
      </p:sp>
      <p:sp>
        <p:nvSpPr>
          <p:cNvPr id="312359" name="Line 39"/>
          <p:cNvSpPr>
            <a:spLocks noChangeShapeType="1"/>
          </p:cNvSpPr>
          <p:nvPr/>
        </p:nvSpPr>
        <p:spPr bwMode="auto">
          <a:xfrm>
            <a:off x="1600200" y="2705100"/>
            <a:ext cx="0" cy="1714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360" name="Text Box 40"/>
          <p:cNvSpPr txBox="1">
            <a:spLocks noChangeArrowheads="1"/>
          </p:cNvSpPr>
          <p:nvPr/>
        </p:nvSpPr>
        <p:spPr bwMode="auto">
          <a:xfrm>
            <a:off x="708025" y="3113088"/>
            <a:ext cx="815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time</a:t>
            </a:r>
          </a:p>
        </p:txBody>
      </p:sp>
      <p:sp>
        <p:nvSpPr>
          <p:cNvPr id="312361" name="Line 41"/>
          <p:cNvSpPr>
            <a:spLocks noChangeShapeType="1"/>
          </p:cNvSpPr>
          <p:nvPr/>
        </p:nvSpPr>
        <p:spPr bwMode="auto">
          <a:xfrm>
            <a:off x="2533650" y="1695450"/>
            <a:ext cx="1543050" cy="8572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362" name="Text Box 42"/>
          <p:cNvSpPr txBox="1">
            <a:spLocks noChangeArrowheads="1"/>
          </p:cNvSpPr>
          <p:nvPr/>
        </p:nvSpPr>
        <p:spPr bwMode="auto">
          <a:xfrm>
            <a:off x="3089275" y="1550988"/>
            <a:ext cx="13668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message</a:t>
            </a:r>
          </a:p>
        </p:txBody>
      </p:sp>
      <p:sp>
        <p:nvSpPr>
          <p:cNvPr id="312363" name="AutoShape 43"/>
          <p:cNvSpPr>
            <a:spLocks noChangeArrowheads="1"/>
          </p:cNvSpPr>
          <p:nvPr/>
        </p:nvSpPr>
        <p:spPr bwMode="auto">
          <a:xfrm>
            <a:off x="4019550" y="2438400"/>
            <a:ext cx="457200" cy="457200"/>
          </a:xfrm>
          <a:prstGeom prst="irregularSeal2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2364" name="Text Box 44"/>
          <p:cNvSpPr txBox="1">
            <a:spLocks noChangeArrowheads="1"/>
          </p:cNvSpPr>
          <p:nvPr/>
        </p:nvSpPr>
        <p:spPr bwMode="auto">
          <a:xfrm>
            <a:off x="838200" y="5334000"/>
            <a:ext cx="69484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There are a number of reasons why the packet may get lost:</a:t>
            </a:r>
          </a:p>
          <a:p>
            <a:r>
              <a:rPr lang="en-US" sz="2000"/>
              <a:t>	- router congestion, lossy medium, etc.</a:t>
            </a:r>
          </a:p>
          <a:p>
            <a:endParaRPr lang="en-US" sz="2000"/>
          </a:p>
          <a:p>
            <a:r>
              <a:rPr lang="en-US" sz="2000"/>
              <a:t>How does sender know of a successful packet send?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Lost </a:t>
            </a:r>
            <a:r>
              <a:rPr lang="en-US" dirty="0" err="1">
                <a:solidFill>
                  <a:srgbClr val="0000FF"/>
                </a:solidFill>
              </a:rPr>
              <a:t>Acks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E766C-A4E8-49B4-B62D-9594F940542B}" type="slidenum">
              <a:rPr lang="en-US"/>
              <a:pPr/>
              <a:t>12</a:t>
            </a:fld>
            <a:endParaRPr lang="en-US"/>
          </a:p>
        </p:txBody>
      </p:sp>
      <p:sp>
        <p:nvSpPr>
          <p:cNvPr id="314389" name="Line 21"/>
          <p:cNvSpPr>
            <a:spLocks noChangeShapeType="1"/>
          </p:cNvSpPr>
          <p:nvPr/>
        </p:nvSpPr>
        <p:spPr bwMode="auto">
          <a:xfrm>
            <a:off x="2973388" y="1638300"/>
            <a:ext cx="0" cy="31813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90" name="Line 22"/>
          <p:cNvSpPr>
            <a:spLocks noChangeShapeType="1"/>
          </p:cNvSpPr>
          <p:nvPr/>
        </p:nvSpPr>
        <p:spPr bwMode="auto">
          <a:xfrm>
            <a:off x="5621338" y="1695450"/>
            <a:ext cx="0" cy="31813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91" name="Text Box 23"/>
          <p:cNvSpPr txBox="1">
            <a:spLocks noChangeArrowheads="1"/>
          </p:cNvSpPr>
          <p:nvPr/>
        </p:nvSpPr>
        <p:spPr bwMode="auto">
          <a:xfrm>
            <a:off x="1185863" y="1855788"/>
            <a:ext cx="11509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F0C19"/>
                </a:solidFill>
                <a:latin typeface="Comic Sans MS" pitchFamily="66" charset="0"/>
              </a:rPr>
              <a:t>sender</a:t>
            </a:r>
            <a:endParaRPr lang="en-US" sz="24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14392" name="Text Box 24"/>
          <p:cNvSpPr txBox="1">
            <a:spLocks noChangeArrowheads="1"/>
          </p:cNvSpPr>
          <p:nvPr/>
        </p:nvSpPr>
        <p:spPr bwMode="auto">
          <a:xfrm>
            <a:off x="6100763" y="1951038"/>
            <a:ext cx="13668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F0C19"/>
                </a:solidFill>
                <a:latin typeface="Comic Sans MS" pitchFamily="66" charset="0"/>
              </a:rPr>
              <a:t>receiver</a:t>
            </a:r>
          </a:p>
        </p:txBody>
      </p:sp>
      <p:sp>
        <p:nvSpPr>
          <p:cNvPr id="314393" name="Line 25"/>
          <p:cNvSpPr>
            <a:spLocks noChangeShapeType="1"/>
          </p:cNvSpPr>
          <p:nvPr/>
        </p:nvSpPr>
        <p:spPr bwMode="auto">
          <a:xfrm>
            <a:off x="1371600" y="3048000"/>
            <a:ext cx="0" cy="1714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94" name="Text Box 26"/>
          <p:cNvSpPr txBox="1">
            <a:spLocks noChangeArrowheads="1"/>
          </p:cNvSpPr>
          <p:nvPr/>
        </p:nvSpPr>
        <p:spPr bwMode="auto">
          <a:xfrm>
            <a:off x="533400" y="3200400"/>
            <a:ext cx="815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time</a:t>
            </a:r>
          </a:p>
        </p:txBody>
      </p:sp>
      <p:sp>
        <p:nvSpPr>
          <p:cNvPr id="314395" name="Line 27"/>
          <p:cNvSpPr>
            <a:spLocks noChangeShapeType="1"/>
          </p:cNvSpPr>
          <p:nvPr/>
        </p:nvSpPr>
        <p:spPr bwMode="auto">
          <a:xfrm>
            <a:off x="2992438" y="1885950"/>
            <a:ext cx="2646362" cy="7810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4396" name="Text Box 28"/>
          <p:cNvSpPr txBox="1">
            <a:spLocks noChangeArrowheads="1"/>
          </p:cNvSpPr>
          <p:nvPr/>
        </p:nvSpPr>
        <p:spPr bwMode="auto">
          <a:xfrm>
            <a:off x="3657600" y="1676400"/>
            <a:ext cx="13668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message</a:t>
            </a:r>
          </a:p>
        </p:txBody>
      </p:sp>
      <p:sp>
        <p:nvSpPr>
          <p:cNvPr id="314397" name="AutoShape 29"/>
          <p:cNvSpPr>
            <a:spLocks noChangeArrowheads="1"/>
          </p:cNvSpPr>
          <p:nvPr/>
        </p:nvSpPr>
        <p:spPr bwMode="auto">
          <a:xfrm>
            <a:off x="4114800" y="2819400"/>
            <a:ext cx="457200" cy="457200"/>
          </a:xfrm>
          <a:prstGeom prst="irregularSeal2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4398" name="Line 30"/>
          <p:cNvSpPr>
            <a:spLocks noChangeShapeType="1"/>
          </p:cNvSpPr>
          <p:nvPr/>
        </p:nvSpPr>
        <p:spPr bwMode="auto">
          <a:xfrm flipH="1">
            <a:off x="4648200" y="2667000"/>
            <a:ext cx="990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399" name="Text Box 31"/>
          <p:cNvSpPr txBox="1">
            <a:spLocks noChangeArrowheads="1"/>
          </p:cNvSpPr>
          <p:nvPr/>
        </p:nvSpPr>
        <p:spPr bwMode="auto">
          <a:xfrm>
            <a:off x="4724400" y="2819400"/>
            <a:ext cx="6619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ack</a:t>
            </a:r>
          </a:p>
        </p:txBody>
      </p:sp>
      <p:sp>
        <p:nvSpPr>
          <p:cNvPr id="314400" name="Text Box 32"/>
          <p:cNvSpPr txBox="1">
            <a:spLocks noChangeArrowheads="1"/>
          </p:cNvSpPr>
          <p:nvPr/>
        </p:nvSpPr>
        <p:spPr bwMode="auto">
          <a:xfrm>
            <a:off x="3429000" y="5791200"/>
            <a:ext cx="282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What if packet/ack is lost?</a:t>
            </a:r>
          </a:p>
        </p:txBody>
      </p:sp>
      <p:sp>
        <p:nvSpPr>
          <p:cNvPr id="314401" name="AutoShape 33"/>
          <p:cNvSpPr>
            <a:spLocks/>
          </p:cNvSpPr>
          <p:nvPr/>
        </p:nvSpPr>
        <p:spPr bwMode="auto">
          <a:xfrm>
            <a:off x="2590800" y="1905000"/>
            <a:ext cx="304800" cy="1600200"/>
          </a:xfrm>
          <a:prstGeom prst="leftBrace">
            <a:avLst>
              <a:gd name="adj1" fmla="val 43750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02" name="Text Box 34"/>
          <p:cNvSpPr txBox="1">
            <a:spLocks noChangeArrowheads="1"/>
          </p:cNvSpPr>
          <p:nvPr/>
        </p:nvSpPr>
        <p:spPr bwMode="auto">
          <a:xfrm>
            <a:off x="1371600" y="2362200"/>
            <a:ext cx="12779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timeout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401" grpId="0" animBg="1"/>
      <p:bldP spid="3144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74371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Delayed ACKs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D6D8-0468-403C-8183-A3E96E634E3B}" type="slidenum">
              <a:rPr lang="en-US"/>
              <a:pPr/>
              <a:t>13</a:t>
            </a:fld>
            <a:endParaRPr lang="en-US"/>
          </a:p>
        </p:txBody>
      </p:sp>
      <p:sp>
        <p:nvSpPr>
          <p:cNvPr id="317444" name="Line 4"/>
          <p:cNvSpPr>
            <a:spLocks noChangeShapeType="1"/>
          </p:cNvSpPr>
          <p:nvPr/>
        </p:nvSpPr>
        <p:spPr bwMode="auto">
          <a:xfrm>
            <a:off x="3278188" y="1600200"/>
            <a:ext cx="0" cy="31813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45" name="Line 5"/>
          <p:cNvSpPr>
            <a:spLocks noChangeShapeType="1"/>
          </p:cNvSpPr>
          <p:nvPr/>
        </p:nvSpPr>
        <p:spPr bwMode="auto">
          <a:xfrm>
            <a:off x="5926138" y="1657350"/>
            <a:ext cx="0" cy="31813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46" name="Text Box 6"/>
          <p:cNvSpPr txBox="1">
            <a:spLocks noChangeArrowheads="1"/>
          </p:cNvSpPr>
          <p:nvPr/>
        </p:nvSpPr>
        <p:spPr bwMode="auto">
          <a:xfrm>
            <a:off x="1490663" y="1817688"/>
            <a:ext cx="11509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F0C19"/>
                </a:solidFill>
                <a:latin typeface="Comic Sans MS" pitchFamily="66" charset="0"/>
              </a:rPr>
              <a:t>sender</a:t>
            </a:r>
            <a:endParaRPr lang="en-US" sz="24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17447" name="Text Box 7"/>
          <p:cNvSpPr txBox="1">
            <a:spLocks noChangeArrowheads="1"/>
          </p:cNvSpPr>
          <p:nvPr/>
        </p:nvSpPr>
        <p:spPr bwMode="auto">
          <a:xfrm>
            <a:off x="6405563" y="1912938"/>
            <a:ext cx="13668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F0C19"/>
                </a:solidFill>
                <a:latin typeface="Comic Sans MS" pitchFamily="66" charset="0"/>
              </a:rPr>
              <a:t>receiver</a:t>
            </a:r>
          </a:p>
        </p:txBody>
      </p:sp>
      <p:sp>
        <p:nvSpPr>
          <p:cNvPr id="317448" name="Line 8"/>
          <p:cNvSpPr>
            <a:spLocks noChangeShapeType="1"/>
          </p:cNvSpPr>
          <p:nvPr/>
        </p:nvSpPr>
        <p:spPr bwMode="auto">
          <a:xfrm>
            <a:off x="1676400" y="3009900"/>
            <a:ext cx="0" cy="1714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49" name="Text Box 9"/>
          <p:cNvSpPr txBox="1">
            <a:spLocks noChangeArrowheads="1"/>
          </p:cNvSpPr>
          <p:nvPr/>
        </p:nvSpPr>
        <p:spPr bwMode="auto">
          <a:xfrm>
            <a:off x="838200" y="3162300"/>
            <a:ext cx="815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time</a:t>
            </a:r>
          </a:p>
        </p:txBody>
      </p:sp>
      <p:sp>
        <p:nvSpPr>
          <p:cNvPr id="317450" name="Line 10"/>
          <p:cNvSpPr>
            <a:spLocks noChangeShapeType="1"/>
          </p:cNvSpPr>
          <p:nvPr/>
        </p:nvSpPr>
        <p:spPr bwMode="auto">
          <a:xfrm>
            <a:off x="3297238" y="1847850"/>
            <a:ext cx="2646362" cy="9715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451" name="Text Box 11"/>
          <p:cNvSpPr txBox="1">
            <a:spLocks noChangeArrowheads="1"/>
          </p:cNvSpPr>
          <p:nvPr/>
        </p:nvSpPr>
        <p:spPr bwMode="auto">
          <a:xfrm>
            <a:off x="3962400" y="1638300"/>
            <a:ext cx="13668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message</a:t>
            </a:r>
          </a:p>
        </p:txBody>
      </p:sp>
      <p:sp>
        <p:nvSpPr>
          <p:cNvPr id="317453" name="Line 13"/>
          <p:cNvSpPr>
            <a:spLocks noChangeShapeType="1"/>
          </p:cNvSpPr>
          <p:nvPr/>
        </p:nvSpPr>
        <p:spPr bwMode="auto">
          <a:xfrm flipH="1">
            <a:off x="3276600" y="2819400"/>
            <a:ext cx="26670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54" name="Text Box 14"/>
          <p:cNvSpPr txBox="1">
            <a:spLocks noChangeArrowheads="1"/>
          </p:cNvSpPr>
          <p:nvPr/>
        </p:nvSpPr>
        <p:spPr bwMode="auto">
          <a:xfrm>
            <a:off x="4953000" y="3048000"/>
            <a:ext cx="6619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ack</a:t>
            </a:r>
          </a:p>
        </p:txBody>
      </p:sp>
      <p:sp>
        <p:nvSpPr>
          <p:cNvPr id="317455" name="AutoShape 15"/>
          <p:cNvSpPr>
            <a:spLocks/>
          </p:cNvSpPr>
          <p:nvPr/>
        </p:nvSpPr>
        <p:spPr bwMode="auto">
          <a:xfrm>
            <a:off x="2895600" y="1905000"/>
            <a:ext cx="304800" cy="1600200"/>
          </a:xfrm>
          <a:prstGeom prst="leftBrace">
            <a:avLst>
              <a:gd name="adj1" fmla="val 43750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56" name="Text Box 16"/>
          <p:cNvSpPr txBox="1">
            <a:spLocks noChangeArrowheads="1"/>
          </p:cNvSpPr>
          <p:nvPr/>
        </p:nvSpPr>
        <p:spPr bwMode="auto">
          <a:xfrm>
            <a:off x="1676400" y="2324100"/>
            <a:ext cx="12779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timeout</a:t>
            </a:r>
          </a:p>
        </p:txBody>
      </p:sp>
      <p:sp>
        <p:nvSpPr>
          <p:cNvPr id="317457" name="Text Box 17"/>
          <p:cNvSpPr txBox="1">
            <a:spLocks noChangeArrowheads="1"/>
          </p:cNvSpPr>
          <p:nvPr/>
        </p:nvSpPr>
        <p:spPr bwMode="auto">
          <a:xfrm>
            <a:off x="1027113" y="5334000"/>
            <a:ext cx="630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What will happen here? Due to congestion, small timeout, …</a:t>
            </a:r>
          </a:p>
          <a:p>
            <a:pPr algn="ctr"/>
            <a:r>
              <a:rPr lang="en-US"/>
              <a:t>Delayed ACKs </a:t>
            </a:r>
            <a:r>
              <a:rPr lang="en-US">
                <a:sym typeface="Symbol" pitchFamily="18" charset="2"/>
              </a:rPr>
              <a:t> duplicate packets</a:t>
            </a:r>
          </a:p>
        </p:txBody>
      </p:sp>
      <p:sp>
        <p:nvSpPr>
          <p:cNvPr id="317458" name="Line 18"/>
          <p:cNvSpPr>
            <a:spLocks noChangeShapeType="1"/>
          </p:cNvSpPr>
          <p:nvPr/>
        </p:nvSpPr>
        <p:spPr bwMode="auto">
          <a:xfrm>
            <a:off x="3276600" y="3524250"/>
            <a:ext cx="2646363" cy="9715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459" name="Text Box 19"/>
          <p:cNvSpPr txBox="1">
            <a:spLocks noChangeArrowheads="1"/>
          </p:cNvSpPr>
          <p:nvPr/>
        </p:nvSpPr>
        <p:spPr bwMode="auto">
          <a:xfrm>
            <a:off x="4348163" y="3581400"/>
            <a:ext cx="13668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8" grpId="0" animBg="1"/>
      <p:bldP spid="3174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74371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Delayed ACKs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60AA-6125-40F3-8CA5-10F1C3A96256}" type="slidenum">
              <a:rPr lang="en-US"/>
              <a:pPr/>
              <a:t>14</a:t>
            </a:fld>
            <a:endParaRPr lang="en-US"/>
          </a:p>
        </p:txBody>
      </p:sp>
      <p:sp>
        <p:nvSpPr>
          <p:cNvPr id="319492" name="Line 4"/>
          <p:cNvSpPr>
            <a:spLocks noChangeShapeType="1"/>
          </p:cNvSpPr>
          <p:nvPr/>
        </p:nvSpPr>
        <p:spPr bwMode="auto">
          <a:xfrm flipH="1">
            <a:off x="3276600" y="1600200"/>
            <a:ext cx="1588" cy="3886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9493" name="Line 5"/>
          <p:cNvSpPr>
            <a:spLocks noChangeShapeType="1"/>
          </p:cNvSpPr>
          <p:nvPr/>
        </p:nvSpPr>
        <p:spPr bwMode="auto">
          <a:xfrm>
            <a:off x="5926138" y="1657350"/>
            <a:ext cx="17462" cy="39814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9494" name="Text Box 6"/>
          <p:cNvSpPr txBox="1">
            <a:spLocks noChangeArrowheads="1"/>
          </p:cNvSpPr>
          <p:nvPr/>
        </p:nvSpPr>
        <p:spPr bwMode="auto">
          <a:xfrm>
            <a:off x="1490663" y="1817688"/>
            <a:ext cx="11509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F0C19"/>
                </a:solidFill>
                <a:latin typeface="Comic Sans MS" pitchFamily="66" charset="0"/>
              </a:rPr>
              <a:t>sender</a:t>
            </a:r>
            <a:endParaRPr lang="en-US" sz="24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19495" name="Text Box 7"/>
          <p:cNvSpPr txBox="1">
            <a:spLocks noChangeArrowheads="1"/>
          </p:cNvSpPr>
          <p:nvPr/>
        </p:nvSpPr>
        <p:spPr bwMode="auto">
          <a:xfrm>
            <a:off x="6405563" y="1912938"/>
            <a:ext cx="13668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F0C19"/>
                </a:solidFill>
                <a:latin typeface="Comic Sans MS" pitchFamily="66" charset="0"/>
              </a:rPr>
              <a:t>receiver</a:t>
            </a:r>
          </a:p>
        </p:txBody>
      </p:sp>
      <p:sp>
        <p:nvSpPr>
          <p:cNvPr id="319496" name="Line 8"/>
          <p:cNvSpPr>
            <a:spLocks noChangeShapeType="1"/>
          </p:cNvSpPr>
          <p:nvPr/>
        </p:nvSpPr>
        <p:spPr bwMode="auto">
          <a:xfrm>
            <a:off x="1676400" y="3009900"/>
            <a:ext cx="0" cy="1714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9497" name="Text Box 9"/>
          <p:cNvSpPr txBox="1">
            <a:spLocks noChangeArrowheads="1"/>
          </p:cNvSpPr>
          <p:nvPr/>
        </p:nvSpPr>
        <p:spPr bwMode="auto">
          <a:xfrm>
            <a:off x="838200" y="3162300"/>
            <a:ext cx="815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time</a:t>
            </a:r>
          </a:p>
        </p:txBody>
      </p:sp>
      <p:sp>
        <p:nvSpPr>
          <p:cNvPr id="319498" name="Line 10"/>
          <p:cNvSpPr>
            <a:spLocks noChangeShapeType="1"/>
          </p:cNvSpPr>
          <p:nvPr/>
        </p:nvSpPr>
        <p:spPr bwMode="auto">
          <a:xfrm>
            <a:off x="3297238" y="1847850"/>
            <a:ext cx="2646362" cy="9715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9499" name="Text Box 11"/>
          <p:cNvSpPr txBox="1">
            <a:spLocks noChangeArrowheads="1"/>
          </p:cNvSpPr>
          <p:nvPr/>
        </p:nvSpPr>
        <p:spPr bwMode="auto">
          <a:xfrm>
            <a:off x="3962400" y="1638300"/>
            <a:ext cx="5572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m1</a:t>
            </a:r>
          </a:p>
        </p:txBody>
      </p:sp>
      <p:sp>
        <p:nvSpPr>
          <p:cNvPr id="319500" name="Line 12"/>
          <p:cNvSpPr>
            <a:spLocks noChangeShapeType="1"/>
          </p:cNvSpPr>
          <p:nvPr/>
        </p:nvSpPr>
        <p:spPr bwMode="auto">
          <a:xfrm flipH="1">
            <a:off x="3276600" y="2819400"/>
            <a:ext cx="26670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501" name="Text Box 13"/>
          <p:cNvSpPr txBox="1">
            <a:spLocks noChangeArrowheads="1"/>
          </p:cNvSpPr>
          <p:nvPr/>
        </p:nvSpPr>
        <p:spPr bwMode="auto">
          <a:xfrm>
            <a:off x="4953000" y="3048000"/>
            <a:ext cx="6619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ack</a:t>
            </a:r>
          </a:p>
        </p:txBody>
      </p:sp>
      <p:sp>
        <p:nvSpPr>
          <p:cNvPr id="319502" name="AutoShape 14"/>
          <p:cNvSpPr>
            <a:spLocks/>
          </p:cNvSpPr>
          <p:nvPr/>
        </p:nvSpPr>
        <p:spPr bwMode="auto">
          <a:xfrm>
            <a:off x="2895600" y="1905000"/>
            <a:ext cx="304800" cy="1600200"/>
          </a:xfrm>
          <a:prstGeom prst="leftBrace">
            <a:avLst>
              <a:gd name="adj1" fmla="val 43750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03" name="Text Box 15"/>
          <p:cNvSpPr txBox="1">
            <a:spLocks noChangeArrowheads="1"/>
          </p:cNvSpPr>
          <p:nvPr/>
        </p:nvSpPr>
        <p:spPr bwMode="auto">
          <a:xfrm>
            <a:off x="1676400" y="2324100"/>
            <a:ext cx="12779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timeout</a:t>
            </a:r>
          </a:p>
        </p:txBody>
      </p:sp>
      <p:sp>
        <p:nvSpPr>
          <p:cNvPr id="319504" name="Line 16"/>
          <p:cNvSpPr>
            <a:spLocks noChangeShapeType="1"/>
          </p:cNvSpPr>
          <p:nvPr/>
        </p:nvSpPr>
        <p:spPr bwMode="auto">
          <a:xfrm>
            <a:off x="3276600" y="3524250"/>
            <a:ext cx="2646363" cy="9715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9505" name="Text Box 17"/>
          <p:cNvSpPr txBox="1">
            <a:spLocks noChangeArrowheads="1"/>
          </p:cNvSpPr>
          <p:nvPr/>
        </p:nvSpPr>
        <p:spPr bwMode="auto">
          <a:xfrm>
            <a:off x="4348163" y="3581400"/>
            <a:ext cx="5572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m1</a:t>
            </a:r>
          </a:p>
        </p:txBody>
      </p:sp>
      <p:sp>
        <p:nvSpPr>
          <p:cNvPr id="319506" name="AutoShape 18"/>
          <p:cNvSpPr>
            <a:spLocks/>
          </p:cNvSpPr>
          <p:nvPr/>
        </p:nvSpPr>
        <p:spPr bwMode="auto">
          <a:xfrm>
            <a:off x="2895600" y="3962400"/>
            <a:ext cx="304800" cy="1600200"/>
          </a:xfrm>
          <a:prstGeom prst="leftBrace">
            <a:avLst>
              <a:gd name="adj1" fmla="val 43750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07" name="Text Box 19"/>
          <p:cNvSpPr txBox="1">
            <a:spLocks noChangeArrowheads="1"/>
          </p:cNvSpPr>
          <p:nvPr/>
        </p:nvSpPr>
        <p:spPr bwMode="auto">
          <a:xfrm>
            <a:off x="1676400" y="4495800"/>
            <a:ext cx="12779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timeout</a:t>
            </a:r>
          </a:p>
        </p:txBody>
      </p:sp>
      <p:sp>
        <p:nvSpPr>
          <p:cNvPr id="319508" name="Line 20"/>
          <p:cNvSpPr>
            <a:spLocks noChangeShapeType="1"/>
          </p:cNvSpPr>
          <p:nvPr/>
        </p:nvSpPr>
        <p:spPr bwMode="auto">
          <a:xfrm>
            <a:off x="3276600" y="3981450"/>
            <a:ext cx="1295400" cy="5143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9509" name="Text Box 21"/>
          <p:cNvSpPr txBox="1">
            <a:spLocks noChangeArrowheads="1"/>
          </p:cNvSpPr>
          <p:nvPr/>
        </p:nvSpPr>
        <p:spPr bwMode="auto">
          <a:xfrm>
            <a:off x="4038600" y="3962400"/>
            <a:ext cx="6064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m2</a:t>
            </a:r>
          </a:p>
        </p:txBody>
      </p:sp>
      <p:sp>
        <p:nvSpPr>
          <p:cNvPr id="319510" name="AutoShape 22"/>
          <p:cNvSpPr>
            <a:spLocks noChangeArrowheads="1"/>
          </p:cNvSpPr>
          <p:nvPr/>
        </p:nvSpPr>
        <p:spPr bwMode="auto">
          <a:xfrm>
            <a:off x="4495800" y="4267200"/>
            <a:ext cx="457200" cy="457200"/>
          </a:xfrm>
          <a:prstGeom prst="irregularSeal2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9511" name="Line 23"/>
          <p:cNvSpPr>
            <a:spLocks noChangeShapeType="1"/>
          </p:cNvSpPr>
          <p:nvPr/>
        </p:nvSpPr>
        <p:spPr bwMode="auto">
          <a:xfrm flipH="1">
            <a:off x="3276600" y="4495800"/>
            <a:ext cx="2667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512" name="Text Box 24"/>
          <p:cNvSpPr txBox="1">
            <a:spLocks noChangeArrowheads="1"/>
          </p:cNvSpPr>
          <p:nvPr/>
        </p:nvSpPr>
        <p:spPr bwMode="auto">
          <a:xfrm>
            <a:off x="4876800" y="4800600"/>
            <a:ext cx="6619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ack</a:t>
            </a:r>
          </a:p>
        </p:txBody>
      </p:sp>
      <p:sp>
        <p:nvSpPr>
          <p:cNvPr id="319513" name="Text Box 25"/>
          <p:cNvSpPr txBox="1">
            <a:spLocks noChangeArrowheads="1"/>
          </p:cNvSpPr>
          <p:nvPr/>
        </p:nvSpPr>
        <p:spPr bwMode="auto">
          <a:xfrm>
            <a:off x="3124200" y="5867400"/>
            <a:ext cx="296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How to solve this scenario?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504" grpId="0" animBg="1"/>
      <p:bldP spid="319505" grpId="0"/>
      <p:bldP spid="319508" grpId="0" animBg="1"/>
      <p:bldP spid="319509" grpId="0"/>
      <p:bldP spid="319510" grpId="0" animBg="1"/>
      <p:bldP spid="319511" grpId="0" animBg="1"/>
      <p:bldP spid="3195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96112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Insertion of Packets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3FA56-1777-4FBB-B345-18523C022C77}" type="slidenum">
              <a:rPr lang="en-US"/>
              <a:pPr/>
              <a:t>15</a:t>
            </a:fld>
            <a:endParaRPr lang="en-US"/>
          </a:p>
        </p:txBody>
      </p:sp>
      <p:sp>
        <p:nvSpPr>
          <p:cNvPr id="321541" name="Line 5"/>
          <p:cNvSpPr>
            <a:spLocks noChangeShapeType="1"/>
          </p:cNvSpPr>
          <p:nvPr/>
        </p:nvSpPr>
        <p:spPr bwMode="auto">
          <a:xfrm>
            <a:off x="3278188" y="1600200"/>
            <a:ext cx="0" cy="31813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2" name="Line 6"/>
          <p:cNvSpPr>
            <a:spLocks noChangeShapeType="1"/>
          </p:cNvSpPr>
          <p:nvPr/>
        </p:nvSpPr>
        <p:spPr bwMode="auto">
          <a:xfrm>
            <a:off x="5926138" y="1657350"/>
            <a:ext cx="0" cy="31813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3" name="Text Box 7"/>
          <p:cNvSpPr txBox="1">
            <a:spLocks noChangeArrowheads="1"/>
          </p:cNvSpPr>
          <p:nvPr/>
        </p:nvSpPr>
        <p:spPr bwMode="auto">
          <a:xfrm>
            <a:off x="1490663" y="1817688"/>
            <a:ext cx="11509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F0C19"/>
                </a:solidFill>
                <a:latin typeface="Comic Sans MS" pitchFamily="66" charset="0"/>
              </a:rPr>
              <a:t>sender</a:t>
            </a:r>
            <a:endParaRPr lang="en-US" sz="24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6405563" y="1912938"/>
            <a:ext cx="13668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F0C19"/>
                </a:solidFill>
                <a:latin typeface="Comic Sans MS" pitchFamily="66" charset="0"/>
              </a:rPr>
              <a:t>receiver</a:t>
            </a:r>
          </a:p>
        </p:txBody>
      </p:sp>
      <p:sp>
        <p:nvSpPr>
          <p:cNvPr id="321545" name="Line 9"/>
          <p:cNvSpPr>
            <a:spLocks noChangeShapeType="1"/>
          </p:cNvSpPr>
          <p:nvPr/>
        </p:nvSpPr>
        <p:spPr bwMode="auto">
          <a:xfrm>
            <a:off x="1676400" y="3009900"/>
            <a:ext cx="0" cy="1714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6" name="Text Box 10"/>
          <p:cNvSpPr txBox="1">
            <a:spLocks noChangeArrowheads="1"/>
          </p:cNvSpPr>
          <p:nvPr/>
        </p:nvSpPr>
        <p:spPr bwMode="auto">
          <a:xfrm>
            <a:off x="838200" y="3162300"/>
            <a:ext cx="815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time</a:t>
            </a:r>
          </a:p>
        </p:txBody>
      </p:sp>
      <p:sp>
        <p:nvSpPr>
          <p:cNvPr id="321547" name="Line 11"/>
          <p:cNvSpPr>
            <a:spLocks noChangeShapeType="1"/>
          </p:cNvSpPr>
          <p:nvPr/>
        </p:nvSpPr>
        <p:spPr bwMode="auto">
          <a:xfrm>
            <a:off x="3297238" y="1847850"/>
            <a:ext cx="2646362" cy="6667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1548" name="Text Box 12"/>
          <p:cNvSpPr txBox="1">
            <a:spLocks noChangeArrowheads="1"/>
          </p:cNvSpPr>
          <p:nvPr/>
        </p:nvSpPr>
        <p:spPr bwMode="auto">
          <a:xfrm>
            <a:off x="3962400" y="1638300"/>
            <a:ext cx="5572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m1</a:t>
            </a:r>
          </a:p>
        </p:txBody>
      </p:sp>
      <p:sp>
        <p:nvSpPr>
          <p:cNvPr id="321549" name="Line 13"/>
          <p:cNvSpPr>
            <a:spLocks noChangeShapeType="1"/>
          </p:cNvSpPr>
          <p:nvPr/>
        </p:nvSpPr>
        <p:spPr bwMode="auto">
          <a:xfrm flipH="1">
            <a:off x="3276600" y="2514600"/>
            <a:ext cx="2590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50" name="Text Box 14"/>
          <p:cNvSpPr txBox="1">
            <a:spLocks noChangeArrowheads="1"/>
          </p:cNvSpPr>
          <p:nvPr/>
        </p:nvSpPr>
        <p:spPr bwMode="auto">
          <a:xfrm>
            <a:off x="4038600" y="2438400"/>
            <a:ext cx="7985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ack1</a:t>
            </a:r>
          </a:p>
        </p:txBody>
      </p:sp>
      <p:sp>
        <p:nvSpPr>
          <p:cNvPr id="321553" name="Line 17"/>
          <p:cNvSpPr>
            <a:spLocks noChangeShapeType="1"/>
          </p:cNvSpPr>
          <p:nvPr/>
        </p:nvSpPr>
        <p:spPr bwMode="auto">
          <a:xfrm>
            <a:off x="3276600" y="3124200"/>
            <a:ext cx="2646363" cy="9715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1554" name="Text Box 18"/>
          <p:cNvSpPr txBox="1">
            <a:spLocks noChangeArrowheads="1"/>
          </p:cNvSpPr>
          <p:nvPr/>
        </p:nvSpPr>
        <p:spPr bwMode="auto">
          <a:xfrm>
            <a:off x="3962400" y="3429000"/>
            <a:ext cx="6064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m2</a:t>
            </a:r>
          </a:p>
        </p:txBody>
      </p:sp>
      <p:sp>
        <p:nvSpPr>
          <p:cNvPr id="321555" name="AutoShape 19"/>
          <p:cNvSpPr>
            <a:spLocks noChangeArrowheads="1"/>
          </p:cNvSpPr>
          <p:nvPr/>
        </p:nvSpPr>
        <p:spPr bwMode="auto">
          <a:xfrm>
            <a:off x="4495800" y="3124200"/>
            <a:ext cx="457200" cy="457200"/>
          </a:xfrm>
          <a:prstGeom prst="irregularSeal2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1556" name="Line 20"/>
          <p:cNvSpPr>
            <a:spLocks noChangeShapeType="1"/>
          </p:cNvSpPr>
          <p:nvPr/>
        </p:nvSpPr>
        <p:spPr bwMode="auto">
          <a:xfrm>
            <a:off x="4953000" y="3352800"/>
            <a:ext cx="990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57" name="Line 21"/>
          <p:cNvSpPr>
            <a:spLocks noChangeShapeType="1"/>
          </p:cNvSpPr>
          <p:nvPr/>
        </p:nvSpPr>
        <p:spPr bwMode="auto">
          <a:xfrm flipH="1">
            <a:off x="3276600" y="3657600"/>
            <a:ext cx="2590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58" name="Text Box 22"/>
          <p:cNvSpPr txBox="1">
            <a:spLocks noChangeArrowheads="1"/>
          </p:cNvSpPr>
          <p:nvPr/>
        </p:nvSpPr>
        <p:spPr bwMode="auto">
          <a:xfrm>
            <a:off x="4114800" y="3962400"/>
            <a:ext cx="8477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ack2</a:t>
            </a:r>
          </a:p>
        </p:txBody>
      </p:sp>
      <p:sp>
        <p:nvSpPr>
          <p:cNvPr id="321559" name="Text Box 23"/>
          <p:cNvSpPr txBox="1">
            <a:spLocks noChangeArrowheads="1"/>
          </p:cNvSpPr>
          <p:nvPr/>
        </p:nvSpPr>
        <p:spPr bwMode="auto">
          <a:xfrm>
            <a:off x="5181600" y="3124200"/>
            <a:ext cx="6619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m2’</a:t>
            </a:r>
          </a:p>
        </p:txBody>
      </p:sp>
      <p:sp>
        <p:nvSpPr>
          <p:cNvPr id="321560" name="Text Box 24"/>
          <p:cNvSpPr txBox="1">
            <a:spLocks noChangeArrowheads="1"/>
          </p:cNvSpPr>
          <p:nvPr/>
        </p:nvSpPr>
        <p:spPr bwMode="auto">
          <a:xfrm>
            <a:off x="2057400" y="5715000"/>
            <a:ext cx="440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m2’ could be from an old expired session!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Message Identifiers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Each message has &lt;message id, session id&gt;</a:t>
            </a:r>
          </a:p>
          <a:p>
            <a:pPr lvl="1"/>
            <a:r>
              <a:rPr lang="en-US" sz="2000"/>
              <a:t>Message id: uniquely identifies message in sender</a:t>
            </a:r>
          </a:p>
          <a:p>
            <a:pPr lvl="1"/>
            <a:r>
              <a:rPr lang="en-US" sz="2000"/>
              <a:t>Session id: unique across sessions</a:t>
            </a:r>
          </a:p>
          <a:p>
            <a:r>
              <a:rPr lang="en-US" sz="2400"/>
              <a:t>Message ids detect duplication, reordering</a:t>
            </a:r>
          </a:p>
          <a:p>
            <a:r>
              <a:rPr lang="en-US" sz="2400"/>
              <a:t>Session ids detect packet from old sessions</a:t>
            </a:r>
          </a:p>
          <a:p>
            <a:r>
              <a:rPr lang="en-US" sz="2400"/>
              <a:t>TCP’s sequence number has similar functionality:</a:t>
            </a:r>
          </a:p>
          <a:p>
            <a:pPr lvl="1"/>
            <a:r>
              <a:rPr lang="en-US" sz="2000"/>
              <a:t>Initial number chosen randomly</a:t>
            </a:r>
          </a:p>
          <a:p>
            <a:pPr lvl="1"/>
            <a:r>
              <a:rPr lang="en-US" sz="2000"/>
              <a:t>Unique across packets</a:t>
            </a:r>
          </a:p>
          <a:p>
            <a:pPr lvl="1"/>
            <a:r>
              <a:rPr lang="en-US" sz="2000"/>
              <a:t>Incremented by length of data bytes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C57D-FD91-496D-BC38-BA6D72CFA43D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74371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TCP Packets</a:t>
            </a:r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FB3E7-B752-4F87-8ED3-0A7D38A67D77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309306" name="Group 58"/>
          <p:cNvGrpSpPr>
            <a:grpSpLocks/>
          </p:cNvGrpSpPr>
          <p:nvPr/>
        </p:nvGrpSpPr>
        <p:grpSpPr bwMode="auto">
          <a:xfrm>
            <a:off x="2895600" y="1255713"/>
            <a:ext cx="4089400" cy="5330825"/>
            <a:chOff x="2818" y="659"/>
            <a:chExt cx="2576" cy="3358"/>
          </a:xfrm>
        </p:grpSpPr>
        <p:sp>
          <p:nvSpPr>
            <p:cNvPr id="309307" name="Rectangle 59"/>
            <p:cNvSpPr>
              <a:spLocks noChangeArrowheads="1"/>
            </p:cNvSpPr>
            <p:nvPr/>
          </p:nvSpPr>
          <p:spPr bwMode="auto">
            <a:xfrm>
              <a:off x="2905" y="917"/>
              <a:ext cx="2489" cy="3039"/>
            </a:xfrm>
            <a:prstGeom prst="rect">
              <a:avLst/>
            </a:prstGeom>
            <a:solidFill>
              <a:srgbClr val="3333CC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08" name="Rectangle 60"/>
            <p:cNvSpPr>
              <a:spLocks noChangeArrowheads="1"/>
            </p:cNvSpPr>
            <p:nvPr/>
          </p:nvSpPr>
          <p:spPr bwMode="auto">
            <a:xfrm>
              <a:off x="2851" y="990"/>
              <a:ext cx="2489" cy="302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9309" name="Text Box 61"/>
            <p:cNvSpPr txBox="1">
              <a:spLocks noChangeArrowheads="1"/>
            </p:cNvSpPr>
            <p:nvPr/>
          </p:nvSpPr>
          <p:spPr bwMode="auto">
            <a:xfrm>
              <a:off x="2886" y="968"/>
              <a:ext cx="11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  <a:latin typeface="Comic Sans MS" pitchFamily="66" charset="0"/>
                </a:rPr>
                <a:t>source port #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10" name="Text Box 62"/>
            <p:cNvSpPr txBox="1">
              <a:spLocks noChangeArrowheads="1"/>
            </p:cNvSpPr>
            <p:nvPr/>
          </p:nvSpPr>
          <p:spPr bwMode="auto">
            <a:xfrm>
              <a:off x="4198" y="971"/>
              <a:ext cx="10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  <a:latin typeface="Comic Sans MS" pitchFamily="66" charset="0"/>
                </a:rPr>
                <a:t>dest port #</a:t>
              </a: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11" name="Line 63"/>
            <p:cNvSpPr>
              <a:spLocks noChangeShapeType="1"/>
            </p:cNvSpPr>
            <p:nvPr/>
          </p:nvSpPr>
          <p:spPr bwMode="auto">
            <a:xfrm>
              <a:off x="2853" y="1226"/>
              <a:ext cx="2486" cy="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12" name="Line 64"/>
            <p:cNvSpPr>
              <a:spLocks noChangeShapeType="1"/>
            </p:cNvSpPr>
            <p:nvPr/>
          </p:nvSpPr>
          <p:spPr bwMode="auto">
            <a:xfrm flipV="1">
              <a:off x="2849" y="1465"/>
              <a:ext cx="248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13" name="Line 65"/>
            <p:cNvSpPr>
              <a:spLocks noChangeShapeType="1"/>
            </p:cNvSpPr>
            <p:nvPr/>
          </p:nvSpPr>
          <p:spPr bwMode="auto">
            <a:xfrm flipV="1">
              <a:off x="4075" y="990"/>
              <a:ext cx="0" cy="2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14" name="Text Box 66"/>
            <p:cNvSpPr txBox="1">
              <a:spLocks noChangeArrowheads="1"/>
            </p:cNvSpPr>
            <p:nvPr/>
          </p:nvSpPr>
          <p:spPr bwMode="auto">
            <a:xfrm>
              <a:off x="3758" y="659"/>
              <a:ext cx="5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Comic Sans MS" pitchFamily="66" charset="0"/>
                </a:rPr>
                <a:t>32 bits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15" name="Line 67"/>
            <p:cNvSpPr>
              <a:spLocks noChangeShapeType="1"/>
            </p:cNvSpPr>
            <p:nvPr/>
          </p:nvSpPr>
          <p:spPr bwMode="auto">
            <a:xfrm>
              <a:off x="4417" y="811"/>
              <a:ext cx="899" cy="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16" name="Line 68"/>
            <p:cNvSpPr>
              <a:spLocks noChangeShapeType="1"/>
            </p:cNvSpPr>
            <p:nvPr/>
          </p:nvSpPr>
          <p:spPr bwMode="auto">
            <a:xfrm rot="10800000">
              <a:off x="2837" y="818"/>
              <a:ext cx="84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17" name="Text Box 69"/>
            <p:cNvSpPr txBox="1">
              <a:spLocks noChangeArrowheads="1"/>
            </p:cNvSpPr>
            <p:nvPr/>
          </p:nvSpPr>
          <p:spPr bwMode="auto">
            <a:xfrm>
              <a:off x="3475" y="2845"/>
              <a:ext cx="134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  <a:latin typeface="Comic Sans MS" pitchFamily="66" charset="0"/>
                </a:rPr>
                <a:t>application</a:t>
              </a:r>
            </a:p>
            <a:p>
              <a:pPr algn="ctr" eaLnBrk="0" hangingPunct="0"/>
              <a:r>
                <a:rPr lang="en-US" sz="2000">
                  <a:solidFill>
                    <a:srgbClr val="000000"/>
                  </a:solidFill>
                  <a:latin typeface="Comic Sans MS" pitchFamily="66" charset="0"/>
                </a:rPr>
                <a:t>data </a:t>
              </a:r>
            </a:p>
            <a:p>
              <a:pPr algn="ctr" eaLnBrk="0" hangingPunct="0"/>
              <a:r>
                <a:rPr lang="en-US" sz="2000">
                  <a:solidFill>
                    <a:srgbClr val="000000"/>
                  </a:solidFill>
                  <a:latin typeface="Comic Sans MS" pitchFamily="66" charset="0"/>
                </a:rPr>
                <a:t>(variable length)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18" name="Text Box 70"/>
            <p:cNvSpPr txBox="1">
              <a:spLocks noChangeArrowheads="1"/>
            </p:cNvSpPr>
            <p:nvPr/>
          </p:nvSpPr>
          <p:spPr bwMode="auto">
            <a:xfrm>
              <a:off x="3250" y="1213"/>
              <a:ext cx="15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  <a:latin typeface="Comic Sans MS" pitchFamily="66" charset="0"/>
                </a:rPr>
                <a:t>sequence number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19" name="Line 71"/>
            <p:cNvSpPr>
              <a:spLocks noChangeShapeType="1"/>
            </p:cNvSpPr>
            <p:nvPr/>
          </p:nvSpPr>
          <p:spPr bwMode="auto">
            <a:xfrm flipV="1">
              <a:off x="2855" y="1705"/>
              <a:ext cx="248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20" name="Text Box 72"/>
            <p:cNvSpPr txBox="1">
              <a:spLocks noChangeArrowheads="1"/>
            </p:cNvSpPr>
            <p:nvPr/>
          </p:nvSpPr>
          <p:spPr bwMode="auto">
            <a:xfrm>
              <a:off x="2998" y="1465"/>
              <a:ext cx="21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  <a:latin typeface="Comic Sans MS" pitchFamily="66" charset="0"/>
                </a:rPr>
                <a:t>acknowledgement number</a:t>
              </a:r>
              <a:endParaRPr lang="en-US" sz="2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21" name="Line 73"/>
            <p:cNvSpPr>
              <a:spLocks noChangeShapeType="1"/>
            </p:cNvSpPr>
            <p:nvPr/>
          </p:nvSpPr>
          <p:spPr bwMode="auto">
            <a:xfrm flipV="1">
              <a:off x="2852" y="1954"/>
              <a:ext cx="248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22" name="Line 74"/>
            <p:cNvSpPr>
              <a:spLocks noChangeShapeType="1"/>
            </p:cNvSpPr>
            <p:nvPr/>
          </p:nvSpPr>
          <p:spPr bwMode="auto">
            <a:xfrm flipV="1">
              <a:off x="2849" y="2200"/>
              <a:ext cx="248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23" name="Line 75"/>
            <p:cNvSpPr>
              <a:spLocks noChangeShapeType="1"/>
            </p:cNvSpPr>
            <p:nvPr/>
          </p:nvSpPr>
          <p:spPr bwMode="auto">
            <a:xfrm flipV="1">
              <a:off x="2849" y="2554"/>
              <a:ext cx="248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24" name="Line 76"/>
            <p:cNvSpPr>
              <a:spLocks noChangeShapeType="1"/>
            </p:cNvSpPr>
            <p:nvPr/>
          </p:nvSpPr>
          <p:spPr bwMode="auto">
            <a:xfrm flipH="1" flipV="1">
              <a:off x="4084" y="1707"/>
              <a:ext cx="3" cy="4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25" name="Text Box 77"/>
            <p:cNvSpPr txBox="1">
              <a:spLocks noChangeArrowheads="1"/>
            </p:cNvSpPr>
            <p:nvPr/>
          </p:nvSpPr>
          <p:spPr bwMode="auto">
            <a:xfrm>
              <a:off x="4087" y="1712"/>
              <a:ext cx="12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Comic Sans MS" pitchFamily="66" charset="0"/>
                </a:rPr>
                <a:t>rcvr window size</a:t>
              </a: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26" name="Text Box 78"/>
            <p:cNvSpPr txBox="1">
              <a:spLocks noChangeArrowheads="1"/>
            </p:cNvSpPr>
            <p:nvPr/>
          </p:nvSpPr>
          <p:spPr bwMode="auto">
            <a:xfrm>
              <a:off x="4159" y="1961"/>
              <a:ext cx="11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Comic Sans MS" pitchFamily="66" charset="0"/>
                </a:rPr>
                <a:t>ptr urgent data</a:t>
              </a: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27" name="Text Box 79"/>
            <p:cNvSpPr txBox="1">
              <a:spLocks noChangeArrowheads="1"/>
            </p:cNvSpPr>
            <p:nvPr/>
          </p:nvSpPr>
          <p:spPr bwMode="auto">
            <a:xfrm>
              <a:off x="3084" y="1949"/>
              <a:ext cx="7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Comic Sans MS" pitchFamily="66" charset="0"/>
                </a:rPr>
                <a:t>checksum</a:t>
              </a: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28" name="Text Box 80"/>
            <p:cNvSpPr txBox="1">
              <a:spLocks noChangeArrowheads="1"/>
            </p:cNvSpPr>
            <p:nvPr/>
          </p:nvSpPr>
          <p:spPr bwMode="auto">
            <a:xfrm>
              <a:off x="3935" y="1730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Comic Sans MS" pitchFamily="66" charset="0"/>
                </a:rPr>
                <a:t>F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29" name="Line 81"/>
            <p:cNvSpPr>
              <a:spLocks noChangeShapeType="1"/>
            </p:cNvSpPr>
            <p:nvPr/>
          </p:nvSpPr>
          <p:spPr bwMode="auto">
            <a:xfrm flipV="1">
              <a:off x="3985" y="1701"/>
              <a:ext cx="0" cy="2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30" name="Line 82"/>
            <p:cNvSpPr>
              <a:spLocks noChangeShapeType="1"/>
            </p:cNvSpPr>
            <p:nvPr/>
          </p:nvSpPr>
          <p:spPr bwMode="auto">
            <a:xfrm flipV="1">
              <a:off x="3883" y="1704"/>
              <a:ext cx="0" cy="2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31" name="Line 83"/>
            <p:cNvSpPr>
              <a:spLocks noChangeShapeType="1"/>
            </p:cNvSpPr>
            <p:nvPr/>
          </p:nvSpPr>
          <p:spPr bwMode="auto">
            <a:xfrm flipV="1">
              <a:off x="3778" y="1704"/>
              <a:ext cx="0" cy="2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32" name="Line 84"/>
            <p:cNvSpPr>
              <a:spLocks noChangeShapeType="1"/>
            </p:cNvSpPr>
            <p:nvPr/>
          </p:nvSpPr>
          <p:spPr bwMode="auto">
            <a:xfrm flipV="1">
              <a:off x="3676" y="1707"/>
              <a:ext cx="0" cy="2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33" name="Line 85"/>
            <p:cNvSpPr>
              <a:spLocks noChangeShapeType="1"/>
            </p:cNvSpPr>
            <p:nvPr/>
          </p:nvSpPr>
          <p:spPr bwMode="auto">
            <a:xfrm flipV="1">
              <a:off x="3577" y="1704"/>
              <a:ext cx="0" cy="2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34" name="Line 86"/>
            <p:cNvSpPr>
              <a:spLocks noChangeShapeType="1"/>
            </p:cNvSpPr>
            <p:nvPr/>
          </p:nvSpPr>
          <p:spPr bwMode="auto">
            <a:xfrm flipV="1">
              <a:off x="3469" y="1710"/>
              <a:ext cx="0" cy="2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35" name="Text Box 87"/>
            <p:cNvSpPr txBox="1">
              <a:spLocks noChangeArrowheads="1"/>
            </p:cNvSpPr>
            <p:nvPr/>
          </p:nvSpPr>
          <p:spPr bwMode="auto">
            <a:xfrm>
              <a:off x="3828" y="1727"/>
              <a:ext cx="2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Comic Sans MS" pitchFamily="66" charset="0"/>
                </a:rPr>
                <a:t>S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36" name="Text Box 88"/>
            <p:cNvSpPr txBox="1">
              <a:spLocks noChangeArrowheads="1"/>
            </p:cNvSpPr>
            <p:nvPr/>
          </p:nvSpPr>
          <p:spPr bwMode="auto">
            <a:xfrm>
              <a:off x="3727" y="1727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Comic Sans MS" pitchFamily="66" charset="0"/>
                </a:rPr>
                <a:t>R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37" name="Text Box 89"/>
            <p:cNvSpPr txBox="1">
              <a:spLocks noChangeArrowheads="1"/>
            </p:cNvSpPr>
            <p:nvPr/>
          </p:nvSpPr>
          <p:spPr bwMode="auto">
            <a:xfrm>
              <a:off x="3628" y="1724"/>
              <a:ext cx="1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Comic Sans MS" pitchFamily="66" charset="0"/>
                </a:rPr>
                <a:t>P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38" name="Text Box 90"/>
            <p:cNvSpPr txBox="1">
              <a:spLocks noChangeArrowheads="1"/>
            </p:cNvSpPr>
            <p:nvPr/>
          </p:nvSpPr>
          <p:spPr bwMode="auto">
            <a:xfrm>
              <a:off x="3519" y="1724"/>
              <a:ext cx="21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Comic Sans MS" pitchFamily="66" charset="0"/>
                </a:rPr>
                <a:t>A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39" name="Text Box 91"/>
            <p:cNvSpPr txBox="1">
              <a:spLocks noChangeArrowheads="1"/>
            </p:cNvSpPr>
            <p:nvPr/>
          </p:nvSpPr>
          <p:spPr bwMode="auto">
            <a:xfrm>
              <a:off x="3417" y="1724"/>
              <a:ext cx="21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Comic Sans MS" pitchFamily="66" charset="0"/>
                </a:rPr>
                <a:t>U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40" name="Text Box 92"/>
            <p:cNvSpPr txBox="1">
              <a:spLocks noChangeArrowheads="1"/>
            </p:cNvSpPr>
            <p:nvPr/>
          </p:nvSpPr>
          <p:spPr bwMode="auto">
            <a:xfrm>
              <a:off x="2818" y="1665"/>
              <a:ext cx="36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Comic Sans MS" pitchFamily="66" charset="0"/>
                </a:rPr>
                <a:t>head</a:t>
              </a:r>
            </a:p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Comic Sans MS" pitchFamily="66" charset="0"/>
                </a:rPr>
                <a:t>len</a:t>
              </a: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41" name="Text Box 93"/>
            <p:cNvSpPr txBox="1">
              <a:spLocks noChangeArrowheads="1"/>
            </p:cNvSpPr>
            <p:nvPr/>
          </p:nvSpPr>
          <p:spPr bwMode="auto">
            <a:xfrm>
              <a:off x="3121" y="1665"/>
              <a:ext cx="35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Comic Sans MS" pitchFamily="66" charset="0"/>
                </a:rPr>
                <a:t>not</a:t>
              </a:r>
            </a:p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Comic Sans MS" pitchFamily="66" charset="0"/>
                </a:rPr>
                <a:t>used</a:t>
              </a: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342" name="Line 94"/>
            <p:cNvSpPr>
              <a:spLocks noChangeShapeType="1"/>
            </p:cNvSpPr>
            <p:nvPr/>
          </p:nvSpPr>
          <p:spPr bwMode="auto">
            <a:xfrm flipV="1">
              <a:off x="3151" y="1704"/>
              <a:ext cx="0" cy="2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43" name="Text Box 95"/>
            <p:cNvSpPr txBox="1">
              <a:spLocks noChangeArrowheads="1"/>
            </p:cNvSpPr>
            <p:nvPr/>
          </p:nvSpPr>
          <p:spPr bwMode="auto">
            <a:xfrm>
              <a:off x="3098" y="2266"/>
              <a:ext cx="19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  <a:latin typeface="Comic Sans MS" pitchFamily="66" charset="0"/>
                </a:rPr>
                <a:t>Options (variable length)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09344" name="Text Box 96"/>
          <p:cNvSpPr txBox="1">
            <a:spLocks noChangeArrowheads="1"/>
          </p:cNvSpPr>
          <p:nvPr/>
        </p:nvSpPr>
        <p:spPr bwMode="auto">
          <a:xfrm>
            <a:off x="330200" y="1584325"/>
            <a:ext cx="2287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URG: urgent data </a:t>
            </a:r>
          </a:p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(generally not used)</a:t>
            </a:r>
            <a:endParaRPr lang="en-US" sz="1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9345" name="Text Box 97"/>
          <p:cNvSpPr txBox="1">
            <a:spLocks noChangeArrowheads="1"/>
          </p:cNvSpPr>
          <p:nvPr/>
        </p:nvSpPr>
        <p:spPr bwMode="auto">
          <a:xfrm>
            <a:off x="1100138" y="2308225"/>
            <a:ext cx="1470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ACK: ACK #</a:t>
            </a:r>
          </a:p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valid</a:t>
            </a:r>
            <a:endParaRPr lang="en-US" sz="1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9346" name="Text Box 98"/>
          <p:cNvSpPr txBox="1">
            <a:spLocks noChangeArrowheads="1"/>
          </p:cNvSpPr>
          <p:nvPr/>
        </p:nvSpPr>
        <p:spPr bwMode="auto">
          <a:xfrm>
            <a:off x="301625" y="2984500"/>
            <a:ext cx="2287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PSH: push data now</a:t>
            </a:r>
          </a:p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(generally not used)</a:t>
            </a:r>
          </a:p>
        </p:txBody>
      </p:sp>
      <p:sp>
        <p:nvSpPr>
          <p:cNvPr id="309347" name="Text Box 99"/>
          <p:cNvSpPr txBox="1">
            <a:spLocks noChangeArrowheads="1"/>
          </p:cNvSpPr>
          <p:nvPr/>
        </p:nvSpPr>
        <p:spPr bwMode="auto">
          <a:xfrm>
            <a:off x="628650" y="3784600"/>
            <a:ext cx="19796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RST, SYN, FIN:</a:t>
            </a:r>
          </a:p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connection estab</a:t>
            </a:r>
          </a:p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(setup, teardown</a:t>
            </a:r>
          </a:p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commands)</a:t>
            </a:r>
          </a:p>
        </p:txBody>
      </p:sp>
      <p:sp>
        <p:nvSpPr>
          <p:cNvPr id="309348" name="Line 100"/>
          <p:cNvSpPr>
            <a:spLocks noChangeShapeType="1"/>
          </p:cNvSpPr>
          <p:nvPr/>
        </p:nvSpPr>
        <p:spPr bwMode="auto">
          <a:xfrm>
            <a:off x="2524125" y="1952625"/>
            <a:ext cx="1495425" cy="962025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349" name="Line 101"/>
          <p:cNvSpPr>
            <a:spLocks noChangeShapeType="1"/>
          </p:cNvSpPr>
          <p:nvPr/>
        </p:nvSpPr>
        <p:spPr bwMode="auto">
          <a:xfrm>
            <a:off x="2495550" y="2628900"/>
            <a:ext cx="1647825" cy="352425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350" name="Line 102"/>
          <p:cNvSpPr>
            <a:spLocks noChangeShapeType="1"/>
          </p:cNvSpPr>
          <p:nvPr/>
        </p:nvSpPr>
        <p:spPr bwMode="auto">
          <a:xfrm flipV="1">
            <a:off x="2505075" y="2981325"/>
            <a:ext cx="1838325" cy="45720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351" name="Freeform 103"/>
          <p:cNvSpPr>
            <a:spLocks/>
          </p:cNvSpPr>
          <p:nvPr/>
        </p:nvSpPr>
        <p:spPr bwMode="auto">
          <a:xfrm>
            <a:off x="2543175" y="3257550"/>
            <a:ext cx="2314575" cy="704850"/>
          </a:xfrm>
          <a:custGeom>
            <a:avLst/>
            <a:gdLst/>
            <a:ahLst/>
            <a:cxnLst>
              <a:cxn ang="0">
                <a:pos x="0" y="444"/>
              </a:cxn>
              <a:cxn ang="0">
                <a:pos x="1248" y="0"/>
              </a:cxn>
              <a:cxn ang="0">
                <a:pos x="1458" y="6"/>
              </a:cxn>
            </a:cxnLst>
            <a:rect l="0" t="0" r="r" b="b"/>
            <a:pathLst>
              <a:path w="1458" h="444">
                <a:moveTo>
                  <a:pt x="0" y="444"/>
                </a:moveTo>
                <a:lnTo>
                  <a:pt x="1248" y="0"/>
                </a:lnTo>
                <a:lnTo>
                  <a:pt x="1458" y="6"/>
                </a:lnTo>
              </a:path>
            </a:pathLst>
          </a:custGeom>
          <a:noFill/>
          <a:ln w="28575" cap="rnd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352" name="Text Box 104"/>
          <p:cNvSpPr txBox="1">
            <a:spLocks noChangeArrowheads="1"/>
          </p:cNvSpPr>
          <p:nvPr/>
        </p:nvSpPr>
        <p:spPr bwMode="auto">
          <a:xfrm>
            <a:off x="7591425" y="3165475"/>
            <a:ext cx="13477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# bytes 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rcvr willing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to accept</a:t>
            </a:r>
          </a:p>
        </p:txBody>
      </p:sp>
      <p:sp>
        <p:nvSpPr>
          <p:cNvPr id="309353" name="Text Box 105"/>
          <p:cNvSpPr txBox="1">
            <a:spLocks noChangeArrowheads="1"/>
          </p:cNvSpPr>
          <p:nvPr/>
        </p:nvSpPr>
        <p:spPr bwMode="auto">
          <a:xfrm>
            <a:off x="7285038" y="1679575"/>
            <a:ext cx="18208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counting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by bytes 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of data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(not segments!)</a:t>
            </a:r>
          </a:p>
        </p:txBody>
      </p:sp>
      <p:sp>
        <p:nvSpPr>
          <p:cNvPr id="309354" name="Text Box 106"/>
          <p:cNvSpPr txBox="1">
            <a:spLocks noChangeArrowheads="1"/>
          </p:cNvSpPr>
          <p:nvPr/>
        </p:nvSpPr>
        <p:spPr bwMode="auto">
          <a:xfrm>
            <a:off x="1147763" y="5118100"/>
            <a:ext cx="1352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Internet</a:t>
            </a:r>
          </a:p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checksum</a:t>
            </a:r>
          </a:p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(as in UDP)</a:t>
            </a:r>
          </a:p>
        </p:txBody>
      </p:sp>
      <p:sp>
        <p:nvSpPr>
          <p:cNvPr id="309355" name="Line 107"/>
          <p:cNvSpPr>
            <a:spLocks noChangeShapeType="1"/>
          </p:cNvSpPr>
          <p:nvPr/>
        </p:nvSpPr>
        <p:spPr bwMode="auto">
          <a:xfrm flipV="1">
            <a:off x="2419350" y="3581400"/>
            <a:ext cx="2105025" cy="198120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356" name="Line 108"/>
          <p:cNvSpPr>
            <a:spLocks noChangeShapeType="1"/>
          </p:cNvSpPr>
          <p:nvPr/>
        </p:nvSpPr>
        <p:spPr bwMode="auto">
          <a:xfrm flipH="1" flipV="1">
            <a:off x="6823075" y="3171825"/>
            <a:ext cx="809625" cy="466725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357" name="Line 109"/>
          <p:cNvSpPr>
            <a:spLocks noChangeShapeType="1"/>
          </p:cNvSpPr>
          <p:nvPr/>
        </p:nvSpPr>
        <p:spPr bwMode="auto">
          <a:xfrm flipH="1">
            <a:off x="6756400" y="1876425"/>
            <a:ext cx="552450" cy="885825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358" name="Line 110"/>
          <p:cNvSpPr>
            <a:spLocks noChangeShapeType="1"/>
          </p:cNvSpPr>
          <p:nvPr/>
        </p:nvSpPr>
        <p:spPr bwMode="auto">
          <a:xfrm flipH="1">
            <a:off x="6718300" y="1866900"/>
            <a:ext cx="571500" cy="523875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TCP Connection Establishment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9015-55E5-41AD-9612-A1A390CDC2F9}" type="slidenum">
              <a:rPr lang="en-US"/>
              <a:pPr/>
              <a:t>18</a:t>
            </a:fld>
            <a:endParaRPr lang="en-US"/>
          </a:p>
        </p:txBody>
      </p:sp>
      <p:sp>
        <p:nvSpPr>
          <p:cNvPr id="311315" name="Line 19"/>
          <p:cNvSpPr>
            <a:spLocks noChangeShapeType="1"/>
          </p:cNvSpPr>
          <p:nvPr/>
        </p:nvSpPr>
        <p:spPr bwMode="auto">
          <a:xfrm>
            <a:off x="2552700" y="1466850"/>
            <a:ext cx="0" cy="3657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1316" name="Line 20"/>
          <p:cNvSpPr>
            <a:spLocks noChangeShapeType="1"/>
          </p:cNvSpPr>
          <p:nvPr/>
        </p:nvSpPr>
        <p:spPr bwMode="auto">
          <a:xfrm>
            <a:off x="6972300" y="1504950"/>
            <a:ext cx="0" cy="35242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1317" name="Text Box 21"/>
          <p:cNvSpPr txBox="1">
            <a:spLocks noChangeArrowheads="1"/>
          </p:cNvSpPr>
          <p:nvPr/>
        </p:nvSpPr>
        <p:spPr bwMode="auto">
          <a:xfrm>
            <a:off x="765175" y="1684338"/>
            <a:ext cx="11509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F0C19"/>
                </a:solidFill>
                <a:latin typeface="Comic Sans MS" pitchFamily="66" charset="0"/>
              </a:rPr>
              <a:t>sender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/>
        </p:nvSpPr>
        <p:spPr bwMode="auto">
          <a:xfrm>
            <a:off x="7089775" y="1741488"/>
            <a:ext cx="13668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F0C19"/>
                </a:solidFill>
                <a:latin typeface="Comic Sans MS" pitchFamily="66" charset="0"/>
              </a:rPr>
              <a:t>receiver</a:t>
            </a:r>
            <a:endParaRPr lang="en-US" sz="24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11319" name="Line 23"/>
          <p:cNvSpPr>
            <a:spLocks noChangeShapeType="1"/>
          </p:cNvSpPr>
          <p:nvPr/>
        </p:nvSpPr>
        <p:spPr bwMode="auto">
          <a:xfrm>
            <a:off x="2533650" y="1924050"/>
            <a:ext cx="4419600" cy="6667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1320" name="Line 24"/>
          <p:cNvSpPr>
            <a:spLocks noChangeShapeType="1"/>
          </p:cNvSpPr>
          <p:nvPr/>
        </p:nvSpPr>
        <p:spPr bwMode="auto">
          <a:xfrm flipH="1">
            <a:off x="2495550" y="2686050"/>
            <a:ext cx="4419600" cy="8572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1321" name="Text Box 25"/>
          <p:cNvSpPr txBox="1">
            <a:spLocks noChangeArrowheads="1"/>
          </p:cNvSpPr>
          <p:nvPr/>
        </p:nvSpPr>
        <p:spPr bwMode="auto">
          <a:xfrm rot="-437862">
            <a:off x="2938463" y="2693988"/>
            <a:ext cx="23987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(ack x, seq # y)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/>
        </p:nvSpPr>
        <p:spPr bwMode="auto">
          <a:xfrm rot="465213">
            <a:off x="3032125" y="1646238"/>
            <a:ext cx="23225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(open, seq # x)</a:t>
            </a:r>
          </a:p>
        </p:txBody>
      </p:sp>
      <p:sp>
        <p:nvSpPr>
          <p:cNvPr id="311323" name="Line 27"/>
          <p:cNvSpPr>
            <a:spLocks noChangeShapeType="1"/>
          </p:cNvSpPr>
          <p:nvPr/>
        </p:nvSpPr>
        <p:spPr bwMode="auto">
          <a:xfrm>
            <a:off x="2590800" y="3638550"/>
            <a:ext cx="4400550" cy="952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1324" name="Text Box 28"/>
          <p:cNvSpPr txBox="1">
            <a:spLocks noChangeArrowheads="1"/>
          </p:cNvSpPr>
          <p:nvPr/>
        </p:nvSpPr>
        <p:spPr bwMode="auto">
          <a:xfrm rot="649413">
            <a:off x="3946525" y="3513138"/>
            <a:ext cx="11334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(ack y)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/>
        </p:nvSpPr>
        <p:spPr bwMode="auto">
          <a:xfrm>
            <a:off x="990600" y="5791200"/>
            <a:ext cx="6913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TCP is connection-oriented. Starts with a 3-way handshake.</a:t>
            </a:r>
          </a:p>
          <a:p>
            <a:pPr algn="ctr"/>
            <a:r>
              <a:rPr lang="en-US" sz="2000"/>
              <a:t>Protects against duplicate SYN packets.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TCP Usage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9DC5-6804-4D04-A97D-96898758B639}" type="slidenum">
              <a:rPr lang="en-US"/>
              <a:pPr/>
              <a:t>19</a:t>
            </a:fld>
            <a:endParaRPr lang="en-US"/>
          </a:p>
        </p:txBody>
      </p:sp>
      <p:sp>
        <p:nvSpPr>
          <p:cNvPr id="324612" name="Line 4"/>
          <p:cNvSpPr>
            <a:spLocks noChangeShapeType="1"/>
          </p:cNvSpPr>
          <p:nvPr/>
        </p:nvSpPr>
        <p:spPr bwMode="auto">
          <a:xfrm>
            <a:off x="2514600" y="1524000"/>
            <a:ext cx="0" cy="3886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4613" name="Line 5"/>
          <p:cNvSpPr>
            <a:spLocks noChangeShapeType="1"/>
          </p:cNvSpPr>
          <p:nvPr/>
        </p:nvSpPr>
        <p:spPr bwMode="auto">
          <a:xfrm flipH="1">
            <a:off x="6934200" y="1562100"/>
            <a:ext cx="38100" cy="3771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4614" name="Text Box 6"/>
          <p:cNvSpPr txBox="1">
            <a:spLocks noChangeArrowheads="1"/>
          </p:cNvSpPr>
          <p:nvPr/>
        </p:nvSpPr>
        <p:spPr bwMode="auto">
          <a:xfrm>
            <a:off x="765175" y="1741488"/>
            <a:ext cx="11509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0F0C19"/>
                </a:solidFill>
                <a:latin typeface="Comic Sans MS" pitchFamily="66" charset="0"/>
              </a:rPr>
              <a:t>sender</a:t>
            </a:r>
          </a:p>
        </p:txBody>
      </p:sp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7089775" y="1798638"/>
            <a:ext cx="13668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0F0C19"/>
                </a:solidFill>
                <a:latin typeface="Comic Sans MS" pitchFamily="66" charset="0"/>
              </a:rPr>
              <a:t>receiver</a:t>
            </a:r>
            <a:endParaRPr lang="en-US" sz="24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24616" name="Line 8"/>
          <p:cNvSpPr>
            <a:spLocks noChangeShapeType="1"/>
          </p:cNvSpPr>
          <p:nvPr/>
        </p:nvSpPr>
        <p:spPr bwMode="auto">
          <a:xfrm>
            <a:off x="2533650" y="1981200"/>
            <a:ext cx="4476750" cy="3619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4617" name="Line 9"/>
          <p:cNvSpPr>
            <a:spLocks noChangeShapeType="1"/>
          </p:cNvSpPr>
          <p:nvPr/>
        </p:nvSpPr>
        <p:spPr bwMode="auto">
          <a:xfrm flipH="1">
            <a:off x="2514600" y="2438400"/>
            <a:ext cx="4400550" cy="4381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4618" name="Text Box 10"/>
          <p:cNvSpPr txBox="1">
            <a:spLocks noChangeArrowheads="1"/>
          </p:cNvSpPr>
          <p:nvPr/>
        </p:nvSpPr>
        <p:spPr bwMode="auto">
          <a:xfrm rot="-247007">
            <a:off x="2895600" y="2286000"/>
            <a:ext cx="23987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(ack x, seq # y)</a:t>
            </a:r>
          </a:p>
        </p:txBody>
      </p:sp>
      <p:sp>
        <p:nvSpPr>
          <p:cNvPr id="324619" name="Text Box 11"/>
          <p:cNvSpPr txBox="1">
            <a:spLocks noChangeArrowheads="1"/>
          </p:cNvSpPr>
          <p:nvPr/>
        </p:nvSpPr>
        <p:spPr bwMode="auto">
          <a:xfrm rot="465213">
            <a:off x="3032125" y="1703388"/>
            <a:ext cx="23225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(open, seq # x)</a:t>
            </a:r>
          </a:p>
        </p:txBody>
      </p:sp>
      <p:sp>
        <p:nvSpPr>
          <p:cNvPr id="324620" name="Line 12"/>
          <p:cNvSpPr>
            <a:spLocks noChangeShapeType="1"/>
          </p:cNvSpPr>
          <p:nvPr/>
        </p:nvSpPr>
        <p:spPr bwMode="auto">
          <a:xfrm>
            <a:off x="2514600" y="2895600"/>
            <a:ext cx="441960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4621" name="Text Box 13"/>
          <p:cNvSpPr txBox="1">
            <a:spLocks noChangeArrowheads="1"/>
          </p:cNvSpPr>
          <p:nvPr/>
        </p:nvSpPr>
        <p:spPr bwMode="auto">
          <a:xfrm rot="458623">
            <a:off x="4572000" y="2667000"/>
            <a:ext cx="11334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(ack y)</a:t>
            </a:r>
          </a:p>
        </p:txBody>
      </p:sp>
      <p:sp>
        <p:nvSpPr>
          <p:cNvPr id="324622" name="Line 14"/>
          <p:cNvSpPr>
            <a:spLocks noChangeShapeType="1"/>
          </p:cNvSpPr>
          <p:nvPr/>
        </p:nvSpPr>
        <p:spPr bwMode="auto">
          <a:xfrm>
            <a:off x="2533650" y="3448050"/>
            <a:ext cx="4476750" cy="3619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4623" name="Line 15"/>
          <p:cNvSpPr>
            <a:spLocks noChangeShapeType="1"/>
          </p:cNvSpPr>
          <p:nvPr/>
        </p:nvSpPr>
        <p:spPr bwMode="auto">
          <a:xfrm flipH="1">
            <a:off x="2514600" y="3829050"/>
            <a:ext cx="4400550" cy="4381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4624" name="Text Box 16"/>
          <p:cNvSpPr txBox="1">
            <a:spLocks noChangeArrowheads="1"/>
          </p:cNvSpPr>
          <p:nvPr/>
        </p:nvSpPr>
        <p:spPr bwMode="auto">
          <a:xfrm rot="465213">
            <a:off x="3810000" y="3276600"/>
            <a:ext cx="23225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Data</a:t>
            </a:r>
          </a:p>
        </p:txBody>
      </p:sp>
      <p:sp>
        <p:nvSpPr>
          <p:cNvPr id="324625" name="Text Box 17"/>
          <p:cNvSpPr txBox="1">
            <a:spLocks noChangeArrowheads="1"/>
          </p:cNvSpPr>
          <p:nvPr/>
        </p:nvSpPr>
        <p:spPr bwMode="auto">
          <a:xfrm rot="-332830">
            <a:off x="2971800" y="3657600"/>
            <a:ext cx="23225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Data, ACK</a:t>
            </a:r>
          </a:p>
        </p:txBody>
      </p:sp>
      <p:sp>
        <p:nvSpPr>
          <p:cNvPr id="324626" name="Line 18"/>
          <p:cNvSpPr>
            <a:spLocks noChangeShapeType="1"/>
          </p:cNvSpPr>
          <p:nvPr/>
        </p:nvSpPr>
        <p:spPr bwMode="auto">
          <a:xfrm>
            <a:off x="2533650" y="4514850"/>
            <a:ext cx="4476750" cy="3619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4627" name="Text Box 19"/>
          <p:cNvSpPr txBox="1">
            <a:spLocks noChangeArrowheads="1"/>
          </p:cNvSpPr>
          <p:nvPr/>
        </p:nvSpPr>
        <p:spPr bwMode="auto">
          <a:xfrm rot="465213">
            <a:off x="3810000" y="4343400"/>
            <a:ext cx="23225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Fin, ACK</a:t>
            </a:r>
          </a:p>
        </p:txBody>
      </p:sp>
      <p:sp>
        <p:nvSpPr>
          <p:cNvPr id="324628" name="Line 20"/>
          <p:cNvSpPr>
            <a:spLocks noChangeShapeType="1"/>
          </p:cNvSpPr>
          <p:nvPr/>
        </p:nvSpPr>
        <p:spPr bwMode="auto">
          <a:xfrm flipH="1">
            <a:off x="2514600" y="4895850"/>
            <a:ext cx="4400550" cy="4381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4629" name="Text Box 21"/>
          <p:cNvSpPr txBox="1">
            <a:spLocks noChangeArrowheads="1"/>
          </p:cNvSpPr>
          <p:nvPr/>
        </p:nvSpPr>
        <p:spPr bwMode="auto">
          <a:xfrm rot="-332830">
            <a:off x="2971800" y="4724400"/>
            <a:ext cx="23225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omic Sans MS" pitchFamily="66" charset="0"/>
              </a:rPr>
              <a:t>Fin, 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TCP: The network transport protocol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Internet supports other protocols, TCP is by far the most commonly used</a:t>
            </a:r>
          </a:p>
          <a:p>
            <a:pPr lvl="1"/>
            <a:r>
              <a:rPr lang="en-US" dirty="0" smtClean="0"/>
              <a:t>In fact many firewalls block everything except TCP</a:t>
            </a:r>
          </a:p>
          <a:p>
            <a:pPr lvl="1"/>
            <a:r>
              <a:rPr lang="en-US" dirty="0" smtClean="0"/>
              <a:t>Some companies, like Amazon.com, have corporate policies that require all products they deploy to run over TCP – if you want to sell to them, and you run on UDP, you need to recode that part of the product</a:t>
            </a:r>
          </a:p>
          <a:p>
            <a:r>
              <a:rPr lang="en-US" dirty="0" smtClean="0"/>
              <a:t>In some ways the Internet has evolved to “talk to TCP” and wouldn’t work if people didn’t use TCP, or at least mostly use TCP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TCP timeouts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is a good timeout period ?</a:t>
            </a:r>
          </a:p>
          <a:p>
            <a:pPr lvl="1"/>
            <a:r>
              <a:rPr lang="en-US" sz="2000" dirty="0"/>
              <a:t>Want to improve throughput without unnecessary transmissions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r>
              <a:rPr lang="en-US" sz="2400" dirty="0"/>
              <a:t>Timeout is thus a function of RTT and deviation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9F98-2180-4B4B-84C6-7C0BD0D3A9AA}" type="slidenum">
              <a:rPr lang="en-US"/>
              <a:pPr/>
              <a:t>20</a:t>
            </a:fld>
            <a:endParaRPr lang="en-US"/>
          </a:p>
        </p:txBody>
      </p:sp>
      <p:sp>
        <p:nvSpPr>
          <p:cNvPr id="325636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800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rgbClr val="008200"/>
                </a:solidFill>
                <a:latin typeface="Comic Sans MS" pitchFamily="66" charset="0"/>
              </a:rPr>
              <a:t>NewAverageRTT</a:t>
            </a:r>
            <a:r>
              <a:rPr lang="en-US" sz="2000" dirty="0">
                <a:solidFill>
                  <a:srgbClr val="008200"/>
                </a:solidFill>
                <a:latin typeface="Comic Sans MS" pitchFamily="66" charset="0"/>
              </a:rPr>
              <a:t> = (1 - </a:t>
            </a:r>
            <a:r>
              <a:rPr lang="en-US" sz="2000" dirty="0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) </a:t>
            </a:r>
            <a:r>
              <a:rPr lang="en-US" sz="2000" dirty="0" err="1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OldAverageRTT</a:t>
            </a:r>
            <a:r>
              <a:rPr lang="en-US" sz="2000" dirty="0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 +  </a:t>
            </a:r>
            <a:r>
              <a:rPr lang="en-US" sz="2000" dirty="0" err="1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LatestRTT</a:t>
            </a:r>
            <a:endParaRPr lang="en-US" sz="2000" dirty="0">
              <a:solidFill>
                <a:srgbClr val="008200"/>
              </a:solidFill>
              <a:latin typeface="Comic Sans MS" pitchFamily="66" charset="0"/>
              <a:sym typeface="Symbol" pitchFamily="18" charset="2"/>
            </a:endParaRPr>
          </a:p>
          <a:p>
            <a:r>
              <a:rPr lang="en-US" sz="2000" dirty="0" err="1">
                <a:solidFill>
                  <a:srgbClr val="008200"/>
                </a:solidFill>
                <a:latin typeface="Comic Sans MS" pitchFamily="66" charset="0"/>
              </a:rPr>
              <a:t>NewAverageDev</a:t>
            </a:r>
            <a:r>
              <a:rPr lang="en-US" sz="2000" dirty="0">
                <a:solidFill>
                  <a:srgbClr val="008200"/>
                </a:solidFill>
                <a:latin typeface="Comic Sans MS" pitchFamily="66" charset="0"/>
              </a:rPr>
              <a:t>  = (1 - </a:t>
            </a:r>
            <a:r>
              <a:rPr lang="en-US" sz="2000" dirty="0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) </a:t>
            </a:r>
            <a:r>
              <a:rPr lang="en-US" sz="2000" dirty="0" err="1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OldAverageDev</a:t>
            </a:r>
            <a:r>
              <a:rPr lang="en-US" sz="2000" dirty="0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 +  </a:t>
            </a:r>
            <a:r>
              <a:rPr lang="en-US" sz="2000" dirty="0" err="1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LatestDev</a:t>
            </a:r>
            <a:endParaRPr lang="en-US" sz="2000" dirty="0">
              <a:solidFill>
                <a:srgbClr val="008200"/>
              </a:solidFill>
              <a:latin typeface="Comic Sans MS" pitchFamily="66" charset="0"/>
              <a:sym typeface="Symbol" pitchFamily="18" charset="2"/>
            </a:endParaRPr>
          </a:p>
          <a:p>
            <a:r>
              <a:rPr lang="en-US" sz="2000" dirty="0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where </a:t>
            </a:r>
            <a:r>
              <a:rPr lang="en-US" sz="2000" dirty="0" err="1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LatestRTT</a:t>
            </a:r>
            <a:r>
              <a:rPr lang="en-US" sz="2000" dirty="0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 = (</a:t>
            </a:r>
            <a:r>
              <a:rPr lang="en-US" sz="2000" dirty="0" err="1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ack_receive_time</a:t>
            </a:r>
            <a:r>
              <a:rPr lang="en-US" sz="2000" dirty="0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 – </a:t>
            </a:r>
            <a:r>
              <a:rPr lang="en-US" sz="2000" dirty="0" err="1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send_time</a:t>
            </a:r>
            <a:r>
              <a:rPr lang="en-US" sz="2000" dirty="0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),</a:t>
            </a:r>
          </a:p>
          <a:p>
            <a:r>
              <a:rPr lang="en-US" sz="2000" dirty="0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           </a:t>
            </a:r>
            <a:r>
              <a:rPr lang="en-US" sz="2000" dirty="0" err="1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LatestDev</a:t>
            </a:r>
            <a:r>
              <a:rPr lang="en-US" sz="2000" dirty="0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  = |</a:t>
            </a:r>
            <a:r>
              <a:rPr lang="en-US" sz="2000" dirty="0" err="1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LatestRTT</a:t>
            </a:r>
            <a:r>
              <a:rPr lang="en-US" sz="2000" dirty="0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 – </a:t>
            </a:r>
            <a:r>
              <a:rPr lang="en-US" sz="2000" dirty="0" err="1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AverageRTT</a:t>
            </a:r>
            <a:r>
              <a:rPr lang="en-US" sz="2000" dirty="0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|,</a:t>
            </a:r>
          </a:p>
          <a:p>
            <a:r>
              <a:rPr lang="en-US" sz="2000" dirty="0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            = 1/8, typically.</a:t>
            </a:r>
          </a:p>
          <a:p>
            <a:r>
              <a:rPr lang="en-US" sz="2000" dirty="0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Timeout = </a:t>
            </a:r>
            <a:r>
              <a:rPr lang="en-US" sz="2000" dirty="0" err="1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AverageRTT</a:t>
            </a:r>
            <a:r>
              <a:rPr lang="en-US" sz="2000" dirty="0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 + 4*</a:t>
            </a:r>
            <a:r>
              <a:rPr lang="en-US" sz="2000" dirty="0" err="1">
                <a:solidFill>
                  <a:srgbClr val="008200"/>
                </a:solidFill>
                <a:latin typeface="Comic Sans MS" pitchFamily="66" charset="0"/>
                <a:sym typeface="Symbol" pitchFamily="18" charset="2"/>
              </a:rPr>
              <a:t>AverageDev</a:t>
            </a:r>
            <a:endParaRPr lang="en-US" sz="2000" dirty="0">
              <a:solidFill>
                <a:srgbClr val="008200"/>
              </a:solidFill>
              <a:latin typeface="Comic Sans MS" pitchFamily="66" charset="0"/>
              <a:sym typeface="Symbol" pitchFamily="18" charset="2"/>
            </a:endParaRPr>
          </a:p>
          <a:p>
            <a:endParaRPr lang="en-US" sz="2400" dirty="0">
              <a:solidFill>
                <a:srgbClr val="0099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TCP Windows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562600"/>
            <a:ext cx="79248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Multiple outstanding packets can increase throughput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93B8-2554-40D0-8E0E-389FCE013EB0}" type="slidenum">
              <a:rPr lang="en-US"/>
              <a:pPr/>
              <a:t>21</a:t>
            </a:fld>
            <a:endParaRPr lang="en-US"/>
          </a:p>
        </p:txBody>
      </p:sp>
      <p:pic>
        <p:nvPicPr>
          <p:cNvPr id="326660" name="Picture 4" descr="j01897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57400"/>
            <a:ext cx="4038600" cy="3303588"/>
          </a:xfrm>
          <a:prstGeom prst="rect">
            <a:avLst/>
          </a:prstGeom>
          <a:noFill/>
        </p:spPr>
      </p:pic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228600" y="2895600"/>
            <a:ext cx="3048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3886200" y="3200400"/>
            <a:ext cx="3048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663" name="Freeform 7"/>
          <p:cNvSpPr>
            <a:spLocks/>
          </p:cNvSpPr>
          <p:nvPr/>
        </p:nvSpPr>
        <p:spPr bwMode="auto">
          <a:xfrm>
            <a:off x="533400" y="3021013"/>
            <a:ext cx="3346450" cy="325437"/>
          </a:xfrm>
          <a:custGeom>
            <a:avLst/>
            <a:gdLst/>
            <a:ahLst/>
            <a:cxnLst>
              <a:cxn ang="0">
                <a:pos x="0" y="113"/>
              </a:cxn>
              <a:cxn ang="0">
                <a:pos x="1112" y="15"/>
              </a:cxn>
              <a:cxn ang="0">
                <a:pos x="2108" y="205"/>
              </a:cxn>
            </a:cxnLst>
            <a:rect l="0" t="0" r="r" b="b"/>
            <a:pathLst>
              <a:path w="2108" h="205">
                <a:moveTo>
                  <a:pt x="0" y="113"/>
                </a:moveTo>
                <a:cubicBezTo>
                  <a:pt x="185" y="97"/>
                  <a:pt x="761" y="0"/>
                  <a:pt x="1112" y="15"/>
                </a:cubicBezTo>
                <a:cubicBezTo>
                  <a:pt x="1463" y="30"/>
                  <a:pt x="1901" y="166"/>
                  <a:pt x="2108" y="20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64" name="Freeform 8"/>
          <p:cNvSpPr>
            <a:spLocks/>
          </p:cNvSpPr>
          <p:nvPr/>
        </p:nvSpPr>
        <p:spPr bwMode="auto">
          <a:xfrm>
            <a:off x="523875" y="3311525"/>
            <a:ext cx="3373438" cy="558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18" y="313"/>
              </a:cxn>
              <a:cxn ang="0">
                <a:pos x="2125" y="235"/>
              </a:cxn>
            </a:cxnLst>
            <a:rect l="0" t="0" r="r" b="b"/>
            <a:pathLst>
              <a:path w="2125" h="352">
                <a:moveTo>
                  <a:pt x="0" y="0"/>
                </a:moveTo>
                <a:cubicBezTo>
                  <a:pt x="170" y="52"/>
                  <a:pt x="664" y="274"/>
                  <a:pt x="1018" y="313"/>
                </a:cubicBezTo>
                <a:cubicBezTo>
                  <a:pt x="1372" y="352"/>
                  <a:pt x="1895" y="251"/>
                  <a:pt x="2125" y="23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65" name="Line 9"/>
          <p:cNvSpPr>
            <a:spLocks noChangeShapeType="1"/>
          </p:cNvSpPr>
          <p:nvPr/>
        </p:nvSpPr>
        <p:spPr bwMode="auto">
          <a:xfrm>
            <a:off x="2057400" y="2895600"/>
            <a:ext cx="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66" name="Line 10"/>
          <p:cNvSpPr>
            <a:spLocks noChangeShapeType="1"/>
          </p:cNvSpPr>
          <p:nvPr/>
        </p:nvSpPr>
        <p:spPr bwMode="auto">
          <a:xfrm>
            <a:off x="2819400" y="3657600"/>
            <a:ext cx="0" cy="304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26667" name="Picture 11" descr="j01897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057400"/>
            <a:ext cx="4038600" cy="3303588"/>
          </a:xfrm>
          <a:prstGeom prst="rect">
            <a:avLst/>
          </a:prstGeom>
          <a:noFill/>
        </p:spPr>
      </p:pic>
      <p:sp>
        <p:nvSpPr>
          <p:cNvPr id="326668" name="Rectangle 12"/>
          <p:cNvSpPr>
            <a:spLocks noChangeArrowheads="1"/>
          </p:cNvSpPr>
          <p:nvPr/>
        </p:nvSpPr>
        <p:spPr bwMode="auto">
          <a:xfrm>
            <a:off x="4648200" y="2895600"/>
            <a:ext cx="3048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669" name="Rectangle 13"/>
          <p:cNvSpPr>
            <a:spLocks noChangeArrowheads="1"/>
          </p:cNvSpPr>
          <p:nvPr/>
        </p:nvSpPr>
        <p:spPr bwMode="auto">
          <a:xfrm>
            <a:off x="8305800" y="3200400"/>
            <a:ext cx="3048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670" name="Freeform 14"/>
          <p:cNvSpPr>
            <a:spLocks/>
          </p:cNvSpPr>
          <p:nvPr/>
        </p:nvSpPr>
        <p:spPr bwMode="auto">
          <a:xfrm>
            <a:off x="4953000" y="3021013"/>
            <a:ext cx="3346450" cy="325437"/>
          </a:xfrm>
          <a:custGeom>
            <a:avLst/>
            <a:gdLst/>
            <a:ahLst/>
            <a:cxnLst>
              <a:cxn ang="0">
                <a:pos x="0" y="113"/>
              </a:cxn>
              <a:cxn ang="0">
                <a:pos x="1112" y="15"/>
              </a:cxn>
              <a:cxn ang="0">
                <a:pos x="2108" y="205"/>
              </a:cxn>
            </a:cxnLst>
            <a:rect l="0" t="0" r="r" b="b"/>
            <a:pathLst>
              <a:path w="2108" h="205">
                <a:moveTo>
                  <a:pt x="0" y="113"/>
                </a:moveTo>
                <a:cubicBezTo>
                  <a:pt x="185" y="97"/>
                  <a:pt x="761" y="0"/>
                  <a:pt x="1112" y="15"/>
                </a:cubicBezTo>
                <a:cubicBezTo>
                  <a:pt x="1463" y="30"/>
                  <a:pt x="1901" y="166"/>
                  <a:pt x="2108" y="20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71" name="Freeform 15"/>
          <p:cNvSpPr>
            <a:spLocks/>
          </p:cNvSpPr>
          <p:nvPr/>
        </p:nvSpPr>
        <p:spPr bwMode="auto">
          <a:xfrm>
            <a:off x="4943475" y="3311525"/>
            <a:ext cx="3373438" cy="558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18" y="313"/>
              </a:cxn>
              <a:cxn ang="0">
                <a:pos x="2125" y="235"/>
              </a:cxn>
            </a:cxnLst>
            <a:rect l="0" t="0" r="r" b="b"/>
            <a:pathLst>
              <a:path w="2125" h="352">
                <a:moveTo>
                  <a:pt x="0" y="0"/>
                </a:moveTo>
                <a:cubicBezTo>
                  <a:pt x="170" y="52"/>
                  <a:pt x="664" y="274"/>
                  <a:pt x="1018" y="313"/>
                </a:cubicBezTo>
                <a:cubicBezTo>
                  <a:pt x="1372" y="352"/>
                  <a:pt x="1895" y="251"/>
                  <a:pt x="2125" y="23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72" name="Line 16"/>
          <p:cNvSpPr>
            <a:spLocks noChangeShapeType="1"/>
          </p:cNvSpPr>
          <p:nvPr/>
        </p:nvSpPr>
        <p:spPr bwMode="auto">
          <a:xfrm>
            <a:off x="6172200" y="2895600"/>
            <a:ext cx="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73" name="Line 17"/>
          <p:cNvSpPr>
            <a:spLocks noChangeShapeType="1"/>
          </p:cNvSpPr>
          <p:nvPr/>
        </p:nvSpPr>
        <p:spPr bwMode="auto">
          <a:xfrm>
            <a:off x="7239000" y="3657600"/>
            <a:ext cx="0" cy="304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74" name="Line 18"/>
          <p:cNvSpPr>
            <a:spLocks noChangeShapeType="1"/>
          </p:cNvSpPr>
          <p:nvPr/>
        </p:nvSpPr>
        <p:spPr bwMode="auto">
          <a:xfrm>
            <a:off x="6477000" y="2895600"/>
            <a:ext cx="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75" name="Line 19"/>
          <p:cNvSpPr>
            <a:spLocks noChangeShapeType="1"/>
          </p:cNvSpPr>
          <p:nvPr/>
        </p:nvSpPr>
        <p:spPr bwMode="auto">
          <a:xfrm>
            <a:off x="6858000" y="2895600"/>
            <a:ext cx="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76" name="Line 20"/>
          <p:cNvSpPr>
            <a:spLocks noChangeShapeType="1"/>
          </p:cNvSpPr>
          <p:nvPr/>
        </p:nvSpPr>
        <p:spPr bwMode="auto">
          <a:xfrm>
            <a:off x="7239000" y="2971800"/>
            <a:ext cx="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77" name="Line 21"/>
          <p:cNvSpPr>
            <a:spLocks noChangeShapeType="1"/>
          </p:cNvSpPr>
          <p:nvPr/>
        </p:nvSpPr>
        <p:spPr bwMode="auto">
          <a:xfrm>
            <a:off x="7924800" y="3124200"/>
            <a:ext cx="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78" name="Line 22"/>
          <p:cNvSpPr>
            <a:spLocks noChangeShapeType="1"/>
          </p:cNvSpPr>
          <p:nvPr/>
        </p:nvSpPr>
        <p:spPr bwMode="auto">
          <a:xfrm>
            <a:off x="7620000" y="3048000"/>
            <a:ext cx="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79" name="Line 23"/>
          <p:cNvSpPr>
            <a:spLocks noChangeShapeType="1"/>
          </p:cNvSpPr>
          <p:nvPr/>
        </p:nvSpPr>
        <p:spPr bwMode="auto">
          <a:xfrm>
            <a:off x="7620000" y="3657600"/>
            <a:ext cx="0" cy="304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80" name="Line 24"/>
          <p:cNvSpPr>
            <a:spLocks noChangeShapeType="1"/>
          </p:cNvSpPr>
          <p:nvPr/>
        </p:nvSpPr>
        <p:spPr bwMode="auto">
          <a:xfrm>
            <a:off x="7924800" y="3581400"/>
            <a:ext cx="0" cy="304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81" name="Line 25"/>
          <p:cNvSpPr>
            <a:spLocks noChangeShapeType="1"/>
          </p:cNvSpPr>
          <p:nvPr/>
        </p:nvSpPr>
        <p:spPr bwMode="auto">
          <a:xfrm>
            <a:off x="6934200" y="3657600"/>
            <a:ext cx="0" cy="304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82" name="Line 26"/>
          <p:cNvSpPr>
            <a:spLocks noChangeShapeType="1"/>
          </p:cNvSpPr>
          <p:nvPr/>
        </p:nvSpPr>
        <p:spPr bwMode="auto">
          <a:xfrm>
            <a:off x="6553200" y="3657600"/>
            <a:ext cx="0" cy="304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83" name="Line 27"/>
          <p:cNvSpPr>
            <a:spLocks noChangeShapeType="1"/>
          </p:cNvSpPr>
          <p:nvPr/>
        </p:nvSpPr>
        <p:spPr bwMode="auto">
          <a:xfrm>
            <a:off x="6172200" y="3581400"/>
            <a:ext cx="0" cy="304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TCP Windows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>
          <a:xfrm>
            <a:off x="3603625" y="1600200"/>
            <a:ext cx="5083175" cy="4525963"/>
          </a:xfrm>
        </p:spPr>
        <p:txBody>
          <a:bodyPr/>
          <a:lstStyle/>
          <a:p>
            <a:r>
              <a:rPr lang="en-US" sz="2800"/>
              <a:t>Can have more than one packet in transit</a:t>
            </a:r>
          </a:p>
          <a:p>
            <a:r>
              <a:rPr lang="en-US" sz="2800"/>
              <a:t>Especially over fat pipes, e.g. satellite connection</a:t>
            </a:r>
          </a:p>
          <a:p>
            <a:r>
              <a:rPr lang="en-US" sz="2800"/>
              <a:t>Need to keep track of all packets within the window</a:t>
            </a:r>
          </a:p>
          <a:p>
            <a:r>
              <a:rPr lang="en-US" sz="2800"/>
              <a:t>Need to adjust window size</a:t>
            </a:r>
          </a:p>
          <a:p>
            <a:endParaRPr lang="en-US" sz="280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BB944-DF55-493F-9BBE-DD6FD6DB6620}" type="slidenum">
              <a:rPr lang="en-US"/>
              <a:pPr/>
              <a:t>22</a:t>
            </a:fld>
            <a:endParaRPr lang="en-US"/>
          </a:p>
        </p:txBody>
      </p:sp>
      <p:sp>
        <p:nvSpPr>
          <p:cNvPr id="327684" name="Line 4"/>
          <p:cNvSpPr>
            <a:spLocks noChangeShapeType="1"/>
          </p:cNvSpPr>
          <p:nvPr/>
        </p:nvSpPr>
        <p:spPr bwMode="auto">
          <a:xfrm>
            <a:off x="533400" y="19812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685" name="Line 5"/>
          <p:cNvSpPr>
            <a:spLocks noChangeShapeType="1"/>
          </p:cNvSpPr>
          <p:nvPr/>
        </p:nvSpPr>
        <p:spPr bwMode="auto">
          <a:xfrm>
            <a:off x="3048000" y="19812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686" name="Line 6"/>
          <p:cNvSpPr>
            <a:spLocks noChangeShapeType="1"/>
          </p:cNvSpPr>
          <p:nvPr/>
        </p:nvSpPr>
        <p:spPr bwMode="auto">
          <a:xfrm>
            <a:off x="533400" y="24384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1066800" y="23622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DATA, id=17</a:t>
            </a:r>
          </a:p>
        </p:txBody>
      </p:sp>
      <p:sp>
        <p:nvSpPr>
          <p:cNvPr id="327688" name="Line 8"/>
          <p:cNvSpPr>
            <a:spLocks noChangeShapeType="1"/>
          </p:cNvSpPr>
          <p:nvPr/>
        </p:nvSpPr>
        <p:spPr bwMode="auto">
          <a:xfrm>
            <a:off x="533400" y="28194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689" name="Text Box 9"/>
          <p:cNvSpPr txBox="1">
            <a:spLocks noChangeArrowheads="1"/>
          </p:cNvSpPr>
          <p:nvPr/>
        </p:nvSpPr>
        <p:spPr bwMode="auto">
          <a:xfrm>
            <a:off x="1066800" y="26670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DATA, id=18</a:t>
            </a:r>
          </a:p>
        </p:txBody>
      </p:sp>
      <p:sp>
        <p:nvSpPr>
          <p:cNvPr id="327690" name="Line 10"/>
          <p:cNvSpPr>
            <a:spLocks noChangeShapeType="1"/>
          </p:cNvSpPr>
          <p:nvPr/>
        </p:nvSpPr>
        <p:spPr bwMode="auto">
          <a:xfrm flipH="1">
            <a:off x="533400" y="43434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691" name="Line 11"/>
          <p:cNvSpPr>
            <a:spLocks noChangeShapeType="1"/>
          </p:cNvSpPr>
          <p:nvPr/>
        </p:nvSpPr>
        <p:spPr bwMode="auto">
          <a:xfrm>
            <a:off x="533400" y="31242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692" name="Text Box 12"/>
          <p:cNvSpPr txBox="1">
            <a:spLocks noChangeArrowheads="1"/>
          </p:cNvSpPr>
          <p:nvPr/>
        </p:nvSpPr>
        <p:spPr bwMode="auto">
          <a:xfrm>
            <a:off x="1066800" y="29718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DATA, id=19</a:t>
            </a:r>
          </a:p>
        </p:txBody>
      </p:sp>
      <p:sp>
        <p:nvSpPr>
          <p:cNvPr id="327693" name="Line 13"/>
          <p:cNvSpPr>
            <a:spLocks noChangeShapeType="1"/>
          </p:cNvSpPr>
          <p:nvPr/>
        </p:nvSpPr>
        <p:spPr bwMode="auto">
          <a:xfrm>
            <a:off x="533400" y="34290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694" name="Text Box 14"/>
          <p:cNvSpPr txBox="1">
            <a:spLocks noChangeArrowheads="1"/>
          </p:cNvSpPr>
          <p:nvPr/>
        </p:nvSpPr>
        <p:spPr bwMode="auto">
          <a:xfrm>
            <a:off x="1066800" y="32766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DATA, id=20</a:t>
            </a:r>
          </a:p>
        </p:txBody>
      </p:sp>
      <p:sp>
        <p:nvSpPr>
          <p:cNvPr id="327695" name="Text Box 15"/>
          <p:cNvSpPr txBox="1">
            <a:spLocks noChangeArrowheads="1"/>
          </p:cNvSpPr>
          <p:nvPr/>
        </p:nvSpPr>
        <p:spPr bwMode="auto">
          <a:xfrm>
            <a:off x="609600" y="4191000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ACK 17</a:t>
            </a:r>
          </a:p>
        </p:txBody>
      </p:sp>
      <p:sp>
        <p:nvSpPr>
          <p:cNvPr id="327696" name="Line 16"/>
          <p:cNvSpPr>
            <a:spLocks noChangeShapeType="1"/>
          </p:cNvSpPr>
          <p:nvPr/>
        </p:nvSpPr>
        <p:spPr bwMode="auto">
          <a:xfrm flipH="1">
            <a:off x="533400" y="48006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609600" y="4648200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ACK 18</a:t>
            </a:r>
          </a:p>
        </p:txBody>
      </p:sp>
      <p:sp>
        <p:nvSpPr>
          <p:cNvPr id="327698" name="Line 18"/>
          <p:cNvSpPr>
            <a:spLocks noChangeShapeType="1"/>
          </p:cNvSpPr>
          <p:nvPr/>
        </p:nvSpPr>
        <p:spPr bwMode="auto">
          <a:xfrm flipH="1">
            <a:off x="533400" y="52578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699" name="Text Box 19"/>
          <p:cNvSpPr txBox="1">
            <a:spLocks noChangeArrowheads="1"/>
          </p:cNvSpPr>
          <p:nvPr/>
        </p:nvSpPr>
        <p:spPr bwMode="auto">
          <a:xfrm>
            <a:off x="609600" y="5105400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ACK 19</a:t>
            </a:r>
          </a:p>
        </p:txBody>
      </p:sp>
      <p:sp>
        <p:nvSpPr>
          <p:cNvPr id="327700" name="Line 20"/>
          <p:cNvSpPr>
            <a:spLocks noChangeShapeType="1"/>
          </p:cNvSpPr>
          <p:nvPr/>
        </p:nvSpPr>
        <p:spPr bwMode="auto">
          <a:xfrm flipH="1">
            <a:off x="533400" y="57150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609600" y="5562600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ACK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TCP Congestion Control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10000"/>
              </a:spcAft>
            </a:pPr>
            <a:r>
              <a:rPr lang="en-US" sz="2400"/>
              <a:t>TCP increases its window size when no packets dropped</a:t>
            </a:r>
          </a:p>
          <a:p>
            <a:pPr>
              <a:spcAft>
                <a:spcPct val="10000"/>
              </a:spcAft>
            </a:pPr>
            <a:r>
              <a:rPr lang="en-US" sz="2400"/>
              <a:t>It halves the window size when a packet drop occurs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A packet drop is evident from the acknowledgements</a:t>
            </a:r>
          </a:p>
          <a:p>
            <a:pPr>
              <a:spcAft>
                <a:spcPct val="10000"/>
              </a:spcAft>
            </a:pPr>
            <a:r>
              <a:rPr lang="en-US" sz="2400"/>
              <a:t>Therefore, it slowly builds to the max bandwidth, and hover around the max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It doesn’t achieve the max possible though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Instead, it shares the bandwidth well with other TCP connections</a:t>
            </a:r>
          </a:p>
          <a:p>
            <a:pPr>
              <a:spcAft>
                <a:spcPct val="10000"/>
              </a:spcAft>
            </a:pPr>
            <a:r>
              <a:rPr lang="en-US" sz="2400"/>
              <a:t>This linear-increase, exponential backoff in the face of congestion is termed </a:t>
            </a:r>
            <a:r>
              <a:rPr lang="en-US" sz="2400" i="1"/>
              <a:t>TCP-friendliness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20C-3F96-4CAB-8E95-0B2AB95137EC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TCP Window Size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xfrm>
            <a:off x="6172200" y="1981200"/>
            <a:ext cx="274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Linear increase</a:t>
            </a:r>
          </a:p>
          <a:p>
            <a:pPr>
              <a:lnSpc>
                <a:spcPct val="90000"/>
              </a:lnSpc>
            </a:pPr>
            <a:r>
              <a:rPr lang="en-US" sz="2400"/>
              <a:t>Exponential backoff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Assuming no other losses in the network except those due to bandwidth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A5D-94BB-462E-9D60-5DE4481A4566}" type="slidenum">
              <a:rPr lang="en-US"/>
              <a:pPr/>
              <a:t>24</a:t>
            </a:fld>
            <a:endParaRPr lang="en-US"/>
          </a:p>
        </p:txBody>
      </p:sp>
      <p:sp>
        <p:nvSpPr>
          <p:cNvPr id="329732" name="Line 4"/>
          <p:cNvSpPr>
            <a:spLocks noChangeShapeType="1"/>
          </p:cNvSpPr>
          <p:nvPr/>
        </p:nvSpPr>
        <p:spPr bwMode="auto">
          <a:xfrm>
            <a:off x="838200" y="24384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733" name="Line 5"/>
          <p:cNvSpPr>
            <a:spLocks noChangeShapeType="1"/>
          </p:cNvSpPr>
          <p:nvPr/>
        </p:nvSpPr>
        <p:spPr bwMode="auto">
          <a:xfrm>
            <a:off x="838200" y="61722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734" name="Text Box 6"/>
          <p:cNvSpPr txBox="1">
            <a:spLocks noChangeArrowheads="1"/>
          </p:cNvSpPr>
          <p:nvPr/>
        </p:nvSpPr>
        <p:spPr bwMode="auto">
          <a:xfrm>
            <a:off x="4403725" y="6137275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Time</a:t>
            </a: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 rot="16200000">
            <a:off x="-303213" y="4113213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Bandwidth</a:t>
            </a:r>
          </a:p>
        </p:txBody>
      </p:sp>
      <p:sp>
        <p:nvSpPr>
          <p:cNvPr id="329736" name="Line 8"/>
          <p:cNvSpPr>
            <a:spLocks noChangeShapeType="1"/>
          </p:cNvSpPr>
          <p:nvPr/>
        </p:nvSpPr>
        <p:spPr bwMode="auto">
          <a:xfrm>
            <a:off x="838200" y="3124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3657600" y="2667000"/>
            <a:ext cx="215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Max Bandwidth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           TCP Fairness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>
          <a:xfrm>
            <a:off x="6172200" y="1981200"/>
            <a:ext cx="2743200" cy="4114800"/>
          </a:xfrm>
        </p:spPr>
        <p:txBody>
          <a:bodyPr/>
          <a:lstStyle/>
          <a:p>
            <a:r>
              <a:rPr lang="en-US" sz="2400"/>
              <a:t>Want to share the bottleneck link fairly between two flows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B0CE-753E-4BFD-8B41-ED9BB55EE0CA}" type="slidenum">
              <a:rPr lang="en-US"/>
              <a:pPr/>
              <a:t>25</a:t>
            </a:fld>
            <a:endParaRPr lang="en-US"/>
          </a:p>
        </p:txBody>
      </p:sp>
      <p:sp>
        <p:nvSpPr>
          <p:cNvPr id="330756" name="Line 4"/>
          <p:cNvSpPr>
            <a:spLocks noChangeShapeType="1"/>
          </p:cNvSpPr>
          <p:nvPr/>
        </p:nvSpPr>
        <p:spPr bwMode="auto">
          <a:xfrm>
            <a:off x="838200" y="24384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757" name="Line 5"/>
          <p:cNvSpPr>
            <a:spLocks noChangeShapeType="1"/>
          </p:cNvSpPr>
          <p:nvPr/>
        </p:nvSpPr>
        <p:spPr bwMode="auto">
          <a:xfrm>
            <a:off x="838200" y="61722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2590800" y="6172200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Bandwidth for Host B</a:t>
            </a: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 rot="16200000">
            <a:off x="-993775" y="3421063"/>
            <a:ext cx="290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Bandwidth for Host A</a:t>
            </a:r>
          </a:p>
        </p:txBody>
      </p:sp>
      <p:sp>
        <p:nvSpPr>
          <p:cNvPr id="330760" name="Rectangle 8"/>
          <p:cNvSpPr>
            <a:spLocks noChangeArrowheads="1"/>
          </p:cNvSpPr>
          <p:nvPr/>
        </p:nvSpPr>
        <p:spPr bwMode="auto">
          <a:xfrm>
            <a:off x="1143000" y="1781175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B</a:t>
            </a:r>
          </a:p>
        </p:txBody>
      </p:sp>
      <p:sp>
        <p:nvSpPr>
          <p:cNvPr id="330761" name="Rectangle 9"/>
          <p:cNvSpPr>
            <a:spLocks noChangeArrowheads="1"/>
          </p:cNvSpPr>
          <p:nvPr/>
        </p:nvSpPr>
        <p:spPr bwMode="auto">
          <a:xfrm>
            <a:off x="1143000" y="1019175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A</a:t>
            </a:r>
          </a:p>
        </p:txBody>
      </p:sp>
      <p:sp>
        <p:nvSpPr>
          <p:cNvPr id="330762" name="Rectangle 10"/>
          <p:cNvSpPr>
            <a:spLocks noChangeArrowheads="1"/>
          </p:cNvSpPr>
          <p:nvPr/>
        </p:nvSpPr>
        <p:spPr bwMode="auto">
          <a:xfrm>
            <a:off x="2057400" y="1476375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63" name="Rectangle 11"/>
          <p:cNvSpPr>
            <a:spLocks noChangeArrowheads="1"/>
          </p:cNvSpPr>
          <p:nvPr/>
        </p:nvSpPr>
        <p:spPr bwMode="auto">
          <a:xfrm>
            <a:off x="3733800" y="1476375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30764" name="AutoShape 12"/>
          <p:cNvCxnSpPr>
            <a:cxnSpLocks noChangeShapeType="1"/>
            <a:stCxn id="330760" idx="3"/>
            <a:endCxn id="330762" idx="1"/>
          </p:cNvCxnSpPr>
          <p:nvPr/>
        </p:nvCxnSpPr>
        <p:spPr bwMode="auto">
          <a:xfrm flipV="1">
            <a:off x="1752600" y="1666875"/>
            <a:ext cx="304800" cy="34290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30765" name="AutoShape 13"/>
          <p:cNvCxnSpPr>
            <a:cxnSpLocks noChangeShapeType="1"/>
            <a:stCxn id="330761" idx="3"/>
            <a:endCxn id="330762" idx="1"/>
          </p:cNvCxnSpPr>
          <p:nvPr/>
        </p:nvCxnSpPr>
        <p:spPr bwMode="auto">
          <a:xfrm>
            <a:off x="1752600" y="1247775"/>
            <a:ext cx="304800" cy="41910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30766" name="AutoShape 14"/>
          <p:cNvCxnSpPr>
            <a:cxnSpLocks noChangeShapeType="1"/>
            <a:stCxn id="330762" idx="3"/>
            <a:endCxn id="330763" idx="1"/>
          </p:cNvCxnSpPr>
          <p:nvPr/>
        </p:nvCxnSpPr>
        <p:spPr bwMode="auto">
          <a:xfrm>
            <a:off x="2590800" y="1666875"/>
            <a:ext cx="1143000" cy="0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</p:cxnSp>
      <p:sp>
        <p:nvSpPr>
          <p:cNvPr id="330767" name="Text Box 15"/>
          <p:cNvSpPr txBox="1">
            <a:spLocks noChangeArrowheads="1"/>
          </p:cNvSpPr>
          <p:nvPr/>
        </p:nvSpPr>
        <p:spPr bwMode="auto">
          <a:xfrm>
            <a:off x="2590800" y="1704975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Bottleneck</a:t>
            </a:r>
          </a:p>
          <a:p>
            <a:r>
              <a:rPr lang="en-US" sz="1600">
                <a:latin typeface="Times New Roman" pitchFamily="18" charset="0"/>
              </a:rPr>
              <a:t>Link</a:t>
            </a:r>
          </a:p>
        </p:txBody>
      </p:sp>
      <p:sp>
        <p:nvSpPr>
          <p:cNvPr id="330768" name="Text Box 16"/>
          <p:cNvSpPr txBox="1">
            <a:spLocks noChangeArrowheads="1"/>
          </p:cNvSpPr>
          <p:nvPr/>
        </p:nvSpPr>
        <p:spPr bwMode="auto">
          <a:xfrm>
            <a:off x="3810000" y="1476375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TCP Slow Start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10000"/>
              </a:spcAft>
            </a:pPr>
            <a:r>
              <a:rPr lang="en-US" sz="2400"/>
              <a:t>Linear increase takes a long time to build up a window size that matches the link bandwidth*delay</a:t>
            </a:r>
          </a:p>
          <a:p>
            <a:pPr>
              <a:spcAft>
                <a:spcPct val="10000"/>
              </a:spcAft>
            </a:pPr>
            <a:r>
              <a:rPr lang="en-US" sz="2400"/>
              <a:t>Most file transactions are not long enough</a:t>
            </a:r>
          </a:p>
          <a:p>
            <a:pPr>
              <a:spcAft>
                <a:spcPct val="10000"/>
              </a:spcAft>
            </a:pPr>
            <a:r>
              <a:rPr lang="en-US" sz="2400"/>
              <a:t>Consequently, TCP can spend a lot of time with small windows, never getting the chance to reach a sufficiently large window size</a:t>
            </a:r>
          </a:p>
          <a:p>
            <a:pPr>
              <a:spcAft>
                <a:spcPct val="10000"/>
              </a:spcAft>
            </a:pPr>
            <a:r>
              <a:rPr lang="en-US" sz="2400"/>
              <a:t>Fix: Allow TCP to build up to a large window size initially by doubling the window size until first loss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D653-30E6-4B7E-B906-DD329326E08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TCP Slow Start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6172200" y="1981200"/>
            <a:ext cx="27432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Initial phase of exponential increase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Assuming no other losses in the network except those due to </a:t>
            </a:r>
            <a:r>
              <a:rPr lang="en-US" sz="2400" dirty="0" smtClean="0"/>
              <a:t>bandwidth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Backoff</a:t>
            </a:r>
            <a:r>
              <a:rPr lang="en-US" sz="2400" dirty="0" smtClean="0"/>
              <a:t> when max is exceeded</a:t>
            </a:r>
            <a:endParaRPr lang="en-US" sz="2400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D26E-0E74-4FFF-A762-17FD69F14DA2}" type="slidenum">
              <a:rPr lang="en-US"/>
              <a:pPr/>
              <a:t>27</a:t>
            </a:fld>
            <a:endParaRPr lang="en-US"/>
          </a:p>
        </p:txBody>
      </p:sp>
      <p:sp>
        <p:nvSpPr>
          <p:cNvPr id="332804" name="Line 4"/>
          <p:cNvSpPr>
            <a:spLocks noChangeShapeType="1"/>
          </p:cNvSpPr>
          <p:nvPr/>
        </p:nvSpPr>
        <p:spPr bwMode="auto">
          <a:xfrm>
            <a:off x="838200" y="243840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2805" name="Line 5"/>
          <p:cNvSpPr>
            <a:spLocks noChangeShapeType="1"/>
          </p:cNvSpPr>
          <p:nvPr/>
        </p:nvSpPr>
        <p:spPr bwMode="auto">
          <a:xfrm>
            <a:off x="838200" y="61722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4403725" y="6137275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Time</a:t>
            </a:r>
          </a:p>
        </p:txBody>
      </p:sp>
      <p:sp>
        <p:nvSpPr>
          <p:cNvPr id="332807" name="Text Box 7"/>
          <p:cNvSpPr txBox="1">
            <a:spLocks noChangeArrowheads="1"/>
          </p:cNvSpPr>
          <p:nvPr/>
        </p:nvSpPr>
        <p:spPr bwMode="auto">
          <a:xfrm rot="16200000">
            <a:off x="-303213" y="4113213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Bandwidth</a:t>
            </a:r>
          </a:p>
        </p:txBody>
      </p:sp>
      <p:sp>
        <p:nvSpPr>
          <p:cNvPr id="332808" name="Line 8"/>
          <p:cNvSpPr>
            <a:spLocks noChangeShapeType="1"/>
          </p:cNvSpPr>
          <p:nvPr/>
        </p:nvSpPr>
        <p:spPr bwMode="auto">
          <a:xfrm>
            <a:off x="838200" y="3352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2809" name="Text Box 9"/>
          <p:cNvSpPr txBox="1">
            <a:spLocks noChangeArrowheads="1"/>
          </p:cNvSpPr>
          <p:nvPr/>
        </p:nvSpPr>
        <p:spPr bwMode="auto">
          <a:xfrm>
            <a:off x="1066800" y="2743200"/>
            <a:ext cx="215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Max Bandwidth</a:t>
            </a:r>
          </a:p>
        </p:txBody>
      </p:sp>
      <p:sp>
        <p:nvSpPr>
          <p:cNvPr id="332810" name="Freeform 10"/>
          <p:cNvSpPr>
            <a:spLocks/>
          </p:cNvSpPr>
          <p:nvPr/>
        </p:nvSpPr>
        <p:spPr bwMode="auto">
          <a:xfrm>
            <a:off x="838200" y="3140075"/>
            <a:ext cx="2012950" cy="3032125"/>
          </a:xfrm>
          <a:custGeom>
            <a:avLst/>
            <a:gdLst/>
            <a:ahLst/>
            <a:cxnLst>
              <a:cxn ang="0">
                <a:pos x="0" y="1910"/>
              </a:cxn>
              <a:cxn ang="0">
                <a:pos x="528" y="1766"/>
              </a:cxn>
              <a:cxn ang="0">
                <a:pos x="1041" y="1235"/>
              </a:cxn>
              <a:cxn ang="0">
                <a:pos x="1223" y="485"/>
              </a:cxn>
              <a:cxn ang="0">
                <a:pos x="1268" y="0"/>
              </a:cxn>
            </a:cxnLst>
            <a:rect l="0" t="0" r="r" b="b"/>
            <a:pathLst>
              <a:path w="1268" h="1910">
                <a:moveTo>
                  <a:pt x="0" y="1910"/>
                </a:moveTo>
                <a:cubicBezTo>
                  <a:pt x="180" y="1894"/>
                  <a:pt x="355" y="1878"/>
                  <a:pt x="528" y="1766"/>
                </a:cubicBezTo>
                <a:cubicBezTo>
                  <a:pt x="701" y="1654"/>
                  <a:pt x="925" y="1449"/>
                  <a:pt x="1041" y="1235"/>
                </a:cubicBezTo>
                <a:cubicBezTo>
                  <a:pt x="1157" y="1021"/>
                  <a:pt x="1185" y="691"/>
                  <a:pt x="1223" y="485"/>
                </a:cubicBezTo>
                <a:cubicBezTo>
                  <a:pt x="1261" y="279"/>
                  <a:pt x="1259" y="101"/>
                  <a:pt x="126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2811" name="Line 11"/>
          <p:cNvSpPr>
            <a:spLocks noChangeShapeType="1"/>
          </p:cNvSpPr>
          <p:nvPr/>
        </p:nvSpPr>
        <p:spPr bwMode="auto">
          <a:xfrm>
            <a:off x="2895600" y="3124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2812" name="Line 12"/>
          <p:cNvSpPr>
            <a:spLocks noChangeShapeType="1"/>
          </p:cNvSpPr>
          <p:nvPr/>
        </p:nvSpPr>
        <p:spPr bwMode="auto">
          <a:xfrm flipH="1">
            <a:off x="2895600" y="3124200"/>
            <a:ext cx="1143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2813" name="Line 13"/>
          <p:cNvSpPr>
            <a:spLocks noChangeShapeType="1"/>
          </p:cNvSpPr>
          <p:nvPr/>
        </p:nvSpPr>
        <p:spPr bwMode="auto">
          <a:xfrm flipH="1">
            <a:off x="4038600" y="3124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2814" name="Line 14"/>
          <p:cNvSpPr>
            <a:spLocks noChangeShapeType="1"/>
          </p:cNvSpPr>
          <p:nvPr/>
        </p:nvSpPr>
        <p:spPr bwMode="auto">
          <a:xfrm flipH="1">
            <a:off x="4038600" y="3124200"/>
            <a:ext cx="1143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2815" name="Line 15"/>
          <p:cNvSpPr>
            <a:spLocks noChangeShapeType="1"/>
          </p:cNvSpPr>
          <p:nvPr/>
        </p:nvSpPr>
        <p:spPr bwMode="auto">
          <a:xfrm flipH="1">
            <a:off x="5181600" y="3124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happen if an application is </a:t>
            </a:r>
            <a:r>
              <a:rPr lang="en-US" dirty="0" err="1" smtClean="0"/>
              <a:t>bursty</a:t>
            </a:r>
            <a:r>
              <a:rPr lang="en-US" dirty="0" smtClean="0"/>
              <a:t> and sends data with long delays between each send?</a:t>
            </a:r>
          </a:p>
          <a:p>
            <a:endParaRPr lang="en-US" dirty="0" smtClean="0"/>
          </a:p>
          <a:p>
            <a:r>
              <a:rPr lang="en-US" dirty="0" smtClean="0"/>
              <a:t>Answer: it will repeatedly trigger TCP slow start, which can greatly reduce the average throughput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82604" y="4038600"/>
            <a:ext cx="0" cy="2296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382604" y="6289067"/>
            <a:ext cx="8532796" cy="457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 rot="16200000">
            <a:off x="-324157" y="5065672"/>
            <a:ext cx="935267" cy="28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Bandwidth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382604" y="5669281"/>
            <a:ext cx="8532796" cy="4571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152142" y="417918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82604" y="4470111"/>
            <a:ext cx="1263386" cy="1864676"/>
          </a:xfrm>
          <a:custGeom>
            <a:avLst/>
            <a:gdLst/>
            <a:ahLst/>
            <a:cxnLst>
              <a:cxn ang="0">
                <a:pos x="0" y="1910"/>
              </a:cxn>
              <a:cxn ang="0">
                <a:pos x="528" y="1766"/>
              </a:cxn>
              <a:cxn ang="0">
                <a:pos x="1041" y="1235"/>
              </a:cxn>
              <a:cxn ang="0">
                <a:pos x="1223" y="485"/>
              </a:cxn>
              <a:cxn ang="0">
                <a:pos x="1268" y="0"/>
              </a:cxn>
            </a:cxnLst>
            <a:rect l="0" t="0" r="r" b="b"/>
            <a:pathLst>
              <a:path w="1268" h="1910">
                <a:moveTo>
                  <a:pt x="0" y="1910"/>
                </a:moveTo>
                <a:cubicBezTo>
                  <a:pt x="180" y="1894"/>
                  <a:pt x="355" y="1878"/>
                  <a:pt x="528" y="1766"/>
                </a:cubicBezTo>
                <a:cubicBezTo>
                  <a:pt x="701" y="1654"/>
                  <a:pt x="925" y="1449"/>
                  <a:pt x="1041" y="1235"/>
                </a:cubicBezTo>
                <a:cubicBezTo>
                  <a:pt x="1157" y="1021"/>
                  <a:pt x="1185" y="691"/>
                  <a:pt x="1223" y="485"/>
                </a:cubicBezTo>
                <a:cubicBezTo>
                  <a:pt x="1261" y="279"/>
                  <a:pt x="1259" y="101"/>
                  <a:pt x="126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1673888" y="4460349"/>
            <a:ext cx="0" cy="10309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1673888" y="4460349"/>
            <a:ext cx="717380" cy="10309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2391269" y="4460349"/>
            <a:ext cx="0" cy="10309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2391269" y="4460349"/>
            <a:ext cx="717380" cy="10309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3108648" y="4460349"/>
            <a:ext cx="45719" cy="18642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6201831" y="6313309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5504941" y="417918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735403" y="4470111"/>
            <a:ext cx="1263386" cy="1864676"/>
          </a:xfrm>
          <a:custGeom>
            <a:avLst/>
            <a:gdLst/>
            <a:ahLst/>
            <a:cxnLst>
              <a:cxn ang="0">
                <a:pos x="0" y="1910"/>
              </a:cxn>
              <a:cxn ang="0">
                <a:pos x="528" y="1766"/>
              </a:cxn>
              <a:cxn ang="0">
                <a:pos x="1041" y="1235"/>
              </a:cxn>
              <a:cxn ang="0">
                <a:pos x="1223" y="485"/>
              </a:cxn>
              <a:cxn ang="0">
                <a:pos x="1268" y="0"/>
              </a:cxn>
            </a:cxnLst>
            <a:rect l="0" t="0" r="r" b="b"/>
            <a:pathLst>
              <a:path w="1268" h="1910">
                <a:moveTo>
                  <a:pt x="0" y="1910"/>
                </a:moveTo>
                <a:cubicBezTo>
                  <a:pt x="180" y="1894"/>
                  <a:pt x="355" y="1878"/>
                  <a:pt x="528" y="1766"/>
                </a:cubicBezTo>
                <a:cubicBezTo>
                  <a:pt x="701" y="1654"/>
                  <a:pt x="925" y="1449"/>
                  <a:pt x="1041" y="1235"/>
                </a:cubicBezTo>
                <a:cubicBezTo>
                  <a:pt x="1157" y="1021"/>
                  <a:pt x="1185" y="691"/>
                  <a:pt x="1223" y="485"/>
                </a:cubicBezTo>
                <a:cubicBezTo>
                  <a:pt x="1261" y="279"/>
                  <a:pt x="1259" y="101"/>
                  <a:pt x="126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5026687" y="4460349"/>
            <a:ext cx="0" cy="10309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H="1">
            <a:off x="5026687" y="4460349"/>
            <a:ext cx="717380" cy="10309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 flipH="1">
            <a:off x="5744068" y="4460349"/>
            <a:ext cx="0" cy="10309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 flipH="1">
            <a:off x="5744068" y="4460349"/>
            <a:ext cx="717380" cy="10309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9359431" y="6313309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8662541" y="417918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6893003" y="4419600"/>
            <a:ext cx="1263386" cy="1864676"/>
          </a:xfrm>
          <a:custGeom>
            <a:avLst/>
            <a:gdLst/>
            <a:ahLst/>
            <a:cxnLst>
              <a:cxn ang="0">
                <a:pos x="0" y="1910"/>
              </a:cxn>
              <a:cxn ang="0">
                <a:pos x="528" y="1766"/>
              </a:cxn>
              <a:cxn ang="0">
                <a:pos x="1041" y="1235"/>
              </a:cxn>
              <a:cxn ang="0">
                <a:pos x="1223" y="485"/>
              </a:cxn>
              <a:cxn ang="0">
                <a:pos x="1268" y="0"/>
              </a:cxn>
            </a:cxnLst>
            <a:rect l="0" t="0" r="r" b="b"/>
            <a:pathLst>
              <a:path w="1268" h="1910">
                <a:moveTo>
                  <a:pt x="0" y="1910"/>
                </a:moveTo>
                <a:cubicBezTo>
                  <a:pt x="180" y="1894"/>
                  <a:pt x="355" y="1878"/>
                  <a:pt x="528" y="1766"/>
                </a:cubicBezTo>
                <a:cubicBezTo>
                  <a:pt x="701" y="1654"/>
                  <a:pt x="925" y="1449"/>
                  <a:pt x="1041" y="1235"/>
                </a:cubicBezTo>
                <a:cubicBezTo>
                  <a:pt x="1157" y="1021"/>
                  <a:pt x="1185" y="691"/>
                  <a:pt x="1223" y="485"/>
                </a:cubicBezTo>
                <a:cubicBezTo>
                  <a:pt x="1261" y="279"/>
                  <a:pt x="1259" y="101"/>
                  <a:pt x="126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11"/>
          <p:cNvSpPr>
            <a:spLocks noChangeShapeType="1"/>
          </p:cNvSpPr>
          <p:nvPr/>
        </p:nvSpPr>
        <p:spPr bwMode="auto">
          <a:xfrm>
            <a:off x="8184287" y="4460349"/>
            <a:ext cx="0" cy="10309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8184287" y="4460349"/>
            <a:ext cx="717380" cy="10309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6431281" y="4495801"/>
            <a:ext cx="45719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276600" y="5345668"/>
            <a:ext cx="16358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err="1" smtClean="0">
                <a:latin typeface="Times New Roman" pitchFamily="18" charset="0"/>
              </a:rPr>
              <a:t>Avg</a:t>
            </a:r>
            <a:r>
              <a:rPr lang="en-US" i="1" dirty="0" smtClean="0">
                <a:latin typeface="Times New Roman" pitchFamily="18" charset="0"/>
              </a:rPr>
              <a:t> Bandwidth</a:t>
            </a:r>
            <a:endParaRPr lang="en-US" i="1" dirty="0">
              <a:latin typeface="Times New Roman" pitchFamily="18" charset="0"/>
            </a:endParaRP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4403725" y="632460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Time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where TCP breaks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networks</a:t>
            </a:r>
          </a:p>
          <a:p>
            <a:pPr lvl="1"/>
            <a:r>
              <a:rPr lang="en-US" dirty="0" smtClean="0"/>
              <a:t>These often lose packets</a:t>
            </a:r>
          </a:p>
          <a:p>
            <a:pPr lvl="1"/>
            <a:r>
              <a:rPr lang="en-US" dirty="0" smtClean="0"/>
              <a:t>But TCP “interprets” the loss to mean that congestion has occurred, even if the real issue is that the signal strength is poor in one or both directions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Effect?</a:t>
            </a:r>
          </a:p>
          <a:p>
            <a:pPr lvl="1"/>
            <a:r>
              <a:rPr lang="en-US" dirty="0" smtClean="0"/>
              <a:t>TCP slows down even though the smart thing to do would be to aggressively retransmit data but to run at full speed!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Purpose of this layer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4495800" cy="4389120"/>
          </a:xfrm>
        </p:spPr>
        <p:txBody>
          <a:bodyPr/>
          <a:lstStyle/>
          <a:p>
            <a:r>
              <a:rPr lang="en-US" sz="2400" dirty="0"/>
              <a:t>Interface end-to-end applications and protocols</a:t>
            </a:r>
          </a:p>
          <a:p>
            <a:pPr lvl="1"/>
            <a:r>
              <a:rPr lang="en-US" sz="2000" dirty="0"/>
              <a:t>Turn best-effort IP into a usable interface</a:t>
            </a:r>
          </a:p>
          <a:p>
            <a:r>
              <a:rPr lang="en-US" sz="2400" dirty="0"/>
              <a:t>Data transfer b/w processes:</a:t>
            </a:r>
          </a:p>
          <a:p>
            <a:pPr lvl="1"/>
            <a:r>
              <a:rPr lang="en-US" sz="2000" dirty="0"/>
              <a:t>Compared to end-to-end IP</a:t>
            </a:r>
          </a:p>
          <a:p>
            <a:r>
              <a:rPr lang="en-US" sz="2400" dirty="0"/>
              <a:t>We will look at </a:t>
            </a:r>
            <a:r>
              <a:rPr lang="en-US" sz="2400" dirty="0" smtClean="0"/>
              <a:t>two:</a:t>
            </a:r>
            <a:endParaRPr lang="en-US" sz="2400" dirty="0"/>
          </a:p>
          <a:p>
            <a:pPr lvl="1"/>
            <a:r>
              <a:rPr lang="en-US" sz="2000" dirty="0"/>
              <a:t>TCP</a:t>
            </a:r>
          </a:p>
          <a:p>
            <a:pPr lvl="1"/>
            <a:r>
              <a:rPr lang="en-US" sz="2000" dirty="0" smtClean="0"/>
              <a:t>UDP (even if less common…)</a:t>
            </a:r>
            <a:endParaRPr lang="en-US" sz="2000" dirty="0"/>
          </a:p>
        </p:txBody>
      </p:sp>
      <p:sp>
        <p:nvSpPr>
          <p:cNvPr id="2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ED87-9CED-4C71-B713-8D93449991A7}" type="slidenum">
              <a:rPr lang="en-US"/>
              <a:pPr/>
              <a:t>3</a:t>
            </a:fld>
            <a:endParaRPr lang="en-US"/>
          </a:p>
        </p:txBody>
      </p:sp>
      <p:sp>
        <p:nvSpPr>
          <p:cNvPr id="301060" name="Freeform 4"/>
          <p:cNvSpPr>
            <a:spLocks/>
          </p:cNvSpPr>
          <p:nvPr/>
        </p:nvSpPr>
        <p:spPr bwMode="auto">
          <a:xfrm>
            <a:off x="7072313" y="2949575"/>
            <a:ext cx="1798637" cy="167481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1" name="Freeform 5"/>
          <p:cNvSpPr>
            <a:spLocks/>
          </p:cNvSpPr>
          <p:nvPr/>
        </p:nvSpPr>
        <p:spPr bwMode="auto">
          <a:xfrm>
            <a:off x="5192713" y="28067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2" name="Freeform 6"/>
          <p:cNvSpPr>
            <a:spLocks/>
          </p:cNvSpPr>
          <p:nvPr/>
        </p:nvSpPr>
        <p:spPr bwMode="auto">
          <a:xfrm>
            <a:off x="5561013" y="4257675"/>
            <a:ext cx="2974975" cy="2219325"/>
          </a:xfrm>
          <a:custGeom>
            <a:avLst/>
            <a:gdLst/>
            <a:ahLst/>
            <a:cxnLst>
              <a:cxn ang="0">
                <a:pos x="27" y="652"/>
              </a:cxn>
              <a:cxn ang="0">
                <a:pos x="105" y="76"/>
              </a:cxn>
              <a:cxn ang="0">
                <a:pos x="657" y="196"/>
              </a:cxn>
              <a:cxn ang="0">
                <a:pos x="1209" y="100"/>
              </a:cxn>
              <a:cxn ang="0">
                <a:pos x="2001" y="406"/>
              </a:cxn>
              <a:cxn ang="0">
                <a:pos x="2013" y="1144"/>
              </a:cxn>
              <a:cxn ang="0">
                <a:pos x="1581" y="1600"/>
              </a:cxn>
              <a:cxn ang="0">
                <a:pos x="813" y="1516"/>
              </a:cxn>
              <a:cxn ang="0">
                <a:pos x="501" y="1270"/>
              </a:cxn>
              <a:cxn ang="0">
                <a:pos x="183" y="1066"/>
              </a:cxn>
              <a:cxn ang="0">
                <a:pos x="27" y="652"/>
              </a:cxn>
            </a:cxnLst>
            <a:rect l="0" t="0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1063" name="Group 7"/>
          <p:cNvGrpSpPr>
            <a:grpSpLocks/>
          </p:cNvGrpSpPr>
          <p:nvPr/>
        </p:nvGrpSpPr>
        <p:grpSpPr bwMode="auto">
          <a:xfrm>
            <a:off x="5310188" y="2941638"/>
            <a:ext cx="733425" cy="319087"/>
            <a:chOff x="3552" y="246"/>
            <a:chExt cx="527" cy="248"/>
          </a:xfrm>
        </p:grpSpPr>
        <p:graphicFrame>
          <p:nvGraphicFramePr>
            <p:cNvPr id="301064" name="Object 8"/>
            <p:cNvGraphicFramePr>
              <a:graphicFrameLocks noChangeAspect="1"/>
            </p:cNvGraphicFramePr>
            <p:nvPr/>
          </p:nvGraphicFramePr>
          <p:xfrm>
            <a:off x="3552" y="246"/>
            <a:ext cx="299" cy="248"/>
          </p:xfrm>
          <a:graphic>
            <a:graphicData uri="http://schemas.openxmlformats.org/presentationml/2006/ole">
              <p:oleObj spid="_x0000_s301064" name="Clip" r:id="rId3" imgW="1305000" imgH="1085760" progId="">
                <p:embed/>
              </p:oleObj>
            </a:graphicData>
          </a:graphic>
        </p:graphicFrame>
        <p:graphicFrame>
          <p:nvGraphicFramePr>
            <p:cNvPr id="301065" name="Object 9"/>
            <p:cNvGraphicFramePr>
              <a:graphicFrameLocks noChangeAspect="1"/>
            </p:cNvGraphicFramePr>
            <p:nvPr/>
          </p:nvGraphicFramePr>
          <p:xfrm>
            <a:off x="3878" y="338"/>
            <a:ext cx="201" cy="144"/>
          </p:xfrm>
          <a:graphic>
            <a:graphicData uri="http://schemas.openxmlformats.org/presentationml/2006/ole">
              <p:oleObj spid="_x0000_s301065" name="Clip" r:id="rId4" imgW="676440" imgH="485640" progId="">
                <p:embed/>
              </p:oleObj>
            </a:graphicData>
          </a:graphic>
        </p:graphicFrame>
        <p:sp>
          <p:nvSpPr>
            <p:cNvPr id="301066" name="Line 10"/>
            <p:cNvSpPr>
              <a:spLocks noChangeShapeType="1"/>
            </p:cNvSpPr>
            <p:nvPr/>
          </p:nvSpPr>
          <p:spPr bwMode="auto">
            <a:xfrm flipV="1">
              <a:off x="3844" y="434"/>
              <a:ext cx="8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1067" name="Group 11"/>
          <p:cNvGrpSpPr>
            <a:grpSpLocks/>
          </p:cNvGrpSpPr>
          <p:nvPr/>
        </p:nvGrpSpPr>
        <p:grpSpPr bwMode="auto">
          <a:xfrm>
            <a:off x="5310188" y="3536950"/>
            <a:ext cx="733425" cy="319088"/>
            <a:chOff x="3552" y="246"/>
            <a:chExt cx="527" cy="248"/>
          </a:xfrm>
        </p:grpSpPr>
        <p:graphicFrame>
          <p:nvGraphicFramePr>
            <p:cNvPr id="301068" name="Object 12"/>
            <p:cNvGraphicFramePr>
              <a:graphicFrameLocks noChangeAspect="1"/>
            </p:cNvGraphicFramePr>
            <p:nvPr/>
          </p:nvGraphicFramePr>
          <p:xfrm>
            <a:off x="3552" y="246"/>
            <a:ext cx="299" cy="248"/>
          </p:xfrm>
          <a:graphic>
            <a:graphicData uri="http://schemas.openxmlformats.org/presentationml/2006/ole">
              <p:oleObj spid="_x0000_s301068" name="Clip" r:id="rId5" imgW="1305000" imgH="1085760" progId="">
                <p:embed/>
              </p:oleObj>
            </a:graphicData>
          </a:graphic>
        </p:graphicFrame>
        <p:graphicFrame>
          <p:nvGraphicFramePr>
            <p:cNvPr id="301069" name="Object 13"/>
            <p:cNvGraphicFramePr>
              <a:graphicFrameLocks noChangeAspect="1"/>
            </p:cNvGraphicFramePr>
            <p:nvPr/>
          </p:nvGraphicFramePr>
          <p:xfrm>
            <a:off x="3878" y="338"/>
            <a:ext cx="201" cy="144"/>
          </p:xfrm>
          <a:graphic>
            <a:graphicData uri="http://schemas.openxmlformats.org/presentationml/2006/ole">
              <p:oleObj spid="_x0000_s301069" name="Clip" r:id="rId6" imgW="676440" imgH="485640" progId="">
                <p:embed/>
              </p:oleObj>
            </a:graphicData>
          </a:graphic>
        </p:graphicFrame>
        <p:sp>
          <p:nvSpPr>
            <p:cNvPr id="301070" name="Line 14"/>
            <p:cNvSpPr>
              <a:spLocks noChangeShapeType="1"/>
            </p:cNvSpPr>
            <p:nvPr/>
          </p:nvSpPr>
          <p:spPr bwMode="auto">
            <a:xfrm flipV="1">
              <a:off x="3844" y="434"/>
              <a:ext cx="8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1071" name="Group 15"/>
          <p:cNvGrpSpPr>
            <a:grpSpLocks/>
          </p:cNvGrpSpPr>
          <p:nvPr/>
        </p:nvGrpSpPr>
        <p:grpSpPr bwMode="auto">
          <a:xfrm>
            <a:off x="5686425" y="3324225"/>
            <a:ext cx="69850" cy="214313"/>
            <a:chOff x="3842" y="406"/>
            <a:chExt cx="51" cy="167"/>
          </a:xfrm>
        </p:grpSpPr>
        <p:sp>
          <p:nvSpPr>
            <p:cNvPr id="301072" name="Oval 16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3" name="Oval 17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4" name="Oval 18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1075" name="Group 19"/>
          <p:cNvGrpSpPr>
            <a:grpSpLocks/>
          </p:cNvGrpSpPr>
          <p:nvPr/>
        </p:nvGrpSpPr>
        <p:grpSpPr bwMode="auto">
          <a:xfrm>
            <a:off x="6156325" y="3827463"/>
            <a:ext cx="209550" cy="395287"/>
            <a:chOff x="4180" y="783"/>
            <a:chExt cx="150" cy="307"/>
          </a:xfrm>
        </p:grpSpPr>
        <p:sp>
          <p:nvSpPr>
            <p:cNvPr id="301076" name="AutoShape 2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7" name="Rectangle 2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8" name="Rectangle 2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79" name="AutoShape 2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80" name="Line 2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81" name="Line 2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82" name="Rectangle 2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83" name="Rectangle 2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1084" name="Group 28"/>
          <p:cNvGrpSpPr>
            <a:grpSpLocks/>
          </p:cNvGrpSpPr>
          <p:nvPr/>
        </p:nvGrpSpPr>
        <p:grpSpPr bwMode="auto">
          <a:xfrm rot="-5400000">
            <a:off x="6469062" y="3905251"/>
            <a:ext cx="80963" cy="233362"/>
            <a:chOff x="3842" y="406"/>
            <a:chExt cx="51" cy="167"/>
          </a:xfrm>
        </p:grpSpPr>
        <p:sp>
          <p:nvSpPr>
            <p:cNvPr id="301085" name="Oval 29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86" name="Oval 30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87" name="Oval 31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1088" name="Line 32"/>
          <p:cNvSpPr>
            <a:spLocks noChangeShapeType="1"/>
          </p:cNvSpPr>
          <p:nvPr/>
        </p:nvSpPr>
        <p:spPr bwMode="auto">
          <a:xfrm>
            <a:off x="6292850" y="3735388"/>
            <a:ext cx="4953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89" name="Line 33"/>
          <p:cNvSpPr>
            <a:spLocks noChangeShapeType="1"/>
          </p:cNvSpPr>
          <p:nvPr/>
        </p:nvSpPr>
        <p:spPr bwMode="auto">
          <a:xfrm>
            <a:off x="6296025" y="3732213"/>
            <a:ext cx="1588" cy="95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90" name="Line 34"/>
          <p:cNvSpPr>
            <a:spLocks noChangeShapeType="1"/>
          </p:cNvSpPr>
          <p:nvPr/>
        </p:nvSpPr>
        <p:spPr bwMode="auto">
          <a:xfrm>
            <a:off x="6791325" y="3730625"/>
            <a:ext cx="1588" cy="82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91" name="Line 35"/>
          <p:cNvSpPr>
            <a:spLocks noChangeShapeType="1"/>
          </p:cNvSpPr>
          <p:nvPr/>
        </p:nvSpPr>
        <p:spPr bwMode="auto">
          <a:xfrm>
            <a:off x="5992813" y="3195638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92" name="Line 36"/>
          <p:cNvSpPr>
            <a:spLocks noChangeShapeType="1"/>
          </p:cNvSpPr>
          <p:nvPr/>
        </p:nvSpPr>
        <p:spPr bwMode="auto">
          <a:xfrm flipV="1">
            <a:off x="6005513" y="3481388"/>
            <a:ext cx="276225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93" name="Line 37"/>
          <p:cNvSpPr>
            <a:spLocks noChangeShapeType="1"/>
          </p:cNvSpPr>
          <p:nvPr/>
        </p:nvSpPr>
        <p:spPr bwMode="auto">
          <a:xfrm flipV="1">
            <a:off x="6532563" y="3567113"/>
            <a:ext cx="1587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1094" name="Group 38"/>
          <p:cNvGrpSpPr>
            <a:grpSpLocks/>
          </p:cNvGrpSpPr>
          <p:nvPr/>
        </p:nvGrpSpPr>
        <p:grpSpPr bwMode="auto">
          <a:xfrm>
            <a:off x="6651625" y="3805238"/>
            <a:ext cx="209550" cy="395287"/>
            <a:chOff x="4180" y="783"/>
            <a:chExt cx="150" cy="307"/>
          </a:xfrm>
        </p:grpSpPr>
        <p:sp>
          <p:nvSpPr>
            <p:cNvPr id="301095" name="AutoShape 3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96" name="Rectangle 4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97" name="Rectangle 4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98" name="AutoShape 4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99" name="Line 4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00" name="Line 4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01" name="Rectangle 4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02" name="Rectangle 4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1103" name="Group 47"/>
          <p:cNvGrpSpPr>
            <a:grpSpLocks/>
          </p:cNvGrpSpPr>
          <p:nvPr/>
        </p:nvGrpSpPr>
        <p:grpSpPr bwMode="auto">
          <a:xfrm>
            <a:off x="5694363" y="4424363"/>
            <a:ext cx="479425" cy="925512"/>
            <a:chOff x="3314" y="1248"/>
            <a:chExt cx="344" cy="694"/>
          </a:xfrm>
        </p:grpSpPr>
        <p:graphicFrame>
          <p:nvGraphicFramePr>
            <p:cNvPr id="301104" name="Object 48"/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p:oleObj spid="_x0000_s301104" name="Clip" r:id="rId7" imgW="1305000" imgH="1085760" progId="">
                <p:embed/>
              </p:oleObj>
            </a:graphicData>
          </a:graphic>
        </p:graphicFrame>
        <p:sp>
          <p:nvSpPr>
            <p:cNvPr id="301105" name="Line 49"/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1106" name="Object 50"/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p:oleObj spid="_x0000_s301106" name="Clip" r:id="rId8" imgW="1305000" imgH="1085760" progId="">
                <p:embed/>
              </p:oleObj>
            </a:graphicData>
          </a:graphic>
        </p:graphicFrame>
        <p:sp>
          <p:nvSpPr>
            <p:cNvPr id="301107" name="Line 51"/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108" name="Group 52"/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301109" name="Oval 53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10" name="Oval 54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11" name="Oval 55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1112" name="Line 56"/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01113" name="Object 57"/>
          <p:cNvGraphicFramePr>
            <a:graphicFrameLocks noChangeAspect="1"/>
          </p:cNvGraphicFramePr>
          <p:nvPr/>
        </p:nvGraphicFramePr>
        <p:xfrm>
          <a:off x="6562725" y="5434013"/>
          <a:ext cx="417513" cy="331787"/>
        </p:xfrm>
        <a:graphic>
          <a:graphicData uri="http://schemas.openxmlformats.org/presentationml/2006/ole">
            <p:oleObj spid="_x0000_s301113" name="Clip" r:id="rId9" imgW="1305000" imgH="1085760" progId="">
              <p:embed/>
            </p:oleObj>
          </a:graphicData>
        </a:graphic>
      </p:graphicFrame>
      <p:graphicFrame>
        <p:nvGraphicFramePr>
          <p:cNvPr id="301114" name="Object 58"/>
          <p:cNvGraphicFramePr>
            <a:graphicFrameLocks noChangeAspect="1"/>
          </p:cNvGraphicFramePr>
          <p:nvPr/>
        </p:nvGraphicFramePr>
        <p:xfrm>
          <a:off x="5948363" y="5422900"/>
          <a:ext cx="415925" cy="330200"/>
        </p:xfrm>
        <a:graphic>
          <a:graphicData uri="http://schemas.openxmlformats.org/presentationml/2006/ole">
            <p:oleObj spid="_x0000_s301114" name="Clip" r:id="rId10" imgW="1305000" imgH="1085760" progId="">
              <p:embed/>
            </p:oleObj>
          </a:graphicData>
        </a:graphic>
      </p:graphicFrame>
      <p:sp>
        <p:nvSpPr>
          <p:cNvPr id="301115" name="Oval 59"/>
          <p:cNvSpPr>
            <a:spLocks noChangeArrowheads="1"/>
          </p:cNvSpPr>
          <p:nvPr/>
        </p:nvSpPr>
        <p:spPr bwMode="auto">
          <a:xfrm rot="-5400000">
            <a:off x="6365082" y="5526881"/>
            <a:ext cx="63500" cy="65087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6" name="Oval 60"/>
          <p:cNvSpPr>
            <a:spLocks noChangeArrowheads="1"/>
          </p:cNvSpPr>
          <p:nvPr/>
        </p:nvSpPr>
        <p:spPr bwMode="auto">
          <a:xfrm rot="-5400000">
            <a:off x="6450013" y="5524500"/>
            <a:ext cx="63500" cy="6667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7" name="Oval 61"/>
          <p:cNvSpPr>
            <a:spLocks noChangeArrowheads="1"/>
          </p:cNvSpPr>
          <p:nvPr/>
        </p:nvSpPr>
        <p:spPr bwMode="auto">
          <a:xfrm rot="-5400000">
            <a:off x="6527800" y="5529263"/>
            <a:ext cx="61913" cy="65087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8" name="Line 62"/>
          <p:cNvSpPr>
            <a:spLocks noChangeShapeType="1"/>
          </p:cNvSpPr>
          <p:nvPr/>
        </p:nvSpPr>
        <p:spPr bwMode="auto">
          <a:xfrm rot="-5400000">
            <a:off x="6787356" y="5409407"/>
            <a:ext cx="603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9" name="Line 63"/>
          <p:cNvSpPr>
            <a:spLocks noChangeShapeType="1"/>
          </p:cNvSpPr>
          <p:nvPr/>
        </p:nvSpPr>
        <p:spPr bwMode="auto">
          <a:xfrm rot="5400000" flipH="1">
            <a:off x="6161088" y="5400675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20" name="Line 64"/>
          <p:cNvSpPr>
            <a:spLocks noChangeShapeType="1"/>
          </p:cNvSpPr>
          <p:nvPr/>
        </p:nvSpPr>
        <p:spPr bwMode="auto">
          <a:xfrm rot="16200000" flipV="1">
            <a:off x="6507957" y="5061743"/>
            <a:ext cx="0" cy="627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21" name="Line 65"/>
          <p:cNvSpPr>
            <a:spLocks noChangeShapeType="1"/>
          </p:cNvSpPr>
          <p:nvPr/>
        </p:nvSpPr>
        <p:spPr bwMode="auto">
          <a:xfrm flipV="1">
            <a:off x="6173788" y="5000625"/>
            <a:ext cx="9366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22" name="Line 66"/>
          <p:cNvSpPr>
            <a:spLocks noChangeShapeType="1"/>
          </p:cNvSpPr>
          <p:nvPr/>
        </p:nvSpPr>
        <p:spPr bwMode="auto">
          <a:xfrm>
            <a:off x="6775450" y="5046663"/>
            <a:ext cx="303213" cy="385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23" name="Line 67"/>
          <p:cNvSpPr>
            <a:spLocks noChangeShapeType="1"/>
          </p:cNvSpPr>
          <p:nvPr/>
        </p:nvSpPr>
        <p:spPr bwMode="auto">
          <a:xfrm flipH="1">
            <a:off x="7570788" y="5043488"/>
            <a:ext cx="27940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1124" name="Object 68"/>
          <p:cNvGraphicFramePr>
            <a:graphicFrameLocks noChangeAspect="1"/>
          </p:cNvGraphicFramePr>
          <p:nvPr/>
        </p:nvGraphicFramePr>
        <p:xfrm>
          <a:off x="7748588" y="4595813"/>
          <a:ext cx="203200" cy="241300"/>
        </p:xfrm>
        <a:graphic>
          <a:graphicData uri="http://schemas.openxmlformats.org/presentationml/2006/ole">
            <p:oleObj spid="_x0000_s301124" name="Clip" r:id="rId11" imgW="981000" imgH="1209600" progId="">
              <p:embed/>
            </p:oleObj>
          </a:graphicData>
        </a:graphic>
      </p:graphicFrame>
      <p:graphicFrame>
        <p:nvGraphicFramePr>
          <p:cNvPr id="301125" name="Object 69"/>
          <p:cNvGraphicFramePr>
            <a:graphicFrameLocks noChangeAspect="1"/>
          </p:cNvGraphicFramePr>
          <p:nvPr/>
        </p:nvGraphicFramePr>
        <p:xfrm>
          <a:off x="6411913" y="4676775"/>
          <a:ext cx="203200" cy="239713"/>
        </p:xfrm>
        <a:graphic>
          <a:graphicData uri="http://schemas.openxmlformats.org/presentationml/2006/ole">
            <p:oleObj spid="_x0000_s301125" name="Clip" r:id="rId12" imgW="981000" imgH="1209600" progId="">
              <p:embed/>
            </p:oleObj>
          </a:graphicData>
        </a:graphic>
      </p:graphicFrame>
      <p:grpSp>
        <p:nvGrpSpPr>
          <p:cNvPr id="301126" name="Group 70"/>
          <p:cNvGrpSpPr>
            <a:grpSpLocks/>
          </p:cNvGrpSpPr>
          <p:nvPr/>
        </p:nvGrpSpPr>
        <p:grpSpPr bwMode="auto">
          <a:xfrm>
            <a:off x="6759575" y="5873750"/>
            <a:ext cx="406400" cy="427038"/>
            <a:chOff x="2870" y="1518"/>
            <a:chExt cx="292" cy="320"/>
          </a:xfrm>
        </p:grpSpPr>
        <p:graphicFrame>
          <p:nvGraphicFramePr>
            <p:cNvPr id="301127" name="Object 71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p:oleObj spid="_x0000_s301127" name="Clip" r:id="rId13" imgW="819000" imgH="847800" progId="">
                <p:embed/>
              </p:oleObj>
            </a:graphicData>
          </a:graphic>
        </p:graphicFrame>
        <p:graphicFrame>
          <p:nvGraphicFramePr>
            <p:cNvPr id="301128" name="Object 72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p:oleObj spid="_x0000_s301128" name="Clip" r:id="rId14" imgW="1266840" imgH="1200240" progId="">
                <p:embed/>
              </p:oleObj>
            </a:graphicData>
          </a:graphic>
        </p:graphicFrame>
      </p:grpSp>
      <p:grpSp>
        <p:nvGrpSpPr>
          <p:cNvPr id="301129" name="Group 73"/>
          <p:cNvGrpSpPr>
            <a:grpSpLocks/>
          </p:cNvGrpSpPr>
          <p:nvPr/>
        </p:nvGrpSpPr>
        <p:grpSpPr bwMode="auto">
          <a:xfrm>
            <a:off x="7537450" y="5905500"/>
            <a:ext cx="406400" cy="427038"/>
            <a:chOff x="2870" y="1518"/>
            <a:chExt cx="292" cy="320"/>
          </a:xfrm>
        </p:grpSpPr>
        <p:graphicFrame>
          <p:nvGraphicFramePr>
            <p:cNvPr id="301130" name="Object 74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p:oleObj spid="_x0000_s301130" name="Clip" r:id="rId15" imgW="819000" imgH="847800" progId="">
                <p:embed/>
              </p:oleObj>
            </a:graphicData>
          </a:graphic>
        </p:graphicFrame>
        <p:graphicFrame>
          <p:nvGraphicFramePr>
            <p:cNvPr id="301131" name="Object 75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p:oleObj spid="_x0000_s301131" name="Clip" r:id="rId16" imgW="1266840" imgH="1200240" progId="">
                <p:embed/>
              </p:oleObj>
            </a:graphicData>
          </a:graphic>
        </p:graphicFrame>
      </p:grpSp>
      <p:grpSp>
        <p:nvGrpSpPr>
          <p:cNvPr id="301132" name="Group 76"/>
          <p:cNvGrpSpPr>
            <a:grpSpLocks/>
          </p:cNvGrpSpPr>
          <p:nvPr/>
        </p:nvGrpSpPr>
        <p:grpSpPr bwMode="auto">
          <a:xfrm>
            <a:off x="7123113" y="5621338"/>
            <a:ext cx="379412" cy="376237"/>
            <a:chOff x="4733" y="2082"/>
            <a:chExt cx="272" cy="282"/>
          </a:xfrm>
        </p:grpSpPr>
        <p:graphicFrame>
          <p:nvGraphicFramePr>
            <p:cNvPr id="301133" name="Object 77"/>
            <p:cNvGraphicFramePr>
              <a:graphicFrameLocks noChangeAspect="1"/>
            </p:cNvGraphicFramePr>
            <p:nvPr/>
          </p:nvGraphicFramePr>
          <p:xfrm>
            <a:off x="4733" y="2082"/>
            <a:ext cx="272" cy="282"/>
          </p:xfrm>
          <a:graphic>
            <a:graphicData uri="http://schemas.openxmlformats.org/presentationml/2006/ole">
              <p:oleObj spid="_x0000_s301133" name="Clip" r:id="rId17" imgW="819000" imgH="847800" progId="">
                <p:embed/>
              </p:oleObj>
            </a:graphicData>
          </a:graphic>
        </p:graphicFrame>
        <p:sp>
          <p:nvSpPr>
            <p:cNvPr id="301134" name="Rectangle 78"/>
            <p:cNvSpPr>
              <a:spLocks noChangeArrowheads="1"/>
            </p:cNvSpPr>
            <p:nvPr/>
          </p:nvSpPr>
          <p:spPr bwMode="auto">
            <a:xfrm>
              <a:off x="4812" y="2181"/>
              <a:ext cx="192" cy="183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1135" name="Line 79"/>
          <p:cNvSpPr>
            <a:spLocks noChangeShapeType="1"/>
          </p:cNvSpPr>
          <p:nvPr/>
        </p:nvSpPr>
        <p:spPr bwMode="auto">
          <a:xfrm>
            <a:off x="7429500" y="55245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1136" name="Group 80"/>
          <p:cNvGrpSpPr>
            <a:grpSpLocks/>
          </p:cNvGrpSpPr>
          <p:nvPr/>
        </p:nvGrpSpPr>
        <p:grpSpPr bwMode="auto">
          <a:xfrm>
            <a:off x="8150225" y="4948238"/>
            <a:ext cx="207963" cy="409575"/>
            <a:chOff x="4180" y="783"/>
            <a:chExt cx="150" cy="307"/>
          </a:xfrm>
        </p:grpSpPr>
        <p:sp>
          <p:nvSpPr>
            <p:cNvPr id="301137" name="AutoShape 8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38" name="Rectangle 8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39" name="Rectangle 8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0" name="AutoShape 8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1" name="Line 8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2" name="Line 8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3" name="Rectangle 8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4" name="Rectangle 8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1145" name="Group 89"/>
          <p:cNvGrpSpPr>
            <a:grpSpLocks/>
          </p:cNvGrpSpPr>
          <p:nvPr/>
        </p:nvGrpSpPr>
        <p:grpSpPr bwMode="auto">
          <a:xfrm>
            <a:off x="8137525" y="5392738"/>
            <a:ext cx="207963" cy="409575"/>
            <a:chOff x="4180" y="783"/>
            <a:chExt cx="150" cy="307"/>
          </a:xfrm>
        </p:grpSpPr>
        <p:sp>
          <p:nvSpPr>
            <p:cNvPr id="301146" name="AutoShape 9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7" name="Rectangle 9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8" name="Rectangle 9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9" name="AutoShape 9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50" name="Line 9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51" name="Line 9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52" name="Rectangle 9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53" name="Rectangle 9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1154" name="Line 98"/>
          <p:cNvSpPr>
            <a:spLocks noChangeShapeType="1"/>
          </p:cNvSpPr>
          <p:nvPr/>
        </p:nvSpPr>
        <p:spPr bwMode="auto">
          <a:xfrm rot="5400000" flipH="1">
            <a:off x="7763669" y="5322094"/>
            <a:ext cx="611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55" name="Line 99"/>
          <p:cNvSpPr>
            <a:spLocks noChangeShapeType="1"/>
          </p:cNvSpPr>
          <p:nvPr/>
        </p:nvSpPr>
        <p:spPr bwMode="auto">
          <a:xfrm rot="-5400000">
            <a:off x="8117682" y="5574506"/>
            <a:ext cx="0" cy="103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56" name="Line 100"/>
          <p:cNvSpPr>
            <a:spLocks noChangeShapeType="1"/>
          </p:cNvSpPr>
          <p:nvPr/>
        </p:nvSpPr>
        <p:spPr bwMode="auto">
          <a:xfrm rot="-5400000">
            <a:off x="8107363" y="5105400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57" name="Line 101"/>
          <p:cNvSpPr>
            <a:spLocks noChangeShapeType="1"/>
          </p:cNvSpPr>
          <p:nvPr/>
        </p:nvSpPr>
        <p:spPr bwMode="auto">
          <a:xfrm flipV="1">
            <a:off x="6786563" y="3246438"/>
            <a:ext cx="458787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58" name="Line 102"/>
          <p:cNvSpPr>
            <a:spLocks noChangeShapeType="1"/>
          </p:cNvSpPr>
          <p:nvPr/>
        </p:nvSpPr>
        <p:spPr bwMode="auto">
          <a:xfrm>
            <a:off x="7721600" y="3230563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59" name="Line 103"/>
          <p:cNvSpPr>
            <a:spLocks noChangeShapeType="1"/>
          </p:cNvSpPr>
          <p:nvPr/>
        </p:nvSpPr>
        <p:spPr bwMode="auto">
          <a:xfrm flipH="1">
            <a:off x="8240713" y="3567113"/>
            <a:ext cx="241300" cy="681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60" name="Line 104"/>
          <p:cNvSpPr>
            <a:spLocks noChangeShapeType="1"/>
          </p:cNvSpPr>
          <p:nvPr/>
        </p:nvSpPr>
        <p:spPr bwMode="auto">
          <a:xfrm>
            <a:off x="7470775" y="3343275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61" name="Line 105"/>
          <p:cNvSpPr>
            <a:spLocks noChangeShapeType="1"/>
          </p:cNvSpPr>
          <p:nvPr/>
        </p:nvSpPr>
        <p:spPr bwMode="auto">
          <a:xfrm>
            <a:off x="7496175" y="3990975"/>
            <a:ext cx="534988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62" name="Line 106"/>
          <p:cNvSpPr>
            <a:spLocks noChangeShapeType="1"/>
          </p:cNvSpPr>
          <p:nvPr/>
        </p:nvSpPr>
        <p:spPr bwMode="auto">
          <a:xfrm flipH="1">
            <a:off x="7956550" y="4456113"/>
            <a:ext cx="2667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63" name="Line 107"/>
          <p:cNvSpPr>
            <a:spLocks noChangeShapeType="1"/>
          </p:cNvSpPr>
          <p:nvPr/>
        </p:nvSpPr>
        <p:spPr bwMode="auto">
          <a:xfrm flipH="1">
            <a:off x="7729538" y="3535363"/>
            <a:ext cx="560387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64" name="Line 108"/>
          <p:cNvSpPr>
            <a:spLocks noChangeShapeType="1"/>
          </p:cNvSpPr>
          <p:nvPr/>
        </p:nvSpPr>
        <p:spPr bwMode="auto">
          <a:xfrm flipH="1">
            <a:off x="7739063" y="2974975"/>
            <a:ext cx="350837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65" name="Line 109"/>
          <p:cNvSpPr>
            <a:spLocks noChangeShapeType="1"/>
          </p:cNvSpPr>
          <p:nvPr/>
        </p:nvSpPr>
        <p:spPr bwMode="auto">
          <a:xfrm flipH="1">
            <a:off x="8456613" y="3151188"/>
            <a:ext cx="201612" cy="17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1166" name="Group 110"/>
          <p:cNvGrpSpPr>
            <a:grpSpLocks/>
          </p:cNvGrpSpPr>
          <p:nvPr/>
        </p:nvGrpSpPr>
        <p:grpSpPr bwMode="auto">
          <a:xfrm>
            <a:off x="6267450" y="3343275"/>
            <a:ext cx="501650" cy="233363"/>
            <a:chOff x="3600" y="219"/>
            <a:chExt cx="360" cy="175"/>
          </a:xfrm>
        </p:grpSpPr>
        <p:sp>
          <p:nvSpPr>
            <p:cNvPr id="301167" name="Oval 11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68" name="Line 11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69" name="Line 11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70" name="Rectangle 11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1171" name="Oval 11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172" name="Group 11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01173" name="Line 1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74" name="Line 1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75" name="Line 1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176" name="Group 12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01177" name="Line 1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78" name="Line 1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79" name="Line 1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1180" name="Group 124"/>
          <p:cNvGrpSpPr>
            <a:grpSpLocks/>
          </p:cNvGrpSpPr>
          <p:nvPr/>
        </p:nvGrpSpPr>
        <p:grpSpPr bwMode="auto">
          <a:xfrm>
            <a:off x="7219950" y="3114675"/>
            <a:ext cx="501650" cy="233363"/>
            <a:chOff x="3600" y="219"/>
            <a:chExt cx="360" cy="175"/>
          </a:xfrm>
        </p:grpSpPr>
        <p:sp>
          <p:nvSpPr>
            <p:cNvPr id="301181" name="Oval 12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82" name="Line 12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83" name="Line 12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84" name="Rectangle 12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1185" name="Oval 12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186" name="Group 13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01187" name="Line 1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88" name="Line 1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89" name="Line 1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190" name="Group 13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01191" name="Line 1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92" name="Line 1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93" name="Line 1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1194" name="Group 138"/>
          <p:cNvGrpSpPr>
            <a:grpSpLocks/>
          </p:cNvGrpSpPr>
          <p:nvPr/>
        </p:nvGrpSpPr>
        <p:grpSpPr bwMode="auto">
          <a:xfrm>
            <a:off x="7237413" y="3771900"/>
            <a:ext cx="501650" cy="233363"/>
            <a:chOff x="3600" y="219"/>
            <a:chExt cx="360" cy="175"/>
          </a:xfrm>
        </p:grpSpPr>
        <p:sp>
          <p:nvSpPr>
            <p:cNvPr id="301195" name="Oval 13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96" name="Line 14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97" name="Line 14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98" name="Rectangle 14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1199" name="Oval 14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200" name="Group 14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01201" name="Line 1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02" name="Line 1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03" name="Line 1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204" name="Group 14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01205" name="Line 1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06" name="Line 1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07" name="Line 1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1208" name="Group 152"/>
          <p:cNvGrpSpPr>
            <a:grpSpLocks/>
          </p:cNvGrpSpPr>
          <p:nvPr/>
        </p:nvGrpSpPr>
        <p:grpSpPr bwMode="auto">
          <a:xfrm>
            <a:off x="8207375" y="3322638"/>
            <a:ext cx="500063" cy="233362"/>
            <a:chOff x="3600" y="219"/>
            <a:chExt cx="360" cy="175"/>
          </a:xfrm>
        </p:grpSpPr>
        <p:sp>
          <p:nvSpPr>
            <p:cNvPr id="301209" name="Oval 15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10" name="Line 15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11" name="Line 15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12" name="Rectangle 15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1213" name="Oval 15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214" name="Group 15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01215" name="Line 1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16" name="Line 1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17" name="Line 1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218" name="Group 16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01219" name="Line 1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20" name="Line 1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21" name="Line 1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1222" name="Group 166"/>
          <p:cNvGrpSpPr>
            <a:grpSpLocks/>
          </p:cNvGrpSpPr>
          <p:nvPr/>
        </p:nvGrpSpPr>
        <p:grpSpPr bwMode="auto">
          <a:xfrm>
            <a:off x="8013700" y="4219575"/>
            <a:ext cx="501650" cy="233363"/>
            <a:chOff x="3600" y="219"/>
            <a:chExt cx="360" cy="175"/>
          </a:xfrm>
        </p:grpSpPr>
        <p:sp>
          <p:nvSpPr>
            <p:cNvPr id="301223" name="Oval 16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24" name="Line 16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25" name="Line 16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26" name="Rectangle 17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1227" name="Oval 17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228" name="Group 17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01229" name="Line 1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30" name="Line 1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31" name="Line 1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232" name="Group 17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01233" name="Line 1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34" name="Line 1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35" name="Line 1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1236" name="Group 180"/>
          <p:cNvGrpSpPr>
            <a:grpSpLocks/>
          </p:cNvGrpSpPr>
          <p:nvPr/>
        </p:nvGrpSpPr>
        <p:grpSpPr bwMode="auto">
          <a:xfrm>
            <a:off x="7680325" y="4803775"/>
            <a:ext cx="501650" cy="234950"/>
            <a:chOff x="3600" y="219"/>
            <a:chExt cx="360" cy="175"/>
          </a:xfrm>
        </p:grpSpPr>
        <p:sp>
          <p:nvSpPr>
            <p:cNvPr id="301237" name="Oval 18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38" name="Line 18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39" name="Line 18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40" name="Rectangle 18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1241" name="Oval 18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242" name="Group 18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01243" name="Line 1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44" name="Line 1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45" name="Line 1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246" name="Group 19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01247" name="Line 1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48" name="Line 1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49" name="Line 1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1250" name="Group 194"/>
          <p:cNvGrpSpPr>
            <a:grpSpLocks/>
          </p:cNvGrpSpPr>
          <p:nvPr/>
        </p:nvGrpSpPr>
        <p:grpSpPr bwMode="auto">
          <a:xfrm>
            <a:off x="7070725" y="5292725"/>
            <a:ext cx="500063" cy="233363"/>
            <a:chOff x="3600" y="219"/>
            <a:chExt cx="360" cy="175"/>
          </a:xfrm>
        </p:grpSpPr>
        <p:sp>
          <p:nvSpPr>
            <p:cNvPr id="301251" name="Oval 1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52" name="Line 1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53" name="Line 1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54" name="Rectangle 19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1255" name="Oval 1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256" name="Group 2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01257" name="Line 2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58" name="Line 2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59" name="Line 2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260" name="Group 2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01261" name="Line 2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62" name="Line 2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63" name="Line 2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1264" name="Group 208"/>
          <p:cNvGrpSpPr>
            <a:grpSpLocks/>
          </p:cNvGrpSpPr>
          <p:nvPr/>
        </p:nvGrpSpPr>
        <p:grpSpPr bwMode="auto">
          <a:xfrm>
            <a:off x="6267450" y="4916488"/>
            <a:ext cx="501650" cy="233362"/>
            <a:chOff x="3600" y="219"/>
            <a:chExt cx="360" cy="175"/>
          </a:xfrm>
        </p:grpSpPr>
        <p:sp>
          <p:nvSpPr>
            <p:cNvPr id="301265" name="Oval 20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66" name="Line 21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67" name="Line 21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68" name="Rectangle 21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1269" name="Oval 21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270" name="Group 21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01271" name="Line 2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72" name="Line 2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73" name="Line 2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1274" name="Group 21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01275" name="Line 2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76" name="Line 2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77" name="Line 2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1278" name="Line 222"/>
          <p:cNvSpPr>
            <a:spLocks noChangeShapeType="1"/>
          </p:cNvSpPr>
          <p:nvPr/>
        </p:nvSpPr>
        <p:spPr bwMode="auto">
          <a:xfrm flipV="1">
            <a:off x="6523038" y="5129213"/>
            <a:ext cx="1587" cy="249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1279" name="Group 223"/>
          <p:cNvGrpSpPr>
            <a:grpSpLocks/>
          </p:cNvGrpSpPr>
          <p:nvPr/>
        </p:nvGrpSpPr>
        <p:grpSpPr bwMode="auto">
          <a:xfrm>
            <a:off x="4976813" y="2463800"/>
            <a:ext cx="814387" cy="854075"/>
            <a:chOff x="4180" y="744"/>
            <a:chExt cx="513" cy="538"/>
          </a:xfrm>
        </p:grpSpPr>
        <p:sp>
          <p:nvSpPr>
            <p:cNvPr id="301280" name="Rectangle 224"/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81" name="Rectangle 225"/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82" name="Rectangle 226"/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83" name="Text Box 227"/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>
                  <a:latin typeface="Comic Sans MS" pitchFamily="66" charset="0"/>
                </a:rPr>
                <a:t>application</a:t>
              </a:r>
            </a:p>
            <a:p>
              <a:pPr algn="ctr" eaLnBrk="0" hangingPunct="0"/>
              <a:r>
                <a:rPr lang="en-US" sz="1000">
                  <a:solidFill>
                    <a:schemeClr val="bg1"/>
                  </a:solidFill>
                  <a:latin typeface="Comic Sans MS" pitchFamily="66" charset="0"/>
                </a:rPr>
                <a:t>transport</a:t>
              </a:r>
              <a:endParaRPr lang="en-US" sz="1000">
                <a:latin typeface="Comic Sans MS" pitchFamily="66" charset="0"/>
              </a:endParaRP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1284" name="Line 228"/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85" name="Line 229"/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86" name="Line 230"/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1287" name="Group 231"/>
          <p:cNvGrpSpPr>
            <a:grpSpLocks/>
          </p:cNvGrpSpPr>
          <p:nvPr/>
        </p:nvGrpSpPr>
        <p:grpSpPr bwMode="auto">
          <a:xfrm>
            <a:off x="8101013" y="5349875"/>
            <a:ext cx="814387" cy="854075"/>
            <a:chOff x="4180" y="744"/>
            <a:chExt cx="513" cy="538"/>
          </a:xfrm>
        </p:grpSpPr>
        <p:sp>
          <p:nvSpPr>
            <p:cNvPr id="301288" name="Rectangle 232"/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89" name="Rectangle 233"/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90" name="Rectangle 234"/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91" name="Text Box 235"/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>
                  <a:latin typeface="Comic Sans MS" pitchFamily="66" charset="0"/>
                </a:rPr>
                <a:t>application</a:t>
              </a:r>
            </a:p>
            <a:p>
              <a:pPr algn="ctr" eaLnBrk="0" hangingPunct="0"/>
              <a:r>
                <a:rPr lang="en-US" sz="1000">
                  <a:solidFill>
                    <a:schemeClr val="bg1"/>
                  </a:solidFill>
                  <a:latin typeface="Comic Sans MS" pitchFamily="66" charset="0"/>
                </a:rPr>
                <a:t>transport</a:t>
              </a:r>
              <a:endParaRPr lang="en-US" sz="1000">
                <a:latin typeface="Comic Sans MS" pitchFamily="66" charset="0"/>
              </a:endParaRP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1292" name="Line 236"/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93" name="Line 237"/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94" name="Line 238"/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1295" name="Group 239"/>
          <p:cNvGrpSpPr>
            <a:grpSpLocks/>
          </p:cNvGrpSpPr>
          <p:nvPr/>
        </p:nvGrpSpPr>
        <p:grpSpPr bwMode="auto">
          <a:xfrm>
            <a:off x="7439025" y="4468813"/>
            <a:ext cx="814388" cy="701675"/>
            <a:chOff x="2923" y="3345"/>
            <a:chExt cx="513" cy="442"/>
          </a:xfrm>
        </p:grpSpPr>
        <p:sp>
          <p:nvSpPr>
            <p:cNvPr id="301296" name="Rectangle 240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97" name="Rectangle 241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98" name="Text Box 242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endParaRPr lang="en-US" sz="1000">
                <a:latin typeface="Comic Sans MS" pitchFamily="66" charset="0"/>
              </a:endParaRP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1299" name="Line 243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00" name="Line 244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1301" name="Group 245"/>
          <p:cNvGrpSpPr>
            <a:grpSpLocks/>
          </p:cNvGrpSpPr>
          <p:nvPr/>
        </p:nvGrpSpPr>
        <p:grpSpPr bwMode="auto">
          <a:xfrm>
            <a:off x="7972425" y="3887788"/>
            <a:ext cx="814388" cy="701675"/>
            <a:chOff x="2923" y="3345"/>
            <a:chExt cx="513" cy="442"/>
          </a:xfrm>
        </p:grpSpPr>
        <p:sp>
          <p:nvSpPr>
            <p:cNvPr id="301302" name="Rectangle 246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03" name="Rectangle 247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04" name="Text Box 248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endParaRPr lang="en-US" sz="1000">
                <a:latin typeface="Comic Sans MS" pitchFamily="66" charset="0"/>
              </a:endParaRP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1305" name="Line 249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06" name="Line 250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1307" name="Group 251"/>
          <p:cNvGrpSpPr>
            <a:grpSpLocks/>
          </p:cNvGrpSpPr>
          <p:nvPr/>
        </p:nvGrpSpPr>
        <p:grpSpPr bwMode="auto">
          <a:xfrm>
            <a:off x="7086600" y="3582988"/>
            <a:ext cx="814388" cy="701675"/>
            <a:chOff x="2923" y="3345"/>
            <a:chExt cx="513" cy="442"/>
          </a:xfrm>
        </p:grpSpPr>
        <p:sp>
          <p:nvSpPr>
            <p:cNvPr id="301308" name="Rectangle 25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09" name="Rectangle 25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10" name="Text Box 25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endParaRPr lang="en-US" sz="1000">
                <a:latin typeface="Comic Sans MS" pitchFamily="66" charset="0"/>
              </a:endParaRP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1311" name="Line 25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12" name="Line 25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1313" name="Group 257"/>
          <p:cNvGrpSpPr>
            <a:grpSpLocks/>
          </p:cNvGrpSpPr>
          <p:nvPr/>
        </p:nvGrpSpPr>
        <p:grpSpPr bwMode="auto">
          <a:xfrm>
            <a:off x="7019925" y="2811463"/>
            <a:ext cx="814388" cy="701675"/>
            <a:chOff x="2923" y="3345"/>
            <a:chExt cx="513" cy="442"/>
          </a:xfrm>
        </p:grpSpPr>
        <p:sp>
          <p:nvSpPr>
            <p:cNvPr id="301314" name="Rectangle 258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15" name="Rectangle 259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16" name="Text Box 260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endParaRPr lang="en-US" sz="1000">
                <a:latin typeface="Comic Sans MS" pitchFamily="66" charset="0"/>
              </a:endParaRP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1317" name="Line 261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18" name="Line 262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1319" name="Group 263"/>
          <p:cNvGrpSpPr>
            <a:grpSpLocks/>
          </p:cNvGrpSpPr>
          <p:nvPr/>
        </p:nvGrpSpPr>
        <p:grpSpPr bwMode="auto">
          <a:xfrm>
            <a:off x="6086475" y="3097213"/>
            <a:ext cx="814388" cy="701675"/>
            <a:chOff x="2923" y="3345"/>
            <a:chExt cx="513" cy="442"/>
          </a:xfrm>
        </p:grpSpPr>
        <p:sp>
          <p:nvSpPr>
            <p:cNvPr id="301320" name="Rectangle 264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21" name="Rectangle 265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22" name="Text Box 266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endParaRPr lang="en-US" sz="1000">
                <a:latin typeface="Comic Sans MS" pitchFamily="66" charset="0"/>
              </a:endParaRP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network</a:t>
              </a: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data link</a:t>
              </a:r>
            </a:p>
            <a:p>
              <a:pPr algn="ctr" eaLnBrk="0" hangingPunct="0"/>
              <a:r>
                <a:rPr lang="en-US" sz="1000">
                  <a:latin typeface="Comic Sans MS" pitchFamily="66" charset="0"/>
                </a:rPr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1323" name="Line 267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24" name="Line 268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1325" name="Group 269"/>
          <p:cNvGrpSpPr>
            <a:grpSpLocks/>
          </p:cNvGrpSpPr>
          <p:nvPr/>
        </p:nvGrpSpPr>
        <p:grpSpPr bwMode="auto">
          <a:xfrm rot="2937887">
            <a:off x="5032375" y="3916363"/>
            <a:ext cx="3781425" cy="434975"/>
            <a:chOff x="2937" y="3579"/>
            <a:chExt cx="2382" cy="274"/>
          </a:xfrm>
        </p:grpSpPr>
        <p:sp>
          <p:nvSpPr>
            <p:cNvPr id="301326" name="Rectangle 270"/>
            <p:cNvSpPr>
              <a:spLocks noChangeArrowheads="1"/>
            </p:cNvSpPr>
            <p:nvPr/>
          </p:nvSpPr>
          <p:spPr bwMode="auto">
            <a:xfrm>
              <a:off x="3168" y="3630"/>
              <a:ext cx="1920" cy="174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27" name="Text Box 271"/>
            <p:cNvSpPr txBox="1">
              <a:spLocks noChangeArrowheads="1"/>
            </p:cNvSpPr>
            <p:nvPr/>
          </p:nvSpPr>
          <p:spPr bwMode="auto">
            <a:xfrm>
              <a:off x="3343" y="3617"/>
              <a:ext cx="16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chemeClr val="bg1"/>
                  </a:solidFill>
                  <a:latin typeface="Comic Sans MS" pitchFamily="66" charset="0"/>
                </a:rPr>
                <a:t>logical end-end transport</a:t>
              </a:r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301328" name="Freeform 272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/>
              <a:ahLst/>
              <a:cxnLst>
                <a:cxn ang="0">
                  <a:pos x="282" y="0"/>
                </a:cxn>
                <a:cxn ang="0">
                  <a:pos x="282" y="264"/>
                </a:cxn>
                <a:cxn ang="0">
                  <a:pos x="0" y="129"/>
                </a:cxn>
                <a:cxn ang="0">
                  <a:pos x="282" y="0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329" name="Freeform 273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/>
              <a:ahLst/>
              <a:cxnLst>
                <a:cxn ang="0">
                  <a:pos x="282" y="0"/>
                </a:cxn>
                <a:cxn ang="0">
                  <a:pos x="282" y="264"/>
                </a:cxn>
                <a:cxn ang="0">
                  <a:pos x="0" y="129"/>
                </a:cxn>
                <a:cxn ang="0">
                  <a:pos x="282" y="0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where TCP breaks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/>
          <a:lstStyle/>
          <a:p>
            <a:r>
              <a:rPr lang="en-US" dirty="0" smtClean="0"/>
              <a:t>Wide area networks</a:t>
            </a:r>
          </a:p>
          <a:p>
            <a:pPr lvl="1"/>
            <a:r>
              <a:rPr lang="en-US" dirty="0" smtClean="0"/>
              <a:t>Can have very high speeds, like 40 </a:t>
            </a:r>
            <a:r>
              <a:rPr lang="en-US" dirty="0" err="1" smtClean="0"/>
              <a:t>Gbits</a:t>
            </a:r>
            <a:r>
              <a:rPr lang="en-US" dirty="0" smtClean="0"/>
              <a:t>/sec</a:t>
            </a:r>
          </a:p>
          <a:p>
            <a:pPr lvl="1"/>
            <a:r>
              <a:rPr lang="en-US" dirty="0" smtClean="0"/>
              <a:t>And can have high latency, like 100ms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TCP runs out of buffer space: to run flat out needs 2*RTT*speed worth of space (= 1 Gigabyte in our example)</a:t>
            </a:r>
          </a:p>
          <a:p>
            <a:pPr lvl="1"/>
            <a:r>
              <a:rPr lang="en-US" dirty="0" smtClean="0"/>
              <a:t>TCP recovers missing packets by asking the </a:t>
            </a:r>
            <a:r>
              <a:rPr lang="en-US" i="1" dirty="0" smtClean="0"/>
              <a:t>sender</a:t>
            </a:r>
            <a:r>
              <a:rPr lang="en-US" dirty="0" smtClean="0"/>
              <a:t> to retransmit… lost packet “stalls” connection for 1.5 RTTs (send… wait for </a:t>
            </a:r>
            <a:r>
              <a:rPr lang="en-US" dirty="0" err="1" smtClean="0"/>
              <a:t>nack</a:t>
            </a:r>
            <a:r>
              <a:rPr lang="en-US" dirty="0" smtClean="0"/>
              <a:t>…. resend… finally gets through)</a:t>
            </a:r>
          </a:p>
          <a:p>
            <a:pPr lvl="1"/>
            <a:r>
              <a:rPr lang="en-US" dirty="0" smtClean="0"/>
              <a:t>Even a few lost packets can collapse throughput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where TCP breaks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Voice over IP (VOIP)</a:t>
            </a:r>
          </a:p>
          <a:p>
            <a:pPr lvl="1"/>
            <a:r>
              <a:rPr lang="en-US" dirty="0" smtClean="0"/>
              <a:t>Here the issue is that VOIP protocols really require steady 56kBit data rates with low delay</a:t>
            </a:r>
          </a:p>
          <a:p>
            <a:pPr lvl="1"/>
            <a:r>
              <a:rPr lang="en-US" dirty="0" smtClean="0"/>
              <a:t>If data would be delayed longer than 100ms, better to drop the data than to delay </a:t>
            </a:r>
            <a:r>
              <a:rPr lang="en-US" i="1" dirty="0" smtClean="0"/>
              <a:t>subsequent </a:t>
            </a:r>
            <a:r>
              <a:rPr lang="en-US" dirty="0" smtClean="0"/>
              <a:t>data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TCP weaknesses</a:t>
            </a:r>
          </a:p>
          <a:p>
            <a:pPr lvl="1"/>
            <a:r>
              <a:rPr lang="en-US" dirty="0" smtClean="0"/>
              <a:t>Has no idea that it is carrying VOIP and can shut down to less than 56kBits rather easily</a:t>
            </a:r>
          </a:p>
          <a:p>
            <a:pPr lvl="1"/>
            <a:r>
              <a:rPr lang="en-US" dirty="0" smtClean="0"/>
              <a:t>Won’t drop data even if the receiver no longer wants that data because it was delayed for too long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where TCP breaks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Prioritization</a:t>
            </a:r>
          </a:p>
          <a:p>
            <a:pPr lvl="1"/>
            <a:r>
              <a:rPr lang="en-US" dirty="0" smtClean="0"/>
              <a:t>Suppose a network is carrying a mixture of more critical traffic, such as VOIP traffic, and less critical traffic, such as file downloads and email</a:t>
            </a:r>
          </a:p>
          <a:p>
            <a:pPr lvl="1"/>
            <a:r>
              <a:rPr lang="en-US" dirty="0" smtClean="0"/>
              <a:t>If the network gets busy we would prefer to selectively drop data from the file downloads (anyhow, they probably account for more of the load)</a:t>
            </a:r>
          </a:p>
          <a:p>
            <a:pPr lvl="1"/>
            <a:r>
              <a:rPr lang="en-US" dirty="0" smtClean="0"/>
              <a:t>But Internet tends to drop data indiscriminately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Impact?</a:t>
            </a:r>
          </a:p>
          <a:p>
            <a:pPr lvl="1"/>
            <a:r>
              <a:rPr lang="en-US" dirty="0" smtClean="0"/>
              <a:t>Lacking a sense of prioritization, unimportant traffic can interfere with critical traffic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should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enterprises are leasing </a:t>
            </a:r>
            <a:r>
              <a:rPr lang="en-US" i="1" dirty="0" smtClean="0"/>
              <a:t>personal lambdas</a:t>
            </a:r>
          </a:p>
          <a:p>
            <a:pPr lvl="1"/>
            <a:r>
              <a:rPr lang="en-US" dirty="0" smtClean="0"/>
              <a:t>These are dedicated network connections that run at 10Gbit or 40Gbit (“lambda” == “optical wavelength)</a:t>
            </a:r>
          </a:p>
          <a:p>
            <a:pPr lvl="1"/>
            <a:r>
              <a:rPr lang="en-US" dirty="0" smtClean="0"/>
              <a:t>Uncongested… my data routes directly to my </a:t>
            </a:r>
            <a:r>
              <a:rPr lang="en-US" dirty="0" err="1" smtClean="0"/>
              <a:t>dest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Doing this reduces the risk that contention will cause TCP to misbehave.</a:t>
            </a:r>
          </a:p>
          <a:p>
            <a:pPr lvl="1"/>
            <a:r>
              <a:rPr lang="en-US" dirty="0" smtClean="0"/>
              <a:t>Can also run large numbers of side-by-side TCP streams</a:t>
            </a:r>
          </a:p>
          <a:p>
            <a:pPr lvl="1"/>
            <a:r>
              <a:rPr lang="en-US" dirty="0" smtClean="0"/>
              <a:t>And can carefully configure TCP with extra sender buffer space (but that space is in the kernel…)</a:t>
            </a:r>
          </a:p>
          <a:p>
            <a:pPr lvl="1"/>
            <a:r>
              <a:rPr lang="en-US" dirty="0" smtClean="0"/>
              <a:t>An expensive way to work around the 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TCP Summary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Reliable ordered message delivery</a:t>
            </a:r>
          </a:p>
          <a:p>
            <a:pPr lvl="2"/>
            <a:r>
              <a:rPr lang="en-US" dirty="0"/>
              <a:t>Connection oriented, 3-way handshake</a:t>
            </a:r>
          </a:p>
          <a:p>
            <a:r>
              <a:rPr lang="en-US" sz="2400" dirty="0"/>
              <a:t>Transmission window for better throughput</a:t>
            </a:r>
          </a:p>
          <a:p>
            <a:pPr lvl="2"/>
            <a:r>
              <a:rPr lang="en-US" dirty="0"/>
              <a:t>Timeouts based on link parameters</a:t>
            </a:r>
          </a:p>
          <a:p>
            <a:r>
              <a:rPr lang="en-US" sz="2400" dirty="0"/>
              <a:t>Congestion control</a:t>
            </a:r>
          </a:p>
          <a:p>
            <a:pPr lvl="2"/>
            <a:r>
              <a:rPr lang="en-US" dirty="0"/>
              <a:t>Linear increase, exponential </a:t>
            </a:r>
            <a:r>
              <a:rPr lang="en-US" dirty="0" err="1"/>
              <a:t>backoff</a:t>
            </a:r>
            <a:endParaRPr lang="en-US" dirty="0"/>
          </a:p>
          <a:p>
            <a:r>
              <a:rPr lang="en-US" sz="2400" dirty="0"/>
              <a:t>Fast adaptation</a:t>
            </a:r>
          </a:p>
          <a:p>
            <a:pPr lvl="2"/>
            <a:r>
              <a:rPr lang="en-US" dirty="0"/>
              <a:t>Exponential increase in the initial </a:t>
            </a:r>
            <a:r>
              <a:rPr lang="en-US" dirty="0" smtClean="0"/>
              <a:t>phase</a:t>
            </a:r>
          </a:p>
          <a:p>
            <a:r>
              <a:rPr lang="en-US" dirty="0" smtClean="0"/>
              <a:t>But has a number of issues</a:t>
            </a:r>
          </a:p>
          <a:p>
            <a:pPr lvl="2"/>
            <a:r>
              <a:rPr lang="en-US" dirty="0" smtClean="0"/>
              <a:t>Mostly relate to applications that are poor fits with the basic TCP model but are running on </a:t>
            </a:r>
            <a:r>
              <a:rPr lang="en-US" smtClean="0"/>
              <a:t>TCP anyhow</a:t>
            </a:r>
            <a:endParaRPr lang="en-US"/>
          </a:p>
          <a:p>
            <a:endParaRPr lang="en-US" sz="24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262A-C2AC-4A2E-BD8C-0E6970F2D35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days there are many flavors of TCP</a:t>
            </a:r>
          </a:p>
          <a:p>
            <a:pPr lvl="1"/>
            <a:r>
              <a:rPr lang="en-US" dirty="0" smtClean="0"/>
              <a:t>Some just work by letting the user change parameters</a:t>
            </a:r>
          </a:p>
          <a:p>
            <a:pPr lvl="2"/>
            <a:r>
              <a:rPr lang="en-US" dirty="0" smtClean="0"/>
              <a:t>Can modify buffer (window) size</a:t>
            </a:r>
          </a:p>
          <a:p>
            <a:pPr lvl="2"/>
            <a:r>
              <a:rPr lang="en-US" dirty="0" smtClean="0"/>
              <a:t>Can disable “slow start”</a:t>
            </a:r>
          </a:p>
          <a:p>
            <a:pPr lvl="2"/>
            <a:r>
              <a:rPr lang="en-US" dirty="0" smtClean="0"/>
              <a:t>Can disable “keep alive” test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Others use non-standard flow control schemes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Most applications stick to “out of the box” TCP and don’t even modify parameters</a:t>
            </a:r>
          </a:p>
          <a:p>
            <a:pPr lvl="1"/>
            <a:r>
              <a:rPr lang="en-US" dirty="0" smtClean="0"/>
              <a:t>Worries about making the application non-standard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and End to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 question (to end on):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Internet routers drop packets to “signal” congestion</a:t>
            </a:r>
          </a:p>
          <a:p>
            <a:pPr lvl="1"/>
            <a:r>
              <a:rPr lang="en-US" dirty="0" smtClean="0"/>
              <a:t>TCP obediently backs off: “TCP friendly” behavior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</a:t>
            </a:r>
            <a:r>
              <a:rPr lang="en-US" i="1" dirty="0" smtClean="0"/>
              <a:t>is this really consistent with end-to-end argument?</a:t>
            </a:r>
          </a:p>
          <a:p>
            <a:pPr lvl="1"/>
            <a:r>
              <a:rPr lang="en-US" dirty="0" smtClean="0"/>
              <a:t>Like a dialog between the network layer and TCP</a:t>
            </a:r>
          </a:p>
          <a:p>
            <a:pPr lvl="1"/>
            <a:r>
              <a:rPr lang="en-US" dirty="0" smtClean="0"/>
              <a:t>Doesn’t end-to-end tell us that the network layer shouldn’t really care what runs </a:t>
            </a:r>
            <a:r>
              <a:rPr lang="en-US" smtClean="0"/>
              <a:t>over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7948-9FBC-4AFF-AE59-0A500BF8264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UDP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sz="2400" b="1"/>
              <a:t>U</a:t>
            </a:r>
            <a:r>
              <a:rPr lang="en-US" sz="2400"/>
              <a:t>nreliable </a:t>
            </a:r>
            <a:r>
              <a:rPr lang="en-US" sz="2400" b="1"/>
              <a:t>D</a:t>
            </a:r>
            <a:r>
              <a:rPr lang="en-US" sz="2400"/>
              <a:t>atagram </a:t>
            </a:r>
            <a:r>
              <a:rPr lang="en-US" sz="2400" b="1"/>
              <a:t>P</a:t>
            </a:r>
            <a:r>
              <a:rPr lang="en-US" sz="2400"/>
              <a:t>rotocol</a:t>
            </a:r>
          </a:p>
          <a:p>
            <a:pPr>
              <a:spcAft>
                <a:spcPct val="10000"/>
              </a:spcAft>
            </a:pPr>
            <a:r>
              <a:rPr lang="en-US" sz="2400"/>
              <a:t>Best effort data delivery between processes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No frills, bare bones transport protocol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Packet may be lost, out of order</a:t>
            </a:r>
          </a:p>
          <a:p>
            <a:pPr>
              <a:spcAft>
                <a:spcPct val="10000"/>
              </a:spcAft>
            </a:pPr>
            <a:r>
              <a:rPr lang="en-US" sz="2400"/>
              <a:t>Connectionless protocol: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No handshaking between sender and receiver</a:t>
            </a:r>
          </a:p>
          <a:p>
            <a:pPr lvl="1">
              <a:spcAft>
                <a:spcPct val="10000"/>
              </a:spcAft>
            </a:pPr>
            <a:r>
              <a:rPr lang="en-US" sz="2000"/>
              <a:t>Each UDP datagram handled independently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9B75-2695-40CB-A91C-B52D9784261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UDP Functionality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Multiplexing/Demultiplexing</a:t>
            </a:r>
          </a:p>
          <a:p>
            <a:pPr lvl="1"/>
            <a:r>
              <a:rPr lang="en-US" sz="2000"/>
              <a:t>Using ports</a:t>
            </a:r>
          </a:p>
          <a:p>
            <a:r>
              <a:rPr lang="en-US" sz="2400"/>
              <a:t>Checksums (optional)</a:t>
            </a:r>
          </a:p>
          <a:p>
            <a:pPr lvl="1"/>
            <a:r>
              <a:rPr lang="en-US" sz="2000"/>
              <a:t>Check for corruption</a:t>
            </a: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6F11-298E-4A27-8E19-C712C1F6EB0A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303142" name="Group 38"/>
          <p:cNvGrpSpPr>
            <a:grpSpLocks/>
          </p:cNvGrpSpPr>
          <p:nvPr/>
        </p:nvGrpSpPr>
        <p:grpSpPr bwMode="auto">
          <a:xfrm>
            <a:off x="7277100" y="5187950"/>
            <a:ext cx="1066800" cy="1212850"/>
            <a:chOff x="1446" y="2416"/>
            <a:chExt cx="835" cy="824"/>
          </a:xfrm>
        </p:grpSpPr>
        <p:sp>
          <p:nvSpPr>
            <p:cNvPr id="303143" name="Rectangle 39"/>
            <p:cNvSpPr>
              <a:spLocks noChangeArrowheads="1"/>
            </p:cNvSpPr>
            <p:nvPr/>
          </p:nvSpPr>
          <p:spPr bwMode="auto">
            <a:xfrm>
              <a:off x="1512" y="2416"/>
              <a:ext cx="762" cy="789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44" name="Rectangle 40"/>
            <p:cNvSpPr>
              <a:spLocks noChangeArrowheads="1"/>
            </p:cNvSpPr>
            <p:nvPr/>
          </p:nvSpPr>
          <p:spPr bwMode="auto">
            <a:xfrm>
              <a:off x="1484" y="2451"/>
              <a:ext cx="761" cy="7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45" name="Line 41"/>
            <p:cNvSpPr>
              <a:spLocks noChangeShapeType="1"/>
            </p:cNvSpPr>
            <p:nvPr/>
          </p:nvSpPr>
          <p:spPr bwMode="auto">
            <a:xfrm flipV="1">
              <a:off x="1481" y="2617"/>
              <a:ext cx="753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46" name="Line 42"/>
            <p:cNvSpPr>
              <a:spLocks noChangeShapeType="1"/>
            </p:cNvSpPr>
            <p:nvPr/>
          </p:nvSpPr>
          <p:spPr bwMode="auto">
            <a:xfrm flipV="1">
              <a:off x="1492" y="2770"/>
              <a:ext cx="753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47" name="Line 43"/>
            <p:cNvSpPr>
              <a:spLocks noChangeShapeType="1"/>
            </p:cNvSpPr>
            <p:nvPr/>
          </p:nvSpPr>
          <p:spPr bwMode="auto">
            <a:xfrm flipV="1">
              <a:off x="1492" y="2916"/>
              <a:ext cx="753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48" name="Line 44"/>
            <p:cNvSpPr>
              <a:spLocks noChangeShapeType="1"/>
            </p:cNvSpPr>
            <p:nvPr/>
          </p:nvSpPr>
          <p:spPr bwMode="auto">
            <a:xfrm flipV="1">
              <a:off x="1478" y="3075"/>
              <a:ext cx="753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49" name="Text Box 45"/>
            <p:cNvSpPr txBox="1">
              <a:spLocks noChangeArrowheads="1"/>
            </p:cNvSpPr>
            <p:nvPr/>
          </p:nvSpPr>
          <p:spPr bwMode="auto">
            <a:xfrm>
              <a:off x="1446" y="2454"/>
              <a:ext cx="835" cy="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Comic Sans MS" pitchFamily="66" charset="0"/>
                </a:rPr>
                <a:t>application</a:t>
              </a:r>
            </a:p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Comic Sans MS" pitchFamily="66" charset="0"/>
                </a:rPr>
                <a:t>transport</a:t>
              </a:r>
            </a:p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Comic Sans MS" pitchFamily="66" charset="0"/>
                </a:rPr>
                <a:t>network</a:t>
              </a:r>
              <a:endParaRPr lang="en-US" sz="1600">
                <a:solidFill>
                  <a:srgbClr val="000000"/>
                </a:solidFill>
                <a:latin typeface="Comic Sans MS" pitchFamily="66" charset="0"/>
              </a:endParaRPr>
            </a:p>
            <a:p>
              <a:pPr algn="ctr" eaLnBrk="0" hangingPunct="0"/>
              <a:endParaRPr lang="en-US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03150" name="Group 46"/>
          <p:cNvGrpSpPr>
            <a:grpSpLocks/>
          </p:cNvGrpSpPr>
          <p:nvPr/>
        </p:nvGrpSpPr>
        <p:grpSpPr bwMode="auto">
          <a:xfrm>
            <a:off x="7232650" y="4883150"/>
            <a:ext cx="742950" cy="439738"/>
            <a:chOff x="1448" y="2290"/>
            <a:chExt cx="468" cy="277"/>
          </a:xfrm>
        </p:grpSpPr>
        <p:sp>
          <p:nvSpPr>
            <p:cNvPr id="303151" name="Freeform 47"/>
            <p:cNvSpPr>
              <a:spLocks/>
            </p:cNvSpPr>
            <p:nvPr/>
          </p:nvSpPr>
          <p:spPr bwMode="auto">
            <a:xfrm>
              <a:off x="1448" y="2290"/>
              <a:ext cx="468" cy="277"/>
            </a:xfrm>
            <a:custGeom>
              <a:avLst/>
              <a:gdLst/>
              <a:ahLst/>
              <a:cxnLst>
                <a:cxn ang="0">
                  <a:pos x="184" y="2"/>
                </a:cxn>
                <a:cxn ang="0">
                  <a:pos x="94" y="20"/>
                </a:cxn>
                <a:cxn ang="0">
                  <a:pos x="15" y="35"/>
                </a:cxn>
                <a:cxn ang="0">
                  <a:pos x="4" y="133"/>
                </a:cxn>
                <a:cxn ang="0">
                  <a:pos x="34" y="179"/>
                </a:cxn>
                <a:cxn ang="0">
                  <a:pos x="106" y="230"/>
                </a:cxn>
                <a:cxn ang="0">
                  <a:pos x="220" y="258"/>
                </a:cxn>
                <a:cxn ang="0">
                  <a:pos x="431" y="248"/>
                </a:cxn>
                <a:cxn ang="0">
                  <a:pos x="445" y="87"/>
                </a:cxn>
                <a:cxn ang="0">
                  <a:pos x="420" y="17"/>
                </a:cxn>
                <a:cxn ang="0">
                  <a:pos x="263" y="0"/>
                </a:cxn>
                <a:cxn ang="0">
                  <a:pos x="334" y="14"/>
                </a:cxn>
                <a:cxn ang="0">
                  <a:pos x="184" y="2"/>
                </a:cxn>
              </a:cxnLst>
              <a:rect l="0" t="0" r="r" b="b"/>
              <a:pathLst>
                <a:path w="468" h="277">
                  <a:moveTo>
                    <a:pt x="184" y="2"/>
                  </a:moveTo>
                  <a:cubicBezTo>
                    <a:pt x="144" y="3"/>
                    <a:pt x="122" y="15"/>
                    <a:pt x="94" y="20"/>
                  </a:cubicBezTo>
                  <a:cubicBezTo>
                    <a:pt x="66" y="25"/>
                    <a:pt x="30" y="16"/>
                    <a:pt x="15" y="35"/>
                  </a:cubicBezTo>
                  <a:cubicBezTo>
                    <a:pt x="0" y="54"/>
                    <a:pt x="1" y="109"/>
                    <a:pt x="4" y="133"/>
                  </a:cubicBezTo>
                  <a:cubicBezTo>
                    <a:pt x="7" y="157"/>
                    <a:pt x="17" y="163"/>
                    <a:pt x="34" y="179"/>
                  </a:cubicBezTo>
                  <a:cubicBezTo>
                    <a:pt x="51" y="195"/>
                    <a:pt x="75" y="217"/>
                    <a:pt x="106" y="230"/>
                  </a:cubicBezTo>
                  <a:cubicBezTo>
                    <a:pt x="137" y="243"/>
                    <a:pt x="166" y="255"/>
                    <a:pt x="220" y="258"/>
                  </a:cubicBezTo>
                  <a:cubicBezTo>
                    <a:pt x="274" y="261"/>
                    <a:pt x="393" y="277"/>
                    <a:pt x="431" y="248"/>
                  </a:cubicBezTo>
                  <a:cubicBezTo>
                    <a:pt x="468" y="220"/>
                    <a:pt x="447" y="125"/>
                    <a:pt x="445" y="87"/>
                  </a:cubicBezTo>
                  <a:cubicBezTo>
                    <a:pt x="444" y="48"/>
                    <a:pt x="450" y="31"/>
                    <a:pt x="420" y="17"/>
                  </a:cubicBezTo>
                  <a:cubicBezTo>
                    <a:pt x="389" y="2"/>
                    <a:pt x="277" y="0"/>
                    <a:pt x="263" y="0"/>
                  </a:cubicBezTo>
                  <a:cubicBezTo>
                    <a:pt x="249" y="0"/>
                    <a:pt x="347" y="14"/>
                    <a:pt x="334" y="14"/>
                  </a:cubicBezTo>
                  <a:cubicBezTo>
                    <a:pt x="321" y="14"/>
                    <a:pt x="215" y="4"/>
                    <a:pt x="184" y="2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52" name="Rectangle 48"/>
            <p:cNvSpPr>
              <a:spLocks noChangeArrowheads="1"/>
            </p:cNvSpPr>
            <p:nvPr/>
          </p:nvSpPr>
          <p:spPr bwMode="auto">
            <a:xfrm>
              <a:off x="1550" y="2350"/>
              <a:ext cx="276" cy="12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Comic Sans MS" pitchFamily="66" charset="0"/>
                </a:rPr>
                <a:t>M</a:t>
              </a:r>
              <a:endParaRPr lang="en-US" sz="12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03153" name="Text Box 49"/>
          <p:cNvSpPr txBox="1">
            <a:spLocks noChangeArrowheads="1"/>
          </p:cNvSpPr>
          <p:nvPr/>
        </p:nvSpPr>
        <p:spPr bwMode="auto">
          <a:xfrm>
            <a:off x="7878763" y="4764088"/>
            <a:ext cx="442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P2</a:t>
            </a:r>
            <a:endParaRPr lang="en-US">
              <a:solidFill>
                <a:srgbClr val="3333CC"/>
              </a:solidFill>
              <a:latin typeface="Comic Sans MS" pitchFamily="66" charset="0"/>
            </a:endParaRPr>
          </a:p>
        </p:txBody>
      </p:sp>
      <p:grpSp>
        <p:nvGrpSpPr>
          <p:cNvPr id="303154" name="Group 50"/>
          <p:cNvGrpSpPr>
            <a:grpSpLocks/>
          </p:cNvGrpSpPr>
          <p:nvPr/>
        </p:nvGrpSpPr>
        <p:grpSpPr bwMode="auto">
          <a:xfrm>
            <a:off x="4654550" y="4521200"/>
            <a:ext cx="1203325" cy="1308100"/>
            <a:chOff x="1461" y="2416"/>
            <a:chExt cx="813" cy="824"/>
          </a:xfrm>
        </p:grpSpPr>
        <p:sp>
          <p:nvSpPr>
            <p:cNvPr id="303155" name="Rectangle 51"/>
            <p:cNvSpPr>
              <a:spLocks noChangeArrowheads="1"/>
            </p:cNvSpPr>
            <p:nvPr/>
          </p:nvSpPr>
          <p:spPr bwMode="auto">
            <a:xfrm>
              <a:off x="1512" y="2416"/>
              <a:ext cx="762" cy="789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56" name="Rectangle 52"/>
            <p:cNvSpPr>
              <a:spLocks noChangeArrowheads="1"/>
            </p:cNvSpPr>
            <p:nvPr/>
          </p:nvSpPr>
          <p:spPr bwMode="auto">
            <a:xfrm>
              <a:off x="1484" y="2451"/>
              <a:ext cx="761" cy="7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57" name="Line 53"/>
            <p:cNvSpPr>
              <a:spLocks noChangeShapeType="1"/>
            </p:cNvSpPr>
            <p:nvPr/>
          </p:nvSpPr>
          <p:spPr bwMode="auto">
            <a:xfrm flipV="1">
              <a:off x="1481" y="2617"/>
              <a:ext cx="753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58" name="Line 54"/>
            <p:cNvSpPr>
              <a:spLocks noChangeShapeType="1"/>
            </p:cNvSpPr>
            <p:nvPr/>
          </p:nvSpPr>
          <p:spPr bwMode="auto">
            <a:xfrm flipV="1">
              <a:off x="1492" y="2770"/>
              <a:ext cx="753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59" name="Line 55"/>
            <p:cNvSpPr>
              <a:spLocks noChangeShapeType="1"/>
            </p:cNvSpPr>
            <p:nvPr/>
          </p:nvSpPr>
          <p:spPr bwMode="auto">
            <a:xfrm flipV="1">
              <a:off x="1492" y="2916"/>
              <a:ext cx="753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60" name="Line 56"/>
            <p:cNvSpPr>
              <a:spLocks noChangeShapeType="1"/>
            </p:cNvSpPr>
            <p:nvPr/>
          </p:nvSpPr>
          <p:spPr bwMode="auto">
            <a:xfrm flipV="1">
              <a:off x="1478" y="3075"/>
              <a:ext cx="753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61" name="Text Box 57"/>
            <p:cNvSpPr txBox="1">
              <a:spLocks noChangeArrowheads="1"/>
            </p:cNvSpPr>
            <p:nvPr/>
          </p:nvSpPr>
          <p:spPr bwMode="auto">
            <a:xfrm>
              <a:off x="1461" y="2438"/>
              <a:ext cx="80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Comic Sans MS" pitchFamily="66" charset="0"/>
                </a:rPr>
                <a:t>application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Comic Sans MS" pitchFamily="66" charset="0"/>
                </a:rPr>
                <a:t>transport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Comic Sans MS" pitchFamily="66" charset="0"/>
                </a:rPr>
                <a:t>network</a:t>
              </a:r>
            </a:p>
            <a:p>
              <a:pPr algn="ctr" eaLnBrk="0" hangingPunct="0"/>
              <a:endParaRPr lang="en-US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303162" name="Text Box 58"/>
          <p:cNvSpPr txBox="1">
            <a:spLocks noChangeArrowheads="1"/>
          </p:cNvSpPr>
          <p:nvPr/>
        </p:nvSpPr>
        <p:spPr bwMode="auto">
          <a:xfrm>
            <a:off x="5257800" y="5867400"/>
            <a:ext cx="1071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3333CC"/>
                </a:solidFill>
                <a:latin typeface="Comic Sans MS" pitchFamily="66" charset="0"/>
              </a:rPr>
              <a:t>receiver</a:t>
            </a:r>
          </a:p>
        </p:txBody>
      </p:sp>
      <p:sp>
        <p:nvSpPr>
          <p:cNvPr id="303163" name="Rectangle 59"/>
          <p:cNvSpPr>
            <a:spLocks noChangeArrowheads="1"/>
          </p:cNvSpPr>
          <p:nvPr/>
        </p:nvSpPr>
        <p:spPr bwMode="auto">
          <a:xfrm>
            <a:off x="1739900" y="5578475"/>
            <a:ext cx="673100" cy="195263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200">
              <a:latin typeface="Times New Roman" pitchFamily="18" charset="0"/>
            </a:endParaRPr>
          </a:p>
        </p:txBody>
      </p:sp>
      <p:sp>
        <p:nvSpPr>
          <p:cNvPr id="303164" name="Rectangle 60"/>
          <p:cNvSpPr>
            <a:spLocks noChangeArrowheads="1"/>
          </p:cNvSpPr>
          <p:nvPr/>
        </p:nvSpPr>
        <p:spPr bwMode="auto">
          <a:xfrm>
            <a:off x="1746250" y="5818188"/>
            <a:ext cx="679450" cy="19685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200">
              <a:latin typeface="Times New Roman" pitchFamily="18" charset="0"/>
            </a:endParaRPr>
          </a:p>
        </p:txBody>
      </p:sp>
      <p:sp>
        <p:nvSpPr>
          <p:cNvPr id="303165" name="Rectangle 61"/>
          <p:cNvSpPr>
            <a:spLocks noChangeArrowheads="1"/>
          </p:cNvSpPr>
          <p:nvPr/>
        </p:nvSpPr>
        <p:spPr bwMode="auto">
          <a:xfrm>
            <a:off x="1671638" y="5535613"/>
            <a:ext cx="22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Comic Sans MS" pitchFamily="66" charset="0"/>
              </a:rPr>
              <a:t>H</a:t>
            </a:r>
          </a:p>
        </p:txBody>
      </p:sp>
      <p:sp>
        <p:nvSpPr>
          <p:cNvPr id="303166" name="Text Box 62"/>
          <p:cNvSpPr txBox="1">
            <a:spLocks noChangeArrowheads="1"/>
          </p:cNvSpPr>
          <p:nvPr/>
        </p:nvSpPr>
        <p:spPr bwMode="auto">
          <a:xfrm>
            <a:off x="1785938" y="5570538"/>
            <a:ext cx="215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Comic Sans MS" pitchFamily="66" charset="0"/>
              </a:rPr>
              <a:t>t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03167" name="Group 63"/>
          <p:cNvGrpSpPr>
            <a:grpSpLocks/>
          </p:cNvGrpSpPr>
          <p:nvPr/>
        </p:nvGrpSpPr>
        <p:grpSpPr bwMode="auto">
          <a:xfrm>
            <a:off x="1447800" y="5786438"/>
            <a:ext cx="331788" cy="304800"/>
            <a:chOff x="846" y="2763"/>
            <a:chExt cx="209" cy="192"/>
          </a:xfrm>
        </p:grpSpPr>
        <p:sp>
          <p:nvSpPr>
            <p:cNvPr id="303168" name="Rectangle 64"/>
            <p:cNvSpPr>
              <a:spLocks noChangeArrowheads="1"/>
            </p:cNvSpPr>
            <p:nvPr/>
          </p:nvSpPr>
          <p:spPr bwMode="auto">
            <a:xfrm>
              <a:off x="884" y="2783"/>
              <a:ext cx="152" cy="12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303169" name="Rectangle 65"/>
            <p:cNvSpPr>
              <a:spLocks noChangeArrowheads="1"/>
            </p:cNvSpPr>
            <p:nvPr/>
          </p:nvSpPr>
          <p:spPr bwMode="auto">
            <a:xfrm>
              <a:off x="846" y="2763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Comic Sans MS" pitchFamily="66" charset="0"/>
                </a:rPr>
                <a:t>H</a:t>
              </a:r>
            </a:p>
          </p:txBody>
        </p:sp>
        <p:sp>
          <p:nvSpPr>
            <p:cNvPr id="303170" name="Text Box 66"/>
            <p:cNvSpPr txBox="1">
              <a:spLocks noChangeArrowheads="1"/>
            </p:cNvSpPr>
            <p:nvPr/>
          </p:nvSpPr>
          <p:spPr bwMode="auto">
            <a:xfrm>
              <a:off x="919" y="2782"/>
              <a:ext cx="1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Comic Sans MS" pitchFamily="66" charset="0"/>
                </a:rPr>
                <a:t>n</a:t>
              </a:r>
              <a:endParaRPr lang="en-US" sz="12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03171" name="Text Box 67"/>
          <p:cNvSpPr txBox="1">
            <a:spLocks noChangeArrowheads="1"/>
          </p:cNvSpPr>
          <p:nvPr/>
        </p:nvSpPr>
        <p:spPr bwMode="auto">
          <a:xfrm>
            <a:off x="1701800" y="5770563"/>
            <a:ext cx="777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segment</a:t>
            </a:r>
            <a:endParaRPr lang="en-US" sz="120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303172" name="Text Box 68"/>
          <p:cNvSpPr txBox="1">
            <a:spLocks noChangeArrowheads="1"/>
          </p:cNvSpPr>
          <p:nvPr/>
        </p:nvSpPr>
        <p:spPr bwMode="auto">
          <a:xfrm>
            <a:off x="577850" y="5454650"/>
            <a:ext cx="971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segment</a:t>
            </a:r>
            <a:endParaRPr lang="en-US" sz="120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303173" name="Line 69"/>
          <p:cNvSpPr>
            <a:spLocks noChangeShapeType="1"/>
          </p:cNvSpPr>
          <p:nvPr/>
        </p:nvSpPr>
        <p:spPr bwMode="auto">
          <a:xfrm>
            <a:off x="1976438" y="5581650"/>
            <a:ext cx="0" cy="1936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74" name="Rectangle 70"/>
          <p:cNvSpPr>
            <a:spLocks noChangeArrowheads="1"/>
          </p:cNvSpPr>
          <p:nvPr/>
        </p:nvSpPr>
        <p:spPr bwMode="auto">
          <a:xfrm>
            <a:off x="1962150" y="5578475"/>
            <a:ext cx="438150" cy="196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  <a:latin typeface="Comic Sans MS" pitchFamily="66" charset="0"/>
              </a:rPr>
              <a:t>M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03175" name="Group 71"/>
          <p:cNvGrpSpPr>
            <a:grpSpLocks/>
          </p:cNvGrpSpPr>
          <p:nvPr/>
        </p:nvGrpSpPr>
        <p:grpSpPr bwMode="auto">
          <a:xfrm>
            <a:off x="2425700" y="5235575"/>
            <a:ext cx="1203325" cy="1308100"/>
            <a:chOff x="1461" y="2416"/>
            <a:chExt cx="813" cy="824"/>
          </a:xfrm>
        </p:grpSpPr>
        <p:sp>
          <p:nvSpPr>
            <p:cNvPr id="303176" name="Rectangle 72"/>
            <p:cNvSpPr>
              <a:spLocks noChangeArrowheads="1"/>
            </p:cNvSpPr>
            <p:nvPr/>
          </p:nvSpPr>
          <p:spPr bwMode="auto">
            <a:xfrm>
              <a:off x="1512" y="2416"/>
              <a:ext cx="762" cy="789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77" name="Rectangle 73"/>
            <p:cNvSpPr>
              <a:spLocks noChangeArrowheads="1"/>
            </p:cNvSpPr>
            <p:nvPr/>
          </p:nvSpPr>
          <p:spPr bwMode="auto">
            <a:xfrm>
              <a:off x="1484" y="2451"/>
              <a:ext cx="761" cy="7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78" name="Line 74"/>
            <p:cNvSpPr>
              <a:spLocks noChangeShapeType="1"/>
            </p:cNvSpPr>
            <p:nvPr/>
          </p:nvSpPr>
          <p:spPr bwMode="auto">
            <a:xfrm flipV="1">
              <a:off x="1481" y="2617"/>
              <a:ext cx="753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79" name="Line 75"/>
            <p:cNvSpPr>
              <a:spLocks noChangeShapeType="1"/>
            </p:cNvSpPr>
            <p:nvPr/>
          </p:nvSpPr>
          <p:spPr bwMode="auto">
            <a:xfrm flipV="1">
              <a:off x="1492" y="2770"/>
              <a:ext cx="753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80" name="Line 76"/>
            <p:cNvSpPr>
              <a:spLocks noChangeShapeType="1"/>
            </p:cNvSpPr>
            <p:nvPr/>
          </p:nvSpPr>
          <p:spPr bwMode="auto">
            <a:xfrm flipV="1">
              <a:off x="1492" y="2916"/>
              <a:ext cx="753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81" name="Line 77"/>
            <p:cNvSpPr>
              <a:spLocks noChangeShapeType="1"/>
            </p:cNvSpPr>
            <p:nvPr/>
          </p:nvSpPr>
          <p:spPr bwMode="auto">
            <a:xfrm flipV="1">
              <a:off x="1478" y="3075"/>
              <a:ext cx="753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82" name="Text Box 78"/>
            <p:cNvSpPr txBox="1">
              <a:spLocks noChangeArrowheads="1"/>
            </p:cNvSpPr>
            <p:nvPr/>
          </p:nvSpPr>
          <p:spPr bwMode="auto">
            <a:xfrm>
              <a:off x="1461" y="2438"/>
              <a:ext cx="80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Comic Sans MS" pitchFamily="66" charset="0"/>
                </a:rPr>
                <a:t>application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Comic Sans MS" pitchFamily="66" charset="0"/>
                </a:rPr>
                <a:t>transport</a:t>
              </a:r>
            </a:p>
            <a:p>
              <a:pPr algn="ctr" eaLnBrk="0" hangingPunct="0"/>
              <a:r>
                <a:rPr lang="en-US" sz="1600">
                  <a:solidFill>
                    <a:srgbClr val="000000"/>
                  </a:solidFill>
                  <a:latin typeface="Comic Sans MS" pitchFamily="66" charset="0"/>
                </a:rPr>
                <a:t>network</a:t>
              </a:r>
            </a:p>
            <a:p>
              <a:pPr algn="ctr" eaLnBrk="0" hangingPunct="0"/>
              <a:endParaRPr lang="en-US" sz="16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303183" name="Text Box 79"/>
          <p:cNvSpPr txBox="1">
            <a:spLocks noChangeArrowheads="1"/>
          </p:cNvSpPr>
          <p:nvPr/>
        </p:nvSpPr>
        <p:spPr bwMode="auto">
          <a:xfrm>
            <a:off x="2554288" y="4745038"/>
            <a:ext cx="40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P1</a:t>
            </a:r>
            <a:endParaRPr lang="en-US">
              <a:solidFill>
                <a:srgbClr val="3333CC"/>
              </a:solidFill>
              <a:latin typeface="Comic Sans MS" pitchFamily="66" charset="0"/>
            </a:endParaRPr>
          </a:p>
        </p:txBody>
      </p:sp>
      <p:grpSp>
        <p:nvGrpSpPr>
          <p:cNvPr id="303184" name="Group 80"/>
          <p:cNvGrpSpPr>
            <a:grpSpLocks/>
          </p:cNvGrpSpPr>
          <p:nvPr/>
        </p:nvGrpSpPr>
        <p:grpSpPr bwMode="auto">
          <a:xfrm>
            <a:off x="2403475" y="5035550"/>
            <a:ext cx="742950" cy="439738"/>
            <a:chOff x="1448" y="2290"/>
            <a:chExt cx="468" cy="277"/>
          </a:xfrm>
        </p:grpSpPr>
        <p:sp>
          <p:nvSpPr>
            <p:cNvPr id="303185" name="Freeform 81"/>
            <p:cNvSpPr>
              <a:spLocks/>
            </p:cNvSpPr>
            <p:nvPr/>
          </p:nvSpPr>
          <p:spPr bwMode="auto">
            <a:xfrm>
              <a:off x="1448" y="2290"/>
              <a:ext cx="468" cy="277"/>
            </a:xfrm>
            <a:custGeom>
              <a:avLst/>
              <a:gdLst/>
              <a:ahLst/>
              <a:cxnLst>
                <a:cxn ang="0">
                  <a:pos x="184" y="2"/>
                </a:cxn>
                <a:cxn ang="0">
                  <a:pos x="94" y="20"/>
                </a:cxn>
                <a:cxn ang="0">
                  <a:pos x="15" y="35"/>
                </a:cxn>
                <a:cxn ang="0">
                  <a:pos x="4" y="133"/>
                </a:cxn>
                <a:cxn ang="0">
                  <a:pos x="34" y="179"/>
                </a:cxn>
                <a:cxn ang="0">
                  <a:pos x="106" y="230"/>
                </a:cxn>
                <a:cxn ang="0">
                  <a:pos x="220" y="258"/>
                </a:cxn>
                <a:cxn ang="0">
                  <a:pos x="431" y="248"/>
                </a:cxn>
                <a:cxn ang="0">
                  <a:pos x="445" y="87"/>
                </a:cxn>
                <a:cxn ang="0">
                  <a:pos x="420" y="17"/>
                </a:cxn>
                <a:cxn ang="0">
                  <a:pos x="263" y="0"/>
                </a:cxn>
                <a:cxn ang="0">
                  <a:pos x="334" y="14"/>
                </a:cxn>
                <a:cxn ang="0">
                  <a:pos x="184" y="2"/>
                </a:cxn>
              </a:cxnLst>
              <a:rect l="0" t="0" r="r" b="b"/>
              <a:pathLst>
                <a:path w="468" h="277">
                  <a:moveTo>
                    <a:pt x="184" y="2"/>
                  </a:moveTo>
                  <a:cubicBezTo>
                    <a:pt x="144" y="3"/>
                    <a:pt x="122" y="15"/>
                    <a:pt x="94" y="20"/>
                  </a:cubicBezTo>
                  <a:cubicBezTo>
                    <a:pt x="66" y="25"/>
                    <a:pt x="30" y="16"/>
                    <a:pt x="15" y="35"/>
                  </a:cubicBezTo>
                  <a:cubicBezTo>
                    <a:pt x="0" y="54"/>
                    <a:pt x="1" y="109"/>
                    <a:pt x="4" y="133"/>
                  </a:cubicBezTo>
                  <a:cubicBezTo>
                    <a:pt x="7" y="157"/>
                    <a:pt x="17" y="163"/>
                    <a:pt x="34" y="179"/>
                  </a:cubicBezTo>
                  <a:cubicBezTo>
                    <a:pt x="51" y="195"/>
                    <a:pt x="75" y="217"/>
                    <a:pt x="106" y="230"/>
                  </a:cubicBezTo>
                  <a:cubicBezTo>
                    <a:pt x="137" y="243"/>
                    <a:pt x="166" y="255"/>
                    <a:pt x="220" y="258"/>
                  </a:cubicBezTo>
                  <a:cubicBezTo>
                    <a:pt x="274" y="261"/>
                    <a:pt x="393" y="277"/>
                    <a:pt x="431" y="248"/>
                  </a:cubicBezTo>
                  <a:cubicBezTo>
                    <a:pt x="468" y="220"/>
                    <a:pt x="447" y="125"/>
                    <a:pt x="445" y="87"/>
                  </a:cubicBezTo>
                  <a:cubicBezTo>
                    <a:pt x="444" y="48"/>
                    <a:pt x="450" y="31"/>
                    <a:pt x="420" y="17"/>
                  </a:cubicBezTo>
                  <a:cubicBezTo>
                    <a:pt x="389" y="2"/>
                    <a:pt x="277" y="0"/>
                    <a:pt x="263" y="0"/>
                  </a:cubicBezTo>
                  <a:cubicBezTo>
                    <a:pt x="249" y="0"/>
                    <a:pt x="347" y="14"/>
                    <a:pt x="334" y="14"/>
                  </a:cubicBezTo>
                  <a:cubicBezTo>
                    <a:pt x="321" y="14"/>
                    <a:pt x="215" y="4"/>
                    <a:pt x="184" y="2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86" name="Rectangle 82"/>
            <p:cNvSpPr>
              <a:spLocks noChangeArrowheads="1"/>
            </p:cNvSpPr>
            <p:nvPr/>
          </p:nvSpPr>
          <p:spPr bwMode="auto">
            <a:xfrm>
              <a:off x="1550" y="2350"/>
              <a:ext cx="276" cy="12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Comic Sans MS" pitchFamily="66" charset="0"/>
                </a:rPr>
                <a:t>M</a:t>
              </a:r>
              <a:endParaRPr lang="en-US" sz="12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03187" name="Freeform 83"/>
          <p:cNvSpPr>
            <a:spLocks/>
          </p:cNvSpPr>
          <p:nvPr/>
        </p:nvSpPr>
        <p:spPr bwMode="auto">
          <a:xfrm>
            <a:off x="2701925" y="4624388"/>
            <a:ext cx="2386013" cy="2081212"/>
          </a:xfrm>
          <a:custGeom>
            <a:avLst/>
            <a:gdLst/>
            <a:ahLst/>
            <a:cxnLst>
              <a:cxn ang="0">
                <a:pos x="0" y="502"/>
              </a:cxn>
              <a:cxn ang="0">
                <a:pos x="0" y="1311"/>
              </a:cxn>
              <a:cxn ang="0">
                <a:pos x="1503" y="1308"/>
              </a:cxn>
              <a:cxn ang="0">
                <a:pos x="1502" y="237"/>
              </a:cxn>
              <a:cxn ang="0">
                <a:pos x="1406" y="0"/>
              </a:cxn>
            </a:cxnLst>
            <a:rect l="0" t="0" r="r" b="b"/>
            <a:pathLst>
              <a:path w="1503" h="1311">
                <a:moveTo>
                  <a:pt x="0" y="502"/>
                </a:moveTo>
                <a:lnTo>
                  <a:pt x="0" y="1311"/>
                </a:lnTo>
                <a:lnTo>
                  <a:pt x="1503" y="1308"/>
                </a:lnTo>
                <a:lnTo>
                  <a:pt x="1502" y="237"/>
                </a:lnTo>
                <a:lnTo>
                  <a:pt x="1406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3188" name="Group 84"/>
          <p:cNvGrpSpPr>
            <a:grpSpLocks/>
          </p:cNvGrpSpPr>
          <p:nvPr/>
        </p:nvGrpSpPr>
        <p:grpSpPr bwMode="auto">
          <a:xfrm>
            <a:off x="4356100" y="4187825"/>
            <a:ext cx="742950" cy="439738"/>
            <a:chOff x="1448" y="2290"/>
            <a:chExt cx="468" cy="277"/>
          </a:xfrm>
        </p:grpSpPr>
        <p:sp>
          <p:nvSpPr>
            <p:cNvPr id="303189" name="Freeform 85"/>
            <p:cNvSpPr>
              <a:spLocks/>
            </p:cNvSpPr>
            <p:nvPr/>
          </p:nvSpPr>
          <p:spPr bwMode="auto">
            <a:xfrm>
              <a:off x="1448" y="2290"/>
              <a:ext cx="468" cy="277"/>
            </a:xfrm>
            <a:custGeom>
              <a:avLst/>
              <a:gdLst/>
              <a:ahLst/>
              <a:cxnLst>
                <a:cxn ang="0">
                  <a:pos x="184" y="2"/>
                </a:cxn>
                <a:cxn ang="0">
                  <a:pos x="94" y="20"/>
                </a:cxn>
                <a:cxn ang="0">
                  <a:pos x="15" y="35"/>
                </a:cxn>
                <a:cxn ang="0">
                  <a:pos x="4" y="133"/>
                </a:cxn>
                <a:cxn ang="0">
                  <a:pos x="34" y="179"/>
                </a:cxn>
                <a:cxn ang="0">
                  <a:pos x="106" y="230"/>
                </a:cxn>
                <a:cxn ang="0">
                  <a:pos x="220" y="258"/>
                </a:cxn>
                <a:cxn ang="0">
                  <a:pos x="431" y="248"/>
                </a:cxn>
                <a:cxn ang="0">
                  <a:pos x="445" y="87"/>
                </a:cxn>
                <a:cxn ang="0">
                  <a:pos x="420" y="17"/>
                </a:cxn>
                <a:cxn ang="0">
                  <a:pos x="263" y="0"/>
                </a:cxn>
                <a:cxn ang="0">
                  <a:pos x="334" y="14"/>
                </a:cxn>
                <a:cxn ang="0">
                  <a:pos x="184" y="2"/>
                </a:cxn>
              </a:cxnLst>
              <a:rect l="0" t="0" r="r" b="b"/>
              <a:pathLst>
                <a:path w="468" h="277">
                  <a:moveTo>
                    <a:pt x="184" y="2"/>
                  </a:moveTo>
                  <a:cubicBezTo>
                    <a:pt x="144" y="3"/>
                    <a:pt x="122" y="15"/>
                    <a:pt x="94" y="20"/>
                  </a:cubicBezTo>
                  <a:cubicBezTo>
                    <a:pt x="66" y="25"/>
                    <a:pt x="30" y="16"/>
                    <a:pt x="15" y="35"/>
                  </a:cubicBezTo>
                  <a:cubicBezTo>
                    <a:pt x="0" y="54"/>
                    <a:pt x="1" y="109"/>
                    <a:pt x="4" y="133"/>
                  </a:cubicBezTo>
                  <a:cubicBezTo>
                    <a:pt x="7" y="157"/>
                    <a:pt x="17" y="163"/>
                    <a:pt x="34" y="179"/>
                  </a:cubicBezTo>
                  <a:cubicBezTo>
                    <a:pt x="51" y="195"/>
                    <a:pt x="75" y="217"/>
                    <a:pt x="106" y="230"/>
                  </a:cubicBezTo>
                  <a:cubicBezTo>
                    <a:pt x="137" y="243"/>
                    <a:pt x="166" y="255"/>
                    <a:pt x="220" y="258"/>
                  </a:cubicBezTo>
                  <a:cubicBezTo>
                    <a:pt x="274" y="261"/>
                    <a:pt x="393" y="277"/>
                    <a:pt x="431" y="248"/>
                  </a:cubicBezTo>
                  <a:cubicBezTo>
                    <a:pt x="468" y="220"/>
                    <a:pt x="447" y="125"/>
                    <a:pt x="445" y="87"/>
                  </a:cubicBezTo>
                  <a:cubicBezTo>
                    <a:pt x="444" y="48"/>
                    <a:pt x="450" y="31"/>
                    <a:pt x="420" y="17"/>
                  </a:cubicBezTo>
                  <a:cubicBezTo>
                    <a:pt x="389" y="2"/>
                    <a:pt x="277" y="0"/>
                    <a:pt x="263" y="0"/>
                  </a:cubicBezTo>
                  <a:cubicBezTo>
                    <a:pt x="249" y="0"/>
                    <a:pt x="347" y="14"/>
                    <a:pt x="334" y="14"/>
                  </a:cubicBezTo>
                  <a:cubicBezTo>
                    <a:pt x="321" y="14"/>
                    <a:pt x="215" y="4"/>
                    <a:pt x="184" y="2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90" name="Rectangle 86"/>
            <p:cNvSpPr>
              <a:spLocks noChangeArrowheads="1"/>
            </p:cNvSpPr>
            <p:nvPr/>
          </p:nvSpPr>
          <p:spPr bwMode="auto">
            <a:xfrm>
              <a:off x="1550" y="2350"/>
              <a:ext cx="276" cy="12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Comic Sans MS" pitchFamily="66" charset="0"/>
                </a:rPr>
                <a:t>M</a:t>
              </a:r>
              <a:endParaRPr lang="en-US" sz="12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03191" name="Freeform 87"/>
          <p:cNvSpPr>
            <a:spLocks/>
          </p:cNvSpPr>
          <p:nvPr/>
        </p:nvSpPr>
        <p:spPr bwMode="auto">
          <a:xfrm>
            <a:off x="5191125" y="4548188"/>
            <a:ext cx="2428875" cy="1995487"/>
          </a:xfrm>
          <a:custGeom>
            <a:avLst/>
            <a:gdLst/>
            <a:ahLst/>
            <a:cxnLst>
              <a:cxn ang="0">
                <a:pos x="1525" y="458"/>
              </a:cxn>
              <a:cxn ang="0">
                <a:pos x="1530" y="1257"/>
              </a:cxn>
              <a:cxn ang="0">
                <a:pos x="0" y="1257"/>
              </a:cxn>
              <a:cxn ang="0">
                <a:pos x="0" y="235"/>
              </a:cxn>
              <a:cxn ang="0">
                <a:pos x="156" y="0"/>
              </a:cxn>
            </a:cxnLst>
            <a:rect l="0" t="0" r="r" b="b"/>
            <a:pathLst>
              <a:path w="1530" h="1257">
                <a:moveTo>
                  <a:pt x="1525" y="458"/>
                </a:moveTo>
                <a:lnTo>
                  <a:pt x="1530" y="1257"/>
                </a:lnTo>
                <a:lnTo>
                  <a:pt x="0" y="1257"/>
                </a:lnTo>
                <a:lnTo>
                  <a:pt x="0" y="235"/>
                </a:lnTo>
                <a:lnTo>
                  <a:pt x="156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3192" name="Group 88"/>
          <p:cNvGrpSpPr>
            <a:grpSpLocks/>
          </p:cNvGrpSpPr>
          <p:nvPr/>
        </p:nvGrpSpPr>
        <p:grpSpPr bwMode="auto">
          <a:xfrm>
            <a:off x="5299075" y="4197350"/>
            <a:ext cx="742950" cy="439738"/>
            <a:chOff x="1448" y="2290"/>
            <a:chExt cx="468" cy="277"/>
          </a:xfrm>
        </p:grpSpPr>
        <p:sp>
          <p:nvSpPr>
            <p:cNvPr id="303193" name="Freeform 89"/>
            <p:cNvSpPr>
              <a:spLocks/>
            </p:cNvSpPr>
            <p:nvPr/>
          </p:nvSpPr>
          <p:spPr bwMode="auto">
            <a:xfrm>
              <a:off x="1448" y="2290"/>
              <a:ext cx="468" cy="277"/>
            </a:xfrm>
            <a:custGeom>
              <a:avLst/>
              <a:gdLst/>
              <a:ahLst/>
              <a:cxnLst>
                <a:cxn ang="0">
                  <a:pos x="184" y="2"/>
                </a:cxn>
                <a:cxn ang="0">
                  <a:pos x="94" y="20"/>
                </a:cxn>
                <a:cxn ang="0">
                  <a:pos x="15" y="35"/>
                </a:cxn>
                <a:cxn ang="0">
                  <a:pos x="4" y="133"/>
                </a:cxn>
                <a:cxn ang="0">
                  <a:pos x="34" y="179"/>
                </a:cxn>
                <a:cxn ang="0">
                  <a:pos x="106" y="230"/>
                </a:cxn>
                <a:cxn ang="0">
                  <a:pos x="220" y="258"/>
                </a:cxn>
                <a:cxn ang="0">
                  <a:pos x="431" y="248"/>
                </a:cxn>
                <a:cxn ang="0">
                  <a:pos x="445" y="87"/>
                </a:cxn>
                <a:cxn ang="0">
                  <a:pos x="420" y="17"/>
                </a:cxn>
                <a:cxn ang="0">
                  <a:pos x="263" y="0"/>
                </a:cxn>
                <a:cxn ang="0">
                  <a:pos x="334" y="14"/>
                </a:cxn>
                <a:cxn ang="0">
                  <a:pos x="184" y="2"/>
                </a:cxn>
              </a:cxnLst>
              <a:rect l="0" t="0" r="r" b="b"/>
              <a:pathLst>
                <a:path w="468" h="277">
                  <a:moveTo>
                    <a:pt x="184" y="2"/>
                  </a:moveTo>
                  <a:cubicBezTo>
                    <a:pt x="144" y="3"/>
                    <a:pt x="122" y="15"/>
                    <a:pt x="94" y="20"/>
                  </a:cubicBezTo>
                  <a:cubicBezTo>
                    <a:pt x="66" y="25"/>
                    <a:pt x="30" y="16"/>
                    <a:pt x="15" y="35"/>
                  </a:cubicBezTo>
                  <a:cubicBezTo>
                    <a:pt x="0" y="54"/>
                    <a:pt x="1" y="109"/>
                    <a:pt x="4" y="133"/>
                  </a:cubicBezTo>
                  <a:cubicBezTo>
                    <a:pt x="7" y="157"/>
                    <a:pt x="17" y="163"/>
                    <a:pt x="34" y="179"/>
                  </a:cubicBezTo>
                  <a:cubicBezTo>
                    <a:pt x="51" y="195"/>
                    <a:pt x="75" y="217"/>
                    <a:pt x="106" y="230"/>
                  </a:cubicBezTo>
                  <a:cubicBezTo>
                    <a:pt x="137" y="243"/>
                    <a:pt x="166" y="255"/>
                    <a:pt x="220" y="258"/>
                  </a:cubicBezTo>
                  <a:cubicBezTo>
                    <a:pt x="274" y="261"/>
                    <a:pt x="393" y="277"/>
                    <a:pt x="431" y="248"/>
                  </a:cubicBezTo>
                  <a:cubicBezTo>
                    <a:pt x="468" y="220"/>
                    <a:pt x="447" y="125"/>
                    <a:pt x="445" y="87"/>
                  </a:cubicBezTo>
                  <a:cubicBezTo>
                    <a:pt x="444" y="48"/>
                    <a:pt x="450" y="31"/>
                    <a:pt x="420" y="17"/>
                  </a:cubicBezTo>
                  <a:cubicBezTo>
                    <a:pt x="389" y="2"/>
                    <a:pt x="277" y="0"/>
                    <a:pt x="263" y="0"/>
                  </a:cubicBezTo>
                  <a:cubicBezTo>
                    <a:pt x="249" y="0"/>
                    <a:pt x="347" y="14"/>
                    <a:pt x="334" y="14"/>
                  </a:cubicBezTo>
                  <a:cubicBezTo>
                    <a:pt x="321" y="14"/>
                    <a:pt x="215" y="4"/>
                    <a:pt x="184" y="2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94" name="Rectangle 90"/>
            <p:cNvSpPr>
              <a:spLocks noChangeArrowheads="1"/>
            </p:cNvSpPr>
            <p:nvPr/>
          </p:nvSpPr>
          <p:spPr bwMode="auto">
            <a:xfrm>
              <a:off x="1550" y="2350"/>
              <a:ext cx="276" cy="12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Comic Sans MS" pitchFamily="66" charset="0"/>
                </a:rPr>
                <a:t>M</a:t>
              </a:r>
              <a:endParaRPr lang="en-US" sz="12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03195" name="Text Box 91"/>
          <p:cNvSpPr txBox="1">
            <a:spLocks noChangeArrowheads="1"/>
          </p:cNvSpPr>
          <p:nvPr/>
        </p:nvSpPr>
        <p:spPr bwMode="auto">
          <a:xfrm>
            <a:off x="5916613" y="4030663"/>
            <a:ext cx="442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P4</a:t>
            </a:r>
            <a:endParaRPr lang="en-US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303196" name="Line 92"/>
          <p:cNvSpPr>
            <a:spLocks noChangeShapeType="1"/>
          </p:cNvSpPr>
          <p:nvPr/>
        </p:nvSpPr>
        <p:spPr bwMode="auto">
          <a:xfrm>
            <a:off x="1485900" y="5667375"/>
            <a:ext cx="209550" cy="9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97" name="Text Box 93"/>
          <p:cNvSpPr txBox="1">
            <a:spLocks noChangeArrowheads="1"/>
          </p:cNvSpPr>
          <p:nvPr/>
        </p:nvSpPr>
        <p:spPr bwMode="auto">
          <a:xfrm>
            <a:off x="835025" y="4721225"/>
            <a:ext cx="971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segment</a:t>
            </a:r>
          </a:p>
          <a:p>
            <a:pPr eaLnBrk="0" hangingPunct="0"/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header</a:t>
            </a:r>
            <a:endParaRPr lang="en-US" sz="120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303198" name="Line 94"/>
          <p:cNvSpPr>
            <a:spLocks noChangeShapeType="1"/>
          </p:cNvSpPr>
          <p:nvPr/>
        </p:nvSpPr>
        <p:spPr bwMode="auto">
          <a:xfrm>
            <a:off x="1590675" y="5067300"/>
            <a:ext cx="247650" cy="485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99" name="Line 95"/>
          <p:cNvSpPr>
            <a:spLocks noChangeShapeType="1"/>
          </p:cNvSpPr>
          <p:nvPr/>
        </p:nvSpPr>
        <p:spPr bwMode="auto">
          <a:xfrm>
            <a:off x="1962150" y="4505325"/>
            <a:ext cx="190500" cy="10572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200" name="Text Box 96"/>
          <p:cNvSpPr txBox="1">
            <a:spLocks noChangeArrowheads="1"/>
          </p:cNvSpPr>
          <p:nvPr/>
        </p:nvSpPr>
        <p:spPr bwMode="auto">
          <a:xfrm>
            <a:off x="1377950" y="4140200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application-layer</a:t>
            </a:r>
          </a:p>
          <a:p>
            <a:pPr eaLnBrk="0" hangingPunct="0"/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data</a:t>
            </a:r>
            <a:endParaRPr lang="en-US" sz="120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303201" name="Text Box 97"/>
          <p:cNvSpPr txBox="1">
            <a:spLocks noChangeArrowheads="1"/>
          </p:cNvSpPr>
          <p:nvPr/>
        </p:nvSpPr>
        <p:spPr bwMode="auto">
          <a:xfrm>
            <a:off x="4419600" y="3886200"/>
            <a:ext cx="442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P3</a:t>
            </a:r>
            <a:endParaRPr lang="en-US">
              <a:solidFill>
                <a:srgbClr val="3333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Multiplexing/Demultiplexing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Multiplexing: </a:t>
            </a:r>
          </a:p>
          <a:p>
            <a:pPr lvl="1"/>
            <a:r>
              <a:rPr lang="en-US" sz="1800" dirty="0"/>
              <a:t>Gather data from multiple processes, envelope data with header </a:t>
            </a:r>
          </a:p>
          <a:p>
            <a:pPr lvl="1"/>
            <a:r>
              <a:rPr lang="en-US" sz="1800" dirty="0"/>
              <a:t>Header has </a:t>
            </a:r>
            <a:r>
              <a:rPr lang="en-US" sz="1800" dirty="0" err="1"/>
              <a:t>src</a:t>
            </a:r>
            <a:r>
              <a:rPr lang="en-US" sz="1800" dirty="0"/>
              <a:t> port, </a:t>
            </a:r>
            <a:r>
              <a:rPr lang="en-US" sz="1800" dirty="0" err="1"/>
              <a:t>dest</a:t>
            </a:r>
            <a:r>
              <a:rPr lang="en-US" sz="1800" dirty="0"/>
              <a:t> port for multiplexing </a:t>
            </a:r>
          </a:p>
          <a:p>
            <a:pPr lvl="2"/>
            <a:r>
              <a:rPr lang="en-US" sz="1600" dirty="0"/>
              <a:t>Why not process id?</a:t>
            </a:r>
          </a:p>
          <a:p>
            <a:r>
              <a:rPr lang="en-US" sz="2000" dirty="0" err="1"/>
              <a:t>Demultiplexing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Separate incoming data in machine to different applications</a:t>
            </a:r>
          </a:p>
          <a:p>
            <a:pPr lvl="1"/>
            <a:r>
              <a:rPr lang="en-US" sz="1800" dirty="0" err="1"/>
              <a:t>Demux</a:t>
            </a:r>
            <a:r>
              <a:rPr lang="en-US" sz="1800" dirty="0"/>
              <a:t> based on </a:t>
            </a:r>
            <a:r>
              <a:rPr lang="en-US" sz="1800" i="1" dirty="0"/>
              <a:t>sender </a:t>
            </a:r>
            <a:r>
              <a:rPr lang="en-US" sz="1800" i="1" dirty="0" err="1"/>
              <a:t>addr</a:t>
            </a:r>
            <a:r>
              <a:rPr lang="en-US" sz="1800" i="1" dirty="0"/>
              <a:t>, </a:t>
            </a:r>
            <a:r>
              <a:rPr lang="en-US" sz="1800" i="1" dirty="0" err="1"/>
              <a:t>src</a:t>
            </a:r>
            <a:r>
              <a:rPr lang="en-US" sz="1800" i="1" dirty="0"/>
              <a:t> and </a:t>
            </a:r>
            <a:r>
              <a:rPr lang="en-US" sz="1800" i="1" dirty="0" err="1"/>
              <a:t>dest</a:t>
            </a:r>
            <a:r>
              <a:rPr lang="en-US" sz="1800" i="1" dirty="0"/>
              <a:t> port</a:t>
            </a:r>
          </a:p>
          <a:p>
            <a:pPr lvl="1"/>
            <a:endParaRPr lang="en-US" sz="1800" i="1" dirty="0"/>
          </a:p>
          <a:p>
            <a:pPr lvl="1"/>
            <a:endParaRPr lang="en-US" sz="1800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B0B2-DDBD-492F-8447-AF449AC6FF81}" type="slidenum">
              <a:rPr lang="en-US"/>
              <a:pPr/>
              <a:t>6</a:t>
            </a:fld>
            <a:endParaRPr lang="en-US"/>
          </a:p>
        </p:txBody>
      </p:sp>
      <p:sp>
        <p:nvSpPr>
          <p:cNvPr id="304252" name="Rectangle 124"/>
          <p:cNvSpPr>
            <a:spLocks noChangeArrowheads="1"/>
          </p:cNvSpPr>
          <p:nvPr/>
        </p:nvSpPr>
        <p:spPr bwMode="auto">
          <a:xfrm>
            <a:off x="5438775" y="4144963"/>
            <a:ext cx="3324225" cy="2390775"/>
          </a:xfrm>
          <a:prstGeom prst="rect">
            <a:avLst/>
          </a:prstGeom>
          <a:solidFill>
            <a:srgbClr val="3333CC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4253" name="Rectangle 125"/>
          <p:cNvSpPr>
            <a:spLocks noChangeArrowheads="1"/>
          </p:cNvSpPr>
          <p:nvPr/>
        </p:nvSpPr>
        <p:spPr bwMode="auto">
          <a:xfrm>
            <a:off x="5362575" y="4240213"/>
            <a:ext cx="3324225" cy="22193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04254" name="Text Box 126"/>
          <p:cNvSpPr txBox="1">
            <a:spLocks noChangeArrowheads="1"/>
          </p:cNvSpPr>
          <p:nvPr/>
        </p:nvSpPr>
        <p:spPr bwMode="auto">
          <a:xfrm>
            <a:off x="5346700" y="426243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source port #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4255" name="Text Box 127"/>
          <p:cNvSpPr txBox="1">
            <a:spLocks noChangeArrowheads="1"/>
          </p:cNvSpPr>
          <p:nvPr/>
        </p:nvSpPr>
        <p:spPr bwMode="auto">
          <a:xfrm>
            <a:off x="7126288" y="4262438"/>
            <a:ext cx="1452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dest port #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4256" name="Line 128"/>
          <p:cNvSpPr>
            <a:spLocks noChangeShapeType="1"/>
          </p:cNvSpPr>
          <p:nvPr/>
        </p:nvSpPr>
        <p:spPr bwMode="auto">
          <a:xfrm flipV="1">
            <a:off x="5353050" y="4640263"/>
            <a:ext cx="33289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4257" name="Line 129"/>
          <p:cNvSpPr>
            <a:spLocks noChangeShapeType="1"/>
          </p:cNvSpPr>
          <p:nvPr/>
        </p:nvSpPr>
        <p:spPr bwMode="auto">
          <a:xfrm flipV="1">
            <a:off x="5343525" y="5040313"/>
            <a:ext cx="33242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4258" name="Line 130"/>
          <p:cNvSpPr>
            <a:spLocks noChangeShapeType="1"/>
          </p:cNvSpPr>
          <p:nvPr/>
        </p:nvSpPr>
        <p:spPr bwMode="auto">
          <a:xfrm flipV="1">
            <a:off x="7000875" y="4240213"/>
            <a:ext cx="0" cy="3952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4259" name="Text Box 131"/>
          <p:cNvSpPr txBox="1">
            <a:spLocks noChangeArrowheads="1"/>
          </p:cNvSpPr>
          <p:nvPr/>
        </p:nvSpPr>
        <p:spPr bwMode="auto">
          <a:xfrm>
            <a:off x="6502400" y="38100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32 bits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4260" name="Line 132"/>
          <p:cNvSpPr>
            <a:spLocks noChangeShapeType="1"/>
          </p:cNvSpPr>
          <p:nvPr/>
        </p:nvSpPr>
        <p:spPr bwMode="auto">
          <a:xfrm>
            <a:off x="7458075" y="4006850"/>
            <a:ext cx="1200150" cy="47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4261" name="Line 133"/>
          <p:cNvSpPr>
            <a:spLocks noChangeShapeType="1"/>
          </p:cNvSpPr>
          <p:nvPr/>
        </p:nvSpPr>
        <p:spPr bwMode="auto">
          <a:xfrm rot="10800000">
            <a:off x="5348288" y="4016375"/>
            <a:ext cx="11287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4262" name="Text Box 134"/>
          <p:cNvSpPr txBox="1">
            <a:spLocks noChangeArrowheads="1"/>
          </p:cNvSpPr>
          <p:nvPr/>
        </p:nvSpPr>
        <p:spPr bwMode="auto">
          <a:xfrm>
            <a:off x="6248400" y="5316538"/>
            <a:ext cx="150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Application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data </a:t>
            </a:r>
          </a:p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(message)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4263" name="Text Box 135"/>
          <p:cNvSpPr txBox="1">
            <a:spLocks noChangeArrowheads="1"/>
          </p:cNvSpPr>
          <p:nvPr/>
        </p:nvSpPr>
        <p:spPr bwMode="auto">
          <a:xfrm>
            <a:off x="5791200" y="6461125"/>
            <a:ext cx="2655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UDP segment format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4264" name="Line 136"/>
          <p:cNvSpPr>
            <a:spLocks noChangeShapeType="1"/>
          </p:cNvSpPr>
          <p:nvPr/>
        </p:nvSpPr>
        <p:spPr bwMode="auto">
          <a:xfrm flipV="1">
            <a:off x="7000875" y="4649788"/>
            <a:ext cx="0" cy="3952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4265" name="Text Box 137"/>
          <p:cNvSpPr txBox="1">
            <a:spLocks noChangeArrowheads="1"/>
          </p:cNvSpPr>
          <p:nvPr/>
        </p:nvSpPr>
        <p:spPr bwMode="auto">
          <a:xfrm>
            <a:off x="5727700" y="4652963"/>
            <a:ext cx="85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length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4266" name="Text Box 138"/>
          <p:cNvSpPr txBox="1">
            <a:spLocks noChangeArrowheads="1"/>
          </p:cNvSpPr>
          <p:nvPr/>
        </p:nvSpPr>
        <p:spPr bwMode="auto">
          <a:xfrm>
            <a:off x="7275513" y="4643438"/>
            <a:ext cx="1208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checksum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4267" name="Text Box 139"/>
          <p:cNvSpPr txBox="1">
            <a:spLocks noChangeArrowheads="1"/>
          </p:cNvSpPr>
          <p:nvPr/>
        </p:nvSpPr>
        <p:spPr bwMode="auto">
          <a:xfrm>
            <a:off x="3592513" y="4357688"/>
            <a:ext cx="16081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Length, in</a:t>
            </a:r>
          </a:p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bytes of UDP</a:t>
            </a:r>
          </a:p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segment,</a:t>
            </a:r>
          </a:p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including</a:t>
            </a:r>
          </a:p>
          <a:p>
            <a:pPr algn="r" eaLnBrk="0" hangingPunct="0"/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header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4268" name="Line 140"/>
          <p:cNvSpPr>
            <a:spLocks noChangeShapeType="1"/>
          </p:cNvSpPr>
          <p:nvPr/>
        </p:nvSpPr>
        <p:spPr bwMode="auto">
          <a:xfrm>
            <a:off x="5076825" y="4687888"/>
            <a:ext cx="714375" cy="142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Implementing Ports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As a message queue</a:t>
            </a:r>
          </a:p>
          <a:p>
            <a:pPr lvl="1"/>
            <a:r>
              <a:rPr lang="en-US" sz="2000" dirty="0"/>
              <a:t>Append incoming message to the end</a:t>
            </a:r>
          </a:p>
          <a:p>
            <a:pPr lvl="1"/>
            <a:r>
              <a:rPr lang="en-US" sz="2000" dirty="0"/>
              <a:t>Much like a mailbox file</a:t>
            </a:r>
          </a:p>
          <a:p>
            <a:r>
              <a:rPr lang="en-US" sz="2400" b="1" i="1" dirty="0">
                <a:solidFill>
                  <a:srgbClr val="C00000"/>
                </a:solidFill>
              </a:rPr>
              <a:t>If queue full, message can be </a:t>
            </a:r>
            <a:r>
              <a:rPr lang="en-US" sz="2400" b="1" i="1" dirty="0" smtClean="0">
                <a:solidFill>
                  <a:srgbClr val="C00000"/>
                </a:solidFill>
              </a:rPr>
              <a:t>discarded silently</a:t>
            </a:r>
            <a:endParaRPr lang="en-US" sz="2400" b="1" i="1" dirty="0">
              <a:solidFill>
                <a:srgbClr val="C00000"/>
              </a:solidFill>
            </a:endParaRPr>
          </a:p>
          <a:p>
            <a:r>
              <a:rPr lang="en-US" sz="2400" dirty="0"/>
              <a:t>When application reads from socket </a:t>
            </a:r>
          </a:p>
          <a:p>
            <a:pPr lvl="1"/>
            <a:r>
              <a:rPr lang="en-US" sz="2000" dirty="0"/>
              <a:t>OS removes some bytes from the head of the queue</a:t>
            </a:r>
          </a:p>
          <a:p>
            <a:r>
              <a:rPr lang="en-US" sz="2400" dirty="0"/>
              <a:t>If queue empty, application blocks waiting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327-BD09-4993-84A9-889BABBB29A1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UDP Checksum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724400"/>
          </a:xfrm>
        </p:spPr>
        <p:txBody>
          <a:bodyPr/>
          <a:lstStyle/>
          <a:p>
            <a:r>
              <a:rPr lang="en-US" sz="2400" dirty="0"/>
              <a:t>Over the headers and data</a:t>
            </a:r>
          </a:p>
          <a:p>
            <a:pPr lvl="1"/>
            <a:r>
              <a:rPr lang="en-US" sz="2000" dirty="0"/>
              <a:t>Ensures integrity end-to-end</a:t>
            </a:r>
          </a:p>
          <a:p>
            <a:pPr lvl="1"/>
            <a:r>
              <a:rPr lang="en-US" sz="2000" dirty="0"/>
              <a:t>1’s complement sum of segment contents</a:t>
            </a:r>
          </a:p>
          <a:p>
            <a:r>
              <a:rPr lang="en-US" sz="2400" dirty="0" smtClean="0"/>
              <a:t>UDP checksum is </a:t>
            </a:r>
            <a:r>
              <a:rPr lang="en-US" sz="2400" dirty="0"/>
              <a:t>optional in UDP</a:t>
            </a:r>
          </a:p>
          <a:p>
            <a:r>
              <a:rPr lang="en-US" sz="2400" dirty="0"/>
              <a:t>If checksum is non-zero, and receiver computes another value:</a:t>
            </a:r>
          </a:p>
          <a:p>
            <a:pPr lvl="1"/>
            <a:r>
              <a:rPr lang="en-US" sz="2000" b="1" i="1" dirty="0">
                <a:solidFill>
                  <a:srgbClr val="C00000"/>
                </a:solidFill>
              </a:rPr>
              <a:t>Silently drop the packet, no error message detected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20B2-3D79-49F7-885E-DC9FB76AD23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UDP Discussion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ct val="10000"/>
              </a:spcAft>
            </a:pPr>
            <a:r>
              <a:rPr lang="en-US" sz="2400" dirty="0"/>
              <a:t>Why UDP?</a:t>
            </a:r>
          </a:p>
          <a:p>
            <a:pPr lvl="1">
              <a:spcAft>
                <a:spcPct val="10000"/>
              </a:spcAft>
            </a:pPr>
            <a:r>
              <a:rPr lang="en-US" sz="2000" dirty="0"/>
              <a:t>No delay in connection establishment</a:t>
            </a:r>
          </a:p>
          <a:p>
            <a:pPr lvl="1">
              <a:spcAft>
                <a:spcPct val="10000"/>
              </a:spcAft>
            </a:pPr>
            <a:r>
              <a:rPr lang="en-US" sz="2000" dirty="0"/>
              <a:t>Simple: no connection state</a:t>
            </a:r>
          </a:p>
          <a:p>
            <a:pPr lvl="1">
              <a:spcAft>
                <a:spcPct val="10000"/>
              </a:spcAft>
            </a:pPr>
            <a:r>
              <a:rPr lang="en-US" sz="2000" dirty="0"/>
              <a:t>Small header size</a:t>
            </a:r>
          </a:p>
          <a:p>
            <a:pPr lvl="1">
              <a:spcAft>
                <a:spcPct val="10000"/>
              </a:spcAft>
            </a:pPr>
            <a:r>
              <a:rPr lang="en-US" sz="2000" dirty="0"/>
              <a:t>No congestion control: can blast </a:t>
            </a:r>
            <a:r>
              <a:rPr lang="en-US" sz="2000" dirty="0" smtClean="0"/>
              <a:t>packets</a:t>
            </a:r>
          </a:p>
          <a:p>
            <a:pPr lvl="1">
              <a:spcAft>
                <a:spcPct val="10000"/>
              </a:spcAft>
              <a:buNone/>
            </a:pPr>
            <a:endParaRPr lang="en-US" sz="2000" dirty="0"/>
          </a:p>
          <a:p>
            <a:r>
              <a:rPr lang="en-US" sz="2400" dirty="0"/>
              <a:t>Uses:</a:t>
            </a:r>
          </a:p>
          <a:p>
            <a:pPr lvl="1"/>
            <a:r>
              <a:rPr lang="en-US" sz="2000" dirty="0"/>
              <a:t>Streaming media, DNS, SNMP</a:t>
            </a:r>
          </a:p>
          <a:p>
            <a:pPr lvl="1"/>
            <a:r>
              <a:rPr lang="en-US" sz="2000" dirty="0"/>
              <a:t>Could add application specific error </a:t>
            </a:r>
            <a:r>
              <a:rPr lang="en-US" sz="2000" dirty="0" smtClean="0"/>
              <a:t>recovery</a:t>
            </a:r>
          </a:p>
          <a:p>
            <a:pPr lvl="1"/>
            <a:endParaRPr lang="en-US" sz="2000" dirty="0" smtClean="0"/>
          </a:p>
          <a:p>
            <a:r>
              <a:rPr lang="en-US" sz="2200" dirty="0" smtClean="0"/>
              <a:t>Cons:</a:t>
            </a:r>
          </a:p>
          <a:p>
            <a:pPr lvl="1"/>
            <a:r>
              <a:rPr lang="en-US" sz="2000" dirty="0" smtClean="0"/>
              <a:t>Casual about dropping </a:t>
            </a:r>
            <a:r>
              <a:rPr lang="en-US" sz="2000" dirty="0" smtClean="0"/>
              <a:t>packets</a:t>
            </a:r>
          </a:p>
          <a:p>
            <a:pPr lvl="1"/>
            <a:r>
              <a:rPr lang="en-US" sz="2000" dirty="0" smtClean="0"/>
              <a:t>Often blocked by firewalls</a:t>
            </a:r>
            <a:endParaRPr lang="en-US" sz="20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46C6-C0FA-4D79-A6C1-FA0CBAF2137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4570</TotalTime>
  <Words>1917</Words>
  <Application>Microsoft Office PowerPoint</Application>
  <PresentationFormat>On-screen Show (4:3)</PresentationFormat>
  <Paragraphs>456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Flow</vt:lpstr>
      <vt:lpstr>Clip</vt:lpstr>
      <vt:lpstr>The Transport Layer</vt:lpstr>
      <vt:lpstr>TCP: The network transport protocol</vt:lpstr>
      <vt:lpstr>Purpose of this layer</vt:lpstr>
      <vt:lpstr>UDP</vt:lpstr>
      <vt:lpstr>UDP Functionality</vt:lpstr>
      <vt:lpstr>Multiplexing/Demultiplexing</vt:lpstr>
      <vt:lpstr>Implementing Ports</vt:lpstr>
      <vt:lpstr>UDP Checksum</vt:lpstr>
      <vt:lpstr>UDP Discussion</vt:lpstr>
      <vt:lpstr>TCP</vt:lpstr>
      <vt:lpstr>Handling Packet Loss</vt:lpstr>
      <vt:lpstr>Lost Acks</vt:lpstr>
      <vt:lpstr>Delayed ACKs</vt:lpstr>
      <vt:lpstr>Delayed ACKs</vt:lpstr>
      <vt:lpstr>Insertion of Packets</vt:lpstr>
      <vt:lpstr>Message Identifiers</vt:lpstr>
      <vt:lpstr>TCP Packets</vt:lpstr>
      <vt:lpstr>TCP Connection Establishment</vt:lpstr>
      <vt:lpstr>TCP Usage</vt:lpstr>
      <vt:lpstr>TCP timeouts</vt:lpstr>
      <vt:lpstr>TCP Windows</vt:lpstr>
      <vt:lpstr>TCP Windows</vt:lpstr>
      <vt:lpstr>TCP Congestion Control</vt:lpstr>
      <vt:lpstr>TCP Window Size</vt:lpstr>
      <vt:lpstr>           TCP Fairness</vt:lpstr>
      <vt:lpstr>TCP Slow Start</vt:lpstr>
      <vt:lpstr>TCP Slow Start</vt:lpstr>
      <vt:lpstr>Thought question</vt:lpstr>
      <vt:lpstr>Cases where TCP breaks down</vt:lpstr>
      <vt:lpstr>Cases where TCP breaks down</vt:lpstr>
      <vt:lpstr>Cases where TCP breaks down</vt:lpstr>
      <vt:lpstr>Cases where TCP breaks down</vt:lpstr>
      <vt:lpstr>So what should we do?</vt:lpstr>
      <vt:lpstr>TCP Summary</vt:lpstr>
      <vt:lpstr>TCP variants</vt:lpstr>
      <vt:lpstr>TCP and End to End</vt:lpstr>
    </vt:vector>
  </TitlesOfParts>
  <Company>Cornell University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Support for Concurrency</dc:title>
  <dc:creator>Ranveer Chandra</dc:creator>
  <cp:lastModifiedBy>Ken Birman</cp:lastModifiedBy>
  <cp:revision>129</cp:revision>
  <dcterms:created xsi:type="dcterms:W3CDTF">2005-02-09T03:28:32Z</dcterms:created>
  <dcterms:modified xsi:type="dcterms:W3CDTF">2009-03-17T14:22:43Z</dcterms:modified>
</cp:coreProperties>
</file>