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Default Extension="emf" ContentType="image/x-emf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20" r:id="rId1"/>
  </p:sldMasterIdLst>
  <p:notesMasterIdLst>
    <p:notesMasterId r:id="rId49"/>
  </p:notesMasterIdLst>
  <p:handoutMasterIdLst>
    <p:handoutMasterId r:id="rId50"/>
  </p:handoutMasterIdLst>
  <p:sldIdLst>
    <p:sldId id="256" r:id="rId2"/>
    <p:sldId id="338" r:id="rId3"/>
    <p:sldId id="258" r:id="rId4"/>
    <p:sldId id="268" r:id="rId5"/>
    <p:sldId id="322" r:id="rId6"/>
    <p:sldId id="323" r:id="rId7"/>
    <p:sldId id="329" r:id="rId8"/>
    <p:sldId id="269" r:id="rId9"/>
    <p:sldId id="325" r:id="rId10"/>
    <p:sldId id="324" r:id="rId11"/>
    <p:sldId id="330" r:id="rId12"/>
    <p:sldId id="314" r:id="rId13"/>
    <p:sldId id="315" r:id="rId14"/>
    <p:sldId id="317" r:id="rId15"/>
    <p:sldId id="331" r:id="rId16"/>
    <p:sldId id="318" r:id="rId17"/>
    <p:sldId id="339" r:id="rId18"/>
    <p:sldId id="332" r:id="rId19"/>
    <p:sldId id="270" r:id="rId20"/>
    <p:sldId id="271" r:id="rId21"/>
    <p:sldId id="334" r:id="rId22"/>
    <p:sldId id="335" r:id="rId23"/>
    <p:sldId id="333" r:id="rId24"/>
    <p:sldId id="273" r:id="rId25"/>
    <p:sldId id="276" r:id="rId26"/>
    <p:sldId id="277" r:id="rId27"/>
    <p:sldId id="278" r:id="rId28"/>
    <p:sldId id="279" r:id="rId29"/>
    <p:sldId id="281" r:id="rId30"/>
    <p:sldId id="283" r:id="rId31"/>
    <p:sldId id="285" r:id="rId32"/>
    <p:sldId id="287" r:id="rId33"/>
    <p:sldId id="316" r:id="rId34"/>
    <p:sldId id="319" r:id="rId35"/>
    <p:sldId id="320" r:id="rId36"/>
    <p:sldId id="321" r:id="rId37"/>
    <p:sldId id="292" r:id="rId38"/>
    <p:sldId id="293" r:id="rId39"/>
    <p:sldId id="294" r:id="rId40"/>
    <p:sldId id="296" r:id="rId41"/>
    <p:sldId id="297" r:id="rId42"/>
    <p:sldId id="303" r:id="rId43"/>
    <p:sldId id="336" r:id="rId44"/>
    <p:sldId id="337" r:id="rId45"/>
    <p:sldId id="304" r:id="rId46"/>
    <p:sldId id="305" r:id="rId47"/>
    <p:sldId id="306" r:id="rId48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0000FF"/>
    <a:srgbClr val="B2B2B2"/>
    <a:srgbClr val="FF0000"/>
    <a:srgbClr val="CC6600"/>
    <a:srgbClr val="669900"/>
    <a:srgbClr val="00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9086" autoAdjust="0"/>
    <p:restoredTop sz="87370" autoAdjust="0"/>
  </p:normalViewPr>
  <p:slideViewPr>
    <p:cSldViewPr>
      <p:cViewPr varScale="1">
        <p:scale>
          <a:sx n="111" d="100"/>
          <a:sy n="111" d="100"/>
        </p:scale>
        <p:origin x="-78" y="-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056E2A2B-1BF6-40AF-8182-5F2213F4FCE7}" type="datetimeFigureOut">
              <a:rPr lang="en-US" smtClean="0"/>
              <a:pPr/>
              <a:t>3/19/2009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8BC4DF8E-A6EB-4288-8231-B322F6C1F69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endParaRPr lang="en-US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587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endParaRPr lang="en-US"/>
          </a:p>
        </p:txBody>
      </p:sp>
      <p:sp>
        <p:nvSpPr>
          <p:cNvPr id="368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520" y="4560570"/>
            <a:ext cx="5852160" cy="4320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endParaRPr lang="en-US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587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fld id="{2114A610-32E2-4D52-B88C-28D32A1EB58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22F520E-7AF5-4A96-B754-980C96D21ABF}" type="slidenum">
              <a:rPr lang="en-US"/>
              <a:pPr/>
              <a:t>1</a:t>
            </a:fld>
            <a:endParaRPr lang="en-US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4702595-83E3-4760-AD49-9603E90CBD01}" type="slidenum">
              <a:rPr lang="en-US"/>
              <a:pPr/>
              <a:t>25</a:t>
            </a:fld>
            <a:endParaRPr lang="en-US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470345A-80C5-49DE-AE98-17E4396DBD99}" type="slidenum">
              <a:rPr lang="en-US"/>
              <a:pPr/>
              <a:t>26</a:t>
            </a:fld>
            <a:endParaRPr lang="en-US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5360" y="4560570"/>
            <a:ext cx="5364480" cy="4320540"/>
          </a:xfrm>
          <a:noFill/>
          <a:ln/>
        </p:spPr>
        <p:txBody>
          <a:bodyPr/>
          <a:lstStyle/>
          <a:p>
            <a:pPr eaLnBrk="1" hangingPunct="1"/>
            <a:r>
              <a:rPr lang="en-US" smtClean="0">
                <a:latin typeface="Arial" charset="0"/>
              </a:rPr>
              <a:t>Asking the time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7161184-F94B-41E1-9A36-AB90118FE7A6}" type="slidenum">
              <a:rPr lang="en-US"/>
              <a:pPr/>
              <a:t>27</a:t>
            </a:fld>
            <a:endParaRPr lang="en-US"/>
          </a:p>
        </p:txBody>
      </p:sp>
      <p:sp>
        <p:nvSpPr>
          <p:cNvPr id="63491" name="Rectangle 1026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3492" name="Rectangle 1027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569CDD3-461D-435B-8824-860087202187}" type="slidenum">
              <a:rPr lang="en-US"/>
              <a:pPr/>
              <a:t>28</a:t>
            </a:fld>
            <a:endParaRPr lang="en-US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DF31B9D-92E0-49C8-B6D8-27FE449D3F3A}" type="slidenum">
              <a:rPr lang="en-US"/>
              <a:pPr/>
              <a:t>29</a:t>
            </a:fld>
            <a:endParaRPr lang="en-US"/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DE81F89-01AE-4E5F-8948-D45285517644}" type="slidenum">
              <a:rPr lang="en-US"/>
              <a:pPr/>
              <a:t>30</a:t>
            </a:fld>
            <a:endParaRPr lang="en-US"/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DD4B7B4-6FC9-4266-A1E2-EEBBA5E6B2B0}" type="slidenum">
              <a:rPr lang="en-US"/>
              <a:pPr/>
              <a:t>31</a:t>
            </a:fld>
            <a:endParaRPr lang="en-US"/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E119095-121C-4497-8D67-8038A27A65E4}" type="slidenum">
              <a:rPr lang="en-US"/>
              <a:pPr/>
              <a:t>32</a:t>
            </a:fld>
            <a:endParaRPr lang="en-US"/>
          </a:p>
        </p:txBody>
      </p:sp>
      <p:sp>
        <p:nvSpPr>
          <p:cNvPr id="81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5360" y="4560570"/>
            <a:ext cx="5364480" cy="4320540"/>
          </a:xfrm>
          <a:noFill/>
          <a:ln/>
        </p:spPr>
        <p:txBody>
          <a:bodyPr/>
          <a:lstStyle/>
          <a:p>
            <a:pPr eaLnBrk="1" hangingPunct="1"/>
            <a:r>
              <a:rPr lang="en-US" smtClean="0">
                <a:latin typeface="Arial" charset="0"/>
              </a:rPr>
              <a:t>Peers exchange units meaningful to each end; communicate </a:t>
            </a:r>
          </a:p>
          <a:p>
            <a:pPr eaLnBrk="1" hangingPunct="1"/>
            <a:endParaRPr lang="en-US" smtClean="0">
              <a:latin typeface="Arial" charset="0"/>
            </a:endParaRPr>
          </a:p>
          <a:p>
            <a:pPr eaLnBrk="1" hangingPunct="1"/>
            <a:r>
              <a:rPr lang="en-US" smtClean="0">
                <a:latin typeface="Arial" charset="0"/>
              </a:rPr>
              <a:t>Uses services of lower layer to avoid complexity</a:t>
            </a: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7695D82-E8D9-4BD7-967C-94CCD272CEA8}" type="slidenum">
              <a:rPr lang="en-US"/>
              <a:pPr/>
              <a:t>37</a:t>
            </a:fld>
            <a:endParaRPr lang="en-US"/>
          </a:p>
        </p:txBody>
      </p:sp>
      <p:sp>
        <p:nvSpPr>
          <p:cNvPr id="92163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4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3403AEF-A310-4A31-BF3B-035942AE2B57}" type="slidenum">
              <a:rPr lang="en-US"/>
              <a:pPr/>
              <a:t>38</a:t>
            </a:fld>
            <a:endParaRPr lang="en-US"/>
          </a:p>
        </p:txBody>
      </p:sp>
      <p:sp>
        <p:nvSpPr>
          <p:cNvPr id="94211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2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C96D08F-A6B3-41C8-B099-646F778AE715}" type="slidenum">
              <a:rPr lang="en-US"/>
              <a:pPr/>
              <a:t>3</a:t>
            </a:fld>
            <a:endParaRPr lang="en-US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DFA5C0B-E0D8-46F5-81ED-CE93807B65AD}" type="slidenum">
              <a:rPr lang="en-US"/>
              <a:pPr/>
              <a:t>39</a:t>
            </a:fld>
            <a:endParaRPr lang="en-US"/>
          </a:p>
        </p:txBody>
      </p:sp>
      <p:sp>
        <p:nvSpPr>
          <p:cNvPr id="96259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60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1C1D8A6-70CE-4B07-A5DC-6BA0A25D78A7}" type="slidenum">
              <a:rPr lang="en-US"/>
              <a:pPr/>
              <a:t>40</a:t>
            </a:fld>
            <a:endParaRPr lang="en-US"/>
          </a:p>
        </p:txBody>
      </p:sp>
      <p:sp>
        <p:nvSpPr>
          <p:cNvPr id="1003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2DCB09D-21A8-4641-8F0C-E354FD43B948}" type="slidenum">
              <a:rPr lang="en-US"/>
              <a:pPr/>
              <a:t>41</a:t>
            </a:fld>
            <a:endParaRPr lang="en-US"/>
          </a:p>
        </p:txBody>
      </p:sp>
      <p:sp>
        <p:nvSpPr>
          <p:cNvPr id="1024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94EE5EA-35C4-4619-B2B1-2BE406EF4FC2}" type="slidenum">
              <a:rPr lang="en-US"/>
              <a:pPr/>
              <a:t>42</a:t>
            </a:fld>
            <a:endParaRPr lang="en-US"/>
          </a:p>
        </p:txBody>
      </p:sp>
      <p:sp>
        <p:nvSpPr>
          <p:cNvPr id="1146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6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5360" y="4560570"/>
            <a:ext cx="5364480" cy="4320540"/>
          </a:xfrm>
          <a:noFill/>
          <a:ln/>
        </p:spPr>
        <p:txBody>
          <a:bodyPr/>
          <a:lstStyle/>
          <a:p>
            <a:pPr eaLnBrk="1" hangingPunct="1"/>
            <a:r>
              <a:rPr lang="en-US" smtClean="0">
                <a:latin typeface="Arial" charset="0"/>
              </a:rPr>
              <a:t>Do Neotrace</a:t>
            </a: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94EE5EA-35C4-4619-B2B1-2BE406EF4FC2}" type="slidenum">
              <a:rPr lang="en-US"/>
              <a:pPr/>
              <a:t>44</a:t>
            </a:fld>
            <a:endParaRPr lang="en-US"/>
          </a:p>
        </p:txBody>
      </p:sp>
      <p:sp>
        <p:nvSpPr>
          <p:cNvPr id="1146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6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5360" y="4560570"/>
            <a:ext cx="5364480" cy="4320540"/>
          </a:xfrm>
          <a:noFill/>
          <a:ln/>
        </p:spPr>
        <p:txBody>
          <a:bodyPr/>
          <a:lstStyle/>
          <a:p>
            <a:pPr eaLnBrk="1" hangingPunct="1"/>
            <a:r>
              <a:rPr lang="en-US" smtClean="0">
                <a:latin typeface="Arial" charset="0"/>
              </a:rPr>
              <a:t>Do Neotrace</a:t>
            </a: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40C8949-2F2E-4819-A56C-CA4705465A51}" type="slidenum">
              <a:rPr lang="en-US"/>
              <a:pPr/>
              <a:t>45</a:t>
            </a:fld>
            <a:endParaRPr lang="en-US"/>
          </a:p>
        </p:txBody>
      </p:sp>
      <p:sp>
        <p:nvSpPr>
          <p:cNvPr id="1167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7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905DA1E-160C-4212-8545-7CE8AA6D6771}" type="slidenum">
              <a:rPr lang="en-US"/>
              <a:pPr/>
              <a:t>46</a:t>
            </a:fld>
            <a:endParaRPr lang="en-US"/>
          </a:p>
        </p:txBody>
      </p:sp>
      <p:sp>
        <p:nvSpPr>
          <p:cNvPr id="1187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87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044D6BC-2F38-459C-9DA5-326CFF5C9503}" type="slidenum">
              <a:rPr lang="en-US"/>
              <a:pPr/>
              <a:t>47</a:t>
            </a:fld>
            <a:endParaRPr lang="en-US"/>
          </a:p>
        </p:txBody>
      </p:sp>
      <p:sp>
        <p:nvSpPr>
          <p:cNvPr id="1208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0B259D0-3E79-4358-B704-AA2CCD756F31}" type="slidenum">
              <a:rPr lang="en-US"/>
              <a:pPr/>
              <a:t>4</a:t>
            </a:fld>
            <a:endParaRPr lang="en-US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5360" y="4560570"/>
            <a:ext cx="5364480" cy="4320540"/>
          </a:xfrm>
          <a:noFill/>
          <a:ln/>
        </p:spPr>
        <p:txBody>
          <a:bodyPr/>
          <a:lstStyle/>
          <a:p>
            <a:pPr eaLnBrk="1" hangingPunct="1"/>
            <a:r>
              <a:rPr lang="en-US" smtClean="0">
                <a:latin typeface="Arial" charset="0"/>
              </a:rPr>
              <a:t>Great brainstorm here too – what all kinds of traffic do you think will happen as a result of</a:t>
            </a:r>
          </a:p>
          <a:p>
            <a:pPr eaLnBrk="1" hangingPunct="1"/>
            <a:r>
              <a:rPr lang="en-US" smtClean="0">
                <a:latin typeface="Arial" charset="0"/>
              </a:rPr>
              <a:t>This activity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9E001F1-8730-4720-85C8-3232FF024E99}" type="slidenum">
              <a:rPr lang="en-US"/>
              <a:pPr/>
              <a:t>8</a:t>
            </a:fld>
            <a:endParaRPr lang="en-US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9E001F1-8730-4720-85C8-3232FF024E99}" type="slidenum">
              <a:rPr lang="en-US"/>
              <a:pPr/>
              <a:t>9</a:t>
            </a:fld>
            <a:endParaRPr lang="en-US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9E001F1-8730-4720-85C8-3232FF024E99}" type="slidenum">
              <a:rPr lang="en-US"/>
              <a:pPr/>
              <a:t>11</a:t>
            </a:fld>
            <a:endParaRPr lang="en-US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4821A3A-D545-4A2F-B7D7-DBB821D0C6F8}" type="slidenum">
              <a:rPr lang="en-US"/>
              <a:pPr/>
              <a:t>19</a:t>
            </a:fld>
            <a:endParaRPr lang="en-US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9BA04D6-8DBC-4FDD-ABDE-43D3DB8775F3}" type="slidenum">
              <a:rPr lang="en-US"/>
              <a:pPr/>
              <a:t>20</a:t>
            </a:fld>
            <a:endParaRPr lang="en-US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F400A1E-1965-4FE7-B7FE-8AEAFE7E4B7E}" type="slidenum">
              <a:rPr lang="en-US"/>
              <a:pPr/>
              <a:t>24</a:t>
            </a:fld>
            <a:endParaRPr lang="en-US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FE9AC-2369-446D-BDCF-F3A2FA6385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F56C5-8332-4ECA-921B-F76E02D6ED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E53D3-A74A-4CEE-9D33-2FA3F32B6D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686800" cy="8683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28600" y="1143000"/>
            <a:ext cx="4267200" cy="4983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267200" cy="4983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6ED5A1-6D65-4E34-8661-BF2EC47A78E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19912"/>
          </a:xfrm>
        </p:spPr>
        <p:txBody>
          <a:bodyPr/>
          <a:lstStyle>
            <a:lvl1pPr>
              <a:defRPr baseline="0">
                <a:solidFill>
                  <a:srgbClr val="0000FF"/>
                </a:solidFill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36055-783D-4A64-A19D-0FEE819082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B597A-AF00-485E-BCEC-94D4971592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1E579-7320-45E1-AB5C-17264B9C61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B9CF9-8272-42AE-8A6D-D1D1D72781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05DB2-E53D-48F2-B456-721A89F4C8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E4173-DDE2-4A9C-97B7-39C7A531F1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11C01-7092-4D56-8368-ED9C658AF6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24C6035-6670-4E1A-AAB4-06C74B9C712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D561F13-D4D2-4629-B34F-FD62377CDEF0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  <p:sldLayoutId id="2147483734" r:id="rId12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.bin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3.bin"/><Relationship Id="rId4" Type="http://schemas.openxmlformats.org/officeDocument/2006/relationships/slide" Target="slide5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4.bin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Introduction to Networking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Ken Birman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DNS roles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DNS can do various kinds of mappings</a:t>
            </a:r>
          </a:p>
          <a:p>
            <a:pPr lvl="1"/>
            <a:r>
              <a:rPr lang="en-US" dirty="0" smtClean="0"/>
              <a:t>Map a machine name to its IP address</a:t>
            </a:r>
          </a:p>
          <a:p>
            <a:pPr lvl="1"/>
            <a:r>
              <a:rPr lang="en-US" dirty="0" smtClean="0"/>
              <a:t>Tell you the IP address of the email server associated with some machine name</a:t>
            </a:r>
          </a:p>
          <a:p>
            <a:pPr lvl="1"/>
            <a:r>
              <a:rPr lang="en-US" dirty="0" smtClean="0"/>
              <a:t>Handle various kinds of </a:t>
            </a:r>
            <a:r>
              <a:rPr lang="en-US" i="1" dirty="0" smtClean="0"/>
              <a:t>dynamic bindings</a:t>
            </a:r>
            <a:r>
              <a:rPr lang="en-US" dirty="0" smtClean="0"/>
              <a:t> in which the mapping depends on who asks the question</a:t>
            </a:r>
          </a:p>
          <a:p>
            <a:pPr lvl="2"/>
            <a:r>
              <a:rPr lang="en-US" dirty="0" err="1" smtClean="0"/>
              <a:t>E.g</a:t>
            </a:r>
            <a:r>
              <a:rPr lang="en-US" dirty="0" smtClean="0"/>
              <a:t> the right cnn.com server for me may depend on where I live (they want to direct me to a nearby server)</a:t>
            </a:r>
          </a:p>
          <a:p>
            <a:pPr lvl="1"/>
            <a:r>
              <a:rPr lang="en-US" dirty="0" smtClean="0"/>
              <a:t>DNS caches records but they have a time-to-live (TTL) value that can be short.  Once it expires, must fetch a new record from the remote DNS server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36055-783D-4A64-A19D-0FEE8190827C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Internet: Locating Resource</a:t>
            </a:r>
          </a:p>
        </p:txBody>
      </p:sp>
      <p:sp>
        <p:nvSpPr>
          <p:cNvPr id="18" name="Content Placeholder 1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But what does it mean when DNS tells us that “cnn.com” maps to 157.166.266.26?</a:t>
            </a:r>
          </a:p>
          <a:p>
            <a:pPr lvl="1"/>
            <a:r>
              <a:rPr lang="en-US" dirty="0" smtClean="0"/>
              <a:t>Cnn.com registered itself and told its local DNS to hand out this mapping</a:t>
            </a:r>
          </a:p>
          <a:p>
            <a:pPr lvl="1"/>
            <a:r>
              <a:rPr lang="en-US" dirty="0" smtClean="0"/>
              <a:t>It can update the mapping and can even customize it so that different user’s, located in different places, get different answers</a:t>
            </a:r>
          </a:p>
          <a:p>
            <a:pPr lvl="1"/>
            <a:r>
              <a:rPr lang="en-US" dirty="0" smtClean="0"/>
              <a:t>We’ll see some examples of this in a minute</a:t>
            </a:r>
            <a:endParaRPr lang="en-US" dirty="0"/>
          </a:p>
        </p:txBody>
      </p:sp>
      <p:sp>
        <p:nvSpPr>
          <p:cNvPr id="44034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F00FD0B-27EB-49DA-A5A5-CAC97F0E70E5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3" descr="C:\Users\ken\AppData\Local\Microsoft\Windows\Temporary Internet Files\Content.IE5\3LUPNAMP\MCj04316220000[1]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0" y="2362200"/>
            <a:ext cx="1981200" cy="19812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lives at cnn.com?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36055-783D-4A64-A19D-0FEE8190827C}" type="slidenum">
              <a:rPr lang="en-US" smtClean="0"/>
              <a:pPr/>
              <a:t>12</a:t>
            </a:fld>
            <a:endParaRPr lang="en-US"/>
          </a:p>
        </p:txBody>
      </p:sp>
      <p:pic>
        <p:nvPicPr>
          <p:cNvPr id="6146" name="Picture 2" descr="C:\Program Files\Microsoft Expression\MEDIA\CAGCAT10\j0292020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" y="2438400"/>
            <a:ext cx="1869034" cy="1773936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4724400" y="3352800"/>
            <a:ext cx="1447800" cy="584775"/>
          </a:xfrm>
          <a:prstGeom prst="rect">
            <a:avLst/>
          </a:prstGeom>
          <a:solidFill>
            <a:srgbClr val="FFFF00"/>
          </a:solidFill>
          <a:ln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Cnn.com load balancer</a:t>
            </a:r>
            <a:endParaRPr lang="en-US" sz="1600" dirty="0"/>
          </a:p>
        </p:txBody>
      </p:sp>
      <p:cxnSp>
        <p:nvCxnSpPr>
          <p:cNvPr id="11" name="Straight Arrow Connector 10"/>
          <p:cNvCxnSpPr>
            <a:stCxn id="8" idx="3"/>
          </p:cNvCxnSpPr>
          <p:nvPr/>
        </p:nvCxnSpPr>
        <p:spPr>
          <a:xfrm flipV="1">
            <a:off x="6172200" y="2362200"/>
            <a:ext cx="838200" cy="12829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16200000" flipH="1">
            <a:off x="5823094" y="3994294"/>
            <a:ext cx="1536412" cy="838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6172200" y="3200400"/>
            <a:ext cx="990600" cy="4447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6172200" y="3645188"/>
            <a:ext cx="990600" cy="6220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Flowchart: Magnetic Disk 17"/>
          <p:cNvSpPr/>
          <p:nvPr/>
        </p:nvSpPr>
        <p:spPr>
          <a:xfrm>
            <a:off x="7086600" y="1905000"/>
            <a:ext cx="838200" cy="533400"/>
          </a:xfrm>
          <a:prstGeom prst="flowChartMagneticDisk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/>
              <a:t>server</a:t>
            </a:r>
            <a:endParaRPr lang="en-US" sz="1600" b="1" dirty="0"/>
          </a:p>
        </p:txBody>
      </p:sp>
      <p:sp>
        <p:nvSpPr>
          <p:cNvPr id="19" name="Flowchart: Magnetic Disk 18"/>
          <p:cNvSpPr/>
          <p:nvPr/>
        </p:nvSpPr>
        <p:spPr>
          <a:xfrm>
            <a:off x="7239000" y="2895600"/>
            <a:ext cx="838200" cy="533400"/>
          </a:xfrm>
          <a:prstGeom prst="flowChartMagneticDisk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/>
              <a:t>server</a:t>
            </a:r>
            <a:endParaRPr lang="en-US" sz="1600" b="1" dirty="0"/>
          </a:p>
        </p:txBody>
      </p:sp>
      <p:sp>
        <p:nvSpPr>
          <p:cNvPr id="20" name="Flowchart: Magnetic Disk 19"/>
          <p:cNvSpPr/>
          <p:nvPr/>
        </p:nvSpPr>
        <p:spPr>
          <a:xfrm>
            <a:off x="7239000" y="3962400"/>
            <a:ext cx="838200" cy="533400"/>
          </a:xfrm>
          <a:prstGeom prst="flowChartMagneticDisk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/>
              <a:t>server</a:t>
            </a:r>
            <a:endParaRPr lang="en-US" sz="1600" b="1" dirty="0"/>
          </a:p>
        </p:txBody>
      </p:sp>
      <p:sp>
        <p:nvSpPr>
          <p:cNvPr id="21" name="Flowchart: Magnetic Disk 20"/>
          <p:cNvSpPr/>
          <p:nvPr/>
        </p:nvSpPr>
        <p:spPr>
          <a:xfrm>
            <a:off x="7086600" y="4953000"/>
            <a:ext cx="838200" cy="533400"/>
          </a:xfrm>
          <a:prstGeom prst="flowChartMagneticDisk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/>
              <a:t>server</a:t>
            </a:r>
            <a:endParaRPr lang="en-US" sz="1600" b="1" dirty="0"/>
          </a:p>
        </p:txBody>
      </p:sp>
      <p:sp>
        <p:nvSpPr>
          <p:cNvPr id="22" name="Oval 21"/>
          <p:cNvSpPr/>
          <p:nvPr/>
        </p:nvSpPr>
        <p:spPr>
          <a:xfrm>
            <a:off x="2819400" y="3200400"/>
            <a:ext cx="1066800" cy="609600"/>
          </a:xfrm>
          <a:prstGeom prst="ellipse">
            <a:avLst/>
          </a:prstGeom>
          <a:solidFill>
            <a:srgbClr val="B2B2B2"/>
          </a:solidFill>
          <a:ln w="127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3352800" y="3276600"/>
            <a:ext cx="1066800" cy="609600"/>
          </a:xfrm>
          <a:prstGeom prst="ellipse">
            <a:avLst/>
          </a:prstGeom>
          <a:solidFill>
            <a:srgbClr val="B2B2B2"/>
          </a:solidFill>
          <a:ln w="127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3276600" y="3048000"/>
            <a:ext cx="1066800" cy="609600"/>
          </a:xfrm>
          <a:prstGeom prst="ellipse">
            <a:avLst/>
          </a:prstGeom>
          <a:solidFill>
            <a:srgbClr val="B2B2B2"/>
          </a:solidFill>
          <a:ln w="127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3124200" y="3581400"/>
            <a:ext cx="1066800" cy="609600"/>
          </a:xfrm>
          <a:prstGeom prst="ellipse">
            <a:avLst/>
          </a:prstGeom>
          <a:solidFill>
            <a:srgbClr val="B2B2B2"/>
          </a:solidFill>
          <a:ln w="127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2819400" y="3429000"/>
            <a:ext cx="1066800" cy="609600"/>
          </a:xfrm>
          <a:prstGeom prst="ellipse">
            <a:avLst/>
          </a:prstGeom>
          <a:solidFill>
            <a:srgbClr val="B2B2B2"/>
          </a:solidFill>
          <a:ln w="127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2971800" y="3276600"/>
            <a:ext cx="1143000" cy="685800"/>
          </a:xfrm>
          <a:prstGeom prst="ellipse">
            <a:avLst/>
          </a:prstGeom>
          <a:solidFill>
            <a:srgbClr val="B2B2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3124200" y="3200400"/>
            <a:ext cx="685800" cy="304800"/>
          </a:xfrm>
          <a:prstGeom prst="ellipse">
            <a:avLst/>
          </a:prstGeom>
          <a:solidFill>
            <a:srgbClr val="B2B2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3200400" y="3810000"/>
            <a:ext cx="685800" cy="304800"/>
          </a:xfrm>
          <a:prstGeom prst="ellipse">
            <a:avLst/>
          </a:prstGeom>
          <a:solidFill>
            <a:srgbClr val="B2B2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3581400" y="3581400"/>
            <a:ext cx="685800" cy="304800"/>
          </a:xfrm>
          <a:prstGeom prst="ellipse">
            <a:avLst/>
          </a:prstGeom>
          <a:solidFill>
            <a:srgbClr val="B2B2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3657600" y="3352800"/>
            <a:ext cx="685800" cy="304800"/>
          </a:xfrm>
          <a:prstGeom prst="ellipse">
            <a:avLst/>
          </a:prstGeom>
          <a:solidFill>
            <a:srgbClr val="B2B2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2895600" y="3429000"/>
            <a:ext cx="685800" cy="304800"/>
          </a:xfrm>
          <a:prstGeom prst="ellipse">
            <a:avLst/>
          </a:prstGeom>
          <a:solidFill>
            <a:srgbClr val="B2B2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2590800" y="3581400"/>
            <a:ext cx="2057400" cy="1588"/>
          </a:xfrm>
          <a:prstGeom prst="straightConnector1">
            <a:avLst/>
          </a:prstGeom>
          <a:ln w="28575"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3124200" y="3657600"/>
            <a:ext cx="990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i="1" dirty="0" smtClean="0"/>
              <a:t>Internet</a:t>
            </a:r>
            <a:endParaRPr lang="en-US" sz="1600" i="1" dirty="0"/>
          </a:p>
        </p:txBody>
      </p:sp>
      <p:sp>
        <p:nvSpPr>
          <p:cNvPr id="34" name="Rectangle 33"/>
          <p:cNvSpPr/>
          <p:nvPr/>
        </p:nvSpPr>
        <p:spPr>
          <a:xfrm>
            <a:off x="4038600" y="3962400"/>
            <a:ext cx="1426994" cy="307777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en-US" sz="1400" dirty="0" smtClean="0"/>
              <a:t>157.166.266.26</a:t>
            </a:r>
            <a:endParaRPr lang="en-US" sz="1400" dirty="0"/>
          </a:p>
        </p:txBody>
      </p:sp>
      <p:sp>
        <p:nvSpPr>
          <p:cNvPr id="35" name="Rectangle 34"/>
          <p:cNvSpPr/>
          <p:nvPr/>
        </p:nvSpPr>
        <p:spPr>
          <a:xfrm>
            <a:off x="7467600" y="2438400"/>
            <a:ext cx="122822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smtClean="0"/>
              <a:t>192.168.1.10</a:t>
            </a:r>
            <a:endParaRPr lang="en-US" sz="1400" dirty="0"/>
          </a:p>
        </p:txBody>
      </p:sp>
      <p:sp>
        <p:nvSpPr>
          <p:cNvPr id="36" name="Rectangle 35"/>
          <p:cNvSpPr/>
          <p:nvPr/>
        </p:nvSpPr>
        <p:spPr>
          <a:xfrm>
            <a:off x="7391400" y="4572000"/>
            <a:ext cx="122822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smtClean="0"/>
              <a:t>192.168.1.12</a:t>
            </a:r>
            <a:endParaRPr lang="en-US" sz="1400" dirty="0"/>
          </a:p>
        </p:txBody>
      </p:sp>
      <p:sp>
        <p:nvSpPr>
          <p:cNvPr id="37" name="Rectangle 36"/>
          <p:cNvSpPr/>
          <p:nvPr/>
        </p:nvSpPr>
        <p:spPr>
          <a:xfrm>
            <a:off x="7467600" y="3505200"/>
            <a:ext cx="122822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smtClean="0"/>
              <a:t>192.168.1.11</a:t>
            </a:r>
            <a:endParaRPr lang="en-US" sz="1400" dirty="0"/>
          </a:p>
        </p:txBody>
      </p:sp>
      <p:sp>
        <p:nvSpPr>
          <p:cNvPr id="38" name="Rectangle 37"/>
          <p:cNvSpPr/>
          <p:nvPr/>
        </p:nvSpPr>
        <p:spPr>
          <a:xfrm>
            <a:off x="5715000" y="3962400"/>
            <a:ext cx="1128835" cy="307777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en-US" sz="1400" dirty="0" smtClean="0"/>
              <a:t>192.168.1.1</a:t>
            </a:r>
            <a:endParaRPr lang="en-US" sz="1400" dirty="0"/>
          </a:p>
        </p:txBody>
      </p:sp>
      <p:sp>
        <p:nvSpPr>
          <p:cNvPr id="39" name="Rectangle 38"/>
          <p:cNvSpPr/>
          <p:nvPr/>
        </p:nvSpPr>
        <p:spPr>
          <a:xfrm>
            <a:off x="6858000" y="5638800"/>
            <a:ext cx="122822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smtClean="0"/>
              <a:t>192.168.1.14</a:t>
            </a:r>
            <a:endParaRPr lang="en-US" sz="1400" dirty="0"/>
          </a:p>
        </p:txBody>
      </p:sp>
      <p:sp>
        <p:nvSpPr>
          <p:cNvPr id="40" name="TextBox 39"/>
          <p:cNvSpPr txBox="1"/>
          <p:nvPr/>
        </p:nvSpPr>
        <p:spPr>
          <a:xfrm>
            <a:off x="2057400" y="4419600"/>
            <a:ext cx="2514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i="1" dirty="0" smtClean="0"/>
              <a:t>To external users, cnn.com load balancer has IP address 157.166.266.26</a:t>
            </a:r>
            <a:endParaRPr lang="en-US" sz="1600" i="1" dirty="0"/>
          </a:p>
        </p:txBody>
      </p:sp>
      <p:sp>
        <p:nvSpPr>
          <p:cNvPr id="43" name="TextBox 42"/>
          <p:cNvSpPr txBox="1"/>
          <p:nvPr/>
        </p:nvSpPr>
        <p:spPr>
          <a:xfrm>
            <a:off x="4648200" y="4419600"/>
            <a:ext cx="2514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i="1" dirty="0" smtClean="0"/>
              <a:t>From the “inside” the same load balancer has address 192.168.1.1</a:t>
            </a:r>
            <a:endParaRPr lang="en-US" sz="1600" i="1" dirty="0"/>
          </a:p>
        </p:txBody>
      </p:sp>
      <p:cxnSp>
        <p:nvCxnSpPr>
          <p:cNvPr id="45" name="Straight Arrow Connector 44"/>
          <p:cNvCxnSpPr/>
          <p:nvPr/>
        </p:nvCxnSpPr>
        <p:spPr>
          <a:xfrm flipV="1">
            <a:off x="4114800" y="4191000"/>
            <a:ext cx="5334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 flipV="1">
            <a:off x="5715000" y="4191000"/>
            <a:ext cx="4572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6019800" y="5943600"/>
            <a:ext cx="2971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i="1" dirty="0" smtClean="0"/>
              <a:t>Cnn.com is supported by a data center with many servers</a:t>
            </a:r>
            <a:endParaRPr lang="en-US" sz="16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important terminology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382000" cy="4389120"/>
          </a:xfrm>
        </p:spPr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Firewall: </a:t>
            </a:r>
            <a:r>
              <a:rPr lang="en-US" dirty="0" smtClean="0"/>
              <a:t>a device that blocks unexpected traffic, for example to protect computers against attack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Network address translator (NAT box): </a:t>
            </a:r>
            <a:r>
              <a:rPr lang="en-US" dirty="0" smtClean="0"/>
              <a:t>a device that maps from one set of IP addresses to another, and back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Load balancer: </a:t>
            </a:r>
            <a:r>
              <a:rPr lang="en-US" dirty="0" smtClean="0"/>
              <a:t>a device that automatically routes incoming requests over some set of servers so that each server handles a fair share of the overall load</a:t>
            </a:r>
          </a:p>
          <a:p>
            <a:endParaRPr lang="en-US" dirty="0" smtClean="0"/>
          </a:p>
          <a:p>
            <a:r>
              <a:rPr lang="en-US" dirty="0" smtClean="0"/>
              <a:t>Cnn.com probably uses a single device for all three roles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36055-783D-4A64-A19D-0FEE8190827C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are you?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fact, the end-user machine also can have multiple or changing IP addresses</a:t>
            </a:r>
          </a:p>
          <a:p>
            <a:r>
              <a:rPr lang="en-US" dirty="0" smtClean="0"/>
              <a:t>E.g. if you move from room</a:t>
            </a:r>
            <a:br>
              <a:rPr lang="en-US" dirty="0" smtClean="0"/>
            </a:br>
            <a:r>
              <a:rPr lang="en-US" dirty="0" smtClean="0"/>
              <a:t>to room on campus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36055-783D-4A64-A19D-0FEE8190827C}" type="slidenum">
              <a:rPr lang="en-US" smtClean="0"/>
              <a:pPr/>
              <a:t>14</a:t>
            </a:fld>
            <a:endParaRPr lang="en-US"/>
          </a:p>
        </p:txBody>
      </p:sp>
      <p:pic>
        <p:nvPicPr>
          <p:cNvPr id="5" name="Picture 2" descr="C:\Program Files\Microsoft Expression\MEDIA\CAGCAT10\j0292020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3962400"/>
            <a:ext cx="1869034" cy="1773936"/>
          </a:xfrm>
          <a:prstGeom prst="rect">
            <a:avLst/>
          </a:prstGeom>
          <a:noFill/>
        </p:spPr>
      </p:pic>
      <p:cxnSp>
        <p:nvCxnSpPr>
          <p:cNvPr id="7" name="Straight Arrow Connector 6"/>
          <p:cNvCxnSpPr/>
          <p:nvPr/>
        </p:nvCxnSpPr>
        <p:spPr>
          <a:xfrm flipV="1">
            <a:off x="2667000" y="3276600"/>
            <a:ext cx="2362200" cy="1828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 rot="19336805">
            <a:off x="2589812" y="3634358"/>
            <a:ext cx="2819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i="1" dirty="0" smtClean="0"/>
              <a:t>Wired connection</a:t>
            </a:r>
            <a:endParaRPr lang="en-US" sz="1400" i="1" dirty="0"/>
          </a:p>
        </p:txBody>
      </p:sp>
      <p:pic>
        <p:nvPicPr>
          <p:cNvPr id="103425" name="Picture 1" descr="C:\Users\ken\AppData\Local\Microsoft\Windows\Temporary Internet Files\Content.IE5\K5JNB5FY\MCj04325670000[1]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72200" y="3733800"/>
            <a:ext cx="1295172" cy="1295172"/>
          </a:xfrm>
          <a:prstGeom prst="rect">
            <a:avLst/>
          </a:prstGeom>
          <a:noFill/>
        </p:spPr>
      </p:pic>
      <p:cxnSp>
        <p:nvCxnSpPr>
          <p:cNvPr id="11" name="Straight Arrow Connector 10"/>
          <p:cNvCxnSpPr/>
          <p:nvPr/>
        </p:nvCxnSpPr>
        <p:spPr>
          <a:xfrm rot="16200000" flipV="1">
            <a:off x="5715000" y="3657600"/>
            <a:ext cx="7620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953000" y="2514600"/>
            <a:ext cx="1066800" cy="609600"/>
          </a:xfrm>
          <a:prstGeom prst="ellipse">
            <a:avLst/>
          </a:prstGeom>
          <a:solidFill>
            <a:srgbClr val="B2B2B2"/>
          </a:solidFill>
          <a:ln w="127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5486400" y="2590800"/>
            <a:ext cx="1066800" cy="609600"/>
          </a:xfrm>
          <a:prstGeom prst="ellipse">
            <a:avLst/>
          </a:prstGeom>
          <a:solidFill>
            <a:srgbClr val="B2B2B2"/>
          </a:solidFill>
          <a:ln w="127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5410200" y="2362200"/>
            <a:ext cx="1066800" cy="609600"/>
          </a:xfrm>
          <a:prstGeom prst="ellipse">
            <a:avLst/>
          </a:prstGeom>
          <a:solidFill>
            <a:srgbClr val="B2B2B2"/>
          </a:solidFill>
          <a:ln w="127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5257800" y="2895600"/>
            <a:ext cx="1066800" cy="609600"/>
          </a:xfrm>
          <a:prstGeom prst="ellipse">
            <a:avLst/>
          </a:prstGeom>
          <a:solidFill>
            <a:srgbClr val="B2B2B2"/>
          </a:solidFill>
          <a:ln w="127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4953000" y="2743200"/>
            <a:ext cx="1066800" cy="609600"/>
          </a:xfrm>
          <a:prstGeom prst="ellipse">
            <a:avLst/>
          </a:prstGeom>
          <a:solidFill>
            <a:srgbClr val="B2B2B2"/>
          </a:solidFill>
          <a:ln w="127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5105400" y="2590800"/>
            <a:ext cx="1143000" cy="685800"/>
          </a:xfrm>
          <a:prstGeom prst="ellipse">
            <a:avLst/>
          </a:prstGeom>
          <a:solidFill>
            <a:srgbClr val="B2B2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5257800" y="2514600"/>
            <a:ext cx="685800" cy="304800"/>
          </a:xfrm>
          <a:prstGeom prst="ellipse">
            <a:avLst/>
          </a:prstGeom>
          <a:solidFill>
            <a:srgbClr val="B2B2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5334000" y="3124200"/>
            <a:ext cx="685800" cy="304800"/>
          </a:xfrm>
          <a:prstGeom prst="ellipse">
            <a:avLst/>
          </a:prstGeom>
          <a:solidFill>
            <a:srgbClr val="B2B2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5715000" y="2895600"/>
            <a:ext cx="685800" cy="304800"/>
          </a:xfrm>
          <a:prstGeom prst="ellipse">
            <a:avLst/>
          </a:prstGeom>
          <a:solidFill>
            <a:srgbClr val="B2B2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5791200" y="2667000"/>
            <a:ext cx="685800" cy="304800"/>
          </a:xfrm>
          <a:prstGeom prst="ellipse">
            <a:avLst/>
          </a:prstGeom>
          <a:solidFill>
            <a:srgbClr val="B2B2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5029200" y="2743200"/>
            <a:ext cx="685800" cy="304800"/>
          </a:xfrm>
          <a:prstGeom prst="ellipse">
            <a:avLst/>
          </a:prstGeom>
          <a:solidFill>
            <a:srgbClr val="B2B2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5257800" y="2743200"/>
            <a:ext cx="990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i="1" dirty="0" smtClean="0"/>
              <a:t>Internet</a:t>
            </a:r>
            <a:endParaRPr lang="en-US" sz="1600" i="1" dirty="0"/>
          </a:p>
        </p:txBody>
      </p:sp>
      <p:sp>
        <p:nvSpPr>
          <p:cNvPr id="26" name="TextBox 25"/>
          <p:cNvSpPr txBox="1"/>
          <p:nvPr/>
        </p:nvSpPr>
        <p:spPr>
          <a:xfrm>
            <a:off x="762000" y="5791200"/>
            <a:ext cx="1905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128.84.98.22</a:t>
            </a:r>
            <a:endParaRPr lang="en-US" sz="1200" dirty="0"/>
          </a:p>
        </p:txBody>
      </p:sp>
      <p:sp>
        <p:nvSpPr>
          <p:cNvPr id="27" name="TextBox 26"/>
          <p:cNvSpPr txBox="1"/>
          <p:nvPr/>
        </p:nvSpPr>
        <p:spPr>
          <a:xfrm>
            <a:off x="6553200" y="6019800"/>
            <a:ext cx="1905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192.168.1.17</a:t>
            </a:r>
            <a:endParaRPr lang="en-US" sz="1200" dirty="0"/>
          </a:p>
        </p:txBody>
      </p:sp>
      <p:sp>
        <p:nvSpPr>
          <p:cNvPr id="29" name="TextBox 28"/>
          <p:cNvSpPr txBox="1"/>
          <p:nvPr/>
        </p:nvSpPr>
        <p:spPr>
          <a:xfrm>
            <a:off x="7162800" y="4648200"/>
            <a:ext cx="1905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 smtClean="0"/>
              <a:t>Wireless connection</a:t>
            </a:r>
            <a:endParaRPr lang="en-US" sz="1200" i="1" dirty="0"/>
          </a:p>
        </p:txBody>
      </p:sp>
      <p:sp>
        <p:nvSpPr>
          <p:cNvPr id="30" name="TextBox 29"/>
          <p:cNvSpPr txBox="1"/>
          <p:nvPr/>
        </p:nvSpPr>
        <p:spPr>
          <a:xfrm>
            <a:off x="6248400" y="3733800"/>
            <a:ext cx="1905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128.84.92.87</a:t>
            </a:r>
            <a:endParaRPr lang="en-US" sz="1200" dirty="0"/>
          </a:p>
        </p:txBody>
      </p:sp>
      <p:sp>
        <p:nvSpPr>
          <p:cNvPr id="31" name="Rectangular Callout 30"/>
          <p:cNvSpPr/>
          <p:nvPr/>
        </p:nvSpPr>
        <p:spPr>
          <a:xfrm>
            <a:off x="6781800" y="2819400"/>
            <a:ext cx="1981200" cy="685800"/>
          </a:xfrm>
          <a:prstGeom prst="wedgeRectCallout">
            <a:avLst>
              <a:gd name="adj1" fmla="val -48439"/>
              <a:gd name="adj2" fmla="val 7994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Outside sees 128.84.92.87</a:t>
            </a:r>
            <a:endParaRPr lang="en-US" sz="1600" dirty="0"/>
          </a:p>
        </p:txBody>
      </p:sp>
      <p:sp>
        <p:nvSpPr>
          <p:cNvPr id="32" name="Rectangular Callout 31"/>
          <p:cNvSpPr/>
          <p:nvPr/>
        </p:nvSpPr>
        <p:spPr>
          <a:xfrm>
            <a:off x="6934200" y="4876800"/>
            <a:ext cx="2133600" cy="990600"/>
          </a:xfrm>
          <a:prstGeom prst="wedgeRectCallout">
            <a:avLst>
              <a:gd name="adj1" fmla="val -50041"/>
              <a:gd name="adj2" fmla="val 7131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But inside the wireless network your machine has address 192.168.1.17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2.37335E-6 L 0.55 0.0999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5" y="5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26" grpId="0"/>
      <p:bldP spid="27" grpId="0"/>
      <p:bldP spid="29" grpId="0"/>
      <p:bldP spid="30" grpId="0"/>
      <p:bldP spid="31" grpId="0" animBg="1"/>
      <p:bldP spid="3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are you?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In fact, the end-user machine also can have multiple or changing IP addresses</a:t>
            </a:r>
          </a:p>
          <a:p>
            <a:pPr lvl="1"/>
            <a:r>
              <a:rPr lang="en-US" dirty="0" smtClean="0"/>
              <a:t>When a machine boots it uses the </a:t>
            </a:r>
            <a:r>
              <a:rPr lang="en-US" i="1" dirty="0" smtClean="0"/>
              <a:t>domain host control protocol </a:t>
            </a:r>
            <a:r>
              <a:rPr lang="en-US" dirty="0" smtClean="0"/>
              <a:t>(DHCP) to inquire about the local</a:t>
            </a:r>
          </a:p>
          <a:p>
            <a:pPr lvl="2"/>
            <a:r>
              <a:rPr lang="en-US" dirty="0" smtClean="0"/>
              <a:t>IP address it can use</a:t>
            </a:r>
          </a:p>
          <a:p>
            <a:pPr lvl="2"/>
            <a:r>
              <a:rPr lang="en-US" dirty="0" smtClean="0"/>
              <a:t>DNS server address it should talk to</a:t>
            </a:r>
          </a:p>
          <a:p>
            <a:pPr lvl="1"/>
            <a:r>
              <a:rPr lang="en-US" dirty="0" smtClean="0"/>
              <a:t>As a machine moves around, it can have multiple IP addresses over a period of time</a:t>
            </a:r>
          </a:p>
          <a:p>
            <a:r>
              <a:rPr lang="en-US" dirty="0" smtClean="0"/>
              <a:t>When an IP address changes, web connections break.</a:t>
            </a:r>
          </a:p>
          <a:p>
            <a:pPr lvl="1"/>
            <a:r>
              <a:rPr lang="en-US" dirty="0" smtClean="0"/>
              <a:t>You probably won’t notice because web connections don’t live very long anyhow – just long enough to download a page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36055-783D-4A64-A19D-0FEE8190827C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Multiple IP addresses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effect</a:t>
            </a:r>
          </a:p>
          <a:p>
            <a:pPr lvl="1"/>
            <a:r>
              <a:rPr lang="en-US" dirty="0" smtClean="0"/>
              <a:t>A single domain (cnn.com) can map to multiple IP addresses</a:t>
            </a:r>
          </a:p>
          <a:p>
            <a:pPr lvl="1"/>
            <a:r>
              <a:rPr lang="en-US" dirty="0" smtClean="0"/>
              <a:t>A single machine (your laptop) can have multiple IP addresses over time</a:t>
            </a:r>
          </a:p>
          <a:p>
            <a:pPr lvl="1"/>
            <a:r>
              <a:rPr lang="en-US" dirty="0" smtClean="0"/>
              <a:t>Some machines (like the wireless router) can even have multiple IP addresses simultaneously! 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IP address is really a very temporary thing and has a “limited scope” within which it can be used…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36055-783D-4A64-A19D-0FEE8190827C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Many machines, same IP address?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All the time!</a:t>
            </a:r>
          </a:p>
          <a:p>
            <a:pPr lvl="1"/>
            <a:r>
              <a:rPr lang="en-US" dirty="0" smtClean="0"/>
              <a:t>When we pass through a network address translation box, the “outside” world sees one address</a:t>
            </a:r>
          </a:p>
          <a:p>
            <a:pPr lvl="1"/>
            <a:r>
              <a:rPr lang="en-US" dirty="0" smtClean="0"/>
              <a:t>But “inside” there are multiple IP addresses, and these are often numbers like 192.168.1.xxxx</a:t>
            </a:r>
          </a:p>
          <a:p>
            <a:pPr lvl="1"/>
            <a:r>
              <a:rPr lang="en-US" dirty="0" smtClean="0"/>
              <a:t>If two companies both use NAT boxes… both might have different machines that end up with the same IP address!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This works because the 192.168.1.xxxx address is never used from outside the “enterprise LAN”</a:t>
            </a:r>
          </a:p>
          <a:p>
            <a:pPr lvl="1"/>
            <a:r>
              <a:rPr lang="en-US" dirty="0" smtClean="0"/>
              <a:t>Limitation: firewall/NAT decides who can connect to whom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36055-783D-4A64-A19D-0FEE8190827C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Whew!  We’ve got the IP address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OK, we mapped cnn.com to </a:t>
            </a:r>
            <a:r>
              <a:rPr lang="en-US" dirty="0" smtClean="0"/>
              <a:t>157.166.266.26</a:t>
            </a:r>
          </a:p>
          <a:p>
            <a:pPr lvl="1"/>
            <a:r>
              <a:rPr lang="en-US" dirty="0" smtClean="0"/>
              <a:t>… which is really the NAT box </a:t>
            </a:r>
            <a:r>
              <a:rPr lang="en-US" dirty="0" err="1" smtClean="0"/>
              <a:t>adddress</a:t>
            </a:r>
            <a:endParaRPr lang="en-US" dirty="0" smtClean="0"/>
          </a:p>
          <a:p>
            <a:pPr lvl="1"/>
            <a:r>
              <a:rPr lang="en-US" dirty="0" smtClean="0"/>
              <a:t>But it “spreads” new requests over the real servers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Now our browser wants to make a connection and download the web page</a:t>
            </a:r>
          </a:p>
          <a:p>
            <a:pPr lvl="1"/>
            <a:r>
              <a:rPr lang="en-US" dirty="0" smtClean="0"/>
              <a:t>It uses TCP for this connection</a:t>
            </a:r>
          </a:p>
          <a:p>
            <a:pPr lvl="1"/>
            <a:r>
              <a:rPr lang="en-US" dirty="0" smtClean="0"/>
              <a:t>Once the TCP connection is in place it “speaks” HTTP, a special command language</a:t>
            </a:r>
          </a:p>
          <a:p>
            <a:pPr lvl="2"/>
            <a:r>
              <a:rPr lang="en-US" dirty="0" smtClean="0"/>
              <a:t>HTTP lets the browser send a cookie to cnn.com: “I’m Ken”</a:t>
            </a:r>
          </a:p>
          <a:p>
            <a:pPr lvl="2"/>
            <a:r>
              <a:rPr lang="en-US" dirty="0" smtClean="0"/>
              <a:t>And then request the main web page at cnn.com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36055-783D-4A64-A19D-0FEE8190827C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Internet: Connection</a:t>
            </a:r>
          </a:p>
        </p:txBody>
      </p:sp>
      <p:sp>
        <p:nvSpPr>
          <p:cNvPr id="46084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35480"/>
            <a:ext cx="4419600" cy="438912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400" dirty="0" smtClean="0"/>
              <a:t>Http (hyper-text transport protocol) sets up a connection </a:t>
            </a:r>
          </a:p>
          <a:p>
            <a:pPr lvl="1" eaLnBrk="1" hangingPunct="1"/>
            <a:r>
              <a:rPr lang="en-US" sz="2000" dirty="0" smtClean="0"/>
              <a:t>TCP connection (transmission control protocol) </a:t>
            </a:r>
          </a:p>
          <a:p>
            <a:pPr lvl="1" eaLnBrk="1" hangingPunct="1"/>
            <a:r>
              <a:rPr lang="en-US" sz="2000" dirty="0" smtClean="0"/>
              <a:t>between the host and cnn.com to transfer the page</a:t>
            </a:r>
          </a:p>
          <a:p>
            <a:pPr eaLnBrk="1" hangingPunct="1"/>
            <a:r>
              <a:rPr lang="en-US" sz="2400" dirty="0" smtClean="0"/>
              <a:t>The connection transfers page as a byte stream </a:t>
            </a:r>
          </a:p>
          <a:p>
            <a:pPr lvl="1" eaLnBrk="1" hangingPunct="1"/>
            <a:r>
              <a:rPr lang="en-US" sz="2000" dirty="0" smtClean="0"/>
              <a:t>without errors: flow control + error control</a:t>
            </a:r>
            <a:endParaRPr lang="en-US" sz="1400" dirty="0" smtClean="0"/>
          </a:p>
        </p:txBody>
      </p:sp>
      <p:sp>
        <p:nvSpPr>
          <p:cNvPr id="46082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24800" y="6324600"/>
            <a:ext cx="762000" cy="365125"/>
          </a:xfrm>
          <a:noFill/>
        </p:spPr>
        <p:txBody>
          <a:bodyPr/>
          <a:lstStyle/>
          <a:p>
            <a:fld id="{0448D381-E9F0-4AAE-87FC-4D1A46DBB59B}" type="slidenum">
              <a:rPr lang="en-US"/>
              <a:pPr/>
              <a:t>19</a:t>
            </a:fld>
            <a:endParaRPr lang="en-US" dirty="0"/>
          </a:p>
        </p:txBody>
      </p:sp>
      <p:sp>
        <p:nvSpPr>
          <p:cNvPr id="46085" name="Line 6"/>
          <p:cNvSpPr>
            <a:spLocks noChangeShapeType="1"/>
          </p:cNvSpPr>
          <p:nvPr/>
        </p:nvSpPr>
        <p:spPr bwMode="auto">
          <a:xfrm>
            <a:off x="4975225" y="2478087"/>
            <a:ext cx="0" cy="2819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1200" b="1"/>
          </a:p>
        </p:txBody>
      </p:sp>
      <p:sp>
        <p:nvSpPr>
          <p:cNvPr id="46086" name="Line 7"/>
          <p:cNvSpPr>
            <a:spLocks noChangeShapeType="1"/>
          </p:cNvSpPr>
          <p:nvPr/>
        </p:nvSpPr>
        <p:spPr bwMode="auto">
          <a:xfrm>
            <a:off x="8556625" y="2478087"/>
            <a:ext cx="0" cy="2819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1200" b="1"/>
          </a:p>
        </p:txBody>
      </p:sp>
      <p:sp>
        <p:nvSpPr>
          <p:cNvPr id="46087" name="Text Box 8"/>
          <p:cNvSpPr txBox="1">
            <a:spLocks noChangeArrowheads="1"/>
          </p:cNvSpPr>
          <p:nvPr/>
        </p:nvSpPr>
        <p:spPr bwMode="auto">
          <a:xfrm>
            <a:off x="4648200" y="2057400"/>
            <a:ext cx="52610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200" b="1"/>
              <a:t>Host</a:t>
            </a:r>
          </a:p>
        </p:txBody>
      </p:sp>
      <p:sp>
        <p:nvSpPr>
          <p:cNvPr id="46088" name="Text Box 9"/>
          <p:cNvSpPr txBox="1">
            <a:spLocks noChangeArrowheads="1"/>
          </p:cNvSpPr>
          <p:nvPr/>
        </p:nvSpPr>
        <p:spPr bwMode="auto">
          <a:xfrm>
            <a:off x="7677150" y="2057400"/>
            <a:ext cx="121610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200" b="1"/>
              <a:t>www.cnn.com</a:t>
            </a:r>
          </a:p>
        </p:txBody>
      </p:sp>
      <p:sp>
        <p:nvSpPr>
          <p:cNvPr id="46089" name="Line 10"/>
          <p:cNvSpPr>
            <a:spLocks noChangeShapeType="1"/>
          </p:cNvSpPr>
          <p:nvPr/>
        </p:nvSpPr>
        <p:spPr bwMode="auto">
          <a:xfrm>
            <a:off x="4975225" y="3087687"/>
            <a:ext cx="3581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1200" b="1"/>
          </a:p>
        </p:txBody>
      </p:sp>
      <p:sp>
        <p:nvSpPr>
          <p:cNvPr id="46090" name="Text Box 11"/>
          <p:cNvSpPr txBox="1">
            <a:spLocks noChangeArrowheads="1"/>
          </p:cNvSpPr>
          <p:nvPr/>
        </p:nvSpPr>
        <p:spPr bwMode="auto">
          <a:xfrm rot="250947">
            <a:off x="6311840" y="2903944"/>
            <a:ext cx="80021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/>
              <a:t>Connect</a:t>
            </a:r>
          </a:p>
        </p:txBody>
      </p:sp>
      <p:sp>
        <p:nvSpPr>
          <p:cNvPr id="46091" name="Text Box 12"/>
          <p:cNvSpPr txBox="1">
            <a:spLocks noChangeArrowheads="1"/>
          </p:cNvSpPr>
          <p:nvPr/>
        </p:nvSpPr>
        <p:spPr bwMode="auto">
          <a:xfrm rot="-476608">
            <a:off x="6243850" y="3437344"/>
            <a:ext cx="41549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/>
              <a:t>OK</a:t>
            </a:r>
          </a:p>
        </p:txBody>
      </p:sp>
      <p:sp>
        <p:nvSpPr>
          <p:cNvPr id="46092" name="Line 13"/>
          <p:cNvSpPr>
            <a:spLocks noChangeShapeType="1"/>
          </p:cNvSpPr>
          <p:nvPr/>
        </p:nvSpPr>
        <p:spPr bwMode="auto">
          <a:xfrm flipH="1">
            <a:off x="4975225" y="3468687"/>
            <a:ext cx="3581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1200" b="1"/>
          </a:p>
        </p:txBody>
      </p:sp>
      <p:sp>
        <p:nvSpPr>
          <p:cNvPr id="46093" name="Line 14"/>
          <p:cNvSpPr>
            <a:spLocks noChangeShapeType="1"/>
          </p:cNvSpPr>
          <p:nvPr/>
        </p:nvSpPr>
        <p:spPr bwMode="auto">
          <a:xfrm>
            <a:off x="4975225" y="4230687"/>
            <a:ext cx="3581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1200" b="1"/>
          </a:p>
        </p:txBody>
      </p:sp>
      <p:sp>
        <p:nvSpPr>
          <p:cNvPr id="46094" name="Text Box 15"/>
          <p:cNvSpPr txBox="1">
            <a:spLocks noChangeArrowheads="1"/>
          </p:cNvSpPr>
          <p:nvPr/>
        </p:nvSpPr>
        <p:spPr bwMode="auto">
          <a:xfrm rot="266189">
            <a:off x="6334649" y="4046944"/>
            <a:ext cx="84350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/>
              <a:t>Get page</a:t>
            </a:r>
          </a:p>
        </p:txBody>
      </p:sp>
      <p:sp>
        <p:nvSpPr>
          <p:cNvPr id="46095" name="Line 16"/>
          <p:cNvSpPr>
            <a:spLocks noChangeShapeType="1"/>
          </p:cNvSpPr>
          <p:nvPr/>
        </p:nvSpPr>
        <p:spPr bwMode="auto">
          <a:xfrm flipH="1">
            <a:off x="4975225" y="4687887"/>
            <a:ext cx="3581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1200" b="1"/>
          </a:p>
        </p:txBody>
      </p:sp>
      <p:sp>
        <p:nvSpPr>
          <p:cNvPr id="46096" name="Text Box 17"/>
          <p:cNvSpPr txBox="1">
            <a:spLocks noChangeArrowheads="1"/>
          </p:cNvSpPr>
          <p:nvPr/>
        </p:nvSpPr>
        <p:spPr bwMode="auto">
          <a:xfrm>
            <a:off x="5661025" y="4459287"/>
            <a:ext cx="103906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/>
              <a:t>Page; close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“Network” </a:t>
            </a:r>
            <a:r>
              <a:rPr lang="en-US" dirty="0" err="1" smtClean="0"/>
              <a:t>vs</a:t>
            </a:r>
            <a:r>
              <a:rPr lang="en-US" dirty="0" smtClean="0"/>
              <a:t> “Distributed Sys”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i="1" dirty="0" smtClean="0"/>
              <a:t>Networked</a:t>
            </a:r>
            <a:r>
              <a:rPr lang="en-US" dirty="0" smtClean="0"/>
              <a:t> applications (web, email, etc)</a:t>
            </a:r>
          </a:p>
          <a:p>
            <a:pPr lvl="1"/>
            <a:r>
              <a:rPr lang="en-US" dirty="0" smtClean="0"/>
              <a:t>Adopt a “client / server” </a:t>
            </a:r>
            <a:r>
              <a:rPr lang="en-US" dirty="0" smtClean="0"/>
              <a:t>or “peer to peer” style</a:t>
            </a:r>
            <a:endParaRPr lang="en-US" dirty="0" smtClean="0"/>
          </a:p>
          <a:p>
            <a:pPr lvl="1"/>
            <a:r>
              <a:rPr lang="en-US" dirty="0" smtClean="0"/>
              <a:t>Client doesn’t really expect reliability… </a:t>
            </a:r>
            <a:r>
              <a:rPr lang="en-US" dirty="0" smtClean="0"/>
              <a:t>think “like NFS”</a:t>
            </a:r>
            <a:endParaRPr lang="en-US" dirty="0" smtClean="0"/>
          </a:p>
          <a:p>
            <a:pPr lvl="1"/>
            <a:r>
              <a:rPr lang="en-US" dirty="0" smtClean="0"/>
              <a:t>Broadly:  Can’t distinguish failure from </a:t>
            </a:r>
            <a:r>
              <a:rPr lang="en-US" dirty="0" smtClean="0"/>
              <a:t>network outage and hence c</a:t>
            </a:r>
            <a:r>
              <a:rPr lang="en-US" dirty="0" smtClean="0"/>
              <a:t>an’t </a:t>
            </a:r>
            <a:r>
              <a:rPr lang="en-US" dirty="0" smtClean="0"/>
              <a:t>guarantee “consistency”</a:t>
            </a:r>
          </a:p>
          <a:p>
            <a:r>
              <a:rPr lang="en-US" b="1" i="1" dirty="0" smtClean="0"/>
              <a:t>True distributed applications </a:t>
            </a:r>
            <a:r>
              <a:rPr lang="en-US" dirty="0" smtClean="0"/>
              <a:t>(lock servers, replicated data, clean fault-tolerance…)</a:t>
            </a:r>
          </a:p>
          <a:p>
            <a:pPr lvl="1"/>
            <a:r>
              <a:rPr lang="en-US" dirty="0" smtClean="0"/>
              <a:t>Distributed system can mimic a non-distributed system that never experiences faults </a:t>
            </a:r>
            <a:r>
              <a:rPr lang="en-US" dirty="0" smtClean="0"/>
              <a:t>(“strong consistency</a:t>
            </a:r>
            <a:r>
              <a:rPr lang="en-US" dirty="0" smtClean="0"/>
              <a:t>”)</a:t>
            </a:r>
          </a:p>
          <a:p>
            <a:pPr lvl="1"/>
            <a:r>
              <a:rPr lang="en-US" dirty="0" smtClean="0"/>
              <a:t>Beyond scope of CS4410</a:t>
            </a:r>
            <a:r>
              <a:rPr lang="en-US" dirty="0" smtClean="0"/>
              <a:t> (covered in CS5410, CS6410)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36055-783D-4A64-A19D-0FEE8190827C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rgbClr val="0000FF"/>
                </a:solidFill>
              </a:rPr>
              <a:t>Internet: Full of routers</a:t>
            </a:r>
          </a:p>
        </p:txBody>
      </p:sp>
      <p:sp>
        <p:nvSpPr>
          <p:cNvPr id="48133" name="Rectangle 3"/>
          <p:cNvSpPr>
            <a:spLocks noGrp="1" noChangeArrowheads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n-US" dirty="0" smtClean="0"/>
              <a:t>Packets flow across many links/switches:</a:t>
            </a:r>
          </a:p>
          <a:p>
            <a:pPr lvl="1" eaLnBrk="1" hangingPunct="1"/>
            <a:r>
              <a:rPr lang="en-US" dirty="0" smtClean="0"/>
              <a:t>They “route” packets</a:t>
            </a:r>
            <a:endParaRPr lang="en-US" sz="2400" dirty="0" smtClean="0"/>
          </a:p>
          <a:p>
            <a:pPr eaLnBrk="1" hangingPunct="1"/>
            <a:r>
              <a:rPr lang="en-US" dirty="0" smtClean="0"/>
              <a:t>The network can drop packets (this is common)</a:t>
            </a:r>
          </a:p>
          <a:p>
            <a:pPr lvl="1" eaLnBrk="1" hangingPunct="1"/>
            <a:r>
              <a:rPr lang="en-US" dirty="0" smtClean="0"/>
              <a:t>End hosts must detect missing, duplicated or out of order packets.  </a:t>
            </a:r>
          </a:p>
          <a:p>
            <a:pPr lvl="1" eaLnBrk="1" hangingPunct="1"/>
            <a:r>
              <a:rPr lang="en-US" dirty="0" smtClean="0"/>
              <a:t>If packets are missing, receiver asks sender to please retransmit</a:t>
            </a:r>
            <a:endParaRPr lang="en-US" sz="1800" dirty="0" smtClean="0"/>
          </a:p>
        </p:txBody>
      </p:sp>
      <p:sp>
        <p:nvSpPr>
          <p:cNvPr id="48131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5D74528-83ED-46DC-B902-86C0F2970242}" type="slidenum">
              <a:rPr lang="en-US"/>
              <a:pPr/>
              <a:t>20</a:t>
            </a:fld>
            <a:endParaRPr lang="en-US"/>
          </a:p>
        </p:txBody>
      </p:sp>
      <p:graphicFrame>
        <p:nvGraphicFramePr>
          <p:cNvPr id="48130" name="Object 2"/>
          <p:cNvGraphicFramePr>
            <a:graphicFrameLocks noChangeAspect="1"/>
          </p:cNvGraphicFramePr>
          <p:nvPr/>
        </p:nvGraphicFramePr>
        <p:xfrm>
          <a:off x="4419600" y="1828800"/>
          <a:ext cx="4514850" cy="3579812"/>
        </p:xfrm>
        <a:graphic>
          <a:graphicData uri="http://schemas.openxmlformats.org/presentationml/2006/ole">
            <p:oleObj spid="_x0000_s1026" name="Visio" r:id="rId4" imgW="4543357" imgH="3483043" progId="Visio.Drawing.11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Packets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Internet is designed to move data in </a:t>
            </a:r>
            <a:r>
              <a:rPr lang="en-US" i="1" dirty="0" smtClean="0"/>
              <a:t>packets</a:t>
            </a:r>
            <a:endParaRPr lang="en-US" dirty="0" smtClean="0"/>
          </a:p>
          <a:p>
            <a:pPr lvl="1"/>
            <a:r>
              <a:rPr lang="en-US" dirty="0" smtClean="0"/>
              <a:t>Variable size but has a hard limit, usually 1400 bytes</a:t>
            </a:r>
          </a:p>
          <a:p>
            <a:pPr lvl="1"/>
            <a:r>
              <a:rPr lang="en-US" dirty="0" smtClean="0"/>
              <a:t>This includes any “headers” or “trailers” that identify the packet</a:t>
            </a:r>
          </a:p>
          <a:p>
            <a:pPr lvl="1"/>
            <a:r>
              <a:rPr lang="en-US" dirty="0" smtClean="0"/>
              <a:t>For example, IP header tells where the packet is going (an IP address and a “port number”, like a street address and an apartment number).  Also includes sender’s address (warning: can be faked!)</a:t>
            </a:r>
          </a:p>
          <a:p>
            <a:pPr lvl="1"/>
            <a:r>
              <a:rPr lang="en-US" dirty="0" smtClean="0"/>
              <a:t>Each packet is typically numbered by the sender, which lets the receiver detect missing data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1E579-7320-45E1-AB5C-17264B9C61EF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Messages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Same idea but without length limit</a:t>
            </a:r>
          </a:p>
          <a:p>
            <a:pPr lvl="1"/>
            <a:r>
              <a:rPr lang="en-US" dirty="0" smtClean="0"/>
              <a:t>A message might need to be broken into multiple packets for sending, and reassembled on receipt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We often talk about messages being exchanged by applications (like web browser, web site)</a:t>
            </a:r>
          </a:p>
          <a:p>
            <a:endParaRPr lang="en-US" dirty="0" smtClean="0"/>
          </a:p>
          <a:p>
            <a:r>
              <a:rPr lang="en-US" dirty="0" smtClean="0"/>
              <a:t>We let a “lower level” of the O/S worry about breaking messages into packets, reassembly of them…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36055-783D-4A64-A19D-0FEE8190827C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packets get dropped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Damaged in transmission</a:t>
            </a:r>
          </a:p>
          <a:p>
            <a:pPr lvl="1"/>
            <a:r>
              <a:rPr lang="en-US" dirty="0" smtClean="0"/>
              <a:t>Common on wireless links but very rare in higher speed optical networks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Router gets congested</a:t>
            </a:r>
          </a:p>
          <a:p>
            <a:pPr lvl="1"/>
            <a:r>
              <a:rPr lang="en-US" dirty="0" smtClean="0"/>
              <a:t>Too much traffic?  Toss some out!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End host gets overrun</a:t>
            </a:r>
          </a:p>
          <a:p>
            <a:pPr lvl="1"/>
            <a:r>
              <a:rPr lang="en-US" dirty="0" smtClean="0"/>
              <a:t>Data arriving too fast to process?  Drop some packets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1E579-7320-45E1-AB5C-17264B9C61EF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Internet: Bits</a:t>
            </a:r>
          </a:p>
        </p:txBody>
      </p:sp>
      <p:sp>
        <p:nvSpPr>
          <p:cNvPr id="5222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Equipment in each node sends packets as string of bits</a:t>
            </a:r>
          </a:p>
          <a:p>
            <a:pPr eaLnBrk="1" hangingPunct="1"/>
            <a:r>
              <a:rPr lang="en-US" smtClean="0"/>
              <a:t>That equipment is not aware of the meaning of the bits</a:t>
            </a:r>
          </a:p>
          <a:p>
            <a:pPr eaLnBrk="1" hangingPunct="1"/>
            <a:r>
              <a:rPr lang="en-US" smtClean="0"/>
              <a:t>Frames (packetizing) vs. streams</a:t>
            </a:r>
            <a:endParaRPr lang="en-US" sz="2000" smtClean="0"/>
          </a:p>
        </p:txBody>
      </p:sp>
      <p:sp>
        <p:nvSpPr>
          <p:cNvPr id="52227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B070838-5D7E-4AFE-83A3-F3F95E695AA8}" type="slidenum">
              <a:rPr lang="en-US"/>
              <a:pPr/>
              <a:t>24</a:t>
            </a:fld>
            <a:endParaRPr lang="en-US"/>
          </a:p>
        </p:txBody>
      </p:sp>
      <p:graphicFrame>
        <p:nvGraphicFramePr>
          <p:cNvPr id="52226" name="Object 2"/>
          <p:cNvGraphicFramePr>
            <a:graphicFrameLocks noChangeAspect="1"/>
          </p:cNvGraphicFramePr>
          <p:nvPr/>
        </p:nvGraphicFramePr>
        <p:xfrm>
          <a:off x="546100" y="3616325"/>
          <a:ext cx="8396288" cy="3051175"/>
        </p:xfrm>
        <a:graphic>
          <a:graphicData uri="http://schemas.openxmlformats.org/presentationml/2006/ole">
            <p:oleObj spid="_x0000_s3074" name="VISIO" r:id="rId4" imgW="8724600" imgH="3225600" progId="Visio.Drawing.11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1C0FBD5-AB69-48C1-98A4-CD0CB2FC3DDF}" type="slidenum">
              <a:rPr lang="en-US"/>
              <a:pPr/>
              <a:t>25</a:t>
            </a:fld>
            <a:endParaRPr lang="en-US"/>
          </a:p>
        </p:txBody>
      </p:sp>
      <p:sp>
        <p:nvSpPr>
          <p:cNvPr id="58371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Concepts at heart of the Internet</a:t>
            </a:r>
          </a:p>
        </p:txBody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i="1" dirty="0" smtClean="0">
                <a:solidFill>
                  <a:srgbClr val="C00000"/>
                </a:solidFill>
              </a:rPr>
              <a:t>Layered Architecture:  Everything is in layers!!!</a:t>
            </a:r>
          </a:p>
          <a:p>
            <a:pPr>
              <a:buNone/>
            </a:pPr>
            <a:endParaRPr lang="en-US" b="1" i="1" dirty="0" smtClean="0">
              <a:solidFill>
                <a:srgbClr val="C00000"/>
              </a:solidFill>
            </a:endParaRPr>
          </a:p>
          <a:p>
            <a:pPr eaLnBrk="1" hangingPunct="1"/>
            <a:r>
              <a:rPr lang="en-US" dirty="0" smtClean="0"/>
              <a:t>Protocol</a:t>
            </a:r>
          </a:p>
          <a:p>
            <a:pPr eaLnBrk="1" hangingPunct="1"/>
            <a:r>
              <a:rPr lang="en-US" dirty="0" smtClean="0"/>
              <a:t>Packet Switching</a:t>
            </a:r>
          </a:p>
          <a:p>
            <a:pPr eaLnBrk="1" hangingPunct="1"/>
            <a:r>
              <a:rPr lang="en-US" dirty="0" smtClean="0"/>
              <a:t>Distributed Control</a:t>
            </a:r>
          </a:p>
          <a:p>
            <a:pPr eaLnBrk="1" hangingPunct="1"/>
            <a:r>
              <a:rPr lang="en-US" dirty="0" smtClean="0"/>
              <a:t>Open System</a:t>
            </a:r>
            <a:endParaRPr lang="en-US" sz="1800" dirty="0" smtClean="0"/>
          </a:p>
          <a:p>
            <a:pPr eaLnBrk="1" hangingPunct="1">
              <a:buFontTx/>
              <a:buNone/>
            </a:pPr>
            <a:endParaRPr lang="en-US" sz="1800" dirty="0" smtClean="0"/>
          </a:p>
          <a:p>
            <a:pPr eaLnBrk="1" hangingPunct="1"/>
            <a:endParaRPr lang="en-US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70AABBF-E8AE-4861-8D20-76D4E081B886}" type="slidenum">
              <a:rPr lang="en-US"/>
              <a:pPr/>
              <a:t>26</a:t>
            </a:fld>
            <a:endParaRPr lang="en-US"/>
          </a:p>
        </p:txBody>
      </p:sp>
      <p:sp>
        <p:nvSpPr>
          <p:cNvPr id="604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Protocol</a:t>
            </a:r>
          </a:p>
        </p:txBody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Two communicating entities must agree on:</a:t>
            </a:r>
          </a:p>
          <a:p>
            <a:pPr lvl="1" eaLnBrk="1" hangingPunct="1"/>
            <a:r>
              <a:rPr lang="en-US" dirty="0" smtClean="0"/>
              <a:t>Expected order and meaning of message they exchange</a:t>
            </a:r>
          </a:p>
          <a:p>
            <a:pPr lvl="1" eaLnBrk="1" hangingPunct="1"/>
            <a:r>
              <a:rPr lang="en-US" dirty="0" smtClean="0"/>
              <a:t>The action to perform on sending/receiving a message</a:t>
            </a:r>
          </a:p>
          <a:p>
            <a:pPr lvl="1" eaLnBrk="1" hangingPunct="1"/>
            <a:endParaRPr lang="en-US" sz="2400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7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mtClean="0"/>
              <a:t>Layered Architectures</a:t>
            </a:r>
          </a:p>
        </p:txBody>
      </p:sp>
      <p:sp>
        <p:nvSpPr>
          <p:cNvPr id="62468" name="Rectangle 3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>
            <a:normAutofit lnSpcReduction="10000"/>
          </a:bodyPr>
          <a:lstStyle/>
          <a:p>
            <a:pPr eaLnBrk="1" hangingPunct="1"/>
            <a:r>
              <a:rPr lang="en-US" smtClean="0"/>
              <a:t>How computers manage complex protocol processing?</a:t>
            </a:r>
            <a:endParaRPr lang="en-US" sz="2000" smtClean="0"/>
          </a:p>
          <a:p>
            <a:pPr lvl="1" eaLnBrk="1" hangingPunct="1"/>
            <a:r>
              <a:rPr lang="en-US" smtClean="0"/>
              <a:t>Break-up design problem into smaller problems</a:t>
            </a:r>
          </a:p>
          <a:p>
            <a:pPr lvl="2" eaLnBrk="1" hangingPunct="1"/>
            <a:r>
              <a:rPr lang="en-US" smtClean="0"/>
              <a:t>More manageable </a:t>
            </a:r>
          </a:p>
          <a:p>
            <a:pPr eaLnBrk="1" hangingPunct="1"/>
            <a:r>
              <a:rPr lang="en-US" smtClean="0"/>
              <a:t>Decompose complicated jobs into layers </a:t>
            </a:r>
          </a:p>
          <a:p>
            <a:pPr lvl="1" eaLnBrk="1" hangingPunct="1"/>
            <a:r>
              <a:rPr lang="en-US" sz="2400" smtClean="0"/>
              <a:t>each has a well defined task</a:t>
            </a:r>
          </a:p>
          <a:p>
            <a:pPr lvl="1" eaLnBrk="1" hangingPunct="1"/>
            <a:r>
              <a:rPr lang="en-US" smtClean="0"/>
              <a:t>Specify well defined protocols to enact.</a:t>
            </a:r>
            <a:r>
              <a:rPr lang="en-US" sz="1600" smtClean="0"/>
              <a:t> </a:t>
            </a:r>
            <a:endParaRPr lang="en-US" sz="2400" smtClean="0"/>
          </a:p>
          <a:p>
            <a:pPr eaLnBrk="1" hangingPunct="1"/>
            <a:r>
              <a:rPr lang="en-US" smtClean="0"/>
              <a:t>Modular design:</a:t>
            </a:r>
          </a:p>
          <a:p>
            <a:pPr lvl="1" eaLnBrk="1" hangingPunct="1"/>
            <a:r>
              <a:rPr lang="en-US" smtClean="0"/>
              <a:t>easy to extend/modify.</a:t>
            </a:r>
          </a:p>
          <a:p>
            <a:pPr eaLnBrk="1" hangingPunct="1"/>
            <a:r>
              <a:rPr lang="en-US" smtClean="0"/>
              <a:t>Difficult to implement </a:t>
            </a:r>
          </a:p>
          <a:p>
            <a:pPr lvl="1" eaLnBrk="1" hangingPunct="1"/>
            <a:r>
              <a:rPr lang="en-US" smtClean="0"/>
              <a:t>careful with interaction of layers for efficiency</a:t>
            </a:r>
            <a:endParaRPr lang="en-US" sz="1600" smtClean="0"/>
          </a:p>
          <a:p>
            <a:pPr eaLnBrk="1" hangingPunct="1"/>
            <a:endParaRPr lang="en-US" sz="1800" smtClean="0"/>
          </a:p>
          <a:p>
            <a:pPr eaLnBrk="1" hangingPunct="1"/>
            <a:endParaRPr lang="en-US" sz="1800" smtClean="0"/>
          </a:p>
        </p:txBody>
      </p:sp>
      <p:sp>
        <p:nvSpPr>
          <p:cNvPr id="624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787FA00-7E98-4087-8A4D-95FD8CC940D1}" type="slidenum">
              <a:rPr lang="en-US"/>
              <a:pPr/>
              <a:t>27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mtClean="0"/>
              <a:t>Layered Architecture</a:t>
            </a:r>
          </a:p>
        </p:txBody>
      </p:sp>
      <p:sp>
        <p:nvSpPr>
          <p:cNvPr id="645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0AA87E3-2683-4E78-A243-50434527EA29}" type="slidenum">
              <a:rPr lang="en-US"/>
              <a:pPr/>
              <a:t>28</a:t>
            </a:fld>
            <a:endParaRPr lang="en-US"/>
          </a:p>
        </p:txBody>
      </p:sp>
      <p:sp>
        <p:nvSpPr>
          <p:cNvPr id="64516" name="Text Box 19"/>
          <p:cNvSpPr txBox="1">
            <a:spLocks noChangeArrowheads="1"/>
          </p:cNvSpPr>
          <p:nvPr/>
        </p:nvSpPr>
        <p:spPr bwMode="auto">
          <a:xfrm>
            <a:off x="3810000" y="2667000"/>
            <a:ext cx="36369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>
                <a:latin typeface="Times New Roman" pitchFamily="23" charset="0"/>
              </a:rPr>
              <a:t>Web, e-mail, file transfer, ...</a:t>
            </a:r>
          </a:p>
        </p:txBody>
      </p:sp>
      <p:sp>
        <p:nvSpPr>
          <p:cNvPr id="64517" name="Text Box 20"/>
          <p:cNvSpPr txBox="1">
            <a:spLocks noChangeArrowheads="1"/>
          </p:cNvSpPr>
          <p:nvPr/>
        </p:nvSpPr>
        <p:spPr bwMode="auto">
          <a:xfrm>
            <a:off x="3810000" y="3581400"/>
            <a:ext cx="46704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>
                <a:latin typeface="Times New Roman" pitchFamily="23" charset="0"/>
              </a:rPr>
              <a:t>Reliable/ordered transmission, QOS,</a:t>
            </a:r>
          </a:p>
          <a:p>
            <a:pPr eaLnBrk="0" hangingPunct="0"/>
            <a:r>
              <a:rPr lang="en-US" sz="2400">
                <a:latin typeface="Times New Roman" pitchFamily="23" charset="0"/>
              </a:rPr>
              <a:t>security, compression, ...</a:t>
            </a:r>
          </a:p>
        </p:txBody>
      </p:sp>
      <p:sp>
        <p:nvSpPr>
          <p:cNvPr id="64518" name="Text Box 21"/>
          <p:cNvSpPr txBox="1">
            <a:spLocks noChangeArrowheads="1"/>
          </p:cNvSpPr>
          <p:nvPr/>
        </p:nvSpPr>
        <p:spPr bwMode="auto">
          <a:xfrm>
            <a:off x="3810000" y="4648200"/>
            <a:ext cx="39084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>
                <a:latin typeface="Times New Roman" pitchFamily="23" charset="0"/>
              </a:rPr>
              <a:t>End-to-end transmission,</a:t>
            </a:r>
          </a:p>
          <a:p>
            <a:pPr eaLnBrk="0" hangingPunct="0"/>
            <a:r>
              <a:rPr lang="en-US" sz="2400">
                <a:latin typeface="Times New Roman" pitchFamily="23" charset="0"/>
              </a:rPr>
              <a:t>resource allocation, routing, ...</a:t>
            </a:r>
          </a:p>
        </p:txBody>
      </p:sp>
      <p:sp>
        <p:nvSpPr>
          <p:cNvPr id="64519" name="Text Box 22"/>
          <p:cNvSpPr txBox="1">
            <a:spLocks noChangeArrowheads="1"/>
          </p:cNvSpPr>
          <p:nvPr/>
        </p:nvSpPr>
        <p:spPr bwMode="auto">
          <a:xfrm>
            <a:off x="3886200" y="5715000"/>
            <a:ext cx="264001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>
                <a:latin typeface="Times New Roman" pitchFamily="23" charset="0"/>
              </a:rPr>
              <a:t>Point-to-point links,</a:t>
            </a:r>
          </a:p>
          <a:p>
            <a:pPr eaLnBrk="0" hangingPunct="0"/>
            <a:r>
              <a:rPr lang="en-US" sz="2400">
                <a:latin typeface="Times New Roman" pitchFamily="23" charset="0"/>
              </a:rPr>
              <a:t>LANs, radios, ...</a:t>
            </a:r>
          </a:p>
        </p:txBody>
      </p:sp>
      <p:sp>
        <p:nvSpPr>
          <p:cNvPr id="64520" name="Rectangle 39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457200" y="2286000"/>
            <a:ext cx="236220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4521" name="Rectangle 40"/>
          <p:cNvSpPr>
            <a:spLocks noChangeArrowheads="1"/>
          </p:cNvSpPr>
          <p:nvPr/>
        </p:nvSpPr>
        <p:spPr bwMode="auto">
          <a:xfrm>
            <a:off x="609600" y="2514600"/>
            <a:ext cx="2819400" cy="838200"/>
          </a:xfrm>
          <a:prstGeom prst="rect">
            <a:avLst/>
          </a:prstGeom>
          <a:solidFill>
            <a:srgbClr val="66FF33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>
                <a:solidFill>
                  <a:srgbClr val="000000"/>
                </a:solidFill>
                <a:latin typeface="Times New Roman" pitchFamily="23" charset="0"/>
              </a:rPr>
              <a:t>Applications</a:t>
            </a:r>
          </a:p>
        </p:txBody>
      </p:sp>
      <p:sp>
        <p:nvSpPr>
          <p:cNvPr id="64522" name="Rectangle 41"/>
          <p:cNvSpPr>
            <a:spLocks noChangeArrowheads="1"/>
          </p:cNvSpPr>
          <p:nvPr/>
        </p:nvSpPr>
        <p:spPr bwMode="auto">
          <a:xfrm>
            <a:off x="609600" y="3581400"/>
            <a:ext cx="2819400" cy="838200"/>
          </a:xfrm>
          <a:prstGeom prst="rect">
            <a:avLst/>
          </a:prstGeom>
          <a:solidFill>
            <a:srgbClr val="FF66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>
                <a:solidFill>
                  <a:srgbClr val="000000"/>
                </a:solidFill>
                <a:latin typeface="Times New Roman" pitchFamily="23" charset="0"/>
              </a:rPr>
              <a:t>Middleware</a:t>
            </a:r>
          </a:p>
        </p:txBody>
      </p:sp>
      <p:sp>
        <p:nvSpPr>
          <p:cNvPr id="64523" name="Rectangle 42"/>
          <p:cNvSpPr>
            <a:spLocks noChangeArrowheads="1"/>
          </p:cNvSpPr>
          <p:nvPr/>
        </p:nvSpPr>
        <p:spPr bwMode="auto">
          <a:xfrm>
            <a:off x="609600" y="4648200"/>
            <a:ext cx="2819400" cy="838200"/>
          </a:xfrm>
          <a:prstGeom prst="rect">
            <a:avLst/>
          </a:prstGeom>
          <a:solidFill>
            <a:srgbClr val="66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>
                <a:solidFill>
                  <a:srgbClr val="000000"/>
                </a:solidFill>
                <a:latin typeface="Times New Roman" pitchFamily="23" charset="0"/>
              </a:rPr>
              <a:t>Routing</a:t>
            </a:r>
          </a:p>
        </p:txBody>
      </p:sp>
      <p:sp>
        <p:nvSpPr>
          <p:cNvPr id="64524" name="Rectangle 43"/>
          <p:cNvSpPr>
            <a:spLocks noChangeArrowheads="1"/>
          </p:cNvSpPr>
          <p:nvPr/>
        </p:nvSpPr>
        <p:spPr bwMode="auto">
          <a:xfrm>
            <a:off x="609600" y="5715000"/>
            <a:ext cx="2819400" cy="838200"/>
          </a:xfrm>
          <a:prstGeom prst="rect">
            <a:avLst/>
          </a:prstGeom>
          <a:solidFill>
            <a:srgbClr val="FFCC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>
                <a:solidFill>
                  <a:srgbClr val="000000"/>
                </a:solidFill>
                <a:latin typeface="Times New Roman" pitchFamily="23" charset="0"/>
              </a:rPr>
              <a:t>Physical Links</a:t>
            </a:r>
          </a:p>
        </p:txBody>
      </p:sp>
      <p:sp>
        <p:nvSpPr>
          <p:cNvPr id="64525" name="Line 44"/>
          <p:cNvSpPr>
            <a:spLocks noChangeShapeType="1"/>
          </p:cNvSpPr>
          <p:nvPr/>
        </p:nvSpPr>
        <p:spPr bwMode="auto">
          <a:xfrm>
            <a:off x="1295400" y="3352800"/>
            <a:ext cx="0" cy="228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4526" name="Line 45"/>
          <p:cNvSpPr>
            <a:spLocks noChangeShapeType="1"/>
          </p:cNvSpPr>
          <p:nvPr/>
        </p:nvSpPr>
        <p:spPr bwMode="auto">
          <a:xfrm>
            <a:off x="1295400" y="5486400"/>
            <a:ext cx="0" cy="228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4527" name="Line 46"/>
          <p:cNvSpPr>
            <a:spLocks noChangeShapeType="1"/>
          </p:cNvSpPr>
          <p:nvPr/>
        </p:nvSpPr>
        <p:spPr bwMode="auto">
          <a:xfrm flipV="1">
            <a:off x="2743200" y="5486400"/>
            <a:ext cx="0" cy="228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4528" name="Line 47"/>
          <p:cNvSpPr>
            <a:spLocks noChangeShapeType="1"/>
          </p:cNvSpPr>
          <p:nvPr/>
        </p:nvSpPr>
        <p:spPr bwMode="auto">
          <a:xfrm>
            <a:off x="1295400" y="4419600"/>
            <a:ext cx="0" cy="228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4529" name="Line 48"/>
          <p:cNvSpPr>
            <a:spLocks noChangeShapeType="1"/>
          </p:cNvSpPr>
          <p:nvPr/>
        </p:nvSpPr>
        <p:spPr bwMode="auto">
          <a:xfrm flipV="1">
            <a:off x="2743200" y="3352800"/>
            <a:ext cx="0" cy="228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4530" name="Line 49"/>
          <p:cNvSpPr>
            <a:spLocks noChangeShapeType="1"/>
          </p:cNvSpPr>
          <p:nvPr/>
        </p:nvSpPr>
        <p:spPr bwMode="auto">
          <a:xfrm flipV="1">
            <a:off x="2743200" y="4419600"/>
            <a:ext cx="0" cy="228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4531" name="Text Box 50"/>
          <p:cNvSpPr txBox="1">
            <a:spLocks noChangeArrowheads="1"/>
          </p:cNvSpPr>
          <p:nvPr/>
        </p:nvSpPr>
        <p:spPr bwMode="auto">
          <a:xfrm>
            <a:off x="1600200" y="1752600"/>
            <a:ext cx="8112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>
                <a:solidFill>
                  <a:srgbClr val="000000"/>
                </a:solidFill>
                <a:latin typeface="Times New Roman" pitchFamily="23" charset="0"/>
              </a:rPr>
              <a:t>users</a:t>
            </a:r>
          </a:p>
        </p:txBody>
      </p:sp>
      <p:sp>
        <p:nvSpPr>
          <p:cNvPr id="64532" name="Line 51"/>
          <p:cNvSpPr>
            <a:spLocks noChangeShapeType="1"/>
          </p:cNvSpPr>
          <p:nvPr/>
        </p:nvSpPr>
        <p:spPr bwMode="auto">
          <a:xfrm flipH="1">
            <a:off x="1447800" y="2133600"/>
            <a:ext cx="152400" cy="381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4533" name="Line 52"/>
          <p:cNvSpPr>
            <a:spLocks noChangeShapeType="1"/>
          </p:cNvSpPr>
          <p:nvPr/>
        </p:nvSpPr>
        <p:spPr bwMode="auto">
          <a:xfrm flipH="1" flipV="1">
            <a:off x="2286000" y="2133600"/>
            <a:ext cx="152400" cy="381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4534" name="Rectangle 53"/>
          <p:cNvSpPr>
            <a:spLocks noChangeArrowheads="1"/>
          </p:cNvSpPr>
          <p:nvPr/>
        </p:nvSpPr>
        <p:spPr bwMode="auto">
          <a:xfrm>
            <a:off x="533400" y="2362200"/>
            <a:ext cx="3048000" cy="4343400"/>
          </a:xfrm>
          <a:prstGeom prst="rect">
            <a:avLst/>
          </a:prstGeom>
          <a:noFill/>
          <a:ln w="9525">
            <a:solidFill>
              <a:srgbClr val="000000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4535" name="Text Box 54"/>
          <p:cNvSpPr txBox="1">
            <a:spLocks noChangeArrowheads="1"/>
          </p:cNvSpPr>
          <p:nvPr/>
        </p:nvSpPr>
        <p:spPr bwMode="auto">
          <a:xfrm>
            <a:off x="0" y="1981200"/>
            <a:ext cx="11826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>
                <a:solidFill>
                  <a:srgbClr val="000000"/>
                </a:solidFill>
                <a:latin typeface="Times New Roman" pitchFamily="23" charset="0"/>
              </a:rPr>
              <a:t>network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2" name="Rectangle 3"/>
          <p:cNvSpPr>
            <a:spLocks noGrp="1" noChangeArrowheads="1"/>
          </p:cNvSpPr>
          <p:nvPr>
            <p:ph type="title"/>
          </p:nvPr>
        </p:nvSpPr>
        <p:spPr>
          <a:xfrm>
            <a:off x="381000" y="533400"/>
            <a:ext cx="8229600" cy="819912"/>
          </a:xfrm>
        </p:spPr>
        <p:txBody>
          <a:bodyPr/>
          <a:lstStyle/>
          <a:p>
            <a:pPr algn="ctr" eaLnBrk="1" hangingPunct="1"/>
            <a:r>
              <a:rPr lang="en-US" dirty="0" smtClean="0"/>
              <a:t>OSI Model</a:t>
            </a:r>
          </a:p>
        </p:txBody>
      </p:sp>
      <p:sp>
        <p:nvSpPr>
          <p:cNvPr id="6861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DE91B59-6EC1-4A2B-A786-86EF84A93509}" type="slidenum">
              <a:rPr lang="en-US"/>
              <a:pPr/>
              <a:t>29</a:t>
            </a:fld>
            <a:endParaRPr lang="en-US"/>
          </a:p>
        </p:txBody>
      </p:sp>
      <p:sp>
        <p:nvSpPr>
          <p:cNvPr id="68611" name="Rectangle 2"/>
          <p:cNvSpPr>
            <a:spLocks noChangeArrowheads="1"/>
          </p:cNvSpPr>
          <p:nvPr/>
        </p:nvSpPr>
        <p:spPr bwMode="auto">
          <a:xfrm>
            <a:off x="1277938" y="1773238"/>
            <a:ext cx="1577975" cy="60166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613" name="Text Box 4"/>
          <p:cNvSpPr txBox="1">
            <a:spLocks noChangeArrowheads="1"/>
          </p:cNvSpPr>
          <p:nvPr/>
        </p:nvSpPr>
        <p:spPr bwMode="auto">
          <a:xfrm>
            <a:off x="1236663" y="1878013"/>
            <a:ext cx="1606550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199" tIns="45098" rIns="90199" bIns="45098" anchor="ctr">
            <a:spAutoFit/>
          </a:bodyPr>
          <a:lstStyle/>
          <a:p>
            <a:pPr algn="ctr" defTabSz="901700" eaLnBrk="0" hangingPunct="0">
              <a:spcBef>
                <a:spcPct val="50000"/>
              </a:spcBef>
            </a:pPr>
            <a:r>
              <a:rPr lang="en-US" sz="2000"/>
              <a:t>Presentation</a:t>
            </a:r>
            <a:endParaRPr lang="en-US" sz="2400"/>
          </a:p>
        </p:txBody>
      </p:sp>
      <p:sp>
        <p:nvSpPr>
          <p:cNvPr id="68614" name="Rectangle 5"/>
          <p:cNvSpPr>
            <a:spLocks noChangeArrowheads="1"/>
          </p:cNvSpPr>
          <p:nvPr/>
        </p:nvSpPr>
        <p:spPr bwMode="auto">
          <a:xfrm>
            <a:off x="1277938" y="3235325"/>
            <a:ext cx="1577975" cy="601663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615" name="Text Box 6"/>
          <p:cNvSpPr txBox="1">
            <a:spLocks noChangeArrowheads="1"/>
          </p:cNvSpPr>
          <p:nvPr/>
        </p:nvSpPr>
        <p:spPr bwMode="auto">
          <a:xfrm>
            <a:off x="1406525" y="3340100"/>
            <a:ext cx="1268413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199" tIns="45098" rIns="90199" bIns="45098" anchor="ctr">
            <a:spAutoFit/>
          </a:bodyPr>
          <a:lstStyle/>
          <a:p>
            <a:pPr algn="ctr" defTabSz="901700" eaLnBrk="0" hangingPunct="0">
              <a:spcBef>
                <a:spcPct val="50000"/>
              </a:spcBef>
            </a:pPr>
            <a:r>
              <a:rPr lang="en-US" sz="2000"/>
              <a:t>Transport</a:t>
            </a:r>
            <a:endParaRPr lang="en-US" sz="2400"/>
          </a:p>
        </p:txBody>
      </p:sp>
      <p:sp>
        <p:nvSpPr>
          <p:cNvPr id="68616" name="Rectangle 7"/>
          <p:cNvSpPr>
            <a:spLocks noChangeArrowheads="1"/>
          </p:cNvSpPr>
          <p:nvPr/>
        </p:nvSpPr>
        <p:spPr bwMode="auto">
          <a:xfrm>
            <a:off x="1277938" y="3986213"/>
            <a:ext cx="1577975" cy="60325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617" name="Text Box 8"/>
          <p:cNvSpPr txBox="1">
            <a:spLocks noChangeArrowheads="1"/>
          </p:cNvSpPr>
          <p:nvPr/>
        </p:nvSpPr>
        <p:spPr bwMode="auto">
          <a:xfrm>
            <a:off x="1481138" y="4090988"/>
            <a:ext cx="1112837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199" tIns="45098" rIns="90199" bIns="45098" anchor="ctr">
            <a:spAutoFit/>
          </a:bodyPr>
          <a:lstStyle/>
          <a:p>
            <a:pPr algn="ctr" defTabSz="901700" eaLnBrk="0" hangingPunct="0">
              <a:spcBef>
                <a:spcPct val="50000"/>
              </a:spcBef>
            </a:pPr>
            <a:r>
              <a:rPr lang="en-US" sz="2000"/>
              <a:t>Network</a:t>
            </a:r>
            <a:endParaRPr lang="en-US" sz="2400"/>
          </a:p>
        </p:txBody>
      </p:sp>
      <p:sp>
        <p:nvSpPr>
          <p:cNvPr id="68618" name="Rectangle 9"/>
          <p:cNvSpPr>
            <a:spLocks noChangeArrowheads="1"/>
          </p:cNvSpPr>
          <p:nvPr/>
        </p:nvSpPr>
        <p:spPr bwMode="auto">
          <a:xfrm>
            <a:off x="1300163" y="4710113"/>
            <a:ext cx="1577975" cy="60166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619" name="Text Box 10"/>
          <p:cNvSpPr txBox="1">
            <a:spLocks noChangeArrowheads="1"/>
          </p:cNvSpPr>
          <p:nvPr/>
        </p:nvSpPr>
        <p:spPr bwMode="auto">
          <a:xfrm>
            <a:off x="1433513" y="4813300"/>
            <a:ext cx="1254125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199" tIns="45098" rIns="90199" bIns="45098" anchor="ctr">
            <a:spAutoFit/>
          </a:bodyPr>
          <a:lstStyle/>
          <a:p>
            <a:pPr algn="ctr" defTabSz="901700" eaLnBrk="0" hangingPunct="0">
              <a:spcBef>
                <a:spcPct val="50000"/>
              </a:spcBef>
            </a:pPr>
            <a:r>
              <a:rPr lang="en-US" sz="2000"/>
              <a:t>Data Link</a:t>
            </a:r>
            <a:endParaRPr lang="en-US" sz="2400"/>
          </a:p>
        </p:txBody>
      </p:sp>
      <p:sp>
        <p:nvSpPr>
          <p:cNvPr id="68620" name="Rectangle 11"/>
          <p:cNvSpPr>
            <a:spLocks noChangeArrowheads="1"/>
          </p:cNvSpPr>
          <p:nvPr/>
        </p:nvSpPr>
        <p:spPr bwMode="auto">
          <a:xfrm>
            <a:off x="1300163" y="5461000"/>
            <a:ext cx="1577975" cy="601663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621" name="Text Box 12"/>
          <p:cNvSpPr txBox="1">
            <a:spLocks noChangeArrowheads="1"/>
          </p:cNvSpPr>
          <p:nvPr/>
        </p:nvSpPr>
        <p:spPr bwMode="auto">
          <a:xfrm>
            <a:off x="1495425" y="5565775"/>
            <a:ext cx="1127125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199" tIns="45098" rIns="90199" bIns="45098" anchor="ctr">
            <a:spAutoFit/>
          </a:bodyPr>
          <a:lstStyle/>
          <a:p>
            <a:pPr algn="ctr" defTabSz="901700" eaLnBrk="0" hangingPunct="0">
              <a:spcBef>
                <a:spcPct val="50000"/>
              </a:spcBef>
            </a:pPr>
            <a:r>
              <a:rPr lang="en-US" sz="2000"/>
              <a:t>Physical</a:t>
            </a:r>
            <a:endParaRPr lang="en-US" sz="2400"/>
          </a:p>
        </p:txBody>
      </p:sp>
      <p:sp>
        <p:nvSpPr>
          <p:cNvPr id="68622" name="Rectangle 13"/>
          <p:cNvSpPr>
            <a:spLocks noChangeArrowheads="1"/>
          </p:cNvSpPr>
          <p:nvPr/>
        </p:nvSpPr>
        <p:spPr bwMode="auto">
          <a:xfrm>
            <a:off x="1300163" y="1066800"/>
            <a:ext cx="1577975" cy="601663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623" name="Text Box 14"/>
          <p:cNvSpPr txBox="1">
            <a:spLocks noChangeArrowheads="1"/>
          </p:cNvSpPr>
          <p:nvPr/>
        </p:nvSpPr>
        <p:spPr bwMode="auto">
          <a:xfrm>
            <a:off x="1346200" y="1169988"/>
            <a:ext cx="1423988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199" tIns="45098" rIns="90199" bIns="45098" anchor="ctr">
            <a:spAutoFit/>
          </a:bodyPr>
          <a:lstStyle/>
          <a:p>
            <a:pPr algn="ctr" defTabSz="901700" eaLnBrk="0" hangingPunct="0">
              <a:spcBef>
                <a:spcPct val="50000"/>
              </a:spcBef>
            </a:pPr>
            <a:r>
              <a:rPr lang="en-US" sz="2000"/>
              <a:t>Application</a:t>
            </a:r>
            <a:endParaRPr lang="en-US" sz="2400"/>
          </a:p>
        </p:txBody>
      </p:sp>
      <p:sp>
        <p:nvSpPr>
          <p:cNvPr id="68624" name="Rectangle 15"/>
          <p:cNvSpPr>
            <a:spLocks noChangeArrowheads="1"/>
          </p:cNvSpPr>
          <p:nvPr/>
        </p:nvSpPr>
        <p:spPr bwMode="auto">
          <a:xfrm>
            <a:off x="5800725" y="1817688"/>
            <a:ext cx="1577975" cy="60166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625" name="Text Box 16"/>
          <p:cNvSpPr txBox="1">
            <a:spLocks noChangeArrowheads="1"/>
          </p:cNvSpPr>
          <p:nvPr/>
        </p:nvSpPr>
        <p:spPr bwMode="auto">
          <a:xfrm>
            <a:off x="5761038" y="1922463"/>
            <a:ext cx="1606550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199" tIns="45098" rIns="90199" bIns="45098" anchor="ctr">
            <a:spAutoFit/>
          </a:bodyPr>
          <a:lstStyle/>
          <a:p>
            <a:pPr algn="ctr" defTabSz="901700" eaLnBrk="0" hangingPunct="0">
              <a:spcBef>
                <a:spcPct val="50000"/>
              </a:spcBef>
            </a:pPr>
            <a:r>
              <a:rPr lang="en-US" sz="2000"/>
              <a:t>Presentation</a:t>
            </a:r>
            <a:endParaRPr lang="en-US" sz="2400"/>
          </a:p>
        </p:txBody>
      </p:sp>
      <p:sp>
        <p:nvSpPr>
          <p:cNvPr id="68626" name="Rectangle 17"/>
          <p:cNvSpPr>
            <a:spLocks noChangeArrowheads="1"/>
          </p:cNvSpPr>
          <p:nvPr/>
        </p:nvSpPr>
        <p:spPr bwMode="auto">
          <a:xfrm>
            <a:off x="5800725" y="3279775"/>
            <a:ext cx="1577975" cy="601663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627" name="Text Box 18"/>
          <p:cNvSpPr txBox="1">
            <a:spLocks noChangeArrowheads="1"/>
          </p:cNvSpPr>
          <p:nvPr/>
        </p:nvSpPr>
        <p:spPr bwMode="auto">
          <a:xfrm>
            <a:off x="5929313" y="3384550"/>
            <a:ext cx="1268412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199" tIns="45098" rIns="90199" bIns="45098" anchor="ctr">
            <a:spAutoFit/>
          </a:bodyPr>
          <a:lstStyle/>
          <a:p>
            <a:pPr algn="ctr" defTabSz="901700" eaLnBrk="0" hangingPunct="0">
              <a:spcBef>
                <a:spcPct val="50000"/>
              </a:spcBef>
            </a:pPr>
            <a:r>
              <a:rPr lang="en-US" sz="2000"/>
              <a:t>Transport</a:t>
            </a:r>
            <a:endParaRPr lang="en-US" sz="2400"/>
          </a:p>
        </p:txBody>
      </p:sp>
      <p:sp>
        <p:nvSpPr>
          <p:cNvPr id="68628" name="Rectangle 19"/>
          <p:cNvSpPr>
            <a:spLocks noChangeArrowheads="1"/>
          </p:cNvSpPr>
          <p:nvPr/>
        </p:nvSpPr>
        <p:spPr bwMode="auto">
          <a:xfrm>
            <a:off x="5800725" y="4032250"/>
            <a:ext cx="1577975" cy="601663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629" name="Text Box 20"/>
          <p:cNvSpPr txBox="1">
            <a:spLocks noChangeArrowheads="1"/>
          </p:cNvSpPr>
          <p:nvPr/>
        </p:nvSpPr>
        <p:spPr bwMode="auto">
          <a:xfrm>
            <a:off x="6005513" y="4137025"/>
            <a:ext cx="1112837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199" tIns="45098" rIns="90199" bIns="45098" anchor="ctr">
            <a:spAutoFit/>
          </a:bodyPr>
          <a:lstStyle/>
          <a:p>
            <a:pPr algn="ctr" defTabSz="901700" eaLnBrk="0" hangingPunct="0">
              <a:spcBef>
                <a:spcPct val="50000"/>
              </a:spcBef>
            </a:pPr>
            <a:r>
              <a:rPr lang="en-US" sz="2000"/>
              <a:t>Network</a:t>
            </a:r>
            <a:endParaRPr lang="en-US" sz="2400"/>
          </a:p>
        </p:txBody>
      </p:sp>
      <p:sp>
        <p:nvSpPr>
          <p:cNvPr id="68630" name="Rectangle 21"/>
          <p:cNvSpPr>
            <a:spLocks noChangeArrowheads="1"/>
          </p:cNvSpPr>
          <p:nvPr/>
        </p:nvSpPr>
        <p:spPr bwMode="auto">
          <a:xfrm>
            <a:off x="5822950" y="4754563"/>
            <a:ext cx="1577975" cy="60166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631" name="Text Box 22"/>
          <p:cNvSpPr txBox="1">
            <a:spLocks noChangeArrowheads="1"/>
          </p:cNvSpPr>
          <p:nvPr/>
        </p:nvSpPr>
        <p:spPr bwMode="auto">
          <a:xfrm>
            <a:off x="5957888" y="4859338"/>
            <a:ext cx="1254125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199" tIns="45098" rIns="90199" bIns="45098" anchor="ctr">
            <a:spAutoFit/>
          </a:bodyPr>
          <a:lstStyle/>
          <a:p>
            <a:pPr algn="ctr" defTabSz="901700" eaLnBrk="0" hangingPunct="0">
              <a:spcBef>
                <a:spcPct val="50000"/>
              </a:spcBef>
            </a:pPr>
            <a:r>
              <a:rPr lang="en-US" sz="2000"/>
              <a:t>Data Link</a:t>
            </a:r>
            <a:endParaRPr lang="en-US" sz="2400"/>
          </a:p>
        </p:txBody>
      </p:sp>
      <p:sp>
        <p:nvSpPr>
          <p:cNvPr id="68632" name="Rectangle 23"/>
          <p:cNvSpPr>
            <a:spLocks noChangeArrowheads="1"/>
          </p:cNvSpPr>
          <p:nvPr/>
        </p:nvSpPr>
        <p:spPr bwMode="auto">
          <a:xfrm>
            <a:off x="5822950" y="5507038"/>
            <a:ext cx="1577975" cy="60166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633" name="Text Box 24"/>
          <p:cNvSpPr txBox="1">
            <a:spLocks noChangeArrowheads="1"/>
          </p:cNvSpPr>
          <p:nvPr/>
        </p:nvSpPr>
        <p:spPr bwMode="auto">
          <a:xfrm>
            <a:off x="6018213" y="5611813"/>
            <a:ext cx="1127125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199" tIns="45098" rIns="90199" bIns="45098" anchor="ctr">
            <a:spAutoFit/>
          </a:bodyPr>
          <a:lstStyle/>
          <a:p>
            <a:pPr algn="ctr" defTabSz="901700" eaLnBrk="0" hangingPunct="0">
              <a:spcBef>
                <a:spcPct val="50000"/>
              </a:spcBef>
            </a:pPr>
            <a:r>
              <a:rPr lang="en-US" sz="2000"/>
              <a:t>Physical</a:t>
            </a:r>
            <a:endParaRPr lang="en-US" sz="2400"/>
          </a:p>
        </p:txBody>
      </p:sp>
      <p:sp>
        <p:nvSpPr>
          <p:cNvPr id="68634" name="Rectangle 25"/>
          <p:cNvSpPr>
            <a:spLocks noChangeArrowheads="1"/>
          </p:cNvSpPr>
          <p:nvPr/>
        </p:nvSpPr>
        <p:spPr bwMode="auto">
          <a:xfrm>
            <a:off x="5822950" y="1111250"/>
            <a:ext cx="1577975" cy="601663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635" name="Text Box 26"/>
          <p:cNvSpPr txBox="1">
            <a:spLocks noChangeArrowheads="1"/>
          </p:cNvSpPr>
          <p:nvPr/>
        </p:nvSpPr>
        <p:spPr bwMode="auto">
          <a:xfrm>
            <a:off x="5868988" y="1216025"/>
            <a:ext cx="1423987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199" tIns="45098" rIns="90199" bIns="45098" anchor="ctr">
            <a:spAutoFit/>
          </a:bodyPr>
          <a:lstStyle/>
          <a:p>
            <a:pPr algn="ctr" defTabSz="901700" eaLnBrk="0" hangingPunct="0">
              <a:spcBef>
                <a:spcPct val="50000"/>
              </a:spcBef>
            </a:pPr>
            <a:r>
              <a:rPr lang="en-US" sz="2000"/>
              <a:t>Application</a:t>
            </a:r>
            <a:endParaRPr lang="en-US" sz="2400"/>
          </a:p>
        </p:txBody>
      </p:sp>
      <p:sp>
        <p:nvSpPr>
          <p:cNvPr id="68636" name="Text Box 27"/>
          <p:cNvSpPr txBox="1">
            <a:spLocks noChangeArrowheads="1"/>
          </p:cNvSpPr>
          <p:nvPr/>
        </p:nvSpPr>
        <p:spPr bwMode="auto">
          <a:xfrm>
            <a:off x="44450" y="1131888"/>
            <a:ext cx="1196975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199" tIns="45098" rIns="90199" bIns="45098" anchor="ctr">
            <a:spAutoFit/>
          </a:bodyPr>
          <a:lstStyle/>
          <a:p>
            <a:pPr algn="ctr" defTabSz="901700" eaLnBrk="0" hangingPunct="0">
              <a:spcBef>
                <a:spcPct val="50000"/>
              </a:spcBef>
            </a:pPr>
            <a:r>
              <a:rPr lang="en-US" sz="2400"/>
              <a:t>Node A</a:t>
            </a:r>
          </a:p>
        </p:txBody>
      </p:sp>
      <p:sp>
        <p:nvSpPr>
          <p:cNvPr id="68637" name="Text Box 28"/>
          <p:cNvSpPr txBox="1">
            <a:spLocks noChangeArrowheads="1"/>
          </p:cNvSpPr>
          <p:nvPr/>
        </p:nvSpPr>
        <p:spPr bwMode="auto">
          <a:xfrm>
            <a:off x="7810500" y="1169988"/>
            <a:ext cx="1196975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199" tIns="45098" rIns="90199" bIns="45098" anchor="ctr">
            <a:spAutoFit/>
          </a:bodyPr>
          <a:lstStyle/>
          <a:p>
            <a:pPr algn="ctr" defTabSz="901700" eaLnBrk="0" hangingPunct="0">
              <a:spcBef>
                <a:spcPct val="50000"/>
              </a:spcBef>
            </a:pPr>
            <a:r>
              <a:rPr lang="en-US" sz="2400"/>
              <a:t>Node B</a:t>
            </a:r>
          </a:p>
        </p:txBody>
      </p:sp>
      <p:sp>
        <p:nvSpPr>
          <p:cNvPr id="68638" name="Line 29"/>
          <p:cNvSpPr>
            <a:spLocks noChangeShapeType="1"/>
          </p:cNvSpPr>
          <p:nvPr/>
        </p:nvSpPr>
        <p:spPr bwMode="auto">
          <a:xfrm>
            <a:off x="2855913" y="1397000"/>
            <a:ext cx="29305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639" name="Line 30"/>
          <p:cNvSpPr>
            <a:spLocks noChangeShapeType="1"/>
          </p:cNvSpPr>
          <p:nvPr/>
        </p:nvSpPr>
        <p:spPr bwMode="auto">
          <a:xfrm>
            <a:off x="2855913" y="2073275"/>
            <a:ext cx="29305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640" name="Line 31"/>
          <p:cNvSpPr>
            <a:spLocks noChangeShapeType="1"/>
          </p:cNvSpPr>
          <p:nvPr/>
        </p:nvSpPr>
        <p:spPr bwMode="auto">
          <a:xfrm>
            <a:off x="2855913" y="3535363"/>
            <a:ext cx="29305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641" name="Line 32"/>
          <p:cNvSpPr>
            <a:spLocks noChangeShapeType="1"/>
          </p:cNvSpPr>
          <p:nvPr/>
        </p:nvSpPr>
        <p:spPr bwMode="auto">
          <a:xfrm>
            <a:off x="2855913" y="4287838"/>
            <a:ext cx="29305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642" name="Line 33"/>
          <p:cNvSpPr>
            <a:spLocks noChangeShapeType="1"/>
          </p:cNvSpPr>
          <p:nvPr/>
        </p:nvSpPr>
        <p:spPr bwMode="auto">
          <a:xfrm>
            <a:off x="2855913" y="5040313"/>
            <a:ext cx="29305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643" name="Line 34"/>
          <p:cNvSpPr>
            <a:spLocks noChangeShapeType="1"/>
          </p:cNvSpPr>
          <p:nvPr/>
        </p:nvSpPr>
        <p:spPr bwMode="auto">
          <a:xfrm>
            <a:off x="2855913" y="5792788"/>
            <a:ext cx="29305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644" name="Line 35"/>
          <p:cNvSpPr>
            <a:spLocks noChangeShapeType="1"/>
          </p:cNvSpPr>
          <p:nvPr/>
        </p:nvSpPr>
        <p:spPr bwMode="auto">
          <a:xfrm>
            <a:off x="1503363" y="6469063"/>
            <a:ext cx="5637212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645" name="Line 36"/>
          <p:cNvSpPr>
            <a:spLocks noChangeShapeType="1"/>
          </p:cNvSpPr>
          <p:nvPr/>
        </p:nvSpPr>
        <p:spPr bwMode="auto">
          <a:xfrm>
            <a:off x="2028825" y="6092825"/>
            <a:ext cx="0" cy="37623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646" name="Line 37"/>
          <p:cNvSpPr>
            <a:spLocks noChangeShapeType="1"/>
          </p:cNvSpPr>
          <p:nvPr/>
        </p:nvSpPr>
        <p:spPr bwMode="auto">
          <a:xfrm>
            <a:off x="6613525" y="6092825"/>
            <a:ext cx="0" cy="37623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647" name="Text Box 38"/>
          <p:cNvSpPr txBox="1">
            <a:spLocks noChangeArrowheads="1"/>
          </p:cNvSpPr>
          <p:nvPr/>
        </p:nvSpPr>
        <p:spPr bwMode="auto">
          <a:xfrm>
            <a:off x="3752850" y="6092825"/>
            <a:ext cx="101917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199" tIns="45098" rIns="90199" bIns="45098" anchor="ctr">
            <a:spAutoFit/>
          </a:bodyPr>
          <a:lstStyle/>
          <a:p>
            <a:pPr algn="ctr" defTabSz="901700" eaLnBrk="0" hangingPunct="0">
              <a:spcBef>
                <a:spcPct val="50000"/>
              </a:spcBef>
            </a:pPr>
            <a:r>
              <a:rPr lang="en-US"/>
              <a:t>Network</a:t>
            </a:r>
          </a:p>
        </p:txBody>
      </p:sp>
      <p:sp>
        <p:nvSpPr>
          <p:cNvPr id="68648" name="Rectangle 39"/>
          <p:cNvSpPr>
            <a:spLocks noChangeArrowheads="1"/>
          </p:cNvSpPr>
          <p:nvPr/>
        </p:nvSpPr>
        <p:spPr bwMode="auto">
          <a:xfrm>
            <a:off x="1260475" y="2478088"/>
            <a:ext cx="1577975" cy="60166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649" name="Text Box 40"/>
          <p:cNvSpPr txBox="1">
            <a:spLocks noChangeArrowheads="1"/>
          </p:cNvSpPr>
          <p:nvPr/>
        </p:nvSpPr>
        <p:spPr bwMode="auto">
          <a:xfrm>
            <a:off x="1492250" y="2582863"/>
            <a:ext cx="1084263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199" tIns="45098" rIns="90199" bIns="45098" anchor="ctr">
            <a:spAutoFit/>
          </a:bodyPr>
          <a:lstStyle/>
          <a:p>
            <a:pPr algn="ctr" defTabSz="901700" eaLnBrk="0" hangingPunct="0">
              <a:spcBef>
                <a:spcPct val="50000"/>
              </a:spcBef>
            </a:pPr>
            <a:r>
              <a:rPr lang="en-US" sz="2000"/>
              <a:t>Session</a:t>
            </a:r>
            <a:endParaRPr lang="en-US" sz="2400"/>
          </a:p>
        </p:txBody>
      </p:sp>
      <p:sp>
        <p:nvSpPr>
          <p:cNvPr id="68650" name="Rectangle 41"/>
          <p:cNvSpPr>
            <a:spLocks noChangeArrowheads="1"/>
          </p:cNvSpPr>
          <p:nvPr/>
        </p:nvSpPr>
        <p:spPr bwMode="auto">
          <a:xfrm>
            <a:off x="5783263" y="2522538"/>
            <a:ext cx="1577975" cy="60166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651" name="Text Box 42"/>
          <p:cNvSpPr txBox="1">
            <a:spLocks noChangeArrowheads="1"/>
          </p:cNvSpPr>
          <p:nvPr/>
        </p:nvSpPr>
        <p:spPr bwMode="auto">
          <a:xfrm>
            <a:off x="6008688" y="2627313"/>
            <a:ext cx="1084262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199" tIns="45098" rIns="90199" bIns="45098" anchor="ctr">
            <a:spAutoFit/>
          </a:bodyPr>
          <a:lstStyle/>
          <a:p>
            <a:pPr algn="ctr" defTabSz="901700" eaLnBrk="0" hangingPunct="0">
              <a:spcBef>
                <a:spcPct val="50000"/>
              </a:spcBef>
            </a:pPr>
            <a:r>
              <a:rPr lang="en-US" sz="2000"/>
              <a:t>Session</a:t>
            </a:r>
            <a:endParaRPr lang="en-US" sz="2400"/>
          </a:p>
        </p:txBody>
      </p:sp>
      <p:sp>
        <p:nvSpPr>
          <p:cNvPr id="68652" name="Line 43"/>
          <p:cNvSpPr>
            <a:spLocks noChangeShapeType="1"/>
          </p:cNvSpPr>
          <p:nvPr/>
        </p:nvSpPr>
        <p:spPr bwMode="auto">
          <a:xfrm>
            <a:off x="2838450" y="2778125"/>
            <a:ext cx="29305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13A1ACA-7AB8-4A90-835F-7A94CEC9C94B}" type="slidenum">
              <a:rPr lang="en-US"/>
              <a:pPr/>
              <a:t>3</a:t>
            </a:fld>
            <a:endParaRPr lang="en-US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Goals for today</a:t>
            </a:r>
          </a:p>
        </p:txBody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 smtClean="0"/>
              <a:t>An </a:t>
            </a:r>
            <a:r>
              <a:rPr lang="en-US" dirty="0" smtClean="0"/>
              <a:t>overview</a:t>
            </a:r>
          </a:p>
          <a:p>
            <a:pPr lvl="1" eaLnBrk="1" hangingPunct="1"/>
            <a:r>
              <a:rPr lang="en-US" dirty="0" smtClean="0"/>
              <a:t>Layered Architecture</a:t>
            </a:r>
          </a:p>
          <a:p>
            <a:pPr lvl="1" eaLnBrk="1" hangingPunct="1"/>
            <a:r>
              <a:rPr lang="en-US" dirty="0" smtClean="0"/>
              <a:t>ISO and Internet Protocols </a:t>
            </a:r>
          </a:p>
          <a:p>
            <a:pPr lvl="1" eaLnBrk="1" hangingPunct="1"/>
            <a:r>
              <a:rPr lang="en-US" dirty="0" smtClean="0"/>
              <a:t>Addressing </a:t>
            </a:r>
          </a:p>
          <a:p>
            <a:pPr lvl="1" eaLnBrk="1" hangingPunct="1"/>
            <a:r>
              <a:rPr lang="en-US" dirty="0" smtClean="0"/>
              <a:t>Routing</a:t>
            </a:r>
          </a:p>
          <a:p>
            <a:pPr lvl="1" eaLnBrk="1" hangingPunct="1"/>
            <a:r>
              <a:rPr lang="en-US" dirty="0" smtClean="0"/>
              <a:t>Circuit </a:t>
            </a:r>
            <a:r>
              <a:rPr lang="en-US" dirty="0" err="1" smtClean="0"/>
              <a:t>vs</a:t>
            </a:r>
            <a:r>
              <a:rPr lang="en-US" dirty="0" smtClean="0"/>
              <a:t> Packet Switching</a:t>
            </a:r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7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Layered headers/trailers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935480"/>
            <a:ext cx="3886200" cy="4389120"/>
          </a:xfrm>
        </p:spPr>
        <p:txBody>
          <a:bodyPr>
            <a:normAutofit/>
          </a:bodyPr>
          <a:lstStyle/>
          <a:p>
            <a:r>
              <a:rPr lang="en-US" dirty="0" smtClean="0"/>
              <a:t>Each OSI layer has its</a:t>
            </a:r>
            <a:br>
              <a:rPr lang="en-US" dirty="0" smtClean="0"/>
            </a:br>
            <a:r>
              <a:rPr lang="en-US" dirty="0" smtClean="0"/>
              <a:t>own header (and some layers have trailers too)</a:t>
            </a:r>
          </a:p>
          <a:p>
            <a:r>
              <a:rPr lang="en-US" dirty="0" smtClean="0"/>
              <a:t>As a message travels it</a:t>
            </a:r>
            <a:br>
              <a:rPr lang="en-US" dirty="0" smtClean="0"/>
            </a:br>
            <a:r>
              <a:rPr lang="en-US" dirty="0" smtClean="0"/>
              <a:t>accumulates headers which are added, then stripped off, hop by hop</a:t>
            </a:r>
          </a:p>
          <a:p>
            <a:r>
              <a:rPr lang="en-US" dirty="0" smtClean="0"/>
              <a:t>On arrival, only the </a:t>
            </a:r>
            <a:br>
              <a:rPr lang="en-US" dirty="0" smtClean="0"/>
            </a:br>
            <a:r>
              <a:rPr lang="en-US" dirty="0" smtClean="0"/>
              <a:t>message is delivered to the application!</a:t>
            </a:r>
            <a:endParaRPr lang="en-US" dirty="0"/>
          </a:p>
        </p:txBody>
      </p:sp>
      <p:sp>
        <p:nvSpPr>
          <p:cNvPr id="7270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E479BFD-BAC4-4626-9AA9-D40035E695A8}" type="slidenum">
              <a:rPr lang="en-US"/>
              <a:pPr/>
              <a:t>30</a:t>
            </a:fld>
            <a:endParaRPr lang="en-US"/>
          </a:p>
        </p:txBody>
      </p:sp>
      <p:pic>
        <p:nvPicPr>
          <p:cNvPr id="72708" name="Picture 1027"/>
          <p:cNvPicPr>
            <a:picLocks noChangeAspect="1" noChangeArrowheads="1"/>
          </p:cNvPicPr>
          <p:nvPr/>
        </p:nvPicPr>
        <p:blipFill>
          <a:blip r:embed="rId3"/>
          <a:srcRect l="25400" t="826" r="25613" b="1366"/>
          <a:stretch>
            <a:fillRect/>
          </a:stretch>
        </p:blipFill>
        <p:spPr bwMode="auto">
          <a:xfrm>
            <a:off x="4379913" y="1524000"/>
            <a:ext cx="3468687" cy="5194300"/>
          </a:xfrm>
          <a:prstGeom prst="rect">
            <a:avLst/>
          </a:prstGeom>
          <a:noFill/>
          <a:ln w="38100" cmpd="dbl">
            <a:solidFill>
              <a:srgbClr val="CC6600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08234B6-62EE-4073-B915-E74032B7C6A8}" type="slidenum">
              <a:rPr lang="en-US"/>
              <a:pPr/>
              <a:t>31</a:t>
            </a:fld>
            <a:endParaRPr lang="en-US"/>
          </a:p>
        </p:txBody>
      </p:sp>
      <p:sp>
        <p:nvSpPr>
          <p:cNvPr id="76803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685800"/>
            <a:ext cx="7923213" cy="69532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>Internet protocol stack</a:t>
            </a:r>
          </a:p>
        </p:txBody>
      </p:sp>
      <p:sp>
        <p:nvSpPr>
          <p:cNvPr id="76804" name="Text Box 19"/>
          <p:cNvSpPr txBox="1">
            <a:spLocks noChangeArrowheads="1"/>
          </p:cNvSpPr>
          <p:nvPr/>
        </p:nvSpPr>
        <p:spPr bwMode="auto">
          <a:xfrm>
            <a:off x="3810000" y="2667000"/>
            <a:ext cx="5095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>
                <a:latin typeface="Times New Roman" pitchFamily="23" charset="0"/>
              </a:rPr>
              <a:t>HTTP, SMTP, FTP, TELNET, DNS, …</a:t>
            </a:r>
          </a:p>
        </p:txBody>
      </p:sp>
      <p:sp>
        <p:nvSpPr>
          <p:cNvPr id="76805" name="Text Box 20"/>
          <p:cNvSpPr txBox="1">
            <a:spLocks noChangeArrowheads="1"/>
          </p:cNvSpPr>
          <p:nvPr/>
        </p:nvSpPr>
        <p:spPr bwMode="auto">
          <a:xfrm>
            <a:off x="3810000" y="3733800"/>
            <a:ext cx="1581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>
                <a:latin typeface="Times New Roman" pitchFamily="23" charset="0"/>
              </a:rPr>
              <a:t>TCP, UDP.</a:t>
            </a:r>
          </a:p>
        </p:txBody>
      </p:sp>
      <p:sp>
        <p:nvSpPr>
          <p:cNvPr id="76806" name="Text Box 21"/>
          <p:cNvSpPr txBox="1">
            <a:spLocks noChangeArrowheads="1"/>
          </p:cNvSpPr>
          <p:nvPr/>
        </p:nvSpPr>
        <p:spPr bwMode="auto">
          <a:xfrm>
            <a:off x="4267200" y="4800600"/>
            <a:ext cx="455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>
                <a:latin typeface="Times New Roman" pitchFamily="23" charset="0"/>
              </a:rPr>
              <a:t>IP</a:t>
            </a:r>
          </a:p>
        </p:txBody>
      </p:sp>
      <p:sp>
        <p:nvSpPr>
          <p:cNvPr id="76807" name="Text Box 22"/>
          <p:cNvSpPr txBox="1">
            <a:spLocks noChangeArrowheads="1"/>
          </p:cNvSpPr>
          <p:nvPr/>
        </p:nvSpPr>
        <p:spPr bwMode="auto">
          <a:xfrm>
            <a:off x="3886200" y="5715000"/>
            <a:ext cx="264001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>
                <a:latin typeface="Times New Roman" pitchFamily="23" charset="0"/>
              </a:rPr>
              <a:t>Point-to-point links,</a:t>
            </a:r>
          </a:p>
          <a:p>
            <a:pPr eaLnBrk="0" hangingPunct="0"/>
            <a:r>
              <a:rPr lang="en-US" sz="2400">
                <a:latin typeface="Times New Roman" pitchFamily="23" charset="0"/>
              </a:rPr>
              <a:t>LANs, radios, ...</a:t>
            </a:r>
          </a:p>
        </p:txBody>
      </p:sp>
      <p:sp>
        <p:nvSpPr>
          <p:cNvPr id="76808" name="Rectangle 39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457200" y="2286000"/>
            <a:ext cx="236220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6809" name="Rectangle 40"/>
          <p:cNvSpPr>
            <a:spLocks noChangeArrowheads="1"/>
          </p:cNvSpPr>
          <p:nvPr/>
        </p:nvSpPr>
        <p:spPr bwMode="auto">
          <a:xfrm>
            <a:off x="609600" y="2514600"/>
            <a:ext cx="2819400" cy="838200"/>
          </a:xfrm>
          <a:prstGeom prst="rect">
            <a:avLst/>
          </a:prstGeom>
          <a:solidFill>
            <a:srgbClr val="66FF33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>
                <a:solidFill>
                  <a:srgbClr val="000000"/>
                </a:solidFill>
                <a:latin typeface="Times New Roman" pitchFamily="23" charset="0"/>
              </a:rPr>
              <a:t>Application</a:t>
            </a:r>
          </a:p>
        </p:txBody>
      </p:sp>
      <p:sp>
        <p:nvSpPr>
          <p:cNvPr id="76810" name="Rectangle 41"/>
          <p:cNvSpPr>
            <a:spLocks noChangeArrowheads="1"/>
          </p:cNvSpPr>
          <p:nvPr/>
        </p:nvSpPr>
        <p:spPr bwMode="auto">
          <a:xfrm>
            <a:off x="609600" y="3581400"/>
            <a:ext cx="2819400" cy="838200"/>
          </a:xfrm>
          <a:prstGeom prst="rect">
            <a:avLst/>
          </a:prstGeom>
          <a:solidFill>
            <a:srgbClr val="FF66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>
                <a:solidFill>
                  <a:srgbClr val="000000"/>
                </a:solidFill>
                <a:latin typeface="Times New Roman" pitchFamily="23" charset="0"/>
              </a:rPr>
              <a:t>Transport</a:t>
            </a:r>
          </a:p>
        </p:txBody>
      </p:sp>
      <p:sp>
        <p:nvSpPr>
          <p:cNvPr id="76811" name="Rectangle 42"/>
          <p:cNvSpPr>
            <a:spLocks noChangeArrowheads="1"/>
          </p:cNvSpPr>
          <p:nvPr/>
        </p:nvSpPr>
        <p:spPr bwMode="auto">
          <a:xfrm>
            <a:off x="609600" y="4648200"/>
            <a:ext cx="2819400" cy="838200"/>
          </a:xfrm>
          <a:prstGeom prst="rect">
            <a:avLst/>
          </a:prstGeom>
          <a:solidFill>
            <a:srgbClr val="66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>
                <a:solidFill>
                  <a:srgbClr val="000000"/>
                </a:solidFill>
                <a:latin typeface="Times New Roman" pitchFamily="23" charset="0"/>
              </a:rPr>
              <a:t>Network</a:t>
            </a:r>
          </a:p>
        </p:txBody>
      </p:sp>
      <p:sp>
        <p:nvSpPr>
          <p:cNvPr id="76812" name="Rectangle 43"/>
          <p:cNvSpPr>
            <a:spLocks noChangeArrowheads="1"/>
          </p:cNvSpPr>
          <p:nvPr/>
        </p:nvSpPr>
        <p:spPr bwMode="auto">
          <a:xfrm>
            <a:off x="609600" y="5715000"/>
            <a:ext cx="2819400" cy="838200"/>
          </a:xfrm>
          <a:prstGeom prst="rect">
            <a:avLst/>
          </a:prstGeom>
          <a:solidFill>
            <a:srgbClr val="FFCC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>
                <a:solidFill>
                  <a:srgbClr val="000000"/>
                </a:solidFill>
                <a:latin typeface="Times New Roman" pitchFamily="23" charset="0"/>
              </a:rPr>
              <a:t>Physical</a:t>
            </a:r>
          </a:p>
        </p:txBody>
      </p:sp>
      <p:sp>
        <p:nvSpPr>
          <p:cNvPr id="76813" name="Line 44"/>
          <p:cNvSpPr>
            <a:spLocks noChangeShapeType="1"/>
          </p:cNvSpPr>
          <p:nvPr/>
        </p:nvSpPr>
        <p:spPr bwMode="auto">
          <a:xfrm>
            <a:off x="1295400" y="3352800"/>
            <a:ext cx="0" cy="228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6814" name="Line 45"/>
          <p:cNvSpPr>
            <a:spLocks noChangeShapeType="1"/>
          </p:cNvSpPr>
          <p:nvPr/>
        </p:nvSpPr>
        <p:spPr bwMode="auto">
          <a:xfrm>
            <a:off x="1295400" y="5486400"/>
            <a:ext cx="0" cy="228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6815" name="Line 46"/>
          <p:cNvSpPr>
            <a:spLocks noChangeShapeType="1"/>
          </p:cNvSpPr>
          <p:nvPr/>
        </p:nvSpPr>
        <p:spPr bwMode="auto">
          <a:xfrm flipV="1">
            <a:off x="2743200" y="5486400"/>
            <a:ext cx="0" cy="228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6816" name="Line 47"/>
          <p:cNvSpPr>
            <a:spLocks noChangeShapeType="1"/>
          </p:cNvSpPr>
          <p:nvPr/>
        </p:nvSpPr>
        <p:spPr bwMode="auto">
          <a:xfrm>
            <a:off x="1295400" y="4419600"/>
            <a:ext cx="0" cy="228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6817" name="Line 48"/>
          <p:cNvSpPr>
            <a:spLocks noChangeShapeType="1"/>
          </p:cNvSpPr>
          <p:nvPr/>
        </p:nvSpPr>
        <p:spPr bwMode="auto">
          <a:xfrm flipV="1">
            <a:off x="2743200" y="3352800"/>
            <a:ext cx="0" cy="228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6818" name="Line 49"/>
          <p:cNvSpPr>
            <a:spLocks noChangeShapeType="1"/>
          </p:cNvSpPr>
          <p:nvPr/>
        </p:nvSpPr>
        <p:spPr bwMode="auto">
          <a:xfrm flipV="1">
            <a:off x="2743200" y="4419600"/>
            <a:ext cx="0" cy="228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6819" name="Text Box 50"/>
          <p:cNvSpPr txBox="1">
            <a:spLocks noChangeArrowheads="1"/>
          </p:cNvSpPr>
          <p:nvPr/>
        </p:nvSpPr>
        <p:spPr bwMode="auto">
          <a:xfrm>
            <a:off x="1600200" y="1752600"/>
            <a:ext cx="8112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>
                <a:solidFill>
                  <a:srgbClr val="000000"/>
                </a:solidFill>
                <a:latin typeface="Times New Roman" pitchFamily="23" charset="0"/>
              </a:rPr>
              <a:t>users</a:t>
            </a:r>
          </a:p>
        </p:txBody>
      </p:sp>
      <p:sp>
        <p:nvSpPr>
          <p:cNvPr id="76820" name="Line 51"/>
          <p:cNvSpPr>
            <a:spLocks noChangeShapeType="1"/>
          </p:cNvSpPr>
          <p:nvPr/>
        </p:nvSpPr>
        <p:spPr bwMode="auto">
          <a:xfrm flipH="1">
            <a:off x="1447800" y="2133600"/>
            <a:ext cx="152400" cy="381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6821" name="Line 52"/>
          <p:cNvSpPr>
            <a:spLocks noChangeShapeType="1"/>
          </p:cNvSpPr>
          <p:nvPr/>
        </p:nvSpPr>
        <p:spPr bwMode="auto">
          <a:xfrm flipH="1" flipV="1">
            <a:off x="2286000" y="2133600"/>
            <a:ext cx="152400" cy="381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6822" name="Rectangle 53"/>
          <p:cNvSpPr>
            <a:spLocks noChangeArrowheads="1"/>
          </p:cNvSpPr>
          <p:nvPr/>
        </p:nvSpPr>
        <p:spPr bwMode="auto">
          <a:xfrm>
            <a:off x="533400" y="2362200"/>
            <a:ext cx="3048000" cy="4343400"/>
          </a:xfrm>
          <a:prstGeom prst="rect">
            <a:avLst/>
          </a:prstGeom>
          <a:noFill/>
          <a:ln w="9525">
            <a:solidFill>
              <a:srgbClr val="000000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6823" name="Text Box 54"/>
          <p:cNvSpPr txBox="1">
            <a:spLocks noChangeArrowheads="1"/>
          </p:cNvSpPr>
          <p:nvPr/>
        </p:nvSpPr>
        <p:spPr bwMode="auto">
          <a:xfrm>
            <a:off x="0" y="1981200"/>
            <a:ext cx="11826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>
                <a:solidFill>
                  <a:srgbClr val="000000"/>
                </a:solidFill>
                <a:latin typeface="Times New Roman" pitchFamily="23" charset="0"/>
              </a:rPr>
              <a:t>network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059182B-FE91-4A07-8770-2D79DF0645E7}" type="slidenum">
              <a:rPr lang="en-US"/>
              <a:pPr/>
              <a:t>32</a:t>
            </a:fld>
            <a:endParaRPr lang="en-US"/>
          </a:p>
        </p:txBody>
      </p:sp>
      <p:sp>
        <p:nvSpPr>
          <p:cNvPr id="80899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685800"/>
            <a:ext cx="7923213" cy="573088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>Protocol stack</a:t>
            </a:r>
          </a:p>
        </p:txBody>
      </p:sp>
      <p:sp>
        <p:nvSpPr>
          <p:cNvPr id="80900" name="Rectangle 71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457200" y="2133600"/>
            <a:ext cx="236220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901" name="Rectangle 72"/>
          <p:cNvSpPr>
            <a:spLocks noChangeArrowheads="1"/>
          </p:cNvSpPr>
          <p:nvPr/>
        </p:nvSpPr>
        <p:spPr bwMode="auto">
          <a:xfrm>
            <a:off x="609600" y="2362200"/>
            <a:ext cx="2133600" cy="838200"/>
          </a:xfrm>
          <a:prstGeom prst="rect">
            <a:avLst/>
          </a:prstGeom>
          <a:solidFill>
            <a:srgbClr val="66FF33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dirty="0" smtClean="0">
                <a:solidFill>
                  <a:srgbClr val="000000"/>
                </a:solidFill>
                <a:latin typeface="Times New Roman" pitchFamily="23" charset="0"/>
              </a:rPr>
              <a:t>Browser</a:t>
            </a:r>
            <a:endParaRPr lang="en-US" sz="2400" dirty="0">
              <a:solidFill>
                <a:srgbClr val="000000"/>
              </a:solidFill>
              <a:latin typeface="Times New Roman" pitchFamily="23" charset="0"/>
            </a:endParaRPr>
          </a:p>
        </p:txBody>
      </p:sp>
      <p:sp>
        <p:nvSpPr>
          <p:cNvPr id="80902" name="Rectangle 73"/>
          <p:cNvSpPr>
            <a:spLocks noChangeArrowheads="1"/>
          </p:cNvSpPr>
          <p:nvPr/>
        </p:nvSpPr>
        <p:spPr bwMode="auto">
          <a:xfrm>
            <a:off x="609600" y="3429000"/>
            <a:ext cx="2133600" cy="838200"/>
          </a:xfrm>
          <a:prstGeom prst="rect">
            <a:avLst/>
          </a:prstGeom>
          <a:solidFill>
            <a:srgbClr val="FF66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>
                <a:solidFill>
                  <a:srgbClr val="000000"/>
                </a:solidFill>
                <a:latin typeface="Times New Roman" pitchFamily="23" charset="0"/>
              </a:rPr>
              <a:t>TCP server</a:t>
            </a:r>
          </a:p>
        </p:txBody>
      </p:sp>
      <p:sp>
        <p:nvSpPr>
          <p:cNvPr id="80903" name="Rectangle 74"/>
          <p:cNvSpPr>
            <a:spLocks noChangeArrowheads="1"/>
          </p:cNvSpPr>
          <p:nvPr/>
        </p:nvSpPr>
        <p:spPr bwMode="auto">
          <a:xfrm>
            <a:off x="609600" y="4495800"/>
            <a:ext cx="2133600" cy="838200"/>
          </a:xfrm>
          <a:prstGeom prst="rect">
            <a:avLst/>
          </a:prstGeom>
          <a:solidFill>
            <a:srgbClr val="66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>
                <a:solidFill>
                  <a:srgbClr val="000000"/>
                </a:solidFill>
                <a:latin typeface="Times New Roman" pitchFamily="23" charset="0"/>
              </a:rPr>
              <a:t>IP server</a:t>
            </a:r>
          </a:p>
        </p:txBody>
      </p:sp>
      <p:sp>
        <p:nvSpPr>
          <p:cNvPr id="80904" name="Rectangle 75"/>
          <p:cNvSpPr>
            <a:spLocks noChangeArrowheads="1"/>
          </p:cNvSpPr>
          <p:nvPr/>
        </p:nvSpPr>
        <p:spPr bwMode="auto">
          <a:xfrm>
            <a:off x="609600" y="5562600"/>
            <a:ext cx="2133600" cy="838200"/>
          </a:xfrm>
          <a:prstGeom prst="rect">
            <a:avLst/>
          </a:prstGeom>
          <a:solidFill>
            <a:srgbClr val="FFCC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>
                <a:solidFill>
                  <a:srgbClr val="000000"/>
                </a:solidFill>
                <a:latin typeface="Times New Roman" pitchFamily="23" charset="0"/>
              </a:rPr>
              <a:t>ethernet</a:t>
            </a:r>
          </a:p>
          <a:p>
            <a:pPr algn="ctr" eaLnBrk="0" hangingPunct="0"/>
            <a:r>
              <a:rPr lang="en-US" sz="2400">
                <a:solidFill>
                  <a:srgbClr val="000000"/>
                </a:solidFill>
                <a:latin typeface="Times New Roman" pitchFamily="23" charset="0"/>
              </a:rPr>
              <a:t>driver/card</a:t>
            </a:r>
          </a:p>
        </p:txBody>
      </p:sp>
      <p:sp>
        <p:nvSpPr>
          <p:cNvPr id="80905" name="Line 76"/>
          <p:cNvSpPr>
            <a:spLocks noChangeShapeType="1"/>
          </p:cNvSpPr>
          <p:nvPr/>
        </p:nvSpPr>
        <p:spPr bwMode="auto">
          <a:xfrm>
            <a:off x="1295400" y="3200400"/>
            <a:ext cx="0" cy="228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906" name="Line 77"/>
          <p:cNvSpPr>
            <a:spLocks noChangeShapeType="1"/>
          </p:cNvSpPr>
          <p:nvPr/>
        </p:nvSpPr>
        <p:spPr bwMode="auto">
          <a:xfrm>
            <a:off x="1295400" y="5334000"/>
            <a:ext cx="0" cy="228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907" name="Line 78"/>
          <p:cNvSpPr>
            <a:spLocks noChangeShapeType="1"/>
          </p:cNvSpPr>
          <p:nvPr/>
        </p:nvSpPr>
        <p:spPr bwMode="auto">
          <a:xfrm>
            <a:off x="1295400" y="4267200"/>
            <a:ext cx="0" cy="228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908" name="Text Box 79"/>
          <p:cNvSpPr txBox="1">
            <a:spLocks noChangeArrowheads="1"/>
          </p:cNvSpPr>
          <p:nvPr/>
        </p:nvSpPr>
        <p:spPr bwMode="auto">
          <a:xfrm>
            <a:off x="914400" y="1676400"/>
            <a:ext cx="128753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 dirty="0">
                <a:solidFill>
                  <a:srgbClr val="000000"/>
                </a:solidFill>
                <a:latin typeface="Times New Roman" pitchFamily="23" charset="0"/>
              </a:rPr>
              <a:t>user 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23" charset="0"/>
              </a:rPr>
              <a:t>Ken</a:t>
            </a:r>
            <a:endParaRPr lang="en-US" sz="2400" dirty="0">
              <a:solidFill>
                <a:srgbClr val="000000"/>
              </a:solidFill>
              <a:latin typeface="Times New Roman" pitchFamily="23" charset="0"/>
            </a:endParaRPr>
          </a:p>
        </p:txBody>
      </p:sp>
      <p:sp>
        <p:nvSpPr>
          <p:cNvPr id="80909" name="Line 80"/>
          <p:cNvSpPr>
            <a:spLocks noChangeShapeType="1"/>
          </p:cNvSpPr>
          <p:nvPr/>
        </p:nvSpPr>
        <p:spPr bwMode="auto">
          <a:xfrm flipH="1">
            <a:off x="1447800" y="2133600"/>
            <a:ext cx="0" cy="228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910" name="Text Box 81"/>
          <p:cNvSpPr txBox="1">
            <a:spLocks noChangeArrowheads="1"/>
          </p:cNvSpPr>
          <p:nvPr/>
        </p:nvSpPr>
        <p:spPr bwMode="auto">
          <a:xfrm>
            <a:off x="3810000" y="2514600"/>
            <a:ext cx="95410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 dirty="0" smtClean="0">
                <a:solidFill>
                  <a:srgbClr val="000000"/>
                </a:solidFill>
                <a:latin typeface="Times New Roman" pitchFamily="23" charset="0"/>
              </a:rPr>
              <a:t>HTTP</a:t>
            </a:r>
            <a:endParaRPr lang="en-US" sz="2400" dirty="0">
              <a:solidFill>
                <a:srgbClr val="000000"/>
              </a:solidFill>
              <a:latin typeface="Times New Roman" pitchFamily="23" charset="0"/>
            </a:endParaRPr>
          </a:p>
        </p:txBody>
      </p:sp>
      <p:sp>
        <p:nvSpPr>
          <p:cNvPr id="80911" name="Text Box 82"/>
          <p:cNvSpPr txBox="1">
            <a:spLocks noChangeArrowheads="1"/>
          </p:cNvSpPr>
          <p:nvPr/>
        </p:nvSpPr>
        <p:spPr bwMode="auto">
          <a:xfrm>
            <a:off x="3886200" y="3505200"/>
            <a:ext cx="742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>
                <a:solidFill>
                  <a:srgbClr val="000000"/>
                </a:solidFill>
                <a:latin typeface="Times New Roman" pitchFamily="23" charset="0"/>
              </a:rPr>
              <a:t>TCP</a:t>
            </a:r>
          </a:p>
        </p:txBody>
      </p:sp>
      <p:sp>
        <p:nvSpPr>
          <p:cNvPr id="80912" name="Text Box 83"/>
          <p:cNvSpPr txBox="1">
            <a:spLocks noChangeArrowheads="1"/>
          </p:cNvSpPr>
          <p:nvPr/>
        </p:nvSpPr>
        <p:spPr bwMode="auto">
          <a:xfrm>
            <a:off x="4038600" y="4495800"/>
            <a:ext cx="455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>
                <a:solidFill>
                  <a:srgbClr val="000000"/>
                </a:solidFill>
                <a:latin typeface="Times New Roman" pitchFamily="23" charset="0"/>
              </a:rPr>
              <a:t>IP</a:t>
            </a:r>
          </a:p>
        </p:txBody>
      </p:sp>
      <p:sp>
        <p:nvSpPr>
          <p:cNvPr id="80913" name="Rectangle 84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5943600" y="2133600"/>
            <a:ext cx="236220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914" name="Rectangle 85"/>
          <p:cNvSpPr>
            <a:spLocks noChangeArrowheads="1"/>
          </p:cNvSpPr>
          <p:nvPr/>
        </p:nvSpPr>
        <p:spPr bwMode="auto">
          <a:xfrm>
            <a:off x="6096000" y="2362200"/>
            <a:ext cx="2133600" cy="838200"/>
          </a:xfrm>
          <a:prstGeom prst="rect">
            <a:avLst/>
          </a:prstGeom>
          <a:solidFill>
            <a:srgbClr val="66FF33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dirty="0" smtClean="0">
                <a:solidFill>
                  <a:srgbClr val="000000"/>
                </a:solidFill>
                <a:latin typeface="Times New Roman" pitchFamily="23" charset="0"/>
              </a:rPr>
              <a:t>web </a:t>
            </a:r>
            <a:r>
              <a:rPr lang="en-US" sz="2400" dirty="0">
                <a:solidFill>
                  <a:srgbClr val="000000"/>
                </a:solidFill>
                <a:latin typeface="Times New Roman" pitchFamily="23" charset="0"/>
              </a:rPr>
              <a:t>server</a:t>
            </a:r>
          </a:p>
        </p:txBody>
      </p:sp>
      <p:sp>
        <p:nvSpPr>
          <p:cNvPr id="80915" name="Rectangle 86"/>
          <p:cNvSpPr>
            <a:spLocks noChangeArrowheads="1"/>
          </p:cNvSpPr>
          <p:nvPr/>
        </p:nvSpPr>
        <p:spPr bwMode="auto">
          <a:xfrm>
            <a:off x="6096000" y="3429000"/>
            <a:ext cx="2133600" cy="838200"/>
          </a:xfrm>
          <a:prstGeom prst="rect">
            <a:avLst/>
          </a:prstGeom>
          <a:solidFill>
            <a:srgbClr val="FF66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>
                <a:solidFill>
                  <a:srgbClr val="000000"/>
                </a:solidFill>
                <a:latin typeface="Times New Roman" pitchFamily="23" charset="0"/>
              </a:rPr>
              <a:t>TCP server</a:t>
            </a:r>
          </a:p>
        </p:txBody>
      </p:sp>
      <p:sp>
        <p:nvSpPr>
          <p:cNvPr id="80916" name="Rectangle 87"/>
          <p:cNvSpPr>
            <a:spLocks noChangeArrowheads="1"/>
          </p:cNvSpPr>
          <p:nvPr/>
        </p:nvSpPr>
        <p:spPr bwMode="auto">
          <a:xfrm>
            <a:off x="6096000" y="4495800"/>
            <a:ext cx="2133600" cy="838200"/>
          </a:xfrm>
          <a:prstGeom prst="rect">
            <a:avLst/>
          </a:prstGeom>
          <a:solidFill>
            <a:srgbClr val="66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>
                <a:solidFill>
                  <a:srgbClr val="000000"/>
                </a:solidFill>
                <a:latin typeface="Times New Roman" pitchFamily="23" charset="0"/>
              </a:rPr>
              <a:t>IP server</a:t>
            </a:r>
          </a:p>
        </p:txBody>
      </p:sp>
      <p:sp>
        <p:nvSpPr>
          <p:cNvPr id="80917" name="Rectangle 88"/>
          <p:cNvSpPr>
            <a:spLocks noChangeArrowheads="1"/>
          </p:cNvSpPr>
          <p:nvPr/>
        </p:nvSpPr>
        <p:spPr bwMode="auto">
          <a:xfrm>
            <a:off x="6096000" y="5562600"/>
            <a:ext cx="2133600" cy="838200"/>
          </a:xfrm>
          <a:prstGeom prst="rect">
            <a:avLst/>
          </a:prstGeom>
          <a:solidFill>
            <a:srgbClr val="FFCC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>
                <a:solidFill>
                  <a:srgbClr val="000000"/>
                </a:solidFill>
                <a:latin typeface="Times New Roman" pitchFamily="23" charset="0"/>
              </a:rPr>
              <a:t>ethernet</a:t>
            </a:r>
          </a:p>
          <a:p>
            <a:pPr algn="ctr" eaLnBrk="0" hangingPunct="0"/>
            <a:r>
              <a:rPr lang="en-US" sz="2400">
                <a:solidFill>
                  <a:srgbClr val="000000"/>
                </a:solidFill>
                <a:latin typeface="Times New Roman" pitchFamily="23" charset="0"/>
              </a:rPr>
              <a:t>driver/card</a:t>
            </a:r>
          </a:p>
        </p:txBody>
      </p:sp>
      <p:sp>
        <p:nvSpPr>
          <p:cNvPr id="80918" name="Line 89"/>
          <p:cNvSpPr>
            <a:spLocks noChangeShapeType="1"/>
          </p:cNvSpPr>
          <p:nvPr/>
        </p:nvSpPr>
        <p:spPr bwMode="auto">
          <a:xfrm>
            <a:off x="6400800" y="6400800"/>
            <a:ext cx="0" cy="228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919" name="Line 90"/>
          <p:cNvSpPr>
            <a:spLocks noChangeShapeType="1"/>
          </p:cNvSpPr>
          <p:nvPr/>
        </p:nvSpPr>
        <p:spPr bwMode="auto">
          <a:xfrm flipV="1">
            <a:off x="7467600" y="5334000"/>
            <a:ext cx="0" cy="228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920" name="Line 91"/>
          <p:cNvSpPr>
            <a:spLocks noChangeShapeType="1"/>
          </p:cNvSpPr>
          <p:nvPr/>
        </p:nvSpPr>
        <p:spPr bwMode="auto">
          <a:xfrm>
            <a:off x="2438400" y="6400800"/>
            <a:ext cx="0" cy="228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921" name="Line 92"/>
          <p:cNvSpPr>
            <a:spLocks noChangeShapeType="1"/>
          </p:cNvSpPr>
          <p:nvPr/>
        </p:nvSpPr>
        <p:spPr bwMode="auto">
          <a:xfrm flipV="1">
            <a:off x="7467600" y="3200400"/>
            <a:ext cx="0" cy="228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922" name="Line 93"/>
          <p:cNvSpPr>
            <a:spLocks noChangeShapeType="1"/>
          </p:cNvSpPr>
          <p:nvPr/>
        </p:nvSpPr>
        <p:spPr bwMode="auto">
          <a:xfrm flipV="1">
            <a:off x="7467600" y="4267200"/>
            <a:ext cx="0" cy="228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923" name="Text Box 94"/>
          <p:cNvSpPr txBox="1">
            <a:spLocks noChangeArrowheads="1"/>
          </p:cNvSpPr>
          <p:nvPr/>
        </p:nvSpPr>
        <p:spPr bwMode="auto">
          <a:xfrm>
            <a:off x="6400800" y="1676400"/>
            <a:ext cx="211468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 dirty="0" smtClean="0">
                <a:solidFill>
                  <a:srgbClr val="000000"/>
                </a:solidFill>
                <a:latin typeface="Times New Roman" pitchFamily="23" charset="0"/>
              </a:rPr>
              <a:t>Server cnn.com</a:t>
            </a:r>
            <a:endParaRPr lang="en-US" sz="2400" dirty="0">
              <a:solidFill>
                <a:srgbClr val="000000"/>
              </a:solidFill>
              <a:latin typeface="Times New Roman" pitchFamily="23" charset="0"/>
            </a:endParaRPr>
          </a:p>
        </p:txBody>
      </p:sp>
      <p:sp>
        <p:nvSpPr>
          <p:cNvPr id="80924" name="Line 95"/>
          <p:cNvSpPr>
            <a:spLocks noChangeShapeType="1"/>
          </p:cNvSpPr>
          <p:nvPr/>
        </p:nvSpPr>
        <p:spPr bwMode="auto">
          <a:xfrm flipH="1">
            <a:off x="6934200" y="2133600"/>
            <a:ext cx="0" cy="228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925" name="Line 96"/>
          <p:cNvSpPr>
            <a:spLocks noChangeShapeType="1"/>
          </p:cNvSpPr>
          <p:nvPr/>
        </p:nvSpPr>
        <p:spPr bwMode="auto">
          <a:xfrm>
            <a:off x="2057400" y="6629400"/>
            <a:ext cx="4724400" cy="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926" name="Text Box 97"/>
          <p:cNvSpPr txBox="1">
            <a:spLocks noChangeArrowheads="1"/>
          </p:cNvSpPr>
          <p:nvPr/>
        </p:nvSpPr>
        <p:spPr bwMode="auto">
          <a:xfrm>
            <a:off x="3048000" y="5486400"/>
            <a:ext cx="2714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>
                <a:solidFill>
                  <a:srgbClr val="000000"/>
                </a:solidFill>
                <a:latin typeface="Times New Roman" pitchFamily="23" charset="0"/>
              </a:rPr>
              <a:t>IEEE 802.3 standard</a:t>
            </a:r>
          </a:p>
        </p:txBody>
      </p:sp>
      <p:sp>
        <p:nvSpPr>
          <p:cNvPr id="80927" name="Text Box 98"/>
          <p:cNvSpPr txBox="1">
            <a:spLocks noChangeArrowheads="1"/>
          </p:cNvSpPr>
          <p:nvPr/>
        </p:nvSpPr>
        <p:spPr bwMode="auto">
          <a:xfrm>
            <a:off x="3505200" y="6172200"/>
            <a:ext cx="20034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>
                <a:solidFill>
                  <a:srgbClr val="000000"/>
                </a:solidFill>
                <a:latin typeface="Times New Roman" pitchFamily="23" charset="0"/>
              </a:rPr>
              <a:t>electric signals</a:t>
            </a:r>
          </a:p>
        </p:txBody>
      </p:sp>
      <p:sp>
        <p:nvSpPr>
          <p:cNvPr id="80928" name="Line 99"/>
          <p:cNvSpPr>
            <a:spLocks noChangeShapeType="1"/>
          </p:cNvSpPr>
          <p:nvPr/>
        </p:nvSpPr>
        <p:spPr bwMode="auto">
          <a:xfrm>
            <a:off x="2743200" y="6019800"/>
            <a:ext cx="3352800" cy="0"/>
          </a:xfrm>
          <a:prstGeom prst="line">
            <a:avLst/>
          </a:prstGeom>
          <a:noFill/>
          <a:ln w="19050">
            <a:solidFill>
              <a:srgbClr val="00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929" name="Line 100"/>
          <p:cNvSpPr>
            <a:spLocks noChangeShapeType="1"/>
          </p:cNvSpPr>
          <p:nvPr/>
        </p:nvSpPr>
        <p:spPr bwMode="auto">
          <a:xfrm>
            <a:off x="2743200" y="2971800"/>
            <a:ext cx="3352800" cy="0"/>
          </a:xfrm>
          <a:prstGeom prst="line">
            <a:avLst/>
          </a:prstGeom>
          <a:noFill/>
          <a:ln w="19050">
            <a:solidFill>
              <a:srgbClr val="00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930" name="Line 101"/>
          <p:cNvSpPr>
            <a:spLocks noChangeShapeType="1"/>
          </p:cNvSpPr>
          <p:nvPr/>
        </p:nvSpPr>
        <p:spPr bwMode="auto">
          <a:xfrm>
            <a:off x="2743200" y="3962400"/>
            <a:ext cx="3352800" cy="0"/>
          </a:xfrm>
          <a:prstGeom prst="line">
            <a:avLst/>
          </a:prstGeom>
          <a:noFill/>
          <a:ln w="19050">
            <a:solidFill>
              <a:srgbClr val="00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931" name="Line 102"/>
          <p:cNvSpPr>
            <a:spLocks noChangeShapeType="1"/>
          </p:cNvSpPr>
          <p:nvPr/>
        </p:nvSpPr>
        <p:spPr bwMode="auto">
          <a:xfrm>
            <a:off x="2743200" y="4953000"/>
            <a:ext cx="3352800" cy="0"/>
          </a:xfrm>
          <a:prstGeom prst="line">
            <a:avLst/>
          </a:prstGeom>
          <a:noFill/>
          <a:ln w="19050">
            <a:solidFill>
              <a:srgbClr val="00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932" name="Line 103"/>
          <p:cNvSpPr>
            <a:spLocks noChangeShapeType="1"/>
          </p:cNvSpPr>
          <p:nvPr/>
        </p:nvSpPr>
        <p:spPr bwMode="auto">
          <a:xfrm>
            <a:off x="1905000" y="2133600"/>
            <a:ext cx="4495800" cy="0"/>
          </a:xfrm>
          <a:prstGeom prst="line">
            <a:avLst/>
          </a:prstGeom>
          <a:noFill/>
          <a:ln w="19050">
            <a:solidFill>
              <a:srgbClr val="00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933" name="Text Box 104"/>
          <p:cNvSpPr txBox="1">
            <a:spLocks noChangeArrowheads="1"/>
          </p:cNvSpPr>
          <p:nvPr/>
        </p:nvSpPr>
        <p:spPr bwMode="auto">
          <a:xfrm>
            <a:off x="2971800" y="1600200"/>
            <a:ext cx="256935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 dirty="0" smtClean="0">
                <a:solidFill>
                  <a:srgbClr val="000000"/>
                </a:solidFill>
                <a:latin typeface="Times New Roman" pitchFamily="23" charset="0"/>
              </a:rPr>
              <a:t>Web Page (HTML)</a:t>
            </a:r>
            <a:endParaRPr lang="en-US" sz="2400" dirty="0">
              <a:solidFill>
                <a:srgbClr val="000000"/>
              </a:solidFill>
              <a:latin typeface="Times New Roman" pitchFamily="23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O/S network interfaces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Application talks to the network by creating a </a:t>
            </a:r>
            <a:r>
              <a:rPr lang="en-US" i="1" dirty="0" smtClean="0"/>
              <a:t>socket</a:t>
            </a:r>
          </a:p>
          <a:p>
            <a:pPr lvl="1"/>
            <a:r>
              <a:rPr lang="en-US" dirty="0" smtClean="0"/>
              <a:t>A socket is a kind of network “file descriptor”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If using TCP, the application connects the socket to the socket of a remote server</a:t>
            </a:r>
          </a:p>
          <a:p>
            <a:pPr lvl="1"/>
            <a:r>
              <a:rPr lang="en-US" dirty="0" smtClean="0"/>
              <a:t>Uses a “bind” system call for this</a:t>
            </a:r>
          </a:p>
          <a:p>
            <a:pPr lvl="1"/>
            <a:r>
              <a:rPr lang="en-US" dirty="0" smtClean="0"/>
              <a:t>The remote server uses a “listen” system call to await incoming TCP connections</a:t>
            </a:r>
          </a:p>
          <a:p>
            <a:pPr lvl="1"/>
            <a:r>
              <a:rPr lang="en-US" dirty="0" smtClean="0"/>
              <a:t>UDP can skip this “bind” step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After bind succeeds, can use send/</a:t>
            </a:r>
            <a:r>
              <a:rPr lang="en-US" dirty="0" err="1" smtClean="0"/>
              <a:t>recv</a:t>
            </a:r>
            <a:r>
              <a:rPr lang="en-US" dirty="0" smtClean="0"/>
              <a:t> operations to send and receive messages.</a:t>
            </a:r>
          </a:p>
          <a:p>
            <a:pPr lvl="1"/>
            <a:r>
              <a:rPr lang="en-US" dirty="0" smtClean="0"/>
              <a:t>UDP applications must specify remote IP address in the send but TCP applications don’t need to do so because of the prior bind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36055-783D-4A64-A19D-0FEE8190827C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Local area networks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Normally, a local area network is a mixture of wireless and wired components</a:t>
            </a:r>
          </a:p>
          <a:p>
            <a:pPr lvl="1"/>
            <a:r>
              <a:rPr lang="en-US" dirty="0" smtClean="0"/>
              <a:t>The wireless ones use 802.11x “standards”</a:t>
            </a:r>
          </a:p>
          <a:p>
            <a:pPr lvl="1"/>
            <a:r>
              <a:rPr lang="en-US" dirty="0" smtClean="0"/>
              <a:t>The wired components use some version of </a:t>
            </a:r>
            <a:r>
              <a:rPr lang="en-US" dirty="0" err="1" smtClean="0"/>
              <a:t>ethernet</a:t>
            </a:r>
            <a:endParaRPr lang="en-US" dirty="0" smtClean="0"/>
          </a:p>
          <a:p>
            <a:pPr lvl="2"/>
            <a:r>
              <a:rPr lang="en-US" dirty="0" smtClean="0"/>
              <a:t>Early </a:t>
            </a:r>
            <a:r>
              <a:rPr lang="en-US" dirty="0" err="1" smtClean="0"/>
              <a:t>ethernets</a:t>
            </a:r>
            <a:r>
              <a:rPr lang="en-US" dirty="0" smtClean="0"/>
              <a:t> ran at 1 </a:t>
            </a:r>
            <a:r>
              <a:rPr lang="en-US" dirty="0" err="1" smtClean="0"/>
              <a:t>Mbit</a:t>
            </a:r>
            <a:r>
              <a:rPr lang="en-US" dirty="0" smtClean="0"/>
              <a:t> over coaxial cable</a:t>
            </a:r>
          </a:p>
          <a:p>
            <a:pPr lvl="2"/>
            <a:r>
              <a:rPr lang="en-US" dirty="0" smtClean="0"/>
              <a:t>Then speed up to 10 </a:t>
            </a:r>
            <a:r>
              <a:rPr lang="en-US" dirty="0" err="1" smtClean="0"/>
              <a:t>Mbits</a:t>
            </a:r>
            <a:endParaRPr lang="en-US" dirty="0" smtClean="0"/>
          </a:p>
          <a:p>
            <a:pPr lvl="2"/>
            <a:r>
              <a:rPr lang="en-US" dirty="0" smtClean="0"/>
              <a:t>Then switched to optical fiber, now run at 100 </a:t>
            </a:r>
            <a:r>
              <a:rPr lang="en-US" dirty="0" err="1" smtClean="0"/>
              <a:t>Mbits</a:t>
            </a:r>
            <a:r>
              <a:rPr lang="en-US" dirty="0" smtClean="0"/>
              <a:t> in settings like Cornell, 1 </a:t>
            </a:r>
            <a:r>
              <a:rPr lang="en-US" dirty="0" err="1" smtClean="0"/>
              <a:t>Gbit</a:t>
            </a:r>
            <a:r>
              <a:rPr lang="en-US" dirty="0" smtClean="0"/>
              <a:t> in big data centers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E4173-DDE2-4A9C-97B7-39C7A531F17C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Wide area networks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 of these use </a:t>
            </a:r>
            <a:r>
              <a:rPr lang="en-US" dirty="0" err="1" smtClean="0"/>
              <a:t>ethernet</a:t>
            </a:r>
            <a:r>
              <a:rPr lang="en-US" dirty="0" smtClean="0"/>
              <a:t>-like technology, but most are based on older telephone standards</a:t>
            </a:r>
          </a:p>
          <a:p>
            <a:endParaRPr lang="en-US" dirty="0" smtClean="0"/>
          </a:p>
          <a:p>
            <a:r>
              <a:rPr lang="en-US" dirty="0" smtClean="0"/>
              <a:t>Speed is commonly 40 </a:t>
            </a:r>
            <a:r>
              <a:rPr lang="en-US" dirty="0" err="1" smtClean="0"/>
              <a:t>Gbits</a:t>
            </a:r>
            <a:r>
              <a:rPr lang="en-US" dirty="0" smtClean="0"/>
              <a:t>, but 100 </a:t>
            </a:r>
            <a:r>
              <a:rPr lang="en-US" dirty="0" err="1" smtClean="0"/>
              <a:t>Gbits</a:t>
            </a:r>
            <a:r>
              <a:rPr lang="en-US" dirty="0" smtClean="0"/>
              <a:t> coming soon…</a:t>
            </a:r>
          </a:p>
          <a:p>
            <a:endParaRPr lang="en-US" dirty="0" smtClean="0"/>
          </a:p>
          <a:p>
            <a:r>
              <a:rPr lang="en-US" dirty="0" smtClean="0"/>
              <a:t>To get some sense of this, a voice conversation needs about 56 </a:t>
            </a:r>
            <a:r>
              <a:rPr lang="en-US" dirty="0" err="1" smtClean="0"/>
              <a:t>kbits</a:t>
            </a:r>
            <a:r>
              <a:rPr lang="en-US" dirty="0" smtClean="0"/>
              <a:t>.  So 40 </a:t>
            </a:r>
            <a:r>
              <a:rPr lang="en-US" dirty="0" err="1" smtClean="0"/>
              <a:t>Gbits</a:t>
            </a:r>
            <a:r>
              <a:rPr lang="en-US" dirty="0" smtClean="0"/>
              <a:t> can carry about 725,000 telephone conversations….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36055-783D-4A64-A19D-0FEE8190827C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Talking to an Ethernet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Your computer has a network interface card (NIC)</a:t>
            </a:r>
          </a:p>
          <a:p>
            <a:pPr lvl="1"/>
            <a:r>
              <a:rPr lang="en-US" dirty="0" smtClean="0"/>
              <a:t>Card has a hardware address built in: the MAC address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To send from machine A to machine B, we need to look up the MAC address of B, build a link-layer header that contains this address, then send the packet</a:t>
            </a:r>
          </a:p>
          <a:p>
            <a:endParaRPr lang="en-US" dirty="0" smtClean="0"/>
          </a:p>
          <a:p>
            <a:r>
              <a:rPr lang="en-US" dirty="0" smtClean="0"/>
              <a:t>This is all done in the O/S by the network driver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36055-783D-4A64-A19D-0FEE8190827C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2BA6B7D-D7F3-4C3A-9A11-5C6B7825FD17}" type="slidenum">
              <a:rPr lang="en-US"/>
              <a:pPr/>
              <a:t>37</a:t>
            </a:fld>
            <a:endParaRPr lang="en-US"/>
          </a:p>
        </p:txBody>
      </p:sp>
      <p:sp>
        <p:nvSpPr>
          <p:cNvPr id="91139" name="Rectangle 2"/>
          <p:cNvSpPr>
            <a:spLocks noChangeArrowheads="1"/>
          </p:cNvSpPr>
          <p:nvPr/>
        </p:nvSpPr>
        <p:spPr bwMode="auto">
          <a:xfrm>
            <a:off x="676275" y="301625"/>
            <a:ext cx="7666038" cy="112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41" tIns="45421" rIns="90841" bIns="45421" anchor="ctr"/>
          <a:lstStyle/>
          <a:p>
            <a:pPr algn="ctr"/>
            <a:r>
              <a:rPr lang="en-US" sz="4000">
                <a:solidFill>
                  <a:srgbClr val="0000FF"/>
                </a:solidFill>
              </a:rPr>
              <a:t>Ethernet packet dispatching</a:t>
            </a:r>
          </a:p>
        </p:txBody>
      </p:sp>
      <p:sp>
        <p:nvSpPr>
          <p:cNvPr id="176131" name="Rectangle 3"/>
          <p:cNvSpPr>
            <a:spLocks noChangeArrowheads="1"/>
          </p:cNvSpPr>
          <p:nvPr/>
        </p:nvSpPr>
        <p:spPr bwMode="auto">
          <a:xfrm>
            <a:off x="381000" y="1371600"/>
            <a:ext cx="83820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41" tIns="45421" rIns="90841" bIns="45421"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400" dirty="0"/>
              <a:t>An incoming packet comes into the Ethernet controller.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400" dirty="0"/>
              <a:t>The Ethernet controller reads it off the network into a buffer.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400" dirty="0"/>
              <a:t>It interrupts the CPU.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400" dirty="0"/>
              <a:t>A network interrupt handler reads the packet out of the controller into memory.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400" dirty="0"/>
              <a:t>A dispatch routine looks at the Data part and hands it to a higher level protocol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400" dirty="0"/>
              <a:t>The higher level protocol copies it out into user space.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400" dirty="0"/>
              <a:t>A program manipulates the data.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400" dirty="0"/>
              <a:t>The output path is similar.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400" dirty="0"/>
              <a:t>Consider what happens when you send mail.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2C3A828-90FE-4467-8B37-BF707B3BE442}" type="slidenum">
              <a:rPr lang="en-US"/>
              <a:pPr/>
              <a:t>38</a:t>
            </a:fld>
            <a:endParaRPr lang="en-US"/>
          </a:p>
        </p:txBody>
      </p:sp>
      <p:sp>
        <p:nvSpPr>
          <p:cNvPr id="93187" name="Rectangle 2"/>
          <p:cNvSpPr>
            <a:spLocks noChangeArrowheads="1"/>
          </p:cNvSpPr>
          <p:nvPr/>
        </p:nvSpPr>
        <p:spPr bwMode="auto">
          <a:xfrm>
            <a:off x="609600" y="228600"/>
            <a:ext cx="7666038" cy="1128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41" tIns="45421" rIns="90841" bIns="45421" anchor="ctr"/>
          <a:lstStyle/>
          <a:p>
            <a:pPr algn="ctr"/>
            <a:r>
              <a:rPr lang="en-US" sz="4000">
                <a:solidFill>
                  <a:srgbClr val="0000FF"/>
                </a:solidFill>
              </a:rPr>
              <a:t>Example: Mail</a:t>
            </a:r>
          </a:p>
        </p:txBody>
      </p:sp>
      <p:sp>
        <p:nvSpPr>
          <p:cNvPr id="93188" name="Rectangle 3"/>
          <p:cNvSpPr>
            <a:spLocks noChangeArrowheads="1"/>
          </p:cNvSpPr>
          <p:nvPr/>
        </p:nvSpPr>
        <p:spPr bwMode="auto">
          <a:xfrm>
            <a:off x="457200" y="685800"/>
            <a:ext cx="8239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841" tIns="45421" rIns="90841" bIns="45421">
            <a:spAutoFit/>
          </a:bodyPr>
          <a:lstStyle/>
          <a:p>
            <a:pPr defTabSz="901700" eaLnBrk="0" hangingPunct="0"/>
            <a:r>
              <a:rPr lang="en-US" sz="1600">
                <a:latin typeface="Times New Roman" pitchFamily="23" charset="0"/>
              </a:rPr>
              <a:t>Hi Dad.</a:t>
            </a:r>
          </a:p>
        </p:txBody>
      </p:sp>
      <p:sp>
        <p:nvSpPr>
          <p:cNvPr id="93189" name="Line 5"/>
          <p:cNvSpPr>
            <a:spLocks noChangeShapeType="1"/>
          </p:cNvSpPr>
          <p:nvPr/>
        </p:nvSpPr>
        <p:spPr bwMode="auto">
          <a:xfrm>
            <a:off x="838200" y="9906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176213" y="1371600"/>
            <a:ext cx="1271587" cy="628650"/>
            <a:chOff x="199" y="1337"/>
            <a:chExt cx="812" cy="401"/>
          </a:xfrm>
        </p:grpSpPr>
        <p:sp>
          <p:nvSpPr>
            <p:cNvPr id="93244" name="Rectangle 8"/>
            <p:cNvSpPr>
              <a:spLocks noChangeArrowheads="1"/>
            </p:cNvSpPr>
            <p:nvPr/>
          </p:nvSpPr>
          <p:spPr bwMode="auto">
            <a:xfrm>
              <a:off x="220" y="1531"/>
              <a:ext cx="791" cy="186"/>
            </a:xfrm>
            <a:prstGeom prst="rect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245" name="Rectangle 9"/>
            <p:cNvSpPr>
              <a:spLocks noChangeArrowheads="1"/>
            </p:cNvSpPr>
            <p:nvPr/>
          </p:nvSpPr>
          <p:spPr bwMode="auto">
            <a:xfrm>
              <a:off x="199" y="1544"/>
              <a:ext cx="475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0841" tIns="45421" rIns="90841" bIns="45421">
              <a:spAutoFit/>
            </a:bodyPr>
            <a:lstStyle/>
            <a:p>
              <a:pPr defTabSz="901700" eaLnBrk="0" hangingPunct="0"/>
              <a:r>
                <a:rPr lang="en-US" sz="1400">
                  <a:latin typeface="Times New Roman" pitchFamily="23" charset="0"/>
                </a:rPr>
                <a:t>Hi Dad.</a:t>
              </a:r>
            </a:p>
          </p:txBody>
        </p:sp>
        <p:sp>
          <p:nvSpPr>
            <p:cNvPr id="93246" name="Rectangle 10"/>
            <p:cNvSpPr>
              <a:spLocks noChangeArrowheads="1"/>
            </p:cNvSpPr>
            <p:nvPr/>
          </p:nvSpPr>
          <p:spPr bwMode="auto">
            <a:xfrm>
              <a:off x="220" y="1337"/>
              <a:ext cx="791" cy="186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247" name="Rectangle 11"/>
            <p:cNvSpPr>
              <a:spLocks noChangeArrowheads="1"/>
            </p:cNvSpPr>
            <p:nvPr/>
          </p:nvSpPr>
          <p:spPr bwMode="auto">
            <a:xfrm>
              <a:off x="199" y="1350"/>
              <a:ext cx="491" cy="1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0841" tIns="45421" rIns="90841" bIns="45421">
              <a:spAutoFit/>
            </a:bodyPr>
            <a:lstStyle/>
            <a:p>
              <a:pPr defTabSz="901700" eaLnBrk="0" hangingPunct="0"/>
              <a:r>
                <a:rPr lang="en-US" sz="1400">
                  <a:latin typeface="Times New Roman" pitchFamily="23" charset="0"/>
                </a:rPr>
                <a:t>To: Dad</a:t>
              </a:r>
            </a:p>
          </p:txBody>
        </p:sp>
      </p:grpSp>
      <p:sp>
        <p:nvSpPr>
          <p:cNvPr id="177165" name="Rectangle 13"/>
          <p:cNvSpPr>
            <a:spLocks noChangeArrowheads="1"/>
          </p:cNvSpPr>
          <p:nvPr/>
        </p:nvSpPr>
        <p:spPr bwMode="auto">
          <a:xfrm>
            <a:off x="204788" y="2325688"/>
            <a:ext cx="1911350" cy="915987"/>
          </a:xfrm>
          <a:prstGeom prst="rect">
            <a:avLst/>
          </a:prstGeom>
          <a:solidFill>
            <a:srgbClr val="CCFF9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7166" name="Rectangle 14"/>
          <p:cNvSpPr>
            <a:spLocks noChangeArrowheads="1"/>
          </p:cNvSpPr>
          <p:nvPr/>
        </p:nvSpPr>
        <p:spPr bwMode="auto">
          <a:xfrm>
            <a:off x="152400" y="2286000"/>
            <a:ext cx="1989138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841" tIns="45421" rIns="90841" bIns="45421">
            <a:spAutoFit/>
          </a:bodyPr>
          <a:lstStyle/>
          <a:p>
            <a:pPr defTabSz="901700" eaLnBrk="0" hangingPunct="0"/>
            <a:r>
              <a:rPr lang="en-US" sz="1400">
                <a:latin typeface="Times New Roman" pitchFamily="23" charset="0"/>
              </a:rPr>
              <a:t>SrcAddr: 128.95.1.2</a:t>
            </a:r>
          </a:p>
          <a:p>
            <a:pPr defTabSz="901700" eaLnBrk="0" hangingPunct="0"/>
            <a:r>
              <a:rPr lang="en-US" sz="1400">
                <a:latin typeface="Times New Roman" pitchFamily="23" charset="0"/>
              </a:rPr>
              <a:t>DestAddr: 128.95.1.3</a:t>
            </a:r>
          </a:p>
          <a:p>
            <a:pPr defTabSz="901700" eaLnBrk="0" hangingPunct="0"/>
            <a:r>
              <a:rPr lang="en-US" sz="1400">
                <a:latin typeface="Times New Roman" pitchFamily="23" charset="0"/>
              </a:rPr>
              <a:t>SrcPort: 110, </a:t>
            </a:r>
          </a:p>
          <a:p>
            <a:pPr defTabSz="901700" eaLnBrk="0" hangingPunct="0"/>
            <a:r>
              <a:rPr lang="en-US" sz="1400">
                <a:latin typeface="Times New Roman" pitchFamily="23" charset="0"/>
              </a:rPr>
              <a:t>DestPort: 110Bytes: 1-20</a:t>
            </a:r>
          </a:p>
        </p:txBody>
      </p:sp>
      <p:grpSp>
        <p:nvGrpSpPr>
          <p:cNvPr id="3" name="Group 15"/>
          <p:cNvGrpSpPr>
            <a:grpSpLocks/>
          </p:cNvGrpSpPr>
          <p:nvPr/>
        </p:nvGrpSpPr>
        <p:grpSpPr bwMode="auto">
          <a:xfrm>
            <a:off x="152400" y="3260725"/>
            <a:ext cx="1963738" cy="893763"/>
            <a:chOff x="115" y="2382"/>
            <a:chExt cx="1254" cy="380"/>
          </a:xfrm>
        </p:grpSpPr>
        <p:sp>
          <p:nvSpPr>
            <p:cNvPr id="93240" name="Rectangle 16"/>
            <p:cNvSpPr>
              <a:spLocks noChangeArrowheads="1"/>
            </p:cNvSpPr>
            <p:nvPr/>
          </p:nvSpPr>
          <p:spPr bwMode="auto">
            <a:xfrm>
              <a:off x="145" y="2576"/>
              <a:ext cx="1224" cy="186"/>
            </a:xfrm>
            <a:prstGeom prst="rect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241" name="Rectangle 17"/>
            <p:cNvSpPr>
              <a:spLocks noChangeArrowheads="1"/>
            </p:cNvSpPr>
            <p:nvPr/>
          </p:nvSpPr>
          <p:spPr bwMode="auto">
            <a:xfrm>
              <a:off x="115" y="2596"/>
              <a:ext cx="475" cy="1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0841" tIns="45421" rIns="90841" bIns="45421">
              <a:spAutoFit/>
            </a:bodyPr>
            <a:lstStyle/>
            <a:p>
              <a:pPr defTabSz="901700" eaLnBrk="0" hangingPunct="0"/>
              <a:r>
                <a:rPr lang="en-US" sz="1400">
                  <a:latin typeface="Times New Roman" pitchFamily="23" charset="0"/>
                </a:rPr>
                <a:t>Hi Dad.</a:t>
              </a:r>
            </a:p>
          </p:txBody>
        </p:sp>
        <p:sp>
          <p:nvSpPr>
            <p:cNvPr id="93242" name="Rectangle 18"/>
            <p:cNvSpPr>
              <a:spLocks noChangeArrowheads="1"/>
            </p:cNvSpPr>
            <p:nvPr/>
          </p:nvSpPr>
          <p:spPr bwMode="auto">
            <a:xfrm>
              <a:off x="145" y="2382"/>
              <a:ext cx="1224" cy="186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243" name="Rectangle 19"/>
            <p:cNvSpPr>
              <a:spLocks noChangeArrowheads="1"/>
            </p:cNvSpPr>
            <p:nvPr/>
          </p:nvSpPr>
          <p:spPr bwMode="auto">
            <a:xfrm>
              <a:off x="115" y="2401"/>
              <a:ext cx="491" cy="1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0841" tIns="45421" rIns="90841" bIns="45421">
              <a:spAutoFit/>
            </a:bodyPr>
            <a:lstStyle/>
            <a:p>
              <a:pPr defTabSz="901700" eaLnBrk="0" hangingPunct="0"/>
              <a:r>
                <a:rPr lang="en-US" sz="1400">
                  <a:latin typeface="Times New Roman" pitchFamily="23" charset="0"/>
                </a:rPr>
                <a:t>To: Dad</a:t>
              </a:r>
            </a:p>
          </p:txBody>
        </p:sp>
      </p:grpSp>
      <p:sp>
        <p:nvSpPr>
          <p:cNvPr id="177172" name="Line 20"/>
          <p:cNvSpPr>
            <a:spLocks noChangeShapeType="1"/>
          </p:cNvSpPr>
          <p:nvPr/>
        </p:nvSpPr>
        <p:spPr bwMode="auto">
          <a:xfrm>
            <a:off x="838200" y="1981200"/>
            <a:ext cx="0" cy="3635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7173" name="Line 21"/>
          <p:cNvSpPr>
            <a:spLocks noChangeShapeType="1"/>
          </p:cNvSpPr>
          <p:nvPr/>
        </p:nvSpPr>
        <p:spPr bwMode="auto">
          <a:xfrm>
            <a:off x="838200" y="4191000"/>
            <a:ext cx="0" cy="3667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7175" name="Rectangle 23"/>
          <p:cNvSpPr>
            <a:spLocks noChangeArrowheads="1"/>
          </p:cNvSpPr>
          <p:nvPr/>
        </p:nvSpPr>
        <p:spPr bwMode="auto">
          <a:xfrm>
            <a:off x="241300" y="4584700"/>
            <a:ext cx="1917700" cy="488950"/>
          </a:xfrm>
          <a:prstGeom prst="rect">
            <a:avLst/>
          </a:prstGeom>
          <a:solidFill>
            <a:srgbClr val="FF99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7176" name="Rectangle 24"/>
          <p:cNvSpPr>
            <a:spLocks noChangeArrowheads="1"/>
          </p:cNvSpPr>
          <p:nvPr/>
        </p:nvSpPr>
        <p:spPr bwMode="auto">
          <a:xfrm>
            <a:off x="228600" y="4495800"/>
            <a:ext cx="17653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841" tIns="45421" rIns="90841" bIns="45421">
            <a:spAutoFit/>
          </a:bodyPr>
          <a:lstStyle/>
          <a:p>
            <a:pPr defTabSz="901700" eaLnBrk="0" hangingPunct="0"/>
            <a:r>
              <a:rPr lang="en-US" sz="1400">
                <a:latin typeface="Times New Roman" pitchFamily="23" charset="0"/>
              </a:rPr>
              <a:t>SrcEther: 0xdeadbeef</a:t>
            </a:r>
          </a:p>
          <a:p>
            <a:pPr defTabSz="901700" eaLnBrk="0" hangingPunct="0"/>
            <a:r>
              <a:rPr lang="en-US" sz="1400">
                <a:latin typeface="Times New Roman" pitchFamily="23" charset="0"/>
              </a:rPr>
              <a:t>DestEther: 0xfeedface</a:t>
            </a:r>
          </a:p>
        </p:txBody>
      </p:sp>
      <p:sp>
        <p:nvSpPr>
          <p:cNvPr id="177178" name="Rectangle 26"/>
          <p:cNvSpPr>
            <a:spLocks noChangeArrowheads="1"/>
          </p:cNvSpPr>
          <p:nvPr/>
        </p:nvSpPr>
        <p:spPr bwMode="auto">
          <a:xfrm>
            <a:off x="252413" y="4953000"/>
            <a:ext cx="1911350" cy="914400"/>
          </a:xfrm>
          <a:prstGeom prst="rect">
            <a:avLst/>
          </a:prstGeom>
          <a:solidFill>
            <a:srgbClr val="CCFF9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7179" name="Rectangle 27"/>
          <p:cNvSpPr>
            <a:spLocks noChangeArrowheads="1"/>
          </p:cNvSpPr>
          <p:nvPr/>
        </p:nvSpPr>
        <p:spPr bwMode="auto">
          <a:xfrm>
            <a:off x="228600" y="4953000"/>
            <a:ext cx="2133600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41" tIns="45421" rIns="90841" bIns="45421">
            <a:spAutoFit/>
          </a:bodyPr>
          <a:lstStyle/>
          <a:p>
            <a:pPr defTabSz="901700" eaLnBrk="0" hangingPunct="0"/>
            <a:r>
              <a:rPr lang="en-US" sz="1400">
                <a:latin typeface="Times New Roman" pitchFamily="23" charset="0"/>
              </a:rPr>
              <a:t>SrcAddr: 128.95.1.2</a:t>
            </a:r>
          </a:p>
          <a:p>
            <a:pPr defTabSz="901700" eaLnBrk="0" hangingPunct="0"/>
            <a:r>
              <a:rPr lang="en-US" sz="1400">
                <a:latin typeface="Times New Roman" pitchFamily="23" charset="0"/>
              </a:rPr>
              <a:t>DestAddr: 128.95.1.3</a:t>
            </a:r>
          </a:p>
          <a:p>
            <a:pPr defTabSz="901700" eaLnBrk="0" hangingPunct="0"/>
            <a:r>
              <a:rPr lang="en-US" sz="1400">
                <a:latin typeface="Times New Roman" pitchFamily="23" charset="0"/>
              </a:rPr>
              <a:t>SrcPort: 100</a:t>
            </a:r>
          </a:p>
          <a:p>
            <a:pPr defTabSz="901700" eaLnBrk="0" hangingPunct="0"/>
            <a:r>
              <a:rPr lang="en-US" sz="1400">
                <a:latin typeface="Times New Roman" pitchFamily="23" charset="0"/>
              </a:rPr>
              <a:t>DestPort: 200Bytes: 1-20</a:t>
            </a:r>
          </a:p>
        </p:txBody>
      </p:sp>
      <p:grpSp>
        <p:nvGrpSpPr>
          <p:cNvPr id="4" name="Group 28"/>
          <p:cNvGrpSpPr>
            <a:grpSpLocks/>
          </p:cNvGrpSpPr>
          <p:nvPr/>
        </p:nvGrpSpPr>
        <p:grpSpPr bwMode="auto">
          <a:xfrm>
            <a:off x="228600" y="5867400"/>
            <a:ext cx="1963738" cy="639763"/>
            <a:chOff x="128" y="3745"/>
            <a:chExt cx="1254" cy="408"/>
          </a:xfrm>
        </p:grpSpPr>
        <p:sp>
          <p:nvSpPr>
            <p:cNvPr id="93236" name="Rectangle 29"/>
            <p:cNvSpPr>
              <a:spLocks noChangeArrowheads="1"/>
            </p:cNvSpPr>
            <p:nvPr/>
          </p:nvSpPr>
          <p:spPr bwMode="auto">
            <a:xfrm>
              <a:off x="158" y="3939"/>
              <a:ext cx="1224" cy="186"/>
            </a:xfrm>
            <a:prstGeom prst="rect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237" name="Rectangle 30"/>
            <p:cNvSpPr>
              <a:spLocks noChangeArrowheads="1"/>
            </p:cNvSpPr>
            <p:nvPr/>
          </p:nvSpPr>
          <p:spPr bwMode="auto">
            <a:xfrm>
              <a:off x="128" y="3959"/>
              <a:ext cx="475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0841" tIns="45421" rIns="90841" bIns="45421">
              <a:spAutoFit/>
            </a:bodyPr>
            <a:lstStyle/>
            <a:p>
              <a:pPr defTabSz="901700" eaLnBrk="0" hangingPunct="0"/>
              <a:r>
                <a:rPr lang="en-US" sz="1400">
                  <a:latin typeface="Times New Roman" pitchFamily="23" charset="0"/>
                </a:rPr>
                <a:t>Hi Dad.</a:t>
              </a:r>
            </a:p>
          </p:txBody>
        </p:sp>
        <p:sp>
          <p:nvSpPr>
            <p:cNvPr id="93238" name="Rectangle 31"/>
            <p:cNvSpPr>
              <a:spLocks noChangeArrowheads="1"/>
            </p:cNvSpPr>
            <p:nvPr/>
          </p:nvSpPr>
          <p:spPr bwMode="auto">
            <a:xfrm>
              <a:off x="158" y="3745"/>
              <a:ext cx="1224" cy="186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239" name="Rectangle 32"/>
            <p:cNvSpPr>
              <a:spLocks noChangeArrowheads="1"/>
            </p:cNvSpPr>
            <p:nvPr/>
          </p:nvSpPr>
          <p:spPr bwMode="auto">
            <a:xfrm>
              <a:off x="128" y="3764"/>
              <a:ext cx="491" cy="1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0841" tIns="45421" rIns="90841" bIns="45421">
              <a:spAutoFit/>
            </a:bodyPr>
            <a:lstStyle/>
            <a:p>
              <a:pPr defTabSz="901700" eaLnBrk="0" hangingPunct="0"/>
              <a:r>
                <a:rPr lang="en-US" sz="1400">
                  <a:latin typeface="Times New Roman" pitchFamily="23" charset="0"/>
                </a:rPr>
                <a:t>To: Dad</a:t>
              </a:r>
            </a:p>
          </p:txBody>
        </p:sp>
      </p:grpSp>
      <p:sp>
        <p:nvSpPr>
          <p:cNvPr id="93201" name="Rectangle 33"/>
          <p:cNvSpPr>
            <a:spLocks noChangeArrowheads="1"/>
          </p:cNvSpPr>
          <p:nvPr/>
        </p:nvSpPr>
        <p:spPr bwMode="auto">
          <a:xfrm>
            <a:off x="2989263" y="1654175"/>
            <a:ext cx="28733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841" tIns="45421" rIns="90841" bIns="45421">
            <a:spAutoFit/>
          </a:bodyPr>
          <a:lstStyle/>
          <a:p>
            <a:pPr algn="ctr" defTabSz="901700" eaLnBrk="0" hangingPunct="0"/>
            <a:r>
              <a:rPr lang="en-US" sz="1600" b="1">
                <a:solidFill>
                  <a:srgbClr val="FF0066"/>
                </a:solidFill>
                <a:latin typeface="Times New Roman" pitchFamily="23" charset="0"/>
              </a:rPr>
              <a:t>Mail Composition And Display</a:t>
            </a:r>
          </a:p>
        </p:txBody>
      </p:sp>
      <p:sp>
        <p:nvSpPr>
          <p:cNvPr id="93202" name="Rectangle 34"/>
          <p:cNvSpPr>
            <a:spLocks noChangeArrowheads="1"/>
          </p:cNvSpPr>
          <p:nvPr/>
        </p:nvSpPr>
        <p:spPr bwMode="auto">
          <a:xfrm>
            <a:off x="3359150" y="2392363"/>
            <a:ext cx="21002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841" tIns="45421" rIns="90841" bIns="45421">
            <a:spAutoFit/>
          </a:bodyPr>
          <a:lstStyle/>
          <a:p>
            <a:pPr algn="ctr" defTabSz="901700" eaLnBrk="0" hangingPunct="0"/>
            <a:r>
              <a:rPr lang="en-US" sz="1600" b="1">
                <a:solidFill>
                  <a:srgbClr val="FF0066"/>
                </a:solidFill>
                <a:latin typeface="Times New Roman" pitchFamily="23" charset="0"/>
              </a:rPr>
              <a:t>Mail Transport Layer</a:t>
            </a:r>
          </a:p>
        </p:txBody>
      </p:sp>
      <p:sp>
        <p:nvSpPr>
          <p:cNvPr id="93203" name="Rectangle 35"/>
          <p:cNvSpPr>
            <a:spLocks noChangeArrowheads="1"/>
          </p:cNvSpPr>
          <p:nvPr/>
        </p:nvSpPr>
        <p:spPr bwMode="auto">
          <a:xfrm>
            <a:off x="3341688" y="3556000"/>
            <a:ext cx="244951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841" tIns="45421" rIns="90841" bIns="45421">
            <a:spAutoFit/>
          </a:bodyPr>
          <a:lstStyle/>
          <a:p>
            <a:pPr algn="ctr" defTabSz="901700" eaLnBrk="0" hangingPunct="0"/>
            <a:r>
              <a:rPr lang="en-US" sz="1600" b="1">
                <a:solidFill>
                  <a:srgbClr val="FF0066"/>
                </a:solidFill>
                <a:latin typeface="Times New Roman" pitchFamily="23" charset="0"/>
              </a:rPr>
              <a:t>Network Transport Layer</a:t>
            </a:r>
          </a:p>
        </p:txBody>
      </p:sp>
      <p:sp>
        <p:nvSpPr>
          <p:cNvPr id="93204" name="Rectangle 36"/>
          <p:cNvSpPr>
            <a:spLocks noChangeArrowheads="1"/>
          </p:cNvSpPr>
          <p:nvPr/>
        </p:nvSpPr>
        <p:spPr bwMode="auto">
          <a:xfrm>
            <a:off x="3898900" y="4879975"/>
            <a:ext cx="1168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841" tIns="45421" rIns="90841" bIns="45421">
            <a:spAutoFit/>
          </a:bodyPr>
          <a:lstStyle/>
          <a:p>
            <a:pPr algn="ctr" defTabSz="901700" eaLnBrk="0" hangingPunct="0"/>
            <a:r>
              <a:rPr lang="en-US" sz="1600" b="1">
                <a:solidFill>
                  <a:srgbClr val="FF0066"/>
                </a:solidFill>
                <a:latin typeface="Times New Roman" pitchFamily="23" charset="0"/>
              </a:rPr>
              <a:t>Link Layer</a:t>
            </a:r>
          </a:p>
        </p:txBody>
      </p:sp>
      <p:sp>
        <p:nvSpPr>
          <p:cNvPr id="93205" name="Line 64"/>
          <p:cNvSpPr>
            <a:spLocks noChangeShapeType="1"/>
          </p:cNvSpPr>
          <p:nvPr/>
        </p:nvSpPr>
        <p:spPr bwMode="auto">
          <a:xfrm>
            <a:off x="1524000" y="6705600"/>
            <a:ext cx="6048375" cy="0"/>
          </a:xfrm>
          <a:prstGeom prst="line">
            <a:avLst/>
          </a:prstGeom>
          <a:noFill/>
          <a:ln w="101600">
            <a:solidFill>
              <a:schemeClr val="tx2"/>
            </a:solidFill>
            <a:round/>
            <a:headEnd type="stealth" w="med" len="lg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3206" name="Rectangle 65"/>
          <p:cNvSpPr>
            <a:spLocks noChangeArrowheads="1"/>
          </p:cNvSpPr>
          <p:nvPr/>
        </p:nvSpPr>
        <p:spPr bwMode="auto">
          <a:xfrm>
            <a:off x="4038600" y="6127750"/>
            <a:ext cx="8921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841" tIns="45421" rIns="90841" bIns="45421">
            <a:spAutoFit/>
          </a:bodyPr>
          <a:lstStyle/>
          <a:p>
            <a:pPr defTabSz="901700" eaLnBrk="0" hangingPunct="0"/>
            <a:r>
              <a:rPr lang="en-US" sz="1600">
                <a:latin typeface="Times New Roman" pitchFamily="23" charset="0"/>
              </a:rPr>
              <a:t>Network</a:t>
            </a:r>
          </a:p>
        </p:txBody>
      </p:sp>
      <p:sp>
        <p:nvSpPr>
          <p:cNvPr id="93207" name="Line 66"/>
          <p:cNvSpPr>
            <a:spLocks noChangeShapeType="1"/>
          </p:cNvSpPr>
          <p:nvPr/>
        </p:nvSpPr>
        <p:spPr bwMode="auto">
          <a:xfrm>
            <a:off x="1973263" y="2901950"/>
            <a:ext cx="50990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3208" name="Line 67"/>
          <p:cNvSpPr>
            <a:spLocks noChangeShapeType="1"/>
          </p:cNvSpPr>
          <p:nvPr/>
        </p:nvSpPr>
        <p:spPr bwMode="auto">
          <a:xfrm>
            <a:off x="2667000" y="2673350"/>
            <a:ext cx="0" cy="4492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lg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3209" name="Rectangle 68"/>
          <p:cNvSpPr>
            <a:spLocks noChangeArrowheads="1"/>
          </p:cNvSpPr>
          <p:nvPr/>
        </p:nvSpPr>
        <p:spPr bwMode="auto">
          <a:xfrm>
            <a:off x="2662238" y="2568575"/>
            <a:ext cx="565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841" tIns="45421" rIns="90841" bIns="45421">
            <a:spAutoFit/>
          </a:bodyPr>
          <a:lstStyle/>
          <a:p>
            <a:pPr defTabSz="901700" eaLnBrk="0" hangingPunct="0"/>
            <a:r>
              <a:rPr lang="en-US" sz="1600">
                <a:latin typeface="Times New Roman" pitchFamily="23" charset="0"/>
              </a:rPr>
              <a:t>User</a:t>
            </a:r>
          </a:p>
        </p:txBody>
      </p:sp>
      <p:sp>
        <p:nvSpPr>
          <p:cNvPr id="93210" name="Rectangle 69"/>
          <p:cNvSpPr>
            <a:spLocks noChangeArrowheads="1"/>
          </p:cNvSpPr>
          <p:nvPr/>
        </p:nvSpPr>
        <p:spPr bwMode="auto">
          <a:xfrm>
            <a:off x="2679700" y="2886075"/>
            <a:ext cx="7334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841" tIns="45421" rIns="90841" bIns="45421">
            <a:spAutoFit/>
          </a:bodyPr>
          <a:lstStyle/>
          <a:p>
            <a:pPr defTabSz="901700" eaLnBrk="0" hangingPunct="0"/>
            <a:r>
              <a:rPr lang="en-US" sz="1600">
                <a:latin typeface="Times New Roman" pitchFamily="23" charset="0"/>
              </a:rPr>
              <a:t>Kernel</a:t>
            </a:r>
          </a:p>
        </p:txBody>
      </p:sp>
      <p:sp>
        <p:nvSpPr>
          <p:cNvPr id="177222" name="Rectangle 70"/>
          <p:cNvSpPr>
            <a:spLocks noChangeArrowheads="1"/>
          </p:cNvSpPr>
          <p:nvPr/>
        </p:nvSpPr>
        <p:spPr bwMode="auto">
          <a:xfrm>
            <a:off x="7086600" y="685800"/>
            <a:ext cx="8239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841" tIns="45421" rIns="90841" bIns="45421">
            <a:spAutoFit/>
          </a:bodyPr>
          <a:lstStyle/>
          <a:p>
            <a:pPr defTabSz="901700" eaLnBrk="0" hangingPunct="0"/>
            <a:r>
              <a:rPr lang="en-US" sz="1600">
                <a:latin typeface="Times New Roman" pitchFamily="23" charset="0"/>
              </a:rPr>
              <a:t>Hi Dad.</a:t>
            </a:r>
          </a:p>
        </p:txBody>
      </p:sp>
      <p:sp>
        <p:nvSpPr>
          <p:cNvPr id="177223" name="Line 71"/>
          <p:cNvSpPr>
            <a:spLocks noChangeShapeType="1"/>
          </p:cNvSpPr>
          <p:nvPr/>
        </p:nvSpPr>
        <p:spPr bwMode="auto">
          <a:xfrm>
            <a:off x="7467600" y="9906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" name="Group 72"/>
          <p:cNvGrpSpPr>
            <a:grpSpLocks/>
          </p:cNvGrpSpPr>
          <p:nvPr/>
        </p:nvGrpSpPr>
        <p:grpSpPr bwMode="auto">
          <a:xfrm>
            <a:off x="6805613" y="1371600"/>
            <a:ext cx="1271587" cy="628650"/>
            <a:chOff x="199" y="1337"/>
            <a:chExt cx="812" cy="401"/>
          </a:xfrm>
        </p:grpSpPr>
        <p:sp>
          <p:nvSpPr>
            <p:cNvPr id="93232" name="Rectangle 73"/>
            <p:cNvSpPr>
              <a:spLocks noChangeArrowheads="1"/>
            </p:cNvSpPr>
            <p:nvPr/>
          </p:nvSpPr>
          <p:spPr bwMode="auto">
            <a:xfrm>
              <a:off x="220" y="1531"/>
              <a:ext cx="791" cy="186"/>
            </a:xfrm>
            <a:prstGeom prst="rect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233" name="Rectangle 74"/>
            <p:cNvSpPr>
              <a:spLocks noChangeArrowheads="1"/>
            </p:cNvSpPr>
            <p:nvPr/>
          </p:nvSpPr>
          <p:spPr bwMode="auto">
            <a:xfrm>
              <a:off x="199" y="1544"/>
              <a:ext cx="475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0841" tIns="45421" rIns="90841" bIns="45421">
              <a:spAutoFit/>
            </a:bodyPr>
            <a:lstStyle/>
            <a:p>
              <a:pPr defTabSz="901700" eaLnBrk="0" hangingPunct="0"/>
              <a:r>
                <a:rPr lang="en-US" sz="1400">
                  <a:latin typeface="Times New Roman" pitchFamily="23" charset="0"/>
                </a:rPr>
                <a:t>Hi Dad.</a:t>
              </a:r>
            </a:p>
          </p:txBody>
        </p:sp>
        <p:sp>
          <p:nvSpPr>
            <p:cNvPr id="93234" name="Rectangle 75"/>
            <p:cNvSpPr>
              <a:spLocks noChangeArrowheads="1"/>
            </p:cNvSpPr>
            <p:nvPr/>
          </p:nvSpPr>
          <p:spPr bwMode="auto">
            <a:xfrm>
              <a:off x="220" y="1337"/>
              <a:ext cx="791" cy="186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235" name="Rectangle 76"/>
            <p:cNvSpPr>
              <a:spLocks noChangeArrowheads="1"/>
            </p:cNvSpPr>
            <p:nvPr/>
          </p:nvSpPr>
          <p:spPr bwMode="auto">
            <a:xfrm>
              <a:off x="199" y="1350"/>
              <a:ext cx="491" cy="1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0841" tIns="45421" rIns="90841" bIns="45421">
              <a:spAutoFit/>
            </a:bodyPr>
            <a:lstStyle/>
            <a:p>
              <a:pPr defTabSz="901700" eaLnBrk="0" hangingPunct="0"/>
              <a:r>
                <a:rPr lang="en-US" sz="1400">
                  <a:latin typeface="Times New Roman" pitchFamily="23" charset="0"/>
                </a:rPr>
                <a:t>To: Dad</a:t>
              </a:r>
            </a:p>
          </p:txBody>
        </p:sp>
      </p:grpSp>
      <p:sp>
        <p:nvSpPr>
          <p:cNvPr id="177229" name="Rectangle 77"/>
          <p:cNvSpPr>
            <a:spLocks noChangeArrowheads="1"/>
          </p:cNvSpPr>
          <p:nvPr/>
        </p:nvSpPr>
        <p:spPr bwMode="auto">
          <a:xfrm>
            <a:off x="6834188" y="2325688"/>
            <a:ext cx="1911350" cy="915987"/>
          </a:xfrm>
          <a:prstGeom prst="rect">
            <a:avLst/>
          </a:prstGeom>
          <a:solidFill>
            <a:srgbClr val="CCFF9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7230" name="Rectangle 78"/>
          <p:cNvSpPr>
            <a:spLocks noChangeArrowheads="1"/>
          </p:cNvSpPr>
          <p:nvPr/>
        </p:nvSpPr>
        <p:spPr bwMode="auto">
          <a:xfrm>
            <a:off x="6781800" y="2286000"/>
            <a:ext cx="1989138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841" tIns="45421" rIns="90841" bIns="45421">
            <a:spAutoFit/>
          </a:bodyPr>
          <a:lstStyle/>
          <a:p>
            <a:pPr defTabSz="901700" eaLnBrk="0" hangingPunct="0"/>
            <a:r>
              <a:rPr lang="en-US" sz="1400">
                <a:latin typeface="Times New Roman" pitchFamily="23" charset="0"/>
              </a:rPr>
              <a:t>SrcAddr: 128.95.1.2</a:t>
            </a:r>
          </a:p>
          <a:p>
            <a:pPr defTabSz="901700" eaLnBrk="0" hangingPunct="0"/>
            <a:r>
              <a:rPr lang="en-US" sz="1400">
                <a:latin typeface="Times New Roman" pitchFamily="23" charset="0"/>
              </a:rPr>
              <a:t>DestAddr: 128.95.1.3</a:t>
            </a:r>
          </a:p>
          <a:p>
            <a:pPr defTabSz="901700" eaLnBrk="0" hangingPunct="0"/>
            <a:r>
              <a:rPr lang="en-US" sz="1400">
                <a:latin typeface="Times New Roman" pitchFamily="23" charset="0"/>
              </a:rPr>
              <a:t>SrcPort: 110, </a:t>
            </a:r>
          </a:p>
          <a:p>
            <a:pPr defTabSz="901700" eaLnBrk="0" hangingPunct="0"/>
            <a:r>
              <a:rPr lang="en-US" sz="1400">
                <a:latin typeface="Times New Roman" pitchFamily="23" charset="0"/>
              </a:rPr>
              <a:t>DestPort: 110Bytes: 1-20</a:t>
            </a:r>
          </a:p>
        </p:txBody>
      </p:sp>
      <p:grpSp>
        <p:nvGrpSpPr>
          <p:cNvPr id="6" name="Group 79"/>
          <p:cNvGrpSpPr>
            <a:grpSpLocks/>
          </p:cNvGrpSpPr>
          <p:nvPr/>
        </p:nvGrpSpPr>
        <p:grpSpPr bwMode="auto">
          <a:xfrm>
            <a:off x="6781800" y="3260725"/>
            <a:ext cx="1963738" cy="893763"/>
            <a:chOff x="115" y="2382"/>
            <a:chExt cx="1254" cy="380"/>
          </a:xfrm>
        </p:grpSpPr>
        <p:sp>
          <p:nvSpPr>
            <p:cNvPr id="93228" name="Rectangle 80"/>
            <p:cNvSpPr>
              <a:spLocks noChangeArrowheads="1"/>
            </p:cNvSpPr>
            <p:nvPr/>
          </p:nvSpPr>
          <p:spPr bwMode="auto">
            <a:xfrm>
              <a:off x="145" y="2576"/>
              <a:ext cx="1224" cy="186"/>
            </a:xfrm>
            <a:prstGeom prst="rect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229" name="Rectangle 81"/>
            <p:cNvSpPr>
              <a:spLocks noChangeArrowheads="1"/>
            </p:cNvSpPr>
            <p:nvPr/>
          </p:nvSpPr>
          <p:spPr bwMode="auto">
            <a:xfrm>
              <a:off x="115" y="2596"/>
              <a:ext cx="475" cy="1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0841" tIns="45421" rIns="90841" bIns="45421">
              <a:spAutoFit/>
            </a:bodyPr>
            <a:lstStyle/>
            <a:p>
              <a:pPr defTabSz="901700" eaLnBrk="0" hangingPunct="0"/>
              <a:r>
                <a:rPr lang="en-US" sz="1400">
                  <a:latin typeface="Times New Roman" pitchFamily="23" charset="0"/>
                </a:rPr>
                <a:t>Hi Dad.</a:t>
              </a:r>
            </a:p>
          </p:txBody>
        </p:sp>
        <p:sp>
          <p:nvSpPr>
            <p:cNvPr id="93230" name="Rectangle 82"/>
            <p:cNvSpPr>
              <a:spLocks noChangeArrowheads="1"/>
            </p:cNvSpPr>
            <p:nvPr/>
          </p:nvSpPr>
          <p:spPr bwMode="auto">
            <a:xfrm>
              <a:off x="145" y="2382"/>
              <a:ext cx="1224" cy="186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231" name="Rectangle 83"/>
            <p:cNvSpPr>
              <a:spLocks noChangeArrowheads="1"/>
            </p:cNvSpPr>
            <p:nvPr/>
          </p:nvSpPr>
          <p:spPr bwMode="auto">
            <a:xfrm>
              <a:off x="115" y="2401"/>
              <a:ext cx="491" cy="1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0841" tIns="45421" rIns="90841" bIns="45421">
              <a:spAutoFit/>
            </a:bodyPr>
            <a:lstStyle/>
            <a:p>
              <a:pPr defTabSz="901700" eaLnBrk="0" hangingPunct="0"/>
              <a:r>
                <a:rPr lang="en-US" sz="1400">
                  <a:latin typeface="Times New Roman" pitchFamily="23" charset="0"/>
                </a:rPr>
                <a:t>To: Dad</a:t>
              </a:r>
            </a:p>
          </p:txBody>
        </p:sp>
      </p:grpSp>
      <p:sp>
        <p:nvSpPr>
          <p:cNvPr id="177236" name="Line 84"/>
          <p:cNvSpPr>
            <a:spLocks noChangeShapeType="1"/>
          </p:cNvSpPr>
          <p:nvPr/>
        </p:nvSpPr>
        <p:spPr bwMode="auto">
          <a:xfrm>
            <a:off x="7467600" y="1981200"/>
            <a:ext cx="0" cy="3635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7237" name="Line 85"/>
          <p:cNvSpPr>
            <a:spLocks noChangeShapeType="1"/>
          </p:cNvSpPr>
          <p:nvPr/>
        </p:nvSpPr>
        <p:spPr bwMode="auto">
          <a:xfrm>
            <a:off x="7467600" y="4191000"/>
            <a:ext cx="0" cy="3667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7238" name="Rectangle 86"/>
          <p:cNvSpPr>
            <a:spLocks noChangeArrowheads="1"/>
          </p:cNvSpPr>
          <p:nvPr/>
        </p:nvSpPr>
        <p:spPr bwMode="auto">
          <a:xfrm>
            <a:off x="6870700" y="4584700"/>
            <a:ext cx="1917700" cy="488950"/>
          </a:xfrm>
          <a:prstGeom prst="rect">
            <a:avLst/>
          </a:prstGeom>
          <a:solidFill>
            <a:srgbClr val="FF99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7239" name="Rectangle 87"/>
          <p:cNvSpPr>
            <a:spLocks noChangeArrowheads="1"/>
          </p:cNvSpPr>
          <p:nvPr/>
        </p:nvSpPr>
        <p:spPr bwMode="auto">
          <a:xfrm>
            <a:off x="6858000" y="4495800"/>
            <a:ext cx="17653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841" tIns="45421" rIns="90841" bIns="45421">
            <a:spAutoFit/>
          </a:bodyPr>
          <a:lstStyle/>
          <a:p>
            <a:pPr defTabSz="901700" eaLnBrk="0" hangingPunct="0"/>
            <a:r>
              <a:rPr lang="en-US" sz="1400">
                <a:latin typeface="Times New Roman" pitchFamily="23" charset="0"/>
              </a:rPr>
              <a:t>SrcEther: 0xdeadbeef</a:t>
            </a:r>
          </a:p>
          <a:p>
            <a:pPr defTabSz="901700" eaLnBrk="0" hangingPunct="0"/>
            <a:r>
              <a:rPr lang="en-US" sz="1400">
                <a:latin typeface="Times New Roman" pitchFamily="23" charset="0"/>
              </a:rPr>
              <a:t>DestEther: 0xfeedface</a:t>
            </a:r>
          </a:p>
        </p:txBody>
      </p:sp>
      <p:sp>
        <p:nvSpPr>
          <p:cNvPr id="177240" name="Rectangle 88"/>
          <p:cNvSpPr>
            <a:spLocks noChangeArrowheads="1"/>
          </p:cNvSpPr>
          <p:nvPr/>
        </p:nvSpPr>
        <p:spPr bwMode="auto">
          <a:xfrm>
            <a:off x="6881813" y="4953000"/>
            <a:ext cx="1911350" cy="914400"/>
          </a:xfrm>
          <a:prstGeom prst="rect">
            <a:avLst/>
          </a:prstGeom>
          <a:solidFill>
            <a:srgbClr val="CCFF9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7241" name="Rectangle 89"/>
          <p:cNvSpPr>
            <a:spLocks noChangeArrowheads="1"/>
          </p:cNvSpPr>
          <p:nvPr/>
        </p:nvSpPr>
        <p:spPr bwMode="auto">
          <a:xfrm>
            <a:off x="6858000" y="4953000"/>
            <a:ext cx="2133600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41" tIns="45421" rIns="90841" bIns="45421">
            <a:spAutoFit/>
          </a:bodyPr>
          <a:lstStyle/>
          <a:p>
            <a:pPr defTabSz="901700" eaLnBrk="0" hangingPunct="0"/>
            <a:r>
              <a:rPr lang="en-US" sz="1400">
                <a:latin typeface="Times New Roman" pitchFamily="23" charset="0"/>
              </a:rPr>
              <a:t>SrcAddr: 128.95.1.2</a:t>
            </a:r>
          </a:p>
          <a:p>
            <a:pPr defTabSz="901700" eaLnBrk="0" hangingPunct="0"/>
            <a:r>
              <a:rPr lang="en-US" sz="1400">
                <a:latin typeface="Times New Roman" pitchFamily="23" charset="0"/>
              </a:rPr>
              <a:t>DestAddr: 128.95.1.3</a:t>
            </a:r>
          </a:p>
          <a:p>
            <a:pPr defTabSz="901700" eaLnBrk="0" hangingPunct="0"/>
            <a:r>
              <a:rPr lang="en-US" sz="1400">
                <a:latin typeface="Times New Roman" pitchFamily="23" charset="0"/>
              </a:rPr>
              <a:t>SrcPort: 100</a:t>
            </a:r>
          </a:p>
          <a:p>
            <a:pPr defTabSz="901700" eaLnBrk="0" hangingPunct="0"/>
            <a:r>
              <a:rPr lang="en-US" sz="1400">
                <a:latin typeface="Times New Roman" pitchFamily="23" charset="0"/>
              </a:rPr>
              <a:t>DestPort: 200Bytes: 1-20</a:t>
            </a:r>
          </a:p>
        </p:txBody>
      </p:sp>
      <p:grpSp>
        <p:nvGrpSpPr>
          <p:cNvPr id="7" name="Group 90"/>
          <p:cNvGrpSpPr>
            <a:grpSpLocks/>
          </p:cNvGrpSpPr>
          <p:nvPr/>
        </p:nvGrpSpPr>
        <p:grpSpPr bwMode="auto">
          <a:xfrm>
            <a:off x="6858000" y="5867400"/>
            <a:ext cx="1963738" cy="639763"/>
            <a:chOff x="128" y="3745"/>
            <a:chExt cx="1254" cy="408"/>
          </a:xfrm>
        </p:grpSpPr>
        <p:sp>
          <p:nvSpPr>
            <p:cNvPr id="93224" name="Rectangle 91"/>
            <p:cNvSpPr>
              <a:spLocks noChangeArrowheads="1"/>
            </p:cNvSpPr>
            <p:nvPr/>
          </p:nvSpPr>
          <p:spPr bwMode="auto">
            <a:xfrm>
              <a:off x="158" y="3939"/>
              <a:ext cx="1224" cy="186"/>
            </a:xfrm>
            <a:prstGeom prst="rect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225" name="Rectangle 92"/>
            <p:cNvSpPr>
              <a:spLocks noChangeArrowheads="1"/>
            </p:cNvSpPr>
            <p:nvPr/>
          </p:nvSpPr>
          <p:spPr bwMode="auto">
            <a:xfrm>
              <a:off x="128" y="3959"/>
              <a:ext cx="475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0841" tIns="45421" rIns="90841" bIns="45421">
              <a:spAutoFit/>
            </a:bodyPr>
            <a:lstStyle/>
            <a:p>
              <a:pPr defTabSz="901700" eaLnBrk="0" hangingPunct="0"/>
              <a:r>
                <a:rPr lang="en-US" sz="1400">
                  <a:latin typeface="Times New Roman" pitchFamily="23" charset="0"/>
                </a:rPr>
                <a:t>Hi Dad.</a:t>
              </a:r>
            </a:p>
          </p:txBody>
        </p:sp>
        <p:sp>
          <p:nvSpPr>
            <p:cNvPr id="93226" name="Rectangle 93"/>
            <p:cNvSpPr>
              <a:spLocks noChangeArrowheads="1"/>
            </p:cNvSpPr>
            <p:nvPr/>
          </p:nvSpPr>
          <p:spPr bwMode="auto">
            <a:xfrm>
              <a:off x="158" y="3745"/>
              <a:ext cx="1224" cy="186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227" name="Rectangle 94"/>
            <p:cNvSpPr>
              <a:spLocks noChangeArrowheads="1"/>
            </p:cNvSpPr>
            <p:nvPr/>
          </p:nvSpPr>
          <p:spPr bwMode="auto">
            <a:xfrm>
              <a:off x="128" y="3764"/>
              <a:ext cx="491" cy="1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0841" tIns="45421" rIns="90841" bIns="45421">
              <a:spAutoFit/>
            </a:bodyPr>
            <a:lstStyle/>
            <a:p>
              <a:pPr defTabSz="901700" eaLnBrk="0" hangingPunct="0"/>
              <a:r>
                <a:rPr lang="en-US" sz="1400">
                  <a:latin typeface="Times New Roman" pitchFamily="23" charset="0"/>
                </a:rPr>
                <a:t>To: Dad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7165" grpId="0" animBg="1"/>
      <p:bldP spid="177166" grpId="0"/>
      <p:bldP spid="177172" grpId="0" animBg="1"/>
      <p:bldP spid="177173" grpId="0" animBg="1"/>
      <p:bldP spid="177175" grpId="0" animBg="1"/>
      <p:bldP spid="177176" grpId="0"/>
      <p:bldP spid="177178" grpId="0" animBg="1"/>
      <p:bldP spid="177179" grpId="0"/>
      <p:bldP spid="177222" grpId="0"/>
      <p:bldP spid="177223" grpId="0" animBg="1"/>
      <p:bldP spid="177229" grpId="0" animBg="1"/>
      <p:bldP spid="177230" grpId="0"/>
      <p:bldP spid="177236" grpId="0" animBg="1"/>
      <p:bldP spid="177237" grpId="0" animBg="1"/>
      <p:bldP spid="177238" grpId="0" animBg="1"/>
      <p:bldP spid="177239" grpId="0"/>
      <p:bldP spid="177240" grpId="0" animBg="1"/>
      <p:bldP spid="177241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B45289F-DB90-41D3-A82D-0D21A7531F82}" type="slidenum">
              <a:rPr lang="en-US"/>
              <a:pPr/>
              <a:t>39</a:t>
            </a:fld>
            <a:endParaRPr lang="en-US"/>
          </a:p>
        </p:txBody>
      </p:sp>
      <p:sp>
        <p:nvSpPr>
          <p:cNvPr id="95235" name="Rectangle 2"/>
          <p:cNvSpPr>
            <a:spLocks noGrp="1" noChangeArrowheads="1"/>
          </p:cNvSpPr>
          <p:nvPr>
            <p:ph type="title"/>
          </p:nvPr>
        </p:nvSpPr>
        <p:spPr>
          <a:xfrm>
            <a:off x="965200" y="295275"/>
            <a:ext cx="7923213" cy="573088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Protocol encapsulation</a:t>
            </a:r>
          </a:p>
        </p:txBody>
      </p:sp>
      <p:sp>
        <p:nvSpPr>
          <p:cNvPr id="95236" name="Rectangle 79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457200" y="2133600"/>
            <a:ext cx="236220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5237" name="Rectangle 80"/>
          <p:cNvSpPr>
            <a:spLocks noChangeArrowheads="1"/>
          </p:cNvSpPr>
          <p:nvPr/>
        </p:nvSpPr>
        <p:spPr bwMode="auto">
          <a:xfrm>
            <a:off x="609600" y="2362200"/>
            <a:ext cx="2133600" cy="838200"/>
          </a:xfrm>
          <a:prstGeom prst="rect">
            <a:avLst/>
          </a:prstGeom>
          <a:solidFill>
            <a:srgbClr val="66FF33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>
                <a:solidFill>
                  <a:srgbClr val="000000"/>
                </a:solidFill>
                <a:latin typeface="Times New Roman" pitchFamily="23" charset="0"/>
              </a:rPr>
              <a:t>e-mail client</a:t>
            </a:r>
          </a:p>
        </p:txBody>
      </p:sp>
      <p:sp>
        <p:nvSpPr>
          <p:cNvPr id="95238" name="Rectangle 81"/>
          <p:cNvSpPr>
            <a:spLocks noChangeArrowheads="1"/>
          </p:cNvSpPr>
          <p:nvPr/>
        </p:nvSpPr>
        <p:spPr bwMode="auto">
          <a:xfrm>
            <a:off x="609600" y="3429000"/>
            <a:ext cx="2133600" cy="838200"/>
          </a:xfrm>
          <a:prstGeom prst="rect">
            <a:avLst/>
          </a:prstGeom>
          <a:solidFill>
            <a:srgbClr val="FF66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>
                <a:solidFill>
                  <a:srgbClr val="000000"/>
                </a:solidFill>
                <a:latin typeface="Times New Roman" pitchFamily="23" charset="0"/>
              </a:rPr>
              <a:t>TCP server</a:t>
            </a:r>
          </a:p>
        </p:txBody>
      </p:sp>
      <p:sp>
        <p:nvSpPr>
          <p:cNvPr id="95239" name="Rectangle 82"/>
          <p:cNvSpPr>
            <a:spLocks noChangeArrowheads="1"/>
          </p:cNvSpPr>
          <p:nvPr/>
        </p:nvSpPr>
        <p:spPr bwMode="auto">
          <a:xfrm>
            <a:off x="609600" y="4495800"/>
            <a:ext cx="2133600" cy="838200"/>
          </a:xfrm>
          <a:prstGeom prst="rect">
            <a:avLst/>
          </a:prstGeom>
          <a:solidFill>
            <a:srgbClr val="66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>
                <a:solidFill>
                  <a:srgbClr val="000000"/>
                </a:solidFill>
                <a:latin typeface="Times New Roman" pitchFamily="23" charset="0"/>
              </a:rPr>
              <a:t>IP server</a:t>
            </a:r>
          </a:p>
        </p:txBody>
      </p:sp>
      <p:sp>
        <p:nvSpPr>
          <p:cNvPr id="95240" name="Rectangle 83"/>
          <p:cNvSpPr>
            <a:spLocks noChangeArrowheads="1"/>
          </p:cNvSpPr>
          <p:nvPr/>
        </p:nvSpPr>
        <p:spPr bwMode="auto">
          <a:xfrm>
            <a:off x="609600" y="5562600"/>
            <a:ext cx="2133600" cy="838200"/>
          </a:xfrm>
          <a:prstGeom prst="rect">
            <a:avLst/>
          </a:prstGeom>
          <a:solidFill>
            <a:srgbClr val="FFCC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>
                <a:solidFill>
                  <a:srgbClr val="000000"/>
                </a:solidFill>
                <a:latin typeface="Times New Roman" pitchFamily="23" charset="0"/>
              </a:rPr>
              <a:t>ethernet</a:t>
            </a:r>
          </a:p>
          <a:p>
            <a:pPr algn="ctr" eaLnBrk="0" hangingPunct="0"/>
            <a:r>
              <a:rPr lang="en-US" sz="2400">
                <a:solidFill>
                  <a:srgbClr val="000000"/>
                </a:solidFill>
                <a:latin typeface="Times New Roman" pitchFamily="23" charset="0"/>
              </a:rPr>
              <a:t>driver/card</a:t>
            </a:r>
          </a:p>
        </p:txBody>
      </p:sp>
      <p:sp>
        <p:nvSpPr>
          <p:cNvPr id="95241" name="Line 84"/>
          <p:cNvSpPr>
            <a:spLocks noChangeShapeType="1"/>
          </p:cNvSpPr>
          <p:nvPr/>
        </p:nvSpPr>
        <p:spPr bwMode="auto">
          <a:xfrm>
            <a:off x="1295400" y="3200400"/>
            <a:ext cx="0" cy="228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5242" name="Line 85"/>
          <p:cNvSpPr>
            <a:spLocks noChangeShapeType="1"/>
          </p:cNvSpPr>
          <p:nvPr/>
        </p:nvSpPr>
        <p:spPr bwMode="auto">
          <a:xfrm>
            <a:off x="1295400" y="5334000"/>
            <a:ext cx="0" cy="228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5243" name="Line 86"/>
          <p:cNvSpPr>
            <a:spLocks noChangeShapeType="1"/>
          </p:cNvSpPr>
          <p:nvPr/>
        </p:nvSpPr>
        <p:spPr bwMode="auto">
          <a:xfrm>
            <a:off x="1295400" y="4267200"/>
            <a:ext cx="0" cy="228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5244" name="Text Box 87"/>
          <p:cNvSpPr txBox="1">
            <a:spLocks noChangeArrowheads="1"/>
          </p:cNvSpPr>
          <p:nvPr/>
        </p:nvSpPr>
        <p:spPr bwMode="auto">
          <a:xfrm>
            <a:off x="914400" y="1676400"/>
            <a:ext cx="989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>
                <a:solidFill>
                  <a:srgbClr val="000000"/>
                </a:solidFill>
                <a:latin typeface="Times New Roman" pitchFamily="23" charset="0"/>
              </a:rPr>
              <a:t>user X</a:t>
            </a:r>
          </a:p>
        </p:txBody>
      </p:sp>
      <p:sp>
        <p:nvSpPr>
          <p:cNvPr id="95245" name="Line 88"/>
          <p:cNvSpPr>
            <a:spLocks noChangeShapeType="1"/>
          </p:cNvSpPr>
          <p:nvPr/>
        </p:nvSpPr>
        <p:spPr bwMode="auto">
          <a:xfrm flipH="1">
            <a:off x="1447800" y="2133600"/>
            <a:ext cx="0" cy="228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5246" name="Rectangle 89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5943600" y="2133600"/>
            <a:ext cx="236220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5247" name="Rectangle 90"/>
          <p:cNvSpPr>
            <a:spLocks noChangeArrowheads="1"/>
          </p:cNvSpPr>
          <p:nvPr/>
        </p:nvSpPr>
        <p:spPr bwMode="auto">
          <a:xfrm>
            <a:off x="6096000" y="2362200"/>
            <a:ext cx="2133600" cy="838200"/>
          </a:xfrm>
          <a:prstGeom prst="rect">
            <a:avLst/>
          </a:prstGeom>
          <a:solidFill>
            <a:srgbClr val="66FF33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>
                <a:solidFill>
                  <a:srgbClr val="000000"/>
                </a:solidFill>
                <a:latin typeface="Times New Roman" pitchFamily="23" charset="0"/>
              </a:rPr>
              <a:t>e-mail server</a:t>
            </a:r>
          </a:p>
        </p:txBody>
      </p:sp>
      <p:sp>
        <p:nvSpPr>
          <p:cNvPr id="95248" name="Rectangle 91"/>
          <p:cNvSpPr>
            <a:spLocks noChangeArrowheads="1"/>
          </p:cNvSpPr>
          <p:nvPr/>
        </p:nvSpPr>
        <p:spPr bwMode="auto">
          <a:xfrm>
            <a:off x="6096000" y="3429000"/>
            <a:ext cx="2133600" cy="838200"/>
          </a:xfrm>
          <a:prstGeom prst="rect">
            <a:avLst/>
          </a:prstGeom>
          <a:solidFill>
            <a:srgbClr val="FF66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>
                <a:solidFill>
                  <a:srgbClr val="000000"/>
                </a:solidFill>
                <a:latin typeface="Times New Roman" pitchFamily="23" charset="0"/>
              </a:rPr>
              <a:t>TCP server</a:t>
            </a:r>
          </a:p>
        </p:txBody>
      </p:sp>
      <p:sp>
        <p:nvSpPr>
          <p:cNvPr id="95249" name="Rectangle 92"/>
          <p:cNvSpPr>
            <a:spLocks noChangeArrowheads="1"/>
          </p:cNvSpPr>
          <p:nvPr/>
        </p:nvSpPr>
        <p:spPr bwMode="auto">
          <a:xfrm>
            <a:off x="6096000" y="4495800"/>
            <a:ext cx="2133600" cy="838200"/>
          </a:xfrm>
          <a:prstGeom prst="rect">
            <a:avLst/>
          </a:prstGeom>
          <a:solidFill>
            <a:srgbClr val="66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>
                <a:solidFill>
                  <a:srgbClr val="000000"/>
                </a:solidFill>
                <a:latin typeface="Times New Roman" pitchFamily="23" charset="0"/>
              </a:rPr>
              <a:t>IP server</a:t>
            </a:r>
          </a:p>
        </p:txBody>
      </p:sp>
      <p:sp>
        <p:nvSpPr>
          <p:cNvPr id="95250" name="Rectangle 93"/>
          <p:cNvSpPr>
            <a:spLocks noChangeArrowheads="1"/>
          </p:cNvSpPr>
          <p:nvPr/>
        </p:nvSpPr>
        <p:spPr bwMode="auto">
          <a:xfrm>
            <a:off x="6096000" y="5562600"/>
            <a:ext cx="2133600" cy="838200"/>
          </a:xfrm>
          <a:prstGeom prst="rect">
            <a:avLst/>
          </a:prstGeom>
          <a:solidFill>
            <a:srgbClr val="FFCC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>
                <a:solidFill>
                  <a:srgbClr val="000000"/>
                </a:solidFill>
                <a:latin typeface="Times New Roman" pitchFamily="23" charset="0"/>
              </a:rPr>
              <a:t>ethernet</a:t>
            </a:r>
          </a:p>
          <a:p>
            <a:pPr algn="ctr" eaLnBrk="0" hangingPunct="0"/>
            <a:r>
              <a:rPr lang="en-US" sz="2400">
                <a:solidFill>
                  <a:srgbClr val="000000"/>
                </a:solidFill>
                <a:latin typeface="Times New Roman" pitchFamily="23" charset="0"/>
              </a:rPr>
              <a:t>driver/card</a:t>
            </a:r>
          </a:p>
        </p:txBody>
      </p:sp>
      <p:sp>
        <p:nvSpPr>
          <p:cNvPr id="95251" name="Line 94"/>
          <p:cNvSpPr>
            <a:spLocks noChangeShapeType="1"/>
          </p:cNvSpPr>
          <p:nvPr/>
        </p:nvSpPr>
        <p:spPr bwMode="auto">
          <a:xfrm>
            <a:off x="6400800" y="6400800"/>
            <a:ext cx="0" cy="228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5252" name="Line 95"/>
          <p:cNvSpPr>
            <a:spLocks noChangeShapeType="1"/>
          </p:cNvSpPr>
          <p:nvPr/>
        </p:nvSpPr>
        <p:spPr bwMode="auto">
          <a:xfrm flipV="1">
            <a:off x="7467600" y="5334000"/>
            <a:ext cx="0" cy="228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5253" name="Line 96"/>
          <p:cNvSpPr>
            <a:spLocks noChangeShapeType="1"/>
          </p:cNvSpPr>
          <p:nvPr/>
        </p:nvSpPr>
        <p:spPr bwMode="auto">
          <a:xfrm>
            <a:off x="2438400" y="6400800"/>
            <a:ext cx="0" cy="228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5254" name="Line 97"/>
          <p:cNvSpPr>
            <a:spLocks noChangeShapeType="1"/>
          </p:cNvSpPr>
          <p:nvPr/>
        </p:nvSpPr>
        <p:spPr bwMode="auto">
          <a:xfrm flipV="1">
            <a:off x="7467600" y="3200400"/>
            <a:ext cx="0" cy="228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5255" name="Line 98"/>
          <p:cNvSpPr>
            <a:spLocks noChangeShapeType="1"/>
          </p:cNvSpPr>
          <p:nvPr/>
        </p:nvSpPr>
        <p:spPr bwMode="auto">
          <a:xfrm flipV="1">
            <a:off x="7467600" y="4267200"/>
            <a:ext cx="0" cy="228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5256" name="Text Box 99"/>
          <p:cNvSpPr txBox="1">
            <a:spLocks noChangeArrowheads="1"/>
          </p:cNvSpPr>
          <p:nvPr/>
        </p:nvSpPr>
        <p:spPr bwMode="auto">
          <a:xfrm>
            <a:off x="6400800" y="1676400"/>
            <a:ext cx="989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>
                <a:solidFill>
                  <a:srgbClr val="000000"/>
                </a:solidFill>
                <a:latin typeface="Times New Roman" pitchFamily="23" charset="0"/>
              </a:rPr>
              <a:t>user Y</a:t>
            </a:r>
          </a:p>
        </p:txBody>
      </p:sp>
      <p:sp>
        <p:nvSpPr>
          <p:cNvPr id="95257" name="Line 100"/>
          <p:cNvSpPr>
            <a:spLocks noChangeShapeType="1"/>
          </p:cNvSpPr>
          <p:nvPr/>
        </p:nvSpPr>
        <p:spPr bwMode="auto">
          <a:xfrm flipH="1">
            <a:off x="6934200" y="2133600"/>
            <a:ext cx="0" cy="228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5258" name="Line 101"/>
          <p:cNvSpPr>
            <a:spLocks noChangeShapeType="1"/>
          </p:cNvSpPr>
          <p:nvPr/>
        </p:nvSpPr>
        <p:spPr bwMode="auto">
          <a:xfrm>
            <a:off x="2057400" y="6629400"/>
            <a:ext cx="4724400" cy="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5259" name="Text Box 102"/>
          <p:cNvSpPr txBox="1">
            <a:spLocks noChangeArrowheads="1"/>
          </p:cNvSpPr>
          <p:nvPr/>
        </p:nvSpPr>
        <p:spPr bwMode="auto">
          <a:xfrm>
            <a:off x="3733800" y="1752600"/>
            <a:ext cx="1141413" cy="4667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>
                <a:solidFill>
                  <a:srgbClr val="000000"/>
                </a:solidFill>
                <a:latin typeface="Times New Roman" pitchFamily="23" charset="0"/>
              </a:rPr>
              <a:t>“Hello”</a:t>
            </a:r>
          </a:p>
        </p:txBody>
      </p:sp>
      <p:sp>
        <p:nvSpPr>
          <p:cNvPr id="95260" name="Rectangle 103"/>
          <p:cNvSpPr>
            <a:spLocks noChangeArrowheads="1"/>
          </p:cNvSpPr>
          <p:nvPr/>
        </p:nvSpPr>
        <p:spPr bwMode="auto">
          <a:xfrm>
            <a:off x="4267200" y="2590800"/>
            <a:ext cx="304800" cy="457200"/>
          </a:xfrm>
          <a:prstGeom prst="rect">
            <a:avLst/>
          </a:prstGeom>
          <a:solidFill>
            <a:srgbClr val="66FF33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5261" name="Text Box 104"/>
          <p:cNvSpPr txBox="1">
            <a:spLocks noChangeArrowheads="1"/>
          </p:cNvSpPr>
          <p:nvPr/>
        </p:nvSpPr>
        <p:spPr bwMode="auto">
          <a:xfrm>
            <a:off x="4572000" y="2590800"/>
            <a:ext cx="1141413" cy="4667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>
                <a:solidFill>
                  <a:srgbClr val="000000"/>
                </a:solidFill>
                <a:latin typeface="Times New Roman" pitchFamily="23" charset="0"/>
              </a:rPr>
              <a:t>“Hello”</a:t>
            </a:r>
          </a:p>
        </p:txBody>
      </p:sp>
      <p:sp>
        <p:nvSpPr>
          <p:cNvPr id="95262" name="Text Box 105"/>
          <p:cNvSpPr txBox="1">
            <a:spLocks noChangeArrowheads="1"/>
          </p:cNvSpPr>
          <p:nvPr/>
        </p:nvSpPr>
        <p:spPr bwMode="auto">
          <a:xfrm>
            <a:off x="4572000" y="4648200"/>
            <a:ext cx="1141413" cy="4667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>
                <a:solidFill>
                  <a:srgbClr val="000000"/>
                </a:solidFill>
                <a:latin typeface="Times New Roman" pitchFamily="23" charset="0"/>
              </a:rPr>
              <a:t>“Hello”</a:t>
            </a:r>
          </a:p>
        </p:txBody>
      </p:sp>
      <p:sp>
        <p:nvSpPr>
          <p:cNvPr id="95263" name="Text Box 106"/>
          <p:cNvSpPr txBox="1">
            <a:spLocks noChangeArrowheads="1"/>
          </p:cNvSpPr>
          <p:nvPr/>
        </p:nvSpPr>
        <p:spPr bwMode="auto">
          <a:xfrm>
            <a:off x="4572000" y="3505200"/>
            <a:ext cx="1141413" cy="4667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>
                <a:solidFill>
                  <a:srgbClr val="000000"/>
                </a:solidFill>
                <a:latin typeface="Times New Roman" pitchFamily="23" charset="0"/>
              </a:rPr>
              <a:t>“Hello”</a:t>
            </a:r>
          </a:p>
        </p:txBody>
      </p:sp>
      <p:sp>
        <p:nvSpPr>
          <p:cNvPr id="95264" name="Text Box 107"/>
          <p:cNvSpPr txBox="1">
            <a:spLocks noChangeArrowheads="1"/>
          </p:cNvSpPr>
          <p:nvPr/>
        </p:nvSpPr>
        <p:spPr bwMode="auto">
          <a:xfrm>
            <a:off x="4495800" y="5791200"/>
            <a:ext cx="1141413" cy="4667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>
                <a:solidFill>
                  <a:srgbClr val="000000"/>
                </a:solidFill>
                <a:latin typeface="Times New Roman" pitchFamily="23" charset="0"/>
              </a:rPr>
              <a:t>“Hello”</a:t>
            </a:r>
          </a:p>
        </p:txBody>
      </p:sp>
      <p:sp>
        <p:nvSpPr>
          <p:cNvPr id="95265" name="Rectangle 108"/>
          <p:cNvSpPr>
            <a:spLocks noChangeArrowheads="1"/>
          </p:cNvSpPr>
          <p:nvPr/>
        </p:nvSpPr>
        <p:spPr bwMode="auto">
          <a:xfrm>
            <a:off x="4191000" y="5791200"/>
            <a:ext cx="304800" cy="457200"/>
          </a:xfrm>
          <a:prstGeom prst="rect">
            <a:avLst/>
          </a:prstGeom>
          <a:solidFill>
            <a:srgbClr val="66FF33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5266" name="Rectangle 109"/>
          <p:cNvSpPr>
            <a:spLocks noChangeArrowheads="1"/>
          </p:cNvSpPr>
          <p:nvPr/>
        </p:nvSpPr>
        <p:spPr bwMode="auto">
          <a:xfrm>
            <a:off x="4267200" y="4648200"/>
            <a:ext cx="304800" cy="457200"/>
          </a:xfrm>
          <a:prstGeom prst="rect">
            <a:avLst/>
          </a:prstGeom>
          <a:solidFill>
            <a:srgbClr val="66FF33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5267" name="Rectangle 110"/>
          <p:cNvSpPr>
            <a:spLocks noChangeArrowheads="1"/>
          </p:cNvSpPr>
          <p:nvPr/>
        </p:nvSpPr>
        <p:spPr bwMode="auto">
          <a:xfrm>
            <a:off x="4267200" y="3505200"/>
            <a:ext cx="304800" cy="457200"/>
          </a:xfrm>
          <a:prstGeom prst="rect">
            <a:avLst/>
          </a:prstGeom>
          <a:solidFill>
            <a:srgbClr val="66FF33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5268" name="Rectangle 111"/>
          <p:cNvSpPr>
            <a:spLocks noChangeArrowheads="1"/>
          </p:cNvSpPr>
          <p:nvPr/>
        </p:nvSpPr>
        <p:spPr bwMode="auto">
          <a:xfrm>
            <a:off x="3962400" y="3505200"/>
            <a:ext cx="304800" cy="457200"/>
          </a:xfrm>
          <a:prstGeom prst="rect">
            <a:avLst/>
          </a:prstGeom>
          <a:solidFill>
            <a:srgbClr val="FF66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5269" name="Rectangle 112"/>
          <p:cNvSpPr>
            <a:spLocks noChangeArrowheads="1"/>
          </p:cNvSpPr>
          <p:nvPr/>
        </p:nvSpPr>
        <p:spPr bwMode="auto">
          <a:xfrm>
            <a:off x="3886200" y="5791200"/>
            <a:ext cx="304800" cy="457200"/>
          </a:xfrm>
          <a:prstGeom prst="rect">
            <a:avLst/>
          </a:prstGeom>
          <a:solidFill>
            <a:srgbClr val="FF66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5270" name="Rectangle 113"/>
          <p:cNvSpPr>
            <a:spLocks noChangeArrowheads="1"/>
          </p:cNvSpPr>
          <p:nvPr/>
        </p:nvSpPr>
        <p:spPr bwMode="auto">
          <a:xfrm>
            <a:off x="3962400" y="4648200"/>
            <a:ext cx="304800" cy="457200"/>
          </a:xfrm>
          <a:prstGeom prst="rect">
            <a:avLst/>
          </a:prstGeom>
          <a:solidFill>
            <a:srgbClr val="FF66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5271" name="Rectangle 114"/>
          <p:cNvSpPr>
            <a:spLocks noChangeArrowheads="1"/>
          </p:cNvSpPr>
          <p:nvPr/>
        </p:nvSpPr>
        <p:spPr bwMode="auto">
          <a:xfrm>
            <a:off x="3657600" y="4648200"/>
            <a:ext cx="304800" cy="457200"/>
          </a:xfrm>
          <a:prstGeom prst="rect">
            <a:avLst/>
          </a:prstGeom>
          <a:solidFill>
            <a:srgbClr val="66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5272" name="Rectangle 115"/>
          <p:cNvSpPr>
            <a:spLocks noChangeArrowheads="1"/>
          </p:cNvSpPr>
          <p:nvPr/>
        </p:nvSpPr>
        <p:spPr bwMode="auto">
          <a:xfrm>
            <a:off x="3276600" y="5791200"/>
            <a:ext cx="304800" cy="457200"/>
          </a:xfrm>
          <a:prstGeom prst="rect">
            <a:avLst/>
          </a:prstGeom>
          <a:solidFill>
            <a:srgbClr val="FFCC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5273" name="Rectangle 116"/>
          <p:cNvSpPr>
            <a:spLocks noChangeArrowheads="1"/>
          </p:cNvSpPr>
          <p:nvPr/>
        </p:nvSpPr>
        <p:spPr bwMode="auto">
          <a:xfrm>
            <a:off x="3581400" y="5791200"/>
            <a:ext cx="304800" cy="457200"/>
          </a:xfrm>
          <a:prstGeom prst="rect">
            <a:avLst/>
          </a:prstGeom>
          <a:solidFill>
            <a:srgbClr val="66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The web…</a:t>
            </a:r>
          </a:p>
        </p:txBody>
      </p:sp>
      <p:sp>
        <p:nvSpPr>
          <p:cNvPr id="41988" name="Rectangle 3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dirty="0" smtClean="0"/>
              <a:t>Click URL -&gt; page</a:t>
            </a:r>
          </a:p>
          <a:p>
            <a:pPr eaLnBrk="1" hangingPunct="1"/>
            <a:r>
              <a:rPr lang="en-US" dirty="0" smtClean="0"/>
              <a:t>URL specifies</a:t>
            </a:r>
            <a:br>
              <a:rPr lang="en-US" dirty="0" smtClean="0"/>
            </a:br>
            <a:r>
              <a:rPr lang="en-US" sz="2000" dirty="0" smtClean="0"/>
              <a:t> - </a:t>
            </a:r>
            <a:r>
              <a:rPr lang="en-US" sz="2000" dirty="0" smtClean="0">
                <a:solidFill>
                  <a:srgbClr val="FF0000"/>
                </a:solidFill>
              </a:rPr>
              <a:t>protocol</a:t>
            </a:r>
            <a:r>
              <a:rPr lang="en-US" sz="2000" dirty="0" smtClean="0"/>
              <a:t> (http</a:t>
            </a:r>
            <a:r>
              <a:rPr lang="en-US" sz="2000" dirty="0" smtClean="0"/>
              <a:t>)</a:t>
            </a:r>
            <a:br>
              <a:rPr lang="en-US" sz="2000" dirty="0" smtClean="0"/>
            </a:br>
            <a:r>
              <a:rPr lang="en-US" sz="2000" dirty="0" smtClean="0"/>
              <a:t> </a:t>
            </a:r>
            <a:r>
              <a:rPr lang="en-US" sz="2000" dirty="0" smtClean="0"/>
              <a:t>- </a:t>
            </a:r>
            <a:r>
              <a:rPr lang="en-US" sz="2000" dirty="0" smtClean="0">
                <a:solidFill>
                  <a:srgbClr val="FF0000"/>
                </a:solidFill>
              </a:rPr>
              <a:t>location</a:t>
            </a:r>
            <a:r>
              <a:rPr lang="en-US" sz="2000" dirty="0" smtClean="0"/>
              <a:t>  (www.cnn.com)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 - </a:t>
            </a:r>
            <a:r>
              <a:rPr lang="en-US" sz="2000" dirty="0" smtClean="0">
                <a:solidFill>
                  <a:srgbClr val="FF0000"/>
                </a:solidFill>
              </a:rPr>
              <a:t>page </a:t>
            </a:r>
            <a:r>
              <a:rPr lang="en-US" sz="2000" dirty="0" smtClean="0"/>
              <a:t>(/)</a:t>
            </a:r>
          </a:p>
        </p:txBody>
      </p:sp>
      <p:sp>
        <p:nvSpPr>
          <p:cNvPr id="41986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84EB131-4501-4B82-B071-D8CBAD2CDA46}" type="slidenum">
              <a:rPr lang="en-US"/>
              <a:pPr/>
              <a:t>4</a:t>
            </a:fld>
            <a:endParaRPr lang="en-US"/>
          </a:p>
        </p:txBody>
      </p:sp>
      <p:pic>
        <p:nvPicPr>
          <p:cNvPr id="41989" name="Picture 5" descr="cnn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29260" y="2057400"/>
            <a:ext cx="4858961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End-to-End Argument</a:t>
            </a:r>
          </a:p>
        </p:txBody>
      </p:sp>
      <p:sp>
        <p:nvSpPr>
          <p:cNvPr id="99332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76400"/>
            <a:ext cx="8229600" cy="4648200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dirty="0" smtClean="0"/>
              <a:t>End hosts need to worry about reliability:</a:t>
            </a:r>
          </a:p>
          <a:p>
            <a:pPr lvl="1"/>
            <a:r>
              <a:rPr lang="en-US" dirty="0" smtClean="0"/>
              <a:t>After all, routers can crash, and routes in the Internet might temporarily be incorrect</a:t>
            </a:r>
          </a:p>
          <a:p>
            <a:pPr lvl="1"/>
            <a:r>
              <a:rPr lang="en-US" dirty="0" smtClean="0"/>
              <a:t>Even if the link layer is “reliable” packets could still get lost, arrive out of order, or be duplicated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Given this, should the link layer even try to be reliable?</a:t>
            </a:r>
          </a:p>
          <a:p>
            <a:pPr lvl="1"/>
            <a:r>
              <a:rPr lang="en-US" dirty="0" smtClean="0"/>
              <a:t>It would probably slow things down… Why bother?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This is the crux of the “end to end argument” </a:t>
            </a:r>
            <a:br>
              <a:rPr lang="en-US" dirty="0" smtClean="0"/>
            </a:br>
            <a:r>
              <a:rPr lang="en-US" dirty="0" smtClean="0"/>
              <a:t>				[</a:t>
            </a:r>
            <a:r>
              <a:rPr lang="en-US" dirty="0" err="1" smtClean="0"/>
              <a:t>Saltzer</a:t>
            </a:r>
            <a:r>
              <a:rPr lang="en-US" dirty="0" smtClean="0"/>
              <a:t>, Reed, Clarke 1984]</a:t>
            </a:r>
            <a:endParaRPr lang="en-US" sz="2000" dirty="0" smtClean="0"/>
          </a:p>
          <a:p>
            <a:endParaRPr lang="en-US" dirty="0" smtClean="0"/>
          </a:p>
          <a:p>
            <a:pPr eaLnBrk="1" hangingPunct="1"/>
            <a:endParaRPr lang="en-US" sz="1600" dirty="0" smtClean="0"/>
          </a:p>
        </p:txBody>
      </p:sp>
      <p:sp>
        <p:nvSpPr>
          <p:cNvPr id="9933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3554BF9-1C99-4CB8-9885-D29AD301E2B8}" type="slidenum">
              <a:rPr lang="en-US"/>
              <a:pPr/>
              <a:t>40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0426357-8EDA-46FE-B3E8-EE9854128EFD}" type="slidenum">
              <a:rPr lang="en-US"/>
              <a:pPr/>
              <a:t>41</a:t>
            </a:fld>
            <a:endParaRPr lang="en-US"/>
          </a:p>
        </p:txBody>
      </p:sp>
      <p:sp>
        <p:nvSpPr>
          <p:cNvPr id="1013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End-to-End Argument</a:t>
            </a:r>
          </a:p>
        </p:txBody>
      </p:sp>
      <p:sp>
        <p:nvSpPr>
          <p:cNvPr id="1013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35480"/>
            <a:ext cx="8382000" cy="4389120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 smtClean="0"/>
              <a:t>An Occam’s razor for Internet design</a:t>
            </a:r>
            <a:endParaRPr lang="en-US" sz="2000" dirty="0" smtClean="0"/>
          </a:p>
          <a:p>
            <a:pPr lvl="1" eaLnBrk="1" hangingPunct="1"/>
            <a:r>
              <a:rPr lang="en-US" dirty="0" smtClean="0"/>
              <a:t>Keep it simple/fast.  Let end hosts worry about reliability</a:t>
            </a:r>
          </a:p>
          <a:p>
            <a:pPr lvl="1" eaLnBrk="1" hangingPunct="1"/>
            <a:endParaRPr lang="en-US" dirty="0" smtClean="0"/>
          </a:p>
          <a:p>
            <a:r>
              <a:rPr lang="en-US" dirty="0" smtClean="0"/>
              <a:t>Modern Internet continues to use the E2E argument as a way to decide all sorts of knotty questions</a:t>
            </a:r>
          </a:p>
          <a:p>
            <a:pPr lvl="1"/>
            <a:r>
              <a:rPr lang="en-US" dirty="0" smtClean="0"/>
              <a:t>Should we have a standard form of failure detection? </a:t>
            </a:r>
          </a:p>
          <a:p>
            <a:pPr lvl="1"/>
            <a:r>
              <a:rPr lang="en-US" dirty="0" smtClean="0"/>
              <a:t>Should we do anything special to support voice over IP?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Answer is invariably: “No, let the end points do that.”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9866DA0-CEF8-4DA7-A3E8-0ACB17AACFB6}" type="slidenum">
              <a:rPr lang="en-US"/>
              <a:pPr/>
              <a:t>42</a:t>
            </a:fld>
            <a:endParaRPr lang="en-US"/>
          </a:p>
        </p:txBody>
      </p:sp>
      <p:sp>
        <p:nvSpPr>
          <p:cNvPr id="113668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685800"/>
            <a:ext cx="7923213" cy="573088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>A small Internet</a:t>
            </a:r>
          </a:p>
        </p:txBody>
      </p:sp>
      <p:sp>
        <p:nvSpPr>
          <p:cNvPr id="113669" name="Rectangle 3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457200" y="2057400"/>
            <a:ext cx="2362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13666" name="Rectangle 2"/>
          <p:cNvGraphicFramePr>
            <a:graphicFrameLocks/>
          </p:cNvGraphicFramePr>
          <p:nvPr/>
        </p:nvGraphicFramePr>
        <p:xfrm>
          <a:off x="1524000" y="1397000"/>
          <a:ext cx="6096000" cy="4064000"/>
        </p:xfrm>
        <a:graphic>
          <a:graphicData uri="http://schemas.openxmlformats.org/presentationml/2006/ole">
            <p:oleObj spid="_x0000_s5122" name="Clip" r:id="rId5" imgW="0" imgH="0" progId="">
              <p:embed/>
            </p:oleObj>
          </a:graphicData>
        </a:graphic>
      </p:graphicFrame>
      <p:sp>
        <p:nvSpPr>
          <p:cNvPr id="113670" name="Rectangle 5"/>
          <p:cNvSpPr>
            <a:spLocks noChangeArrowheads="1"/>
          </p:cNvSpPr>
          <p:nvPr/>
        </p:nvSpPr>
        <p:spPr bwMode="auto">
          <a:xfrm>
            <a:off x="7467600" y="3276600"/>
            <a:ext cx="381000" cy="381000"/>
          </a:xfrm>
          <a:prstGeom prst="rect">
            <a:avLst/>
          </a:prstGeom>
          <a:solidFill>
            <a:srgbClr val="66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sz="2400"/>
          </a:p>
        </p:txBody>
      </p:sp>
      <p:sp>
        <p:nvSpPr>
          <p:cNvPr id="113671" name="Rectangle 6"/>
          <p:cNvSpPr>
            <a:spLocks noChangeArrowheads="1"/>
          </p:cNvSpPr>
          <p:nvPr/>
        </p:nvSpPr>
        <p:spPr bwMode="auto">
          <a:xfrm>
            <a:off x="3276600" y="1905000"/>
            <a:ext cx="381000" cy="381000"/>
          </a:xfrm>
          <a:prstGeom prst="rect">
            <a:avLst/>
          </a:prstGeom>
          <a:solidFill>
            <a:srgbClr val="FFCC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sz="2400"/>
          </a:p>
        </p:txBody>
      </p:sp>
      <p:sp>
        <p:nvSpPr>
          <p:cNvPr id="113672" name="Freeform 7"/>
          <p:cNvSpPr>
            <a:spLocks/>
          </p:cNvSpPr>
          <p:nvPr/>
        </p:nvSpPr>
        <p:spPr bwMode="auto">
          <a:xfrm>
            <a:off x="533400" y="5194300"/>
            <a:ext cx="3886200" cy="685800"/>
          </a:xfrm>
          <a:custGeom>
            <a:avLst/>
            <a:gdLst>
              <a:gd name="T0" fmla="*/ 0 w 1392"/>
              <a:gd name="T1" fmla="*/ 215900 h 432"/>
              <a:gd name="T2" fmla="*/ 268014 w 1392"/>
              <a:gd name="T3" fmla="*/ 215900 h 432"/>
              <a:gd name="T4" fmla="*/ 1474076 w 1392"/>
              <a:gd name="T5" fmla="*/ 63500 h 432"/>
              <a:gd name="T6" fmla="*/ 2948152 w 1392"/>
              <a:gd name="T7" fmla="*/ 596900 h 432"/>
              <a:gd name="T8" fmla="*/ 3886200 w 1392"/>
              <a:gd name="T9" fmla="*/ 596900 h 43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392"/>
              <a:gd name="T16" fmla="*/ 0 h 432"/>
              <a:gd name="T17" fmla="*/ 1392 w 1392"/>
              <a:gd name="T18" fmla="*/ 432 h 43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392" h="432">
                <a:moveTo>
                  <a:pt x="0" y="136"/>
                </a:moveTo>
                <a:cubicBezTo>
                  <a:pt x="4" y="144"/>
                  <a:pt x="8" y="152"/>
                  <a:pt x="96" y="136"/>
                </a:cubicBezTo>
                <a:cubicBezTo>
                  <a:pt x="184" y="120"/>
                  <a:pt x="368" y="0"/>
                  <a:pt x="528" y="40"/>
                </a:cubicBezTo>
                <a:cubicBezTo>
                  <a:pt x="688" y="80"/>
                  <a:pt x="912" y="320"/>
                  <a:pt x="1056" y="376"/>
                </a:cubicBezTo>
                <a:cubicBezTo>
                  <a:pt x="1200" y="432"/>
                  <a:pt x="1296" y="404"/>
                  <a:pt x="1392" y="376"/>
                </a:cubicBez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3673" name="Freeform 8"/>
          <p:cNvSpPr>
            <a:spLocks/>
          </p:cNvSpPr>
          <p:nvPr/>
        </p:nvSpPr>
        <p:spPr bwMode="auto">
          <a:xfrm>
            <a:off x="5257800" y="5257800"/>
            <a:ext cx="3124200" cy="685800"/>
          </a:xfrm>
          <a:custGeom>
            <a:avLst/>
            <a:gdLst>
              <a:gd name="T0" fmla="*/ 0 w 1392"/>
              <a:gd name="T1" fmla="*/ 215900 h 432"/>
              <a:gd name="T2" fmla="*/ 215462 w 1392"/>
              <a:gd name="T3" fmla="*/ 215900 h 432"/>
              <a:gd name="T4" fmla="*/ 1185041 w 1392"/>
              <a:gd name="T5" fmla="*/ 63500 h 432"/>
              <a:gd name="T6" fmla="*/ 2370083 w 1392"/>
              <a:gd name="T7" fmla="*/ 596900 h 432"/>
              <a:gd name="T8" fmla="*/ 3124200 w 1392"/>
              <a:gd name="T9" fmla="*/ 596900 h 43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392"/>
              <a:gd name="T16" fmla="*/ 0 h 432"/>
              <a:gd name="T17" fmla="*/ 1392 w 1392"/>
              <a:gd name="T18" fmla="*/ 432 h 43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392" h="432">
                <a:moveTo>
                  <a:pt x="0" y="136"/>
                </a:moveTo>
                <a:cubicBezTo>
                  <a:pt x="4" y="144"/>
                  <a:pt x="8" y="152"/>
                  <a:pt x="96" y="136"/>
                </a:cubicBezTo>
                <a:cubicBezTo>
                  <a:pt x="184" y="120"/>
                  <a:pt x="368" y="0"/>
                  <a:pt x="528" y="40"/>
                </a:cubicBezTo>
                <a:cubicBezTo>
                  <a:pt x="688" y="80"/>
                  <a:pt x="912" y="320"/>
                  <a:pt x="1056" y="376"/>
                </a:cubicBezTo>
                <a:cubicBezTo>
                  <a:pt x="1200" y="432"/>
                  <a:pt x="1296" y="404"/>
                  <a:pt x="1392" y="376"/>
                </a:cubicBez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3674" name="Rectangle 9"/>
          <p:cNvSpPr>
            <a:spLocks noChangeArrowheads="1"/>
          </p:cNvSpPr>
          <p:nvPr/>
        </p:nvSpPr>
        <p:spPr bwMode="auto">
          <a:xfrm>
            <a:off x="8077200" y="1905000"/>
            <a:ext cx="381000" cy="381000"/>
          </a:xfrm>
          <a:prstGeom prst="rect">
            <a:avLst/>
          </a:prstGeom>
          <a:solidFill>
            <a:srgbClr val="66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sz="2400"/>
          </a:p>
        </p:txBody>
      </p:sp>
      <p:sp>
        <p:nvSpPr>
          <p:cNvPr id="113675" name="Rectangle 10"/>
          <p:cNvSpPr>
            <a:spLocks noChangeArrowheads="1"/>
          </p:cNvSpPr>
          <p:nvPr/>
        </p:nvSpPr>
        <p:spPr bwMode="auto">
          <a:xfrm>
            <a:off x="1524000" y="4343400"/>
            <a:ext cx="381000" cy="381000"/>
          </a:xfrm>
          <a:prstGeom prst="rect">
            <a:avLst/>
          </a:prstGeom>
          <a:solidFill>
            <a:srgbClr val="66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sz="2400"/>
          </a:p>
        </p:txBody>
      </p:sp>
      <p:sp>
        <p:nvSpPr>
          <p:cNvPr id="113676" name="Rectangle 11"/>
          <p:cNvSpPr>
            <a:spLocks noChangeArrowheads="1"/>
          </p:cNvSpPr>
          <p:nvPr/>
        </p:nvSpPr>
        <p:spPr bwMode="auto">
          <a:xfrm>
            <a:off x="2590800" y="6172200"/>
            <a:ext cx="381000" cy="381000"/>
          </a:xfrm>
          <a:prstGeom prst="rect">
            <a:avLst/>
          </a:prstGeom>
          <a:solidFill>
            <a:srgbClr val="66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sz="2400"/>
          </a:p>
        </p:txBody>
      </p:sp>
      <p:sp>
        <p:nvSpPr>
          <p:cNvPr id="113677" name="Rectangle 12"/>
          <p:cNvSpPr>
            <a:spLocks noChangeArrowheads="1"/>
          </p:cNvSpPr>
          <p:nvPr/>
        </p:nvSpPr>
        <p:spPr bwMode="auto">
          <a:xfrm>
            <a:off x="6400800" y="4648200"/>
            <a:ext cx="381000" cy="381000"/>
          </a:xfrm>
          <a:prstGeom prst="rect">
            <a:avLst/>
          </a:prstGeom>
          <a:solidFill>
            <a:srgbClr val="66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sz="2400"/>
          </a:p>
        </p:txBody>
      </p:sp>
      <p:sp>
        <p:nvSpPr>
          <p:cNvPr id="113678" name="Rectangle 13"/>
          <p:cNvSpPr>
            <a:spLocks noChangeArrowheads="1"/>
          </p:cNvSpPr>
          <p:nvPr/>
        </p:nvSpPr>
        <p:spPr bwMode="auto">
          <a:xfrm>
            <a:off x="7086600" y="6096000"/>
            <a:ext cx="381000" cy="381000"/>
          </a:xfrm>
          <a:prstGeom prst="rect">
            <a:avLst/>
          </a:prstGeom>
          <a:solidFill>
            <a:srgbClr val="66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sz="2400"/>
          </a:p>
        </p:txBody>
      </p:sp>
      <p:sp>
        <p:nvSpPr>
          <p:cNvPr id="113679" name="Rectangle 14"/>
          <p:cNvSpPr>
            <a:spLocks noChangeArrowheads="1"/>
          </p:cNvSpPr>
          <p:nvPr/>
        </p:nvSpPr>
        <p:spPr bwMode="auto">
          <a:xfrm>
            <a:off x="7696200" y="5029200"/>
            <a:ext cx="381000" cy="381000"/>
          </a:xfrm>
          <a:prstGeom prst="rect">
            <a:avLst/>
          </a:prstGeom>
          <a:solidFill>
            <a:srgbClr val="66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sz="2400"/>
          </a:p>
        </p:txBody>
      </p:sp>
      <p:sp>
        <p:nvSpPr>
          <p:cNvPr id="113680" name="Freeform 15"/>
          <p:cNvSpPr>
            <a:spLocks/>
          </p:cNvSpPr>
          <p:nvPr/>
        </p:nvSpPr>
        <p:spPr bwMode="auto">
          <a:xfrm>
            <a:off x="6705600" y="1981200"/>
            <a:ext cx="533400" cy="1752600"/>
          </a:xfrm>
          <a:custGeom>
            <a:avLst/>
            <a:gdLst>
              <a:gd name="T0" fmla="*/ 533400 w 336"/>
              <a:gd name="T1" fmla="*/ 0 h 1104"/>
              <a:gd name="T2" fmla="*/ 304800 w 336"/>
              <a:gd name="T3" fmla="*/ 533400 h 1104"/>
              <a:gd name="T4" fmla="*/ 152400 w 336"/>
              <a:gd name="T5" fmla="*/ 1447800 h 1104"/>
              <a:gd name="T6" fmla="*/ 0 w 336"/>
              <a:gd name="T7" fmla="*/ 1752600 h 1104"/>
              <a:gd name="T8" fmla="*/ 0 60000 65536"/>
              <a:gd name="T9" fmla="*/ 0 60000 65536"/>
              <a:gd name="T10" fmla="*/ 0 60000 65536"/>
              <a:gd name="T11" fmla="*/ 0 60000 65536"/>
              <a:gd name="T12" fmla="*/ 0 w 336"/>
              <a:gd name="T13" fmla="*/ 0 h 1104"/>
              <a:gd name="T14" fmla="*/ 336 w 336"/>
              <a:gd name="T15" fmla="*/ 1104 h 110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36" h="1104">
                <a:moveTo>
                  <a:pt x="336" y="0"/>
                </a:moveTo>
                <a:cubicBezTo>
                  <a:pt x="284" y="92"/>
                  <a:pt x="232" y="184"/>
                  <a:pt x="192" y="336"/>
                </a:cubicBezTo>
                <a:cubicBezTo>
                  <a:pt x="152" y="488"/>
                  <a:pt x="128" y="784"/>
                  <a:pt x="96" y="912"/>
                </a:cubicBezTo>
                <a:cubicBezTo>
                  <a:pt x="64" y="1040"/>
                  <a:pt x="32" y="1072"/>
                  <a:pt x="0" y="1104"/>
                </a:cubicBez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3681" name="Line 16"/>
          <p:cNvSpPr>
            <a:spLocks noChangeShapeType="1"/>
          </p:cNvSpPr>
          <p:nvPr/>
        </p:nvSpPr>
        <p:spPr bwMode="auto">
          <a:xfrm>
            <a:off x="1676400" y="4724400"/>
            <a:ext cx="0" cy="5334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3682" name="Line 17"/>
          <p:cNvSpPr>
            <a:spLocks noChangeShapeType="1"/>
          </p:cNvSpPr>
          <p:nvPr/>
        </p:nvSpPr>
        <p:spPr bwMode="auto">
          <a:xfrm flipV="1">
            <a:off x="2743200" y="5486400"/>
            <a:ext cx="0" cy="6858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3683" name="Line 18"/>
          <p:cNvSpPr>
            <a:spLocks noChangeShapeType="1"/>
          </p:cNvSpPr>
          <p:nvPr/>
        </p:nvSpPr>
        <p:spPr bwMode="auto">
          <a:xfrm flipV="1">
            <a:off x="6553200" y="5029200"/>
            <a:ext cx="0" cy="3048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3684" name="Line 19"/>
          <p:cNvSpPr>
            <a:spLocks noChangeShapeType="1"/>
          </p:cNvSpPr>
          <p:nvPr/>
        </p:nvSpPr>
        <p:spPr bwMode="auto">
          <a:xfrm flipV="1">
            <a:off x="7848600" y="5410200"/>
            <a:ext cx="0" cy="4572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3685" name="Line 20"/>
          <p:cNvSpPr>
            <a:spLocks noChangeShapeType="1"/>
          </p:cNvSpPr>
          <p:nvPr/>
        </p:nvSpPr>
        <p:spPr bwMode="auto">
          <a:xfrm flipV="1">
            <a:off x="7315200" y="5715000"/>
            <a:ext cx="0" cy="381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3686" name="Rectangle 21"/>
          <p:cNvSpPr>
            <a:spLocks noChangeArrowheads="1"/>
          </p:cNvSpPr>
          <p:nvPr/>
        </p:nvSpPr>
        <p:spPr bwMode="auto">
          <a:xfrm>
            <a:off x="3810000" y="3048000"/>
            <a:ext cx="381000" cy="381000"/>
          </a:xfrm>
          <a:prstGeom prst="rect">
            <a:avLst/>
          </a:prstGeom>
          <a:solidFill>
            <a:srgbClr val="FFCC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sz="2400"/>
          </a:p>
        </p:txBody>
      </p:sp>
      <p:sp>
        <p:nvSpPr>
          <p:cNvPr id="113687" name="Rectangle 22"/>
          <p:cNvSpPr>
            <a:spLocks noChangeArrowheads="1"/>
          </p:cNvSpPr>
          <p:nvPr/>
        </p:nvSpPr>
        <p:spPr bwMode="auto">
          <a:xfrm>
            <a:off x="5105400" y="3429000"/>
            <a:ext cx="381000" cy="381000"/>
          </a:xfrm>
          <a:prstGeom prst="rect">
            <a:avLst/>
          </a:prstGeom>
          <a:solidFill>
            <a:srgbClr val="FFCC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sz="2400"/>
          </a:p>
        </p:txBody>
      </p:sp>
      <p:sp>
        <p:nvSpPr>
          <p:cNvPr id="113688" name="Rectangle 23"/>
          <p:cNvSpPr>
            <a:spLocks noChangeArrowheads="1"/>
          </p:cNvSpPr>
          <p:nvPr/>
        </p:nvSpPr>
        <p:spPr bwMode="auto">
          <a:xfrm>
            <a:off x="4267200" y="4343400"/>
            <a:ext cx="381000" cy="381000"/>
          </a:xfrm>
          <a:prstGeom prst="rect">
            <a:avLst/>
          </a:prstGeom>
          <a:solidFill>
            <a:srgbClr val="FFCC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sz="2400"/>
          </a:p>
        </p:txBody>
      </p:sp>
      <p:sp>
        <p:nvSpPr>
          <p:cNvPr id="113689" name="Rectangle 24"/>
          <p:cNvSpPr>
            <a:spLocks noChangeArrowheads="1"/>
          </p:cNvSpPr>
          <p:nvPr/>
        </p:nvSpPr>
        <p:spPr bwMode="auto">
          <a:xfrm>
            <a:off x="5334000" y="1981200"/>
            <a:ext cx="381000" cy="381000"/>
          </a:xfrm>
          <a:prstGeom prst="rect">
            <a:avLst/>
          </a:prstGeom>
          <a:solidFill>
            <a:srgbClr val="FFCC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sz="2400"/>
          </a:p>
        </p:txBody>
      </p:sp>
      <p:sp>
        <p:nvSpPr>
          <p:cNvPr id="113690" name="Line 25"/>
          <p:cNvSpPr>
            <a:spLocks noChangeShapeType="1"/>
          </p:cNvSpPr>
          <p:nvPr/>
        </p:nvSpPr>
        <p:spPr bwMode="auto">
          <a:xfrm flipH="1">
            <a:off x="4267200" y="4724400"/>
            <a:ext cx="76200" cy="10668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3691" name="Line 26"/>
          <p:cNvSpPr>
            <a:spLocks noChangeShapeType="1"/>
          </p:cNvSpPr>
          <p:nvPr/>
        </p:nvSpPr>
        <p:spPr bwMode="auto">
          <a:xfrm>
            <a:off x="4572000" y="4724400"/>
            <a:ext cx="1295400" cy="6858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3692" name="Line 27"/>
          <p:cNvSpPr>
            <a:spLocks noChangeShapeType="1"/>
          </p:cNvSpPr>
          <p:nvPr/>
        </p:nvSpPr>
        <p:spPr bwMode="auto">
          <a:xfrm flipV="1">
            <a:off x="4648200" y="3810000"/>
            <a:ext cx="685800" cy="7620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3693" name="Line 28"/>
          <p:cNvSpPr>
            <a:spLocks noChangeShapeType="1"/>
          </p:cNvSpPr>
          <p:nvPr/>
        </p:nvSpPr>
        <p:spPr bwMode="auto">
          <a:xfrm>
            <a:off x="3657600" y="2133600"/>
            <a:ext cx="16764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3694" name="Line 29"/>
          <p:cNvSpPr>
            <a:spLocks noChangeShapeType="1"/>
          </p:cNvSpPr>
          <p:nvPr/>
        </p:nvSpPr>
        <p:spPr bwMode="auto">
          <a:xfrm flipH="1" flipV="1">
            <a:off x="3505200" y="2286000"/>
            <a:ext cx="457200" cy="7620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3695" name="Line 30"/>
          <p:cNvSpPr>
            <a:spLocks noChangeShapeType="1"/>
          </p:cNvSpPr>
          <p:nvPr/>
        </p:nvSpPr>
        <p:spPr bwMode="auto">
          <a:xfrm flipV="1">
            <a:off x="4191000" y="2209800"/>
            <a:ext cx="1143000" cy="9144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3696" name="Line 31"/>
          <p:cNvSpPr>
            <a:spLocks noChangeShapeType="1"/>
          </p:cNvSpPr>
          <p:nvPr/>
        </p:nvSpPr>
        <p:spPr bwMode="auto">
          <a:xfrm>
            <a:off x="4191000" y="3276600"/>
            <a:ext cx="914400" cy="3048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3697" name="Line 32"/>
          <p:cNvSpPr>
            <a:spLocks noChangeShapeType="1"/>
          </p:cNvSpPr>
          <p:nvPr/>
        </p:nvSpPr>
        <p:spPr bwMode="auto">
          <a:xfrm flipV="1">
            <a:off x="7162800" y="2133600"/>
            <a:ext cx="9144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3698" name="Line 33"/>
          <p:cNvSpPr>
            <a:spLocks noChangeShapeType="1"/>
          </p:cNvSpPr>
          <p:nvPr/>
        </p:nvSpPr>
        <p:spPr bwMode="auto">
          <a:xfrm>
            <a:off x="5715000" y="2209800"/>
            <a:ext cx="1371600" cy="762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3699" name="Line 34"/>
          <p:cNvSpPr>
            <a:spLocks noChangeShapeType="1"/>
          </p:cNvSpPr>
          <p:nvPr/>
        </p:nvSpPr>
        <p:spPr bwMode="auto">
          <a:xfrm flipV="1">
            <a:off x="5410200" y="2362200"/>
            <a:ext cx="152400" cy="10668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3700" name="Line 35"/>
          <p:cNvSpPr>
            <a:spLocks noChangeShapeType="1"/>
          </p:cNvSpPr>
          <p:nvPr/>
        </p:nvSpPr>
        <p:spPr bwMode="auto">
          <a:xfrm flipV="1">
            <a:off x="6858000" y="3429000"/>
            <a:ext cx="6096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3701" name="Text Box 36"/>
          <p:cNvSpPr txBox="1">
            <a:spLocks noChangeArrowheads="1"/>
          </p:cNvSpPr>
          <p:nvPr/>
        </p:nvSpPr>
        <p:spPr bwMode="auto">
          <a:xfrm>
            <a:off x="2133600" y="6172200"/>
            <a:ext cx="404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>
                <a:solidFill>
                  <a:srgbClr val="000000"/>
                </a:solidFill>
                <a:latin typeface="Times New Roman" pitchFamily="23" charset="0"/>
              </a:rPr>
              <a:t>A</a:t>
            </a:r>
          </a:p>
        </p:txBody>
      </p:sp>
      <p:sp>
        <p:nvSpPr>
          <p:cNvPr id="113702" name="Text Box 37"/>
          <p:cNvSpPr txBox="1">
            <a:spLocks noChangeArrowheads="1"/>
          </p:cNvSpPr>
          <p:nvPr/>
        </p:nvSpPr>
        <p:spPr bwMode="auto">
          <a:xfrm>
            <a:off x="4953000" y="2971800"/>
            <a:ext cx="404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>
                <a:solidFill>
                  <a:srgbClr val="000000"/>
                </a:solidFill>
                <a:latin typeface="Times New Roman" pitchFamily="23" charset="0"/>
              </a:rPr>
              <a:t>V</a:t>
            </a:r>
          </a:p>
        </p:txBody>
      </p:sp>
      <p:sp>
        <p:nvSpPr>
          <p:cNvPr id="113703" name="Text Box 38"/>
          <p:cNvSpPr txBox="1">
            <a:spLocks noChangeArrowheads="1"/>
          </p:cNvSpPr>
          <p:nvPr/>
        </p:nvSpPr>
        <p:spPr bwMode="auto">
          <a:xfrm>
            <a:off x="4191000" y="3886200"/>
            <a:ext cx="38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>
                <a:solidFill>
                  <a:srgbClr val="000000"/>
                </a:solidFill>
                <a:latin typeface="Times New Roman" pitchFamily="23" charset="0"/>
              </a:rPr>
              <a:t>R</a:t>
            </a:r>
          </a:p>
        </p:txBody>
      </p:sp>
      <p:sp>
        <p:nvSpPr>
          <p:cNvPr id="113704" name="Text Box 39"/>
          <p:cNvSpPr txBox="1">
            <a:spLocks noChangeArrowheads="1"/>
          </p:cNvSpPr>
          <p:nvPr/>
        </p:nvSpPr>
        <p:spPr bwMode="auto">
          <a:xfrm>
            <a:off x="8229600" y="2286000"/>
            <a:ext cx="38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>
                <a:solidFill>
                  <a:srgbClr val="000000"/>
                </a:solidFill>
                <a:latin typeface="Times New Roman" pitchFamily="23" charset="0"/>
              </a:rPr>
              <a:t>B</a:t>
            </a:r>
          </a:p>
        </p:txBody>
      </p:sp>
      <p:sp>
        <p:nvSpPr>
          <p:cNvPr id="113705" name="Text Box 40"/>
          <p:cNvSpPr txBox="1">
            <a:spLocks noChangeArrowheads="1"/>
          </p:cNvSpPr>
          <p:nvPr/>
        </p:nvSpPr>
        <p:spPr bwMode="auto">
          <a:xfrm>
            <a:off x="5638800" y="1676400"/>
            <a:ext cx="471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>
                <a:solidFill>
                  <a:srgbClr val="000000"/>
                </a:solidFill>
                <a:latin typeface="Times New Roman" pitchFamily="23" charset="0"/>
              </a:rPr>
              <a:t>W</a:t>
            </a:r>
          </a:p>
        </p:txBody>
      </p:sp>
      <p:sp>
        <p:nvSpPr>
          <p:cNvPr id="113712" name="Text Box 47"/>
          <p:cNvSpPr txBox="1">
            <a:spLocks noChangeArrowheads="1"/>
          </p:cNvSpPr>
          <p:nvPr/>
        </p:nvSpPr>
        <p:spPr bwMode="auto">
          <a:xfrm>
            <a:off x="0" y="3200400"/>
            <a:ext cx="38862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2400">
                <a:solidFill>
                  <a:srgbClr val="000000"/>
                </a:solidFill>
              </a:rPr>
              <a:t>Scenario:</a:t>
            </a:r>
          </a:p>
          <a:p>
            <a:pPr algn="ctr" eaLnBrk="0" hangingPunct="0"/>
            <a:r>
              <a:rPr lang="en-US" sz="2400">
                <a:solidFill>
                  <a:srgbClr val="000000"/>
                </a:solidFill>
              </a:rPr>
              <a:t>A wants to send data to B.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Routing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Each host needs a table to tell it “which way” to send packets to get them closer to their destination</a:t>
            </a:r>
          </a:p>
          <a:p>
            <a:endParaRPr lang="en-US" dirty="0" smtClean="0"/>
          </a:p>
          <a:p>
            <a:r>
              <a:rPr lang="en-US" dirty="0" smtClean="0"/>
              <a:t>Table looks like</a:t>
            </a:r>
          </a:p>
          <a:p>
            <a:pPr lvl="1"/>
            <a:r>
              <a:rPr lang="en-US" dirty="0" smtClean="0"/>
              <a:t>Some prefix of the IP address</a:t>
            </a:r>
          </a:p>
          <a:p>
            <a:pPr lvl="1"/>
            <a:r>
              <a:rPr lang="en-US" dirty="0" smtClean="0"/>
              <a:t>Link to use for the next “hop”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End-to-End “perspective”?</a:t>
            </a:r>
          </a:p>
          <a:p>
            <a:pPr lvl="1"/>
            <a:r>
              <a:rPr lang="en-US" dirty="0" smtClean="0"/>
              <a:t>Pretty good will be good enough.   Don’t sweat about brief periods during which routing “fails”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36055-783D-4A64-A19D-0FEE8190827C}" type="slidenum">
              <a:rPr lang="en-US" smtClean="0"/>
              <a:pPr/>
              <a:t>43</a:t>
            </a:fld>
            <a:endParaRPr lang="en-US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9866DA0-CEF8-4DA7-A3E8-0ACB17AACFB6}" type="slidenum">
              <a:rPr lang="en-US"/>
              <a:pPr/>
              <a:t>44</a:t>
            </a:fld>
            <a:endParaRPr lang="en-US"/>
          </a:p>
        </p:txBody>
      </p:sp>
      <p:sp>
        <p:nvSpPr>
          <p:cNvPr id="113668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685800"/>
            <a:ext cx="7923213" cy="573088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>A small Internet</a:t>
            </a:r>
          </a:p>
        </p:txBody>
      </p:sp>
      <p:graphicFrame>
        <p:nvGraphicFramePr>
          <p:cNvPr id="113666" name="Rectangle 2"/>
          <p:cNvGraphicFramePr>
            <a:graphicFrameLocks/>
          </p:cNvGraphicFramePr>
          <p:nvPr/>
        </p:nvGraphicFramePr>
        <p:xfrm>
          <a:off x="1524000" y="1397000"/>
          <a:ext cx="6096000" cy="4064000"/>
        </p:xfrm>
        <a:graphic>
          <a:graphicData uri="http://schemas.openxmlformats.org/presentationml/2006/ole">
            <p:oleObj spid="_x0000_s104450" name="Clip" r:id="rId4" imgW="0" imgH="0" progId="">
              <p:embed/>
            </p:oleObj>
          </a:graphicData>
        </a:graphic>
      </p:graphicFrame>
      <p:sp>
        <p:nvSpPr>
          <p:cNvPr id="113670" name="Rectangle 5"/>
          <p:cNvSpPr>
            <a:spLocks noChangeArrowheads="1"/>
          </p:cNvSpPr>
          <p:nvPr/>
        </p:nvSpPr>
        <p:spPr bwMode="auto">
          <a:xfrm>
            <a:off x="7467600" y="3276600"/>
            <a:ext cx="381000" cy="381000"/>
          </a:xfrm>
          <a:prstGeom prst="rect">
            <a:avLst/>
          </a:prstGeom>
          <a:solidFill>
            <a:srgbClr val="66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sz="2400"/>
          </a:p>
        </p:txBody>
      </p:sp>
      <p:sp>
        <p:nvSpPr>
          <p:cNvPr id="113671" name="Rectangle 6"/>
          <p:cNvSpPr>
            <a:spLocks noChangeArrowheads="1"/>
          </p:cNvSpPr>
          <p:nvPr/>
        </p:nvSpPr>
        <p:spPr bwMode="auto">
          <a:xfrm>
            <a:off x="3276600" y="1905000"/>
            <a:ext cx="381000" cy="381000"/>
          </a:xfrm>
          <a:prstGeom prst="rect">
            <a:avLst/>
          </a:prstGeom>
          <a:solidFill>
            <a:srgbClr val="FFCC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sz="2400"/>
          </a:p>
        </p:txBody>
      </p:sp>
      <p:sp>
        <p:nvSpPr>
          <p:cNvPr id="113672" name="Freeform 7"/>
          <p:cNvSpPr>
            <a:spLocks/>
          </p:cNvSpPr>
          <p:nvPr/>
        </p:nvSpPr>
        <p:spPr bwMode="auto">
          <a:xfrm>
            <a:off x="533400" y="5194300"/>
            <a:ext cx="3886200" cy="685800"/>
          </a:xfrm>
          <a:custGeom>
            <a:avLst/>
            <a:gdLst>
              <a:gd name="T0" fmla="*/ 0 w 1392"/>
              <a:gd name="T1" fmla="*/ 215900 h 432"/>
              <a:gd name="T2" fmla="*/ 268014 w 1392"/>
              <a:gd name="T3" fmla="*/ 215900 h 432"/>
              <a:gd name="T4" fmla="*/ 1474076 w 1392"/>
              <a:gd name="T5" fmla="*/ 63500 h 432"/>
              <a:gd name="T6" fmla="*/ 2948152 w 1392"/>
              <a:gd name="T7" fmla="*/ 596900 h 432"/>
              <a:gd name="T8" fmla="*/ 3886200 w 1392"/>
              <a:gd name="T9" fmla="*/ 596900 h 43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392"/>
              <a:gd name="T16" fmla="*/ 0 h 432"/>
              <a:gd name="T17" fmla="*/ 1392 w 1392"/>
              <a:gd name="T18" fmla="*/ 432 h 43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392" h="432">
                <a:moveTo>
                  <a:pt x="0" y="136"/>
                </a:moveTo>
                <a:cubicBezTo>
                  <a:pt x="4" y="144"/>
                  <a:pt x="8" y="152"/>
                  <a:pt x="96" y="136"/>
                </a:cubicBezTo>
                <a:cubicBezTo>
                  <a:pt x="184" y="120"/>
                  <a:pt x="368" y="0"/>
                  <a:pt x="528" y="40"/>
                </a:cubicBezTo>
                <a:cubicBezTo>
                  <a:pt x="688" y="80"/>
                  <a:pt x="912" y="320"/>
                  <a:pt x="1056" y="376"/>
                </a:cubicBezTo>
                <a:cubicBezTo>
                  <a:pt x="1200" y="432"/>
                  <a:pt x="1296" y="404"/>
                  <a:pt x="1392" y="376"/>
                </a:cubicBezTo>
              </a:path>
            </a:pathLst>
          </a:custGeom>
          <a:noFill/>
          <a:ln w="57150">
            <a:solidFill>
              <a:srgbClr val="C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3673" name="Freeform 8"/>
          <p:cNvSpPr>
            <a:spLocks/>
          </p:cNvSpPr>
          <p:nvPr/>
        </p:nvSpPr>
        <p:spPr bwMode="auto">
          <a:xfrm>
            <a:off x="5257800" y="5257800"/>
            <a:ext cx="3124200" cy="685800"/>
          </a:xfrm>
          <a:custGeom>
            <a:avLst/>
            <a:gdLst>
              <a:gd name="T0" fmla="*/ 0 w 1392"/>
              <a:gd name="T1" fmla="*/ 215900 h 432"/>
              <a:gd name="T2" fmla="*/ 215462 w 1392"/>
              <a:gd name="T3" fmla="*/ 215900 h 432"/>
              <a:gd name="T4" fmla="*/ 1185041 w 1392"/>
              <a:gd name="T5" fmla="*/ 63500 h 432"/>
              <a:gd name="T6" fmla="*/ 2370083 w 1392"/>
              <a:gd name="T7" fmla="*/ 596900 h 432"/>
              <a:gd name="T8" fmla="*/ 3124200 w 1392"/>
              <a:gd name="T9" fmla="*/ 596900 h 43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392"/>
              <a:gd name="T16" fmla="*/ 0 h 432"/>
              <a:gd name="T17" fmla="*/ 1392 w 1392"/>
              <a:gd name="T18" fmla="*/ 432 h 43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392" h="432">
                <a:moveTo>
                  <a:pt x="0" y="136"/>
                </a:moveTo>
                <a:cubicBezTo>
                  <a:pt x="4" y="144"/>
                  <a:pt x="8" y="152"/>
                  <a:pt x="96" y="136"/>
                </a:cubicBezTo>
                <a:cubicBezTo>
                  <a:pt x="184" y="120"/>
                  <a:pt x="368" y="0"/>
                  <a:pt x="528" y="40"/>
                </a:cubicBezTo>
                <a:cubicBezTo>
                  <a:pt x="688" y="80"/>
                  <a:pt x="912" y="320"/>
                  <a:pt x="1056" y="376"/>
                </a:cubicBezTo>
                <a:cubicBezTo>
                  <a:pt x="1200" y="432"/>
                  <a:pt x="1296" y="404"/>
                  <a:pt x="1392" y="376"/>
                </a:cubicBez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3674" name="Rectangle 9"/>
          <p:cNvSpPr>
            <a:spLocks noChangeArrowheads="1"/>
          </p:cNvSpPr>
          <p:nvPr/>
        </p:nvSpPr>
        <p:spPr bwMode="auto">
          <a:xfrm>
            <a:off x="8077200" y="1905000"/>
            <a:ext cx="381000" cy="381000"/>
          </a:xfrm>
          <a:prstGeom prst="rect">
            <a:avLst/>
          </a:prstGeom>
          <a:solidFill>
            <a:srgbClr val="66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sz="2400"/>
          </a:p>
        </p:txBody>
      </p:sp>
      <p:sp>
        <p:nvSpPr>
          <p:cNvPr id="113675" name="Rectangle 10"/>
          <p:cNvSpPr>
            <a:spLocks noChangeArrowheads="1"/>
          </p:cNvSpPr>
          <p:nvPr/>
        </p:nvSpPr>
        <p:spPr bwMode="auto">
          <a:xfrm>
            <a:off x="1524000" y="4343400"/>
            <a:ext cx="381000" cy="381000"/>
          </a:xfrm>
          <a:prstGeom prst="rect">
            <a:avLst/>
          </a:prstGeom>
          <a:solidFill>
            <a:srgbClr val="66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sz="2400"/>
          </a:p>
        </p:txBody>
      </p:sp>
      <p:sp>
        <p:nvSpPr>
          <p:cNvPr id="113676" name="Rectangle 11"/>
          <p:cNvSpPr>
            <a:spLocks noChangeArrowheads="1"/>
          </p:cNvSpPr>
          <p:nvPr/>
        </p:nvSpPr>
        <p:spPr bwMode="auto">
          <a:xfrm>
            <a:off x="2590800" y="6172200"/>
            <a:ext cx="381000" cy="381000"/>
          </a:xfrm>
          <a:prstGeom prst="rect">
            <a:avLst/>
          </a:prstGeom>
          <a:solidFill>
            <a:srgbClr val="66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sz="2400"/>
          </a:p>
        </p:txBody>
      </p:sp>
      <p:sp>
        <p:nvSpPr>
          <p:cNvPr id="113677" name="Rectangle 12"/>
          <p:cNvSpPr>
            <a:spLocks noChangeArrowheads="1"/>
          </p:cNvSpPr>
          <p:nvPr/>
        </p:nvSpPr>
        <p:spPr bwMode="auto">
          <a:xfrm>
            <a:off x="6400800" y="4648200"/>
            <a:ext cx="381000" cy="381000"/>
          </a:xfrm>
          <a:prstGeom prst="rect">
            <a:avLst/>
          </a:prstGeom>
          <a:solidFill>
            <a:srgbClr val="66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sz="2400"/>
          </a:p>
        </p:txBody>
      </p:sp>
      <p:sp>
        <p:nvSpPr>
          <p:cNvPr id="113678" name="Rectangle 13"/>
          <p:cNvSpPr>
            <a:spLocks noChangeArrowheads="1"/>
          </p:cNvSpPr>
          <p:nvPr/>
        </p:nvSpPr>
        <p:spPr bwMode="auto">
          <a:xfrm>
            <a:off x="7086600" y="6096000"/>
            <a:ext cx="381000" cy="381000"/>
          </a:xfrm>
          <a:prstGeom prst="rect">
            <a:avLst/>
          </a:prstGeom>
          <a:solidFill>
            <a:srgbClr val="66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sz="2400"/>
          </a:p>
        </p:txBody>
      </p:sp>
      <p:sp>
        <p:nvSpPr>
          <p:cNvPr id="113679" name="Rectangle 14"/>
          <p:cNvSpPr>
            <a:spLocks noChangeArrowheads="1"/>
          </p:cNvSpPr>
          <p:nvPr/>
        </p:nvSpPr>
        <p:spPr bwMode="auto">
          <a:xfrm>
            <a:off x="7696200" y="5029200"/>
            <a:ext cx="381000" cy="381000"/>
          </a:xfrm>
          <a:prstGeom prst="rect">
            <a:avLst/>
          </a:prstGeom>
          <a:solidFill>
            <a:srgbClr val="66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sz="2400"/>
          </a:p>
        </p:txBody>
      </p:sp>
      <p:sp>
        <p:nvSpPr>
          <p:cNvPr id="113680" name="Freeform 15"/>
          <p:cNvSpPr>
            <a:spLocks/>
          </p:cNvSpPr>
          <p:nvPr/>
        </p:nvSpPr>
        <p:spPr bwMode="auto">
          <a:xfrm>
            <a:off x="6705600" y="1981200"/>
            <a:ext cx="533400" cy="1752600"/>
          </a:xfrm>
          <a:custGeom>
            <a:avLst/>
            <a:gdLst>
              <a:gd name="T0" fmla="*/ 533400 w 336"/>
              <a:gd name="T1" fmla="*/ 0 h 1104"/>
              <a:gd name="T2" fmla="*/ 304800 w 336"/>
              <a:gd name="T3" fmla="*/ 533400 h 1104"/>
              <a:gd name="T4" fmla="*/ 152400 w 336"/>
              <a:gd name="T5" fmla="*/ 1447800 h 1104"/>
              <a:gd name="T6" fmla="*/ 0 w 336"/>
              <a:gd name="T7" fmla="*/ 1752600 h 1104"/>
              <a:gd name="T8" fmla="*/ 0 60000 65536"/>
              <a:gd name="T9" fmla="*/ 0 60000 65536"/>
              <a:gd name="T10" fmla="*/ 0 60000 65536"/>
              <a:gd name="T11" fmla="*/ 0 60000 65536"/>
              <a:gd name="T12" fmla="*/ 0 w 336"/>
              <a:gd name="T13" fmla="*/ 0 h 1104"/>
              <a:gd name="T14" fmla="*/ 336 w 336"/>
              <a:gd name="T15" fmla="*/ 1104 h 110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36" h="1104">
                <a:moveTo>
                  <a:pt x="336" y="0"/>
                </a:moveTo>
                <a:cubicBezTo>
                  <a:pt x="284" y="92"/>
                  <a:pt x="232" y="184"/>
                  <a:pt x="192" y="336"/>
                </a:cubicBezTo>
                <a:cubicBezTo>
                  <a:pt x="152" y="488"/>
                  <a:pt x="128" y="784"/>
                  <a:pt x="96" y="912"/>
                </a:cubicBezTo>
                <a:cubicBezTo>
                  <a:pt x="64" y="1040"/>
                  <a:pt x="32" y="1072"/>
                  <a:pt x="0" y="1104"/>
                </a:cubicBezTo>
              </a:path>
            </a:pathLst>
          </a:custGeom>
          <a:noFill/>
          <a:ln w="57150">
            <a:solidFill>
              <a:srgbClr val="C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3681" name="Line 16"/>
          <p:cNvSpPr>
            <a:spLocks noChangeShapeType="1"/>
          </p:cNvSpPr>
          <p:nvPr/>
        </p:nvSpPr>
        <p:spPr bwMode="auto">
          <a:xfrm>
            <a:off x="1676400" y="4724400"/>
            <a:ext cx="0" cy="5334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3682" name="Line 17"/>
          <p:cNvSpPr>
            <a:spLocks noChangeShapeType="1"/>
          </p:cNvSpPr>
          <p:nvPr/>
        </p:nvSpPr>
        <p:spPr bwMode="auto">
          <a:xfrm flipV="1">
            <a:off x="2743200" y="5486400"/>
            <a:ext cx="0" cy="6858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3683" name="Line 18"/>
          <p:cNvSpPr>
            <a:spLocks noChangeShapeType="1"/>
          </p:cNvSpPr>
          <p:nvPr/>
        </p:nvSpPr>
        <p:spPr bwMode="auto">
          <a:xfrm flipV="1">
            <a:off x="6553200" y="5029200"/>
            <a:ext cx="0" cy="3048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3684" name="Line 19"/>
          <p:cNvSpPr>
            <a:spLocks noChangeShapeType="1"/>
          </p:cNvSpPr>
          <p:nvPr/>
        </p:nvSpPr>
        <p:spPr bwMode="auto">
          <a:xfrm flipV="1">
            <a:off x="7848600" y="5410200"/>
            <a:ext cx="0" cy="4572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3685" name="Line 20"/>
          <p:cNvSpPr>
            <a:spLocks noChangeShapeType="1"/>
          </p:cNvSpPr>
          <p:nvPr/>
        </p:nvSpPr>
        <p:spPr bwMode="auto">
          <a:xfrm flipV="1">
            <a:off x="7315200" y="5715000"/>
            <a:ext cx="0" cy="381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3686" name="Rectangle 21"/>
          <p:cNvSpPr>
            <a:spLocks noChangeArrowheads="1"/>
          </p:cNvSpPr>
          <p:nvPr/>
        </p:nvSpPr>
        <p:spPr bwMode="auto">
          <a:xfrm>
            <a:off x="3810000" y="3048000"/>
            <a:ext cx="381000" cy="381000"/>
          </a:xfrm>
          <a:prstGeom prst="rect">
            <a:avLst/>
          </a:prstGeom>
          <a:solidFill>
            <a:srgbClr val="FFCC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sz="2400"/>
          </a:p>
        </p:txBody>
      </p:sp>
      <p:sp>
        <p:nvSpPr>
          <p:cNvPr id="113687" name="Rectangle 22"/>
          <p:cNvSpPr>
            <a:spLocks noChangeArrowheads="1"/>
          </p:cNvSpPr>
          <p:nvPr/>
        </p:nvSpPr>
        <p:spPr bwMode="auto">
          <a:xfrm>
            <a:off x="5105400" y="3429000"/>
            <a:ext cx="381000" cy="381000"/>
          </a:xfrm>
          <a:prstGeom prst="rect">
            <a:avLst/>
          </a:prstGeom>
          <a:solidFill>
            <a:srgbClr val="FFCC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sz="2400"/>
          </a:p>
        </p:txBody>
      </p:sp>
      <p:sp>
        <p:nvSpPr>
          <p:cNvPr id="113688" name="Rectangle 23"/>
          <p:cNvSpPr>
            <a:spLocks noChangeArrowheads="1"/>
          </p:cNvSpPr>
          <p:nvPr/>
        </p:nvSpPr>
        <p:spPr bwMode="auto">
          <a:xfrm>
            <a:off x="4267200" y="4343400"/>
            <a:ext cx="381000" cy="381000"/>
          </a:xfrm>
          <a:prstGeom prst="rect">
            <a:avLst/>
          </a:prstGeom>
          <a:solidFill>
            <a:srgbClr val="FFCC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sz="2400"/>
          </a:p>
        </p:txBody>
      </p:sp>
      <p:sp>
        <p:nvSpPr>
          <p:cNvPr id="113689" name="Rectangle 24"/>
          <p:cNvSpPr>
            <a:spLocks noChangeArrowheads="1"/>
          </p:cNvSpPr>
          <p:nvPr/>
        </p:nvSpPr>
        <p:spPr bwMode="auto">
          <a:xfrm>
            <a:off x="5334000" y="1981200"/>
            <a:ext cx="381000" cy="381000"/>
          </a:xfrm>
          <a:prstGeom prst="rect">
            <a:avLst/>
          </a:prstGeom>
          <a:solidFill>
            <a:srgbClr val="FFCC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sz="2400"/>
          </a:p>
        </p:txBody>
      </p:sp>
      <p:sp>
        <p:nvSpPr>
          <p:cNvPr id="113690" name="Line 25"/>
          <p:cNvSpPr>
            <a:spLocks noChangeShapeType="1"/>
          </p:cNvSpPr>
          <p:nvPr/>
        </p:nvSpPr>
        <p:spPr bwMode="auto">
          <a:xfrm flipH="1">
            <a:off x="4267200" y="4724400"/>
            <a:ext cx="76200" cy="1066800"/>
          </a:xfrm>
          <a:prstGeom prst="line">
            <a:avLst/>
          </a:prstGeom>
          <a:noFill/>
          <a:ln w="57150">
            <a:solidFill>
              <a:srgbClr val="C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3691" name="Line 26"/>
          <p:cNvSpPr>
            <a:spLocks noChangeShapeType="1"/>
          </p:cNvSpPr>
          <p:nvPr/>
        </p:nvSpPr>
        <p:spPr bwMode="auto">
          <a:xfrm>
            <a:off x="4572000" y="4724400"/>
            <a:ext cx="1295400" cy="6858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3692" name="Line 27"/>
          <p:cNvSpPr>
            <a:spLocks noChangeShapeType="1"/>
          </p:cNvSpPr>
          <p:nvPr/>
        </p:nvSpPr>
        <p:spPr bwMode="auto">
          <a:xfrm flipV="1">
            <a:off x="4648200" y="3810000"/>
            <a:ext cx="685800" cy="762000"/>
          </a:xfrm>
          <a:prstGeom prst="line">
            <a:avLst/>
          </a:prstGeom>
          <a:noFill/>
          <a:ln w="57150">
            <a:solidFill>
              <a:srgbClr val="C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3693" name="Line 28"/>
          <p:cNvSpPr>
            <a:spLocks noChangeShapeType="1"/>
          </p:cNvSpPr>
          <p:nvPr/>
        </p:nvSpPr>
        <p:spPr bwMode="auto">
          <a:xfrm>
            <a:off x="3657600" y="2133600"/>
            <a:ext cx="16764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3694" name="Line 29"/>
          <p:cNvSpPr>
            <a:spLocks noChangeShapeType="1"/>
          </p:cNvSpPr>
          <p:nvPr/>
        </p:nvSpPr>
        <p:spPr bwMode="auto">
          <a:xfrm flipH="1" flipV="1">
            <a:off x="3505200" y="2286000"/>
            <a:ext cx="457200" cy="7620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3695" name="Line 30"/>
          <p:cNvSpPr>
            <a:spLocks noChangeShapeType="1"/>
          </p:cNvSpPr>
          <p:nvPr/>
        </p:nvSpPr>
        <p:spPr bwMode="auto">
          <a:xfrm flipV="1">
            <a:off x="4191000" y="2209800"/>
            <a:ext cx="1143000" cy="9144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3696" name="Line 31"/>
          <p:cNvSpPr>
            <a:spLocks noChangeShapeType="1"/>
          </p:cNvSpPr>
          <p:nvPr/>
        </p:nvSpPr>
        <p:spPr bwMode="auto">
          <a:xfrm>
            <a:off x="4191000" y="3276600"/>
            <a:ext cx="914400" cy="3048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3697" name="Line 32"/>
          <p:cNvSpPr>
            <a:spLocks noChangeShapeType="1"/>
          </p:cNvSpPr>
          <p:nvPr/>
        </p:nvSpPr>
        <p:spPr bwMode="auto">
          <a:xfrm flipV="1">
            <a:off x="7162800" y="2133600"/>
            <a:ext cx="914400" cy="0"/>
          </a:xfrm>
          <a:prstGeom prst="line">
            <a:avLst/>
          </a:prstGeom>
          <a:noFill/>
          <a:ln w="57150">
            <a:solidFill>
              <a:srgbClr val="C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3698" name="Line 33"/>
          <p:cNvSpPr>
            <a:spLocks noChangeShapeType="1"/>
          </p:cNvSpPr>
          <p:nvPr/>
        </p:nvSpPr>
        <p:spPr bwMode="auto">
          <a:xfrm>
            <a:off x="5715000" y="2209800"/>
            <a:ext cx="1371600" cy="76200"/>
          </a:xfrm>
          <a:prstGeom prst="line">
            <a:avLst/>
          </a:prstGeom>
          <a:noFill/>
          <a:ln w="57150">
            <a:solidFill>
              <a:srgbClr val="C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3699" name="Line 34"/>
          <p:cNvSpPr>
            <a:spLocks noChangeShapeType="1"/>
          </p:cNvSpPr>
          <p:nvPr/>
        </p:nvSpPr>
        <p:spPr bwMode="auto">
          <a:xfrm flipV="1">
            <a:off x="5410200" y="2362200"/>
            <a:ext cx="152400" cy="1066800"/>
          </a:xfrm>
          <a:prstGeom prst="line">
            <a:avLst/>
          </a:prstGeom>
          <a:noFill/>
          <a:ln w="57150">
            <a:solidFill>
              <a:srgbClr val="C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3700" name="Line 35"/>
          <p:cNvSpPr>
            <a:spLocks noChangeShapeType="1"/>
          </p:cNvSpPr>
          <p:nvPr/>
        </p:nvSpPr>
        <p:spPr bwMode="auto">
          <a:xfrm flipV="1">
            <a:off x="6858000" y="3429000"/>
            <a:ext cx="6096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3701" name="Text Box 36"/>
          <p:cNvSpPr txBox="1">
            <a:spLocks noChangeArrowheads="1"/>
          </p:cNvSpPr>
          <p:nvPr/>
        </p:nvSpPr>
        <p:spPr bwMode="auto">
          <a:xfrm>
            <a:off x="2133600" y="6172200"/>
            <a:ext cx="404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>
                <a:solidFill>
                  <a:srgbClr val="000000"/>
                </a:solidFill>
                <a:latin typeface="Times New Roman" pitchFamily="23" charset="0"/>
              </a:rPr>
              <a:t>A</a:t>
            </a:r>
          </a:p>
        </p:txBody>
      </p:sp>
      <p:sp>
        <p:nvSpPr>
          <p:cNvPr id="113702" name="Text Box 37"/>
          <p:cNvSpPr txBox="1">
            <a:spLocks noChangeArrowheads="1"/>
          </p:cNvSpPr>
          <p:nvPr/>
        </p:nvSpPr>
        <p:spPr bwMode="auto">
          <a:xfrm>
            <a:off x="4953000" y="2971800"/>
            <a:ext cx="404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>
                <a:solidFill>
                  <a:srgbClr val="000000"/>
                </a:solidFill>
                <a:latin typeface="Times New Roman" pitchFamily="23" charset="0"/>
              </a:rPr>
              <a:t>V</a:t>
            </a:r>
          </a:p>
        </p:txBody>
      </p:sp>
      <p:sp>
        <p:nvSpPr>
          <p:cNvPr id="113703" name="Text Box 38"/>
          <p:cNvSpPr txBox="1">
            <a:spLocks noChangeArrowheads="1"/>
          </p:cNvSpPr>
          <p:nvPr/>
        </p:nvSpPr>
        <p:spPr bwMode="auto">
          <a:xfrm>
            <a:off x="4191000" y="3886200"/>
            <a:ext cx="38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>
                <a:solidFill>
                  <a:srgbClr val="000000"/>
                </a:solidFill>
                <a:latin typeface="Times New Roman" pitchFamily="23" charset="0"/>
              </a:rPr>
              <a:t>R</a:t>
            </a:r>
          </a:p>
        </p:txBody>
      </p:sp>
      <p:sp>
        <p:nvSpPr>
          <p:cNvPr id="113704" name="Text Box 39"/>
          <p:cNvSpPr txBox="1">
            <a:spLocks noChangeArrowheads="1"/>
          </p:cNvSpPr>
          <p:nvPr/>
        </p:nvSpPr>
        <p:spPr bwMode="auto">
          <a:xfrm>
            <a:off x="8229600" y="2286000"/>
            <a:ext cx="38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>
                <a:solidFill>
                  <a:srgbClr val="000000"/>
                </a:solidFill>
                <a:latin typeface="Times New Roman" pitchFamily="23" charset="0"/>
              </a:rPr>
              <a:t>B</a:t>
            </a:r>
          </a:p>
        </p:txBody>
      </p:sp>
      <p:sp>
        <p:nvSpPr>
          <p:cNvPr id="113705" name="Text Box 40"/>
          <p:cNvSpPr txBox="1">
            <a:spLocks noChangeArrowheads="1"/>
          </p:cNvSpPr>
          <p:nvPr/>
        </p:nvSpPr>
        <p:spPr bwMode="auto">
          <a:xfrm>
            <a:off x="5638800" y="1676400"/>
            <a:ext cx="471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>
                <a:solidFill>
                  <a:srgbClr val="000000"/>
                </a:solidFill>
                <a:latin typeface="Times New Roman" pitchFamily="23" charset="0"/>
              </a:rPr>
              <a:t>W</a:t>
            </a:r>
          </a:p>
        </p:txBody>
      </p:sp>
      <p:sp>
        <p:nvSpPr>
          <p:cNvPr id="113712" name="Text Box 47"/>
          <p:cNvSpPr txBox="1">
            <a:spLocks noChangeArrowheads="1"/>
          </p:cNvSpPr>
          <p:nvPr/>
        </p:nvSpPr>
        <p:spPr bwMode="auto">
          <a:xfrm>
            <a:off x="0" y="3200400"/>
            <a:ext cx="38862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2400">
                <a:solidFill>
                  <a:srgbClr val="000000"/>
                </a:solidFill>
              </a:rPr>
              <a:t>Scenario:</a:t>
            </a:r>
          </a:p>
          <a:p>
            <a:pPr algn="ctr" eaLnBrk="0" hangingPunct="0"/>
            <a:r>
              <a:rPr lang="en-US" sz="2400">
                <a:solidFill>
                  <a:srgbClr val="000000"/>
                </a:solidFill>
              </a:rPr>
              <a:t>A wants to send data to B.</a:t>
            </a:r>
          </a:p>
        </p:txBody>
      </p:sp>
      <p:cxnSp>
        <p:nvCxnSpPr>
          <p:cNvPr id="44" name="Straight Connector 43"/>
          <p:cNvCxnSpPr>
            <a:stCxn id="113682" idx="0"/>
            <a:endCxn id="113682" idx="1"/>
          </p:cNvCxnSpPr>
          <p:nvPr/>
        </p:nvCxnSpPr>
        <p:spPr>
          <a:xfrm rot="5400000" flipH="1" flipV="1">
            <a:off x="2400300" y="5829300"/>
            <a:ext cx="685800" cy="1588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Rectangle 46"/>
          <p:cNvSpPr/>
          <p:nvPr/>
        </p:nvSpPr>
        <p:spPr>
          <a:xfrm>
            <a:off x="381000" y="5105400"/>
            <a:ext cx="2362200" cy="533400"/>
          </a:xfrm>
          <a:prstGeom prst="rect">
            <a:avLst/>
          </a:prstGeom>
          <a:solidFill>
            <a:srgbClr val="FFFFFF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6553200" y="2362200"/>
            <a:ext cx="838200" cy="1447800"/>
          </a:xfrm>
          <a:prstGeom prst="rect">
            <a:avLst/>
          </a:prstGeom>
          <a:solidFill>
            <a:srgbClr val="FFFFFF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DA74A23-A155-460B-8C86-E9396291F47F}" type="slidenum">
              <a:rPr lang="en-US"/>
              <a:pPr/>
              <a:t>45</a:t>
            </a:fld>
            <a:endParaRPr lang="en-US"/>
          </a:p>
        </p:txBody>
      </p:sp>
      <p:sp>
        <p:nvSpPr>
          <p:cNvPr id="115715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609600"/>
            <a:ext cx="7923213" cy="573088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>Packet forwarding</a:t>
            </a:r>
          </a:p>
        </p:txBody>
      </p:sp>
      <p:sp>
        <p:nvSpPr>
          <p:cNvPr id="115716" name="Rectangle 85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457200" y="2133600"/>
            <a:ext cx="236220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5717" name="Rectangle 86"/>
          <p:cNvSpPr>
            <a:spLocks noChangeArrowheads="1"/>
          </p:cNvSpPr>
          <p:nvPr/>
        </p:nvSpPr>
        <p:spPr bwMode="auto">
          <a:xfrm>
            <a:off x="457200" y="2514600"/>
            <a:ext cx="1066800" cy="609600"/>
          </a:xfrm>
          <a:prstGeom prst="rect">
            <a:avLst/>
          </a:prstGeom>
          <a:solidFill>
            <a:srgbClr val="66FF33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000">
                <a:solidFill>
                  <a:srgbClr val="000000"/>
                </a:solidFill>
              </a:rPr>
              <a:t>HTTP</a:t>
            </a:r>
          </a:p>
        </p:txBody>
      </p:sp>
      <p:sp>
        <p:nvSpPr>
          <p:cNvPr id="115718" name="Rectangle 87"/>
          <p:cNvSpPr>
            <a:spLocks noChangeArrowheads="1"/>
          </p:cNvSpPr>
          <p:nvPr/>
        </p:nvSpPr>
        <p:spPr bwMode="auto">
          <a:xfrm>
            <a:off x="457200" y="3352800"/>
            <a:ext cx="1066800" cy="685800"/>
          </a:xfrm>
          <a:prstGeom prst="rect">
            <a:avLst/>
          </a:prstGeom>
          <a:solidFill>
            <a:srgbClr val="FF66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000">
                <a:solidFill>
                  <a:srgbClr val="000000"/>
                </a:solidFill>
              </a:rPr>
              <a:t>TCP</a:t>
            </a:r>
          </a:p>
        </p:txBody>
      </p:sp>
      <p:sp>
        <p:nvSpPr>
          <p:cNvPr id="115719" name="Rectangle 88"/>
          <p:cNvSpPr>
            <a:spLocks noChangeArrowheads="1"/>
          </p:cNvSpPr>
          <p:nvPr/>
        </p:nvSpPr>
        <p:spPr bwMode="auto">
          <a:xfrm>
            <a:off x="457200" y="4267200"/>
            <a:ext cx="1066800" cy="685800"/>
          </a:xfrm>
          <a:prstGeom prst="rect">
            <a:avLst/>
          </a:prstGeom>
          <a:solidFill>
            <a:srgbClr val="66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000">
                <a:solidFill>
                  <a:srgbClr val="000000"/>
                </a:solidFill>
              </a:rPr>
              <a:t>IP</a:t>
            </a:r>
          </a:p>
        </p:txBody>
      </p:sp>
      <p:sp>
        <p:nvSpPr>
          <p:cNvPr id="115720" name="Rectangle 89"/>
          <p:cNvSpPr>
            <a:spLocks noChangeArrowheads="1"/>
          </p:cNvSpPr>
          <p:nvPr/>
        </p:nvSpPr>
        <p:spPr bwMode="auto">
          <a:xfrm>
            <a:off x="457200" y="5181600"/>
            <a:ext cx="1066800" cy="762000"/>
          </a:xfrm>
          <a:prstGeom prst="rect">
            <a:avLst/>
          </a:prstGeom>
          <a:solidFill>
            <a:srgbClr val="FFCC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000">
                <a:solidFill>
                  <a:srgbClr val="000000"/>
                </a:solidFill>
              </a:rPr>
              <a:t>ethernet</a:t>
            </a:r>
          </a:p>
        </p:txBody>
      </p:sp>
      <p:sp>
        <p:nvSpPr>
          <p:cNvPr id="115721" name="Line 90"/>
          <p:cNvSpPr>
            <a:spLocks noChangeShapeType="1"/>
          </p:cNvSpPr>
          <p:nvPr/>
        </p:nvSpPr>
        <p:spPr bwMode="auto">
          <a:xfrm>
            <a:off x="1295400" y="3124200"/>
            <a:ext cx="0" cy="228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5722" name="Line 91"/>
          <p:cNvSpPr>
            <a:spLocks noChangeShapeType="1"/>
          </p:cNvSpPr>
          <p:nvPr/>
        </p:nvSpPr>
        <p:spPr bwMode="auto">
          <a:xfrm>
            <a:off x="1295400" y="4953000"/>
            <a:ext cx="0" cy="228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5723" name="Line 92"/>
          <p:cNvSpPr>
            <a:spLocks noChangeShapeType="1"/>
          </p:cNvSpPr>
          <p:nvPr/>
        </p:nvSpPr>
        <p:spPr bwMode="auto">
          <a:xfrm>
            <a:off x="1295400" y="4038600"/>
            <a:ext cx="0" cy="228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5724" name="Text Box 93"/>
          <p:cNvSpPr txBox="1">
            <a:spLocks noChangeArrowheads="1"/>
          </p:cNvSpPr>
          <p:nvPr/>
        </p:nvSpPr>
        <p:spPr bwMode="auto">
          <a:xfrm>
            <a:off x="685800" y="1570038"/>
            <a:ext cx="946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000">
                <a:solidFill>
                  <a:srgbClr val="000000"/>
                </a:solidFill>
              </a:rPr>
              <a:t>Host A</a:t>
            </a:r>
          </a:p>
        </p:txBody>
      </p:sp>
      <p:sp>
        <p:nvSpPr>
          <p:cNvPr id="115725" name="Line 94"/>
          <p:cNvSpPr>
            <a:spLocks noChangeShapeType="1"/>
          </p:cNvSpPr>
          <p:nvPr/>
        </p:nvSpPr>
        <p:spPr bwMode="auto">
          <a:xfrm flipH="1">
            <a:off x="1295400" y="2286000"/>
            <a:ext cx="0" cy="228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5726" name="Line 95"/>
          <p:cNvSpPr>
            <a:spLocks noChangeShapeType="1"/>
          </p:cNvSpPr>
          <p:nvPr/>
        </p:nvSpPr>
        <p:spPr bwMode="auto">
          <a:xfrm>
            <a:off x="6248400" y="5715000"/>
            <a:ext cx="0" cy="5334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5727" name="Line 96"/>
          <p:cNvSpPr>
            <a:spLocks noChangeShapeType="1"/>
          </p:cNvSpPr>
          <p:nvPr/>
        </p:nvSpPr>
        <p:spPr bwMode="auto">
          <a:xfrm>
            <a:off x="2971800" y="5791200"/>
            <a:ext cx="0" cy="8382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5728" name="Line 97"/>
          <p:cNvSpPr>
            <a:spLocks noChangeShapeType="1"/>
          </p:cNvSpPr>
          <p:nvPr/>
        </p:nvSpPr>
        <p:spPr bwMode="auto">
          <a:xfrm>
            <a:off x="2057400" y="6629400"/>
            <a:ext cx="4724400" cy="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5729" name="Freeform 98"/>
          <p:cNvSpPr>
            <a:spLocks/>
          </p:cNvSpPr>
          <p:nvPr/>
        </p:nvSpPr>
        <p:spPr bwMode="auto">
          <a:xfrm>
            <a:off x="990600" y="6248400"/>
            <a:ext cx="1447800" cy="152400"/>
          </a:xfrm>
          <a:custGeom>
            <a:avLst/>
            <a:gdLst>
              <a:gd name="T0" fmla="*/ 0 w 672"/>
              <a:gd name="T1" fmla="*/ 152400 h 96"/>
              <a:gd name="T2" fmla="*/ 413657 w 672"/>
              <a:gd name="T3" fmla="*/ 0 h 96"/>
              <a:gd name="T4" fmla="*/ 1034143 w 672"/>
              <a:gd name="T5" fmla="*/ 152400 h 96"/>
              <a:gd name="T6" fmla="*/ 1447800 w 672"/>
              <a:gd name="T7" fmla="*/ 0 h 96"/>
              <a:gd name="T8" fmla="*/ 0 60000 65536"/>
              <a:gd name="T9" fmla="*/ 0 60000 65536"/>
              <a:gd name="T10" fmla="*/ 0 60000 65536"/>
              <a:gd name="T11" fmla="*/ 0 60000 65536"/>
              <a:gd name="T12" fmla="*/ 0 w 672"/>
              <a:gd name="T13" fmla="*/ 0 h 96"/>
              <a:gd name="T14" fmla="*/ 672 w 672"/>
              <a:gd name="T15" fmla="*/ 96 h 9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72" h="96">
                <a:moveTo>
                  <a:pt x="0" y="96"/>
                </a:moveTo>
                <a:cubicBezTo>
                  <a:pt x="56" y="48"/>
                  <a:pt x="112" y="0"/>
                  <a:pt x="192" y="0"/>
                </a:cubicBezTo>
                <a:cubicBezTo>
                  <a:pt x="272" y="0"/>
                  <a:pt x="400" y="96"/>
                  <a:pt x="480" y="96"/>
                </a:cubicBezTo>
                <a:cubicBezTo>
                  <a:pt x="560" y="96"/>
                  <a:pt x="616" y="48"/>
                  <a:pt x="672" y="0"/>
                </a:cubicBezTo>
              </a:path>
            </a:pathLst>
          </a:cu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5730" name="Freeform 99"/>
          <p:cNvSpPr>
            <a:spLocks/>
          </p:cNvSpPr>
          <p:nvPr/>
        </p:nvSpPr>
        <p:spPr bwMode="auto">
          <a:xfrm>
            <a:off x="6096000" y="6172200"/>
            <a:ext cx="2057400" cy="152400"/>
          </a:xfrm>
          <a:custGeom>
            <a:avLst/>
            <a:gdLst>
              <a:gd name="T0" fmla="*/ 0 w 672"/>
              <a:gd name="T1" fmla="*/ 152400 h 96"/>
              <a:gd name="T2" fmla="*/ 587829 w 672"/>
              <a:gd name="T3" fmla="*/ 0 h 96"/>
              <a:gd name="T4" fmla="*/ 1469571 w 672"/>
              <a:gd name="T5" fmla="*/ 152400 h 96"/>
              <a:gd name="T6" fmla="*/ 2057400 w 672"/>
              <a:gd name="T7" fmla="*/ 0 h 96"/>
              <a:gd name="T8" fmla="*/ 0 60000 65536"/>
              <a:gd name="T9" fmla="*/ 0 60000 65536"/>
              <a:gd name="T10" fmla="*/ 0 60000 65536"/>
              <a:gd name="T11" fmla="*/ 0 60000 65536"/>
              <a:gd name="T12" fmla="*/ 0 w 672"/>
              <a:gd name="T13" fmla="*/ 0 h 96"/>
              <a:gd name="T14" fmla="*/ 672 w 672"/>
              <a:gd name="T15" fmla="*/ 96 h 9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72" h="96">
                <a:moveTo>
                  <a:pt x="0" y="96"/>
                </a:moveTo>
                <a:cubicBezTo>
                  <a:pt x="56" y="48"/>
                  <a:pt x="112" y="0"/>
                  <a:pt x="192" y="0"/>
                </a:cubicBezTo>
                <a:cubicBezTo>
                  <a:pt x="272" y="0"/>
                  <a:pt x="400" y="96"/>
                  <a:pt x="480" y="96"/>
                </a:cubicBezTo>
                <a:cubicBezTo>
                  <a:pt x="560" y="96"/>
                  <a:pt x="616" y="48"/>
                  <a:pt x="672" y="0"/>
                </a:cubicBezTo>
              </a:path>
            </a:pathLst>
          </a:cu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5731" name="Line 100"/>
          <p:cNvSpPr>
            <a:spLocks noChangeShapeType="1"/>
          </p:cNvSpPr>
          <p:nvPr/>
        </p:nvSpPr>
        <p:spPr bwMode="auto">
          <a:xfrm>
            <a:off x="1295400" y="5943600"/>
            <a:ext cx="0" cy="3048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5732" name="Rectangle 101"/>
          <p:cNvSpPr>
            <a:spLocks noChangeArrowheads="1"/>
          </p:cNvSpPr>
          <p:nvPr/>
        </p:nvSpPr>
        <p:spPr bwMode="auto">
          <a:xfrm>
            <a:off x="2209800" y="4114800"/>
            <a:ext cx="1066800" cy="685800"/>
          </a:xfrm>
          <a:prstGeom prst="rect">
            <a:avLst/>
          </a:prstGeom>
          <a:solidFill>
            <a:srgbClr val="66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000">
                <a:solidFill>
                  <a:srgbClr val="000000"/>
                </a:solidFill>
              </a:rPr>
              <a:t>IP</a:t>
            </a:r>
          </a:p>
        </p:txBody>
      </p:sp>
      <p:sp>
        <p:nvSpPr>
          <p:cNvPr id="115733" name="Rectangle 102"/>
          <p:cNvSpPr>
            <a:spLocks noChangeArrowheads="1"/>
          </p:cNvSpPr>
          <p:nvPr/>
        </p:nvSpPr>
        <p:spPr bwMode="auto">
          <a:xfrm>
            <a:off x="2057400" y="5029200"/>
            <a:ext cx="685800" cy="762000"/>
          </a:xfrm>
          <a:prstGeom prst="rect">
            <a:avLst/>
          </a:prstGeom>
          <a:solidFill>
            <a:srgbClr val="FFCC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000">
                <a:solidFill>
                  <a:srgbClr val="000000"/>
                </a:solidFill>
              </a:rPr>
              <a:t>eth</a:t>
            </a:r>
          </a:p>
        </p:txBody>
      </p:sp>
      <p:sp>
        <p:nvSpPr>
          <p:cNvPr id="115734" name="Line 103"/>
          <p:cNvSpPr>
            <a:spLocks noChangeShapeType="1"/>
          </p:cNvSpPr>
          <p:nvPr/>
        </p:nvSpPr>
        <p:spPr bwMode="auto">
          <a:xfrm>
            <a:off x="3048000" y="4800600"/>
            <a:ext cx="0" cy="228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5735" name="Text Box 104"/>
          <p:cNvSpPr txBox="1">
            <a:spLocks noChangeArrowheads="1"/>
          </p:cNvSpPr>
          <p:nvPr/>
        </p:nvSpPr>
        <p:spPr bwMode="auto">
          <a:xfrm>
            <a:off x="2133600" y="2179638"/>
            <a:ext cx="1200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000">
                <a:solidFill>
                  <a:srgbClr val="000000"/>
                </a:solidFill>
              </a:rPr>
              <a:t>Router R</a:t>
            </a:r>
          </a:p>
        </p:txBody>
      </p:sp>
      <p:sp>
        <p:nvSpPr>
          <p:cNvPr id="115736" name="Rectangle 105"/>
          <p:cNvSpPr>
            <a:spLocks noChangeArrowheads="1"/>
          </p:cNvSpPr>
          <p:nvPr/>
        </p:nvSpPr>
        <p:spPr bwMode="auto">
          <a:xfrm>
            <a:off x="2819400" y="5029200"/>
            <a:ext cx="685800" cy="762000"/>
          </a:xfrm>
          <a:prstGeom prst="rect">
            <a:avLst/>
          </a:prstGeom>
          <a:solidFill>
            <a:srgbClr val="FFCC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000">
                <a:solidFill>
                  <a:srgbClr val="000000"/>
                </a:solidFill>
              </a:rPr>
              <a:t>link</a:t>
            </a:r>
          </a:p>
        </p:txBody>
      </p:sp>
      <p:sp>
        <p:nvSpPr>
          <p:cNvPr id="115737" name="Line 106"/>
          <p:cNvSpPr>
            <a:spLocks noChangeShapeType="1"/>
          </p:cNvSpPr>
          <p:nvPr/>
        </p:nvSpPr>
        <p:spPr bwMode="auto">
          <a:xfrm flipV="1">
            <a:off x="2209800" y="5791200"/>
            <a:ext cx="0" cy="609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5738" name="Line 107"/>
          <p:cNvSpPr>
            <a:spLocks noChangeShapeType="1"/>
          </p:cNvSpPr>
          <p:nvPr/>
        </p:nvSpPr>
        <p:spPr bwMode="auto">
          <a:xfrm flipV="1">
            <a:off x="2438400" y="4800600"/>
            <a:ext cx="0" cy="228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5739" name="Rectangle 108"/>
          <p:cNvSpPr>
            <a:spLocks noChangeArrowheads="1"/>
          </p:cNvSpPr>
          <p:nvPr/>
        </p:nvSpPr>
        <p:spPr bwMode="auto">
          <a:xfrm>
            <a:off x="7239000" y="2438400"/>
            <a:ext cx="1066800" cy="609600"/>
          </a:xfrm>
          <a:prstGeom prst="rect">
            <a:avLst/>
          </a:prstGeom>
          <a:solidFill>
            <a:srgbClr val="66FF33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000">
                <a:solidFill>
                  <a:srgbClr val="000000"/>
                </a:solidFill>
              </a:rPr>
              <a:t>HTTP</a:t>
            </a:r>
          </a:p>
        </p:txBody>
      </p:sp>
      <p:sp>
        <p:nvSpPr>
          <p:cNvPr id="115740" name="Rectangle 109"/>
          <p:cNvSpPr>
            <a:spLocks noChangeArrowheads="1"/>
          </p:cNvSpPr>
          <p:nvPr/>
        </p:nvSpPr>
        <p:spPr bwMode="auto">
          <a:xfrm>
            <a:off x="7239000" y="3276600"/>
            <a:ext cx="1066800" cy="685800"/>
          </a:xfrm>
          <a:prstGeom prst="rect">
            <a:avLst/>
          </a:prstGeom>
          <a:solidFill>
            <a:srgbClr val="FF66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000">
                <a:solidFill>
                  <a:srgbClr val="000000"/>
                </a:solidFill>
              </a:rPr>
              <a:t>TCP</a:t>
            </a:r>
          </a:p>
        </p:txBody>
      </p:sp>
      <p:sp>
        <p:nvSpPr>
          <p:cNvPr id="115741" name="Rectangle 110"/>
          <p:cNvSpPr>
            <a:spLocks noChangeArrowheads="1"/>
          </p:cNvSpPr>
          <p:nvPr/>
        </p:nvSpPr>
        <p:spPr bwMode="auto">
          <a:xfrm>
            <a:off x="7239000" y="4191000"/>
            <a:ext cx="1066800" cy="685800"/>
          </a:xfrm>
          <a:prstGeom prst="rect">
            <a:avLst/>
          </a:prstGeom>
          <a:solidFill>
            <a:srgbClr val="66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000">
                <a:solidFill>
                  <a:srgbClr val="000000"/>
                </a:solidFill>
              </a:rPr>
              <a:t>IP</a:t>
            </a:r>
          </a:p>
        </p:txBody>
      </p:sp>
      <p:sp>
        <p:nvSpPr>
          <p:cNvPr id="115742" name="Rectangle 111"/>
          <p:cNvSpPr>
            <a:spLocks noChangeArrowheads="1"/>
          </p:cNvSpPr>
          <p:nvPr/>
        </p:nvSpPr>
        <p:spPr bwMode="auto">
          <a:xfrm>
            <a:off x="7239000" y="5105400"/>
            <a:ext cx="1066800" cy="762000"/>
          </a:xfrm>
          <a:prstGeom prst="rect">
            <a:avLst/>
          </a:prstGeom>
          <a:solidFill>
            <a:srgbClr val="FFCC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000">
                <a:solidFill>
                  <a:srgbClr val="000000"/>
                </a:solidFill>
              </a:rPr>
              <a:t>ethernet</a:t>
            </a:r>
          </a:p>
        </p:txBody>
      </p:sp>
      <p:sp>
        <p:nvSpPr>
          <p:cNvPr id="115743" name="Line 112"/>
          <p:cNvSpPr>
            <a:spLocks noChangeShapeType="1"/>
          </p:cNvSpPr>
          <p:nvPr/>
        </p:nvSpPr>
        <p:spPr bwMode="auto">
          <a:xfrm>
            <a:off x="7772400" y="4876800"/>
            <a:ext cx="0" cy="228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5744" name="Line 113"/>
          <p:cNvSpPr>
            <a:spLocks noChangeShapeType="1"/>
          </p:cNvSpPr>
          <p:nvPr/>
        </p:nvSpPr>
        <p:spPr bwMode="auto">
          <a:xfrm>
            <a:off x="7772400" y="5867400"/>
            <a:ext cx="0" cy="4572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5745" name="Line 114"/>
          <p:cNvSpPr>
            <a:spLocks noChangeShapeType="1"/>
          </p:cNvSpPr>
          <p:nvPr/>
        </p:nvSpPr>
        <p:spPr bwMode="auto">
          <a:xfrm>
            <a:off x="7772400" y="3962400"/>
            <a:ext cx="0" cy="228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5746" name="Line 115"/>
          <p:cNvSpPr>
            <a:spLocks noChangeShapeType="1"/>
          </p:cNvSpPr>
          <p:nvPr/>
        </p:nvSpPr>
        <p:spPr bwMode="auto">
          <a:xfrm>
            <a:off x="7772400" y="3048000"/>
            <a:ext cx="0" cy="228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5747" name="Line 116"/>
          <p:cNvSpPr>
            <a:spLocks noChangeShapeType="1"/>
          </p:cNvSpPr>
          <p:nvPr/>
        </p:nvSpPr>
        <p:spPr bwMode="auto">
          <a:xfrm>
            <a:off x="7772400" y="2209800"/>
            <a:ext cx="0" cy="228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5748" name="Text Box 117"/>
          <p:cNvSpPr txBox="1">
            <a:spLocks noChangeArrowheads="1"/>
          </p:cNvSpPr>
          <p:nvPr/>
        </p:nvSpPr>
        <p:spPr bwMode="auto">
          <a:xfrm>
            <a:off x="4876800" y="2179638"/>
            <a:ext cx="1257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000">
                <a:solidFill>
                  <a:srgbClr val="000000"/>
                </a:solidFill>
              </a:rPr>
              <a:t>Router W</a:t>
            </a:r>
          </a:p>
        </p:txBody>
      </p:sp>
      <p:sp>
        <p:nvSpPr>
          <p:cNvPr id="115749" name="Text Box 118"/>
          <p:cNvSpPr txBox="1">
            <a:spLocks noChangeArrowheads="1"/>
          </p:cNvSpPr>
          <p:nvPr/>
        </p:nvSpPr>
        <p:spPr bwMode="auto">
          <a:xfrm>
            <a:off x="7391400" y="1600200"/>
            <a:ext cx="946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000">
                <a:solidFill>
                  <a:srgbClr val="000000"/>
                </a:solidFill>
              </a:rPr>
              <a:t>Host B</a:t>
            </a:r>
          </a:p>
        </p:txBody>
      </p:sp>
      <p:sp>
        <p:nvSpPr>
          <p:cNvPr id="115750" name="Rectangle 119"/>
          <p:cNvSpPr>
            <a:spLocks noChangeArrowheads="1"/>
          </p:cNvSpPr>
          <p:nvPr/>
        </p:nvSpPr>
        <p:spPr bwMode="auto">
          <a:xfrm>
            <a:off x="5029200" y="4114800"/>
            <a:ext cx="1066800" cy="685800"/>
          </a:xfrm>
          <a:prstGeom prst="rect">
            <a:avLst/>
          </a:prstGeom>
          <a:solidFill>
            <a:srgbClr val="66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000">
                <a:solidFill>
                  <a:srgbClr val="000000"/>
                </a:solidFill>
              </a:rPr>
              <a:t>IP</a:t>
            </a:r>
          </a:p>
        </p:txBody>
      </p:sp>
      <p:sp>
        <p:nvSpPr>
          <p:cNvPr id="115751" name="Rectangle 120"/>
          <p:cNvSpPr>
            <a:spLocks noChangeArrowheads="1"/>
          </p:cNvSpPr>
          <p:nvPr/>
        </p:nvSpPr>
        <p:spPr bwMode="auto">
          <a:xfrm>
            <a:off x="5638800" y="5029200"/>
            <a:ext cx="685800" cy="762000"/>
          </a:xfrm>
          <a:prstGeom prst="rect">
            <a:avLst/>
          </a:prstGeom>
          <a:solidFill>
            <a:srgbClr val="FFCC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000">
                <a:solidFill>
                  <a:srgbClr val="000000"/>
                </a:solidFill>
              </a:rPr>
              <a:t>eth</a:t>
            </a:r>
          </a:p>
        </p:txBody>
      </p:sp>
      <p:sp>
        <p:nvSpPr>
          <p:cNvPr id="115752" name="Line 121"/>
          <p:cNvSpPr>
            <a:spLocks noChangeShapeType="1"/>
          </p:cNvSpPr>
          <p:nvPr/>
        </p:nvSpPr>
        <p:spPr bwMode="auto">
          <a:xfrm>
            <a:off x="5867400" y="4800600"/>
            <a:ext cx="0" cy="228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5753" name="Rectangle 122"/>
          <p:cNvSpPr>
            <a:spLocks noChangeArrowheads="1"/>
          </p:cNvSpPr>
          <p:nvPr/>
        </p:nvSpPr>
        <p:spPr bwMode="auto">
          <a:xfrm>
            <a:off x="4876800" y="5029200"/>
            <a:ext cx="685800" cy="762000"/>
          </a:xfrm>
          <a:prstGeom prst="rect">
            <a:avLst/>
          </a:prstGeom>
          <a:solidFill>
            <a:srgbClr val="FFCC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000">
                <a:solidFill>
                  <a:srgbClr val="000000"/>
                </a:solidFill>
              </a:rPr>
              <a:t>link</a:t>
            </a:r>
          </a:p>
        </p:txBody>
      </p:sp>
      <p:sp>
        <p:nvSpPr>
          <p:cNvPr id="115754" name="Line 123"/>
          <p:cNvSpPr>
            <a:spLocks noChangeShapeType="1"/>
          </p:cNvSpPr>
          <p:nvPr/>
        </p:nvSpPr>
        <p:spPr bwMode="auto">
          <a:xfrm flipV="1">
            <a:off x="5029200" y="5791200"/>
            <a:ext cx="0" cy="8382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5755" name="Line 124"/>
          <p:cNvSpPr>
            <a:spLocks noChangeShapeType="1"/>
          </p:cNvSpPr>
          <p:nvPr/>
        </p:nvSpPr>
        <p:spPr bwMode="auto">
          <a:xfrm flipV="1">
            <a:off x="5257800" y="4800600"/>
            <a:ext cx="0" cy="228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5534" name="Rectangle 126"/>
          <p:cNvSpPr>
            <a:spLocks noChangeArrowheads="1"/>
          </p:cNvSpPr>
          <p:nvPr/>
        </p:nvSpPr>
        <p:spPr bwMode="auto">
          <a:xfrm>
            <a:off x="838200" y="1981200"/>
            <a:ext cx="3810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1.70021E-6 L 3.33333E-6 0.61069 " pathEditMode="relative" ptsTypes="AA">
                                      <p:cBhvr>
                                        <p:cTn id="6" dur="2000" fill="hold"/>
                                        <p:tgtEl>
                                          <p:spTgt spid="1455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0.61069 L 0.13334 0.61069 " pathEditMode="relative" ptsTypes="AA">
                                      <p:cBhvr>
                                        <p:cTn id="10" dur="2000" fill="hold"/>
                                        <p:tgtEl>
                                          <p:spTgt spid="1455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3334 0.61069 L 0.13334 0.49965 " pathEditMode="relative" ptsTypes="AA">
                                      <p:cBhvr>
                                        <p:cTn id="14" dur="2000" fill="hold"/>
                                        <p:tgtEl>
                                          <p:spTgt spid="1455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0" presetClass="path" presetSubtype="0" accel="50000" decel="5000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3333 0.49966 C 0.13177 0.46588 0.13038 0.43234 0.1375 0.40574 C 0.14462 0.37914 0.16875 0.35231 0.17639 0.33981 C 0.18403 0.32732 0.18333 0.3294 0.18281 0.33149 " pathEditMode="relative" ptsTypes="aaaA">
                                      <p:cBhvr>
                                        <p:cTn id="17" dur="2000" fill="hold"/>
                                        <p:tgtEl>
                                          <p:spTgt spid="1455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0" presetClass="path" presetSubtype="0" accel="50000" decel="5000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8282 0.33149 C 0.20122 0.32894 0.21962 0.3264 0.22813 0.38215 C 0.23663 0.43789 0.23351 0.61809 0.23438 0.66528 " pathEditMode="relative" ptsTypes="aaA">
                                      <p:cBhvr>
                                        <p:cTn id="21" dur="2000" fill="hold"/>
                                        <p:tgtEl>
                                          <p:spTgt spid="1455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0" presetClass="path" presetSubtype="0" accel="50000" decel="5000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3438 0.66529 L 0.45105 0.66529 " pathEditMode="relative" ptsTypes="AA">
                                      <p:cBhvr>
                                        <p:cTn id="25" dur="2000" fill="hold"/>
                                        <p:tgtEl>
                                          <p:spTgt spid="1455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0" presetClass="path" presetSubtype="0" accel="50000" decel="50000" fill="hold" grpId="6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5104 0.66529 L 0.45104 0.48763 " pathEditMode="relative" ptsTypes="AA">
                                      <p:cBhvr>
                                        <p:cTn id="29" dur="2000" fill="hold"/>
                                        <p:tgtEl>
                                          <p:spTgt spid="1455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0" presetClass="path" presetSubtype="0" accel="50000" decel="50000" fill="hold" grpId="7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5104 0.48763 C 0.44723 0.4638 0.44341 0.43997 0.45 0.41592 C 0.4566 0.39186 0.4842 0.35508 0.49098 0.34305 " pathEditMode="relative" ptsTypes="aaA">
                                      <p:cBhvr>
                                        <p:cTn id="32" dur="2000" fill="hold"/>
                                        <p:tgtEl>
                                          <p:spTgt spid="1455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0" presetClass="path" presetSubtype="0" accel="50000" decel="50000" fill="hold" grpId="8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9097 0.34305 C 0.51111 0.35115 0.53125 0.35947 0.54045 0.40342 C 0.54965 0.44738 0.54583 0.57206 0.5467 0.60676 " pathEditMode="relative" ptsTypes="aaA">
                                      <p:cBhvr>
                                        <p:cTn id="36" dur="2000" fill="hold"/>
                                        <p:tgtEl>
                                          <p:spTgt spid="1455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0" presetClass="path" presetSubtype="0" accel="50000" decel="50000" fill="hold" grpId="9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467 0.60676 L 0.73837 0.60676 " pathEditMode="relative" ptsTypes="AA">
                                      <p:cBhvr>
                                        <p:cTn id="40" dur="2000" fill="hold"/>
                                        <p:tgtEl>
                                          <p:spTgt spid="1455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0" presetClass="path" presetSubtype="0" accel="50000" decel="50000" fill="hold" grpId="1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73837 0.60676 L 0.73837 -0.00393 " pathEditMode="relative" ptsTypes="AA">
                                      <p:cBhvr>
                                        <p:cTn id="44" dur="2000" fill="hold"/>
                                        <p:tgtEl>
                                          <p:spTgt spid="1455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5534" grpId="0" animBg="1"/>
      <p:bldP spid="145534" grpId="1" animBg="1"/>
      <p:bldP spid="145534" grpId="2" animBg="1"/>
      <p:bldP spid="145534" grpId="3" animBg="1"/>
      <p:bldP spid="145534" grpId="4" animBg="1"/>
      <p:bldP spid="145534" grpId="5" animBg="1"/>
      <p:bldP spid="145534" grpId="6" animBg="1"/>
      <p:bldP spid="145534" grpId="7" animBg="1"/>
      <p:bldP spid="145534" grpId="8" animBg="1"/>
      <p:bldP spid="145534" grpId="9" animBg="1"/>
      <p:bldP spid="145534" grpId="1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295D323-FD89-4BBA-8130-4A2255BC2D31}" type="slidenum">
              <a:rPr lang="en-US"/>
              <a:pPr/>
              <a:t>46</a:t>
            </a:fld>
            <a:endParaRPr lang="en-US"/>
          </a:p>
        </p:txBody>
      </p:sp>
      <p:sp>
        <p:nvSpPr>
          <p:cNvPr id="1177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Summary</a:t>
            </a:r>
          </a:p>
        </p:txBody>
      </p:sp>
      <p:sp>
        <p:nvSpPr>
          <p:cNvPr id="11776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 smtClean="0"/>
              <a:t>Network: physical connection that allows two computers to communicate</a:t>
            </a:r>
          </a:p>
          <a:p>
            <a:pPr lvl="1" eaLnBrk="1" hangingPunct="1"/>
            <a:r>
              <a:rPr lang="en-US" dirty="0" smtClean="0"/>
              <a:t>Packet: unit of transfer, sequence of bits carried over the network</a:t>
            </a:r>
          </a:p>
          <a:p>
            <a:pPr eaLnBrk="1" hangingPunct="1"/>
            <a:r>
              <a:rPr lang="en-US" dirty="0" smtClean="0"/>
              <a:t>Protocol: Agreement between two parties as to how information is to be transmitted</a:t>
            </a:r>
          </a:p>
          <a:p>
            <a:pPr eaLnBrk="1" hangingPunct="1"/>
            <a:r>
              <a:rPr lang="en-US" dirty="0" smtClean="0"/>
              <a:t>Internet Protocol (IP)</a:t>
            </a:r>
          </a:p>
          <a:p>
            <a:pPr lvl="1" eaLnBrk="1" hangingPunct="1"/>
            <a:r>
              <a:rPr lang="en-US" dirty="0" smtClean="0"/>
              <a:t>Used to route messages through routes across globe</a:t>
            </a:r>
          </a:p>
          <a:p>
            <a:pPr lvl="1" eaLnBrk="1" hangingPunct="1"/>
            <a:r>
              <a:rPr lang="en-US" dirty="0" smtClean="0"/>
              <a:t>32-bit addresses, 16-bit ports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ECE6B09-EA9E-41EC-B27D-ED417772346F}" type="slidenum">
              <a:rPr lang="en-US"/>
              <a:pPr/>
              <a:t>47</a:t>
            </a:fld>
            <a:endParaRPr lang="en-US"/>
          </a:p>
        </p:txBody>
      </p:sp>
      <p:sp>
        <p:nvSpPr>
          <p:cNvPr id="1198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Summary</a:t>
            </a:r>
          </a:p>
        </p:txBody>
      </p:sp>
      <p:sp>
        <p:nvSpPr>
          <p:cNvPr id="1198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382000" cy="4648200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 smtClean="0"/>
              <a:t>Layering</a:t>
            </a:r>
            <a:endParaRPr lang="en-US" dirty="0" smtClean="0">
              <a:solidFill>
                <a:schemeClr val="hlink"/>
              </a:solidFill>
            </a:endParaRPr>
          </a:p>
          <a:p>
            <a:pPr lvl="1" eaLnBrk="1" hangingPunct="1"/>
            <a:r>
              <a:rPr lang="en-US" dirty="0" smtClean="0"/>
              <a:t>building complex services from simpler ones</a:t>
            </a:r>
          </a:p>
          <a:p>
            <a:pPr lvl="1" eaLnBrk="1" hangingPunct="1"/>
            <a:r>
              <a:rPr lang="en-US" dirty="0" smtClean="0"/>
              <a:t>E.g. TCP runs over IP and adds reliability, ordering</a:t>
            </a:r>
          </a:p>
          <a:p>
            <a:pPr eaLnBrk="1" hangingPunct="1"/>
            <a:r>
              <a:rPr lang="en-US" dirty="0" smtClean="0"/>
              <a:t>End-to-end argument</a:t>
            </a:r>
          </a:p>
          <a:p>
            <a:pPr lvl="1" eaLnBrk="1" hangingPunct="1"/>
            <a:r>
              <a:rPr lang="en-US" dirty="0" smtClean="0"/>
              <a:t>Application-specific properties are best provided by the applications, not the network</a:t>
            </a:r>
          </a:p>
          <a:p>
            <a:pPr eaLnBrk="1" hangingPunct="1"/>
            <a:r>
              <a:rPr lang="en-US" dirty="0" smtClean="0"/>
              <a:t>Packet Switching</a:t>
            </a:r>
          </a:p>
          <a:p>
            <a:pPr lvl="1" eaLnBrk="1" hangingPunct="1"/>
            <a:r>
              <a:rPr lang="en-US" dirty="0" smtClean="0"/>
              <a:t>Post card (packet) (unlike old style phone call == “circuit”)</a:t>
            </a:r>
          </a:p>
          <a:p>
            <a:pPr lvl="1" eaLnBrk="1" hangingPunct="1"/>
            <a:r>
              <a:rPr lang="en-US" dirty="0" smtClean="0"/>
              <a:t>Routing focused on sending packet “towards” destination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Email…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Email:</a:t>
            </a:r>
          </a:p>
          <a:p>
            <a:pPr lvl="1"/>
            <a:r>
              <a:rPr lang="en-US" dirty="0" smtClean="0"/>
              <a:t>Jill uses Outlook to compose an email</a:t>
            </a:r>
          </a:p>
          <a:p>
            <a:pPr lvl="1"/>
            <a:r>
              <a:rPr lang="en-US" dirty="0" smtClean="0"/>
              <a:t>Outlook on her computer talks to the local CS exchange server and hands off the email, it goes into the “out box”</a:t>
            </a:r>
          </a:p>
          <a:p>
            <a:pPr lvl="1"/>
            <a:r>
              <a:rPr lang="en-US" dirty="0" smtClean="0"/>
              <a:t>Exchange server sees that this is email to </a:t>
            </a:r>
            <a:r>
              <a:rPr lang="en-US" u="sng" dirty="0" smtClean="0"/>
              <a:t>jack@abcorp.com</a:t>
            </a:r>
            <a:endParaRPr lang="en-US" dirty="0" smtClean="0"/>
          </a:p>
          <a:p>
            <a:pPr lvl="1"/>
            <a:r>
              <a:rPr lang="en-US" dirty="0" smtClean="0"/>
              <a:t>Uses DNS to look up the mail server associated with abcorp.com, obtains an IP address</a:t>
            </a:r>
          </a:p>
          <a:p>
            <a:pPr lvl="1"/>
            <a:r>
              <a:rPr lang="en-US" dirty="0" smtClean="0"/>
              <a:t>Sends her email to that server</a:t>
            </a:r>
          </a:p>
          <a:p>
            <a:pPr lvl="1"/>
            <a:r>
              <a:rPr lang="en-US" dirty="0" smtClean="0"/>
              <a:t>Jack logs in and connects to his server and sees the email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36055-783D-4A64-A19D-0FEE8190827C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Email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36055-783D-4A64-A19D-0FEE8190827C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7170" name="Picture 2" descr="C:\Program Files\Microsoft Expression\MEDIA\CAGCAT10\j0195384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2590800"/>
            <a:ext cx="1795882" cy="1833372"/>
          </a:xfrm>
          <a:prstGeom prst="rect">
            <a:avLst/>
          </a:prstGeom>
          <a:noFill/>
        </p:spPr>
      </p:pic>
      <p:pic>
        <p:nvPicPr>
          <p:cNvPr id="7171" name="Picture 3" descr="C:\Program Files\Microsoft Expression\MEDIA\CAGCAT10\j0292020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29400" y="2819398"/>
            <a:ext cx="1869034" cy="1773936"/>
          </a:xfrm>
          <a:prstGeom prst="rect">
            <a:avLst/>
          </a:prstGeom>
          <a:noFill/>
        </p:spPr>
      </p:pic>
      <p:cxnSp>
        <p:nvCxnSpPr>
          <p:cNvPr id="8" name="Straight Arrow Connector 7"/>
          <p:cNvCxnSpPr>
            <a:stCxn id="7170" idx="2"/>
          </p:cNvCxnSpPr>
          <p:nvPr/>
        </p:nvCxnSpPr>
        <p:spPr>
          <a:xfrm rot="16200000" flipH="1">
            <a:off x="1441856" y="4261256"/>
            <a:ext cx="986028" cy="1311859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6400802" y="4491227"/>
            <a:ext cx="1311857" cy="995173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Flowchart: Magnetic Disk 10"/>
          <p:cNvSpPr/>
          <p:nvPr/>
        </p:nvSpPr>
        <p:spPr>
          <a:xfrm>
            <a:off x="1828800" y="5410200"/>
            <a:ext cx="1524000" cy="1066800"/>
          </a:xfrm>
          <a:prstGeom prst="flowChartMagneticDisk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rgbClr val="0000FF"/>
                </a:solidFill>
              </a:rPr>
              <a:t>Jill’s email server</a:t>
            </a:r>
            <a:endParaRPr lang="en-US" sz="1600" b="1" dirty="0">
              <a:solidFill>
                <a:srgbClr val="0000FF"/>
              </a:solidFill>
            </a:endParaRPr>
          </a:p>
        </p:txBody>
      </p:sp>
      <p:sp>
        <p:nvSpPr>
          <p:cNvPr id="12" name="Flowchart: Magnetic Disk 11"/>
          <p:cNvSpPr/>
          <p:nvPr/>
        </p:nvSpPr>
        <p:spPr>
          <a:xfrm>
            <a:off x="5638800" y="5410200"/>
            <a:ext cx="1524000" cy="1066800"/>
          </a:xfrm>
          <a:prstGeom prst="flowChartMagneticDisk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rgbClr val="0000FF"/>
                </a:solidFill>
              </a:rPr>
              <a:t>Jack’s email server</a:t>
            </a:r>
            <a:endParaRPr lang="en-US" sz="1600" b="1" dirty="0">
              <a:solidFill>
                <a:srgbClr val="0000FF"/>
              </a:solidFill>
            </a:endParaRPr>
          </a:p>
        </p:txBody>
      </p:sp>
      <p:cxnSp>
        <p:nvCxnSpPr>
          <p:cNvPr id="14" name="Straight Arrow Connector 13"/>
          <p:cNvCxnSpPr>
            <a:stCxn id="11" idx="4"/>
            <a:endCxn id="12" idx="2"/>
          </p:cNvCxnSpPr>
          <p:nvPr/>
        </p:nvCxnSpPr>
        <p:spPr>
          <a:xfrm>
            <a:off x="3352800" y="5943600"/>
            <a:ext cx="2286000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Flowchart: Document 14"/>
          <p:cNvSpPr/>
          <p:nvPr/>
        </p:nvSpPr>
        <p:spPr>
          <a:xfrm>
            <a:off x="2209800" y="2743200"/>
            <a:ext cx="2057400" cy="2133600"/>
          </a:xfrm>
          <a:prstGeom prst="flowChartDocumen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 smtClean="0">
                <a:solidFill>
                  <a:schemeClr val="tx1"/>
                </a:solidFill>
                <a:latin typeface="Garamond" pitchFamily="18" charset="0"/>
              </a:rPr>
              <a:t>To: Jack</a:t>
            </a:r>
          </a:p>
          <a:p>
            <a:r>
              <a:rPr lang="en-US" sz="1200" dirty="0" smtClean="0">
                <a:solidFill>
                  <a:schemeClr val="tx1"/>
                </a:solidFill>
                <a:latin typeface="Garamond" pitchFamily="18" charset="0"/>
              </a:rPr>
              <a:t>From: Jill</a:t>
            </a:r>
          </a:p>
          <a:p>
            <a:r>
              <a:rPr lang="en-US" sz="1200" dirty="0" smtClean="0">
                <a:solidFill>
                  <a:schemeClr val="tx1"/>
                </a:solidFill>
                <a:latin typeface="Garamond" pitchFamily="18" charset="0"/>
              </a:rPr>
              <a:t>Subject: Climb hill after work?</a:t>
            </a:r>
          </a:p>
          <a:p>
            <a:endParaRPr lang="en-US" sz="1200" dirty="0" smtClean="0">
              <a:solidFill>
                <a:schemeClr val="tx1"/>
              </a:solidFill>
              <a:latin typeface="Garamond" pitchFamily="18" charset="0"/>
            </a:endParaRPr>
          </a:p>
          <a:p>
            <a:r>
              <a:rPr lang="en-US" sz="1200" dirty="0" smtClean="0">
                <a:solidFill>
                  <a:schemeClr val="tx1"/>
                </a:solidFill>
                <a:latin typeface="Garamond" pitchFamily="18" charset="0"/>
              </a:rPr>
              <a:t>Dear Jack, What lovely weather!  How about joining me to climb the hill and fetch a pail of water after work?  See you soon, Jill</a:t>
            </a:r>
            <a:endParaRPr lang="en-US" sz="1200" dirty="0">
              <a:solidFill>
                <a:schemeClr val="tx1"/>
              </a:solidFill>
              <a:latin typeface="Garamond" pitchFamily="18" charset="0"/>
            </a:endParaRPr>
          </a:p>
        </p:txBody>
      </p:sp>
      <p:pic>
        <p:nvPicPr>
          <p:cNvPr id="7173" name="Picture 5" descr="C:\Users\ken\AppData\Local\Microsoft\Windows\Temporary Internet Files\Content.IE5\K5JNB5FY\MPj04286050000[1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0" y="1219200"/>
            <a:ext cx="1752600" cy="20342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484632" indent="-457200">
              <a:buFont typeface="+mj-lt"/>
              <a:buAutoNum type="arabicPeriod"/>
            </a:pPr>
            <a:r>
              <a:rPr lang="en-US" b="1" dirty="0" smtClean="0">
                <a:solidFill>
                  <a:srgbClr val="C00000"/>
                </a:solidFill>
              </a:rPr>
              <a:t>Your system needs to find the destination system</a:t>
            </a:r>
          </a:p>
          <a:p>
            <a:pPr lvl="1"/>
            <a:r>
              <a:rPr lang="en-US" dirty="0" smtClean="0"/>
              <a:t>Involves looking up its address, like in a phone book</a:t>
            </a:r>
          </a:p>
          <a:p>
            <a:pPr lvl="1"/>
            <a:r>
              <a:rPr lang="en-US" dirty="0" smtClean="0"/>
              <a:t>This is because the network uses a special form of addresses that don’t have an obvious one-to-one connection with names</a:t>
            </a:r>
          </a:p>
          <a:p>
            <a:pPr marL="484632" indent="-457200">
              <a:buFont typeface="+mj-lt"/>
              <a:buAutoNum type="arabicPeriod"/>
            </a:pPr>
            <a:r>
              <a:rPr lang="en-US" b="1" dirty="0" smtClean="0">
                <a:solidFill>
                  <a:srgbClr val="C00000"/>
                </a:solidFill>
              </a:rPr>
              <a:t>Then it needs to “connect” to the destination system</a:t>
            </a:r>
          </a:p>
          <a:p>
            <a:pPr lvl="1"/>
            <a:r>
              <a:rPr lang="en-US" dirty="0" smtClean="0"/>
              <a:t>A bit like placing a phone call, although there are big differences in the details</a:t>
            </a:r>
          </a:p>
          <a:p>
            <a:pPr marL="484632" indent="-457200">
              <a:buFont typeface="+mj-lt"/>
              <a:buAutoNum type="arabicPeriod"/>
            </a:pPr>
            <a:r>
              <a:rPr lang="en-US" b="1" dirty="0" smtClean="0">
                <a:solidFill>
                  <a:srgbClr val="C00000"/>
                </a:solidFill>
              </a:rPr>
              <a:t>And then it tells that system what it wants to do</a:t>
            </a:r>
          </a:p>
          <a:p>
            <a:pPr lvl="1"/>
            <a:r>
              <a:rPr lang="en-US" dirty="0" smtClean="0"/>
              <a:t>In standardized ways – you and the server need to speak the same “language” for this to work properly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36055-783D-4A64-A19D-0FEE8190827C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Internet: Locating Resource</a:t>
            </a:r>
          </a:p>
        </p:txBody>
      </p:sp>
      <p:sp>
        <p:nvSpPr>
          <p:cNvPr id="4403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www.cnn.com</a:t>
            </a:r>
            <a:r>
              <a:rPr lang="en-US" sz="2000" dirty="0" smtClean="0"/>
              <a:t> </a:t>
            </a:r>
          </a:p>
          <a:p>
            <a:pPr lvl="1" eaLnBrk="1" hangingPunct="1"/>
            <a:r>
              <a:rPr lang="en-US" dirty="0" smtClean="0"/>
              <a:t>name of a computer </a:t>
            </a:r>
          </a:p>
          <a:p>
            <a:pPr lvl="1" eaLnBrk="1" hangingPunct="1"/>
            <a:r>
              <a:rPr lang="en-US" dirty="0" smtClean="0"/>
              <a:t>Implicitly also a file (index.html)</a:t>
            </a:r>
          </a:p>
          <a:p>
            <a:pPr eaLnBrk="1" hangingPunct="1"/>
            <a:r>
              <a:rPr lang="en-US" dirty="0" smtClean="0"/>
              <a:t>Map name to </a:t>
            </a:r>
            <a:r>
              <a:rPr lang="en-US" dirty="0" smtClean="0">
                <a:solidFill>
                  <a:srgbClr val="FF0000"/>
                </a:solidFill>
              </a:rPr>
              <a:t>internet protocol (IP)</a:t>
            </a:r>
            <a:r>
              <a:rPr lang="en-US" dirty="0" smtClean="0"/>
              <a:t> address</a:t>
            </a:r>
            <a:endParaRPr lang="en-US" sz="2000" dirty="0" smtClean="0"/>
          </a:p>
          <a:p>
            <a:pPr lvl="1" eaLnBrk="1" hangingPunct="1"/>
            <a:r>
              <a:rPr lang="en-US" dirty="0" smtClean="0"/>
              <a:t>Domain name system (DNS) plays this role</a:t>
            </a:r>
          </a:p>
          <a:p>
            <a:pPr lvl="1" eaLnBrk="1" hangingPunct="1"/>
            <a:endParaRPr lang="en-US" dirty="0" smtClean="0"/>
          </a:p>
          <a:p>
            <a:pPr lvl="1" eaLnBrk="1" hangingPunct="1"/>
            <a:endParaRPr lang="en-US" dirty="0" smtClean="0"/>
          </a:p>
          <a:p>
            <a:pPr lvl="1" eaLnBrk="1" hangingPunct="1"/>
            <a:endParaRPr lang="en-US" dirty="0" smtClean="0"/>
          </a:p>
          <a:p>
            <a:pPr lvl="1" eaLnBrk="1" hangingPunct="1"/>
            <a:r>
              <a:rPr lang="en-US" dirty="0" smtClean="0"/>
              <a:t>DNS tells us that “cnn.com” maps to 157.166.266.26</a:t>
            </a:r>
            <a:endParaRPr lang="en-US" sz="1600" dirty="0" smtClean="0"/>
          </a:p>
          <a:p>
            <a:pPr eaLnBrk="1" hangingPunct="1"/>
            <a:endParaRPr lang="en-US" sz="1800" dirty="0" smtClean="0"/>
          </a:p>
        </p:txBody>
      </p:sp>
      <p:sp>
        <p:nvSpPr>
          <p:cNvPr id="44034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F00FD0B-27EB-49DA-A5A5-CAC97F0E70E5}" type="slidenum">
              <a:rPr lang="en-US"/>
              <a:pPr/>
              <a:t>8</a:t>
            </a:fld>
            <a:endParaRPr lang="en-US"/>
          </a:p>
        </p:txBody>
      </p:sp>
      <p:sp>
        <p:nvSpPr>
          <p:cNvPr id="44037" name="Rectangle 9"/>
          <p:cNvSpPr>
            <a:spLocks noChangeArrowheads="1"/>
          </p:cNvSpPr>
          <p:nvPr/>
        </p:nvSpPr>
        <p:spPr bwMode="auto">
          <a:xfrm>
            <a:off x="1295400" y="4648200"/>
            <a:ext cx="9144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host</a:t>
            </a:r>
          </a:p>
        </p:txBody>
      </p:sp>
      <p:sp>
        <p:nvSpPr>
          <p:cNvPr id="44038" name="Rectangle 10"/>
          <p:cNvSpPr>
            <a:spLocks noChangeArrowheads="1"/>
          </p:cNvSpPr>
          <p:nvPr/>
        </p:nvSpPr>
        <p:spPr bwMode="auto">
          <a:xfrm>
            <a:off x="3352800" y="4648200"/>
            <a:ext cx="9144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local</a:t>
            </a:r>
          </a:p>
        </p:txBody>
      </p:sp>
      <p:sp>
        <p:nvSpPr>
          <p:cNvPr id="44039" name="Rectangle 11"/>
          <p:cNvSpPr>
            <a:spLocks noChangeArrowheads="1"/>
          </p:cNvSpPr>
          <p:nvPr/>
        </p:nvSpPr>
        <p:spPr bwMode="auto">
          <a:xfrm>
            <a:off x="5791200" y="4648200"/>
            <a:ext cx="914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.com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4040" name="Line 12"/>
          <p:cNvSpPr>
            <a:spLocks noChangeShapeType="1"/>
          </p:cNvSpPr>
          <p:nvPr/>
        </p:nvSpPr>
        <p:spPr bwMode="auto">
          <a:xfrm>
            <a:off x="2209800" y="4800600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4041" name="Text Box 13"/>
          <p:cNvSpPr txBox="1">
            <a:spLocks noChangeArrowheads="1"/>
          </p:cNvSpPr>
          <p:nvPr/>
        </p:nvSpPr>
        <p:spPr bwMode="auto">
          <a:xfrm>
            <a:off x="2286000" y="4443413"/>
            <a:ext cx="10652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cnn.com?</a:t>
            </a:r>
          </a:p>
        </p:txBody>
      </p:sp>
      <p:sp>
        <p:nvSpPr>
          <p:cNvPr id="44042" name="Text Box 14"/>
          <p:cNvSpPr txBox="1">
            <a:spLocks noChangeArrowheads="1"/>
          </p:cNvSpPr>
          <p:nvPr/>
        </p:nvSpPr>
        <p:spPr bwMode="auto">
          <a:xfrm>
            <a:off x="4421188" y="4419600"/>
            <a:ext cx="106521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cnn.com?</a:t>
            </a:r>
          </a:p>
        </p:txBody>
      </p:sp>
      <p:sp>
        <p:nvSpPr>
          <p:cNvPr id="44043" name="Line 15"/>
          <p:cNvSpPr>
            <a:spLocks noChangeShapeType="1"/>
          </p:cNvSpPr>
          <p:nvPr/>
        </p:nvSpPr>
        <p:spPr bwMode="auto">
          <a:xfrm>
            <a:off x="4267200" y="4800600"/>
            <a:ext cx="152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4044" name="Line 16"/>
          <p:cNvSpPr>
            <a:spLocks noChangeShapeType="1"/>
          </p:cNvSpPr>
          <p:nvPr/>
        </p:nvSpPr>
        <p:spPr bwMode="auto">
          <a:xfrm flipH="1">
            <a:off x="2209800" y="5105400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4045" name="Text Box 17"/>
          <p:cNvSpPr txBox="1">
            <a:spLocks noChangeArrowheads="1"/>
          </p:cNvSpPr>
          <p:nvPr/>
        </p:nvSpPr>
        <p:spPr bwMode="auto">
          <a:xfrm>
            <a:off x="2362200" y="5129213"/>
            <a:ext cx="7937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a.b.c.d</a:t>
            </a:r>
          </a:p>
        </p:txBody>
      </p:sp>
      <p:sp>
        <p:nvSpPr>
          <p:cNvPr id="44046" name="Text Box 18"/>
          <p:cNvSpPr txBox="1">
            <a:spLocks noChangeArrowheads="1"/>
          </p:cNvSpPr>
          <p:nvPr/>
        </p:nvSpPr>
        <p:spPr bwMode="auto">
          <a:xfrm>
            <a:off x="4538663" y="5105400"/>
            <a:ext cx="7937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a.b.c.d</a:t>
            </a:r>
          </a:p>
        </p:txBody>
      </p:sp>
      <p:sp>
        <p:nvSpPr>
          <p:cNvPr id="44047" name="Line 19"/>
          <p:cNvSpPr>
            <a:spLocks noChangeShapeType="1"/>
          </p:cNvSpPr>
          <p:nvPr/>
        </p:nvSpPr>
        <p:spPr bwMode="auto">
          <a:xfrm flipH="1">
            <a:off x="4267200" y="5105400"/>
            <a:ext cx="152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2590800" y="4191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smtClean="0">
                <a:solidFill>
                  <a:srgbClr val="C00000"/>
                </a:solidFill>
              </a:rPr>
              <a:t>fast</a:t>
            </a:r>
            <a:endParaRPr lang="en-US" sz="1400" i="1" dirty="0">
              <a:solidFill>
                <a:srgbClr val="C0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724400" y="4191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smtClean="0">
                <a:solidFill>
                  <a:srgbClr val="C00000"/>
                </a:solidFill>
              </a:rPr>
              <a:t>slow</a:t>
            </a:r>
            <a:endParaRPr lang="en-US" sz="1400" i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Internet: Locating Resource</a:t>
            </a:r>
          </a:p>
        </p:txBody>
      </p:sp>
      <p:sp>
        <p:nvSpPr>
          <p:cNvPr id="44036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35480"/>
            <a:ext cx="8229600" cy="454152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DNS is structured as a tree (a hierarchy)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First request is routed to the “official” DNS for the address but the second and future ones will often see the cached DNS record and not need to query again</a:t>
            </a:r>
          </a:p>
        </p:txBody>
      </p:sp>
      <p:sp>
        <p:nvSpPr>
          <p:cNvPr id="44034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F00FD0B-27EB-49DA-A5A5-CAC97F0E70E5}" type="slidenum">
              <a:rPr lang="en-US"/>
              <a:pPr/>
              <a:t>9</a:t>
            </a:fld>
            <a:endParaRPr lang="en-US"/>
          </a:p>
        </p:txBody>
      </p:sp>
      <p:sp>
        <p:nvSpPr>
          <p:cNvPr id="44039" name="Rectangle 11"/>
          <p:cNvSpPr>
            <a:spLocks noChangeArrowheads="1"/>
          </p:cNvSpPr>
          <p:nvPr/>
        </p:nvSpPr>
        <p:spPr bwMode="auto">
          <a:xfrm>
            <a:off x="6248400" y="3200400"/>
            <a:ext cx="914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com</a:t>
            </a:r>
          </a:p>
        </p:txBody>
      </p:sp>
      <p:sp>
        <p:nvSpPr>
          <p:cNvPr id="16" name="Rectangle 11"/>
          <p:cNvSpPr>
            <a:spLocks noChangeArrowheads="1"/>
          </p:cNvSpPr>
          <p:nvPr/>
        </p:nvSpPr>
        <p:spPr bwMode="auto">
          <a:xfrm>
            <a:off x="2971800" y="2514600"/>
            <a:ext cx="914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(root)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7" name="Rectangle 11"/>
          <p:cNvSpPr>
            <a:spLocks noChangeArrowheads="1"/>
          </p:cNvSpPr>
          <p:nvPr/>
        </p:nvSpPr>
        <p:spPr bwMode="auto">
          <a:xfrm>
            <a:off x="3048000" y="3276600"/>
            <a:ext cx="914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 err="1" smtClean="0">
                <a:solidFill>
                  <a:schemeClr val="bg1"/>
                </a:solidFill>
              </a:rPr>
              <a:t>edu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8" name="Rectangle 11"/>
          <p:cNvSpPr>
            <a:spLocks noChangeArrowheads="1"/>
          </p:cNvSpPr>
          <p:nvPr/>
        </p:nvSpPr>
        <p:spPr bwMode="auto">
          <a:xfrm>
            <a:off x="685800" y="3276600"/>
            <a:ext cx="914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 err="1" smtClean="0">
                <a:solidFill>
                  <a:schemeClr val="bg1"/>
                </a:solidFill>
              </a:rPr>
              <a:t>fr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9" name="Rectangle 11"/>
          <p:cNvSpPr>
            <a:spLocks noChangeArrowheads="1"/>
          </p:cNvSpPr>
          <p:nvPr/>
        </p:nvSpPr>
        <p:spPr bwMode="auto">
          <a:xfrm>
            <a:off x="1143000" y="4114800"/>
            <a:ext cx="914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 err="1" smtClean="0">
                <a:solidFill>
                  <a:schemeClr val="bg1"/>
                </a:solidFill>
              </a:rPr>
              <a:t>ucb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0" name="Rectangle 11"/>
          <p:cNvSpPr>
            <a:spLocks noChangeArrowheads="1"/>
          </p:cNvSpPr>
          <p:nvPr/>
        </p:nvSpPr>
        <p:spPr bwMode="auto">
          <a:xfrm>
            <a:off x="4876800" y="4038600"/>
            <a:ext cx="914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 err="1" smtClean="0">
                <a:solidFill>
                  <a:schemeClr val="bg1"/>
                </a:solidFill>
              </a:rPr>
              <a:t>cornell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1" name="Rectangle 11"/>
          <p:cNvSpPr>
            <a:spLocks noChangeArrowheads="1"/>
          </p:cNvSpPr>
          <p:nvPr/>
        </p:nvSpPr>
        <p:spPr bwMode="auto">
          <a:xfrm>
            <a:off x="6629400" y="4648200"/>
            <a:ext cx="914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 err="1" smtClean="0">
                <a:solidFill>
                  <a:schemeClr val="bg1"/>
                </a:solidFill>
              </a:rPr>
              <a:t>cs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2" name="Rectangle 11"/>
          <p:cNvSpPr>
            <a:spLocks noChangeArrowheads="1"/>
          </p:cNvSpPr>
          <p:nvPr/>
        </p:nvSpPr>
        <p:spPr bwMode="auto">
          <a:xfrm>
            <a:off x="3124200" y="4648200"/>
            <a:ext cx="914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 err="1" smtClean="0">
                <a:solidFill>
                  <a:schemeClr val="bg1"/>
                </a:solidFill>
              </a:rPr>
              <a:t>ece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24" name="Straight Connector 23"/>
          <p:cNvCxnSpPr>
            <a:stCxn id="18" idx="0"/>
            <a:endCxn id="16" idx="2"/>
          </p:cNvCxnSpPr>
          <p:nvPr/>
        </p:nvCxnSpPr>
        <p:spPr>
          <a:xfrm rot="5400000" flipH="1" flipV="1">
            <a:off x="2171700" y="2019300"/>
            <a:ext cx="228600" cy="2286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16" idx="2"/>
            <a:endCxn id="44039" idx="0"/>
          </p:cNvCxnSpPr>
          <p:nvPr/>
        </p:nvCxnSpPr>
        <p:spPr>
          <a:xfrm rot="16200000" flipH="1">
            <a:off x="4991100" y="1485900"/>
            <a:ext cx="152400" cy="3276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16" idx="2"/>
            <a:endCxn id="17" idx="0"/>
          </p:cNvCxnSpPr>
          <p:nvPr/>
        </p:nvCxnSpPr>
        <p:spPr>
          <a:xfrm rot="16200000" flipH="1">
            <a:off x="3352800" y="3124200"/>
            <a:ext cx="2286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stCxn id="17" idx="2"/>
            <a:endCxn id="19" idx="0"/>
          </p:cNvCxnSpPr>
          <p:nvPr/>
        </p:nvCxnSpPr>
        <p:spPr>
          <a:xfrm rot="5400000">
            <a:off x="2400300" y="3009900"/>
            <a:ext cx="304800" cy="1905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stCxn id="17" idx="2"/>
            <a:endCxn id="20" idx="0"/>
          </p:cNvCxnSpPr>
          <p:nvPr/>
        </p:nvCxnSpPr>
        <p:spPr>
          <a:xfrm rot="16200000" flipH="1">
            <a:off x="4305300" y="3009900"/>
            <a:ext cx="228600" cy="1828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stCxn id="20" idx="2"/>
            <a:endCxn id="21" idx="0"/>
          </p:cNvCxnSpPr>
          <p:nvPr/>
        </p:nvCxnSpPr>
        <p:spPr>
          <a:xfrm rot="16200000" flipH="1">
            <a:off x="6172200" y="3733800"/>
            <a:ext cx="76200" cy="1752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stCxn id="20" idx="2"/>
            <a:endCxn id="22" idx="0"/>
          </p:cNvCxnSpPr>
          <p:nvPr/>
        </p:nvCxnSpPr>
        <p:spPr>
          <a:xfrm rot="5400000">
            <a:off x="4419600" y="3733800"/>
            <a:ext cx="76200" cy="1752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>
            <a:off x="7620000" y="4876800"/>
            <a:ext cx="533400" cy="1588"/>
          </a:xfrm>
          <a:prstGeom prst="straightConnector1">
            <a:avLst/>
          </a:prstGeom>
          <a:ln w="28575">
            <a:solidFill>
              <a:srgbClr val="C00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361" name="Picture 1" descr="C:\Program Files\Microsoft Expression\MEDIA\CAGCAT10\j0195384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229600" y="4648200"/>
            <a:ext cx="450090" cy="459486"/>
          </a:xfrm>
          <a:prstGeom prst="rect">
            <a:avLst/>
          </a:prstGeom>
          <a:noFill/>
        </p:spPr>
      </p:pic>
      <p:sp>
        <p:nvSpPr>
          <p:cNvPr id="39" name="Freeform 38"/>
          <p:cNvSpPr/>
          <p:nvPr/>
        </p:nvSpPr>
        <p:spPr>
          <a:xfrm>
            <a:off x="5554133" y="4580467"/>
            <a:ext cx="1066800" cy="403577"/>
          </a:xfrm>
          <a:custGeom>
            <a:avLst/>
            <a:gdLst>
              <a:gd name="connsiteX0" fmla="*/ 1066800 w 1066800"/>
              <a:gd name="connsiteY0" fmla="*/ 338666 h 403577"/>
              <a:gd name="connsiteX1" fmla="*/ 567267 w 1066800"/>
              <a:gd name="connsiteY1" fmla="*/ 347133 h 403577"/>
              <a:gd name="connsiteX2" fmla="*/ 0 w 1066800"/>
              <a:gd name="connsiteY2" fmla="*/ 0 h 4035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66800" h="403577">
                <a:moveTo>
                  <a:pt x="1066800" y="338666"/>
                </a:moveTo>
                <a:cubicBezTo>
                  <a:pt x="905933" y="371121"/>
                  <a:pt x="745067" y="403577"/>
                  <a:pt x="567267" y="347133"/>
                </a:cubicBezTo>
                <a:cubicBezTo>
                  <a:pt x="389467" y="290689"/>
                  <a:pt x="194733" y="145344"/>
                  <a:pt x="0" y="0"/>
                </a:cubicBezTo>
              </a:path>
            </a:pathLst>
          </a:custGeom>
          <a:ln w="28575">
            <a:solidFill>
              <a:srgbClr val="C0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Freeform 39"/>
          <p:cNvSpPr/>
          <p:nvPr/>
        </p:nvSpPr>
        <p:spPr>
          <a:xfrm rot="536618">
            <a:off x="3621873" y="3908143"/>
            <a:ext cx="1300885" cy="489515"/>
          </a:xfrm>
          <a:custGeom>
            <a:avLst/>
            <a:gdLst>
              <a:gd name="connsiteX0" fmla="*/ 1066800 w 1066800"/>
              <a:gd name="connsiteY0" fmla="*/ 338666 h 403577"/>
              <a:gd name="connsiteX1" fmla="*/ 567267 w 1066800"/>
              <a:gd name="connsiteY1" fmla="*/ 347133 h 403577"/>
              <a:gd name="connsiteX2" fmla="*/ 0 w 1066800"/>
              <a:gd name="connsiteY2" fmla="*/ 0 h 4035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66800" h="403577">
                <a:moveTo>
                  <a:pt x="1066800" y="338666"/>
                </a:moveTo>
                <a:cubicBezTo>
                  <a:pt x="905933" y="371121"/>
                  <a:pt x="745067" y="403577"/>
                  <a:pt x="567267" y="347133"/>
                </a:cubicBezTo>
                <a:cubicBezTo>
                  <a:pt x="389467" y="290689"/>
                  <a:pt x="194733" y="145344"/>
                  <a:pt x="0" y="0"/>
                </a:cubicBezTo>
              </a:path>
            </a:pathLst>
          </a:custGeom>
          <a:ln w="28575">
            <a:solidFill>
              <a:srgbClr val="C0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Freeform 40"/>
          <p:cNvSpPr/>
          <p:nvPr/>
        </p:nvSpPr>
        <p:spPr>
          <a:xfrm rot="9478487">
            <a:off x="3954535" y="3077858"/>
            <a:ext cx="2225529" cy="797547"/>
          </a:xfrm>
          <a:custGeom>
            <a:avLst/>
            <a:gdLst>
              <a:gd name="connsiteX0" fmla="*/ 1066800 w 1066800"/>
              <a:gd name="connsiteY0" fmla="*/ 338666 h 403577"/>
              <a:gd name="connsiteX1" fmla="*/ 567267 w 1066800"/>
              <a:gd name="connsiteY1" fmla="*/ 347133 h 403577"/>
              <a:gd name="connsiteX2" fmla="*/ 0 w 1066800"/>
              <a:gd name="connsiteY2" fmla="*/ 0 h 4035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66800" h="403577">
                <a:moveTo>
                  <a:pt x="1066800" y="338666"/>
                </a:moveTo>
                <a:cubicBezTo>
                  <a:pt x="905933" y="371121"/>
                  <a:pt x="745067" y="403577"/>
                  <a:pt x="567267" y="347133"/>
                </a:cubicBezTo>
                <a:cubicBezTo>
                  <a:pt x="389467" y="290689"/>
                  <a:pt x="194733" y="145344"/>
                  <a:pt x="0" y="0"/>
                </a:cubicBezTo>
              </a:path>
            </a:pathLst>
          </a:custGeom>
          <a:ln w="28575">
            <a:solidFill>
              <a:srgbClr val="C0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3" name="Straight Arrow Connector 42"/>
          <p:cNvCxnSpPr/>
          <p:nvPr/>
        </p:nvCxnSpPr>
        <p:spPr>
          <a:xfrm rot="16200000" flipH="1">
            <a:off x="6515100" y="4000500"/>
            <a:ext cx="838200" cy="457200"/>
          </a:xfrm>
          <a:prstGeom prst="straightConnector1">
            <a:avLst/>
          </a:prstGeom>
          <a:ln w="28575">
            <a:solidFill>
              <a:srgbClr val="C0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7239000" y="3505200"/>
            <a:ext cx="1600200" cy="230832"/>
          </a:xfrm>
          <a:prstGeom prst="rect">
            <a:avLst/>
          </a:prstGeom>
          <a:solidFill>
            <a:srgbClr val="FFFF00"/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900" b="1" dirty="0" smtClean="0"/>
              <a:t>Cnn.com=157.166.266.26</a:t>
            </a:r>
            <a:endParaRPr lang="en-US" sz="900" b="1" dirty="0"/>
          </a:p>
        </p:txBody>
      </p:sp>
      <p:sp>
        <p:nvSpPr>
          <p:cNvPr id="45" name="TextBox 44"/>
          <p:cNvSpPr txBox="1"/>
          <p:nvPr/>
        </p:nvSpPr>
        <p:spPr>
          <a:xfrm>
            <a:off x="7543800" y="4572000"/>
            <a:ext cx="762000" cy="230832"/>
          </a:xfrm>
          <a:prstGeom prst="rect">
            <a:avLst/>
          </a:prstGeom>
          <a:solidFill>
            <a:srgbClr val="FFFF00"/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900" b="1" dirty="0" smtClean="0"/>
              <a:t>Cnn.com?</a:t>
            </a:r>
            <a:endParaRPr lang="en-US" sz="900" b="1" dirty="0"/>
          </a:p>
        </p:txBody>
      </p:sp>
      <p:sp>
        <p:nvSpPr>
          <p:cNvPr id="46" name="TextBox 45"/>
          <p:cNvSpPr txBox="1"/>
          <p:nvPr/>
        </p:nvSpPr>
        <p:spPr>
          <a:xfrm>
            <a:off x="7010400" y="3810000"/>
            <a:ext cx="1600200" cy="230832"/>
          </a:xfrm>
          <a:prstGeom prst="rect">
            <a:avLst/>
          </a:prstGeom>
          <a:solidFill>
            <a:srgbClr val="92D050"/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900" b="1" dirty="0" smtClean="0"/>
              <a:t>Cnn.com=157.166.266.26</a:t>
            </a:r>
            <a:endParaRPr lang="en-US" sz="900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6705600" y="5029200"/>
            <a:ext cx="1143000" cy="184666"/>
          </a:xfrm>
          <a:prstGeom prst="rect">
            <a:avLst/>
          </a:prstGeom>
          <a:solidFill>
            <a:srgbClr val="92D050"/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600" b="1" dirty="0" smtClean="0"/>
              <a:t>Cnn.com=157.166.266.26</a:t>
            </a:r>
            <a:endParaRPr lang="en-US" sz="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407 0.02081 C -0.00851 0.04371 -0.00278 0.06685 0.0085 0.08443 C 0.01979 0.10201 0.03646 0.1138 0.0533 0.1256 " pathEditMode="relative" ptsTypes="aaA">
                                      <p:cBhvr>
                                        <p:cTn id="32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  <p:bldP spid="40" grpId="0" animBg="1"/>
      <p:bldP spid="41" grpId="0" animBg="1"/>
      <p:bldP spid="44" grpId="0" animBg="1"/>
      <p:bldP spid="45" grpId="0" animBg="1"/>
      <p:bldP spid="45" grpId="1" animBg="1"/>
      <p:bldP spid="46" grpId="0" animBg="1"/>
      <p:bldP spid="46" grpId="1" animBg="1"/>
      <p:bldP spid="46" grpId="2" animBg="1"/>
      <p:bldP spid="29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5906</TotalTime>
  <Words>2806</Words>
  <Application>Microsoft Office PowerPoint</Application>
  <PresentationFormat>On-screen Show (4:3)</PresentationFormat>
  <Paragraphs>557</Paragraphs>
  <Slides>47</Slides>
  <Notes>27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47</vt:i4>
      </vt:variant>
    </vt:vector>
  </HeadingPairs>
  <TitlesOfParts>
    <vt:vector size="51" baseType="lpstr">
      <vt:lpstr>Flow</vt:lpstr>
      <vt:lpstr>Visio</vt:lpstr>
      <vt:lpstr>VISIO</vt:lpstr>
      <vt:lpstr>Clip</vt:lpstr>
      <vt:lpstr>Introduction to Networking</vt:lpstr>
      <vt:lpstr>“Network” vs “Distributed Sys”</vt:lpstr>
      <vt:lpstr>Goals for today</vt:lpstr>
      <vt:lpstr>The web…</vt:lpstr>
      <vt:lpstr>Email…</vt:lpstr>
      <vt:lpstr>Email</vt:lpstr>
      <vt:lpstr>Steps?</vt:lpstr>
      <vt:lpstr>Internet: Locating Resource</vt:lpstr>
      <vt:lpstr>Internet: Locating Resource</vt:lpstr>
      <vt:lpstr>DNS roles</vt:lpstr>
      <vt:lpstr>Internet: Locating Resource</vt:lpstr>
      <vt:lpstr>Who lives at cnn.com?</vt:lpstr>
      <vt:lpstr>Some important terminology</vt:lpstr>
      <vt:lpstr>Who are you?</vt:lpstr>
      <vt:lpstr>Who are you?</vt:lpstr>
      <vt:lpstr>Multiple IP addresses</vt:lpstr>
      <vt:lpstr>Many machines, same IP address?</vt:lpstr>
      <vt:lpstr>Whew!  We’ve got the IP address</vt:lpstr>
      <vt:lpstr>Internet: Connection</vt:lpstr>
      <vt:lpstr>Internet: Full of routers</vt:lpstr>
      <vt:lpstr>Packets</vt:lpstr>
      <vt:lpstr>Messages</vt:lpstr>
      <vt:lpstr>Why packets get dropped</vt:lpstr>
      <vt:lpstr>Internet: Bits</vt:lpstr>
      <vt:lpstr>Concepts at heart of the Internet</vt:lpstr>
      <vt:lpstr>Protocol</vt:lpstr>
      <vt:lpstr>Layered Architectures</vt:lpstr>
      <vt:lpstr>Layered Architecture</vt:lpstr>
      <vt:lpstr>OSI Model</vt:lpstr>
      <vt:lpstr>Layered headers/trailers</vt:lpstr>
      <vt:lpstr>Internet protocol stack</vt:lpstr>
      <vt:lpstr>Protocol stack</vt:lpstr>
      <vt:lpstr>O/S network interfaces</vt:lpstr>
      <vt:lpstr>Local area networks</vt:lpstr>
      <vt:lpstr>Wide area networks</vt:lpstr>
      <vt:lpstr>Talking to an Ethernet</vt:lpstr>
      <vt:lpstr>Slide 37</vt:lpstr>
      <vt:lpstr>Slide 38</vt:lpstr>
      <vt:lpstr>Protocol encapsulation</vt:lpstr>
      <vt:lpstr>End-to-End Argument</vt:lpstr>
      <vt:lpstr>End-to-End Argument</vt:lpstr>
      <vt:lpstr>A small Internet</vt:lpstr>
      <vt:lpstr>Routing </vt:lpstr>
      <vt:lpstr>A small Internet</vt:lpstr>
      <vt:lpstr>Packet forwarding</vt:lpstr>
      <vt:lpstr>Summary</vt:lpstr>
      <vt:lpstr>Summary</vt:lpstr>
    </vt:vector>
  </TitlesOfParts>
  <Company>Cornell University CS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Language Support for Concurrency</dc:title>
  <dc:creator>Ranveer Chandra</dc:creator>
  <cp:lastModifiedBy>Ken Birman</cp:lastModifiedBy>
  <cp:revision>194</cp:revision>
  <dcterms:created xsi:type="dcterms:W3CDTF">2005-02-09T03:28:32Z</dcterms:created>
  <dcterms:modified xsi:type="dcterms:W3CDTF">2009-03-19T16:27:00Z</dcterms:modified>
</cp:coreProperties>
</file>