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0" r:id="rId1"/>
  </p:sldMasterIdLst>
  <p:notesMasterIdLst>
    <p:notesMasterId r:id="rId37"/>
  </p:notesMasterIdLst>
  <p:handoutMasterIdLst>
    <p:handoutMasterId r:id="rId38"/>
  </p:handoutMasterIdLst>
  <p:sldIdLst>
    <p:sldId id="334" r:id="rId2"/>
    <p:sldId id="306" r:id="rId3"/>
    <p:sldId id="307" r:id="rId4"/>
    <p:sldId id="308" r:id="rId5"/>
    <p:sldId id="309" r:id="rId6"/>
    <p:sldId id="310" r:id="rId7"/>
    <p:sldId id="312" r:id="rId8"/>
    <p:sldId id="311" r:id="rId9"/>
    <p:sldId id="313" r:id="rId10"/>
    <p:sldId id="314" r:id="rId11"/>
    <p:sldId id="315" r:id="rId12"/>
    <p:sldId id="316" r:id="rId13"/>
    <p:sldId id="317" r:id="rId14"/>
    <p:sldId id="318" r:id="rId15"/>
    <p:sldId id="319" r:id="rId16"/>
    <p:sldId id="320" r:id="rId17"/>
    <p:sldId id="335" r:id="rId18"/>
    <p:sldId id="321" r:id="rId19"/>
    <p:sldId id="322" r:id="rId20"/>
    <p:sldId id="323" r:id="rId21"/>
    <p:sldId id="324" r:id="rId22"/>
    <p:sldId id="325" r:id="rId23"/>
    <p:sldId id="336" r:id="rId24"/>
    <p:sldId id="337" r:id="rId25"/>
    <p:sldId id="326" r:id="rId26"/>
    <p:sldId id="327" r:id="rId27"/>
    <p:sldId id="328" r:id="rId28"/>
    <p:sldId id="329" r:id="rId29"/>
    <p:sldId id="330" r:id="rId30"/>
    <p:sldId id="331" r:id="rId31"/>
    <p:sldId id="332" r:id="rId32"/>
    <p:sldId id="338" r:id="rId33"/>
    <p:sldId id="339" r:id="rId34"/>
    <p:sldId id="340" r:id="rId35"/>
    <p:sldId id="341" r:id="rId36"/>
  </p:sldIdLst>
  <p:sldSz cx="9144000" cy="6858000" type="screen4x3"/>
  <p:notesSz cx="7315200" cy="96012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00"/>
    <a:srgbClr val="CC6600"/>
    <a:srgbClr val="669900"/>
    <a:srgbClr val="00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9086" autoAdjust="0"/>
    <p:restoredTop sz="87370" autoAdjust="0"/>
  </p:normalViewPr>
  <p:slideViewPr>
    <p:cSldViewPr>
      <p:cViewPr varScale="1">
        <p:scale>
          <a:sx n="95" d="100"/>
          <a:sy n="95" d="100"/>
        </p:scale>
        <p:origin x="-96" y="-5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5E1662-006C-4C9C-9BF2-3B46E51397A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0CEDB41E-1643-4B6B-8523-E7AF2224E78F}">
      <dgm:prSet/>
      <dgm:spPr/>
      <dgm:t>
        <a:bodyPr/>
        <a:lstStyle/>
        <a:p>
          <a:pPr rtl="0"/>
          <a:r>
            <a:rPr lang="en-US" dirty="0" smtClean="0"/>
            <a:t>First version was developed by Larry Page and Sergey Brin as a virtual file system – BigFiles.</a:t>
          </a:r>
          <a:endParaRPr lang="en-US" dirty="0"/>
        </a:p>
      </dgm:t>
    </dgm:pt>
    <dgm:pt modelId="{A1097480-42C2-4CDB-AC1A-D9002F215C7A}" type="parTrans" cxnId="{B7EB2301-6838-4A91-9960-1997771E4A77}">
      <dgm:prSet/>
      <dgm:spPr/>
      <dgm:t>
        <a:bodyPr/>
        <a:lstStyle/>
        <a:p>
          <a:endParaRPr lang="en-US"/>
        </a:p>
      </dgm:t>
    </dgm:pt>
    <dgm:pt modelId="{71C8AD00-A271-4B6B-B9DA-23F7990DBAF3}" type="sibTrans" cxnId="{B7EB2301-6838-4A91-9960-1997771E4A77}">
      <dgm:prSet/>
      <dgm:spPr/>
      <dgm:t>
        <a:bodyPr/>
        <a:lstStyle/>
        <a:p>
          <a:endParaRPr lang="en-US"/>
        </a:p>
      </dgm:t>
    </dgm:pt>
    <dgm:pt modelId="{8A676506-1810-4432-8C6F-EDE7A7D805B3}">
      <dgm:prSet/>
      <dgm:spPr/>
      <dgm:t>
        <a:bodyPr/>
        <a:lstStyle/>
        <a:p>
          <a:pPr rtl="0"/>
          <a:r>
            <a:rPr lang="en-US" dirty="0" smtClean="0"/>
            <a:t>Google File System was developed by Sanjay Ghemawat, Howard Gobioff, and Shun-Tak Leung to be the successor to BigFiles.</a:t>
          </a:r>
          <a:endParaRPr lang="en-US" dirty="0"/>
        </a:p>
      </dgm:t>
    </dgm:pt>
    <dgm:pt modelId="{4DC93543-AE97-4B63-ABAB-4232B0AB5A34}" type="parTrans" cxnId="{76524DF0-AFE2-40E4-BF58-641DF87F2E71}">
      <dgm:prSet/>
      <dgm:spPr/>
      <dgm:t>
        <a:bodyPr/>
        <a:lstStyle/>
        <a:p>
          <a:endParaRPr lang="en-US"/>
        </a:p>
      </dgm:t>
    </dgm:pt>
    <dgm:pt modelId="{60A434BD-B3F8-4C3F-9535-7161E7164340}" type="sibTrans" cxnId="{76524DF0-AFE2-40E4-BF58-641DF87F2E71}">
      <dgm:prSet/>
      <dgm:spPr/>
      <dgm:t>
        <a:bodyPr/>
        <a:lstStyle/>
        <a:p>
          <a:endParaRPr lang="en-US"/>
        </a:p>
      </dgm:t>
    </dgm:pt>
    <dgm:pt modelId="{68C73B94-8299-45E3-8170-CB077CDEA78D}" type="pres">
      <dgm:prSet presAssocID="{425E1662-006C-4C9C-9BF2-3B46E51397A1}" presName="linear" presStyleCnt="0">
        <dgm:presLayoutVars>
          <dgm:animLvl val="lvl"/>
          <dgm:resizeHandles val="exact"/>
        </dgm:presLayoutVars>
      </dgm:prSet>
      <dgm:spPr/>
      <dgm:t>
        <a:bodyPr/>
        <a:lstStyle/>
        <a:p>
          <a:endParaRPr lang="en-US"/>
        </a:p>
      </dgm:t>
    </dgm:pt>
    <dgm:pt modelId="{19416269-E820-40EA-8752-E41A80A0DF39}" type="pres">
      <dgm:prSet presAssocID="{0CEDB41E-1643-4B6B-8523-E7AF2224E78F}" presName="parentText" presStyleLbl="node1" presStyleIdx="0" presStyleCnt="2">
        <dgm:presLayoutVars>
          <dgm:chMax val="0"/>
          <dgm:bulletEnabled val="1"/>
        </dgm:presLayoutVars>
      </dgm:prSet>
      <dgm:spPr/>
      <dgm:t>
        <a:bodyPr/>
        <a:lstStyle/>
        <a:p>
          <a:endParaRPr lang="en-US"/>
        </a:p>
      </dgm:t>
    </dgm:pt>
    <dgm:pt modelId="{63D9C07D-C596-4C48-BDB1-8F9CEC347152}" type="pres">
      <dgm:prSet presAssocID="{71C8AD00-A271-4B6B-B9DA-23F7990DBAF3}" presName="spacer" presStyleCnt="0"/>
      <dgm:spPr/>
    </dgm:pt>
    <dgm:pt modelId="{34EA6EEF-111D-4B5C-8198-0FC1581B909D}" type="pres">
      <dgm:prSet presAssocID="{8A676506-1810-4432-8C6F-EDE7A7D805B3}" presName="parentText" presStyleLbl="node1" presStyleIdx="1" presStyleCnt="2">
        <dgm:presLayoutVars>
          <dgm:chMax val="0"/>
          <dgm:bulletEnabled val="1"/>
        </dgm:presLayoutVars>
      </dgm:prSet>
      <dgm:spPr/>
      <dgm:t>
        <a:bodyPr/>
        <a:lstStyle/>
        <a:p>
          <a:endParaRPr lang="en-US"/>
        </a:p>
      </dgm:t>
    </dgm:pt>
  </dgm:ptLst>
  <dgm:cxnLst>
    <dgm:cxn modelId="{76524DF0-AFE2-40E4-BF58-641DF87F2E71}" srcId="{425E1662-006C-4C9C-9BF2-3B46E51397A1}" destId="{8A676506-1810-4432-8C6F-EDE7A7D805B3}" srcOrd="1" destOrd="0" parTransId="{4DC93543-AE97-4B63-ABAB-4232B0AB5A34}" sibTransId="{60A434BD-B3F8-4C3F-9535-7161E7164340}"/>
    <dgm:cxn modelId="{4177DD4F-E08A-4D64-BC48-C55A7739A576}" type="presOf" srcId="{0CEDB41E-1643-4B6B-8523-E7AF2224E78F}" destId="{19416269-E820-40EA-8752-E41A80A0DF39}" srcOrd="0" destOrd="0" presId="urn:microsoft.com/office/officeart/2005/8/layout/vList2"/>
    <dgm:cxn modelId="{63EBCB27-2C74-4BF9-B490-9D526B601399}" type="presOf" srcId="{8A676506-1810-4432-8C6F-EDE7A7D805B3}" destId="{34EA6EEF-111D-4B5C-8198-0FC1581B909D}" srcOrd="0" destOrd="0" presId="urn:microsoft.com/office/officeart/2005/8/layout/vList2"/>
    <dgm:cxn modelId="{B7EB2301-6838-4A91-9960-1997771E4A77}" srcId="{425E1662-006C-4C9C-9BF2-3B46E51397A1}" destId="{0CEDB41E-1643-4B6B-8523-E7AF2224E78F}" srcOrd="0" destOrd="0" parTransId="{A1097480-42C2-4CDB-AC1A-D9002F215C7A}" sibTransId="{71C8AD00-A271-4B6B-B9DA-23F7990DBAF3}"/>
    <dgm:cxn modelId="{4050A2E3-7BFC-4B3D-A115-F322D2F2873A}" type="presOf" srcId="{425E1662-006C-4C9C-9BF2-3B46E51397A1}" destId="{68C73B94-8299-45E3-8170-CB077CDEA78D}" srcOrd="0" destOrd="0" presId="urn:microsoft.com/office/officeart/2005/8/layout/vList2"/>
    <dgm:cxn modelId="{D3418900-3AB6-4D17-8F03-6EDEA734A363}" type="presParOf" srcId="{68C73B94-8299-45E3-8170-CB077CDEA78D}" destId="{19416269-E820-40EA-8752-E41A80A0DF39}" srcOrd="0" destOrd="0" presId="urn:microsoft.com/office/officeart/2005/8/layout/vList2"/>
    <dgm:cxn modelId="{01BC1AAE-BF01-4B37-AF70-2FA3C126AB99}" type="presParOf" srcId="{68C73B94-8299-45E3-8170-CB077CDEA78D}" destId="{63D9C07D-C596-4C48-BDB1-8F9CEC347152}" srcOrd="1" destOrd="0" presId="urn:microsoft.com/office/officeart/2005/8/layout/vList2"/>
    <dgm:cxn modelId="{D59BFBF4-0F25-4851-8873-C90D505708BD}" type="presParOf" srcId="{68C73B94-8299-45E3-8170-CB077CDEA78D}" destId="{34EA6EEF-111D-4B5C-8198-0FC1581B909D}" srcOrd="2" destOrd="0" presId="urn:microsoft.com/office/officeart/2005/8/layout/vList2"/>
  </dgm:cxnLst>
  <dgm:bg/>
  <dgm:whole/>
</dgm:dataModel>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056E2A2B-1BF6-40AF-8182-5F2213F4FCE7}" type="datetimeFigureOut">
              <a:rPr lang="en-US" smtClean="0"/>
              <a:pPr/>
              <a:t>3/5/2009</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8BC4DF8E-A6EB-4288-8231-B322F6C1F69E}"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defRPr sz="1300"/>
            </a:lvl1pPr>
          </a:lstStyle>
          <a:p>
            <a:endParaRPr lang="en-US"/>
          </a:p>
        </p:txBody>
      </p:sp>
      <p:sp>
        <p:nvSpPr>
          <p:cNvPr id="36867" name="Rectangle 3"/>
          <p:cNvSpPr>
            <a:spLocks noGrp="1" noChangeArrowheads="1"/>
          </p:cNvSpPr>
          <p:nvPr>
            <p:ph type="dt" idx="1"/>
          </p:nvPr>
        </p:nvSpPr>
        <p:spPr bwMode="auto">
          <a:xfrm>
            <a:off x="4143587"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a:defRPr sz="1300"/>
            </a:lvl1pPr>
          </a:lstStyle>
          <a:p>
            <a:endParaRPr lang="en-US"/>
          </a:p>
        </p:txBody>
      </p:sp>
      <p:sp>
        <p:nvSpPr>
          <p:cNvPr id="36868"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p:spPr>
      </p:sp>
      <p:sp>
        <p:nvSpPr>
          <p:cNvPr id="36869" name="Rectangle 5"/>
          <p:cNvSpPr>
            <a:spLocks noGrp="1" noChangeArrowheads="1"/>
          </p:cNvSpPr>
          <p:nvPr>
            <p:ph type="body" sz="quarter" idx="3"/>
          </p:nvPr>
        </p:nvSpPr>
        <p:spPr bwMode="auto">
          <a:xfrm>
            <a:off x="731520" y="4560570"/>
            <a:ext cx="5852160" cy="432054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6870" name="Rectangle 6"/>
          <p:cNvSpPr>
            <a:spLocks noGrp="1" noChangeArrowheads="1"/>
          </p:cNvSpPr>
          <p:nvPr>
            <p:ph type="ftr" sz="quarter" idx="4"/>
          </p:nvPr>
        </p:nvSpPr>
        <p:spPr bwMode="auto">
          <a:xfrm>
            <a:off x="0"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defRPr sz="1300"/>
            </a:lvl1pPr>
          </a:lstStyle>
          <a:p>
            <a:endParaRPr lang="en-US"/>
          </a:p>
        </p:txBody>
      </p:sp>
      <p:sp>
        <p:nvSpPr>
          <p:cNvPr id="36871" name="Rectangle 7"/>
          <p:cNvSpPr>
            <a:spLocks noGrp="1" noChangeArrowheads="1"/>
          </p:cNvSpPr>
          <p:nvPr>
            <p:ph type="sldNum" sz="quarter" idx="5"/>
          </p:nvPr>
        </p:nvSpPr>
        <p:spPr bwMode="auto">
          <a:xfrm>
            <a:off x="4143587"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a:defRPr sz="1300"/>
            </a:lvl1pPr>
          </a:lstStyle>
          <a:p>
            <a:fld id="{2114A610-32E2-4D52-B88C-28D32A1EB588}"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7412" name="Slide Number Placeholder 3"/>
          <p:cNvSpPr>
            <a:spLocks noGrp="1"/>
          </p:cNvSpPr>
          <p:nvPr>
            <p:ph type="sldNum" sz="quarter" idx="5"/>
          </p:nvPr>
        </p:nvSpPr>
        <p:spPr bwMode="auto">
          <a:noFill/>
          <a:ln>
            <a:miter lim="800000"/>
            <a:headEnd/>
            <a:tailEnd/>
          </a:ln>
        </p:spPr>
        <p:txBody>
          <a:bodyPr/>
          <a:lstStyle/>
          <a:p>
            <a:fld id="{228B2979-981C-451E-A7BC-83247F6D22C1}" type="slidenum">
              <a:rPr lang="en-US"/>
              <a:pPr/>
              <a:t>18</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marL="241653" indent="-241653">
              <a:spcBef>
                <a:spcPct val="0"/>
              </a:spcBef>
            </a:pPr>
            <a:endParaRPr lang="en-US" dirty="0" smtClean="0"/>
          </a:p>
        </p:txBody>
      </p:sp>
      <p:sp>
        <p:nvSpPr>
          <p:cNvPr id="26628" name="Slide Number Placeholder 3"/>
          <p:cNvSpPr>
            <a:spLocks noGrp="1"/>
          </p:cNvSpPr>
          <p:nvPr>
            <p:ph type="sldNum" sz="quarter" idx="5"/>
          </p:nvPr>
        </p:nvSpPr>
        <p:spPr bwMode="auto">
          <a:noFill/>
          <a:ln>
            <a:miter lim="800000"/>
            <a:headEnd/>
            <a:tailEnd/>
          </a:ln>
        </p:spPr>
        <p:txBody>
          <a:bodyPr/>
          <a:lstStyle/>
          <a:p>
            <a:fld id="{220E8025-7C12-4246-8F49-BAC26259A72D}" type="slidenum">
              <a:rPr lang="en-US"/>
              <a:pPr/>
              <a:t>29</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wrap="square" numCol="1" anchor="t" anchorCtr="0" compatLnSpc="1">
            <a:prstTxWarp prst="textNoShape">
              <a:avLst/>
            </a:prstTxWarp>
          </a:bodyPr>
          <a:lstStyle/>
          <a:p>
            <a:pPr>
              <a:spcBef>
                <a:spcPct val="0"/>
              </a:spcBef>
            </a:pPr>
            <a:r>
              <a:rPr lang="en-US" smtClean="0"/>
              <a:t>These 3 charts show the aggregate throughputs of different operations for 1 master, 16 readers and 16 writers.  Top curves show theoretical limits imposed by the network.  Bottom curves show measured thruputs.</a:t>
            </a:r>
          </a:p>
          <a:p>
            <a:pPr>
              <a:spcBef>
                <a:spcPct val="0"/>
              </a:spcBef>
            </a:pPr>
            <a:endParaRPr lang="en-US" smtClean="0"/>
          </a:p>
          <a:p>
            <a:pPr>
              <a:spcBef>
                <a:spcPct val="0"/>
              </a:spcBef>
              <a:buFontTx/>
              <a:buAutoNum type="alphaLcPeriod"/>
            </a:pPr>
            <a:r>
              <a:rPr lang="en-US" smtClean="0"/>
              <a:t>Shows the performance for random reads.  The performance goes down as the number of readers increases as the network becomes more saturated.</a:t>
            </a:r>
          </a:p>
          <a:p>
            <a:pPr>
              <a:spcBef>
                <a:spcPct val="0"/>
              </a:spcBef>
              <a:buFontTx/>
              <a:buAutoNum type="alphaLcPeriod"/>
            </a:pPr>
            <a:r>
              <a:rPr lang="en-US" smtClean="0"/>
              <a:t> Shows N clients write simultaneously to N distinct files.  Each client writes 1GB of data to a new file in a series of 1 MB writes.  Write is much slower because each byte has to be written to all of the chunk’s replicas.</a:t>
            </a:r>
          </a:p>
          <a:p>
            <a:pPr>
              <a:spcBef>
                <a:spcPct val="0"/>
              </a:spcBef>
              <a:buFontTx/>
              <a:buAutoNum type="alphaLcPeriod"/>
            </a:pPr>
            <a:r>
              <a:rPr lang="en-US" smtClean="0"/>
              <a:t>Shows record apend performance.  N clients append simultaneously to the same file.  Performance is limited by the network bandwidth of the chunkserver, independent of the number of clients.  The performance starts to drop slightly as the number of clients increases due to congestion and variances in network transfer rates seen by different clients.</a:t>
            </a:r>
          </a:p>
        </p:txBody>
      </p:sp>
      <p:sp>
        <p:nvSpPr>
          <p:cNvPr id="27652" name="Slide Number Placeholder 3"/>
          <p:cNvSpPr>
            <a:spLocks noGrp="1"/>
          </p:cNvSpPr>
          <p:nvPr>
            <p:ph type="sldNum" sz="quarter" idx="5"/>
          </p:nvPr>
        </p:nvSpPr>
        <p:spPr bwMode="auto">
          <a:noFill/>
          <a:ln>
            <a:miter lim="800000"/>
            <a:headEnd/>
            <a:tailEnd/>
          </a:ln>
        </p:spPr>
        <p:txBody>
          <a:bodyPr/>
          <a:lstStyle/>
          <a:p>
            <a:fld id="{2CE5ABD1-C953-47E6-AA13-BD672CC22530}" type="slidenum">
              <a:rPr lang="en-US"/>
              <a:pPr/>
              <a:t>30</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a:lstStyle/>
          <a:p>
            <a:fld id="{B68E3DC5-A186-4989-88C2-720DB4B2620A}" type="slidenum">
              <a:rPr lang="en-US"/>
              <a:pPr/>
              <a:t>31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18436" name="Slide Number Placeholder 3"/>
          <p:cNvSpPr>
            <a:spLocks noGrp="1"/>
          </p:cNvSpPr>
          <p:nvPr>
            <p:ph type="sldNum" sz="quarter" idx="5"/>
          </p:nvPr>
        </p:nvSpPr>
        <p:spPr bwMode="auto">
          <a:noFill/>
          <a:ln>
            <a:miter lim="800000"/>
            <a:headEnd/>
            <a:tailEnd/>
          </a:ln>
        </p:spPr>
        <p:txBody>
          <a:bodyPr/>
          <a:lstStyle/>
          <a:p>
            <a:fld id="{F1F53FA8-957D-45AA-BAEB-0EA83B417CDE}" type="slidenum">
              <a:rPr lang="en-US"/>
              <a:pPr/>
              <a:t>19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wrap="square" numCol="1" anchor="t" anchorCtr="0" compatLnSpc="1">
            <a:prstTxWarp prst="textNoShape">
              <a:avLst/>
            </a:prstTxWarp>
          </a:bodyPr>
          <a:lstStyle/>
          <a:p>
            <a:pPr>
              <a:spcBef>
                <a:spcPct val="0"/>
              </a:spcBef>
              <a:buFontTx/>
              <a:buAutoNum type="arabicPeriod"/>
            </a:pPr>
            <a:endParaRPr lang="en-US" dirty="0" smtClean="0"/>
          </a:p>
        </p:txBody>
      </p:sp>
      <p:sp>
        <p:nvSpPr>
          <p:cNvPr id="19460" name="Slide Number Placeholder 3"/>
          <p:cNvSpPr>
            <a:spLocks noGrp="1"/>
          </p:cNvSpPr>
          <p:nvPr>
            <p:ph type="sldNum" sz="quarter" idx="5"/>
          </p:nvPr>
        </p:nvSpPr>
        <p:spPr bwMode="auto">
          <a:noFill/>
          <a:ln>
            <a:miter lim="800000"/>
            <a:headEnd/>
            <a:tailEnd/>
          </a:ln>
        </p:spPr>
        <p:txBody>
          <a:bodyPr/>
          <a:lstStyle/>
          <a:p>
            <a:fld id="{A3EEDE10-FE92-484D-A057-F17B9B17A369}" type="slidenum">
              <a:rPr lang="en-US"/>
              <a:pPr/>
              <a:t>20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marL="241653" indent="-241653">
              <a:spcBef>
                <a:spcPct val="0"/>
              </a:spcBef>
              <a:buFontTx/>
              <a:buAutoNum type="arabicPeriod"/>
            </a:pPr>
            <a:endParaRPr lang="en-US" dirty="0" smtClean="0"/>
          </a:p>
        </p:txBody>
      </p:sp>
      <p:sp>
        <p:nvSpPr>
          <p:cNvPr id="20484" name="Slide Number Placeholder 3"/>
          <p:cNvSpPr>
            <a:spLocks noGrp="1"/>
          </p:cNvSpPr>
          <p:nvPr>
            <p:ph type="sldNum" sz="quarter" idx="5"/>
          </p:nvPr>
        </p:nvSpPr>
        <p:spPr bwMode="auto">
          <a:noFill/>
          <a:ln>
            <a:miter lim="800000"/>
            <a:headEnd/>
            <a:tailEnd/>
          </a:ln>
        </p:spPr>
        <p:txBody>
          <a:bodyPr/>
          <a:lstStyle/>
          <a:p>
            <a:fld id="{52834152-32DC-49FD-B5E5-5319677625F0}" type="slidenum">
              <a:rPr lang="en-US"/>
              <a:pPr/>
              <a:t>21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21508" name="Slide Number Placeholder 3"/>
          <p:cNvSpPr>
            <a:spLocks noGrp="1"/>
          </p:cNvSpPr>
          <p:nvPr>
            <p:ph type="sldNum" sz="quarter" idx="5"/>
          </p:nvPr>
        </p:nvSpPr>
        <p:spPr bwMode="auto">
          <a:noFill/>
          <a:ln>
            <a:miter lim="800000"/>
            <a:headEnd/>
            <a:tailEnd/>
          </a:ln>
        </p:spPr>
        <p:txBody>
          <a:bodyPr/>
          <a:lstStyle/>
          <a:p>
            <a:fld id="{636622B9-477E-4346-BEE9-E22AF94A9E54}" type="slidenum">
              <a:rPr lang="en-US"/>
              <a:pPr/>
              <a:t>22</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22532" name="Slide Number Placeholder 3"/>
          <p:cNvSpPr>
            <a:spLocks noGrp="1"/>
          </p:cNvSpPr>
          <p:nvPr>
            <p:ph type="sldNum" sz="quarter" idx="5"/>
          </p:nvPr>
        </p:nvSpPr>
        <p:spPr bwMode="auto">
          <a:noFill/>
          <a:ln>
            <a:miter lim="800000"/>
            <a:headEnd/>
            <a:tailEnd/>
          </a:ln>
        </p:spPr>
        <p:txBody>
          <a:bodyPr/>
          <a:lstStyle/>
          <a:p>
            <a:fld id="{AF315419-40C1-4B4A-88EF-75FD2819B814}" type="slidenum">
              <a:rPr lang="en-US"/>
              <a:pPr/>
              <a:t>25</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marL="241653" indent="-241653">
              <a:spcBef>
                <a:spcPct val="0"/>
              </a:spcBef>
              <a:buFontTx/>
              <a:buAutoNum type="arabicPeriod"/>
            </a:pPr>
            <a:endParaRPr lang="en-US" dirty="0" smtClean="0"/>
          </a:p>
        </p:txBody>
      </p:sp>
      <p:sp>
        <p:nvSpPr>
          <p:cNvPr id="23556" name="Slide Number Placeholder 3"/>
          <p:cNvSpPr>
            <a:spLocks noGrp="1"/>
          </p:cNvSpPr>
          <p:nvPr>
            <p:ph type="sldNum" sz="quarter" idx="5"/>
          </p:nvPr>
        </p:nvSpPr>
        <p:spPr bwMode="auto">
          <a:noFill/>
          <a:ln>
            <a:miter lim="800000"/>
            <a:headEnd/>
            <a:tailEnd/>
          </a:ln>
        </p:spPr>
        <p:txBody>
          <a:bodyPr/>
          <a:lstStyle/>
          <a:p>
            <a:fld id="{C3442E63-9631-4BA9-99A1-D2C60725A9D5}" type="slidenum">
              <a:rPr lang="en-US"/>
              <a:pPr/>
              <a:t>26</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marL="241653" indent="-241653">
              <a:spcBef>
                <a:spcPct val="0"/>
              </a:spcBef>
              <a:buFontTx/>
              <a:buAutoNum type="arabicPeriod"/>
            </a:pPr>
            <a:endParaRPr lang="en-US" dirty="0" smtClean="0"/>
          </a:p>
        </p:txBody>
      </p:sp>
      <p:sp>
        <p:nvSpPr>
          <p:cNvPr id="24580" name="Slide Number Placeholder 3"/>
          <p:cNvSpPr>
            <a:spLocks noGrp="1"/>
          </p:cNvSpPr>
          <p:nvPr>
            <p:ph type="sldNum" sz="quarter" idx="5"/>
          </p:nvPr>
        </p:nvSpPr>
        <p:spPr bwMode="auto">
          <a:noFill/>
          <a:ln>
            <a:miter lim="800000"/>
            <a:headEnd/>
            <a:tailEnd/>
          </a:ln>
        </p:spPr>
        <p:txBody>
          <a:bodyPr/>
          <a:lstStyle/>
          <a:p>
            <a:fld id="{3F4BCDE0-99D6-48C4-8D7D-64DADF545DA0}" type="slidenum">
              <a:rPr lang="en-US"/>
              <a:pPr/>
              <a:t>27</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fontAlgn="auto">
              <a:spcBef>
                <a:spcPts val="0"/>
              </a:spcBef>
              <a:spcAft>
                <a:spcPts val="0"/>
              </a:spcAft>
              <a:defRPr/>
            </a:pPr>
            <a:endParaRPr lang="en-US" dirty="0"/>
          </a:p>
        </p:txBody>
      </p:sp>
      <p:sp>
        <p:nvSpPr>
          <p:cNvPr id="25604" name="Slide Number Placeholder 3"/>
          <p:cNvSpPr>
            <a:spLocks noGrp="1"/>
          </p:cNvSpPr>
          <p:nvPr>
            <p:ph type="sldNum" sz="quarter" idx="5"/>
          </p:nvPr>
        </p:nvSpPr>
        <p:spPr bwMode="auto">
          <a:noFill/>
          <a:ln>
            <a:miter lim="800000"/>
            <a:headEnd/>
            <a:tailEnd/>
          </a:ln>
        </p:spPr>
        <p:txBody>
          <a:bodyPr/>
          <a:lstStyle/>
          <a:p>
            <a:fld id="{367D1D03-234B-456B-99B0-806B11361053}" type="slidenum">
              <a:rPr lang="en-US"/>
              <a:pPr/>
              <a:t>28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29BFE9AC-2369-446D-BDCF-F3A2FA63858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3F56C5-8332-4ECA-921B-F76E02D6ED8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E53D3-A74A-4CEE-9D33-2FA3F32B6D6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6055-783D-4A64-A19D-0FEE8190827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6B597A-AF00-485E-BCEC-94D49715920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C1E579-7320-45E1-AB5C-17264B9C61E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DB9CF9-8272-42AE-8A6D-D1D1D727811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D05DB2-E53D-48F2-B456-721A89F4C80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DE4173-DDE2-4A9C-97B7-39C7A531F17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F11C01-7092-4D56-8368-ED9C658AF64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24C6035-6670-4E1A-AAB4-06C74B9C7121}"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D561F13-D4D2-4629-B34F-FD62377CDEF0}"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xml"/><Relationship Id="rId7"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www.google.com/imgres?imgurl=http://i126.photobucket.com/albums/p106/dabbi25/Bart_Simpson.png&amp;imgrefurl=http://www.last.fm/group/Bart%2BSimpson&amp;h=508&amp;w=369&amp;sz=113&amp;tbnid=c0kiAk4i4j38VM::&amp;tbnh=131&amp;tbnw=95&amp;prev=/images%3Fq%3Dbart%2Bsimpson&amp;usg=__USJVeLaw5ermTBaMJzy1tyEDbuM=&amp;ei=bg6wSbC_BIbYMKXSne4E&amp;sa=X&amp;oi=image_result&amp;resnum=1&amp;ct=image&amp;cd=1"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Other File Systems:</a:t>
            </a:r>
            <a:br>
              <a:rPr lang="en-US" dirty="0" smtClean="0"/>
            </a:br>
            <a:r>
              <a:rPr lang="en-US" dirty="0" smtClean="0"/>
              <a:t>NFS and GFS</a:t>
            </a:r>
            <a:endParaRPr lang="en-US" dirty="0"/>
          </a:p>
        </p:txBody>
      </p:sp>
      <p:sp>
        <p:nvSpPr>
          <p:cNvPr id="3" name="Subtitle 2"/>
          <p:cNvSpPr>
            <a:spLocks noGrp="1"/>
          </p:cNvSpPr>
          <p:nvPr>
            <p:ph type="subTitle" idx="1"/>
          </p:nvPr>
        </p:nvSpPr>
        <p:spPr/>
        <p:txBody>
          <a:bodyPr/>
          <a:lstStyle/>
          <a:p>
            <a:r>
              <a:rPr lang="en-US" dirty="0" smtClean="0"/>
              <a:t>Ken Birman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title"/>
          </p:nvPr>
        </p:nvSpPr>
        <p:spPr>
          <a:xfrm>
            <a:off x="457200" y="304800"/>
            <a:ext cx="8305800" cy="1143000"/>
          </a:xfrm>
        </p:spPr>
        <p:txBody>
          <a:bodyPr/>
          <a:lstStyle/>
          <a:p>
            <a:r>
              <a:rPr lang="en-US" dirty="0">
                <a:solidFill>
                  <a:srgbClr val="0000FF"/>
                </a:solidFill>
              </a:rPr>
              <a:t>Example</a:t>
            </a:r>
          </a:p>
        </p:txBody>
      </p:sp>
      <p:sp>
        <p:nvSpPr>
          <p:cNvPr id="4" name="Slide Number Placeholder 4"/>
          <p:cNvSpPr>
            <a:spLocks noGrp="1"/>
          </p:cNvSpPr>
          <p:nvPr>
            <p:ph type="sldNum" sz="quarter" idx="12"/>
          </p:nvPr>
        </p:nvSpPr>
        <p:spPr/>
        <p:txBody>
          <a:bodyPr/>
          <a:lstStyle/>
          <a:p>
            <a:fld id="{23388394-3726-4641-B4F1-A42792D2EAA1}" type="slidenum">
              <a:rPr lang="en-US"/>
              <a:pPr/>
              <a:t>10</a:t>
            </a:fld>
            <a:endParaRPr lang="en-US"/>
          </a:p>
        </p:txBody>
      </p:sp>
      <p:pic>
        <p:nvPicPr>
          <p:cNvPr id="409604" name="Picture 4"/>
          <p:cNvPicPr>
            <a:picLocks noChangeAspect="1" noChangeArrowheads="1"/>
          </p:cNvPicPr>
          <p:nvPr/>
        </p:nvPicPr>
        <p:blipFill>
          <a:blip r:embed="rId2"/>
          <a:srcRect/>
          <a:stretch>
            <a:fillRect/>
          </a:stretch>
        </p:blipFill>
        <p:spPr bwMode="auto">
          <a:xfrm>
            <a:off x="1131888" y="1420813"/>
            <a:ext cx="6811962" cy="4827587"/>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650" name="Rectangle 2"/>
          <p:cNvSpPr>
            <a:spLocks noGrp="1" noChangeArrowheads="1"/>
          </p:cNvSpPr>
          <p:nvPr>
            <p:ph type="title"/>
          </p:nvPr>
        </p:nvSpPr>
        <p:spPr/>
        <p:txBody>
          <a:bodyPr/>
          <a:lstStyle/>
          <a:p>
            <a:r>
              <a:rPr lang="en-US">
                <a:solidFill>
                  <a:srgbClr val="0000FF"/>
                </a:solidFill>
              </a:rPr>
              <a:t>NFS Mount Protocol</a:t>
            </a:r>
          </a:p>
        </p:txBody>
      </p:sp>
      <p:sp>
        <p:nvSpPr>
          <p:cNvPr id="411651" name="Rectangle 3"/>
          <p:cNvSpPr>
            <a:spLocks noGrp="1" noChangeArrowheads="1"/>
          </p:cNvSpPr>
          <p:nvPr>
            <p:ph idx="1"/>
          </p:nvPr>
        </p:nvSpPr>
        <p:spPr/>
        <p:txBody>
          <a:bodyPr/>
          <a:lstStyle/>
          <a:p>
            <a:r>
              <a:rPr lang="en-US" sz="2400"/>
              <a:t>Client sends path name to server with request to mount</a:t>
            </a:r>
          </a:p>
          <a:p>
            <a:pPr lvl="1"/>
            <a:r>
              <a:rPr lang="en-US" sz="2000"/>
              <a:t>Not required to specify where to mount</a:t>
            </a:r>
          </a:p>
          <a:p>
            <a:r>
              <a:rPr lang="en-US" sz="2400"/>
              <a:t>If path is legal and exported, server returns file handle</a:t>
            </a:r>
          </a:p>
          <a:p>
            <a:pPr lvl="1"/>
            <a:r>
              <a:rPr lang="en-US" sz="2000"/>
              <a:t>Contains FS type, disk, i-node number of directory, security info</a:t>
            </a:r>
          </a:p>
          <a:p>
            <a:pPr lvl="1"/>
            <a:r>
              <a:rPr lang="en-US" sz="2000"/>
              <a:t>Subsequent accesses from client use file handle</a:t>
            </a:r>
          </a:p>
          <a:p>
            <a:r>
              <a:rPr lang="en-US" sz="2400"/>
              <a:t>Mount can be either at boot or automount</a:t>
            </a:r>
          </a:p>
          <a:p>
            <a:pPr lvl="1"/>
            <a:r>
              <a:rPr lang="en-US" sz="2000"/>
              <a:t>Using automount, directories are not mounted during boot</a:t>
            </a:r>
          </a:p>
          <a:p>
            <a:pPr lvl="1"/>
            <a:r>
              <a:rPr lang="en-US" sz="2000"/>
              <a:t>OS sends a message to servers on first remote file access</a:t>
            </a:r>
          </a:p>
          <a:p>
            <a:pPr lvl="1"/>
            <a:r>
              <a:rPr lang="en-US" sz="2000"/>
              <a:t>Automount is helpful since remote dir might not be used at all</a:t>
            </a:r>
          </a:p>
          <a:p>
            <a:r>
              <a:rPr lang="en-US" sz="2400"/>
              <a:t>Mount only affects the client view!</a:t>
            </a:r>
          </a:p>
        </p:txBody>
      </p:sp>
      <p:sp>
        <p:nvSpPr>
          <p:cNvPr id="4" name="Slide Number Placeholder 5"/>
          <p:cNvSpPr>
            <a:spLocks noGrp="1"/>
          </p:cNvSpPr>
          <p:nvPr>
            <p:ph type="sldNum" sz="quarter" idx="12"/>
          </p:nvPr>
        </p:nvSpPr>
        <p:spPr/>
        <p:txBody>
          <a:bodyPr/>
          <a:lstStyle/>
          <a:p>
            <a:fld id="{D8C527C7-80F0-4537-8E12-297D82018216}" type="slidenum">
              <a:rPr lang="en-US"/>
              <a:pPr/>
              <a:t>11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1651">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11651">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11651">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11651">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11651">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11651">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11651">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1165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674" name="Rectangle 2"/>
          <p:cNvSpPr>
            <a:spLocks noGrp="1" noChangeArrowheads="1"/>
          </p:cNvSpPr>
          <p:nvPr>
            <p:ph type="title"/>
          </p:nvPr>
        </p:nvSpPr>
        <p:spPr/>
        <p:txBody>
          <a:bodyPr/>
          <a:lstStyle/>
          <a:p>
            <a:r>
              <a:rPr lang="en-US">
                <a:solidFill>
                  <a:srgbClr val="0000FF"/>
                </a:solidFill>
              </a:rPr>
              <a:t>NFS Protocol</a:t>
            </a:r>
          </a:p>
        </p:txBody>
      </p:sp>
      <p:sp>
        <p:nvSpPr>
          <p:cNvPr id="412675" name="Rectangle 3"/>
          <p:cNvSpPr>
            <a:spLocks noGrp="1" noChangeArrowheads="1"/>
          </p:cNvSpPr>
          <p:nvPr>
            <p:ph idx="1"/>
          </p:nvPr>
        </p:nvSpPr>
        <p:spPr/>
        <p:txBody>
          <a:bodyPr/>
          <a:lstStyle/>
          <a:p>
            <a:r>
              <a:rPr lang="en-US" sz="2400"/>
              <a:t>Supports directory and file access via RPCs</a:t>
            </a:r>
          </a:p>
          <a:p>
            <a:r>
              <a:rPr lang="en-US" sz="2400"/>
              <a:t>All UNIX system calls supported other than </a:t>
            </a:r>
            <a:r>
              <a:rPr lang="en-US" sz="2400" i="1"/>
              <a:t>open</a:t>
            </a:r>
            <a:r>
              <a:rPr lang="en-US" sz="2400"/>
              <a:t> &amp; </a:t>
            </a:r>
            <a:r>
              <a:rPr lang="en-US" sz="2400" i="1"/>
              <a:t>close</a:t>
            </a:r>
          </a:p>
          <a:p>
            <a:r>
              <a:rPr lang="en-US" sz="2400" i="1"/>
              <a:t>Open</a:t>
            </a:r>
            <a:r>
              <a:rPr lang="en-US" sz="2400"/>
              <a:t> and </a:t>
            </a:r>
            <a:r>
              <a:rPr lang="en-US" sz="2400" i="1"/>
              <a:t>close</a:t>
            </a:r>
            <a:r>
              <a:rPr lang="en-US" sz="2400"/>
              <a:t> are intentionally not supported</a:t>
            </a:r>
          </a:p>
          <a:p>
            <a:pPr lvl="1"/>
            <a:r>
              <a:rPr lang="en-US" sz="2000"/>
              <a:t>For a </a:t>
            </a:r>
            <a:r>
              <a:rPr lang="en-US" sz="2000" i="1"/>
              <a:t>read</a:t>
            </a:r>
            <a:r>
              <a:rPr lang="en-US" sz="2000"/>
              <a:t>, client sends </a:t>
            </a:r>
            <a:r>
              <a:rPr lang="en-US" sz="2000" i="1"/>
              <a:t>lookup</a:t>
            </a:r>
            <a:r>
              <a:rPr lang="en-US" sz="2000"/>
              <a:t> message to server</a:t>
            </a:r>
          </a:p>
          <a:p>
            <a:pPr lvl="1"/>
            <a:r>
              <a:rPr lang="en-US" sz="2000"/>
              <a:t>Server looks up file and returns handle</a:t>
            </a:r>
          </a:p>
          <a:p>
            <a:pPr lvl="1"/>
            <a:r>
              <a:rPr lang="en-US" sz="2000"/>
              <a:t>Unlike </a:t>
            </a:r>
            <a:r>
              <a:rPr lang="en-US" sz="2000" i="1"/>
              <a:t>open</a:t>
            </a:r>
            <a:r>
              <a:rPr lang="en-US" sz="2000"/>
              <a:t>, </a:t>
            </a:r>
            <a:r>
              <a:rPr lang="en-US" sz="2000" i="1"/>
              <a:t>lookup</a:t>
            </a:r>
            <a:r>
              <a:rPr lang="en-US" sz="2000"/>
              <a:t> does not copy info in internal system tables</a:t>
            </a:r>
          </a:p>
          <a:p>
            <a:pPr lvl="1"/>
            <a:r>
              <a:rPr lang="en-US" sz="2000"/>
              <a:t>Subsequently, </a:t>
            </a:r>
            <a:r>
              <a:rPr lang="en-US" sz="2000" i="1"/>
              <a:t>read</a:t>
            </a:r>
            <a:r>
              <a:rPr lang="en-US" sz="2000"/>
              <a:t> contains file handle, offset and num bytes</a:t>
            </a:r>
          </a:p>
          <a:p>
            <a:pPr lvl="1"/>
            <a:r>
              <a:rPr lang="en-US" sz="2000"/>
              <a:t>Each message is self-contained</a:t>
            </a:r>
          </a:p>
          <a:p>
            <a:r>
              <a:rPr lang="en-US" sz="2400"/>
              <a:t>Pros: server is stateless, i.e. no state about open files</a:t>
            </a:r>
          </a:p>
          <a:p>
            <a:r>
              <a:rPr lang="en-US" sz="2400"/>
              <a:t>Cons: Locking is difficult, no concurrency control</a:t>
            </a:r>
          </a:p>
        </p:txBody>
      </p:sp>
      <p:sp>
        <p:nvSpPr>
          <p:cNvPr id="4" name="Slide Number Placeholder 5"/>
          <p:cNvSpPr>
            <a:spLocks noGrp="1"/>
          </p:cNvSpPr>
          <p:nvPr>
            <p:ph type="sldNum" sz="quarter" idx="12"/>
          </p:nvPr>
        </p:nvSpPr>
        <p:spPr/>
        <p:txBody>
          <a:bodyPr/>
          <a:lstStyle/>
          <a:p>
            <a:fld id="{871461D6-DB7B-4500-A667-18E3D8C22327}" type="slidenum">
              <a:rPr lang="en-US"/>
              <a:pPr/>
              <a:t>12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2675">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12675">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12675">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12675">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12675">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12675">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1267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Rectangle 2"/>
          <p:cNvSpPr>
            <a:spLocks noGrp="1" noChangeArrowheads="1"/>
          </p:cNvSpPr>
          <p:nvPr>
            <p:ph type="title"/>
          </p:nvPr>
        </p:nvSpPr>
        <p:spPr/>
        <p:txBody>
          <a:bodyPr/>
          <a:lstStyle/>
          <a:p>
            <a:r>
              <a:rPr lang="en-US">
                <a:solidFill>
                  <a:srgbClr val="0000FF"/>
                </a:solidFill>
              </a:rPr>
              <a:t>NFS Implementation</a:t>
            </a:r>
          </a:p>
        </p:txBody>
      </p:sp>
      <p:sp>
        <p:nvSpPr>
          <p:cNvPr id="413699" name="Rectangle 3"/>
          <p:cNvSpPr>
            <a:spLocks noGrp="1" noChangeArrowheads="1"/>
          </p:cNvSpPr>
          <p:nvPr>
            <p:ph idx="1"/>
          </p:nvPr>
        </p:nvSpPr>
        <p:spPr/>
        <p:txBody>
          <a:bodyPr/>
          <a:lstStyle/>
          <a:p>
            <a:r>
              <a:rPr lang="en-US" sz="2400"/>
              <a:t>Three main layers:</a:t>
            </a:r>
          </a:p>
          <a:p>
            <a:pPr lvl="1"/>
            <a:r>
              <a:rPr lang="en-US" sz="2000"/>
              <a:t>System call layer:</a:t>
            </a:r>
          </a:p>
          <a:p>
            <a:pPr lvl="2"/>
            <a:r>
              <a:rPr lang="en-US" sz="1800"/>
              <a:t>Handles calls like open, read and close</a:t>
            </a:r>
          </a:p>
          <a:p>
            <a:pPr lvl="1"/>
            <a:r>
              <a:rPr lang="en-US" sz="2000"/>
              <a:t>Virtual File System Layer: </a:t>
            </a:r>
          </a:p>
          <a:p>
            <a:pPr lvl="2"/>
            <a:r>
              <a:rPr lang="en-US" sz="1800"/>
              <a:t>Maintains table with one entry (v-node) for each open file</a:t>
            </a:r>
          </a:p>
          <a:p>
            <a:pPr lvl="2"/>
            <a:r>
              <a:rPr lang="en-US" sz="1800"/>
              <a:t>v-nodes indicate if file is local or remote</a:t>
            </a:r>
          </a:p>
          <a:p>
            <a:pPr lvl="3"/>
            <a:r>
              <a:rPr lang="en-US" sz="1600"/>
              <a:t>If remote it has enough info to access them</a:t>
            </a:r>
          </a:p>
          <a:p>
            <a:pPr lvl="3"/>
            <a:r>
              <a:rPr lang="en-US" sz="1600"/>
              <a:t>For local files, FS and i-node are recorded</a:t>
            </a:r>
          </a:p>
          <a:p>
            <a:pPr lvl="1"/>
            <a:r>
              <a:rPr lang="en-US" sz="2000"/>
              <a:t>NFS Service Layer: </a:t>
            </a:r>
          </a:p>
          <a:p>
            <a:pPr lvl="2"/>
            <a:r>
              <a:rPr lang="en-US" sz="1800"/>
              <a:t>This lowest layer implements the NFS protocol</a:t>
            </a:r>
          </a:p>
        </p:txBody>
      </p:sp>
      <p:sp>
        <p:nvSpPr>
          <p:cNvPr id="4" name="Slide Number Placeholder 5"/>
          <p:cNvSpPr>
            <a:spLocks noGrp="1"/>
          </p:cNvSpPr>
          <p:nvPr>
            <p:ph type="sldNum" sz="quarter" idx="12"/>
          </p:nvPr>
        </p:nvSpPr>
        <p:spPr/>
        <p:txBody>
          <a:bodyPr/>
          <a:lstStyle/>
          <a:p>
            <a:fld id="{66CD7EE1-D917-4635-8674-E2427AEA7F31}" type="slidenum">
              <a:rPr lang="en-US"/>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22" name="Rectangle 2"/>
          <p:cNvSpPr>
            <a:spLocks noGrp="1" noChangeArrowheads="1"/>
          </p:cNvSpPr>
          <p:nvPr>
            <p:ph type="title"/>
          </p:nvPr>
        </p:nvSpPr>
        <p:spPr>
          <a:xfrm>
            <a:off x="457200" y="228600"/>
            <a:ext cx="8305800" cy="1143000"/>
          </a:xfrm>
        </p:spPr>
        <p:txBody>
          <a:bodyPr/>
          <a:lstStyle/>
          <a:p>
            <a:r>
              <a:rPr lang="en-US" dirty="0">
                <a:solidFill>
                  <a:srgbClr val="0000FF"/>
                </a:solidFill>
              </a:rPr>
              <a:t>NFS Layer Structure</a:t>
            </a:r>
          </a:p>
        </p:txBody>
      </p:sp>
      <p:sp>
        <p:nvSpPr>
          <p:cNvPr id="4" name="Slide Number Placeholder 4"/>
          <p:cNvSpPr>
            <a:spLocks noGrp="1"/>
          </p:cNvSpPr>
          <p:nvPr>
            <p:ph type="sldNum" sz="quarter" idx="12"/>
          </p:nvPr>
        </p:nvSpPr>
        <p:spPr/>
        <p:txBody>
          <a:bodyPr/>
          <a:lstStyle/>
          <a:p>
            <a:fld id="{95F6119F-41EF-4B93-B82D-ED0FE8AB5103}" type="slidenum">
              <a:rPr lang="en-US"/>
              <a:pPr/>
              <a:t>14</a:t>
            </a:fld>
            <a:endParaRPr lang="en-US"/>
          </a:p>
        </p:txBody>
      </p:sp>
      <p:pic>
        <p:nvPicPr>
          <p:cNvPr id="414724" name="Picture 4"/>
          <p:cNvPicPr>
            <a:picLocks noChangeAspect="1" noChangeArrowheads="1"/>
          </p:cNvPicPr>
          <p:nvPr/>
        </p:nvPicPr>
        <p:blipFill>
          <a:blip r:embed="rId2"/>
          <a:srcRect/>
          <a:stretch>
            <a:fillRect/>
          </a:stretch>
        </p:blipFill>
        <p:spPr bwMode="auto">
          <a:xfrm>
            <a:off x="1481138" y="1492250"/>
            <a:ext cx="6381750" cy="4146550"/>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70" name="Rectangle 2"/>
          <p:cNvSpPr>
            <a:spLocks noGrp="1" noChangeArrowheads="1"/>
          </p:cNvSpPr>
          <p:nvPr>
            <p:ph type="title"/>
          </p:nvPr>
        </p:nvSpPr>
        <p:spPr/>
        <p:txBody>
          <a:bodyPr/>
          <a:lstStyle/>
          <a:p>
            <a:r>
              <a:rPr lang="en-US">
                <a:solidFill>
                  <a:srgbClr val="0000FF"/>
                </a:solidFill>
              </a:rPr>
              <a:t>How NFS works?</a:t>
            </a:r>
          </a:p>
        </p:txBody>
      </p:sp>
      <p:sp>
        <p:nvSpPr>
          <p:cNvPr id="416771" name="Rectangle 3"/>
          <p:cNvSpPr>
            <a:spLocks noGrp="1" noChangeArrowheads="1"/>
          </p:cNvSpPr>
          <p:nvPr>
            <p:ph idx="1"/>
          </p:nvPr>
        </p:nvSpPr>
        <p:spPr/>
        <p:txBody>
          <a:bodyPr>
            <a:normAutofit lnSpcReduction="10000"/>
          </a:bodyPr>
          <a:lstStyle/>
          <a:p>
            <a:r>
              <a:rPr lang="en-US" sz="2400"/>
              <a:t>Mount:</a:t>
            </a:r>
          </a:p>
          <a:p>
            <a:pPr lvl="1"/>
            <a:r>
              <a:rPr lang="en-US" sz="2000"/>
              <a:t>Sys ad calls mount program with remote dir, local dir</a:t>
            </a:r>
          </a:p>
          <a:p>
            <a:pPr lvl="1"/>
            <a:r>
              <a:rPr lang="en-US" sz="2000"/>
              <a:t>Mount program parses for name of NFS server</a:t>
            </a:r>
          </a:p>
          <a:p>
            <a:pPr lvl="1"/>
            <a:r>
              <a:rPr lang="en-US" sz="2000"/>
              <a:t>Contacts server asking for file handle for remote dir</a:t>
            </a:r>
          </a:p>
          <a:p>
            <a:pPr lvl="1"/>
            <a:r>
              <a:rPr lang="en-US" sz="2000"/>
              <a:t>If directory exists for remote mounting, server returns handle</a:t>
            </a:r>
          </a:p>
          <a:p>
            <a:pPr lvl="1"/>
            <a:r>
              <a:rPr lang="en-US" sz="2000"/>
              <a:t>Client kernel constructs v-node for remote dir </a:t>
            </a:r>
          </a:p>
          <a:p>
            <a:pPr lvl="1"/>
            <a:r>
              <a:rPr lang="en-US" sz="2000"/>
              <a:t>Asks NFS client code to construct r-node for file handle</a:t>
            </a:r>
          </a:p>
          <a:p>
            <a:r>
              <a:rPr lang="en-US" sz="2400"/>
              <a:t>Open:</a:t>
            </a:r>
          </a:p>
          <a:p>
            <a:pPr lvl="1"/>
            <a:r>
              <a:rPr lang="en-US" sz="2000"/>
              <a:t>Kernel realizes that file is on remotely mounted directory</a:t>
            </a:r>
          </a:p>
          <a:p>
            <a:pPr lvl="1"/>
            <a:r>
              <a:rPr lang="en-US" sz="2000"/>
              <a:t>Finds r-node in v-node for the directory</a:t>
            </a:r>
          </a:p>
          <a:p>
            <a:pPr lvl="1"/>
            <a:r>
              <a:rPr lang="en-US" sz="2000"/>
              <a:t>NFS client code then opens file, enters r-node for file in VFS, and returns file descriptor for remote node</a:t>
            </a:r>
          </a:p>
        </p:txBody>
      </p:sp>
      <p:sp>
        <p:nvSpPr>
          <p:cNvPr id="4" name="Slide Number Placeholder 5"/>
          <p:cNvSpPr>
            <a:spLocks noGrp="1"/>
          </p:cNvSpPr>
          <p:nvPr>
            <p:ph type="sldNum" sz="quarter" idx="12"/>
          </p:nvPr>
        </p:nvSpPr>
        <p:spPr/>
        <p:txBody>
          <a:bodyPr/>
          <a:lstStyle/>
          <a:p>
            <a:fld id="{6BAA3299-CBE2-4C5F-AB0E-A6EB6D8D6A40}" type="slidenum">
              <a:rPr lang="en-US"/>
              <a:pPr/>
              <a:t>15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6771">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16771">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16771">
                                            <p:txEl>
                                              <p:pRg st="9" end="9"/>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1677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794" name="Rectangle 2"/>
          <p:cNvSpPr>
            <a:spLocks noGrp="1" noChangeArrowheads="1"/>
          </p:cNvSpPr>
          <p:nvPr>
            <p:ph type="title"/>
          </p:nvPr>
        </p:nvSpPr>
        <p:spPr/>
        <p:txBody>
          <a:bodyPr/>
          <a:lstStyle/>
          <a:p>
            <a:r>
              <a:rPr lang="en-US">
                <a:solidFill>
                  <a:srgbClr val="0000FF"/>
                </a:solidFill>
              </a:rPr>
              <a:t>Cache coherency</a:t>
            </a:r>
          </a:p>
        </p:txBody>
      </p:sp>
      <p:sp>
        <p:nvSpPr>
          <p:cNvPr id="417795" name="Rectangle 3"/>
          <p:cNvSpPr>
            <a:spLocks noGrp="1" noChangeArrowheads="1"/>
          </p:cNvSpPr>
          <p:nvPr>
            <p:ph idx="1"/>
          </p:nvPr>
        </p:nvSpPr>
        <p:spPr/>
        <p:txBody>
          <a:bodyPr/>
          <a:lstStyle/>
          <a:p>
            <a:r>
              <a:rPr lang="en-US" sz="2400"/>
              <a:t>Clients cache file attributes and data</a:t>
            </a:r>
          </a:p>
          <a:p>
            <a:pPr lvl="1"/>
            <a:r>
              <a:rPr lang="en-US" sz="2000"/>
              <a:t>If two clients cache the same data, cache coherency is lost</a:t>
            </a:r>
          </a:p>
          <a:p>
            <a:r>
              <a:rPr lang="en-US" sz="2400"/>
              <a:t>Solutions:</a:t>
            </a:r>
          </a:p>
          <a:p>
            <a:pPr lvl="1"/>
            <a:r>
              <a:rPr lang="en-US" sz="2000"/>
              <a:t>Each cache block has a timer (3 sec for data, 30 sec for dir)</a:t>
            </a:r>
          </a:p>
          <a:p>
            <a:pPr lvl="2"/>
            <a:r>
              <a:rPr lang="en-US" sz="1800"/>
              <a:t>Entry is discarded when timer expires</a:t>
            </a:r>
          </a:p>
          <a:p>
            <a:pPr lvl="1"/>
            <a:r>
              <a:rPr lang="en-US" sz="2000"/>
              <a:t>On open of cached file, its last modify time on server is checked</a:t>
            </a:r>
          </a:p>
          <a:p>
            <a:pPr lvl="2"/>
            <a:r>
              <a:rPr lang="en-US" sz="1800"/>
              <a:t>If cached copy is old, it is discarded</a:t>
            </a:r>
          </a:p>
          <a:p>
            <a:pPr lvl="1"/>
            <a:r>
              <a:rPr lang="en-US" sz="2000"/>
              <a:t>Every 30 sec, cache time expires</a:t>
            </a:r>
          </a:p>
          <a:p>
            <a:pPr lvl="2"/>
            <a:r>
              <a:rPr lang="en-US" sz="1800"/>
              <a:t>All dirty blocks are written back to the server</a:t>
            </a:r>
          </a:p>
        </p:txBody>
      </p:sp>
      <p:sp>
        <p:nvSpPr>
          <p:cNvPr id="4" name="Slide Number Placeholder 5"/>
          <p:cNvSpPr>
            <a:spLocks noGrp="1"/>
          </p:cNvSpPr>
          <p:nvPr>
            <p:ph type="sldNum" sz="quarter" idx="12"/>
          </p:nvPr>
        </p:nvSpPr>
        <p:spPr/>
        <p:txBody>
          <a:bodyPr/>
          <a:lstStyle/>
          <a:p>
            <a:fld id="{9C958E7A-62E1-4215-BD91-72FFB68985F1}" type="slidenum">
              <a:rPr lang="en-US"/>
              <a:pPr/>
              <a:t>16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7795">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17795">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17795">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17795">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17795">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1779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Security</a:t>
            </a:r>
            <a:endParaRPr lang="en-US" dirty="0">
              <a:solidFill>
                <a:srgbClr val="0000FF"/>
              </a:solidFill>
            </a:endParaRPr>
          </a:p>
        </p:txBody>
      </p:sp>
      <p:sp>
        <p:nvSpPr>
          <p:cNvPr id="3" name="Content Placeholder 2"/>
          <p:cNvSpPr>
            <a:spLocks noGrp="1"/>
          </p:cNvSpPr>
          <p:nvPr>
            <p:ph idx="1"/>
          </p:nvPr>
        </p:nvSpPr>
        <p:spPr/>
        <p:txBody>
          <a:bodyPr/>
          <a:lstStyle/>
          <a:p>
            <a:r>
              <a:rPr lang="en-US" dirty="0" smtClean="0"/>
              <a:t>A serious weakness in NFS</a:t>
            </a:r>
          </a:p>
          <a:p>
            <a:pPr lvl="1"/>
            <a:r>
              <a:rPr lang="en-US" dirty="0" smtClean="0"/>
              <a:t>It has two modes: a secure mode (but turned off by default) and an insecure mode</a:t>
            </a:r>
          </a:p>
          <a:p>
            <a:pPr lvl="1"/>
            <a:r>
              <a:rPr lang="en-US" dirty="0" smtClean="0"/>
              <a:t>In insecure mode, it trusts the client to tell the server who is making the access</a:t>
            </a:r>
          </a:p>
          <a:p>
            <a:pPr lvl="1">
              <a:buNone/>
            </a:pPr>
            <a:endParaRPr lang="en-US" dirty="0" smtClean="0"/>
          </a:p>
        </p:txBody>
      </p:sp>
      <p:sp>
        <p:nvSpPr>
          <p:cNvPr id="4" name="Slide Number Placeholder 3"/>
          <p:cNvSpPr>
            <a:spLocks noGrp="1"/>
          </p:cNvSpPr>
          <p:nvPr>
            <p:ph type="sldNum" sz="quarter" idx="12"/>
          </p:nvPr>
        </p:nvSpPr>
        <p:spPr/>
        <p:txBody>
          <a:bodyPr/>
          <a:lstStyle/>
          <a:p>
            <a:fld id="{BA636055-783D-4A64-A19D-0FEE8190827C}" type="slidenum">
              <a:rPr lang="en-US" smtClean="0"/>
              <a:pPr/>
              <a:t>17</a:t>
            </a:fld>
            <a:endParaRPr lang="en-US"/>
          </a:p>
        </p:txBody>
      </p:sp>
      <p:pic>
        <p:nvPicPr>
          <p:cNvPr id="430082" name="Picture 2" descr="http://upload.wikimedia.org/wikipedia/en/6/65/Bart_Simpson.png"/>
          <p:cNvPicPr>
            <a:picLocks noChangeAspect="1" noChangeArrowheads="1"/>
          </p:cNvPicPr>
          <p:nvPr/>
        </p:nvPicPr>
        <p:blipFill>
          <a:blip r:embed="rId2"/>
          <a:srcRect/>
          <a:stretch>
            <a:fillRect/>
          </a:stretch>
        </p:blipFill>
        <p:spPr bwMode="auto">
          <a:xfrm flipH="1">
            <a:off x="0" y="4114800"/>
            <a:ext cx="1838606" cy="2743200"/>
          </a:xfrm>
          <a:prstGeom prst="rect">
            <a:avLst/>
          </a:prstGeom>
          <a:noFill/>
        </p:spPr>
      </p:pic>
      <p:sp>
        <p:nvSpPr>
          <p:cNvPr id="6" name="Cloud Callout 5"/>
          <p:cNvSpPr/>
          <p:nvPr/>
        </p:nvSpPr>
        <p:spPr>
          <a:xfrm>
            <a:off x="1676400" y="4038600"/>
            <a:ext cx="7162800" cy="1143000"/>
          </a:xfrm>
          <a:prstGeom prst="cloudCallout">
            <a:avLst>
              <a:gd name="adj1" fmla="val -50823"/>
              <a:gd name="adj2" fmla="val 61487"/>
            </a:avLst>
          </a:prstGeom>
          <a:solidFill>
            <a:srgbClr val="FFFF00"/>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r>
              <a:rPr lang="en-US" sz="2000" dirty="0" smtClean="0">
                <a:solidFill>
                  <a:srgbClr val="0000FF"/>
                </a:solidFill>
              </a:rPr>
              <a:t>I’m Bill Gates and I’d like to transfer some money from my account</a:t>
            </a:r>
            <a:endParaRPr lang="en-US" dirty="0">
              <a:solidFill>
                <a:srgbClr val="0000FF"/>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1"/>
          <p:cNvSpPr>
            <a:spLocks noGrp="1"/>
          </p:cNvSpPr>
          <p:nvPr>
            <p:ph type="ctrTitle"/>
          </p:nvPr>
        </p:nvSpPr>
        <p:spPr/>
        <p:txBody>
          <a:bodyPr/>
          <a:lstStyle/>
          <a:p>
            <a:r>
              <a:rPr lang="en-US" smtClean="0"/>
              <a:t>The Google File System</a:t>
            </a:r>
          </a:p>
        </p:txBody>
      </p:sp>
      <p:pic>
        <p:nvPicPr>
          <p:cNvPr id="3076" name="Picture 3" descr="150x55.gif"/>
          <p:cNvPicPr>
            <a:picLocks noChangeAspect="1"/>
          </p:cNvPicPr>
          <p:nvPr/>
        </p:nvPicPr>
        <p:blipFill>
          <a:blip r:embed="rId3"/>
          <a:srcRect/>
          <a:stretch>
            <a:fillRect/>
          </a:stretch>
        </p:blipFill>
        <p:spPr bwMode="auto">
          <a:xfrm>
            <a:off x="3581400" y="3886200"/>
            <a:ext cx="1752600" cy="685800"/>
          </a:xfrm>
          <a:prstGeom prst="rect">
            <a:avLst/>
          </a:prstGeom>
          <a:noFill/>
          <a:ln w="9525">
            <a:noFill/>
            <a:miter lim="800000"/>
            <a:headEnd/>
            <a:tailEnd/>
          </a:ln>
        </p:spPr>
      </p:pic>
      <p:sp>
        <p:nvSpPr>
          <p:cNvPr id="7" name="TextBox 6"/>
          <p:cNvSpPr txBox="1"/>
          <p:nvPr/>
        </p:nvSpPr>
        <p:spPr>
          <a:xfrm>
            <a:off x="2209800" y="6243935"/>
            <a:ext cx="6705600" cy="461665"/>
          </a:xfrm>
          <a:prstGeom prst="rect">
            <a:avLst/>
          </a:prstGeom>
          <a:noFill/>
        </p:spPr>
        <p:txBody>
          <a:bodyPr wrap="square" rtlCol="0">
            <a:spAutoFit/>
          </a:bodyPr>
          <a:lstStyle/>
          <a:p>
            <a:r>
              <a:rPr lang="en-US" dirty="0" smtClean="0"/>
              <a:t>From a slide set by Tim Chuang, U.W. Seattle</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228600"/>
            <a:ext cx="8229600" cy="1143000"/>
          </a:xfrm>
        </p:spPr>
        <p:txBody>
          <a:bodyPr/>
          <a:lstStyle/>
          <a:p>
            <a:r>
              <a:rPr lang="en-US" dirty="0" smtClean="0">
                <a:solidFill>
                  <a:srgbClr val="0000FF"/>
                </a:solidFill>
              </a:rPr>
              <a:t>Introduction</a:t>
            </a:r>
          </a:p>
        </p:txBody>
      </p:sp>
      <p:graphicFrame>
        <p:nvGraphicFramePr>
          <p:cNvPr id="8" name="Content Placeholder 7"/>
          <p:cNvGraphicFramePr>
            <a:graphicFrameLocks noGrp="1"/>
          </p:cNvGraphicFramePr>
          <p:nvPr>
            <p:ph idx="1"/>
          </p:nvPr>
        </p:nvGraphicFramePr>
        <p:xfrm>
          <a:off x="2743200" y="1295400"/>
          <a:ext cx="5943600" cy="50260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100" name="Picture 8" descr="362px-Google%E2%80%99s_First_Production_Server.jpg"/>
          <p:cNvPicPr>
            <a:picLocks noChangeAspect="1"/>
          </p:cNvPicPr>
          <p:nvPr/>
        </p:nvPicPr>
        <p:blipFill>
          <a:blip r:embed="rId7"/>
          <a:srcRect/>
          <a:stretch>
            <a:fillRect/>
          </a:stretch>
        </p:blipFill>
        <p:spPr bwMode="auto">
          <a:xfrm>
            <a:off x="304800" y="1447800"/>
            <a:ext cx="2301875" cy="480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0386" name="Rectangle 2"/>
          <p:cNvSpPr>
            <a:spLocks noGrp="1" noChangeArrowheads="1"/>
          </p:cNvSpPr>
          <p:nvPr>
            <p:ph type="title"/>
          </p:nvPr>
        </p:nvSpPr>
        <p:spPr/>
        <p:txBody>
          <a:bodyPr/>
          <a:lstStyle/>
          <a:p>
            <a:r>
              <a:rPr lang="en-US">
                <a:solidFill>
                  <a:srgbClr val="0000FF"/>
                </a:solidFill>
              </a:rPr>
              <a:t>Distributed File Systems</a:t>
            </a:r>
          </a:p>
        </p:txBody>
      </p:sp>
      <p:sp>
        <p:nvSpPr>
          <p:cNvPr id="400387" name="Rectangle 3"/>
          <p:cNvSpPr>
            <a:spLocks noGrp="1" noChangeArrowheads="1"/>
          </p:cNvSpPr>
          <p:nvPr>
            <p:ph idx="1"/>
          </p:nvPr>
        </p:nvSpPr>
        <p:spPr/>
        <p:txBody>
          <a:bodyPr/>
          <a:lstStyle/>
          <a:p>
            <a:r>
              <a:rPr lang="en-US" sz="2400"/>
              <a:t>Goal: view a distributed system as a file system</a:t>
            </a:r>
          </a:p>
          <a:p>
            <a:pPr lvl="1"/>
            <a:r>
              <a:rPr lang="en-US" sz="2000"/>
              <a:t>Storage is distributed</a:t>
            </a:r>
          </a:p>
          <a:p>
            <a:pPr lvl="1"/>
            <a:r>
              <a:rPr lang="en-US" sz="2000"/>
              <a:t>Web tries to make world a collection of hyperlinked documents</a:t>
            </a:r>
          </a:p>
          <a:p>
            <a:r>
              <a:rPr lang="en-US" sz="2400"/>
              <a:t>Issues not common to usual file systems</a:t>
            </a:r>
          </a:p>
          <a:p>
            <a:pPr lvl="1"/>
            <a:r>
              <a:rPr lang="en-US" sz="2000"/>
              <a:t>Naming transparency</a:t>
            </a:r>
          </a:p>
          <a:p>
            <a:pPr lvl="1"/>
            <a:r>
              <a:rPr lang="en-US" sz="2000"/>
              <a:t>Load balancing</a:t>
            </a:r>
          </a:p>
          <a:p>
            <a:pPr lvl="1"/>
            <a:r>
              <a:rPr lang="en-US" sz="2000"/>
              <a:t>Scalability</a:t>
            </a:r>
          </a:p>
          <a:p>
            <a:pPr lvl="1"/>
            <a:r>
              <a:rPr lang="en-US" sz="2000"/>
              <a:t>Location and network transparency</a:t>
            </a:r>
          </a:p>
          <a:p>
            <a:pPr lvl="1"/>
            <a:r>
              <a:rPr lang="en-US" sz="2000"/>
              <a:t>Fault tolerance</a:t>
            </a:r>
          </a:p>
          <a:p>
            <a:r>
              <a:rPr lang="en-US" sz="2400"/>
              <a:t>We will look at some of these today</a:t>
            </a:r>
          </a:p>
        </p:txBody>
      </p:sp>
      <p:sp>
        <p:nvSpPr>
          <p:cNvPr id="4" name="Slide Number Placeholder 5"/>
          <p:cNvSpPr>
            <a:spLocks noGrp="1"/>
          </p:cNvSpPr>
          <p:nvPr>
            <p:ph type="sldNum" sz="quarter" idx="12"/>
          </p:nvPr>
        </p:nvSpPr>
        <p:spPr/>
        <p:txBody>
          <a:bodyPr/>
          <a:lstStyle/>
          <a:p>
            <a:fld id="{E8606805-B7BF-42F7-8266-696032FFEF99}" type="slidenum">
              <a:rPr lang="en-US"/>
              <a:pPr/>
              <a:t>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0387">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00387">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00387">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00387">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00387">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0038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smtClean="0">
                <a:solidFill>
                  <a:srgbClr val="0000FF"/>
                </a:solidFill>
              </a:rPr>
              <a:t>Design Assumptions</a:t>
            </a:r>
          </a:p>
        </p:txBody>
      </p:sp>
      <p:sp>
        <p:nvSpPr>
          <p:cNvPr id="3" name="Content Placeholder 2"/>
          <p:cNvSpPr>
            <a:spLocks noGrp="1"/>
          </p:cNvSpPr>
          <p:nvPr>
            <p:ph idx="1"/>
          </p:nvPr>
        </p:nvSpPr>
        <p:spPr>
          <a:ln>
            <a:noFill/>
          </a:ln>
        </p:spPr>
        <p:style>
          <a:lnRef idx="2">
            <a:schemeClr val="accent3"/>
          </a:lnRef>
          <a:fillRef idx="1">
            <a:schemeClr val="lt1"/>
          </a:fillRef>
          <a:effectRef idx="0">
            <a:schemeClr val="accent3"/>
          </a:effectRef>
          <a:fontRef idx="minor">
            <a:schemeClr val="dk1"/>
          </a:fontRef>
        </p:style>
        <p:txBody>
          <a:bodyPr>
            <a:normAutofit/>
          </a:bodyPr>
          <a:lstStyle/>
          <a:p>
            <a:r>
              <a:rPr lang="en-US" dirty="0" smtClean="0">
                <a:solidFill>
                  <a:srgbClr val="1D528D"/>
                </a:solidFill>
              </a:rPr>
              <a:t>Built from many inexpensive commodity hardware that “often” fail.</a:t>
            </a:r>
          </a:p>
          <a:p>
            <a:r>
              <a:rPr lang="en-US" dirty="0" smtClean="0">
                <a:solidFill>
                  <a:srgbClr val="1D528D"/>
                </a:solidFill>
              </a:rPr>
              <a:t>Store a modest number of large files.</a:t>
            </a:r>
          </a:p>
          <a:p>
            <a:r>
              <a:rPr lang="en-US" dirty="0" smtClean="0">
                <a:solidFill>
                  <a:srgbClr val="1D528D"/>
                </a:solidFill>
              </a:rPr>
              <a:t>Support two kinds of reads – large streaming and small random reads.</a:t>
            </a:r>
          </a:p>
          <a:p>
            <a:r>
              <a:rPr lang="en-US" dirty="0" smtClean="0">
                <a:solidFill>
                  <a:srgbClr val="1D528D"/>
                </a:solidFill>
              </a:rPr>
              <a:t>Support large, sequential writes that append data to files.</a:t>
            </a:r>
          </a:p>
          <a:p>
            <a:r>
              <a:rPr lang="en-US" dirty="0" smtClean="0">
                <a:solidFill>
                  <a:srgbClr val="1D528D"/>
                </a:solidFill>
              </a:rPr>
              <a:t>Support for multiple clients that concurrently append to the same file.</a:t>
            </a:r>
          </a:p>
          <a:p>
            <a:endParaRPr lang="en-US" dirty="0" smtClean="0">
              <a:solidFill>
                <a:srgbClr val="1D528D"/>
              </a:solidFill>
            </a:endParaRPr>
          </a:p>
          <a:p>
            <a:endParaRPr lang="en-US" dirty="0" smtClean="0">
              <a:solidFill>
                <a:srgbClr val="1D528D"/>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dirty="0" smtClean="0">
                <a:solidFill>
                  <a:srgbClr val="0000FF"/>
                </a:solidFill>
              </a:rPr>
              <a:t>Architecture</a:t>
            </a:r>
          </a:p>
        </p:txBody>
      </p:sp>
      <p:sp>
        <p:nvSpPr>
          <p:cNvPr id="3" name="Content Placeholder 2"/>
          <p:cNvSpPr>
            <a:spLocks noGrp="1"/>
          </p:cNvSpPr>
          <p:nvPr>
            <p:ph idx="1"/>
          </p:nvPr>
        </p:nvSpPr>
        <p:spPr>
          <a:ln>
            <a:noFill/>
          </a:ln>
        </p:spPr>
        <p:style>
          <a:lnRef idx="2">
            <a:schemeClr val="accent3"/>
          </a:lnRef>
          <a:fillRef idx="1">
            <a:schemeClr val="lt1"/>
          </a:fillRef>
          <a:effectRef idx="0">
            <a:schemeClr val="accent3"/>
          </a:effectRef>
          <a:fontRef idx="minor">
            <a:schemeClr val="dk1"/>
          </a:fontRef>
        </p:style>
        <p:txBody>
          <a:bodyPr/>
          <a:lstStyle/>
          <a:p>
            <a:r>
              <a:rPr lang="en-US" smtClean="0">
                <a:solidFill>
                  <a:srgbClr val="1D528D"/>
                </a:solidFill>
              </a:rPr>
              <a:t>Single Master, multiple chunkservers.</a:t>
            </a:r>
          </a:p>
          <a:p>
            <a:r>
              <a:rPr lang="en-US" smtClean="0">
                <a:solidFill>
                  <a:srgbClr val="1D528D"/>
                </a:solidFill>
              </a:rPr>
              <a:t>Fixed chunk size of 64 MB.</a:t>
            </a:r>
          </a:p>
          <a:p>
            <a:r>
              <a:rPr lang="en-US" smtClean="0">
                <a:solidFill>
                  <a:srgbClr val="1D528D"/>
                </a:solidFill>
              </a:rPr>
              <a:t>Periodic communication between master and chunkservers with “HeartBeat” messages.</a:t>
            </a:r>
          </a:p>
          <a:p>
            <a:r>
              <a:rPr lang="en-US" smtClean="0">
                <a:solidFill>
                  <a:srgbClr val="1D528D"/>
                </a:solidFill>
              </a:rPr>
              <a:t>No file caching. </a:t>
            </a:r>
          </a:p>
          <a:p>
            <a:endParaRPr lang="en-US" smtClean="0">
              <a:solidFill>
                <a:srgbClr val="1D528D"/>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228600"/>
            <a:ext cx="8229600" cy="1143000"/>
          </a:xfrm>
        </p:spPr>
        <p:txBody>
          <a:bodyPr/>
          <a:lstStyle/>
          <a:p>
            <a:r>
              <a:rPr lang="en-US" dirty="0" smtClean="0">
                <a:solidFill>
                  <a:srgbClr val="0000FF"/>
                </a:solidFill>
              </a:rPr>
              <a:t>Simple Read Interactions</a:t>
            </a:r>
          </a:p>
        </p:txBody>
      </p:sp>
      <p:pic>
        <p:nvPicPr>
          <p:cNvPr id="7171" name="Picture 2"/>
          <p:cNvPicPr>
            <a:picLocks noGrp="1" noChangeAspect="1" noChangeArrowheads="1"/>
          </p:cNvPicPr>
          <p:nvPr>
            <p:ph idx="1"/>
          </p:nvPr>
        </p:nvPicPr>
        <p:blipFill>
          <a:blip r:embed="rId3"/>
          <a:srcRect/>
          <a:stretch>
            <a:fillRect/>
          </a:stretch>
        </p:blipFill>
        <p:spPr>
          <a:xfrm>
            <a:off x="838200" y="1371600"/>
            <a:ext cx="7696200" cy="4419600"/>
          </a:xfr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Effect?</a:t>
            </a:r>
            <a:endParaRPr lang="en-US" dirty="0">
              <a:solidFill>
                <a:srgbClr val="0000FF"/>
              </a:solidFill>
            </a:endParaRPr>
          </a:p>
        </p:txBody>
      </p:sp>
      <p:sp>
        <p:nvSpPr>
          <p:cNvPr id="3" name="Content Placeholder 2"/>
          <p:cNvSpPr>
            <a:spLocks noGrp="1"/>
          </p:cNvSpPr>
          <p:nvPr>
            <p:ph idx="1"/>
          </p:nvPr>
        </p:nvSpPr>
        <p:spPr/>
        <p:txBody>
          <a:bodyPr/>
          <a:lstStyle/>
          <a:p>
            <a:r>
              <a:rPr lang="en-US" dirty="0" smtClean="0"/>
              <a:t>User file request is “mapped” to a chunk</a:t>
            </a:r>
          </a:p>
          <a:p>
            <a:r>
              <a:rPr lang="en-US" dirty="0" smtClean="0"/>
              <a:t>And the chunk can be accessed (via NFS) on some chunk server</a:t>
            </a:r>
          </a:p>
          <a:p>
            <a:pPr lvl="1"/>
            <a:r>
              <a:rPr lang="en-US" dirty="0" smtClean="0"/>
              <a:t>If changed, master will later arrange to propagate the updates to other replicas that have the same chunk</a:t>
            </a:r>
          </a:p>
          <a:p>
            <a:pPr lvl="1"/>
            <a:r>
              <a:rPr lang="en-US" dirty="0" smtClean="0"/>
              <a:t>But in any case it knows which chunk(s) are current and which server(s) have copies, so application won’t see inconsistency</a:t>
            </a:r>
          </a:p>
          <a:p>
            <a:r>
              <a:rPr lang="en-US" dirty="0" smtClean="0"/>
              <a:t>Must lock files to be sure you’ll see the current version</a:t>
            </a:r>
          </a:p>
          <a:p>
            <a:pPr lvl="1"/>
            <a:r>
              <a:rPr lang="en-US" dirty="0" smtClean="0"/>
              <a:t>Locking is integrated with the master sync mechanism</a:t>
            </a:r>
            <a:endParaRPr lang="en-US" dirty="0"/>
          </a:p>
        </p:txBody>
      </p:sp>
      <p:sp>
        <p:nvSpPr>
          <p:cNvPr id="4" name="Slide Number Placeholder 3"/>
          <p:cNvSpPr>
            <a:spLocks noGrp="1"/>
          </p:cNvSpPr>
          <p:nvPr>
            <p:ph type="sldNum" sz="quarter" idx="12"/>
          </p:nvPr>
        </p:nvSpPr>
        <p:spPr/>
        <p:txBody>
          <a:bodyPr/>
          <a:lstStyle/>
          <a:p>
            <a:fld id="{BA636055-783D-4A64-A19D-0FEE8190827C}"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So…</a:t>
            </a:r>
            <a:endParaRPr lang="en-US" dirty="0">
              <a:solidFill>
                <a:srgbClr val="0000FF"/>
              </a:solidFill>
            </a:endParaRPr>
          </a:p>
        </p:txBody>
      </p:sp>
      <p:sp>
        <p:nvSpPr>
          <p:cNvPr id="3" name="Content Placeholder 2"/>
          <p:cNvSpPr>
            <a:spLocks noGrp="1"/>
          </p:cNvSpPr>
          <p:nvPr>
            <p:ph idx="1"/>
          </p:nvPr>
        </p:nvSpPr>
        <p:spPr/>
        <p:txBody>
          <a:bodyPr/>
          <a:lstStyle/>
          <a:p>
            <a:r>
              <a:rPr lang="en-US" dirty="0" smtClean="0"/>
              <a:t>Conceptually, an immense but very standard file system</a:t>
            </a:r>
          </a:p>
          <a:p>
            <a:pPr lvl="1"/>
            <a:r>
              <a:rPr lang="en-US" dirty="0" smtClean="0"/>
              <a:t>Just like on Linux or Windows…</a:t>
            </a:r>
          </a:p>
          <a:p>
            <a:pPr lvl="1"/>
            <a:r>
              <a:rPr lang="en-US" dirty="0" smtClean="0"/>
              <a:t>Except that some files could have </a:t>
            </a:r>
            <a:r>
              <a:rPr lang="en-US" dirty="0" err="1" smtClean="0"/>
              <a:t>petabytes</a:t>
            </a:r>
            <a:r>
              <a:rPr lang="en-US" dirty="0" smtClean="0"/>
              <a:t> of data</a:t>
            </a:r>
          </a:p>
          <a:p>
            <a:r>
              <a:rPr lang="en-US" dirty="0" smtClean="0"/>
              <a:t>Only real “trick” is that to access them, you need to follow this chunk-access protocol</a:t>
            </a:r>
            <a:endParaRPr lang="en-US" dirty="0"/>
          </a:p>
        </p:txBody>
      </p:sp>
      <p:sp>
        <p:nvSpPr>
          <p:cNvPr id="4" name="Slide Number Placeholder 3"/>
          <p:cNvSpPr>
            <a:spLocks noGrp="1"/>
          </p:cNvSpPr>
          <p:nvPr>
            <p:ph type="sldNum" sz="quarter" idx="12"/>
          </p:nvPr>
        </p:nvSpPr>
        <p:spPr/>
        <p:txBody>
          <a:bodyPr/>
          <a:lstStyle/>
          <a:p>
            <a:fld id="{BA636055-783D-4A64-A19D-0FEE8190827C}"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normAutofit/>
          </a:bodyPr>
          <a:lstStyle/>
          <a:p>
            <a:r>
              <a:rPr lang="en-US" dirty="0" smtClean="0">
                <a:solidFill>
                  <a:srgbClr val="0000FF"/>
                </a:solidFill>
              </a:rPr>
              <a:t>Why Such a Large Chunk Size?</a:t>
            </a:r>
          </a:p>
        </p:txBody>
      </p:sp>
      <p:sp>
        <p:nvSpPr>
          <p:cNvPr id="3" name="Content Placeholder 2"/>
          <p:cNvSpPr>
            <a:spLocks noGrp="1"/>
          </p:cNvSpPr>
          <p:nvPr>
            <p:ph idx="1"/>
          </p:nvPr>
        </p:nvSpPr>
        <p:spPr>
          <a:ln>
            <a:noFill/>
          </a:ln>
        </p:spPr>
        <p:style>
          <a:lnRef idx="2">
            <a:schemeClr val="accent3"/>
          </a:lnRef>
          <a:fillRef idx="1">
            <a:schemeClr val="lt1"/>
          </a:fillRef>
          <a:effectRef idx="0">
            <a:schemeClr val="accent3"/>
          </a:effectRef>
          <a:fontRef idx="minor">
            <a:schemeClr val="dk1"/>
          </a:fontRef>
        </p:style>
        <p:txBody>
          <a:bodyPr/>
          <a:lstStyle/>
          <a:p>
            <a:pPr>
              <a:buFont typeface="Wingdings" pitchFamily="2" charset="2"/>
              <a:buNone/>
            </a:pPr>
            <a:r>
              <a:rPr lang="en-US" dirty="0" smtClean="0">
                <a:solidFill>
                  <a:srgbClr val="1D528D"/>
                </a:solidFill>
              </a:rPr>
              <a:t>Advantages:</a:t>
            </a:r>
          </a:p>
          <a:p>
            <a:r>
              <a:rPr lang="en-US" dirty="0" smtClean="0">
                <a:solidFill>
                  <a:srgbClr val="1D528D"/>
                </a:solidFill>
              </a:rPr>
              <a:t> Reduce clients’ need to interact with the master.</a:t>
            </a:r>
          </a:p>
          <a:p>
            <a:r>
              <a:rPr lang="en-US" dirty="0" smtClean="0">
                <a:solidFill>
                  <a:srgbClr val="1D528D"/>
                </a:solidFill>
              </a:rPr>
              <a:t>Reduce network overhead by keeping a persistent connection to the </a:t>
            </a:r>
            <a:r>
              <a:rPr lang="en-US" dirty="0" err="1" smtClean="0">
                <a:solidFill>
                  <a:srgbClr val="1D528D"/>
                </a:solidFill>
              </a:rPr>
              <a:t>chunkserver</a:t>
            </a:r>
            <a:r>
              <a:rPr lang="en-US" dirty="0" smtClean="0">
                <a:solidFill>
                  <a:srgbClr val="1D528D"/>
                </a:solidFill>
              </a:rPr>
              <a:t>.</a:t>
            </a:r>
          </a:p>
          <a:p>
            <a:r>
              <a:rPr lang="en-US" dirty="0" smtClean="0">
                <a:solidFill>
                  <a:srgbClr val="1D528D"/>
                </a:solidFill>
              </a:rPr>
              <a:t>Reduce the size of metadata stored on the master.</a:t>
            </a:r>
          </a:p>
          <a:p>
            <a:pPr>
              <a:buFont typeface="Wingdings" pitchFamily="2" charset="2"/>
              <a:buNone/>
            </a:pPr>
            <a:endParaRPr lang="en-US" dirty="0" smtClean="0">
              <a:solidFill>
                <a:srgbClr val="1D528D"/>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dirty="0" smtClean="0">
                <a:solidFill>
                  <a:srgbClr val="0000FF"/>
                </a:solidFill>
              </a:rPr>
              <a:t>Why Such a Large Chunk Size?</a:t>
            </a:r>
          </a:p>
        </p:txBody>
      </p:sp>
      <p:sp>
        <p:nvSpPr>
          <p:cNvPr id="3" name="Content Placeholder 2"/>
          <p:cNvSpPr>
            <a:spLocks noGrp="1"/>
          </p:cNvSpPr>
          <p:nvPr>
            <p:ph idx="1"/>
          </p:nvPr>
        </p:nvSpPr>
        <p:spPr>
          <a:ln>
            <a:noFill/>
          </a:ln>
        </p:spPr>
        <p:style>
          <a:lnRef idx="2">
            <a:schemeClr val="accent3"/>
          </a:lnRef>
          <a:fillRef idx="1">
            <a:schemeClr val="lt1"/>
          </a:fillRef>
          <a:effectRef idx="0">
            <a:schemeClr val="accent3"/>
          </a:effectRef>
          <a:fontRef idx="minor">
            <a:schemeClr val="dk1"/>
          </a:fontRef>
        </p:style>
        <p:txBody>
          <a:bodyPr/>
          <a:lstStyle/>
          <a:p>
            <a:pPr>
              <a:buFont typeface="Wingdings" pitchFamily="2" charset="2"/>
              <a:buNone/>
            </a:pPr>
            <a:r>
              <a:rPr lang="en-US" smtClean="0">
                <a:solidFill>
                  <a:srgbClr val="1D528D"/>
                </a:solidFill>
              </a:rPr>
              <a:t>Disadvantages:</a:t>
            </a:r>
          </a:p>
          <a:p>
            <a:r>
              <a:rPr lang="en-US" smtClean="0">
                <a:solidFill>
                  <a:srgbClr val="1D528D"/>
                </a:solidFill>
              </a:rPr>
              <a:t>Serious internal fragmentation when storing small files.</a:t>
            </a:r>
          </a:p>
          <a:p>
            <a:r>
              <a:rPr lang="en-US" smtClean="0">
                <a:solidFill>
                  <a:srgbClr val="1D528D"/>
                </a:solidFill>
              </a:rPr>
              <a:t>Chunkservers that contain many small files may become hot spots.</a:t>
            </a:r>
          </a:p>
          <a:p>
            <a:endParaRPr lang="en-US" smtClean="0">
              <a:solidFill>
                <a:srgbClr val="1D528D"/>
              </a:solidFill>
            </a:endParaRPr>
          </a:p>
          <a:p>
            <a:endParaRPr lang="en-US" smtClean="0">
              <a:solidFill>
                <a:srgbClr val="1D528D"/>
              </a:solidFill>
            </a:endParaRPr>
          </a:p>
          <a:p>
            <a:pPr>
              <a:buFont typeface="Wingdings" pitchFamily="2" charset="2"/>
              <a:buNone/>
            </a:pPr>
            <a:endParaRPr lang="en-US" smtClean="0">
              <a:solidFill>
                <a:srgbClr val="1D528D"/>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dirty="0" smtClean="0">
                <a:solidFill>
                  <a:srgbClr val="0000FF"/>
                </a:solidFill>
              </a:rPr>
              <a:t>Guarantees offered by GFS</a:t>
            </a:r>
          </a:p>
        </p:txBody>
      </p:sp>
      <p:sp>
        <p:nvSpPr>
          <p:cNvPr id="3" name="Content Placeholder 2"/>
          <p:cNvSpPr>
            <a:spLocks noGrp="1"/>
          </p:cNvSpPr>
          <p:nvPr>
            <p:ph idx="1"/>
          </p:nvPr>
        </p:nvSpPr>
        <p:spPr>
          <a:ln>
            <a:noFill/>
          </a:ln>
        </p:spPr>
        <p:style>
          <a:lnRef idx="2">
            <a:schemeClr val="accent3"/>
          </a:lnRef>
          <a:fillRef idx="1">
            <a:schemeClr val="lt1"/>
          </a:fillRef>
          <a:effectRef idx="0">
            <a:schemeClr val="accent3"/>
          </a:effectRef>
          <a:fontRef idx="minor">
            <a:schemeClr val="dk1"/>
          </a:fontRef>
        </p:style>
        <p:txBody>
          <a:bodyPr/>
          <a:lstStyle/>
          <a:p>
            <a:r>
              <a:rPr lang="en-US" smtClean="0">
                <a:solidFill>
                  <a:srgbClr val="0000FF"/>
                </a:solidFill>
              </a:rPr>
              <a:t>Relaxed consistency model</a:t>
            </a:r>
          </a:p>
          <a:p>
            <a:r>
              <a:rPr lang="en-US" smtClean="0">
                <a:solidFill>
                  <a:srgbClr val="0000FF"/>
                </a:solidFill>
              </a:rPr>
              <a:t>Atomic file namespace mutation with namespace locking.</a:t>
            </a:r>
          </a:p>
          <a:p>
            <a:r>
              <a:rPr lang="en-US" smtClean="0">
                <a:solidFill>
                  <a:srgbClr val="0000FF"/>
                </a:solidFill>
              </a:rPr>
              <a:t>Atomic Record Append.</a:t>
            </a:r>
          </a:p>
          <a:p>
            <a:endParaRPr lang="en-US" smtClean="0">
              <a:solidFill>
                <a:srgbClr val="0000FF"/>
              </a:solidFill>
            </a:endParaRPr>
          </a:p>
          <a:p>
            <a:endParaRPr lang="en-US" smtClean="0">
              <a:solidFill>
                <a:srgbClr val="0000FF"/>
              </a:solidFill>
            </a:endParaRPr>
          </a:p>
          <a:p>
            <a:endParaRPr lang="en-US" smtClean="0">
              <a:solidFill>
                <a:srgbClr val="0000FF"/>
              </a:solidFill>
            </a:endParaRPr>
          </a:p>
        </p:txBody>
      </p:sp>
      <p:pic>
        <p:nvPicPr>
          <p:cNvPr id="10244" name="Picture 5" descr="gfs2.jpg"/>
          <p:cNvPicPr>
            <a:picLocks noChangeAspect="1"/>
          </p:cNvPicPr>
          <p:nvPr/>
        </p:nvPicPr>
        <p:blipFill>
          <a:blip r:embed="rId3"/>
          <a:srcRect/>
          <a:stretch>
            <a:fillRect/>
          </a:stretch>
        </p:blipFill>
        <p:spPr bwMode="auto">
          <a:xfrm>
            <a:off x="762000" y="3733800"/>
            <a:ext cx="7315200" cy="228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304800"/>
            <a:ext cx="8229600" cy="1143000"/>
          </a:xfrm>
        </p:spPr>
        <p:txBody>
          <a:bodyPr/>
          <a:lstStyle/>
          <a:p>
            <a:r>
              <a:rPr lang="en-US" dirty="0" smtClean="0">
                <a:solidFill>
                  <a:srgbClr val="0000FF"/>
                </a:solidFill>
              </a:rPr>
              <a:t>Leases and Mutation order</a:t>
            </a:r>
          </a:p>
        </p:txBody>
      </p:sp>
      <p:pic>
        <p:nvPicPr>
          <p:cNvPr id="11267" name="Picture 2"/>
          <p:cNvPicPr>
            <a:picLocks noGrp="1" noChangeAspect="1" noChangeArrowheads="1"/>
          </p:cNvPicPr>
          <p:nvPr>
            <p:ph idx="1"/>
          </p:nvPr>
        </p:nvPicPr>
        <p:blipFill>
          <a:blip r:embed="rId3"/>
          <a:srcRect/>
          <a:stretch>
            <a:fillRect/>
          </a:stretch>
        </p:blipFill>
        <p:spPr>
          <a:xfrm>
            <a:off x="1752600" y="1371600"/>
            <a:ext cx="5943600" cy="4883150"/>
          </a:xfrm>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dirty="0" smtClean="0">
                <a:solidFill>
                  <a:srgbClr val="0000FF"/>
                </a:solidFill>
              </a:rPr>
              <a:t>Fault-tolerance</a:t>
            </a:r>
          </a:p>
        </p:txBody>
      </p:sp>
      <p:sp>
        <p:nvSpPr>
          <p:cNvPr id="3" name="Content Placeholder 2"/>
          <p:cNvSpPr>
            <a:spLocks noGrp="1"/>
          </p:cNvSpPr>
          <p:nvPr>
            <p:ph idx="1"/>
          </p:nvPr>
        </p:nvSpPr>
        <p:spPr>
          <a:ln>
            <a:solidFill>
              <a:schemeClr val="bg1"/>
            </a:solidFill>
          </a:ln>
        </p:spPr>
        <p:style>
          <a:lnRef idx="2">
            <a:schemeClr val="accent3"/>
          </a:lnRef>
          <a:fillRef idx="1">
            <a:schemeClr val="lt1"/>
          </a:fillRef>
          <a:effectRef idx="0">
            <a:schemeClr val="accent3"/>
          </a:effectRef>
          <a:fontRef idx="minor">
            <a:schemeClr val="dk1"/>
          </a:fontRef>
        </p:style>
        <p:txBody>
          <a:bodyPr/>
          <a:lstStyle/>
          <a:p>
            <a:pPr>
              <a:buFont typeface="Wingdings" pitchFamily="2" charset="2"/>
              <a:buNone/>
              <a:defRPr/>
            </a:pPr>
            <a:r>
              <a:rPr lang="en-US" dirty="0" smtClean="0"/>
              <a:t>Fast Recovery</a:t>
            </a:r>
          </a:p>
          <a:p>
            <a:pPr>
              <a:defRPr/>
            </a:pPr>
            <a:r>
              <a:rPr lang="en-US" dirty="0" smtClean="0"/>
              <a:t>Master and chunkservers are designed to restore their state and start in seconds.</a:t>
            </a:r>
          </a:p>
          <a:p>
            <a:pPr>
              <a:buFont typeface="Wingdings" pitchFamily="2" charset="2"/>
              <a:buNone/>
              <a:defRPr/>
            </a:pPr>
            <a:r>
              <a:rPr lang="en-US" dirty="0" smtClean="0"/>
              <a:t>Chunk Replication</a:t>
            </a:r>
          </a:p>
          <a:p>
            <a:pPr>
              <a:defRPr/>
            </a:pPr>
            <a:r>
              <a:rPr lang="en-US" dirty="0" smtClean="0"/>
              <a:t>Each chunk is replicated on mutiple chunkservers on different racks.</a:t>
            </a:r>
          </a:p>
          <a:p>
            <a:pPr>
              <a:buFont typeface="Wingdings" pitchFamily="2" charset="2"/>
              <a:buNone/>
              <a:defRPr/>
            </a:pPr>
            <a:r>
              <a:rPr lang="en-US" dirty="0" smtClean="0"/>
              <a:t>Master Replication</a:t>
            </a:r>
          </a:p>
          <a:p>
            <a:pPr>
              <a:defRPr/>
            </a:pPr>
            <a:r>
              <a:rPr lang="en-US" dirty="0" smtClean="0"/>
              <a:t>The master state is replicated for reliability.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1410" name="Rectangle 2"/>
          <p:cNvSpPr>
            <a:spLocks noGrp="1" noChangeArrowheads="1"/>
          </p:cNvSpPr>
          <p:nvPr>
            <p:ph type="title"/>
          </p:nvPr>
        </p:nvSpPr>
        <p:spPr>
          <a:xfrm>
            <a:off x="457200" y="228600"/>
            <a:ext cx="8229600" cy="1143000"/>
          </a:xfrm>
        </p:spPr>
        <p:txBody>
          <a:bodyPr/>
          <a:lstStyle/>
          <a:p>
            <a:r>
              <a:rPr lang="en-US" dirty="0">
                <a:solidFill>
                  <a:srgbClr val="0000FF"/>
                </a:solidFill>
              </a:rPr>
              <a:t>Transfer Model</a:t>
            </a:r>
          </a:p>
        </p:txBody>
      </p:sp>
      <p:sp>
        <p:nvSpPr>
          <p:cNvPr id="401413" name="Rectangle 5"/>
          <p:cNvSpPr>
            <a:spLocks noGrp="1" noChangeArrowheads="1"/>
          </p:cNvSpPr>
          <p:nvPr>
            <p:ph idx="1"/>
          </p:nvPr>
        </p:nvSpPr>
        <p:spPr>
          <a:xfrm>
            <a:off x="457200" y="1459992"/>
            <a:ext cx="8229600" cy="4389120"/>
          </a:xfrm>
        </p:spPr>
        <p:txBody>
          <a:bodyPr/>
          <a:lstStyle/>
          <a:p>
            <a:r>
              <a:rPr lang="en-US" sz="2400" dirty="0"/>
              <a:t>Upload/download Model:</a:t>
            </a:r>
          </a:p>
          <a:p>
            <a:pPr lvl="1"/>
            <a:r>
              <a:rPr lang="en-US" sz="2000" dirty="0"/>
              <a:t>Client downloads file, works on it, and writes it back on server</a:t>
            </a:r>
          </a:p>
          <a:p>
            <a:pPr lvl="1"/>
            <a:r>
              <a:rPr lang="en-US" sz="2000" dirty="0"/>
              <a:t>Simple and good performance</a:t>
            </a:r>
          </a:p>
          <a:p>
            <a:r>
              <a:rPr lang="en-US" sz="2400" dirty="0"/>
              <a:t>Remote Access Model: </a:t>
            </a:r>
          </a:p>
          <a:p>
            <a:pPr lvl="1"/>
            <a:r>
              <a:rPr lang="en-US" sz="2000" dirty="0"/>
              <a:t>File only on server; client sends commands to get work done</a:t>
            </a:r>
          </a:p>
        </p:txBody>
      </p:sp>
      <p:sp>
        <p:nvSpPr>
          <p:cNvPr id="5" name="Slide Number Placeholder 5"/>
          <p:cNvSpPr>
            <a:spLocks noGrp="1"/>
          </p:cNvSpPr>
          <p:nvPr>
            <p:ph type="sldNum" sz="quarter" idx="12"/>
          </p:nvPr>
        </p:nvSpPr>
        <p:spPr/>
        <p:txBody>
          <a:bodyPr/>
          <a:lstStyle/>
          <a:p>
            <a:fld id="{78BC3B00-B262-4CFA-B2D2-290F9F86B0EA}" type="slidenum">
              <a:rPr lang="en-US"/>
              <a:pPr/>
              <a:t>3</a:t>
            </a:fld>
            <a:endParaRPr lang="en-US"/>
          </a:p>
        </p:txBody>
      </p:sp>
      <p:pic>
        <p:nvPicPr>
          <p:cNvPr id="401414" name="Picture 6"/>
          <p:cNvPicPr>
            <a:picLocks noChangeAspect="1" noChangeArrowheads="1"/>
          </p:cNvPicPr>
          <p:nvPr/>
        </p:nvPicPr>
        <p:blipFill>
          <a:blip r:embed="rId2"/>
          <a:srcRect b="8801"/>
          <a:stretch>
            <a:fillRect/>
          </a:stretch>
        </p:blipFill>
        <p:spPr bwMode="auto">
          <a:xfrm>
            <a:off x="295275" y="3668713"/>
            <a:ext cx="8677275" cy="2960687"/>
          </a:xfrm>
          <a:prstGeom prst="rect">
            <a:avLst/>
          </a:prstGeom>
          <a:noFill/>
          <a:ln w="9525">
            <a:noFill/>
            <a:miter lim="800000"/>
            <a:headEnd/>
            <a:tailEnd/>
          </a:ln>
          <a:effec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dirty="0" smtClean="0">
                <a:solidFill>
                  <a:srgbClr val="0000FF"/>
                </a:solidFill>
              </a:rPr>
              <a:t>Performance Measurements</a:t>
            </a:r>
            <a:endParaRPr lang="en-US" dirty="0">
              <a:solidFill>
                <a:srgbClr val="0000FF"/>
              </a:solidFill>
            </a:endParaRPr>
          </a:p>
        </p:txBody>
      </p:sp>
      <p:pic>
        <p:nvPicPr>
          <p:cNvPr id="13315" name="Picture 2"/>
          <p:cNvPicPr>
            <a:picLocks noGrp="1" noChangeAspect="1" noChangeArrowheads="1"/>
          </p:cNvPicPr>
          <p:nvPr>
            <p:ph idx="1"/>
          </p:nvPr>
        </p:nvPicPr>
        <p:blipFill>
          <a:blip r:embed="rId3"/>
          <a:srcRect/>
          <a:stretch>
            <a:fillRect/>
          </a:stretch>
        </p:blipFill>
        <p:spPr>
          <a:xfrm>
            <a:off x="533400" y="1676400"/>
            <a:ext cx="7848600" cy="4191000"/>
          </a:xfrm>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dirty="0" smtClean="0">
                <a:solidFill>
                  <a:srgbClr val="0000FF"/>
                </a:solidFill>
              </a:rPr>
              <a:t>Learning more</a:t>
            </a:r>
          </a:p>
        </p:txBody>
      </p:sp>
      <p:sp>
        <p:nvSpPr>
          <p:cNvPr id="14339" name="Content Placeholder 2"/>
          <p:cNvSpPr>
            <a:spLocks noGrp="1"/>
          </p:cNvSpPr>
          <p:nvPr>
            <p:ph idx="1"/>
          </p:nvPr>
        </p:nvSpPr>
        <p:spPr/>
        <p:txBody>
          <a:bodyPr/>
          <a:lstStyle/>
          <a:p>
            <a:pPr>
              <a:buFont typeface="Wingdings" pitchFamily="2" charset="2"/>
              <a:buNone/>
            </a:pPr>
            <a:r>
              <a:rPr lang="en-US" sz="2400" dirty="0" err="1" smtClean="0"/>
              <a:t>Ghemawat</a:t>
            </a:r>
            <a:r>
              <a:rPr lang="en-US" sz="2400" dirty="0" smtClean="0"/>
              <a:t>, Sanjay et al. “The Google File System”</a:t>
            </a:r>
          </a:p>
          <a:p>
            <a:pPr>
              <a:buFont typeface="Wingdings" pitchFamily="2" charset="2"/>
              <a:buNone/>
            </a:pPr>
            <a:r>
              <a:rPr lang="en-US" sz="2400" dirty="0" smtClean="0"/>
              <a:t>Carr, David F. “How Google Works” </a:t>
            </a:r>
            <a:r>
              <a:rPr lang="en-US" sz="2400" dirty="0" smtClean="0">
                <a:solidFill>
                  <a:srgbClr val="0000FF"/>
                </a:solidFill>
              </a:rPr>
              <a:t>http://www.baselinemag.com/c/a/Projects-Networks-and-Storage/How-Google-Works-%5B1%5D/4/</a:t>
            </a:r>
          </a:p>
          <a:p>
            <a:pPr>
              <a:buFont typeface="Wingdings" pitchFamily="2" charset="2"/>
              <a:buNone/>
            </a:pPr>
            <a:r>
              <a:rPr lang="en-US" sz="2400" dirty="0" smtClean="0"/>
              <a:t>Wikipedia, “Google”</a:t>
            </a:r>
          </a:p>
          <a:p>
            <a:pPr>
              <a:buFont typeface="Wingdings" pitchFamily="2" charset="2"/>
              <a:buNone/>
            </a:pPr>
            <a:r>
              <a:rPr lang="en-US" sz="2400" dirty="0" smtClean="0"/>
              <a:t>http://en.wikipedia.org/wiki/Google</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Famous file systems surprises</a:t>
            </a:r>
            <a:endParaRPr lang="en-US" dirty="0">
              <a:solidFill>
                <a:srgbClr val="0000FF"/>
              </a:solidFill>
            </a:endParaRPr>
          </a:p>
        </p:txBody>
      </p:sp>
      <p:sp>
        <p:nvSpPr>
          <p:cNvPr id="3" name="Content Placeholder 2"/>
          <p:cNvSpPr>
            <a:spLocks noGrp="1"/>
          </p:cNvSpPr>
          <p:nvPr>
            <p:ph idx="1"/>
          </p:nvPr>
        </p:nvSpPr>
        <p:spPr/>
        <p:txBody>
          <a:bodyPr/>
          <a:lstStyle/>
          <a:p>
            <a:r>
              <a:rPr lang="en-US" dirty="0" smtClean="0"/>
              <a:t>Lots of </a:t>
            </a:r>
            <a:r>
              <a:rPr lang="en-US" dirty="0" err="1" smtClean="0"/>
              <a:t>gottcha’s</a:t>
            </a:r>
            <a:r>
              <a:rPr lang="en-US" dirty="0" smtClean="0"/>
              <a:t>…</a:t>
            </a:r>
          </a:p>
          <a:p>
            <a:pPr lvl="1"/>
            <a:r>
              <a:rPr lang="en-US" dirty="0" smtClean="0"/>
              <a:t>Debugging an application using </a:t>
            </a:r>
            <a:r>
              <a:rPr lang="en-US" dirty="0" err="1" smtClean="0"/>
              <a:t>printf</a:t>
            </a:r>
            <a:r>
              <a:rPr lang="en-US" dirty="0" smtClean="0"/>
              <a:t> statements</a:t>
            </a:r>
          </a:p>
          <a:p>
            <a:pPr lvl="1"/>
            <a:r>
              <a:rPr lang="en-US" dirty="0" smtClean="0"/>
              <a:t>Then it crashes…. What was the “last line it printed”?</a:t>
            </a:r>
          </a:p>
          <a:p>
            <a:pPr lvl="1"/>
            <a:endParaRPr lang="en-US" dirty="0" smtClean="0"/>
          </a:p>
          <a:p>
            <a:r>
              <a:rPr lang="en-US" dirty="0" err="1" smtClean="0"/>
              <a:t>Gottcha</a:t>
            </a:r>
            <a:r>
              <a:rPr lang="en-US" dirty="0" smtClean="0"/>
              <a:t>!</a:t>
            </a:r>
          </a:p>
          <a:p>
            <a:pPr lvl="1"/>
            <a:r>
              <a:rPr lang="en-US" dirty="0" err="1" smtClean="0"/>
              <a:t>Printf</a:t>
            </a:r>
            <a:r>
              <a:rPr lang="en-US" dirty="0" smtClean="0"/>
              <a:t> is smart: collects 1024 bytes at a time and does block writes, at least normally (must call </a:t>
            </a:r>
            <a:r>
              <a:rPr lang="en-US" dirty="0" err="1" smtClean="0"/>
              <a:t>fflush</a:t>
            </a:r>
            <a:r>
              <a:rPr lang="en-US" dirty="0" smtClean="0"/>
              <a:t>() to override this behavior).</a:t>
            </a:r>
          </a:p>
          <a:p>
            <a:pPr lvl="1"/>
            <a:r>
              <a:rPr lang="en-US" dirty="0" smtClean="0"/>
              <a:t>So the last line on the console might not be the last line it printed!</a:t>
            </a:r>
            <a:endParaRPr lang="en-US" dirty="0"/>
          </a:p>
        </p:txBody>
      </p:sp>
      <p:sp>
        <p:nvSpPr>
          <p:cNvPr id="4" name="Slide Number Placeholder 3"/>
          <p:cNvSpPr>
            <a:spLocks noGrp="1"/>
          </p:cNvSpPr>
          <p:nvPr>
            <p:ph type="sldNum" sz="quarter" idx="12"/>
          </p:nvPr>
        </p:nvSpPr>
        <p:spPr/>
        <p:txBody>
          <a:bodyPr/>
          <a:lstStyle/>
          <a:p>
            <a:fld id="{BA636055-783D-4A64-A19D-0FEE8190827C}" type="slidenum">
              <a:rPr lang="en-US" smtClean="0"/>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Famous file systems surprises</a:t>
            </a:r>
            <a:endParaRPr lang="en-US" dirty="0"/>
          </a:p>
        </p:txBody>
      </p:sp>
      <p:sp>
        <p:nvSpPr>
          <p:cNvPr id="3" name="Content Placeholder 2"/>
          <p:cNvSpPr>
            <a:spLocks noGrp="1"/>
          </p:cNvSpPr>
          <p:nvPr>
            <p:ph idx="1"/>
          </p:nvPr>
        </p:nvSpPr>
        <p:spPr/>
        <p:txBody>
          <a:bodyPr/>
          <a:lstStyle/>
          <a:p>
            <a:r>
              <a:rPr lang="en-US" dirty="0" smtClean="0"/>
              <a:t>Process A writes to a file, then tells process B, on some other machine, to read the file</a:t>
            </a:r>
          </a:p>
          <a:p>
            <a:r>
              <a:rPr lang="en-US" dirty="0" smtClean="0"/>
              <a:t>Will process B see the file?</a:t>
            </a:r>
          </a:p>
          <a:p>
            <a:endParaRPr lang="en-US" dirty="0" smtClean="0"/>
          </a:p>
          <a:p>
            <a:r>
              <a:rPr lang="en-US" dirty="0" err="1" smtClean="0"/>
              <a:t>Gottcha</a:t>
            </a:r>
            <a:r>
              <a:rPr lang="en-US" dirty="0" smtClean="0"/>
              <a:t>!</a:t>
            </a:r>
          </a:p>
          <a:p>
            <a:pPr lvl="1"/>
            <a:r>
              <a:rPr lang="en-US" dirty="0" smtClean="0"/>
              <a:t>Maybe not: file I/O to the file system cache can be way ahead of the state of the disk itself</a:t>
            </a:r>
          </a:p>
          <a:p>
            <a:pPr lvl="1"/>
            <a:r>
              <a:rPr lang="en-US" dirty="0" smtClean="0"/>
              <a:t>Must call </a:t>
            </a:r>
            <a:r>
              <a:rPr lang="en-US" dirty="0" err="1" smtClean="0"/>
              <a:t>fsync</a:t>
            </a:r>
            <a:r>
              <a:rPr lang="en-US" dirty="0" smtClean="0"/>
              <a:t>() first (and this may “hiccup” for a while)</a:t>
            </a:r>
          </a:p>
        </p:txBody>
      </p:sp>
      <p:sp>
        <p:nvSpPr>
          <p:cNvPr id="4" name="Slide Number Placeholder 3"/>
          <p:cNvSpPr>
            <a:spLocks noGrp="1"/>
          </p:cNvSpPr>
          <p:nvPr>
            <p:ph type="sldNum" sz="quarter" idx="12"/>
          </p:nvPr>
        </p:nvSpPr>
        <p:spPr/>
        <p:txBody>
          <a:bodyPr/>
          <a:lstStyle/>
          <a:p>
            <a:fld id="{BA636055-783D-4A64-A19D-0FEE8190827C}" type="slidenum">
              <a:rPr lang="en-US" smtClean="0"/>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Famous file systems surprises</a:t>
            </a:r>
            <a:endParaRPr lang="en-US" dirty="0"/>
          </a:p>
        </p:txBody>
      </p:sp>
      <p:sp>
        <p:nvSpPr>
          <p:cNvPr id="3" name="Content Placeholder 2"/>
          <p:cNvSpPr>
            <a:spLocks noGrp="1"/>
          </p:cNvSpPr>
          <p:nvPr>
            <p:ph idx="1"/>
          </p:nvPr>
        </p:nvSpPr>
        <p:spPr/>
        <p:txBody>
          <a:bodyPr>
            <a:normAutofit lnSpcReduction="10000"/>
          </a:bodyPr>
          <a:lstStyle/>
          <a:p>
            <a:r>
              <a:rPr lang="en-US" dirty="0" smtClean="0"/>
              <a:t>Many old Linux applications create a file called “lock” to do locking</a:t>
            </a:r>
          </a:p>
          <a:p>
            <a:pPr lvl="1"/>
            <a:r>
              <a:rPr lang="en-US" dirty="0" smtClean="0"/>
              <a:t>Because Linux lacked a standard distributed locking mechanism</a:t>
            </a:r>
          </a:p>
          <a:p>
            <a:r>
              <a:rPr lang="en-US" dirty="0" smtClean="0"/>
              <a:t>So process A creates a file, “lock”</a:t>
            </a:r>
          </a:p>
          <a:p>
            <a:pPr lvl="1"/>
            <a:r>
              <a:rPr lang="en-US" dirty="0" smtClean="0"/>
              <a:t>EEXISTS: A sleeps 10 seconds, then tries again</a:t>
            </a:r>
          </a:p>
          <a:p>
            <a:pPr lvl="1"/>
            <a:endParaRPr lang="en-US" dirty="0" smtClean="0"/>
          </a:p>
          <a:p>
            <a:r>
              <a:rPr lang="en-US" dirty="0" err="1" smtClean="0"/>
              <a:t>Gottcha</a:t>
            </a:r>
            <a:r>
              <a:rPr lang="en-US" dirty="0" smtClean="0"/>
              <a:t>!</a:t>
            </a:r>
          </a:p>
          <a:p>
            <a:pPr lvl="1"/>
            <a:r>
              <a:rPr lang="en-US" dirty="0" smtClean="0"/>
              <a:t>With remote NFS, requests are sometimes automatically reissued. A could create the lock but its operation would fail anyhow…. A then waits for itself to release the lock!</a:t>
            </a:r>
            <a:endParaRPr lang="en-US" dirty="0"/>
          </a:p>
        </p:txBody>
      </p:sp>
      <p:sp>
        <p:nvSpPr>
          <p:cNvPr id="4" name="Slide Number Placeholder 3"/>
          <p:cNvSpPr>
            <a:spLocks noGrp="1"/>
          </p:cNvSpPr>
          <p:nvPr>
            <p:ph type="sldNum" sz="quarter" idx="12"/>
          </p:nvPr>
        </p:nvSpPr>
        <p:spPr/>
        <p:txBody>
          <a:bodyPr/>
          <a:lstStyle/>
          <a:p>
            <a:fld id="{BA636055-783D-4A64-A19D-0FEE8190827C}" type="slidenum">
              <a:rPr lang="en-US" smtClean="0"/>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Famous file systems surprises</a:t>
            </a:r>
            <a:endParaRPr lang="en-US" dirty="0"/>
          </a:p>
        </p:txBody>
      </p:sp>
      <p:sp>
        <p:nvSpPr>
          <p:cNvPr id="6" name="Content Placeholder 5"/>
          <p:cNvSpPr>
            <a:spLocks noGrp="1"/>
          </p:cNvSpPr>
          <p:nvPr>
            <p:ph idx="1"/>
          </p:nvPr>
        </p:nvSpPr>
        <p:spPr/>
        <p:txBody>
          <a:bodyPr/>
          <a:lstStyle/>
          <a:p>
            <a:r>
              <a:rPr lang="en-US" dirty="0" smtClean="0"/>
              <a:t>What did you expect?  </a:t>
            </a:r>
            <a:endParaRPr lang="en-US" dirty="0"/>
          </a:p>
        </p:txBody>
      </p:sp>
      <p:sp>
        <p:nvSpPr>
          <p:cNvPr id="4" name="Slide Number Placeholder 3"/>
          <p:cNvSpPr>
            <a:spLocks noGrp="1"/>
          </p:cNvSpPr>
          <p:nvPr>
            <p:ph type="sldNum" sz="quarter" idx="12"/>
          </p:nvPr>
        </p:nvSpPr>
        <p:spPr/>
        <p:txBody>
          <a:bodyPr/>
          <a:lstStyle/>
          <a:p>
            <a:fld id="{BA636055-783D-4A64-A19D-0FEE8190827C}" type="slidenum">
              <a:rPr lang="en-US" smtClean="0"/>
              <a:pPr/>
              <a:t>35</a:t>
            </a:fld>
            <a:endParaRPr lang="en-US"/>
          </a:p>
        </p:txBody>
      </p:sp>
      <p:pic>
        <p:nvPicPr>
          <p:cNvPr id="1026" name="Picture 2" descr="http://www.last.fm/group/Bart+Simpson">
            <a:hlinkClick r:id="rId2"/>
          </p:cNvPr>
          <p:cNvPicPr>
            <a:picLocks noChangeAspect="1" noChangeArrowheads="1"/>
          </p:cNvPicPr>
          <p:nvPr/>
        </p:nvPicPr>
        <p:blipFill>
          <a:blip r:embed="rId3"/>
          <a:srcRect/>
          <a:stretch>
            <a:fillRect/>
          </a:stretch>
        </p:blipFill>
        <p:spPr bwMode="auto">
          <a:xfrm>
            <a:off x="1295400" y="4191000"/>
            <a:ext cx="904875" cy="1247775"/>
          </a:xfrm>
          <a:prstGeom prst="rect">
            <a:avLst/>
          </a:prstGeom>
          <a:noFill/>
        </p:spPr>
      </p:pic>
      <p:sp>
        <p:nvSpPr>
          <p:cNvPr id="7" name="Rectangular Callout 6"/>
          <p:cNvSpPr/>
          <p:nvPr/>
        </p:nvSpPr>
        <p:spPr>
          <a:xfrm>
            <a:off x="4114800" y="2743200"/>
            <a:ext cx="3124200" cy="1524000"/>
          </a:xfrm>
          <a:prstGeom prst="wedgeRectCallout">
            <a:avLst>
              <a:gd name="adj1" fmla="val -110715"/>
              <a:gd name="adj2" fmla="val 72351"/>
            </a:avLst>
          </a:prstGeom>
          <a:solidFill>
            <a:srgbClr val="FFFF00"/>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00FF"/>
                </a:solidFill>
              </a:rPr>
              <a:t>NFS?   I made it!</a:t>
            </a:r>
            <a:endParaRPr lang="en-US" dirty="0">
              <a:solidFill>
                <a:srgbClr val="0000F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2434" name="Rectangle 2"/>
          <p:cNvSpPr>
            <a:spLocks noGrp="1" noChangeArrowheads="1"/>
          </p:cNvSpPr>
          <p:nvPr>
            <p:ph type="title"/>
          </p:nvPr>
        </p:nvSpPr>
        <p:spPr>
          <a:xfrm>
            <a:off x="381000" y="152400"/>
            <a:ext cx="8305800" cy="1143000"/>
          </a:xfrm>
        </p:spPr>
        <p:txBody>
          <a:bodyPr/>
          <a:lstStyle/>
          <a:p>
            <a:r>
              <a:rPr lang="en-US" dirty="0">
                <a:solidFill>
                  <a:srgbClr val="0000FF"/>
                </a:solidFill>
              </a:rPr>
              <a:t>Directory Hierarchy</a:t>
            </a:r>
          </a:p>
        </p:txBody>
      </p:sp>
      <p:sp>
        <p:nvSpPr>
          <p:cNvPr id="4" name="Slide Number Placeholder 4"/>
          <p:cNvSpPr>
            <a:spLocks noGrp="1"/>
          </p:cNvSpPr>
          <p:nvPr>
            <p:ph type="sldNum" sz="quarter" idx="12"/>
          </p:nvPr>
        </p:nvSpPr>
        <p:spPr/>
        <p:txBody>
          <a:bodyPr/>
          <a:lstStyle/>
          <a:p>
            <a:fld id="{16623A92-B79E-4566-A2BE-89BD83E7175E}" type="slidenum">
              <a:rPr lang="en-US"/>
              <a:pPr/>
              <a:t>4</a:t>
            </a:fld>
            <a:endParaRPr lang="en-US"/>
          </a:p>
        </p:txBody>
      </p:sp>
      <p:pic>
        <p:nvPicPr>
          <p:cNvPr id="402436" name="Picture 4"/>
          <p:cNvPicPr>
            <a:picLocks noChangeAspect="1" noChangeArrowheads="1"/>
          </p:cNvPicPr>
          <p:nvPr/>
        </p:nvPicPr>
        <p:blipFill>
          <a:blip r:embed="rId2"/>
          <a:srcRect l="17976" t="30693" r="19844" b="26733"/>
          <a:stretch>
            <a:fillRect/>
          </a:stretch>
        </p:blipFill>
        <p:spPr bwMode="auto">
          <a:xfrm>
            <a:off x="1981200" y="1292225"/>
            <a:ext cx="5588000" cy="5413375"/>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4482" name="Rectangle 2"/>
          <p:cNvSpPr>
            <a:spLocks noGrp="1" noChangeArrowheads="1"/>
          </p:cNvSpPr>
          <p:nvPr>
            <p:ph type="title"/>
          </p:nvPr>
        </p:nvSpPr>
        <p:spPr/>
        <p:txBody>
          <a:bodyPr/>
          <a:lstStyle/>
          <a:p>
            <a:r>
              <a:rPr lang="en-US">
                <a:solidFill>
                  <a:srgbClr val="0000FF"/>
                </a:solidFill>
              </a:rPr>
              <a:t>Naming transparency</a:t>
            </a:r>
          </a:p>
        </p:txBody>
      </p:sp>
      <p:sp>
        <p:nvSpPr>
          <p:cNvPr id="404483" name="Rectangle 3"/>
          <p:cNvSpPr>
            <a:spLocks noGrp="1" noChangeArrowheads="1"/>
          </p:cNvSpPr>
          <p:nvPr>
            <p:ph idx="1"/>
          </p:nvPr>
        </p:nvSpPr>
        <p:spPr/>
        <p:txBody>
          <a:bodyPr/>
          <a:lstStyle/>
          <a:p>
            <a:r>
              <a:rPr lang="en-US" sz="2400"/>
              <a:t>Naming is a mapping from logical to physical objects</a:t>
            </a:r>
          </a:p>
          <a:p>
            <a:r>
              <a:rPr lang="en-US" sz="2400"/>
              <a:t>Ideally client interface should be transparent</a:t>
            </a:r>
          </a:p>
          <a:p>
            <a:pPr lvl="1"/>
            <a:r>
              <a:rPr lang="en-US" sz="2000"/>
              <a:t>Not distinguish between remote and local files</a:t>
            </a:r>
          </a:p>
          <a:p>
            <a:pPr lvl="1"/>
            <a:r>
              <a:rPr lang="en-US" sz="2000" i="1"/>
              <a:t>/machine/path </a:t>
            </a:r>
            <a:r>
              <a:rPr lang="en-US" sz="2000"/>
              <a:t>or </a:t>
            </a:r>
            <a:r>
              <a:rPr lang="en-US" sz="2000" i="1"/>
              <a:t>mounting remote FS in local hierarchy </a:t>
            </a:r>
            <a:r>
              <a:rPr lang="en-US" sz="2000"/>
              <a:t>are not transparent</a:t>
            </a:r>
            <a:endParaRPr lang="en-US" sz="2000" i="1"/>
          </a:p>
          <a:p>
            <a:r>
              <a:rPr lang="en-US" sz="2400"/>
              <a:t>A transparent DFS hides the location of files in system</a:t>
            </a:r>
          </a:p>
          <a:p>
            <a:r>
              <a:rPr lang="en-US" sz="2400"/>
              <a:t>2 forms of transparency:</a:t>
            </a:r>
          </a:p>
          <a:p>
            <a:pPr lvl="1"/>
            <a:r>
              <a:rPr lang="en-US" sz="2000"/>
              <a:t>Location transparency: path gives no hint of file location</a:t>
            </a:r>
          </a:p>
          <a:p>
            <a:pPr lvl="2"/>
            <a:r>
              <a:rPr lang="en-US" sz="1800" i="1"/>
              <a:t>/server1/dir1/dir2/x</a:t>
            </a:r>
            <a:r>
              <a:rPr lang="en-US" sz="1800"/>
              <a:t> tells </a:t>
            </a:r>
            <a:r>
              <a:rPr lang="en-US" sz="1800" i="1"/>
              <a:t>x</a:t>
            </a:r>
            <a:r>
              <a:rPr lang="en-US" sz="1800"/>
              <a:t> is on </a:t>
            </a:r>
            <a:r>
              <a:rPr lang="en-US" sz="1800" i="1"/>
              <a:t>server1</a:t>
            </a:r>
            <a:r>
              <a:rPr lang="en-US" sz="1800"/>
              <a:t>, but not where </a:t>
            </a:r>
            <a:r>
              <a:rPr lang="en-US" sz="1800" i="1"/>
              <a:t>server1</a:t>
            </a:r>
            <a:r>
              <a:rPr lang="en-US" sz="1800"/>
              <a:t> is</a:t>
            </a:r>
          </a:p>
          <a:p>
            <a:pPr lvl="1"/>
            <a:r>
              <a:rPr lang="en-US" sz="2000"/>
              <a:t>Location independence: move files without changing names</a:t>
            </a:r>
          </a:p>
          <a:p>
            <a:pPr lvl="2"/>
            <a:r>
              <a:rPr lang="en-US" sz="1800"/>
              <a:t>Separate naming hierarchy from storage devices hierarchy</a:t>
            </a:r>
          </a:p>
        </p:txBody>
      </p:sp>
      <p:sp>
        <p:nvSpPr>
          <p:cNvPr id="4" name="Slide Number Placeholder 5"/>
          <p:cNvSpPr>
            <a:spLocks noGrp="1"/>
          </p:cNvSpPr>
          <p:nvPr>
            <p:ph type="sldNum" sz="quarter" idx="12"/>
          </p:nvPr>
        </p:nvSpPr>
        <p:spPr/>
        <p:txBody>
          <a:bodyPr/>
          <a:lstStyle/>
          <a:p>
            <a:fld id="{7BAB1202-9603-4242-81E4-374AA3353989}" type="slidenum">
              <a:rPr lang="en-US"/>
              <a:pPr/>
              <a:t>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448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0448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0448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04483">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0448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ChangeArrowheads="1"/>
          </p:cNvSpPr>
          <p:nvPr>
            <p:ph type="title"/>
          </p:nvPr>
        </p:nvSpPr>
        <p:spPr>
          <a:xfrm>
            <a:off x="457200" y="228600"/>
            <a:ext cx="8229600" cy="1143000"/>
          </a:xfrm>
        </p:spPr>
        <p:txBody>
          <a:bodyPr/>
          <a:lstStyle/>
          <a:p>
            <a:r>
              <a:rPr lang="en-US" dirty="0">
                <a:solidFill>
                  <a:srgbClr val="0000FF"/>
                </a:solidFill>
              </a:rPr>
              <a:t>File Sharing Semantics</a:t>
            </a:r>
          </a:p>
        </p:txBody>
      </p:sp>
      <p:sp>
        <p:nvSpPr>
          <p:cNvPr id="405507" name="Rectangle 3"/>
          <p:cNvSpPr>
            <a:spLocks noGrp="1" noChangeArrowheads="1"/>
          </p:cNvSpPr>
          <p:nvPr>
            <p:ph idx="1"/>
          </p:nvPr>
        </p:nvSpPr>
        <p:spPr>
          <a:xfrm>
            <a:off x="457200" y="1371600"/>
            <a:ext cx="8229600" cy="4525963"/>
          </a:xfrm>
        </p:spPr>
        <p:txBody>
          <a:bodyPr/>
          <a:lstStyle/>
          <a:p>
            <a:r>
              <a:rPr lang="en-US" sz="2400"/>
              <a:t>Sequential consistency: reads see previous writes</a:t>
            </a:r>
          </a:p>
          <a:p>
            <a:pPr lvl="1"/>
            <a:r>
              <a:rPr lang="en-US" sz="2000"/>
              <a:t>Ordering on all system calls seen by all processors</a:t>
            </a:r>
          </a:p>
          <a:p>
            <a:pPr lvl="1"/>
            <a:r>
              <a:rPr lang="en-US" sz="2000"/>
              <a:t>Maintained in single processor systems</a:t>
            </a:r>
          </a:p>
          <a:p>
            <a:pPr lvl="1"/>
            <a:r>
              <a:rPr lang="en-US" sz="2000"/>
              <a:t>Can be achieved in DFS with one file server and no caching</a:t>
            </a:r>
          </a:p>
        </p:txBody>
      </p:sp>
      <p:sp>
        <p:nvSpPr>
          <p:cNvPr id="5" name="Slide Number Placeholder 5"/>
          <p:cNvSpPr>
            <a:spLocks noGrp="1"/>
          </p:cNvSpPr>
          <p:nvPr>
            <p:ph type="sldNum" sz="quarter" idx="12"/>
          </p:nvPr>
        </p:nvSpPr>
        <p:spPr/>
        <p:txBody>
          <a:bodyPr/>
          <a:lstStyle/>
          <a:p>
            <a:fld id="{080E6A5C-5F8A-4573-A69F-3069CC84FFA8}" type="slidenum">
              <a:rPr lang="en-US"/>
              <a:pPr/>
              <a:t>6</a:t>
            </a:fld>
            <a:endParaRPr lang="en-US"/>
          </a:p>
        </p:txBody>
      </p:sp>
      <p:pic>
        <p:nvPicPr>
          <p:cNvPr id="405508" name="Picture 4"/>
          <p:cNvPicPr>
            <a:picLocks noChangeAspect="1" noChangeArrowheads="1"/>
          </p:cNvPicPr>
          <p:nvPr/>
        </p:nvPicPr>
        <p:blipFill>
          <a:blip r:embed="rId2"/>
          <a:srcRect/>
          <a:stretch>
            <a:fillRect/>
          </a:stretch>
        </p:blipFill>
        <p:spPr bwMode="auto">
          <a:xfrm>
            <a:off x="2438400" y="2844800"/>
            <a:ext cx="4864100" cy="4013200"/>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554" name="Rectangle 2"/>
          <p:cNvSpPr>
            <a:spLocks noGrp="1" noChangeArrowheads="1"/>
          </p:cNvSpPr>
          <p:nvPr>
            <p:ph type="title"/>
          </p:nvPr>
        </p:nvSpPr>
        <p:spPr>
          <a:xfrm>
            <a:off x="457200" y="381000"/>
            <a:ext cx="8229600" cy="1143000"/>
          </a:xfrm>
        </p:spPr>
        <p:txBody>
          <a:bodyPr/>
          <a:lstStyle/>
          <a:p>
            <a:r>
              <a:rPr lang="en-US" dirty="0">
                <a:solidFill>
                  <a:srgbClr val="0000FF"/>
                </a:solidFill>
              </a:rPr>
              <a:t>Caching</a:t>
            </a:r>
          </a:p>
        </p:txBody>
      </p:sp>
      <p:sp>
        <p:nvSpPr>
          <p:cNvPr id="407555" name="Rectangle 3"/>
          <p:cNvSpPr>
            <a:spLocks noGrp="1" noChangeArrowheads="1"/>
          </p:cNvSpPr>
          <p:nvPr>
            <p:ph idx="1"/>
          </p:nvPr>
        </p:nvSpPr>
        <p:spPr>
          <a:xfrm>
            <a:off x="457200" y="1600200"/>
            <a:ext cx="8229600" cy="4876800"/>
          </a:xfrm>
        </p:spPr>
        <p:txBody>
          <a:bodyPr/>
          <a:lstStyle/>
          <a:p>
            <a:r>
              <a:rPr lang="en-US" sz="2400" dirty="0"/>
              <a:t>Keep repeatedly accessed blocks in cache</a:t>
            </a:r>
          </a:p>
          <a:p>
            <a:pPr lvl="1"/>
            <a:r>
              <a:rPr lang="en-US" sz="2000" dirty="0"/>
              <a:t>Improves performance of further accesses</a:t>
            </a:r>
          </a:p>
          <a:p>
            <a:r>
              <a:rPr lang="en-US" sz="2400" dirty="0"/>
              <a:t>How it works:</a:t>
            </a:r>
          </a:p>
          <a:p>
            <a:pPr lvl="1"/>
            <a:r>
              <a:rPr lang="en-US" sz="2000" dirty="0"/>
              <a:t>If needed block not in cache, it is fetched and cached</a:t>
            </a:r>
          </a:p>
          <a:p>
            <a:pPr lvl="1"/>
            <a:r>
              <a:rPr lang="en-US" sz="2000" dirty="0"/>
              <a:t>Accesses performed on local copy</a:t>
            </a:r>
          </a:p>
          <a:p>
            <a:pPr lvl="1"/>
            <a:r>
              <a:rPr lang="en-US" sz="2000" dirty="0"/>
              <a:t>One master file copy on server, other copies distributed in DFS</a:t>
            </a:r>
          </a:p>
          <a:p>
            <a:pPr lvl="1"/>
            <a:r>
              <a:rPr lang="en-US" sz="2000" dirty="0"/>
              <a:t>Cache consistency problem: how to keep cached copy consistent with master file copy</a:t>
            </a:r>
          </a:p>
          <a:p>
            <a:r>
              <a:rPr lang="en-US" sz="2400" dirty="0"/>
              <a:t>Where to cache?</a:t>
            </a:r>
          </a:p>
          <a:p>
            <a:pPr lvl="1"/>
            <a:r>
              <a:rPr lang="en-US" sz="2000" dirty="0"/>
              <a:t>Disk: Pros: more reliable, data present locally on recovery</a:t>
            </a:r>
          </a:p>
          <a:p>
            <a:pPr lvl="1"/>
            <a:r>
              <a:rPr lang="en-US" sz="2000" dirty="0"/>
              <a:t>Memory: Pros: diskless workstations, quicker data access, </a:t>
            </a:r>
          </a:p>
          <a:p>
            <a:pPr lvl="1"/>
            <a:r>
              <a:rPr lang="en-US" sz="2000" dirty="0"/>
              <a:t>Servers maintain cache in memory</a:t>
            </a:r>
          </a:p>
        </p:txBody>
      </p:sp>
      <p:sp>
        <p:nvSpPr>
          <p:cNvPr id="4" name="Slide Number Placeholder 5"/>
          <p:cNvSpPr>
            <a:spLocks noGrp="1"/>
          </p:cNvSpPr>
          <p:nvPr>
            <p:ph type="sldNum" sz="quarter" idx="12"/>
          </p:nvPr>
        </p:nvSpPr>
        <p:spPr/>
        <p:txBody>
          <a:bodyPr/>
          <a:lstStyle/>
          <a:p>
            <a:fld id="{7F4C47CB-55FD-4DEC-B487-477BD53B520F}" type="slidenum">
              <a:rPr lang="en-US"/>
              <a:pPr/>
              <a:t>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7555">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07555">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07555">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07555">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07555">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07555">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07555">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0755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6530" name="Rectangle 2"/>
          <p:cNvSpPr>
            <a:spLocks noGrp="1" noChangeArrowheads="1"/>
          </p:cNvSpPr>
          <p:nvPr>
            <p:ph type="title"/>
          </p:nvPr>
        </p:nvSpPr>
        <p:spPr/>
        <p:txBody>
          <a:bodyPr/>
          <a:lstStyle/>
          <a:p>
            <a:r>
              <a:rPr lang="en-US">
                <a:solidFill>
                  <a:srgbClr val="0000FF"/>
                </a:solidFill>
              </a:rPr>
              <a:t>File Sharing Semantics</a:t>
            </a:r>
          </a:p>
        </p:txBody>
      </p:sp>
      <p:sp>
        <p:nvSpPr>
          <p:cNvPr id="406531" name="Rectangle 3"/>
          <p:cNvSpPr>
            <a:spLocks noGrp="1" noChangeArrowheads="1"/>
          </p:cNvSpPr>
          <p:nvPr>
            <p:ph idx="1"/>
          </p:nvPr>
        </p:nvSpPr>
        <p:spPr/>
        <p:txBody>
          <a:bodyPr/>
          <a:lstStyle/>
          <a:p>
            <a:r>
              <a:rPr lang="en-US" sz="2400"/>
              <a:t>Other approaches:</a:t>
            </a:r>
          </a:p>
          <a:p>
            <a:pPr lvl="1"/>
            <a:r>
              <a:rPr lang="en-US" sz="2000"/>
              <a:t>Write through caches: </a:t>
            </a:r>
          </a:p>
          <a:p>
            <a:pPr lvl="2"/>
            <a:r>
              <a:rPr lang="en-US" sz="1800"/>
              <a:t>immediately propagate changes in cache files to server</a:t>
            </a:r>
          </a:p>
          <a:p>
            <a:pPr lvl="2"/>
            <a:r>
              <a:rPr lang="en-US" sz="1800"/>
              <a:t>Reliable but poor performance</a:t>
            </a:r>
          </a:p>
          <a:p>
            <a:pPr lvl="1"/>
            <a:r>
              <a:rPr lang="en-US" sz="2000"/>
              <a:t>Delayed write:</a:t>
            </a:r>
          </a:p>
          <a:p>
            <a:pPr lvl="2"/>
            <a:r>
              <a:rPr lang="en-US" sz="1800"/>
              <a:t>Writes are not propagated immediately, probably on file close</a:t>
            </a:r>
          </a:p>
          <a:p>
            <a:pPr lvl="2"/>
            <a:r>
              <a:rPr lang="en-US" sz="1800"/>
              <a:t>Session semantics: write file back on close</a:t>
            </a:r>
          </a:p>
          <a:p>
            <a:pPr lvl="2"/>
            <a:r>
              <a:rPr lang="en-US" sz="1800"/>
              <a:t>Alternative: scan cache periodically and flush modified blocks</a:t>
            </a:r>
          </a:p>
          <a:p>
            <a:pPr lvl="2"/>
            <a:r>
              <a:rPr lang="en-US" sz="1800"/>
              <a:t>Better performance but poor reliability</a:t>
            </a:r>
          </a:p>
          <a:p>
            <a:pPr lvl="1"/>
            <a:r>
              <a:rPr lang="en-US" sz="2000"/>
              <a:t>File Locking:</a:t>
            </a:r>
          </a:p>
          <a:p>
            <a:pPr lvl="2"/>
            <a:r>
              <a:rPr lang="en-US" sz="1800"/>
              <a:t>The upload/download model locks a downloaded file</a:t>
            </a:r>
          </a:p>
          <a:p>
            <a:pPr lvl="2"/>
            <a:r>
              <a:rPr lang="en-US" sz="1800"/>
              <a:t>Other processes wait for file lock to be released</a:t>
            </a:r>
          </a:p>
        </p:txBody>
      </p:sp>
      <p:sp>
        <p:nvSpPr>
          <p:cNvPr id="4" name="Slide Number Placeholder 5"/>
          <p:cNvSpPr>
            <a:spLocks noGrp="1"/>
          </p:cNvSpPr>
          <p:nvPr>
            <p:ph type="sldNum" sz="quarter" idx="12"/>
          </p:nvPr>
        </p:nvSpPr>
        <p:spPr/>
        <p:txBody>
          <a:bodyPr/>
          <a:lstStyle/>
          <a:p>
            <a:fld id="{70B3E280-8BE6-493D-92F1-44541DC3372A}" type="slidenum">
              <a:rPr lang="en-US"/>
              <a:pPr/>
              <a:t>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6531">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06531">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06531">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06531">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06531">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6531">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06531">
                                            <p:txEl>
                                              <p:pRg st="10" end="1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06531">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2"/>
          <p:cNvSpPr>
            <a:spLocks noGrp="1" noChangeArrowheads="1"/>
          </p:cNvSpPr>
          <p:nvPr>
            <p:ph type="title"/>
          </p:nvPr>
        </p:nvSpPr>
        <p:spPr/>
        <p:txBody>
          <a:bodyPr/>
          <a:lstStyle/>
          <a:p>
            <a:r>
              <a:rPr lang="en-US">
                <a:solidFill>
                  <a:srgbClr val="0000FF"/>
                </a:solidFill>
              </a:rPr>
              <a:t>Network File System (NFS)</a:t>
            </a:r>
          </a:p>
        </p:txBody>
      </p:sp>
      <p:sp>
        <p:nvSpPr>
          <p:cNvPr id="408579" name="Rectangle 3"/>
          <p:cNvSpPr>
            <a:spLocks noGrp="1" noChangeArrowheads="1"/>
          </p:cNvSpPr>
          <p:nvPr>
            <p:ph idx="1"/>
          </p:nvPr>
        </p:nvSpPr>
        <p:spPr/>
        <p:txBody>
          <a:bodyPr/>
          <a:lstStyle/>
          <a:p>
            <a:r>
              <a:rPr lang="en-US" sz="2400"/>
              <a:t>Developed by Sun Microsystems in 1984</a:t>
            </a:r>
          </a:p>
          <a:p>
            <a:pPr lvl="1"/>
            <a:r>
              <a:rPr lang="en-US" sz="2000"/>
              <a:t>Used to join FSes on multiple computers as one logical whole</a:t>
            </a:r>
          </a:p>
          <a:p>
            <a:r>
              <a:rPr lang="en-US" sz="2400"/>
              <a:t>Used commonly today with UNIX systems</a:t>
            </a:r>
          </a:p>
          <a:p>
            <a:r>
              <a:rPr lang="en-US" sz="2400"/>
              <a:t>Assumptions</a:t>
            </a:r>
          </a:p>
          <a:p>
            <a:pPr lvl="1"/>
            <a:r>
              <a:rPr lang="en-US" sz="2000"/>
              <a:t>Allows arbitrary collection of users to share a file system</a:t>
            </a:r>
          </a:p>
          <a:p>
            <a:pPr lvl="1"/>
            <a:r>
              <a:rPr lang="en-US" sz="2000"/>
              <a:t>Clients and servers might be on different LANs</a:t>
            </a:r>
          </a:p>
          <a:p>
            <a:pPr lvl="1"/>
            <a:r>
              <a:rPr lang="en-US" sz="2000"/>
              <a:t>Machines can be clients and servers at the same time</a:t>
            </a:r>
          </a:p>
          <a:p>
            <a:r>
              <a:rPr lang="en-US" sz="2400"/>
              <a:t>Architecture:</a:t>
            </a:r>
          </a:p>
          <a:p>
            <a:pPr lvl="1"/>
            <a:r>
              <a:rPr lang="en-US" sz="2000"/>
              <a:t>A server exports one or more of its directories to remote clients</a:t>
            </a:r>
          </a:p>
          <a:p>
            <a:pPr lvl="1"/>
            <a:r>
              <a:rPr lang="en-US" sz="2000"/>
              <a:t>Clients access exported directories by mounting them</a:t>
            </a:r>
          </a:p>
          <a:p>
            <a:pPr lvl="2"/>
            <a:r>
              <a:rPr lang="en-US" sz="1800"/>
              <a:t>The contents are then accessed as if they were local</a:t>
            </a:r>
          </a:p>
        </p:txBody>
      </p:sp>
      <p:sp>
        <p:nvSpPr>
          <p:cNvPr id="4" name="Slide Number Placeholder 5"/>
          <p:cNvSpPr>
            <a:spLocks noGrp="1"/>
          </p:cNvSpPr>
          <p:nvPr>
            <p:ph type="sldNum" sz="quarter" idx="12"/>
          </p:nvPr>
        </p:nvSpPr>
        <p:spPr/>
        <p:txBody>
          <a:bodyPr/>
          <a:lstStyle/>
          <a:p>
            <a:fld id="{5FB4F919-9BCF-4506-93E6-7AA7FC1B9652}" type="slidenum">
              <a:rPr lang="en-US"/>
              <a:pPr/>
              <a:t>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8579">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08579">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08579">
                                            <p:txEl>
                                              <p:pRg st="9" end="9"/>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0857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5611</TotalTime>
  <Words>1876</Words>
  <Application>Microsoft Office PowerPoint</Application>
  <PresentationFormat>On-screen Show (4:3)</PresentationFormat>
  <Paragraphs>258</Paragraphs>
  <Slides>35</Slides>
  <Notes>12</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Flow</vt:lpstr>
      <vt:lpstr>Other File Systems: NFS and GFS</vt:lpstr>
      <vt:lpstr>Distributed File Systems</vt:lpstr>
      <vt:lpstr>Transfer Model</vt:lpstr>
      <vt:lpstr>Directory Hierarchy</vt:lpstr>
      <vt:lpstr>Naming transparency</vt:lpstr>
      <vt:lpstr>File Sharing Semantics</vt:lpstr>
      <vt:lpstr>Caching</vt:lpstr>
      <vt:lpstr>File Sharing Semantics</vt:lpstr>
      <vt:lpstr>Network File System (NFS)</vt:lpstr>
      <vt:lpstr>Example</vt:lpstr>
      <vt:lpstr>NFS Mount Protocol</vt:lpstr>
      <vt:lpstr>NFS Protocol</vt:lpstr>
      <vt:lpstr>NFS Implementation</vt:lpstr>
      <vt:lpstr>NFS Layer Structure</vt:lpstr>
      <vt:lpstr>How NFS works?</vt:lpstr>
      <vt:lpstr>Cache coherency</vt:lpstr>
      <vt:lpstr>Security</vt:lpstr>
      <vt:lpstr>The Google File System</vt:lpstr>
      <vt:lpstr>Introduction</vt:lpstr>
      <vt:lpstr>Design Assumptions</vt:lpstr>
      <vt:lpstr>Architecture</vt:lpstr>
      <vt:lpstr>Simple Read Interactions</vt:lpstr>
      <vt:lpstr>Effect?</vt:lpstr>
      <vt:lpstr>So…</vt:lpstr>
      <vt:lpstr>Why Such a Large Chunk Size?</vt:lpstr>
      <vt:lpstr>Why Such a Large Chunk Size?</vt:lpstr>
      <vt:lpstr>Guarantees offered by GFS</vt:lpstr>
      <vt:lpstr>Leases and Mutation order</vt:lpstr>
      <vt:lpstr>Fault-tolerance</vt:lpstr>
      <vt:lpstr>Performance Measurements</vt:lpstr>
      <vt:lpstr>Learning more</vt:lpstr>
      <vt:lpstr>Famous file systems surprises</vt:lpstr>
      <vt:lpstr>Famous file systems surprises</vt:lpstr>
      <vt:lpstr>Famous file systems surprises</vt:lpstr>
      <vt:lpstr>Famous file systems surprises</vt:lpstr>
    </vt:vector>
  </TitlesOfParts>
  <Company>Cornell University 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Language Support for Concurrency</dc:title>
  <dc:creator>Ranveer Chandra</dc:creator>
  <cp:lastModifiedBy>Ken Birman</cp:lastModifiedBy>
  <cp:revision>157</cp:revision>
  <dcterms:created xsi:type="dcterms:W3CDTF">2005-02-09T03:28:32Z</dcterms:created>
  <dcterms:modified xsi:type="dcterms:W3CDTF">2009-03-05T17:43:05Z</dcterms:modified>
</cp:coreProperties>
</file>