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9"/>
  </p:notesMasterIdLst>
  <p:handoutMasterIdLst>
    <p:handoutMasterId r:id="rId40"/>
  </p:handoutMasterIdLst>
  <p:sldIdLst>
    <p:sldId id="356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8" r:id="rId14"/>
    <p:sldId id="317" r:id="rId15"/>
    <p:sldId id="319" r:id="rId16"/>
    <p:sldId id="320" r:id="rId17"/>
    <p:sldId id="321" r:id="rId18"/>
    <p:sldId id="322" r:id="rId19"/>
    <p:sldId id="357" r:id="rId20"/>
    <p:sldId id="358" r:id="rId21"/>
    <p:sldId id="359" r:id="rId22"/>
    <p:sldId id="360" r:id="rId23"/>
    <p:sldId id="323" r:id="rId24"/>
    <p:sldId id="324" r:id="rId25"/>
    <p:sldId id="325" r:id="rId26"/>
    <p:sldId id="326" r:id="rId27"/>
    <p:sldId id="362" r:id="rId28"/>
    <p:sldId id="328" r:id="rId29"/>
    <p:sldId id="329" r:id="rId30"/>
    <p:sldId id="330" r:id="rId31"/>
    <p:sldId id="361" r:id="rId32"/>
    <p:sldId id="363" r:id="rId33"/>
    <p:sldId id="331" r:id="rId34"/>
    <p:sldId id="332" r:id="rId35"/>
    <p:sldId id="333" r:id="rId36"/>
    <p:sldId id="334" r:id="rId37"/>
    <p:sldId id="335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CC6600"/>
    <a:srgbClr val="6699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57" autoAdjust="0"/>
    <p:restoredTop sz="87370" autoAdjust="0"/>
  </p:normalViewPr>
  <p:slideViewPr>
    <p:cSldViewPr>
      <p:cViewPr varScale="1">
        <p:scale>
          <a:sx n="68" d="100"/>
          <a:sy n="68" d="100"/>
        </p:scale>
        <p:origin x="-12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B39F1-DD2C-4C17-B6CF-DF6A2EC1AE96}" type="datetimeFigureOut">
              <a:rPr lang="fr-FR" smtClean="0"/>
              <a:t>05/03/2009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C5310-FFE9-4D44-907A-AC7EF5340898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F6C067-D713-42CE-AD2C-A9C98BD061D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B1F4-4D24-464A-9B28-18AC883D3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E7F6-0B27-484D-A9AD-3FAC5C60A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23172-3701-4461-A96D-7837CFACA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0551-CD9F-4DE1-A063-80297BB08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7E8F-4EC6-489E-8142-6745EEB5D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0703-DD57-4A6E-910D-51132D84B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E2E1-0736-4155-BA04-2AD4565B8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60E2C-F391-4265-A031-0B794B350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18C6-7338-4442-8948-6F51895CD7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88E6C-DB3F-43E5-B852-2D9D4ABEB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AA20CE-2975-4957-B42E-A6B1AE1627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F01BE5-20F1-4870-A05F-A3D5C8F5DC5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 Systems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Birman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File Access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Sequential access</a:t>
            </a:r>
          </a:p>
          <a:p>
            <a:pPr lvl="1"/>
            <a:r>
              <a:rPr lang="en-US" sz="2000"/>
              <a:t>read all bytes/records from the beginning</a:t>
            </a:r>
          </a:p>
          <a:p>
            <a:pPr lvl="1"/>
            <a:r>
              <a:rPr lang="en-US" sz="2000"/>
              <a:t>cannot jump around, could rewind or forward</a:t>
            </a:r>
          </a:p>
          <a:p>
            <a:pPr lvl="1"/>
            <a:r>
              <a:rPr lang="en-US" sz="2000"/>
              <a:t>convenient when medium was magnetic tape</a:t>
            </a:r>
          </a:p>
          <a:p>
            <a:r>
              <a:rPr lang="en-US" sz="2400"/>
              <a:t>Random access</a:t>
            </a:r>
          </a:p>
          <a:p>
            <a:pPr lvl="1"/>
            <a:r>
              <a:rPr lang="en-US" sz="2000"/>
              <a:t>bytes/records read in any order</a:t>
            </a:r>
          </a:p>
          <a:p>
            <a:pPr lvl="1"/>
            <a:r>
              <a:rPr lang="en-US" sz="2000"/>
              <a:t>essential for database systems</a:t>
            </a:r>
          </a:p>
          <a:p>
            <a:pPr lvl="1"/>
            <a:r>
              <a:rPr lang="en-US" sz="2000"/>
              <a:t>2 possible reads </a:t>
            </a:r>
          </a:p>
          <a:p>
            <a:pPr lvl="2"/>
            <a:r>
              <a:rPr lang="en-US" sz="2000"/>
              <a:t>Specify disk block in read</a:t>
            </a:r>
          </a:p>
          <a:p>
            <a:pPr lvl="2"/>
            <a:r>
              <a:rPr lang="en-US" sz="2000"/>
              <a:t>move file marker (seek), then read or …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D823-D940-4CC9-9FAE-BDEEF5DD7D32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File Attributes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/>
              <a:t>File-specific info maintained by the OS</a:t>
            </a:r>
          </a:p>
          <a:p>
            <a:pPr lvl="1"/>
            <a:r>
              <a:rPr lang="en-US" sz="2000"/>
              <a:t>File size, modification date, creation time, etc.</a:t>
            </a:r>
          </a:p>
          <a:p>
            <a:pPr lvl="1"/>
            <a:r>
              <a:rPr lang="en-US" sz="2000"/>
              <a:t>Varies a lot across different OSes</a:t>
            </a:r>
          </a:p>
          <a:p>
            <a:r>
              <a:rPr lang="en-US" sz="2400"/>
              <a:t>Some examples:</a:t>
            </a:r>
          </a:p>
          <a:p>
            <a:pPr lvl="1"/>
            <a:r>
              <a:rPr lang="en-US" sz="2000"/>
              <a:t>Name – only information kept in human-readable form</a:t>
            </a:r>
          </a:p>
          <a:p>
            <a:pPr lvl="1"/>
            <a:r>
              <a:rPr lang="en-US" sz="2000"/>
              <a:t>Identifier – unique tag (number) identifies file within file system</a:t>
            </a:r>
          </a:p>
          <a:p>
            <a:pPr lvl="1"/>
            <a:r>
              <a:rPr lang="en-US" sz="2000"/>
              <a:t>Type – needed for systems that support different types</a:t>
            </a:r>
          </a:p>
          <a:p>
            <a:pPr lvl="1"/>
            <a:r>
              <a:rPr lang="en-US" sz="2000"/>
              <a:t>Location – pointer to file location on device</a:t>
            </a:r>
          </a:p>
          <a:p>
            <a:pPr lvl="1"/>
            <a:r>
              <a:rPr lang="en-US" sz="2000"/>
              <a:t>Size – current file size</a:t>
            </a:r>
          </a:p>
          <a:p>
            <a:pPr lvl="1"/>
            <a:r>
              <a:rPr lang="en-US" sz="2000"/>
              <a:t>Protection – controls who can do reading, writing, executing</a:t>
            </a:r>
          </a:p>
          <a:p>
            <a:pPr lvl="1"/>
            <a:r>
              <a:rPr lang="en-US" sz="2000"/>
              <a:t>Time, date, and user identification – data for protection, security, and usage monitoring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5E19-062A-48AA-AE69-638595FB3B88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File Operations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File is an Abstract Data Type</a:t>
            </a:r>
          </a:p>
          <a:p>
            <a:r>
              <a:rPr lang="en-US" sz="2400"/>
              <a:t>Some operations:</a:t>
            </a:r>
          </a:p>
          <a:p>
            <a:pPr lvl="1"/>
            <a:r>
              <a:rPr lang="en-US" sz="2000"/>
              <a:t>Create a file: find space in FS, add directory entry</a:t>
            </a:r>
          </a:p>
          <a:p>
            <a:pPr lvl="1"/>
            <a:r>
              <a:rPr lang="en-US" sz="2000"/>
              <a:t>Open: system fetches attributes and disk addresses in memory</a:t>
            </a:r>
          </a:p>
          <a:p>
            <a:pPr lvl="1"/>
            <a:r>
              <a:rPr lang="en-US" sz="2000"/>
              <a:t>Write a file: locate file and write at current position</a:t>
            </a:r>
          </a:p>
          <a:p>
            <a:pPr lvl="2"/>
            <a:r>
              <a:rPr lang="en-US" sz="1800"/>
              <a:t>Might need to increase the size attribute</a:t>
            </a:r>
          </a:p>
          <a:p>
            <a:pPr lvl="1"/>
            <a:r>
              <a:rPr lang="en-US" sz="2000"/>
              <a:t>Read a file: locate file, read from current position, store in buffer</a:t>
            </a:r>
          </a:p>
          <a:p>
            <a:pPr lvl="2"/>
            <a:r>
              <a:rPr lang="en-US" sz="1800"/>
              <a:t>Read/write pointer can be stored as per-process file pointer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B099-4872-4480-9C23-03FB1799DF5C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FS on disk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36192"/>
            <a:ext cx="8229600" cy="4389120"/>
          </a:xfrm>
        </p:spPr>
        <p:txBody>
          <a:bodyPr/>
          <a:lstStyle/>
          <a:p>
            <a:r>
              <a:rPr lang="en-US" sz="2400" dirty="0"/>
              <a:t>Could use entire disk space for a FS, but</a:t>
            </a:r>
          </a:p>
          <a:p>
            <a:pPr lvl="1"/>
            <a:r>
              <a:rPr lang="en-US" sz="2000" dirty="0"/>
              <a:t>A system could have multiple </a:t>
            </a:r>
            <a:r>
              <a:rPr lang="en-US" sz="2000" dirty="0" err="1"/>
              <a:t>FSes</a:t>
            </a:r>
            <a:endParaRPr lang="en-US" sz="2000" dirty="0"/>
          </a:p>
          <a:p>
            <a:pPr lvl="1"/>
            <a:r>
              <a:rPr lang="en-US" sz="2000" dirty="0"/>
              <a:t>Want to use some disk space for swap space</a:t>
            </a:r>
          </a:p>
          <a:p>
            <a:r>
              <a:rPr lang="en-US" sz="2400" dirty="0"/>
              <a:t>Disk divided into partitions or minidisks</a:t>
            </a:r>
          </a:p>
          <a:p>
            <a:pPr lvl="1"/>
            <a:r>
              <a:rPr lang="en-US" sz="2000" dirty="0"/>
              <a:t>Chunk of storage that holds a FS is a volume</a:t>
            </a:r>
          </a:p>
          <a:p>
            <a:pPr lvl="1"/>
            <a:r>
              <a:rPr lang="en-US" sz="2000" dirty="0"/>
              <a:t>Directory structure maintains info of all files in the volume</a:t>
            </a:r>
          </a:p>
          <a:p>
            <a:pPr lvl="2"/>
            <a:r>
              <a:rPr lang="en-US" sz="1800" dirty="0"/>
              <a:t>Name, location, size, type, …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E2F7-57DF-4106-B951-1FDB84EAF09F}" type="slidenum">
              <a:rPr lang="en-US"/>
              <a:pPr/>
              <a:t>13</a:t>
            </a:fld>
            <a:endParaRPr lang="en-US"/>
          </a:p>
        </p:txBody>
      </p:sp>
      <p:pic>
        <p:nvPicPr>
          <p:cNvPr id="439300" name="Picture 4"/>
          <p:cNvPicPr>
            <a:picLocks noChangeAspect="1" noChangeArrowheads="1"/>
          </p:cNvPicPr>
          <p:nvPr/>
        </p:nvPicPr>
        <p:blipFill>
          <a:blip r:embed="rId2"/>
          <a:srcRect l="656" t="14752" r="468" b="14502"/>
          <a:stretch>
            <a:fillRect/>
          </a:stretch>
        </p:blipFill>
        <p:spPr bwMode="auto">
          <a:xfrm>
            <a:off x="3200400" y="4343400"/>
            <a:ext cx="5648325" cy="25146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Directories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36192"/>
            <a:ext cx="8229600" cy="4389120"/>
          </a:xfrm>
        </p:spPr>
        <p:txBody>
          <a:bodyPr/>
          <a:lstStyle/>
          <a:p>
            <a:r>
              <a:rPr lang="en-US" sz="2400" dirty="0"/>
              <a:t>Directories/folders keep track of files</a:t>
            </a:r>
          </a:p>
          <a:p>
            <a:pPr lvl="1"/>
            <a:r>
              <a:rPr lang="en-US" sz="2000" dirty="0"/>
              <a:t>Is a symbol table that translates file names to directory entries</a:t>
            </a:r>
          </a:p>
          <a:p>
            <a:pPr lvl="1"/>
            <a:r>
              <a:rPr lang="en-US" sz="2000" dirty="0"/>
              <a:t>Usually are themselves files</a:t>
            </a:r>
          </a:p>
          <a:p>
            <a:r>
              <a:rPr lang="en-US" sz="2400" dirty="0"/>
              <a:t>How to structure the directory to optimize all of the </a:t>
            </a:r>
            <a:r>
              <a:rPr lang="en-US" sz="2400" dirty="0" err="1"/>
              <a:t>foll</a:t>
            </a:r>
            <a:r>
              <a:rPr lang="en-US" sz="2400" dirty="0"/>
              <a:t>.:</a:t>
            </a:r>
          </a:p>
          <a:p>
            <a:pPr lvl="1"/>
            <a:r>
              <a:rPr lang="en-US" sz="2000" dirty="0"/>
              <a:t>Search a file</a:t>
            </a:r>
          </a:p>
          <a:p>
            <a:pPr lvl="1"/>
            <a:r>
              <a:rPr lang="en-US" sz="2000" dirty="0"/>
              <a:t>Create a file</a:t>
            </a:r>
          </a:p>
          <a:p>
            <a:pPr lvl="1"/>
            <a:r>
              <a:rPr lang="en-US" sz="2000" dirty="0"/>
              <a:t>Delete a file</a:t>
            </a:r>
          </a:p>
          <a:p>
            <a:pPr lvl="1"/>
            <a:r>
              <a:rPr lang="en-US" sz="2000" dirty="0"/>
              <a:t>List directory</a:t>
            </a:r>
          </a:p>
          <a:p>
            <a:pPr lvl="1"/>
            <a:r>
              <a:rPr lang="en-US" sz="2000" dirty="0"/>
              <a:t>Rename a file</a:t>
            </a:r>
          </a:p>
          <a:p>
            <a:pPr lvl="1"/>
            <a:r>
              <a:rPr lang="en-US" sz="2000" dirty="0"/>
              <a:t>Traversing the FS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D83A-7CB1-48C4-BE5F-550857EF4527}" type="slidenum">
              <a:rPr lang="en-US"/>
              <a:pPr/>
              <a:t>14</a:t>
            </a:fld>
            <a:endParaRPr lang="en-US"/>
          </a:p>
        </p:txBody>
      </p:sp>
      <p:sp>
        <p:nvSpPr>
          <p:cNvPr id="438295" name="Oval 23"/>
          <p:cNvSpPr>
            <a:spLocks noChangeArrowheads="1"/>
          </p:cNvSpPr>
          <p:nvPr/>
        </p:nvSpPr>
        <p:spPr bwMode="auto">
          <a:xfrm>
            <a:off x="5010150" y="3581400"/>
            <a:ext cx="5334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38296" name="Oval 24"/>
          <p:cNvSpPr>
            <a:spLocks noChangeArrowheads="1"/>
          </p:cNvSpPr>
          <p:nvPr/>
        </p:nvSpPr>
        <p:spPr bwMode="auto">
          <a:xfrm>
            <a:off x="5772150" y="3581400"/>
            <a:ext cx="5334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38297" name="Oval 25"/>
          <p:cNvSpPr>
            <a:spLocks noChangeArrowheads="1"/>
          </p:cNvSpPr>
          <p:nvPr/>
        </p:nvSpPr>
        <p:spPr bwMode="auto">
          <a:xfrm>
            <a:off x="6534150" y="3581400"/>
            <a:ext cx="5334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38298" name="Oval 26"/>
          <p:cNvSpPr>
            <a:spLocks noChangeArrowheads="1"/>
          </p:cNvSpPr>
          <p:nvPr/>
        </p:nvSpPr>
        <p:spPr bwMode="auto">
          <a:xfrm>
            <a:off x="7296150" y="3581400"/>
            <a:ext cx="5334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38299" name="Oval 27"/>
          <p:cNvSpPr>
            <a:spLocks noChangeArrowheads="1"/>
          </p:cNvSpPr>
          <p:nvPr/>
        </p:nvSpPr>
        <p:spPr bwMode="auto">
          <a:xfrm>
            <a:off x="8058150" y="3886200"/>
            <a:ext cx="5334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38300" name="Rectangle 28"/>
          <p:cNvSpPr>
            <a:spLocks noChangeArrowheads="1"/>
          </p:cNvSpPr>
          <p:nvPr/>
        </p:nvSpPr>
        <p:spPr bwMode="auto">
          <a:xfrm>
            <a:off x="5010150" y="5562600"/>
            <a:ext cx="457200" cy="609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Helvetica" pitchFamily="34" charset="0"/>
              </a:rPr>
              <a:t>F 1</a:t>
            </a:r>
          </a:p>
        </p:txBody>
      </p:sp>
      <p:sp>
        <p:nvSpPr>
          <p:cNvPr id="438301" name="Rectangle 29"/>
          <p:cNvSpPr>
            <a:spLocks noChangeArrowheads="1"/>
          </p:cNvSpPr>
          <p:nvPr/>
        </p:nvSpPr>
        <p:spPr bwMode="auto">
          <a:xfrm>
            <a:off x="5772150" y="5562600"/>
            <a:ext cx="457200" cy="533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Helvetica" pitchFamily="34" charset="0"/>
              </a:rPr>
              <a:t>F 2</a:t>
            </a:r>
          </a:p>
        </p:txBody>
      </p:sp>
      <p:sp>
        <p:nvSpPr>
          <p:cNvPr id="438302" name="Rectangle 30"/>
          <p:cNvSpPr>
            <a:spLocks noChangeArrowheads="1"/>
          </p:cNvSpPr>
          <p:nvPr/>
        </p:nvSpPr>
        <p:spPr bwMode="auto">
          <a:xfrm>
            <a:off x="6534150" y="5562600"/>
            <a:ext cx="457200" cy="838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Helvetica" pitchFamily="34" charset="0"/>
              </a:rPr>
              <a:t>F 3</a:t>
            </a:r>
          </a:p>
        </p:txBody>
      </p:sp>
      <p:sp>
        <p:nvSpPr>
          <p:cNvPr id="438303" name="Rectangle 31"/>
          <p:cNvSpPr>
            <a:spLocks noChangeArrowheads="1"/>
          </p:cNvSpPr>
          <p:nvPr/>
        </p:nvSpPr>
        <p:spPr bwMode="auto">
          <a:xfrm>
            <a:off x="7296150" y="5562600"/>
            <a:ext cx="457200" cy="457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Helvetica" pitchFamily="34" charset="0"/>
              </a:rPr>
              <a:t>F 4</a:t>
            </a:r>
          </a:p>
        </p:txBody>
      </p:sp>
      <p:sp>
        <p:nvSpPr>
          <p:cNvPr id="438304" name="Rectangle 32"/>
          <p:cNvSpPr>
            <a:spLocks noChangeArrowheads="1"/>
          </p:cNvSpPr>
          <p:nvPr/>
        </p:nvSpPr>
        <p:spPr bwMode="auto">
          <a:xfrm>
            <a:off x="8058150" y="5943600"/>
            <a:ext cx="457200" cy="609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Helvetica" pitchFamily="34" charset="0"/>
              </a:rPr>
              <a:t>F n</a:t>
            </a:r>
          </a:p>
        </p:txBody>
      </p:sp>
      <p:sp>
        <p:nvSpPr>
          <p:cNvPr id="438305" name="Line 33"/>
          <p:cNvSpPr>
            <a:spLocks noChangeShapeType="1"/>
          </p:cNvSpPr>
          <p:nvPr/>
        </p:nvSpPr>
        <p:spPr bwMode="auto">
          <a:xfrm>
            <a:off x="6029325" y="4038600"/>
            <a:ext cx="0" cy="152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38306" name="Line 34"/>
          <p:cNvSpPr>
            <a:spLocks noChangeShapeType="1"/>
          </p:cNvSpPr>
          <p:nvPr/>
        </p:nvSpPr>
        <p:spPr bwMode="auto">
          <a:xfrm>
            <a:off x="6762750" y="4038600"/>
            <a:ext cx="0" cy="152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38307" name="Line 35"/>
          <p:cNvSpPr>
            <a:spLocks noChangeShapeType="1"/>
          </p:cNvSpPr>
          <p:nvPr/>
        </p:nvSpPr>
        <p:spPr bwMode="auto">
          <a:xfrm>
            <a:off x="8286750" y="4343400"/>
            <a:ext cx="0" cy="1600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38308" name="Line 36"/>
          <p:cNvSpPr>
            <a:spLocks noChangeShapeType="1"/>
          </p:cNvSpPr>
          <p:nvPr/>
        </p:nvSpPr>
        <p:spPr bwMode="auto">
          <a:xfrm>
            <a:off x="7524750" y="4038600"/>
            <a:ext cx="0" cy="152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38309" name="Line 37"/>
          <p:cNvSpPr>
            <a:spLocks noChangeShapeType="1"/>
          </p:cNvSpPr>
          <p:nvPr/>
        </p:nvSpPr>
        <p:spPr bwMode="auto">
          <a:xfrm>
            <a:off x="5238750" y="4038600"/>
            <a:ext cx="0" cy="152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38310" name="Freeform 38"/>
          <p:cNvSpPr>
            <a:spLocks/>
          </p:cNvSpPr>
          <p:nvPr/>
        </p:nvSpPr>
        <p:spPr bwMode="auto">
          <a:xfrm>
            <a:off x="4729163" y="3257550"/>
            <a:ext cx="4186237" cy="1473200"/>
          </a:xfrm>
          <a:custGeom>
            <a:avLst/>
            <a:gdLst/>
            <a:ahLst/>
            <a:cxnLst>
              <a:cxn ang="0">
                <a:pos x="10" y="328"/>
              </a:cxn>
              <a:cxn ang="0">
                <a:pos x="28" y="219"/>
              </a:cxn>
              <a:cxn ang="0">
                <a:pos x="410" y="37"/>
              </a:cxn>
              <a:cxn ang="0">
                <a:pos x="583" y="10"/>
              </a:cxn>
              <a:cxn ang="0">
                <a:pos x="1019" y="0"/>
              </a:cxn>
              <a:cxn ang="0">
                <a:pos x="1401" y="10"/>
              </a:cxn>
              <a:cxn ang="0">
                <a:pos x="1655" y="55"/>
              </a:cxn>
              <a:cxn ang="0">
                <a:pos x="1901" y="128"/>
              </a:cxn>
              <a:cxn ang="0">
                <a:pos x="2019" y="164"/>
              </a:cxn>
              <a:cxn ang="0">
                <a:pos x="2246" y="210"/>
              </a:cxn>
              <a:cxn ang="0">
                <a:pos x="2382" y="255"/>
              </a:cxn>
              <a:cxn ang="0">
                <a:pos x="2519" y="391"/>
              </a:cxn>
              <a:cxn ang="0">
                <a:pos x="2573" y="446"/>
              </a:cxn>
              <a:cxn ang="0">
                <a:pos x="2619" y="573"/>
              </a:cxn>
              <a:cxn ang="0">
                <a:pos x="2637" y="628"/>
              </a:cxn>
              <a:cxn ang="0">
                <a:pos x="2619" y="737"/>
              </a:cxn>
              <a:cxn ang="0">
                <a:pos x="2401" y="873"/>
              </a:cxn>
              <a:cxn ang="0">
                <a:pos x="2201" y="919"/>
              </a:cxn>
              <a:cxn ang="0">
                <a:pos x="1146" y="873"/>
              </a:cxn>
              <a:cxn ang="0">
                <a:pos x="474" y="700"/>
              </a:cxn>
              <a:cxn ang="0">
                <a:pos x="446" y="691"/>
              </a:cxn>
              <a:cxn ang="0">
                <a:pos x="410" y="673"/>
              </a:cxn>
              <a:cxn ang="0">
                <a:pos x="83" y="564"/>
              </a:cxn>
              <a:cxn ang="0">
                <a:pos x="28" y="400"/>
              </a:cxn>
              <a:cxn ang="0">
                <a:pos x="1" y="319"/>
              </a:cxn>
              <a:cxn ang="0">
                <a:pos x="10" y="328"/>
              </a:cxn>
            </a:cxnLst>
            <a:rect l="0" t="0" r="r" b="b"/>
            <a:pathLst>
              <a:path w="2637" h="928">
                <a:moveTo>
                  <a:pt x="10" y="328"/>
                </a:moveTo>
                <a:cubicBezTo>
                  <a:pt x="14" y="291"/>
                  <a:pt x="6" y="248"/>
                  <a:pt x="28" y="219"/>
                </a:cubicBezTo>
                <a:cubicBezTo>
                  <a:pt x="124" y="92"/>
                  <a:pt x="264" y="66"/>
                  <a:pt x="410" y="37"/>
                </a:cubicBezTo>
                <a:cubicBezTo>
                  <a:pt x="516" y="16"/>
                  <a:pt x="457" y="14"/>
                  <a:pt x="583" y="10"/>
                </a:cubicBezTo>
                <a:cubicBezTo>
                  <a:pt x="728" y="5"/>
                  <a:pt x="874" y="3"/>
                  <a:pt x="1019" y="0"/>
                </a:cubicBezTo>
                <a:cubicBezTo>
                  <a:pt x="1146" y="3"/>
                  <a:pt x="1274" y="3"/>
                  <a:pt x="1401" y="10"/>
                </a:cubicBezTo>
                <a:cubicBezTo>
                  <a:pt x="1485" y="15"/>
                  <a:pt x="1571" y="41"/>
                  <a:pt x="1655" y="55"/>
                </a:cubicBezTo>
                <a:cubicBezTo>
                  <a:pt x="1733" y="86"/>
                  <a:pt x="1819" y="108"/>
                  <a:pt x="1901" y="128"/>
                </a:cubicBezTo>
                <a:cubicBezTo>
                  <a:pt x="1942" y="148"/>
                  <a:pt x="1975" y="152"/>
                  <a:pt x="2019" y="164"/>
                </a:cubicBezTo>
                <a:cubicBezTo>
                  <a:pt x="2098" y="185"/>
                  <a:pt x="2162" y="200"/>
                  <a:pt x="2246" y="210"/>
                </a:cubicBezTo>
                <a:cubicBezTo>
                  <a:pt x="2293" y="226"/>
                  <a:pt x="2338" y="230"/>
                  <a:pt x="2382" y="255"/>
                </a:cubicBezTo>
                <a:cubicBezTo>
                  <a:pt x="2439" y="287"/>
                  <a:pt x="2477" y="343"/>
                  <a:pt x="2519" y="391"/>
                </a:cubicBezTo>
                <a:cubicBezTo>
                  <a:pt x="2536" y="410"/>
                  <a:pt x="2562" y="423"/>
                  <a:pt x="2573" y="446"/>
                </a:cubicBezTo>
                <a:cubicBezTo>
                  <a:pt x="2594" y="488"/>
                  <a:pt x="2606" y="529"/>
                  <a:pt x="2619" y="573"/>
                </a:cubicBezTo>
                <a:cubicBezTo>
                  <a:pt x="2624" y="591"/>
                  <a:pt x="2637" y="628"/>
                  <a:pt x="2637" y="628"/>
                </a:cubicBezTo>
                <a:cubicBezTo>
                  <a:pt x="2634" y="654"/>
                  <a:pt x="2634" y="707"/>
                  <a:pt x="2619" y="737"/>
                </a:cubicBezTo>
                <a:cubicBezTo>
                  <a:pt x="2582" y="812"/>
                  <a:pt x="2477" y="854"/>
                  <a:pt x="2401" y="873"/>
                </a:cubicBezTo>
                <a:cubicBezTo>
                  <a:pt x="2341" y="911"/>
                  <a:pt x="2270" y="909"/>
                  <a:pt x="2201" y="919"/>
                </a:cubicBezTo>
                <a:cubicBezTo>
                  <a:pt x="1832" y="915"/>
                  <a:pt x="1500" y="928"/>
                  <a:pt x="1146" y="873"/>
                </a:cubicBezTo>
                <a:cubicBezTo>
                  <a:pt x="917" y="837"/>
                  <a:pt x="702" y="728"/>
                  <a:pt x="474" y="700"/>
                </a:cubicBezTo>
                <a:cubicBezTo>
                  <a:pt x="465" y="697"/>
                  <a:pt x="455" y="695"/>
                  <a:pt x="446" y="691"/>
                </a:cubicBezTo>
                <a:cubicBezTo>
                  <a:pt x="434" y="686"/>
                  <a:pt x="423" y="677"/>
                  <a:pt x="410" y="673"/>
                </a:cubicBezTo>
                <a:cubicBezTo>
                  <a:pt x="297" y="636"/>
                  <a:pt x="185" y="632"/>
                  <a:pt x="83" y="564"/>
                </a:cubicBezTo>
                <a:cubicBezTo>
                  <a:pt x="47" y="512"/>
                  <a:pt x="45" y="458"/>
                  <a:pt x="28" y="400"/>
                </a:cubicBezTo>
                <a:cubicBezTo>
                  <a:pt x="28" y="400"/>
                  <a:pt x="5" y="332"/>
                  <a:pt x="1" y="319"/>
                </a:cubicBezTo>
                <a:cubicBezTo>
                  <a:pt x="0" y="315"/>
                  <a:pt x="7" y="325"/>
                  <a:pt x="10" y="328"/>
                </a:cubicBez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38311" name="Freeform 39"/>
          <p:cNvSpPr>
            <a:spLocks/>
          </p:cNvSpPr>
          <p:nvPr/>
        </p:nvSpPr>
        <p:spPr bwMode="auto">
          <a:xfrm>
            <a:off x="4552950" y="5181600"/>
            <a:ext cx="4262438" cy="1600200"/>
          </a:xfrm>
          <a:custGeom>
            <a:avLst/>
            <a:gdLst/>
            <a:ahLst/>
            <a:cxnLst>
              <a:cxn ang="0">
                <a:pos x="10" y="328"/>
              </a:cxn>
              <a:cxn ang="0">
                <a:pos x="28" y="219"/>
              </a:cxn>
              <a:cxn ang="0">
                <a:pos x="410" y="37"/>
              </a:cxn>
              <a:cxn ang="0">
                <a:pos x="583" y="10"/>
              </a:cxn>
              <a:cxn ang="0">
                <a:pos x="1019" y="0"/>
              </a:cxn>
              <a:cxn ang="0">
                <a:pos x="1401" y="10"/>
              </a:cxn>
              <a:cxn ang="0">
                <a:pos x="1655" y="55"/>
              </a:cxn>
              <a:cxn ang="0">
                <a:pos x="1901" y="128"/>
              </a:cxn>
              <a:cxn ang="0">
                <a:pos x="2019" y="164"/>
              </a:cxn>
              <a:cxn ang="0">
                <a:pos x="2246" y="210"/>
              </a:cxn>
              <a:cxn ang="0">
                <a:pos x="2382" y="255"/>
              </a:cxn>
              <a:cxn ang="0">
                <a:pos x="2519" y="391"/>
              </a:cxn>
              <a:cxn ang="0">
                <a:pos x="2573" y="446"/>
              </a:cxn>
              <a:cxn ang="0">
                <a:pos x="2619" y="573"/>
              </a:cxn>
              <a:cxn ang="0">
                <a:pos x="2637" y="628"/>
              </a:cxn>
              <a:cxn ang="0">
                <a:pos x="2619" y="737"/>
              </a:cxn>
              <a:cxn ang="0">
                <a:pos x="2401" y="873"/>
              </a:cxn>
              <a:cxn ang="0">
                <a:pos x="2201" y="919"/>
              </a:cxn>
              <a:cxn ang="0">
                <a:pos x="1146" y="873"/>
              </a:cxn>
              <a:cxn ang="0">
                <a:pos x="474" y="700"/>
              </a:cxn>
              <a:cxn ang="0">
                <a:pos x="446" y="691"/>
              </a:cxn>
              <a:cxn ang="0">
                <a:pos x="410" y="673"/>
              </a:cxn>
              <a:cxn ang="0">
                <a:pos x="83" y="564"/>
              </a:cxn>
              <a:cxn ang="0">
                <a:pos x="28" y="400"/>
              </a:cxn>
              <a:cxn ang="0">
                <a:pos x="1" y="319"/>
              </a:cxn>
              <a:cxn ang="0">
                <a:pos x="10" y="328"/>
              </a:cxn>
            </a:cxnLst>
            <a:rect l="0" t="0" r="r" b="b"/>
            <a:pathLst>
              <a:path w="2637" h="928">
                <a:moveTo>
                  <a:pt x="10" y="328"/>
                </a:moveTo>
                <a:cubicBezTo>
                  <a:pt x="14" y="291"/>
                  <a:pt x="6" y="248"/>
                  <a:pt x="28" y="219"/>
                </a:cubicBezTo>
                <a:cubicBezTo>
                  <a:pt x="124" y="92"/>
                  <a:pt x="264" y="66"/>
                  <a:pt x="410" y="37"/>
                </a:cubicBezTo>
                <a:cubicBezTo>
                  <a:pt x="516" y="16"/>
                  <a:pt x="457" y="14"/>
                  <a:pt x="583" y="10"/>
                </a:cubicBezTo>
                <a:cubicBezTo>
                  <a:pt x="728" y="5"/>
                  <a:pt x="874" y="3"/>
                  <a:pt x="1019" y="0"/>
                </a:cubicBezTo>
                <a:cubicBezTo>
                  <a:pt x="1146" y="3"/>
                  <a:pt x="1274" y="3"/>
                  <a:pt x="1401" y="10"/>
                </a:cubicBezTo>
                <a:cubicBezTo>
                  <a:pt x="1485" y="15"/>
                  <a:pt x="1571" y="41"/>
                  <a:pt x="1655" y="55"/>
                </a:cubicBezTo>
                <a:cubicBezTo>
                  <a:pt x="1733" y="86"/>
                  <a:pt x="1819" y="108"/>
                  <a:pt x="1901" y="128"/>
                </a:cubicBezTo>
                <a:cubicBezTo>
                  <a:pt x="1942" y="148"/>
                  <a:pt x="1975" y="152"/>
                  <a:pt x="2019" y="164"/>
                </a:cubicBezTo>
                <a:cubicBezTo>
                  <a:pt x="2098" y="185"/>
                  <a:pt x="2162" y="200"/>
                  <a:pt x="2246" y="210"/>
                </a:cubicBezTo>
                <a:cubicBezTo>
                  <a:pt x="2293" y="226"/>
                  <a:pt x="2338" y="230"/>
                  <a:pt x="2382" y="255"/>
                </a:cubicBezTo>
                <a:cubicBezTo>
                  <a:pt x="2439" y="287"/>
                  <a:pt x="2477" y="343"/>
                  <a:pt x="2519" y="391"/>
                </a:cubicBezTo>
                <a:cubicBezTo>
                  <a:pt x="2536" y="410"/>
                  <a:pt x="2562" y="423"/>
                  <a:pt x="2573" y="446"/>
                </a:cubicBezTo>
                <a:cubicBezTo>
                  <a:pt x="2594" y="488"/>
                  <a:pt x="2606" y="529"/>
                  <a:pt x="2619" y="573"/>
                </a:cubicBezTo>
                <a:cubicBezTo>
                  <a:pt x="2624" y="591"/>
                  <a:pt x="2637" y="628"/>
                  <a:pt x="2637" y="628"/>
                </a:cubicBezTo>
                <a:cubicBezTo>
                  <a:pt x="2634" y="654"/>
                  <a:pt x="2634" y="707"/>
                  <a:pt x="2619" y="737"/>
                </a:cubicBezTo>
                <a:cubicBezTo>
                  <a:pt x="2582" y="812"/>
                  <a:pt x="2477" y="854"/>
                  <a:pt x="2401" y="873"/>
                </a:cubicBezTo>
                <a:cubicBezTo>
                  <a:pt x="2341" y="911"/>
                  <a:pt x="2270" y="909"/>
                  <a:pt x="2201" y="919"/>
                </a:cubicBezTo>
                <a:cubicBezTo>
                  <a:pt x="1832" y="915"/>
                  <a:pt x="1500" y="928"/>
                  <a:pt x="1146" y="873"/>
                </a:cubicBezTo>
                <a:cubicBezTo>
                  <a:pt x="917" y="837"/>
                  <a:pt x="702" y="728"/>
                  <a:pt x="474" y="700"/>
                </a:cubicBezTo>
                <a:cubicBezTo>
                  <a:pt x="465" y="697"/>
                  <a:pt x="455" y="695"/>
                  <a:pt x="446" y="691"/>
                </a:cubicBezTo>
                <a:cubicBezTo>
                  <a:pt x="434" y="686"/>
                  <a:pt x="423" y="677"/>
                  <a:pt x="410" y="673"/>
                </a:cubicBezTo>
                <a:cubicBezTo>
                  <a:pt x="297" y="636"/>
                  <a:pt x="185" y="632"/>
                  <a:pt x="83" y="564"/>
                </a:cubicBezTo>
                <a:cubicBezTo>
                  <a:pt x="47" y="512"/>
                  <a:pt x="45" y="458"/>
                  <a:pt x="28" y="400"/>
                </a:cubicBezTo>
                <a:cubicBezTo>
                  <a:pt x="28" y="400"/>
                  <a:pt x="5" y="332"/>
                  <a:pt x="1" y="319"/>
                </a:cubicBezTo>
                <a:cubicBezTo>
                  <a:pt x="0" y="315"/>
                  <a:pt x="7" y="325"/>
                  <a:pt x="10" y="328"/>
                </a:cubicBez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38312" name="Text Box 40"/>
          <p:cNvSpPr txBox="1">
            <a:spLocks noChangeArrowheads="1"/>
          </p:cNvSpPr>
          <p:nvPr/>
        </p:nvSpPr>
        <p:spPr bwMode="auto">
          <a:xfrm>
            <a:off x="3487738" y="3581400"/>
            <a:ext cx="1093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Helvetica" pitchFamily="34" charset="0"/>
              </a:rPr>
              <a:t>Directory</a:t>
            </a:r>
          </a:p>
        </p:txBody>
      </p:sp>
      <p:sp>
        <p:nvSpPr>
          <p:cNvPr id="438313" name="Text Box 41"/>
          <p:cNvSpPr txBox="1">
            <a:spLocks noChangeArrowheads="1"/>
          </p:cNvSpPr>
          <p:nvPr/>
        </p:nvSpPr>
        <p:spPr bwMode="auto">
          <a:xfrm>
            <a:off x="3625850" y="5486400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Helvetica" pitchFamily="34" charset="0"/>
              </a:rPr>
              <a:t>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Single-level Directory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36192"/>
            <a:ext cx="8229600" cy="4389120"/>
          </a:xfrm>
        </p:spPr>
        <p:txBody>
          <a:bodyPr/>
          <a:lstStyle/>
          <a:p>
            <a:r>
              <a:rPr lang="en-US" sz="2400"/>
              <a:t>One directory for all files in the volume</a:t>
            </a:r>
          </a:p>
          <a:p>
            <a:pPr lvl="1"/>
            <a:r>
              <a:rPr lang="en-US" sz="2000"/>
              <a:t>Called root directory</a:t>
            </a:r>
          </a:p>
          <a:p>
            <a:pPr lvl="1"/>
            <a:endParaRPr lang="en-US" sz="2000"/>
          </a:p>
          <a:p>
            <a:pPr lvl="1"/>
            <a:endParaRPr lang="en-US" sz="2000"/>
          </a:p>
          <a:p>
            <a:pPr lvl="1"/>
            <a:endParaRPr lang="en-US" sz="2000"/>
          </a:p>
          <a:p>
            <a:pPr lvl="1"/>
            <a:endParaRPr lang="en-US" sz="2000"/>
          </a:p>
          <a:p>
            <a:pPr lvl="1"/>
            <a:endParaRPr lang="en-US" sz="2000"/>
          </a:p>
          <a:p>
            <a:pPr lvl="1"/>
            <a:endParaRPr lang="en-US" sz="2000"/>
          </a:p>
          <a:p>
            <a:pPr lvl="1"/>
            <a:r>
              <a:rPr lang="en-US" sz="2000"/>
              <a:t>Used in early PCs, even the first supercomputer CDC 6600</a:t>
            </a:r>
          </a:p>
          <a:p>
            <a:r>
              <a:rPr lang="en-US" sz="2400"/>
              <a:t>Pros: simplicity, ability to quickly locate files</a:t>
            </a:r>
          </a:p>
          <a:p>
            <a:r>
              <a:rPr lang="en-US" sz="2400"/>
              <a:t>Cons: inconvenient naming (uniqueness, remembering all)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0CD95-D4D8-461B-9490-8C3CA08302BC}" type="slidenum">
              <a:rPr lang="en-US"/>
              <a:pPr/>
              <a:t>15</a:t>
            </a:fld>
            <a:endParaRPr lang="en-US"/>
          </a:p>
        </p:txBody>
      </p:sp>
      <p:pic>
        <p:nvPicPr>
          <p:cNvPr id="440324" name="Picture 4"/>
          <p:cNvPicPr>
            <a:picLocks noChangeAspect="1" noChangeArrowheads="1"/>
          </p:cNvPicPr>
          <p:nvPr/>
        </p:nvPicPr>
        <p:blipFill>
          <a:blip r:embed="rId2"/>
          <a:srcRect l="468" t="37630" r="844" b="37880"/>
          <a:stretch>
            <a:fillRect/>
          </a:stretch>
        </p:blipFill>
        <p:spPr bwMode="auto">
          <a:xfrm>
            <a:off x="609600" y="2590800"/>
            <a:ext cx="8123238" cy="1512888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Two-level directory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36192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sz="2400"/>
              <a:t>Each user has a separate directory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Solves name collision, but what if user has lots of files</a:t>
            </a:r>
          </a:p>
          <a:p>
            <a:r>
              <a:rPr lang="en-US" sz="2400"/>
              <a:t>Files need to be addressed by path names</a:t>
            </a:r>
          </a:p>
          <a:p>
            <a:pPr lvl="1"/>
            <a:r>
              <a:rPr lang="en-US" sz="2000"/>
              <a:t>Allow user’s access to other user’s files</a:t>
            </a:r>
          </a:p>
          <a:p>
            <a:pPr lvl="1"/>
            <a:r>
              <a:rPr lang="en-US" sz="2000"/>
              <a:t>Need for a search path (for example, locating system files)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9826-73D7-43CB-8A58-8075A1000D39}" type="slidenum">
              <a:rPr lang="en-US"/>
              <a:pPr/>
              <a:t>16</a:t>
            </a:fld>
            <a:endParaRPr lang="en-US"/>
          </a:p>
        </p:txBody>
      </p:sp>
      <p:pic>
        <p:nvPicPr>
          <p:cNvPr id="441348" name="Picture 4"/>
          <p:cNvPicPr>
            <a:picLocks noChangeAspect="1" noChangeArrowheads="1"/>
          </p:cNvPicPr>
          <p:nvPr/>
        </p:nvPicPr>
        <p:blipFill>
          <a:blip r:embed="rId2"/>
          <a:srcRect l="468" t="29504" r="1125" b="29129"/>
          <a:stretch>
            <a:fillRect/>
          </a:stretch>
        </p:blipFill>
        <p:spPr bwMode="auto">
          <a:xfrm>
            <a:off x="1144588" y="2136775"/>
            <a:ext cx="6719887" cy="2117725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Tree-structured Directory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36192"/>
            <a:ext cx="8229600" cy="4389120"/>
          </a:xfrm>
        </p:spPr>
        <p:txBody>
          <a:bodyPr/>
          <a:lstStyle/>
          <a:p>
            <a:r>
              <a:rPr lang="en-US" sz="2400" dirty="0"/>
              <a:t>Directory is now a tree of arbitrary height</a:t>
            </a:r>
          </a:p>
          <a:p>
            <a:pPr lvl="1"/>
            <a:r>
              <a:rPr lang="en-US" sz="2000" dirty="0"/>
              <a:t>Directory contains files and subdirectories</a:t>
            </a:r>
          </a:p>
          <a:p>
            <a:pPr lvl="1"/>
            <a:r>
              <a:rPr lang="en-US" sz="2000" dirty="0"/>
              <a:t>A bit in directory entry differentiates files from subdirectories</a:t>
            </a:r>
          </a:p>
          <a:p>
            <a:endParaRPr lang="en-US" sz="24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E8A4-E70C-4D3B-994E-14A6B4417E05}" type="slidenum">
              <a:rPr lang="en-US"/>
              <a:pPr/>
              <a:t>17</a:t>
            </a:fld>
            <a:endParaRPr lang="en-US"/>
          </a:p>
        </p:txBody>
      </p:sp>
      <p:pic>
        <p:nvPicPr>
          <p:cNvPr id="4423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698750"/>
            <a:ext cx="6861175" cy="415925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Path Names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To access a file, the user should either:</a:t>
            </a:r>
          </a:p>
          <a:p>
            <a:pPr lvl="1"/>
            <a:r>
              <a:rPr lang="en-US" sz="2000"/>
              <a:t>Go to the directory where file resides, or</a:t>
            </a:r>
          </a:p>
          <a:p>
            <a:pPr lvl="1"/>
            <a:r>
              <a:rPr lang="en-US" sz="2000"/>
              <a:t>Specify the </a:t>
            </a:r>
            <a:r>
              <a:rPr lang="en-US" sz="2000" b="1"/>
              <a:t>path</a:t>
            </a:r>
            <a:r>
              <a:rPr lang="en-US" sz="2000"/>
              <a:t> where the file is</a:t>
            </a:r>
          </a:p>
          <a:p>
            <a:r>
              <a:rPr lang="en-US" sz="2400"/>
              <a:t>Path names are either absolute or relative</a:t>
            </a:r>
          </a:p>
          <a:p>
            <a:pPr lvl="1"/>
            <a:r>
              <a:rPr lang="en-US" sz="2000"/>
              <a:t>Absolute: path of file from the root directory</a:t>
            </a:r>
          </a:p>
          <a:p>
            <a:pPr lvl="1"/>
            <a:r>
              <a:rPr lang="en-US" sz="2000"/>
              <a:t>Relative: path from the current working directory</a:t>
            </a:r>
          </a:p>
          <a:p>
            <a:r>
              <a:rPr lang="en-US" sz="2400"/>
              <a:t>Most OSes have two special entries in each directory:</a:t>
            </a:r>
          </a:p>
          <a:p>
            <a:pPr lvl="1"/>
            <a:r>
              <a:rPr lang="en-US" sz="2000"/>
              <a:t>“.” for current directory and “..” for parent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31E7-E187-488D-9143-07D0849CF123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Links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Linux, a name is really a “link”</a:t>
            </a:r>
          </a:p>
          <a:p>
            <a:pPr lvl="1"/>
            <a:r>
              <a:rPr lang="en-US" dirty="0" smtClean="0"/>
              <a:t>We adopt the view that the name (path) leads us to a kind of unique file identification number</a:t>
            </a:r>
          </a:p>
          <a:p>
            <a:pPr lvl="1"/>
            <a:r>
              <a:rPr lang="en-US" dirty="0" smtClean="0"/>
              <a:t>Called an </a:t>
            </a:r>
            <a:r>
              <a:rPr lang="en-US" i="1" dirty="0" err="1" smtClean="0"/>
              <a:t>inode</a:t>
            </a:r>
            <a:r>
              <a:rPr lang="en-US" i="1" dirty="0" smtClean="0"/>
              <a:t> number </a:t>
            </a:r>
            <a:r>
              <a:rPr lang="en-US" dirty="0" smtClean="0"/>
              <a:t> and, on a given disk, it refers to the data structure representing the file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Linux, multiple names can link to the same </a:t>
            </a:r>
            <a:r>
              <a:rPr lang="en-US" dirty="0" err="1" smtClean="0"/>
              <a:t>inode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The file ends up with more than one name but there is just one file and everyone shares it</a:t>
            </a:r>
          </a:p>
          <a:p>
            <a:pPr lvl="1"/>
            <a:r>
              <a:rPr lang="en-US" dirty="0" smtClean="0"/>
              <a:t>Permissions are a property of the file, not its name(s)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0551-CD9F-4DE1-A063-80297BB083C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Storing Information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often need to store information</a:t>
            </a:r>
          </a:p>
          <a:p>
            <a:pPr lvl="1"/>
            <a:r>
              <a:rPr lang="en-US" dirty="0" smtClean="0"/>
              <a:t>Sometimes, the stored form has a life its own </a:t>
            </a:r>
          </a:p>
          <a:p>
            <a:pPr lvl="2"/>
            <a:r>
              <a:rPr lang="en-US" dirty="0" smtClean="0"/>
              <a:t>Pictures of your friends, videos, songs</a:t>
            </a:r>
          </a:p>
          <a:p>
            <a:pPr lvl="1"/>
            <a:r>
              <a:rPr lang="en-US" dirty="0" smtClean="0"/>
              <a:t>Sometimes, the stored data is for recovery</a:t>
            </a:r>
          </a:p>
          <a:p>
            <a:pPr lvl="2"/>
            <a:r>
              <a:rPr lang="en-US" dirty="0" smtClean="0"/>
              <a:t>In case you want to restart the game later</a:t>
            </a:r>
          </a:p>
          <a:p>
            <a:pPr lvl="2"/>
            <a:r>
              <a:rPr lang="en-US" dirty="0" smtClean="0"/>
              <a:t>Or perhaps your application is a little fragile and crashes now and then</a:t>
            </a:r>
          </a:p>
          <a:p>
            <a:pPr lvl="1"/>
            <a:r>
              <a:rPr lang="en-US" dirty="0" smtClean="0"/>
              <a:t>Files are a good way for processes to cooperate</a:t>
            </a:r>
          </a:p>
          <a:p>
            <a:pPr lvl="2"/>
            <a:r>
              <a:rPr lang="en-US" dirty="0" smtClean="0"/>
              <a:t>You do X, I’ll do Y and we’ll merge the results</a:t>
            </a:r>
            <a:endParaRPr lang="fr-FR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C404-BE12-4491-B823-EEE409318BAE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Shortcuts, Symbolic Links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 Windows, there is a different way to create a kind of link</a:t>
            </a:r>
          </a:p>
          <a:p>
            <a:pPr lvl="1"/>
            <a:r>
              <a:rPr lang="en-US" dirty="0" smtClean="0"/>
              <a:t>A file on Windows only has one real name</a:t>
            </a:r>
          </a:p>
          <a:p>
            <a:pPr lvl="1"/>
            <a:r>
              <a:rPr lang="en-US" dirty="0" smtClean="0"/>
              <a:t>But you can create a “shortcut” to the file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Linux has these too, in addition to true links.  Calls them “symbolic links”</a:t>
            </a:r>
          </a:p>
          <a:p>
            <a:endParaRPr lang="en-US" dirty="0" smtClean="0"/>
          </a:p>
          <a:p>
            <a:r>
              <a:rPr lang="en-US" dirty="0" smtClean="0"/>
              <a:t>A shortcut, or symbolic link, is a file that has another file name inside it.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0551-CD9F-4DE1-A063-80297BB083C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Pros and Cons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links have advantages and disadvantages</a:t>
            </a:r>
          </a:p>
          <a:p>
            <a:pPr lvl="1"/>
            <a:r>
              <a:rPr lang="en-US" dirty="0" smtClean="0"/>
              <a:t>The main disadvantage is that deleting a file may not get rid of it, which can be confusing</a:t>
            </a:r>
          </a:p>
          <a:p>
            <a:pPr lvl="1"/>
            <a:r>
              <a:rPr lang="en-US" dirty="0" smtClean="0"/>
              <a:t>E.g. if two names point to “memo” and you delete one name (one link), the other still points to the file</a:t>
            </a:r>
          </a:p>
          <a:p>
            <a:r>
              <a:rPr lang="en-US" dirty="0" smtClean="0"/>
              <a:t>But a nice feature of a true link is that it lets you think of the name space separately from the files per-se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0551-CD9F-4DE1-A063-80297BB083C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Pros and Cons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Symbolic links (shortcuts)</a:t>
            </a:r>
          </a:p>
          <a:p>
            <a:pPr lvl="1"/>
            <a:r>
              <a:rPr lang="en-US" dirty="0" smtClean="0"/>
              <a:t>Are super flexible: the file doesn’t even need to exist when you make the shortcut (like a URL)</a:t>
            </a:r>
          </a:p>
          <a:p>
            <a:pPr lvl="1"/>
            <a:r>
              <a:rPr lang="en-US" dirty="0" smtClean="0"/>
              <a:t>But this is a problem too: the file has no idea that other names point to it, so when you delete the file, it goes away even if symbolic links persist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Thought question: </a:t>
            </a:r>
            <a:r>
              <a:rPr lang="en-US" i="1" dirty="0" smtClean="0"/>
              <a:t>suppose that “memo” has a symbolic link to it called “Mom’s Memo” and now I delete memo and create a new file called memo.  What happens if I open “Mom’s Memo”?  What it was a real link?</a:t>
            </a:r>
            <a:endParaRPr lang="fr-FR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0551-CD9F-4DE1-A063-80297BB083C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Acyclic Graph Directories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83792"/>
            <a:ext cx="8229600" cy="4389120"/>
          </a:xfrm>
        </p:spPr>
        <p:txBody>
          <a:bodyPr/>
          <a:lstStyle/>
          <a:p>
            <a:r>
              <a:rPr lang="en-US" sz="2400" dirty="0"/>
              <a:t>Share subdirectories or files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A290-BC58-410A-B68F-14AF7C8629F7}" type="slidenum">
              <a:rPr lang="en-US"/>
              <a:pPr/>
              <a:t>23</a:t>
            </a:fld>
            <a:endParaRPr lang="en-US"/>
          </a:p>
        </p:txBody>
      </p:sp>
      <p:pic>
        <p:nvPicPr>
          <p:cNvPr id="444420" name="Picture 4"/>
          <p:cNvPicPr>
            <a:picLocks noChangeAspect="1" noChangeArrowheads="1"/>
          </p:cNvPicPr>
          <p:nvPr/>
        </p:nvPicPr>
        <p:blipFill>
          <a:blip r:embed="rId2"/>
          <a:srcRect l="4314" t="626" r="4500" b="876"/>
          <a:stretch>
            <a:fillRect/>
          </a:stretch>
        </p:blipFill>
        <p:spPr bwMode="auto">
          <a:xfrm>
            <a:off x="1447800" y="1905000"/>
            <a:ext cx="5765800" cy="467201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Acyclic Graph Directories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How to implement shared files and subdirectories: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Why not copy the file?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New directory entry, called Link (used in UNIX)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Link is a pointer to another file or subdirectory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Links are ignored when traversing FS</a:t>
            </a:r>
          </a:p>
          <a:p>
            <a:pPr lvl="2">
              <a:lnSpc>
                <a:spcPct val="90000"/>
              </a:lnSpc>
            </a:pPr>
            <a:r>
              <a:rPr lang="en-US" sz="1800" i="1"/>
              <a:t>ln </a:t>
            </a:r>
            <a:r>
              <a:rPr lang="en-US" sz="1800"/>
              <a:t>in UNIX, </a:t>
            </a:r>
            <a:r>
              <a:rPr lang="en-US" sz="1800" i="1"/>
              <a:t>fsutil</a:t>
            </a:r>
            <a:r>
              <a:rPr lang="en-US" sz="1800"/>
              <a:t> in Windows for hard links</a:t>
            </a:r>
          </a:p>
          <a:p>
            <a:pPr lvl="2">
              <a:lnSpc>
                <a:spcPct val="90000"/>
              </a:lnSpc>
            </a:pPr>
            <a:r>
              <a:rPr lang="en-US" sz="1800" i="1"/>
              <a:t>ln –s</a:t>
            </a:r>
            <a:r>
              <a:rPr lang="en-US" sz="1800"/>
              <a:t> in UNIX, shortcuts in Windows for soft links</a:t>
            </a:r>
            <a:endParaRPr lang="en-US" sz="1800" i="1"/>
          </a:p>
          <a:p>
            <a:pPr>
              <a:lnSpc>
                <a:spcPct val="90000"/>
              </a:lnSpc>
            </a:pPr>
            <a:r>
              <a:rPr lang="en-US" sz="2400"/>
              <a:t>Issues?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Two different names (aliasing)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If </a:t>
            </a:r>
            <a:r>
              <a:rPr lang="en-US" sz="2000" i="1"/>
              <a:t>dict </a:t>
            </a:r>
            <a:r>
              <a:rPr lang="en-US" sz="2000"/>
              <a:t>deletes </a:t>
            </a:r>
            <a:r>
              <a:rPr lang="en-US" sz="2000" i="1"/>
              <a:t>list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 </a:t>
            </a:r>
            <a:r>
              <a:rPr lang="en-US" sz="2000"/>
              <a:t>dangling pointer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Keep backpointers of links for each file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Leave the link, and delete only when accessed later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Keep reference count of each file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21EC-4844-4E16-BF0E-13D41A4BF9AB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File System Mounting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Mount allows two FSes to be merged into one</a:t>
            </a:r>
          </a:p>
          <a:p>
            <a:pPr lvl="1"/>
            <a:r>
              <a:rPr lang="en-US" sz="2000"/>
              <a:t>For example you insert your floppy into the root FS</a:t>
            </a:r>
          </a:p>
          <a:p>
            <a:pPr lvl="1"/>
            <a:endParaRPr lang="en-US" sz="2000"/>
          </a:p>
          <a:p>
            <a:pPr algn="ctr">
              <a:buFontTx/>
              <a:buNone/>
            </a:pPr>
            <a:r>
              <a:rPr lang="en-US" sz="2400">
                <a:solidFill>
                  <a:srgbClr val="009900"/>
                </a:solidFill>
                <a:latin typeface="Comic Sans MS" pitchFamily="66" charset="0"/>
              </a:rPr>
              <a:t>mount(“/dev/fd0”, “/mnt”, 0)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5DBE-7F6A-4AC2-9A16-E28A6C2A667C}" type="slidenum">
              <a:rPr lang="en-US"/>
              <a:pPr/>
              <a:t>25</a:t>
            </a:fld>
            <a:endParaRPr lang="en-US"/>
          </a:p>
        </p:txBody>
      </p:sp>
      <p:pic>
        <p:nvPicPr>
          <p:cNvPr id="446468" name="Picture 4" descr="1-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7350" y="3657600"/>
            <a:ext cx="8302625" cy="2266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Remote file system mounting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Same idea, but file system is actually on some other machine</a:t>
            </a:r>
          </a:p>
          <a:p>
            <a:pPr>
              <a:lnSpc>
                <a:spcPct val="90000"/>
              </a:lnSpc>
            </a:pPr>
            <a:r>
              <a:rPr lang="en-US"/>
              <a:t>Implementation uses remote procedure call</a:t>
            </a:r>
          </a:p>
          <a:p>
            <a:pPr lvl="1">
              <a:lnSpc>
                <a:spcPct val="90000"/>
              </a:lnSpc>
            </a:pPr>
            <a:r>
              <a:rPr lang="en-US"/>
              <a:t>Package up the user’s file system operation</a:t>
            </a:r>
          </a:p>
          <a:p>
            <a:pPr lvl="1">
              <a:lnSpc>
                <a:spcPct val="90000"/>
              </a:lnSpc>
            </a:pPr>
            <a:r>
              <a:rPr lang="en-US"/>
              <a:t>Send it to the remote machine where it gets executed like a local request</a:t>
            </a:r>
          </a:p>
          <a:p>
            <a:pPr lvl="1">
              <a:lnSpc>
                <a:spcPct val="90000"/>
              </a:lnSpc>
            </a:pPr>
            <a:r>
              <a:rPr lang="en-US"/>
              <a:t>Send back the answer</a:t>
            </a:r>
          </a:p>
          <a:p>
            <a:pPr>
              <a:lnSpc>
                <a:spcPct val="90000"/>
              </a:lnSpc>
            </a:pPr>
            <a:r>
              <a:rPr lang="en-US"/>
              <a:t>Very common in modern systems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5C93-9053-4EFD-99D1-B5310D767734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Executables in mounted file sys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very controversial feature!</a:t>
            </a:r>
          </a:p>
          <a:p>
            <a:pPr lvl="1"/>
            <a:r>
              <a:rPr lang="en-US" dirty="0" smtClean="0"/>
              <a:t>For example, in a USB disk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Executables enable features like “</a:t>
            </a:r>
            <a:r>
              <a:rPr lang="en-US" dirty="0" err="1" smtClean="0"/>
              <a:t>autoplay</a:t>
            </a:r>
            <a:r>
              <a:rPr lang="en-US" dirty="0" smtClean="0"/>
              <a:t>”… which are extremely popular</a:t>
            </a:r>
          </a:p>
          <a:p>
            <a:pPr lvl="1"/>
            <a:r>
              <a:rPr lang="en-US" dirty="0" smtClean="0"/>
              <a:t>Although there are other ways to support </a:t>
            </a:r>
            <a:r>
              <a:rPr lang="en-US" dirty="0" err="1" smtClean="0"/>
              <a:t>autoplay</a:t>
            </a:r>
            <a:r>
              <a:rPr lang="en-US" dirty="0" smtClean="0"/>
              <a:t>, often it is done by running an “autoexec” file from the root</a:t>
            </a:r>
          </a:p>
          <a:p>
            <a:r>
              <a:rPr lang="en-US" dirty="0" smtClean="0"/>
              <a:t> </a:t>
            </a:r>
            <a:r>
              <a:rPr lang="en-US" dirty="0" smtClean="0"/>
              <a:t>But should the OS trust the contents of a USB?</a:t>
            </a:r>
          </a:p>
          <a:p>
            <a:pPr lvl="1"/>
            <a:r>
              <a:rPr lang="en-US" dirty="0" smtClean="0"/>
              <a:t>Who has it been sleeping with?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0551-CD9F-4DE1-A063-80297BB083C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File Protection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File owner/creator should be able to control:</a:t>
            </a:r>
          </a:p>
          <a:p>
            <a:pPr lvl="1"/>
            <a:r>
              <a:rPr lang="en-US" sz="2000" dirty="0"/>
              <a:t>what can be done</a:t>
            </a:r>
          </a:p>
          <a:p>
            <a:pPr lvl="1"/>
            <a:r>
              <a:rPr lang="en-US" sz="2000" dirty="0"/>
              <a:t>by whom</a:t>
            </a:r>
            <a:br>
              <a:rPr lang="en-US" sz="2000" dirty="0"/>
            </a:br>
            <a:endParaRPr lang="en-US" sz="2000" dirty="0"/>
          </a:p>
          <a:p>
            <a:r>
              <a:rPr lang="en-US" sz="2400" dirty="0"/>
              <a:t>Types of access</a:t>
            </a:r>
          </a:p>
          <a:p>
            <a:pPr lvl="1"/>
            <a:r>
              <a:rPr lang="en-US" sz="2000" dirty="0"/>
              <a:t>Read</a:t>
            </a:r>
          </a:p>
          <a:p>
            <a:pPr lvl="1"/>
            <a:r>
              <a:rPr lang="en-US" sz="2000" dirty="0"/>
              <a:t>Write</a:t>
            </a:r>
          </a:p>
          <a:p>
            <a:pPr lvl="1"/>
            <a:r>
              <a:rPr lang="en-US" sz="2000" dirty="0"/>
              <a:t>Execute</a:t>
            </a:r>
          </a:p>
          <a:p>
            <a:pPr lvl="1"/>
            <a:r>
              <a:rPr lang="en-US" sz="2000" dirty="0"/>
              <a:t>Append</a:t>
            </a:r>
          </a:p>
          <a:p>
            <a:pPr lvl="1"/>
            <a:r>
              <a:rPr lang="en-US" sz="2000" dirty="0"/>
              <a:t>Delete</a:t>
            </a:r>
          </a:p>
          <a:p>
            <a:pPr lvl="1"/>
            <a:r>
              <a:rPr lang="en-US" sz="2000" dirty="0"/>
              <a:t>List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6004-C0C2-4149-BEC2-38F427FA8241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Categories of Users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Individual user</a:t>
            </a:r>
          </a:p>
          <a:p>
            <a:pPr lvl="1"/>
            <a:r>
              <a:rPr lang="en-US"/>
              <a:t>Log in establishes a user-id</a:t>
            </a:r>
          </a:p>
          <a:p>
            <a:pPr lvl="1"/>
            <a:r>
              <a:rPr lang="en-US"/>
              <a:t>Might be just local on the computer or could be through interaction with a network service</a:t>
            </a:r>
          </a:p>
          <a:p>
            <a:r>
              <a:rPr lang="en-US"/>
              <a:t>Groups to which the user belongs</a:t>
            </a:r>
          </a:p>
          <a:p>
            <a:pPr lvl="1"/>
            <a:r>
              <a:rPr lang="en-US"/>
              <a:t>For example, “ken” is in “csfaculty”</a:t>
            </a:r>
          </a:p>
          <a:p>
            <a:pPr lvl="1"/>
            <a:r>
              <a:rPr lang="en-US"/>
              <a:t>Again could just be automatic or could involve talking to a service that might assign, say, a temporary cryptographic key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CBD0-2F91-4E1E-A812-3E1493129DE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File Systems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Three </a:t>
            </a:r>
            <a:r>
              <a:rPr lang="en-US" sz="2400" dirty="0"/>
              <a:t>criteria for long-term information storage:</a:t>
            </a:r>
          </a:p>
          <a:p>
            <a:pPr lvl="1"/>
            <a:r>
              <a:rPr lang="en-US" sz="2000" dirty="0"/>
              <a:t>Should be able to store very large amount of information</a:t>
            </a:r>
          </a:p>
          <a:p>
            <a:pPr lvl="1"/>
            <a:r>
              <a:rPr lang="en-US" sz="2000" dirty="0"/>
              <a:t>Information must survive the processes using it</a:t>
            </a:r>
          </a:p>
          <a:p>
            <a:pPr lvl="1"/>
            <a:r>
              <a:rPr lang="en-US" sz="2000" dirty="0"/>
              <a:t>Should provide concurrent access to multiple processes</a:t>
            </a:r>
          </a:p>
          <a:p>
            <a:r>
              <a:rPr lang="en-US" sz="2400" dirty="0"/>
              <a:t>Solution:</a:t>
            </a:r>
          </a:p>
          <a:p>
            <a:pPr lvl="1"/>
            <a:r>
              <a:rPr lang="en-US" sz="2000" dirty="0"/>
              <a:t>Store information on disks in units called </a:t>
            </a:r>
            <a:r>
              <a:rPr lang="en-US" sz="2000" b="1" dirty="0"/>
              <a:t>files</a:t>
            </a:r>
            <a:endParaRPr lang="en-US" sz="2000" dirty="0"/>
          </a:p>
          <a:p>
            <a:pPr lvl="1"/>
            <a:r>
              <a:rPr lang="en-US" sz="2000" dirty="0"/>
              <a:t>Files are persistent, and only owner can explicitly delete it</a:t>
            </a:r>
          </a:p>
          <a:p>
            <a:pPr lvl="1"/>
            <a:r>
              <a:rPr lang="en-US" sz="2000" dirty="0"/>
              <a:t>Files are managed by the OS</a:t>
            </a:r>
          </a:p>
          <a:p>
            <a:endParaRPr lang="en-US" sz="2400" dirty="0"/>
          </a:p>
          <a:p>
            <a:r>
              <a:rPr lang="en-US" sz="2400" dirty="0"/>
              <a:t>File Systems: How the OS manages files!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107E-7843-4C28-A92E-B3DD9E7C0162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11430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Linux Access Rights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90C2D-BE7C-4342-9D10-39015DB1AFA8}" type="slidenum">
              <a:rPr lang="en-US"/>
              <a:pPr/>
              <a:t>30</a:t>
            </a:fld>
            <a:endParaRPr lang="en-US"/>
          </a:p>
        </p:txBody>
      </p:sp>
      <p:sp>
        <p:nvSpPr>
          <p:cNvPr id="489475" name="Rectangle 3"/>
          <p:cNvSpPr>
            <a:spLocks noChangeArrowheads="1"/>
          </p:cNvSpPr>
          <p:nvPr/>
        </p:nvSpPr>
        <p:spPr bwMode="auto">
          <a:xfrm>
            <a:off x="609600" y="1447800"/>
            <a:ext cx="8229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sz="2000" dirty="0"/>
              <a:t>Mode of access:  read, write, execute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sz="2000" dirty="0"/>
              <a:t>Three classes of users			RWX</a:t>
            </a:r>
          </a:p>
          <a:p>
            <a:pPr marL="342900" indent="-342900">
              <a:spcBef>
                <a:spcPct val="10000"/>
              </a:spcBef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sz="2000" dirty="0"/>
              <a:t>		a) </a:t>
            </a:r>
            <a:r>
              <a:rPr lang="en-US" sz="2000" b="1" dirty="0"/>
              <a:t>owner access</a:t>
            </a:r>
            <a:r>
              <a:rPr lang="en-US" sz="2000" dirty="0"/>
              <a:t> 	7	</a:t>
            </a:r>
            <a:r>
              <a:rPr lang="en-US" sz="2000" dirty="0">
                <a:sym typeface="Symbol" pitchFamily="18" charset="2"/>
              </a:rPr>
              <a:t>	1 1 1</a:t>
            </a:r>
            <a:br>
              <a:rPr lang="en-US" sz="2000" dirty="0">
                <a:sym typeface="Symbol" pitchFamily="18" charset="2"/>
              </a:rPr>
            </a:br>
            <a:r>
              <a:rPr lang="en-US" sz="2000" dirty="0">
                <a:sym typeface="Symbol" pitchFamily="18" charset="2"/>
              </a:rPr>
              <a:t>				RWX</a:t>
            </a:r>
          </a:p>
          <a:p>
            <a:pPr marL="342900" indent="-342900">
              <a:spcBef>
                <a:spcPct val="10000"/>
              </a:spcBef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sz="2000" dirty="0">
                <a:sym typeface="Symbol" pitchFamily="18" charset="2"/>
              </a:rPr>
              <a:t>		b) </a:t>
            </a:r>
            <a:r>
              <a:rPr lang="en-US" sz="2000" b="1" dirty="0">
                <a:sym typeface="Symbol" pitchFamily="18" charset="2"/>
              </a:rPr>
              <a:t>group access</a:t>
            </a:r>
            <a:r>
              <a:rPr lang="en-US" sz="2000" dirty="0">
                <a:sym typeface="Symbol" pitchFamily="18" charset="2"/>
              </a:rPr>
              <a:t> 	6	 	1 1 0</a:t>
            </a:r>
          </a:p>
          <a:p>
            <a:pPr marL="342900" indent="-342900">
              <a:spcBef>
                <a:spcPct val="10000"/>
              </a:spcBef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sz="2000" dirty="0">
                <a:sym typeface="Symbol" pitchFamily="18" charset="2"/>
              </a:rPr>
              <a:t>					RWX</a:t>
            </a:r>
          </a:p>
          <a:p>
            <a:pPr marL="342900" indent="-342900">
              <a:spcBef>
                <a:spcPct val="10000"/>
              </a:spcBef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sz="2000" dirty="0">
                <a:sym typeface="Symbol" pitchFamily="18" charset="2"/>
              </a:rPr>
              <a:t>		c) </a:t>
            </a:r>
            <a:r>
              <a:rPr lang="en-US" sz="2000" b="1" dirty="0">
                <a:sym typeface="Symbol" pitchFamily="18" charset="2"/>
              </a:rPr>
              <a:t>public access</a:t>
            </a:r>
            <a:r>
              <a:rPr lang="en-US" sz="2000" dirty="0">
                <a:sym typeface="Symbol" pitchFamily="18" charset="2"/>
              </a:rPr>
              <a:t>	1	 	0 0 1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endParaRPr lang="en-US" sz="2000" dirty="0"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sz="2000" dirty="0">
                <a:sym typeface="Symbol" pitchFamily="18" charset="2"/>
              </a:rPr>
              <a:t>For a particular file (say </a:t>
            </a:r>
            <a:r>
              <a:rPr lang="en-US" sz="2000" i="1" dirty="0">
                <a:sym typeface="Symbol" pitchFamily="18" charset="2"/>
              </a:rPr>
              <a:t>game</a:t>
            </a:r>
            <a:r>
              <a:rPr lang="en-US" sz="2000" dirty="0">
                <a:sym typeface="Symbol" pitchFamily="18" charset="2"/>
              </a:rPr>
              <a:t>) or subdirectory, define an appropriate access.</a:t>
            </a:r>
          </a:p>
        </p:txBody>
      </p:sp>
      <p:sp>
        <p:nvSpPr>
          <p:cNvPr id="489476" name="Text Box 4"/>
          <p:cNvSpPr txBox="1">
            <a:spLocks noChangeArrowheads="1"/>
          </p:cNvSpPr>
          <p:nvPr/>
        </p:nvSpPr>
        <p:spPr bwMode="auto">
          <a:xfrm>
            <a:off x="3416300" y="5307013"/>
            <a:ext cx="596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Helvetica" pitchFamily="34" charset="0"/>
              </a:rPr>
              <a:t>owner</a:t>
            </a:r>
          </a:p>
        </p:txBody>
      </p:sp>
      <p:sp>
        <p:nvSpPr>
          <p:cNvPr id="489477" name="Text Box 5"/>
          <p:cNvSpPr txBox="1">
            <a:spLocks noChangeArrowheads="1"/>
          </p:cNvSpPr>
          <p:nvPr/>
        </p:nvSpPr>
        <p:spPr bwMode="auto">
          <a:xfrm>
            <a:off x="4071938" y="5307013"/>
            <a:ext cx="571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Helvetica" pitchFamily="34" charset="0"/>
              </a:rPr>
              <a:t>group</a:t>
            </a:r>
          </a:p>
        </p:txBody>
      </p:sp>
      <p:sp>
        <p:nvSpPr>
          <p:cNvPr id="489478" name="Text Box 6"/>
          <p:cNvSpPr txBox="1">
            <a:spLocks noChangeArrowheads="1"/>
          </p:cNvSpPr>
          <p:nvPr/>
        </p:nvSpPr>
        <p:spPr bwMode="auto">
          <a:xfrm>
            <a:off x="4814888" y="5307013"/>
            <a:ext cx="5794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Helvetica" pitchFamily="34" charset="0"/>
              </a:rPr>
              <a:t>public</a:t>
            </a:r>
          </a:p>
        </p:txBody>
      </p:sp>
      <p:sp>
        <p:nvSpPr>
          <p:cNvPr id="489479" name="Text Box 7"/>
          <p:cNvSpPr txBox="1">
            <a:spLocks noChangeArrowheads="1"/>
          </p:cNvSpPr>
          <p:nvPr/>
        </p:nvSpPr>
        <p:spPr bwMode="auto">
          <a:xfrm>
            <a:off x="3475038" y="5821363"/>
            <a:ext cx="6397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Helvetica" pitchFamily="34" charset="0"/>
              </a:rPr>
              <a:t>chmod</a:t>
            </a:r>
          </a:p>
        </p:txBody>
      </p:sp>
      <p:sp>
        <p:nvSpPr>
          <p:cNvPr id="489480" name="Text Box 8"/>
          <p:cNvSpPr txBox="1">
            <a:spLocks noChangeArrowheads="1"/>
          </p:cNvSpPr>
          <p:nvPr/>
        </p:nvSpPr>
        <p:spPr bwMode="auto">
          <a:xfrm>
            <a:off x="4108450" y="5821363"/>
            <a:ext cx="436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Helvetica" pitchFamily="34" charset="0"/>
              </a:rPr>
              <a:t>761</a:t>
            </a:r>
          </a:p>
        </p:txBody>
      </p:sp>
      <p:sp>
        <p:nvSpPr>
          <p:cNvPr id="489481" name="Text Box 9"/>
          <p:cNvSpPr txBox="1">
            <a:spLocks noChangeArrowheads="1"/>
          </p:cNvSpPr>
          <p:nvPr/>
        </p:nvSpPr>
        <p:spPr bwMode="auto">
          <a:xfrm>
            <a:off x="4591050" y="5821363"/>
            <a:ext cx="563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Helvetica" pitchFamily="34" charset="0"/>
              </a:rPr>
              <a:t>game</a:t>
            </a:r>
          </a:p>
        </p:txBody>
      </p:sp>
      <p:sp>
        <p:nvSpPr>
          <p:cNvPr id="489482" name="Line 10"/>
          <p:cNvSpPr>
            <a:spLocks noChangeShapeType="1"/>
          </p:cNvSpPr>
          <p:nvPr/>
        </p:nvSpPr>
        <p:spPr bwMode="auto">
          <a:xfrm>
            <a:off x="3736975" y="5487988"/>
            <a:ext cx="461963" cy="3317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89483" name="Line 11"/>
          <p:cNvSpPr>
            <a:spLocks noChangeShapeType="1"/>
          </p:cNvSpPr>
          <p:nvPr/>
        </p:nvSpPr>
        <p:spPr bwMode="auto">
          <a:xfrm>
            <a:off x="4343400" y="5530850"/>
            <a:ext cx="0" cy="274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89484" name="Line 12"/>
          <p:cNvSpPr>
            <a:spLocks noChangeShapeType="1"/>
          </p:cNvSpPr>
          <p:nvPr/>
        </p:nvSpPr>
        <p:spPr bwMode="auto">
          <a:xfrm flipH="1">
            <a:off x="4494213" y="5502275"/>
            <a:ext cx="600075" cy="3460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Unix executable files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Linux, an executable file can be</a:t>
            </a:r>
          </a:p>
          <a:p>
            <a:pPr lvl="1"/>
            <a:r>
              <a:rPr lang="en-US" dirty="0" smtClean="0"/>
              <a:t>A text file.  In this case Linux runs the shell program on the file (treats the file as if it contained commands)</a:t>
            </a:r>
          </a:p>
          <a:p>
            <a:pPr lvl="1"/>
            <a:r>
              <a:rPr lang="en-US" dirty="0" smtClean="0"/>
              <a:t>The first line of the file can specify </a:t>
            </a:r>
            <a:r>
              <a:rPr lang="en-US" i="1" dirty="0" smtClean="0"/>
              <a:t>which </a:t>
            </a:r>
            <a:r>
              <a:rPr lang="en-US" dirty="0" smtClean="0"/>
              <a:t>shell you prefer for it to use (Unix has several shells)</a:t>
            </a:r>
          </a:p>
          <a:p>
            <a:pPr lvl="1"/>
            <a:r>
              <a:rPr lang="en-US" dirty="0" smtClean="0"/>
              <a:t>A very popular one is “Perl”</a:t>
            </a:r>
          </a:p>
          <a:p>
            <a:r>
              <a:rPr lang="en-US" dirty="0" smtClean="0"/>
              <a:t>Linux executables can also specify</a:t>
            </a:r>
          </a:p>
          <a:p>
            <a:pPr lvl="1"/>
            <a:r>
              <a:rPr lang="en-US" i="1" dirty="0" err="1" smtClean="0"/>
              <a:t>Setuid</a:t>
            </a:r>
            <a:r>
              <a:rPr lang="en-US" i="1" dirty="0" smtClean="0"/>
              <a:t>:</a:t>
            </a:r>
            <a:r>
              <a:rPr lang="en-US" dirty="0" smtClean="0"/>
              <a:t> means “run under the UID of the file owner”</a:t>
            </a:r>
          </a:p>
          <a:p>
            <a:pPr lvl="1"/>
            <a:r>
              <a:rPr lang="en-US" dirty="0" err="1" smtClean="0"/>
              <a:t>Se</a:t>
            </a:r>
            <a:r>
              <a:rPr lang="en-US" i="1" dirty="0" err="1" smtClean="0"/>
              <a:t>tgid</a:t>
            </a:r>
            <a:r>
              <a:rPr lang="en-US" i="1" dirty="0" smtClean="0"/>
              <a:t>:  </a:t>
            </a:r>
            <a:r>
              <a:rPr lang="en-US" dirty="0" smtClean="0"/>
              <a:t>means “un under the GID of the file owner”</a:t>
            </a:r>
          </a:p>
          <a:p>
            <a:pPr lvl="1"/>
            <a:r>
              <a:rPr lang="en-US" i="1" dirty="0" smtClean="0"/>
              <a:t>… used to control access to special applications, like medical records or accounting systems</a:t>
            </a:r>
            <a:endParaRPr lang="fr-FR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0551-CD9F-4DE1-A063-80297BB083CF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Setuid</a:t>
            </a:r>
            <a:r>
              <a:rPr lang="en-US" dirty="0" smtClean="0">
                <a:solidFill>
                  <a:srgbClr val="0000FF"/>
                </a:solidFill>
              </a:rPr>
              <a:t> “root” (“administrator”)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very risky feature but common</a:t>
            </a:r>
          </a:p>
          <a:p>
            <a:pPr lvl="1"/>
            <a:r>
              <a:rPr lang="en-US" dirty="0" smtClean="0"/>
              <a:t>It allows a program to gain complete control</a:t>
            </a:r>
          </a:p>
          <a:p>
            <a:pPr lvl="1"/>
            <a:r>
              <a:rPr lang="en-US" dirty="0" smtClean="0"/>
              <a:t>Overrides all file system and other permissions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Basically, “become god”</a:t>
            </a:r>
          </a:p>
          <a:p>
            <a:endParaRPr lang="en-US" dirty="0" smtClean="0"/>
          </a:p>
          <a:p>
            <a:r>
              <a:rPr lang="en-US" dirty="0" smtClean="0"/>
              <a:t>Unix allows it… much debate about the right way to handle USB disks that contain </a:t>
            </a:r>
            <a:r>
              <a:rPr lang="en-US" dirty="0" err="1" smtClean="0"/>
              <a:t>setuid</a:t>
            </a:r>
            <a:r>
              <a:rPr lang="en-US" dirty="0" smtClean="0"/>
              <a:t> programs….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0551-CD9F-4DE1-A063-80297BB083C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FF"/>
                </a:solidFill>
              </a:rPr>
              <a:t>More issues </a:t>
            </a:r>
            <a:r>
              <a:rPr lang="en-US" dirty="0">
                <a:solidFill>
                  <a:srgbClr val="0000FF"/>
                </a:solidFill>
              </a:rPr>
              <a:t>with </a:t>
            </a:r>
            <a:r>
              <a:rPr lang="en-US" dirty="0" smtClean="0">
                <a:solidFill>
                  <a:srgbClr val="0000FF"/>
                </a:solidFill>
              </a:rPr>
              <a:t>Linux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92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Just a single owner, a single group and the public</a:t>
            </a:r>
          </a:p>
          <a:p>
            <a:pPr lvl="1"/>
            <a:r>
              <a:rPr lang="en-US"/>
              <a:t>Pro: Compact enough to fit in just a few bytes</a:t>
            </a:r>
          </a:p>
          <a:p>
            <a:pPr lvl="1"/>
            <a:r>
              <a:rPr lang="en-US"/>
              <a:t>Con: Not very expressive</a:t>
            </a:r>
          </a:p>
          <a:p>
            <a:r>
              <a:rPr lang="en-US" i="1"/>
              <a:t>Access Control List: </a:t>
            </a:r>
            <a:r>
              <a:rPr lang="en-US"/>
              <a:t>This is a per-file list that tells who can access that file</a:t>
            </a:r>
          </a:p>
          <a:p>
            <a:pPr lvl="1"/>
            <a:r>
              <a:rPr lang="en-US"/>
              <a:t>Pro: Highly expressive</a:t>
            </a:r>
          </a:p>
          <a:p>
            <a:pPr lvl="1"/>
            <a:r>
              <a:rPr lang="en-US"/>
              <a:t>Con: Harder to represent in a compact way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C5640-86EC-4D38-92EA-FD1D36C17BF3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11430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XP ACLs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647F-DC2D-44E7-BE50-05717268FA42}" type="slidenum">
              <a:rPr lang="en-US"/>
              <a:pPr/>
              <a:t>34</a:t>
            </a:fld>
            <a:endParaRPr lang="en-US"/>
          </a:p>
        </p:txBody>
      </p:sp>
      <p:pic>
        <p:nvPicPr>
          <p:cNvPr id="490499" name="Picture 3"/>
          <p:cNvPicPr>
            <a:picLocks noChangeAspect="1" noChangeArrowheads="1"/>
          </p:cNvPicPr>
          <p:nvPr/>
        </p:nvPicPr>
        <p:blipFill>
          <a:blip r:embed="rId2"/>
          <a:srcRect l="21805" t="1199" r="22041" b="1831"/>
          <a:stretch>
            <a:fillRect/>
          </a:stretch>
        </p:blipFill>
        <p:spPr bwMode="auto">
          <a:xfrm>
            <a:off x="2133600" y="1600200"/>
            <a:ext cx="4413250" cy="45593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0000FF"/>
                </a:solidFill>
              </a:rPr>
              <a:t>Security and Remote File Systems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Recall that we can “mount” a file system</a:t>
            </a:r>
          </a:p>
          <a:p>
            <a:pPr lvl="1"/>
            <a:r>
              <a:rPr lang="en-US"/>
              <a:t>Local: File systems on multiple disks/volumes</a:t>
            </a:r>
          </a:p>
          <a:p>
            <a:pPr lvl="1"/>
            <a:r>
              <a:rPr lang="en-US"/>
              <a:t>Remote: A means of accessing a file system on some other machine</a:t>
            </a:r>
          </a:p>
          <a:p>
            <a:pPr lvl="2"/>
            <a:r>
              <a:rPr lang="en-US"/>
              <a:t>Local stub translates file system operations into messages, which it sends to a remote machine</a:t>
            </a:r>
          </a:p>
          <a:p>
            <a:pPr lvl="2"/>
            <a:r>
              <a:rPr lang="en-US"/>
              <a:t>Over there, a service receives the message and does the operation, sends back the result</a:t>
            </a:r>
          </a:p>
          <a:p>
            <a:pPr lvl="2"/>
            <a:r>
              <a:rPr lang="en-US"/>
              <a:t>Makes a remote file system look “local”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3B09-19CA-42E0-BDE6-B57F126795E9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0000FF"/>
                </a:solidFill>
              </a:rPr>
              <a:t>Unix Remote File System Security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Since early days of Unix, NFS has had two modes</a:t>
            </a:r>
          </a:p>
          <a:p>
            <a:pPr lvl="1">
              <a:lnSpc>
                <a:spcPct val="90000"/>
              </a:lnSpc>
            </a:pPr>
            <a:r>
              <a:rPr lang="en-US"/>
              <a:t>Secure mode: user, group-id’s authenticated each time you boot from a network service that hands out temporary keys</a:t>
            </a:r>
          </a:p>
          <a:p>
            <a:pPr lvl="1">
              <a:lnSpc>
                <a:spcPct val="90000"/>
              </a:lnSpc>
            </a:pPr>
            <a:r>
              <a:rPr lang="en-US"/>
              <a:t>Insecure mode: trusts your computer to be truthful about user and group ids</a:t>
            </a:r>
          </a:p>
          <a:p>
            <a:pPr>
              <a:lnSpc>
                <a:spcPct val="90000"/>
              </a:lnSpc>
            </a:pPr>
            <a:r>
              <a:rPr lang="en-US"/>
              <a:t>Most NFS systems run in </a:t>
            </a:r>
            <a:r>
              <a:rPr lang="en-US" i="1" u="sng"/>
              <a:t>insecure</a:t>
            </a:r>
            <a:r>
              <a:rPr lang="en-US"/>
              <a:t> mode!</a:t>
            </a:r>
          </a:p>
          <a:p>
            <a:pPr lvl="1">
              <a:lnSpc>
                <a:spcPct val="90000"/>
              </a:lnSpc>
            </a:pPr>
            <a:r>
              <a:rPr lang="en-US"/>
              <a:t>Because of US restrictions on exporting cryptographic code…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3C57-1C5B-4029-9A63-08CD0714B98C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Spoofing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Question: what stops you from “spoofing” by building NFS packets of your own that lie about id?</a:t>
            </a:r>
          </a:p>
          <a:p>
            <a:r>
              <a:rPr lang="en-US"/>
              <a:t>Answer?</a:t>
            </a:r>
          </a:p>
          <a:p>
            <a:pPr lvl="1"/>
            <a:r>
              <a:rPr lang="en-US"/>
              <a:t>In insecure mode… nothing!</a:t>
            </a:r>
          </a:p>
          <a:p>
            <a:pPr lvl="1"/>
            <a:r>
              <a:rPr lang="en-US"/>
              <a:t>In fact people have written this kind of code</a:t>
            </a:r>
          </a:p>
          <a:p>
            <a:pPr lvl="1"/>
            <a:r>
              <a:rPr lang="en-US"/>
              <a:t>Many NFS systems are wide open to this form of attack, often only the firewall protects them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C829-4EE8-4F5D-AF73-577D17CCF1CA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Today: User’s perspective of FS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Files</a:t>
            </a:r>
          </a:p>
          <a:p>
            <a:pPr lvl="1"/>
            <a:r>
              <a:rPr lang="en-US" sz="2000"/>
              <a:t>Naming, structure, types, access, attributes, operations</a:t>
            </a:r>
          </a:p>
          <a:p>
            <a:r>
              <a:rPr lang="en-US" sz="2400"/>
              <a:t>Directories</a:t>
            </a:r>
          </a:p>
          <a:p>
            <a:pPr lvl="1"/>
            <a:r>
              <a:rPr lang="en-US" sz="2000"/>
              <a:t>Structure, path and operations</a:t>
            </a:r>
          </a:p>
          <a:p>
            <a:r>
              <a:rPr lang="en-US" sz="2400"/>
              <a:t>Mounting file systems</a:t>
            </a:r>
          </a:p>
          <a:p>
            <a:r>
              <a:rPr lang="en-US" sz="2400"/>
              <a:t>File Protection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FDC0-5774-4977-8F0C-AFEDA35938A1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File Naming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Motivation: Files abstract information stored on disk</a:t>
            </a:r>
          </a:p>
          <a:p>
            <a:pPr lvl="1"/>
            <a:r>
              <a:rPr lang="en-US" sz="2000"/>
              <a:t>You do not need to remember block, sector, …</a:t>
            </a:r>
          </a:p>
          <a:p>
            <a:pPr lvl="1"/>
            <a:r>
              <a:rPr lang="en-US" sz="2000"/>
              <a:t>We have human readable names</a:t>
            </a:r>
          </a:p>
          <a:p>
            <a:r>
              <a:rPr lang="en-US" sz="2400"/>
              <a:t>How does it work?</a:t>
            </a:r>
          </a:p>
          <a:p>
            <a:pPr lvl="1"/>
            <a:r>
              <a:rPr lang="en-US" sz="2000"/>
              <a:t>Process creates a file, and gives it a name</a:t>
            </a:r>
          </a:p>
          <a:p>
            <a:pPr lvl="2"/>
            <a:r>
              <a:rPr lang="en-US" sz="1800"/>
              <a:t>Other processes can access the file by that name</a:t>
            </a:r>
          </a:p>
          <a:p>
            <a:pPr lvl="1"/>
            <a:r>
              <a:rPr lang="en-US" sz="2000"/>
              <a:t>Naming conventions are OS dependent</a:t>
            </a:r>
          </a:p>
          <a:p>
            <a:pPr lvl="2"/>
            <a:r>
              <a:rPr lang="en-US" sz="1800"/>
              <a:t>Usually names as long as 255 characters is allowed</a:t>
            </a:r>
          </a:p>
          <a:p>
            <a:pPr lvl="2"/>
            <a:r>
              <a:rPr lang="en-US" sz="1800"/>
              <a:t>Digits and special characters are sometimes allowed</a:t>
            </a:r>
          </a:p>
          <a:p>
            <a:pPr lvl="2"/>
            <a:r>
              <a:rPr lang="en-US" sz="1800"/>
              <a:t>MS-DOS and Windows are not case sensitive, UNIX family is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0444D-4731-41B8-A12D-4609A4956311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File Extensions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Name divided into 2 parts, second part is the extension</a:t>
            </a:r>
          </a:p>
          <a:p>
            <a:r>
              <a:rPr lang="en-US" sz="2400" dirty="0"/>
              <a:t>On UNIX, extensions are not enforced by OS</a:t>
            </a:r>
          </a:p>
          <a:p>
            <a:pPr lvl="1"/>
            <a:r>
              <a:rPr lang="en-US" sz="2000" dirty="0"/>
              <a:t>However C compiler might insist on its extensions</a:t>
            </a:r>
          </a:p>
          <a:p>
            <a:pPr lvl="2"/>
            <a:r>
              <a:rPr lang="en-US" sz="1800" dirty="0"/>
              <a:t>These extensions are very useful for C</a:t>
            </a:r>
          </a:p>
          <a:p>
            <a:r>
              <a:rPr lang="en-US" sz="2400" dirty="0"/>
              <a:t>Windows attaches meaning to extensions</a:t>
            </a:r>
          </a:p>
          <a:p>
            <a:pPr lvl="1"/>
            <a:r>
              <a:rPr lang="en-US" sz="2000" dirty="0"/>
              <a:t>Tries to associate applications to file </a:t>
            </a:r>
            <a:r>
              <a:rPr lang="en-US" sz="2000" dirty="0" smtClean="0"/>
              <a:t>extensions</a:t>
            </a:r>
          </a:p>
          <a:p>
            <a:pPr lvl="1"/>
            <a:r>
              <a:rPr lang="en-US" sz="2000" dirty="0" smtClean="0"/>
              <a:t>You can see and even change these if you like</a:t>
            </a:r>
            <a:endParaRPr lang="en-US" sz="17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3C98-B797-4C09-B4CC-505ABCE215F6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File Structure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lphaLcParenBoth"/>
            </a:pPr>
            <a:r>
              <a:rPr lang="en-US" sz="2400"/>
              <a:t>Byte Sequence: unstructured, most commonly used</a:t>
            </a:r>
          </a:p>
          <a:p>
            <a:pPr marL="609600" indent="-609600">
              <a:buFontTx/>
              <a:buAutoNum type="alphaLcParenBoth"/>
            </a:pPr>
            <a:r>
              <a:rPr lang="en-US" sz="2400"/>
              <a:t>Record sequence: r/w in records, used earlier</a:t>
            </a:r>
          </a:p>
          <a:p>
            <a:pPr marL="609600" indent="-609600">
              <a:buFontTx/>
              <a:buAutoNum type="alphaLcParenBoth"/>
            </a:pPr>
            <a:r>
              <a:rPr lang="en-US" sz="2400"/>
              <a:t>Complex structures, e.g. tree</a:t>
            </a:r>
          </a:p>
          <a:p>
            <a:pPr marL="990600" lvl="1" indent="-533400">
              <a:buFontTx/>
              <a:buNone/>
            </a:pPr>
            <a:r>
              <a:rPr lang="en-US" sz="2000"/>
              <a:t>- Data stored in variable length records; location decided by OS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2997-9560-43D2-81B9-8B2E31442495}" type="slidenum">
              <a:rPr lang="en-US"/>
              <a:pPr/>
              <a:t>7</a:t>
            </a:fld>
            <a:endParaRPr lang="en-US"/>
          </a:p>
        </p:txBody>
      </p:sp>
      <p:pic>
        <p:nvPicPr>
          <p:cNvPr id="431108" name="Picture 4" descr="6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1100" y="3643313"/>
            <a:ext cx="6819900" cy="3138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File Types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5 </a:t>
            </a:r>
            <a:r>
              <a:rPr lang="en-US" sz="2400" dirty="0"/>
              <a:t>types of files</a:t>
            </a:r>
          </a:p>
          <a:p>
            <a:pPr lvl="1"/>
            <a:r>
              <a:rPr lang="en-US" sz="2000" dirty="0"/>
              <a:t>Regular files: contain user information</a:t>
            </a:r>
          </a:p>
          <a:p>
            <a:pPr lvl="1"/>
            <a:r>
              <a:rPr lang="en-US" sz="2000" dirty="0"/>
              <a:t>Directories: system files for maintaining structure of FS</a:t>
            </a:r>
          </a:p>
          <a:p>
            <a:pPr lvl="1"/>
            <a:r>
              <a:rPr lang="en-US" sz="2000" dirty="0"/>
              <a:t>Character special files: for serial I/O in UNIX</a:t>
            </a:r>
          </a:p>
          <a:p>
            <a:pPr lvl="1"/>
            <a:r>
              <a:rPr lang="en-US" sz="2000" dirty="0"/>
              <a:t>Block special files: to model disks in </a:t>
            </a:r>
            <a:r>
              <a:rPr lang="en-US" sz="2000" dirty="0" smtClean="0"/>
              <a:t>UNIX</a:t>
            </a:r>
          </a:p>
          <a:p>
            <a:pPr lvl="1"/>
            <a:r>
              <a:rPr lang="en-US" sz="2000" dirty="0" smtClean="0"/>
              <a:t>Symbolic links</a:t>
            </a:r>
            <a:endParaRPr lang="en-US" sz="2000" dirty="0"/>
          </a:p>
          <a:p>
            <a:r>
              <a:rPr lang="en-US" sz="2400" dirty="0"/>
              <a:t>Regular files are usually:</a:t>
            </a:r>
          </a:p>
          <a:p>
            <a:pPr lvl="1"/>
            <a:r>
              <a:rPr lang="en-US" sz="2000" dirty="0"/>
              <a:t>ASCII files: lines of text</a:t>
            </a:r>
          </a:p>
          <a:p>
            <a:pPr lvl="2"/>
            <a:r>
              <a:rPr lang="en-US" sz="1800" dirty="0"/>
              <a:t>Useful for editing, portability across applications</a:t>
            </a:r>
          </a:p>
          <a:p>
            <a:pPr lvl="1"/>
            <a:r>
              <a:rPr lang="en-US" sz="2000" dirty="0"/>
              <a:t>Binary files: usually have an internal structure</a:t>
            </a:r>
          </a:p>
          <a:p>
            <a:pPr lvl="2"/>
            <a:r>
              <a:rPr lang="en-US" sz="1800" dirty="0"/>
              <a:t>Look at executables and archives in UNIX</a:t>
            </a:r>
          </a:p>
          <a:p>
            <a:pPr lvl="2"/>
            <a:r>
              <a:rPr lang="en-US" sz="1800" dirty="0"/>
              <a:t>Every OS needs a way to recognize its own executable!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17A1-C0BA-4AB1-8AC6-5B215248D3D6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11430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Executables and Archives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F70B-A251-49AB-BBC0-279E100DD328}" type="slidenum">
              <a:rPr lang="en-US"/>
              <a:pPr/>
              <a:t>9</a:t>
            </a:fld>
            <a:endParaRPr lang="en-US"/>
          </a:p>
        </p:txBody>
      </p:sp>
      <p:pic>
        <p:nvPicPr>
          <p:cNvPr id="433156" name="Picture 4" descr="6-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4700" y="1552575"/>
            <a:ext cx="5499100" cy="5076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5675</TotalTime>
  <Words>2168</Words>
  <Application>Microsoft Office PowerPoint</Application>
  <PresentationFormat>On-screen Show (4:3)</PresentationFormat>
  <Paragraphs>338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Flow</vt:lpstr>
      <vt:lpstr>File Systems</vt:lpstr>
      <vt:lpstr>Storing Information</vt:lpstr>
      <vt:lpstr>File Systems</vt:lpstr>
      <vt:lpstr>Today: User’s perspective of FS</vt:lpstr>
      <vt:lpstr>File Naming</vt:lpstr>
      <vt:lpstr>File Extensions</vt:lpstr>
      <vt:lpstr>File Structure</vt:lpstr>
      <vt:lpstr>File Types</vt:lpstr>
      <vt:lpstr>Executables and Archives</vt:lpstr>
      <vt:lpstr>File Access</vt:lpstr>
      <vt:lpstr>File Attributes</vt:lpstr>
      <vt:lpstr>File Operations</vt:lpstr>
      <vt:lpstr>FS on disk</vt:lpstr>
      <vt:lpstr>Directories</vt:lpstr>
      <vt:lpstr>Single-level Directory</vt:lpstr>
      <vt:lpstr>Two-level directory</vt:lpstr>
      <vt:lpstr>Tree-structured Directory</vt:lpstr>
      <vt:lpstr>Path Names</vt:lpstr>
      <vt:lpstr>Links</vt:lpstr>
      <vt:lpstr>Shortcuts, Symbolic Links</vt:lpstr>
      <vt:lpstr>Pros and Cons</vt:lpstr>
      <vt:lpstr>Pros and Cons</vt:lpstr>
      <vt:lpstr>Acyclic Graph Directories</vt:lpstr>
      <vt:lpstr>Acyclic Graph Directories</vt:lpstr>
      <vt:lpstr>File System Mounting</vt:lpstr>
      <vt:lpstr>Remote file system mounting</vt:lpstr>
      <vt:lpstr>Executables in mounted file sys</vt:lpstr>
      <vt:lpstr>File Protection</vt:lpstr>
      <vt:lpstr>Categories of Users</vt:lpstr>
      <vt:lpstr>Linux Access Rights</vt:lpstr>
      <vt:lpstr>Unix executable files</vt:lpstr>
      <vt:lpstr>Setuid “root” (“administrator”)</vt:lpstr>
      <vt:lpstr>More issues with Linux</vt:lpstr>
      <vt:lpstr>XP ACLs</vt:lpstr>
      <vt:lpstr>Security and Remote File Systems</vt:lpstr>
      <vt:lpstr>Unix Remote File System Security</vt:lpstr>
      <vt:lpstr>Spoofing</vt:lpstr>
    </vt:vector>
  </TitlesOfParts>
  <Company>Cornell University 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Support for Concurrency</dc:title>
  <dc:creator>Ranveer Chandra</dc:creator>
  <cp:lastModifiedBy>Anne Neirynck</cp:lastModifiedBy>
  <cp:revision>156</cp:revision>
  <dcterms:created xsi:type="dcterms:W3CDTF">2005-02-09T03:28:32Z</dcterms:created>
  <dcterms:modified xsi:type="dcterms:W3CDTF">2009-03-05T14:40:01Z</dcterms:modified>
</cp:coreProperties>
</file>