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6" r:id="rId2"/>
    <p:sldId id="276" r:id="rId3"/>
    <p:sldId id="289" r:id="rId4"/>
    <p:sldId id="305" r:id="rId5"/>
    <p:sldId id="277" r:id="rId6"/>
    <p:sldId id="278" r:id="rId7"/>
    <p:sldId id="279" r:id="rId8"/>
    <p:sldId id="290" r:id="rId9"/>
    <p:sldId id="280" r:id="rId10"/>
    <p:sldId id="281" r:id="rId11"/>
    <p:sldId id="282" r:id="rId12"/>
    <p:sldId id="283" r:id="rId13"/>
    <p:sldId id="284" r:id="rId14"/>
    <p:sldId id="285" r:id="rId15"/>
    <p:sldId id="291" r:id="rId16"/>
    <p:sldId id="286" r:id="rId17"/>
    <p:sldId id="287" r:id="rId18"/>
    <p:sldId id="288" r:id="rId19"/>
    <p:sldId id="257" r:id="rId20"/>
    <p:sldId id="258" r:id="rId21"/>
    <p:sldId id="259" r:id="rId22"/>
    <p:sldId id="304" r:id="rId23"/>
    <p:sldId id="261" r:id="rId24"/>
    <p:sldId id="262" r:id="rId25"/>
    <p:sldId id="263" r:id="rId26"/>
    <p:sldId id="264" r:id="rId27"/>
    <p:sldId id="309" r:id="rId28"/>
    <p:sldId id="310" r:id="rId29"/>
    <p:sldId id="312" r:id="rId30"/>
    <p:sldId id="265" r:id="rId31"/>
    <p:sldId id="311" r:id="rId32"/>
    <p:sldId id="306" r:id="rId33"/>
    <p:sldId id="292" r:id="rId34"/>
    <p:sldId id="293" r:id="rId35"/>
    <p:sldId id="294" r:id="rId36"/>
    <p:sldId id="295" r:id="rId37"/>
    <p:sldId id="307" r:id="rId38"/>
    <p:sldId id="308" r:id="rId39"/>
    <p:sldId id="299" r:id="rId40"/>
    <p:sldId id="300" r:id="rId41"/>
    <p:sldId id="301" r:id="rId42"/>
    <p:sldId id="296" r:id="rId43"/>
    <p:sldId id="273" r:id="rId4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CC"/>
    <a:srgbClr val="43FF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9" d="100"/>
          <a:sy n="99" d="100"/>
        </p:scale>
        <p:origin x="-102"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F636079-2CDA-49A4-A45C-6FDECE1C2FAF}" type="datetimeFigureOut">
              <a:rPr lang="en-US" smtClean="0"/>
              <a:pPr/>
              <a:t>2/16/2009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2021D15-5884-432A-8501-A6A7975CA87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fr-BE"/>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3AACDDB1-4F72-473F-9637-214E981E02A0}" type="datetimeFigureOut">
              <a:rPr lang="fr-FR" smtClean="0"/>
              <a:pPr/>
              <a:t>16/02/2009</a:t>
            </a:fld>
            <a:endParaRPr lang="fr-BE"/>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fr-BE"/>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fr-BE"/>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AD0FCCD9-7302-4B99-AE54-6B805AC96DB7}" type="slidenum">
              <a:rPr lang="fr-BE" smtClean="0"/>
              <a:pPr/>
              <a:t>‹#›</a:t>
            </a:fld>
            <a:endParaRPr lang="fr-B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fld id="{66C9EF20-8A12-47CE-BBBB-82634B03BB8E}" type="slidenum">
              <a:rPr lang="en-US"/>
              <a:pPr/>
              <a:t>34</a:t>
            </a:fld>
            <a:endParaRPr lang="en-US"/>
          </a:p>
        </p:txBody>
      </p:sp>
      <p:sp>
        <p:nvSpPr>
          <p:cNvPr id="57347" name="Rectangle 2"/>
          <p:cNvSpPr>
            <a:spLocks noGrp="1" noRot="1" noChangeAspect="1" noChangeArrowheads="1" noTextEdit="1"/>
          </p:cNvSpPr>
          <p:nvPr>
            <p:ph type="sldImg"/>
          </p:nvPr>
        </p:nvSpPr>
        <p:spPr>
          <a:xfrm>
            <a:off x="1255713" y="720725"/>
            <a:ext cx="4803775" cy="3602038"/>
          </a:xfrm>
          <a:ln/>
        </p:spPr>
      </p:sp>
      <p:sp>
        <p:nvSpPr>
          <p:cNvPr id="57348" name="Rectangle 3"/>
          <p:cNvSpPr>
            <a:spLocks noGrp="1" noChangeArrowheads="1"/>
          </p:cNvSpPr>
          <p:nvPr>
            <p:ph type="body" idx="1"/>
          </p:nvPr>
        </p:nvSpPr>
        <p:spPr>
          <a:xfrm>
            <a:off x="974924" y="4561576"/>
            <a:ext cx="5365353" cy="4318827"/>
          </a:xfrm>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p:txBody>
          <a:bodyPr/>
          <a:lstStyle/>
          <a:p>
            <a:fld id="{B0F84249-15EE-4B47-ACFF-F22EA02D18C3}" type="slidenum">
              <a:rPr lang="en-US"/>
              <a:pPr/>
              <a:t>35</a:t>
            </a:fld>
            <a:endParaRPr lang="en-US"/>
          </a:p>
        </p:txBody>
      </p:sp>
      <p:sp>
        <p:nvSpPr>
          <p:cNvPr id="58371" name="Rectangle 2"/>
          <p:cNvSpPr>
            <a:spLocks noGrp="1" noRot="1" noChangeAspect="1" noChangeArrowheads="1" noTextEdit="1"/>
          </p:cNvSpPr>
          <p:nvPr>
            <p:ph type="sldImg"/>
          </p:nvPr>
        </p:nvSpPr>
        <p:spPr>
          <a:xfrm>
            <a:off x="1257300" y="720725"/>
            <a:ext cx="4803775" cy="3602038"/>
          </a:xfrm>
          <a:ln/>
        </p:spPr>
      </p:sp>
      <p:sp>
        <p:nvSpPr>
          <p:cNvPr id="58372" name="Rectangle 3"/>
          <p:cNvSpPr>
            <a:spLocks noGrp="1" noChangeArrowheads="1"/>
          </p:cNvSpPr>
          <p:nvPr>
            <p:ph type="body" idx="1"/>
          </p:nvPr>
        </p:nvSpPr>
        <p:spPr>
          <a:xfrm>
            <a:off x="974924" y="4561576"/>
            <a:ext cx="5365353" cy="4318827"/>
          </a:xfrm>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fld id="{1F3A213F-33A5-4A06-9483-8E1BD4C437D8}" type="slidenum">
              <a:rPr lang="en-US"/>
              <a:pPr/>
              <a:t>36</a:t>
            </a:fld>
            <a:endParaRPr lang="en-US"/>
          </a:p>
        </p:txBody>
      </p:sp>
      <p:sp>
        <p:nvSpPr>
          <p:cNvPr id="59395" name="Rectangle 2"/>
          <p:cNvSpPr>
            <a:spLocks noGrp="1" noRot="1" noChangeAspect="1" noChangeArrowheads="1" noTextEdit="1"/>
          </p:cNvSpPr>
          <p:nvPr>
            <p:ph type="sldImg"/>
          </p:nvPr>
        </p:nvSpPr>
        <p:spPr>
          <a:xfrm>
            <a:off x="1257300" y="720725"/>
            <a:ext cx="4803775" cy="3602038"/>
          </a:xfrm>
          <a:ln/>
        </p:spPr>
      </p:sp>
      <p:sp>
        <p:nvSpPr>
          <p:cNvPr id="59396" name="Rectangle 3"/>
          <p:cNvSpPr>
            <a:spLocks noGrp="1" noChangeArrowheads="1"/>
          </p:cNvSpPr>
          <p:nvPr>
            <p:ph type="body" idx="1"/>
          </p:nvPr>
        </p:nvSpPr>
        <p:spPr>
          <a:xfrm>
            <a:off x="974924" y="4561576"/>
            <a:ext cx="5365353" cy="4318827"/>
          </a:xfrm>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p:txBody>
          <a:bodyPr/>
          <a:lstStyle/>
          <a:p>
            <a:fld id="{1F3A213F-33A5-4A06-9483-8E1BD4C437D8}" type="slidenum">
              <a:rPr lang="en-US"/>
              <a:pPr/>
              <a:t>38</a:t>
            </a:fld>
            <a:endParaRPr lang="en-US"/>
          </a:p>
        </p:txBody>
      </p:sp>
      <p:sp>
        <p:nvSpPr>
          <p:cNvPr id="59395" name="Rectangle 2"/>
          <p:cNvSpPr>
            <a:spLocks noGrp="1" noRot="1" noChangeAspect="1" noChangeArrowheads="1" noTextEdit="1"/>
          </p:cNvSpPr>
          <p:nvPr>
            <p:ph type="sldImg"/>
          </p:nvPr>
        </p:nvSpPr>
        <p:spPr>
          <a:xfrm>
            <a:off x="1257300" y="720725"/>
            <a:ext cx="4803775" cy="3602038"/>
          </a:xfrm>
          <a:ln/>
        </p:spPr>
      </p:sp>
      <p:sp>
        <p:nvSpPr>
          <p:cNvPr id="59396" name="Rectangle 3"/>
          <p:cNvSpPr>
            <a:spLocks noGrp="1" noChangeArrowheads="1"/>
          </p:cNvSpPr>
          <p:nvPr>
            <p:ph type="body" idx="1"/>
          </p:nvPr>
        </p:nvSpPr>
        <p:spPr>
          <a:xfrm>
            <a:off x="974924" y="4561576"/>
            <a:ext cx="5365353" cy="4318827"/>
          </a:xfrm>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EF6BF96-F7AF-4156-B314-5704D859100F}" type="datetime1">
              <a:rPr lang="en-US" smtClean="0"/>
              <a:pPr/>
              <a:t>2/16/2009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5FA4DED-51E1-426E-8182-68E25EDEB85B}" type="datetime1">
              <a:rPr lang="en-US" smtClean="0"/>
              <a:pPr/>
              <a:t>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6C84AA-E135-43D8-A8C9-BC49A76E22AE}" type="datetime1">
              <a:rPr lang="en-US" smtClean="0"/>
              <a:pPr/>
              <a:t>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2A613F-424C-40EB-8907-81ABF9B5A862}" type="datetime1">
              <a:rPr lang="en-US" smtClean="0"/>
              <a:pPr/>
              <a:t>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08353AD-1F1F-482E-8AAB-8D07EAE59454}" type="datetime1">
              <a:rPr lang="en-US" smtClean="0"/>
              <a:pPr/>
              <a:t>2/16/2009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C47F052-B912-4E81-8B3F-1AB04C9502FD}" type="datetime1">
              <a:rPr lang="en-US" smtClean="0"/>
              <a:pPr/>
              <a:t>2/16/2009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0FB71A7-B21B-4D1A-B955-964175B5E393}" type="datetime1">
              <a:rPr lang="en-US" smtClean="0"/>
              <a:pPr/>
              <a:t>2/16/2009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69EAF79-101A-44B1-BC5C-F6840D744B75}" type="datetime1">
              <a:rPr lang="en-US" smtClean="0"/>
              <a:pPr/>
              <a:t>2/16/2009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E31BD-6F74-430E-8A7B-9E4025857E24}" type="datetime1">
              <a:rPr lang="en-US" smtClean="0"/>
              <a:pPr/>
              <a:t>2/16/2009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F6BE8C-8E86-4FA2-8472-5D8DC247FB4F}" type="datetime1">
              <a:rPr lang="en-US" smtClean="0"/>
              <a:pPr/>
              <a:t>2/16/2009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596988-C04E-40AB-9F2F-57C47E7D650E}" type="datetime1">
              <a:rPr lang="en-US" smtClean="0"/>
              <a:pPr/>
              <a:t>2/16/2009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01E2100-F595-4B0D-B7C4-2761470112FA}" type="datetime1">
              <a:rPr lang="en-US" smtClean="0"/>
              <a:pPr/>
              <a:t>2/16/2009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oogle.com/imgres?imgurl=http://upload.wikimedia.org/wikipedia/en/6/65/Bart_Simpson.png&amp;imgrefurl=http://www.squidoo.com/All-Things-Simpson&amp;h=508&amp;w=369&amp;sz=112&amp;tbnid=pNTB5bxSaxuzeM::&amp;tbnh=131&amp;tbnw=95&amp;prev=/images?q=bart+simpsons&amp;usg=__ex_nHzowGgSmC6f75iO-lGga3W4=&amp;sa=X&amp;oi=image_result&amp;resnum=2&amp;ct=image&amp;cd=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dirty="0">
                <a:solidFill>
                  <a:srgbClr val="43FF98"/>
                </a:solidFill>
              </a:rPr>
              <a:t>Language Support for Concurrency</a:t>
            </a:r>
          </a:p>
        </p:txBody>
      </p:sp>
      <p:sp>
        <p:nvSpPr>
          <p:cNvPr id="3" name="Subtitle 2"/>
          <p:cNvSpPr>
            <a:spLocks noGrp="1"/>
          </p:cNvSpPr>
          <p:nvPr>
            <p:ph type="subTitle" idx="1"/>
          </p:nvPr>
        </p:nvSpPr>
        <p:spPr/>
        <p:txBody>
          <a:bodyPr/>
          <a:lstStyle/>
          <a:p>
            <a:endParaRPr lang="en-US" dirty="0" smtClean="0"/>
          </a:p>
          <a:p>
            <a:r>
              <a:rPr lang="en-US" dirty="0" smtClean="0"/>
              <a:t>Ken </a:t>
            </a:r>
            <a:r>
              <a:rPr lang="en-US" dirty="0" err="1" smtClean="0"/>
              <a:t>Birman</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4"/>
          <p:cNvSpPr>
            <a:spLocks noGrp="1" noChangeArrowheads="1"/>
          </p:cNvSpPr>
          <p:nvPr>
            <p:ph type="title"/>
          </p:nvPr>
        </p:nvSpPr>
        <p:spPr/>
        <p:txBody>
          <a:bodyPr/>
          <a:lstStyle/>
          <a:p>
            <a:r>
              <a:rPr lang="en-US">
                <a:solidFill>
                  <a:srgbClr val="0000FF"/>
                </a:solidFill>
              </a:rPr>
              <a:t>Producer-Consumer Problem </a:t>
            </a:r>
          </a:p>
        </p:txBody>
      </p:sp>
      <p:sp>
        <p:nvSpPr>
          <p:cNvPr id="20485" name="Rectangle 5"/>
          <p:cNvSpPr>
            <a:spLocks noGrp="1" noChangeArrowheads="1"/>
          </p:cNvSpPr>
          <p:nvPr>
            <p:ph idx="1"/>
          </p:nvPr>
        </p:nvSpPr>
        <p:spPr/>
        <p:txBody>
          <a:bodyPr/>
          <a:lstStyle/>
          <a:p>
            <a:pPr>
              <a:spcAft>
                <a:spcPct val="10000"/>
              </a:spcAft>
            </a:pPr>
            <a:r>
              <a:rPr lang="en-US" sz="2400" dirty="0"/>
              <a:t>A number of applications:</a:t>
            </a:r>
          </a:p>
          <a:p>
            <a:pPr lvl="1">
              <a:spcAft>
                <a:spcPct val="10000"/>
              </a:spcAft>
            </a:pPr>
            <a:r>
              <a:rPr lang="en-US" sz="2000" dirty="0"/>
              <a:t>Data from bar-code reader consumed by device driver</a:t>
            </a:r>
          </a:p>
          <a:p>
            <a:pPr lvl="1">
              <a:spcAft>
                <a:spcPct val="10000"/>
              </a:spcAft>
            </a:pPr>
            <a:r>
              <a:rPr lang="en-US" sz="2000" dirty="0"/>
              <a:t>Data in a file you want to print consumed by printer spooler, which produces data consumed by line printer device driver</a:t>
            </a:r>
          </a:p>
          <a:p>
            <a:pPr lvl="1">
              <a:spcAft>
                <a:spcPct val="10000"/>
              </a:spcAft>
            </a:pPr>
            <a:r>
              <a:rPr lang="en-US" sz="2000" dirty="0"/>
              <a:t>Web server produces data consumed by client’s web browser</a:t>
            </a:r>
          </a:p>
          <a:p>
            <a:pPr>
              <a:spcAft>
                <a:spcPct val="10000"/>
              </a:spcAft>
            </a:pPr>
            <a:r>
              <a:rPr lang="en-US" sz="2400" dirty="0"/>
              <a:t>Example: so-called “pipe”  ( | ) in Unix</a:t>
            </a:r>
          </a:p>
          <a:p>
            <a:pPr lvl="1">
              <a:spcAft>
                <a:spcPct val="10000"/>
              </a:spcAft>
              <a:buFontTx/>
              <a:buNone/>
            </a:pPr>
            <a:r>
              <a:rPr lang="en-US" sz="2000" dirty="0"/>
              <a:t>&gt; cat file | sort | </a:t>
            </a:r>
            <a:r>
              <a:rPr lang="en-US" sz="2000" dirty="0" err="1"/>
              <a:t>uniq</a:t>
            </a:r>
            <a:r>
              <a:rPr lang="en-US" sz="2000" dirty="0"/>
              <a:t> | more</a:t>
            </a:r>
          </a:p>
          <a:p>
            <a:pPr lvl="1">
              <a:spcAft>
                <a:spcPct val="10000"/>
              </a:spcAft>
              <a:buFontTx/>
              <a:buNone/>
            </a:pPr>
            <a:r>
              <a:rPr lang="en-US" sz="2000" dirty="0"/>
              <a:t>&gt; </a:t>
            </a:r>
            <a:r>
              <a:rPr lang="en-US" sz="2000" dirty="0" err="1"/>
              <a:t>prog</a:t>
            </a:r>
            <a:r>
              <a:rPr lang="en-US" sz="2000" dirty="0"/>
              <a:t> | sort</a:t>
            </a:r>
          </a:p>
          <a:p>
            <a:pPr>
              <a:spcAft>
                <a:spcPct val="10000"/>
              </a:spcAft>
            </a:pPr>
            <a:r>
              <a:rPr lang="en-US" sz="2400" i="1" dirty="0">
                <a:solidFill>
                  <a:srgbClr val="C00000"/>
                </a:solidFill>
              </a:rPr>
              <a:t>Thought questions: where’s the bounded buffer?</a:t>
            </a:r>
          </a:p>
          <a:p>
            <a:pPr>
              <a:spcAft>
                <a:spcPct val="10000"/>
              </a:spcAft>
            </a:pPr>
            <a:r>
              <a:rPr lang="en-US" sz="2400" i="1" dirty="0">
                <a:solidFill>
                  <a:srgbClr val="C00000"/>
                </a:solidFill>
              </a:rPr>
              <a:t>How “big” should the buffer be, in an ideal world?</a:t>
            </a:r>
          </a:p>
          <a:p>
            <a:pPr lvl="1">
              <a:spcAft>
                <a:spcPct val="10000"/>
              </a:spcAft>
            </a:pPr>
            <a:endParaRPr lang="en-US" sz="2000" dirty="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rgbClr val="0000FF"/>
                </a:solidFill>
              </a:rPr>
              <a:t>Producer-Consumer Problem</a:t>
            </a:r>
          </a:p>
        </p:txBody>
      </p:sp>
      <p:sp>
        <p:nvSpPr>
          <p:cNvPr id="5127" name="Rectangle 7"/>
          <p:cNvSpPr>
            <a:spLocks noGrp="1" noChangeArrowheads="1"/>
          </p:cNvSpPr>
          <p:nvPr>
            <p:ph idx="1"/>
          </p:nvPr>
        </p:nvSpPr>
        <p:spPr/>
        <p:txBody>
          <a:bodyPr>
            <a:normAutofit lnSpcReduction="10000"/>
          </a:bodyPr>
          <a:lstStyle/>
          <a:p>
            <a:pPr>
              <a:lnSpc>
                <a:spcPct val="90000"/>
              </a:lnSpc>
            </a:pPr>
            <a:r>
              <a:rPr lang="en-US" sz="2800"/>
              <a:t>Solving with semaphores</a:t>
            </a:r>
          </a:p>
          <a:p>
            <a:pPr lvl="1">
              <a:lnSpc>
                <a:spcPct val="90000"/>
              </a:lnSpc>
            </a:pPr>
            <a:r>
              <a:rPr lang="en-US" sz="2400"/>
              <a:t>We’ll use two kinds of semaphores</a:t>
            </a:r>
          </a:p>
          <a:p>
            <a:pPr lvl="1">
              <a:lnSpc>
                <a:spcPct val="90000"/>
              </a:lnSpc>
            </a:pPr>
            <a:r>
              <a:rPr lang="en-US" sz="2400"/>
              <a:t>We’ll use </a:t>
            </a:r>
            <a:r>
              <a:rPr lang="en-US" sz="2400" i="1"/>
              <a:t>counters </a:t>
            </a:r>
            <a:r>
              <a:rPr lang="en-US" sz="2400"/>
              <a:t>to track how much data is in the buffer</a:t>
            </a:r>
          </a:p>
          <a:p>
            <a:pPr lvl="2">
              <a:lnSpc>
                <a:spcPct val="90000"/>
              </a:lnSpc>
            </a:pPr>
            <a:r>
              <a:rPr lang="en-US" sz="2000"/>
              <a:t>One counter counts as we add data and stops the producer if there are N objects in the buffer</a:t>
            </a:r>
          </a:p>
          <a:p>
            <a:pPr lvl="2">
              <a:lnSpc>
                <a:spcPct val="90000"/>
              </a:lnSpc>
            </a:pPr>
            <a:r>
              <a:rPr lang="en-US" sz="2000"/>
              <a:t>A second counter counts as we remove data and stops a consumer if there are 0 in the buffer</a:t>
            </a:r>
          </a:p>
          <a:p>
            <a:pPr lvl="1">
              <a:lnSpc>
                <a:spcPct val="90000"/>
              </a:lnSpc>
            </a:pPr>
            <a:r>
              <a:rPr lang="en-US" sz="2400"/>
              <a:t>Idea: since general semaphores can count for us, we don’t need a separate counter variable</a:t>
            </a:r>
          </a:p>
          <a:p>
            <a:pPr>
              <a:lnSpc>
                <a:spcPct val="90000"/>
              </a:lnSpc>
            </a:pPr>
            <a:r>
              <a:rPr lang="en-US" sz="2800"/>
              <a:t>Why do we need a second kind of semaphore?</a:t>
            </a:r>
          </a:p>
          <a:p>
            <a:pPr lvl="1">
              <a:lnSpc>
                <a:spcPct val="90000"/>
              </a:lnSpc>
            </a:pPr>
            <a:r>
              <a:rPr lang="en-US" sz="2400"/>
              <a:t>We’ll also need a mutex semaphore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305800" cy="1143000"/>
          </a:xfrm>
        </p:spPr>
        <p:txBody>
          <a:bodyPr/>
          <a:lstStyle/>
          <a:p>
            <a:r>
              <a:rPr lang="en-US" dirty="0">
                <a:solidFill>
                  <a:srgbClr val="0000FF"/>
                </a:solidFill>
              </a:rPr>
              <a:t>Producer-Consumer </a:t>
            </a:r>
            <a:r>
              <a:rPr lang="en-US" dirty="0" smtClean="0">
                <a:solidFill>
                  <a:srgbClr val="0000FF"/>
                </a:solidFill>
              </a:rPr>
              <a:t>Solution</a:t>
            </a:r>
            <a:endParaRPr lang="en-US" dirty="0">
              <a:solidFill>
                <a:srgbClr val="0000FF"/>
              </a:solidFill>
            </a:endParaRPr>
          </a:p>
        </p:txBody>
      </p:sp>
      <p:sp>
        <p:nvSpPr>
          <p:cNvPr id="6147" name="Text Box 3"/>
          <p:cNvSpPr txBox="1">
            <a:spLocks noChangeArrowheads="1"/>
          </p:cNvSpPr>
          <p:nvPr/>
        </p:nvSpPr>
        <p:spPr bwMode="auto">
          <a:xfrm>
            <a:off x="1676400" y="1371600"/>
            <a:ext cx="5341938" cy="1465263"/>
          </a:xfrm>
          <a:prstGeom prst="rect">
            <a:avLst/>
          </a:prstGeom>
          <a:noFill/>
          <a:ln w="9525">
            <a:noFill/>
            <a:miter lim="800000"/>
            <a:headEnd/>
            <a:tailEnd/>
          </a:ln>
          <a:effectLst/>
        </p:spPr>
        <p:txBody>
          <a:bodyPr wrap="none">
            <a:spAutoFit/>
          </a:bodyPr>
          <a:lstStyle/>
          <a:p>
            <a:r>
              <a:rPr lang="en-US">
                <a:solidFill>
                  <a:srgbClr val="008000"/>
                </a:solidFill>
                <a:latin typeface="Comic Sans MS" pitchFamily="66" charset="0"/>
              </a:rPr>
              <a:t>Shared: Semaphores mutex, empty, full;</a:t>
            </a:r>
          </a:p>
          <a:p>
            <a:endParaRPr lang="en-US">
              <a:solidFill>
                <a:srgbClr val="008000"/>
              </a:solidFill>
              <a:latin typeface="Comic Sans MS" pitchFamily="66" charset="0"/>
            </a:endParaRPr>
          </a:p>
          <a:p>
            <a:r>
              <a:rPr lang="en-US">
                <a:solidFill>
                  <a:srgbClr val="008000"/>
                </a:solidFill>
                <a:latin typeface="Comic Sans MS" pitchFamily="66" charset="0"/>
              </a:rPr>
              <a:t>Init: mutex = 1;  /* for mutual exclusion*/</a:t>
            </a:r>
          </a:p>
          <a:p>
            <a:r>
              <a:rPr lang="en-US">
                <a:solidFill>
                  <a:srgbClr val="008000"/>
                </a:solidFill>
                <a:latin typeface="Comic Sans MS" pitchFamily="66" charset="0"/>
              </a:rPr>
              <a:t>        empty = N; /* number empty buf entries */</a:t>
            </a:r>
          </a:p>
          <a:p>
            <a:r>
              <a:rPr lang="en-US">
                <a:solidFill>
                  <a:srgbClr val="008000"/>
                </a:solidFill>
                <a:latin typeface="Comic Sans MS" pitchFamily="66" charset="0"/>
              </a:rPr>
              <a:t>        full = 0;      /* number full buf entries */</a:t>
            </a:r>
          </a:p>
        </p:txBody>
      </p:sp>
      <p:sp>
        <p:nvSpPr>
          <p:cNvPr id="6148" name="Text Box 4"/>
          <p:cNvSpPr txBox="1">
            <a:spLocks noChangeArrowheads="1"/>
          </p:cNvSpPr>
          <p:nvPr/>
        </p:nvSpPr>
        <p:spPr bwMode="auto">
          <a:xfrm>
            <a:off x="533400" y="2819400"/>
            <a:ext cx="3386138" cy="3937000"/>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Producer</a:t>
            </a:r>
            <a:endParaRPr lang="en-US" dirty="0">
              <a:solidFill>
                <a:srgbClr val="008000"/>
              </a:solidFill>
              <a:latin typeface="Comic Sans MS" pitchFamily="66" charset="0"/>
            </a:endParaRPr>
          </a:p>
          <a:p>
            <a:endParaRPr lang="en-US" dirty="0">
              <a:solidFill>
                <a:srgbClr val="008000"/>
              </a:solidFill>
              <a:latin typeface="Comic Sans MS" pitchFamily="66" charset="0"/>
            </a:endParaRPr>
          </a:p>
          <a:p>
            <a:r>
              <a:rPr lang="en-US" dirty="0">
                <a:solidFill>
                  <a:srgbClr val="008000"/>
                </a:solidFill>
                <a:latin typeface="Comic Sans MS" pitchFamily="66" charset="0"/>
              </a:rPr>
              <a:t>do {</a:t>
            </a:r>
          </a:p>
          <a:p>
            <a:r>
              <a:rPr lang="en-US" dirty="0">
                <a:solidFill>
                  <a:srgbClr val="008000"/>
                </a:solidFill>
                <a:latin typeface="Comic Sans MS" pitchFamily="66" charset="0"/>
              </a:rPr>
              <a:t>    . . . </a:t>
            </a:r>
          </a:p>
          <a:p>
            <a:r>
              <a:rPr lang="en-US" dirty="0">
                <a:solidFill>
                  <a:srgbClr val="008000"/>
                </a:solidFill>
                <a:latin typeface="Comic Sans MS" pitchFamily="66" charset="0"/>
              </a:rPr>
              <a:t>    // produce an item in </a:t>
            </a:r>
            <a:r>
              <a:rPr lang="en-US" dirty="0" err="1">
                <a:solidFill>
                  <a:srgbClr val="008000"/>
                </a:solidFill>
                <a:latin typeface="Comic Sans MS" pitchFamily="66" charset="0"/>
              </a:rPr>
              <a:t>nextp</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empty.acquire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 add </a:t>
            </a:r>
            <a:r>
              <a:rPr lang="en-US" dirty="0" err="1">
                <a:solidFill>
                  <a:srgbClr val="008000"/>
                </a:solidFill>
                <a:latin typeface="Comic Sans MS" pitchFamily="66" charset="0"/>
              </a:rPr>
              <a:t>nextp</a:t>
            </a:r>
            <a:r>
              <a:rPr lang="en-US" dirty="0">
                <a:solidFill>
                  <a:srgbClr val="008000"/>
                </a:solidFill>
                <a:latin typeface="Comic Sans MS" pitchFamily="66" charset="0"/>
              </a:rPr>
              <a:t> to buffer</a:t>
            </a:r>
          </a:p>
          <a:p>
            <a:r>
              <a:rPr lang="en-US" dirty="0">
                <a:solidFill>
                  <a:srgbClr val="008000"/>
                </a:solidFill>
                <a:latin typeface="Comic Sans MS" pitchFamily="66" charset="0"/>
              </a:rPr>
              <a:t>    .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full.release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while (true);</a:t>
            </a:r>
            <a:endParaRPr lang="en-US" b="1" u="sng" dirty="0">
              <a:solidFill>
                <a:srgbClr val="008000"/>
              </a:solidFill>
              <a:latin typeface="Comic Sans MS" pitchFamily="66" charset="0"/>
            </a:endParaRPr>
          </a:p>
        </p:txBody>
      </p:sp>
      <p:sp>
        <p:nvSpPr>
          <p:cNvPr id="6149" name="Text Box 5"/>
          <p:cNvSpPr txBox="1">
            <a:spLocks noChangeArrowheads="1"/>
          </p:cNvSpPr>
          <p:nvPr/>
        </p:nvSpPr>
        <p:spPr bwMode="auto">
          <a:xfrm>
            <a:off x="5715000" y="2819400"/>
            <a:ext cx="3043238" cy="3937000"/>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Consumer</a:t>
            </a:r>
            <a:endParaRPr lang="en-US" dirty="0">
              <a:solidFill>
                <a:srgbClr val="008000"/>
              </a:solidFill>
              <a:latin typeface="Comic Sans MS" pitchFamily="66" charset="0"/>
            </a:endParaRPr>
          </a:p>
          <a:p>
            <a:endParaRPr lang="en-US" dirty="0">
              <a:solidFill>
                <a:srgbClr val="008000"/>
              </a:solidFill>
              <a:latin typeface="Comic Sans MS" pitchFamily="66" charset="0"/>
            </a:endParaRPr>
          </a:p>
          <a:p>
            <a:r>
              <a:rPr lang="en-US" dirty="0">
                <a:solidFill>
                  <a:srgbClr val="008000"/>
                </a:solidFill>
                <a:latin typeface="Comic Sans MS" pitchFamily="66" charset="0"/>
              </a:rPr>
              <a:t>do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full.acquire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 remove item to </a:t>
            </a:r>
            <a:r>
              <a:rPr lang="en-US" dirty="0" err="1">
                <a:solidFill>
                  <a:srgbClr val="008000"/>
                </a:solidFill>
                <a:latin typeface="Comic Sans MS" pitchFamily="66" charset="0"/>
              </a:rPr>
              <a:t>nextc</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empty.release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t>     </a:t>
            </a:r>
            <a:r>
              <a:rPr lang="en-US" dirty="0">
                <a:solidFill>
                  <a:srgbClr val="008000"/>
                </a:solidFill>
              </a:rPr>
              <a:t>. . . </a:t>
            </a:r>
          </a:p>
          <a:p>
            <a:r>
              <a:rPr lang="en-US" dirty="0">
                <a:solidFill>
                  <a:srgbClr val="008000"/>
                </a:solidFill>
              </a:rPr>
              <a:t>     // consume item in </a:t>
            </a:r>
            <a:r>
              <a:rPr lang="en-US" dirty="0" err="1">
                <a:solidFill>
                  <a:srgbClr val="008000"/>
                </a:solidFill>
              </a:rPr>
              <a:t>nextc</a:t>
            </a:r>
            <a:endParaRPr lang="en-US" dirty="0">
              <a:solidFill>
                <a:srgbClr val="008000"/>
              </a:solidFill>
            </a:endParaRPr>
          </a:p>
          <a:p>
            <a:r>
              <a:rPr lang="en-US" dirty="0">
                <a:solidFill>
                  <a:srgbClr val="008000"/>
                </a:solidFill>
              </a:rPr>
              <a:t>     . . . </a:t>
            </a:r>
          </a:p>
          <a:p>
            <a:r>
              <a:rPr lang="en-US" dirty="0">
                <a:solidFill>
                  <a:srgbClr val="008000"/>
                </a:solidFill>
                <a:latin typeface="Comic Sans MS" pitchFamily="66" charset="0"/>
              </a:rPr>
              <a:t>} while (true);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solidFill>
                  <a:srgbClr val="0000FF"/>
                </a:solidFill>
              </a:rPr>
              <a:t>Readers-Writers Problem</a:t>
            </a:r>
          </a:p>
        </p:txBody>
      </p:sp>
      <p:sp>
        <p:nvSpPr>
          <p:cNvPr id="7171" name="Rectangle 3"/>
          <p:cNvSpPr>
            <a:spLocks noGrp="1" noChangeArrowheads="1"/>
          </p:cNvSpPr>
          <p:nvPr>
            <p:ph idx="1"/>
          </p:nvPr>
        </p:nvSpPr>
        <p:spPr/>
        <p:txBody>
          <a:bodyPr/>
          <a:lstStyle/>
          <a:p>
            <a:r>
              <a:rPr lang="en-US" sz="2400"/>
              <a:t>Courtois et al 1971</a:t>
            </a:r>
          </a:p>
          <a:p>
            <a:r>
              <a:rPr lang="en-US" sz="2400"/>
              <a:t>Models access to a database</a:t>
            </a:r>
          </a:p>
          <a:p>
            <a:pPr lvl="1"/>
            <a:r>
              <a:rPr lang="en-US" sz="2000"/>
              <a:t>A </a:t>
            </a:r>
            <a:r>
              <a:rPr lang="en-US" sz="2000" u="sng"/>
              <a:t>reader</a:t>
            </a:r>
            <a:r>
              <a:rPr lang="en-US" sz="2000"/>
              <a:t> is a thread that needs to look at the database but won’t change it.</a:t>
            </a:r>
          </a:p>
          <a:p>
            <a:pPr lvl="1"/>
            <a:r>
              <a:rPr lang="en-US" sz="2000"/>
              <a:t>A </a:t>
            </a:r>
            <a:r>
              <a:rPr lang="en-US" sz="2000" u="sng"/>
              <a:t>writer</a:t>
            </a:r>
            <a:r>
              <a:rPr lang="en-US" sz="2000"/>
              <a:t> is a thread that modifies the database</a:t>
            </a:r>
          </a:p>
          <a:p>
            <a:r>
              <a:rPr lang="en-US" sz="2400"/>
              <a:t>Example: making an airline reservation</a:t>
            </a:r>
          </a:p>
          <a:p>
            <a:pPr lvl="1"/>
            <a:r>
              <a:rPr lang="en-US" sz="2000"/>
              <a:t>When you browse to look at flight schedules the web site is acting as a reader on your behalf</a:t>
            </a:r>
          </a:p>
          <a:p>
            <a:pPr lvl="1"/>
            <a:r>
              <a:rPr lang="en-US" sz="2000"/>
              <a:t>When you reserve a seat, the web site has to write into the database to make the reservation</a:t>
            </a:r>
          </a:p>
          <a:p>
            <a:endParaRPr lang="en-US" sz="240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solidFill>
                  <a:srgbClr val="0000FF"/>
                </a:solidFill>
              </a:rPr>
              <a:t>Readers-Writers Problem</a:t>
            </a:r>
          </a:p>
        </p:txBody>
      </p:sp>
      <p:sp>
        <p:nvSpPr>
          <p:cNvPr id="25603" name="Rectangle 3"/>
          <p:cNvSpPr>
            <a:spLocks noGrp="1" noChangeArrowheads="1"/>
          </p:cNvSpPr>
          <p:nvPr>
            <p:ph idx="1"/>
          </p:nvPr>
        </p:nvSpPr>
        <p:spPr/>
        <p:txBody>
          <a:bodyPr>
            <a:normAutofit/>
          </a:bodyPr>
          <a:lstStyle/>
          <a:p>
            <a:pPr>
              <a:lnSpc>
                <a:spcPct val="80000"/>
              </a:lnSpc>
            </a:pPr>
            <a:r>
              <a:rPr lang="en-US" sz="2800" dirty="0"/>
              <a:t>Many threads share an object in memory</a:t>
            </a:r>
          </a:p>
          <a:p>
            <a:pPr lvl="1">
              <a:lnSpc>
                <a:spcPct val="80000"/>
              </a:lnSpc>
            </a:pPr>
            <a:r>
              <a:rPr lang="en-US" dirty="0"/>
              <a:t>Some write to it, some only read it</a:t>
            </a:r>
          </a:p>
          <a:p>
            <a:pPr lvl="1">
              <a:lnSpc>
                <a:spcPct val="80000"/>
              </a:lnSpc>
            </a:pPr>
            <a:r>
              <a:rPr lang="en-US" dirty="0"/>
              <a:t>Only one writer can be active at a time</a:t>
            </a:r>
          </a:p>
          <a:p>
            <a:pPr lvl="1">
              <a:lnSpc>
                <a:spcPct val="80000"/>
              </a:lnSpc>
            </a:pPr>
            <a:r>
              <a:rPr lang="en-US" dirty="0"/>
              <a:t>Any number of readers can be active </a:t>
            </a:r>
            <a:r>
              <a:rPr lang="en-US" dirty="0" smtClean="0"/>
              <a:t>simultaneously</a:t>
            </a:r>
          </a:p>
          <a:p>
            <a:pPr>
              <a:lnSpc>
                <a:spcPct val="80000"/>
              </a:lnSpc>
            </a:pPr>
            <a:endParaRPr lang="en-US" sz="2800" dirty="0" smtClean="0"/>
          </a:p>
          <a:p>
            <a:pPr>
              <a:lnSpc>
                <a:spcPct val="80000"/>
              </a:lnSpc>
            </a:pPr>
            <a:r>
              <a:rPr lang="en-US" sz="2800" dirty="0" smtClean="0"/>
              <a:t>Readers and Writers basically generalize the </a:t>
            </a:r>
            <a:r>
              <a:rPr lang="en-US" sz="2800" dirty="0"/>
              <a:t>critical section </a:t>
            </a:r>
            <a:r>
              <a:rPr lang="en-US" sz="2800" dirty="0" smtClean="0"/>
              <a:t>concept: in effect, there are two flavors of critical section</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solidFill>
                  <a:srgbClr val="0000FF"/>
                </a:solidFill>
              </a:rPr>
              <a:t>Readers-Writers Problem</a:t>
            </a:r>
          </a:p>
        </p:txBody>
      </p:sp>
      <p:sp>
        <p:nvSpPr>
          <p:cNvPr id="25603" name="Rectangle 3"/>
          <p:cNvSpPr>
            <a:spLocks noGrp="1" noChangeArrowheads="1"/>
          </p:cNvSpPr>
          <p:nvPr>
            <p:ph idx="1"/>
          </p:nvPr>
        </p:nvSpPr>
        <p:spPr/>
        <p:txBody>
          <a:bodyPr>
            <a:normAutofit/>
          </a:bodyPr>
          <a:lstStyle/>
          <a:p>
            <a:pPr>
              <a:lnSpc>
                <a:spcPct val="80000"/>
              </a:lnSpc>
            </a:pPr>
            <a:r>
              <a:rPr lang="en-US" sz="2800" dirty="0" smtClean="0"/>
              <a:t>Clarifying the problem </a:t>
            </a:r>
            <a:r>
              <a:rPr lang="en-US" sz="2800" dirty="0"/>
              <a:t>statement. </a:t>
            </a:r>
          </a:p>
          <a:p>
            <a:pPr lvl="1">
              <a:lnSpc>
                <a:spcPct val="80000"/>
              </a:lnSpc>
            </a:pPr>
            <a:r>
              <a:rPr lang="en-US" dirty="0"/>
              <a:t>Suppose that a writer is active and a mixture of readers and writers now shows up.  Who should get in next?</a:t>
            </a:r>
          </a:p>
          <a:p>
            <a:pPr lvl="1">
              <a:lnSpc>
                <a:spcPct val="80000"/>
              </a:lnSpc>
            </a:pPr>
            <a:r>
              <a:rPr lang="en-US" dirty="0"/>
              <a:t>Or suppose that a writer is waiting and an endless of stream of readers keeps showing up.  Is it fair for them to become active?</a:t>
            </a:r>
          </a:p>
          <a:p>
            <a:pPr lvl="1">
              <a:lnSpc>
                <a:spcPct val="80000"/>
              </a:lnSpc>
            </a:pPr>
            <a:endParaRPr lang="en-US" dirty="0"/>
          </a:p>
          <a:p>
            <a:pPr>
              <a:lnSpc>
                <a:spcPct val="80000"/>
              </a:lnSpc>
            </a:pPr>
            <a:r>
              <a:rPr lang="en-US" sz="2800" dirty="0"/>
              <a:t>We’ll favor a kind of back-and-forth form of fairness: </a:t>
            </a:r>
          </a:p>
          <a:p>
            <a:pPr lvl="1">
              <a:lnSpc>
                <a:spcPct val="80000"/>
              </a:lnSpc>
            </a:pPr>
            <a:r>
              <a:rPr lang="en-US" dirty="0"/>
              <a:t>Once a reader is waiting, readers will get in next.  </a:t>
            </a:r>
          </a:p>
          <a:p>
            <a:pPr lvl="1">
              <a:lnSpc>
                <a:spcPct val="80000"/>
              </a:lnSpc>
            </a:pPr>
            <a:r>
              <a:rPr lang="en-US" dirty="0"/>
              <a:t>If a writer is waiting, one writer will get in next.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28600"/>
            <a:ext cx="8305800" cy="1143000"/>
          </a:xfrm>
        </p:spPr>
        <p:txBody>
          <a:bodyPr/>
          <a:lstStyle/>
          <a:p>
            <a:r>
              <a:rPr lang="en-US" dirty="0">
                <a:solidFill>
                  <a:srgbClr val="0000FF"/>
                </a:solidFill>
              </a:rPr>
              <a:t>Readers-Writers (Take 1)</a:t>
            </a:r>
          </a:p>
        </p:txBody>
      </p:sp>
      <p:sp>
        <p:nvSpPr>
          <p:cNvPr id="8195" name="Text Box 3"/>
          <p:cNvSpPr txBox="1">
            <a:spLocks noChangeArrowheads="1"/>
          </p:cNvSpPr>
          <p:nvPr/>
        </p:nvSpPr>
        <p:spPr bwMode="auto">
          <a:xfrm>
            <a:off x="228600" y="1295400"/>
            <a:ext cx="4570413" cy="4760913"/>
          </a:xfrm>
          <a:prstGeom prst="rect">
            <a:avLst/>
          </a:prstGeom>
          <a:noFill/>
          <a:ln w="9525">
            <a:noFill/>
            <a:miter lim="800000"/>
            <a:headEnd/>
            <a:tailEnd/>
          </a:ln>
          <a:effectLst/>
        </p:spPr>
        <p:txBody>
          <a:bodyPr wrap="none">
            <a:spAutoFit/>
          </a:bodyPr>
          <a:lstStyle/>
          <a:p>
            <a:r>
              <a:rPr lang="en-US" dirty="0">
                <a:solidFill>
                  <a:srgbClr val="008000"/>
                </a:solidFill>
                <a:latin typeface="Comic Sans MS" pitchFamily="66" charset="0"/>
              </a:rPr>
              <a:t>Shared variables: Semaphore </a:t>
            </a:r>
            <a:r>
              <a:rPr lang="en-US" dirty="0" err="1">
                <a:solidFill>
                  <a:srgbClr val="008000"/>
                </a:solidFill>
                <a:latin typeface="Comic Sans MS" pitchFamily="66" charset="0"/>
              </a:rPr>
              <a:t>mutex</a:t>
            </a:r>
            <a:r>
              <a:rPr lang="en-US" dirty="0">
                <a:solidFill>
                  <a:srgbClr val="008000"/>
                </a:solidFill>
                <a:latin typeface="Comic Sans MS" pitchFamily="66" charset="0"/>
              </a:rPr>
              <a:t>, </a:t>
            </a:r>
            <a:r>
              <a:rPr lang="en-US" dirty="0" err="1">
                <a:solidFill>
                  <a:srgbClr val="008000"/>
                </a:solidFill>
                <a:latin typeface="Comic Sans MS" pitchFamily="66" charset="0"/>
              </a:rPr>
              <a:t>wrl</a:t>
            </a:r>
            <a:r>
              <a:rPr lang="en-US" dirty="0">
                <a:solidFill>
                  <a:srgbClr val="008000"/>
                </a:solidFill>
                <a:latin typeface="Comic Sans MS" pitchFamily="66" charset="0"/>
              </a:rPr>
              <a:t>;</a:t>
            </a:r>
          </a:p>
          <a:p>
            <a:r>
              <a:rPr lang="en-US" dirty="0">
                <a:solidFill>
                  <a:srgbClr val="008000"/>
                </a:solidFill>
                <a:latin typeface="Comic Sans MS" pitchFamily="66" charset="0"/>
              </a:rPr>
              <a:t>                             integer </a:t>
            </a:r>
            <a:r>
              <a:rPr lang="en-US" dirty="0" err="1">
                <a:solidFill>
                  <a:srgbClr val="008000"/>
                </a:solidFill>
                <a:latin typeface="Comic Sans MS" pitchFamily="66" charset="0"/>
              </a:rPr>
              <a:t>rcount</a:t>
            </a:r>
            <a:r>
              <a:rPr lang="en-US" dirty="0">
                <a:solidFill>
                  <a:srgbClr val="008000"/>
                </a:solidFill>
                <a:latin typeface="Comic Sans MS" pitchFamily="66" charset="0"/>
              </a:rPr>
              <a:t>;</a:t>
            </a:r>
          </a:p>
          <a:p>
            <a:endParaRPr lang="en-US" dirty="0">
              <a:solidFill>
                <a:srgbClr val="008000"/>
              </a:solidFill>
              <a:latin typeface="Comic Sans MS" pitchFamily="66" charset="0"/>
            </a:endParaRPr>
          </a:p>
          <a:p>
            <a:r>
              <a:rPr lang="en-US" dirty="0">
                <a:solidFill>
                  <a:srgbClr val="008000"/>
                </a:solidFill>
                <a:latin typeface="Comic Sans MS" pitchFamily="66" charset="0"/>
              </a:rPr>
              <a:t>Init: </a:t>
            </a:r>
            <a:r>
              <a:rPr lang="en-US" dirty="0" err="1">
                <a:solidFill>
                  <a:srgbClr val="008000"/>
                </a:solidFill>
                <a:latin typeface="Comic Sans MS" pitchFamily="66" charset="0"/>
              </a:rPr>
              <a:t>mutex</a:t>
            </a:r>
            <a:r>
              <a:rPr lang="en-US" dirty="0">
                <a:solidFill>
                  <a:srgbClr val="008000"/>
                </a:solidFill>
                <a:latin typeface="Comic Sans MS" pitchFamily="66" charset="0"/>
              </a:rPr>
              <a:t> = 1, </a:t>
            </a:r>
            <a:r>
              <a:rPr lang="en-US" dirty="0" err="1">
                <a:solidFill>
                  <a:srgbClr val="008000"/>
                </a:solidFill>
                <a:latin typeface="Comic Sans MS" pitchFamily="66" charset="0"/>
              </a:rPr>
              <a:t>wrl</a:t>
            </a:r>
            <a:r>
              <a:rPr lang="en-US" dirty="0">
                <a:solidFill>
                  <a:srgbClr val="008000"/>
                </a:solidFill>
                <a:latin typeface="Comic Sans MS" pitchFamily="66" charset="0"/>
              </a:rPr>
              <a:t> = 1, </a:t>
            </a:r>
            <a:r>
              <a:rPr lang="en-US" dirty="0" err="1">
                <a:solidFill>
                  <a:srgbClr val="008000"/>
                </a:solidFill>
                <a:latin typeface="Comic Sans MS" pitchFamily="66" charset="0"/>
              </a:rPr>
              <a:t>rcount</a:t>
            </a:r>
            <a:r>
              <a:rPr lang="en-US" dirty="0">
                <a:solidFill>
                  <a:srgbClr val="008000"/>
                </a:solidFill>
                <a:latin typeface="Comic Sans MS" pitchFamily="66" charset="0"/>
              </a:rPr>
              <a:t> = 0; </a:t>
            </a:r>
          </a:p>
          <a:p>
            <a:endParaRPr lang="en-US" dirty="0">
              <a:solidFill>
                <a:srgbClr val="008000"/>
              </a:solidFill>
              <a:latin typeface="Comic Sans MS" pitchFamily="66" charset="0"/>
            </a:endParaRPr>
          </a:p>
          <a:p>
            <a:endParaRPr lang="en-US" dirty="0">
              <a:solidFill>
                <a:srgbClr val="008000"/>
              </a:solidFill>
              <a:latin typeface="Comic Sans MS" pitchFamily="66" charset="0"/>
            </a:endParaRPr>
          </a:p>
          <a:p>
            <a:endParaRPr lang="en-US" dirty="0">
              <a:solidFill>
                <a:srgbClr val="008000"/>
              </a:solidFill>
              <a:latin typeface="Comic Sans MS" pitchFamily="66" charset="0"/>
            </a:endParaRPr>
          </a:p>
          <a:p>
            <a:r>
              <a:rPr lang="en-US" b="1" u="sng" dirty="0">
                <a:solidFill>
                  <a:srgbClr val="008000"/>
                </a:solidFill>
                <a:latin typeface="Comic Sans MS" pitchFamily="66" charset="0"/>
              </a:rPr>
              <a:t>Writer</a:t>
            </a:r>
            <a:endParaRPr lang="en-US" dirty="0">
              <a:solidFill>
                <a:srgbClr val="008000"/>
              </a:solidFill>
              <a:latin typeface="Comic Sans MS" pitchFamily="66" charset="0"/>
            </a:endParaRPr>
          </a:p>
          <a:p>
            <a:r>
              <a:rPr lang="en-US" dirty="0">
                <a:solidFill>
                  <a:srgbClr val="008000"/>
                </a:solidFill>
                <a:latin typeface="Comic Sans MS" pitchFamily="66" charset="0"/>
              </a:rPr>
              <a:t>do {</a:t>
            </a:r>
          </a:p>
          <a:p>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wrl.acquire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 . .</a:t>
            </a:r>
          </a:p>
          <a:p>
            <a:r>
              <a:rPr lang="en-US" dirty="0">
                <a:solidFill>
                  <a:srgbClr val="008000"/>
                </a:solidFill>
                <a:latin typeface="Comic Sans MS" pitchFamily="66" charset="0"/>
              </a:rPr>
              <a:t>    /*writing is performed*/</a:t>
            </a:r>
          </a:p>
          <a:p>
            <a:r>
              <a:rPr lang="en-US" dirty="0">
                <a:solidFill>
                  <a:srgbClr val="008000"/>
                </a:solidFill>
                <a:latin typeface="Comic Sans MS" pitchFamily="66" charset="0"/>
              </a:rPr>
              <a:t>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wrl.release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endParaRPr lang="en-US" dirty="0">
              <a:solidFill>
                <a:srgbClr val="008000"/>
              </a:solidFill>
              <a:latin typeface="Comic Sans MS" pitchFamily="66" charset="0"/>
            </a:endParaRPr>
          </a:p>
          <a:p>
            <a:r>
              <a:rPr lang="en-US" dirty="0">
                <a:solidFill>
                  <a:srgbClr val="008000"/>
                </a:solidFill>
                <a:latin typeface="Comic Sans MS" pitchFamily="66" charset="0"/>
              </a:rPr>
              <a:t>}while(TRUE);</a:t>
            </a:r>
          </a:p>
        </p:txBody>
      </p:sp>
      <p:sp>
        <p:nvSpPr>
          <p:cNvPr id="8196" name="Text Box 4"/>
          <p:cNvSpPr txBox="1">
            <a:spLocks noChangeArrowheads="1"/>
          </p:cNvSpPr>
          <p:nvPr/>
        </p:nvSpPr>
        <p:spPr bwMode="auto">
          <a:xfrm>
            <a:off x="5486400" y="1676400"/>
            <a:ext cx="3176588" cy="4486275"/>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Reader</a:t>
            </a:r>
            <a:endParaRPr lang="en-US" dirty="0">
              <a:solidFill>
                <a:srgbClr val="008000"/>
              </a:solidFill>
              <a:latin typeface="Comic Sans MS" pitchFamily="66" charset="0"/>
            </a:endParaRPr>
          </a:p>
          <a:p>
            <a:r>
              <a:rPr lang="en-US" dirty="0">
                <a:solidFill>
                  <a:srgbClr val="008000"/>
                </a:solidFill>
                <a:latin typeface="Comic Sans MS" pitchFamily="66" charset="0"/>
              </a:rPr>
              <a:t>do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a:solidFill>
                  <a:srgbClr val="008000"/>
                </a:solidFill>
                <a:latin typeface="Comic Sans MS" pitchFamily="66" charset="0"/>
              </a:rPr>
              <a:t>rcount</a:t>
            </a:r>
            <a:r>
              <a:rPr lang="en-US" dirty="0">
                <a:solidFill>
                  <a:srgbClr val="008000"/>
                </a:solidFill>
                <a:latin typeface="Comic Sans MS" pitchFamily="66" charset="0"/>
              </a:rPr>
              <a:t>++;</a:t>
            </a:r>
          </a:p>
          <a:p>
            <a:r>
              <a:rPr lang="en-US" dirty="0">
                <a:solidFill>
                  <a:srgbClr val="008000"/>
                </a:solidFill>
                <a:latin typeface="Comic Sans MS" pitchFamily="66" charset="0"/>
              </a:rPr>
              <a:t>    if (</a:t>
            </a:r>
            <a:r>
              <a:rPr lang="en-US" dirty="0" err="1">
                <a:solidFill>
                  <a:srgbClr val="008000"/>
                </a:solidFill>
                <a:latin typeface="Comic Sans MS" pitchFamily="66" charset="0"/>
              </a:rPr>
              <a:t>rcount</a:t>
            </a:r>
            <a:r>
              <a:rPr lang="en-US" dirty="0">
                <a:solidFill>
                  <a:srgbClr val="008000"/>
                </a:solidFill>
                <a:latin typeface="Comic Sans MS" pitchFamily="66" charset="0"/>
              </a:rPr>
              <a:t> == 1)</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wrl.acquire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 . .</a:t>
            </a:r>
          </a:p>
          <a:p>
            <a:r>
              <a:rPr lang="en-US" dirty="0">
                <a:solidFill>
                  <a:srgbClr val="008000"/>
                </a:solidFill>
                <a:latin typeface="Comic Sans MS" pitchFamily="66" charset="0"/>
              </a:rPr>
              <a:t>    /*reading is performed*/</a:t>
            </a:r>
          </a:p>
          <a:p>
            <a:r>
              <a:rPr lang="en-US" dirty="0">
                <a:solidFill>
                  <a:srgbClr val="008000"/>
                </a:solidFill>
                <a:latin typeface="Comic Sans MS" pitchFamily="66" charset="0"/>
              </a:rPr>
              <a:t>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a:solidFill>
                  <a:srgbClr val="008000"/>
                </a:solidFill>
                <a:latin typeface="Comic Sans MS" pitchFamily="66" charset="0"/>
              </a:rPr>
              <a:t>rcount</a:t>
            </a:r>
            <a:r>
              <a:rPr lang="en-US" dirty="0">
                <a:solidFill>
                  <a:srgbClr val="008000"/>
                </a:solidFill>
                <a:latin typeface="Comic Sans MS" pitchFamily="66" charset="0"/>
              </a:rPr>
              <a:t>--;</a:t>
            </a:r>
          </a:p>
          <a:p>
            <a:r>
              <a:rPr lang="en-US" dirty="0">
                <a:solidFill>
                  <a:srgbClr val="008000"/>
                </a:solidFill>
                <a:latin typeface="Comic Sans MS" pitchFamily="66" charset="0"/>
              </a:rPr>
              <a:t>    if (</a:t>
            </a:r>
            <a:r>
              <a:rPr lang="en-US" dirty="0" err="1">
                <a:solidFill>
                  <a:srgbClr val="008000"/>
                </a:solidFill>
                <a:latin typeface="Comic Sans MS" pitchFamily="66" charset="0"/>
              </a:rPr>
              <a:t>rcount</a:t>
            </a:r>
            <a:r>
              <a:rPr lang="en-US" dirty="0">
                <a:solidFill>
                  <a:srgbClr val="008000"/>
                </a:solidFill>
                <a:latin typeface="Comic Sans MS" pitchFamily="66" charset="0"/>
              </a:rPr>
              <a:t> == 0)</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wrl.release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}while(TRUE);</a:t>
            </a:r>
            <a:endParaRPr lang="en-US" b="1" u="sng" dirty="0">
              <a:solidFill>
                <a:srgbClr val="008000"/>
              </a:solidFill>
              <a:latin typeface="Comic Sans MS" pitchFamily="66"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solidFill>
                  <a:srgbClr val="0000FF"/>
                </a:solidFill>
              </a:rPr>
              <a:t>Readers-Writers Notes</a:t>
            </a:r>
          </a:p>
        </p:txBody>
      </p:sp>
      <p:sp>
        <p:nvSpPr>
          <p:cNvPr id="24579" name="Rectangle 3"/>
          <p:cNvSpPr>
            <a:spLocks noGrp="1" noChangeArrowheads="1"/>
          </p:cNvSpPr>
          <p:nvPr>
            <p:ph idx="1"/>
          </p:nvPr>
        </p:nvSpPr>
        <p:spPr/>
        <p:txBody>
          <a:bodyPr/>
          <a:lstStyle/>
          <a:p>
            <a:r>
              <a:rPr lang="en-US" sz="2400" dirty="0"/>
              <a:t>If there is a writer</a:t>
            </a:r>
          </a:p>
          <a:p>
            <a:pPr lvl="1"/>
            <a:r>
              <a:rPr lang="en-US" sz="2000" dirty="0"/>
              <a:t>First reader blocks on </a:t>
            </a:r>
            <a:r>
              <a:rPr lang="en-US" sz="2000" b="1" dirty="0" err="1">
                <a:latin typeface="Comic Sans MS" pitchFamily="66" charset="0"/>
              </a:rPr>
              <a:t>wrl</a:t>
            </a:r>
            <a:endParaRPr lang="en-US" sz="2000" b="1" dirty="0">
              <a:latin typeface="Comic Sans MS" pitchFamily="66" charset="0"/>
            </a:endParaRPr>
          </a:p>
          <a:p>
            <a:pPr lvl="1"/>
            <a:r>
              <a:rPr lang="en-US" sz="2000" dirty="0"/>
              <a:t>Other readers block on </a:t>
            </a:r>
            <a:r>
              <a:rPr lang="en-US" sz="2000" b="1" dirty="0" err="1">
                <a:latin typeface="Comic Sans MS" pitchFamily="66" charset="0"/>
              </a:rPr>
              <a:t>mutex</a:t>
            </a:r>
            <a:endParaRPr lang="en-US" sz="2000" b="1" dirty="0">
              <a:latin typeface="Comic Sans MS" pitchFamily="66" charset="0"/>
            </a:endParaRPr>
          </a:p>
          <a:p>
            <a:r>
              <a:rPr lang="en-US" sz="2400" dirty="0"/>
              <a:t>Once a reader is active, all readers get to go through</a:t>
            </a:r>
          </a:p>
          <a:p>
            <a:pPr lvl="1"/>
            <a:r>
              <a:rPr lang="en-US" sz="2000" dirty="0"/>
              <a:t>Trick question: Which reader gets in first?</a:t>
            </a:r>
          </a:p>
          <a:p>
            <a:r>
              <a:rPr lang="en-US" sz="2400" dirty="0"/>
              <a:t>The last reader to exit signals a writer</a:t>
            </a:r>
          </a:p>
          <a:p>
            <a:pPr lvl="1"/>
            <a:r>
              <a:rPr lang="en-US" sz="2000" dirty="0"/>
              <a:t>If no writer, then readers can continue</a:t>
            </a:r>
          </a:p>
          <a:p>
            <a:r>
              <a:rPr lang="en-US" sz="2400" dirty="0"/>
              <a:t>If readers and writers waiting on </a:t>
            </a:r>
            <a:r>
              <a:rPr lang="en-US" sz="2400" b="1" dirty="0" err="1">
                <a:latin typeface="Comic Sans MS" pitchFamily="66" charset="0"/>
              </a:rPr>
              <a:t>wrl</a:t>
            </a:r>
            <a:r>
              <a:rPr lang="en-US" sz="2400" dirty="0"/>
              <a:t>, and writer exits</a:t>
            </a:r>
          </a:p>
          <a:p>
            <a:pPr lvl="1"/>
            <a:r>
              <a:rPr lang="en-US" sz="2000" dirty="0"/>
              <a:t>Who gets to go in first?</a:t>
            </a:r>
          </a:p>
          <a:p>
            <a:r>
              <a:rPr lang="en-US" sz="2400" dirty="0"/>
              <a:t>Why doesn’t a writer need to use </a:t>
            </a:r>
            <a:r>
              <a:rPr lang="en-US" sz="2400" b="1" dirty="0" err="1">
                <a:latin typeface="Comic Sans MS" pitchFamily="66" charset="0"/>
              </a:rPr>
              <a:t>mutex</a:t>
            </a:r>
            <a:r>
              <a:rPr lang="en-US" sz="2400" dirty="0"/>
              <a:t>?</a:t>
            </a: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solidFill>
                  <a:srgbClr val="0000FF"/>
                </a:solidFill>
              </a:rPr>
              <a:t>Does this work as we hoped?</a:t>
            </a:r>
          </a:p>
        </p:txBody>
      </p:sp>
      <p:sp>
        <p:nvSpPr>
          <p:cNvPr id="31747" name="Rectangle 3"/>
          <p:cNvSpPr>
            <a:spLocks noGrp="1" noChangeArrowheads="1"/>
          </p:cNvSpPr>
          <p:nvPr>
            <p:ph idx="1"/>
          </p:nvPr>
        </p:nvSpPr>
        <p:spPr/>
        <p:txBody>
          <a:bodyPr/>
          <a:lstStyle/>
          <a:p>
            <a:pPr>
              <a:lnSpc>
                <a:spcPct val="80000"/>
              </a:lnSpc>
            </a:pPr>
            <a:r>
              <a:rPr lang="en-US" sz="2800" dirty="0"/>
              <a:t>If readers are active, no writer can enter</a:t>
            </a:r>
          </a:p>
          <a:p>
            <a:pPr lvl="1">
              <a:lnSpc>
                <a:spcPct val="80000"/>
              </a:lnSpc>
            </a:pPr>
            <a:r>
              <a:rPr lang="en-US" sz="2400" dirty="0"/>
              <a:t>The writers wait doing a </a:t>
            </a:r>
            <a:r>
              <a:rPr lang="en-US" sz="2400" dirty="0" err="1" smtClean="0"/>
              <a:t>wrl.wait</a:t>
            </a:r>
            <a:r>
              <a:rPr lang="en-US" sz="2400" dirty="0" smtClean="0"/>
              <a:t>();</a:t>
            </a:r>
            <a:endParaRPr lang="en-US" sz="2400" dirty="0"/>
          </a:p>
          <a:p>
            <a:pPr>
              <a:lnSpc>
                <a:spcPct val="80000"/>
              </a:lnSpc>
            </a:pPr>
            <a:r>
              <a:rPr lang="en-US" sz="2800" dirty="0"/>
              <a:t>While writer is active, nobody can enter</a:t>
            </a:r>
          </a:p>
          <a:p>
            <a:pPr lvl="1">
              <a:lnSpc>
                <a:spcPct val="80000"/>
              </a:lnSpc>
            </a:pPr>
            <a:r>
              <a:rPr lang="en-US" sz="2400" dirty="0"/>
              <a:t>Any other reader or writer will wait</a:t>
            </a:r>
          </a:p>
          <a:p>
            <a:pPr>
              <a:lnSpc>
                <a:spcPct val="80000"/>
              </a:lnSpc>
            </a:pPr>
            <a:r>
              <a:rPr lang="en-US" sz="2800" dirty="0"/>
              <a:t>But back-and-forth switching is buggy:</a:t>
            </a:r>
          </a:p>
          <a:p>
            <a:pPr lvl="1">
              <a:lnSpc>
                <a:spcPct val="80000"/>
              </a:lnSpc>
            </a:pPr>
            <a:r>
              <a:rPr lang="en-US" sz="2400" dirty="0"/>
              <a:t>Any number of readers can enter in a row</a:t>
            </a:r>
          </a:p>
          <a:p>
            <a:pPr lvl="1">
              <a:lnSpc>
                <a:spcPct val="80000"/>
              </a:lnSpc>
            </a:pPr>
            <a:r>
              <a:rPr lang="en-US" sz="2400" dirty="0"/>
              <a:t>Readers can “starve” writers</a:t>
            </a:r>
          </a:p>
          <a:p>
            <a:pPr>
              <a:lnSpc>
                <a:spcPct val="80000"/>
              </a:lnSpc>
            </a:pPr>
            <a:r>
              <a:rPr lang="en-US" sz="2800" dirty="0"/>
              <a:t>With semaphores, building a solution that has the desired back-and-forth behavior is </a:t>
            </a:r>
            <a:r>
              <a:rPr lang="en-US" sz="2800" dirty="0" smtClean="0"/>
              <a:t>really </a:t>
            </a:r>
            <a:r>
              <a:rPr lang="en-US" sz="2800" dirty="0"/>
              <a:t>tricky!</a:t>
            </a:r>
          </a:p>
          <a:p>
            <a:pPr lvl="1">
              <a:lnSpc>
                <a:spcPct val="80000"/>
              </a:lnSpc>
            </a:pPr>
            <a:r>
              <a:rPr lang="en-US" sz="2400" dirty="0"/>
              <a:t>We recommend that you try, but not too hard…</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solidFill>
                  <a:srgbClr val="0000FF"/>
                </a:solidFill>
              </a:rPr>
              <a:t>Common programming errors</a:t>
            </a:r>
          </a:p>
        </p:txBody>
      </p:sp>
      <p:sp>
        <p:nvSpPr>
          <p:cNvPr id="9" name="Slide Number Placeholder 4"/>
          <p:cNvSpPr>
            <a:spLocks noGrp="1"/>
          </p:cNvSpPr>
          <p:nvPr>
            <p:ph type="sldNum" sz="quarter" idx="12"/>
          </p:nvPr>
        </p:nvSpPr>
        <p:spPr/>
        <p:txBody>
          <a:bodyPr/>
          <a:lstStyle/>
          <a:p>
            <a:fld id="{36F9743E-23CB-4094-B53C-F2CAEC028166}" type="slidenum">
              <a:rPr lang="en-US"/>
              <a:pPr/>
              <a:t>19</a:t>
            </a:fld>
            <a:endParaRPr lang="en-US"/>
          </a:p>
        </p:txBody>
      </p:sp>
      <p:sp>
        <p:nvSpPr>
          <p:cNvPr id="4099" name="Text Box 3"/>
          <p:cNvSpPr txBox="1">
            <a:spLocks noChangeArrowheads="1"/>
          </p:cNvSpPr>
          <p:nvPr/>
        </p:nvSpPr>
        <p:spPr bwMode="auto">
          <a:xfrm>
            <a:off x="914400" y="3124200"/>
            <a:ext cx="1351652" cy="1754326"/>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Process </a:t>
            </a:r>
            <a:r>
              <a:rPr lang="en-US" b="1" u="sng" dirty="0" err="1">
                <a:solidFill>
                  <a:srgbClr val="008000"/>
                </a:solidFill>
                <a:latin typeface="Comic Sans MS" pitchFamily="66" charset="0"/>
              </a:rPr>
              <a:t>i</a:t>
            </a:r>
            <a:endParaRPr lang="en-US" b="1" u="sng" dirty="0">
              <a:solidFill>
                <a:srgbClr val="008000"/>
              </a:solidFill>
              <a:latin typeface="Comic Sans MS" pitchFamily="66" charset="0"/>
            </a:endParaRPr>
          </a:p>
          <a:p>
            <a:endParaRPr lang="en-US" b="1" u="sng" dirty="0">
              <a:solidFill>
                <a:srgbClr val="008000"/>
              </a:solidFill>
              <a:latin typeface="Comic Sans MS" pitchFamily="66" charset="0"/>
            </a:endParaRPr>
          </a:p>
          <a:p>
            <a:endParaRPr lang="en-US" b="1" u="sng" dirty="0">
              <a:solidFill>
                <a:srgbClr val="008000"/>
              </a:solidFill>
              <a:latin typeface="Comic Sans MS" pitchFamily="66" charset="0"/>
            </a:endParaRPr>
          </a:p>
          <a:p>
            <a:r>
              <a:rPr lang="en-US" dirty="0" err="1" smtClean="0">
                <a:solidFill>
                  <a:srgbClr val="008000"/>
                </a:solidFill>
                <a:latin typeface="Comic Sans MS" pitchFamily="66" charset="0"/>
              </a:rPr>
              <a:t>S.acquire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CS</a:t>
            </a:r>
          </a:p>
          <a:p>
            <a:r>
              <a:rPr lang="en-US" dirty="0" err="1" smtClean="0">
                <a:solidFill>
                  <a:srgbClr val="008000"/>
                </a:solidFill>
                <a:latin typeface="Comic Sans MS" pitchFamily="66" charset="0"/>
              </a:rPr>
              <a:t>S.acquire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p:txBody>
      </p:sp>
      <p:sp>
        <p:nvSpPr>
          <p:cNvPr id="4100" name="Text Box 4"/>
          <p:cNvSpPr txBox="1">
            <a:spLocks noChangeArrowheads="1"/>
          </p:cNvSpPr>
          <p:nvPr/>
        </p:nvSpPr>
        <p:spPr bwMode="auto">
          <a:xfrm>
            <a:off x="3405188" y="3124200"/>
            <a:ext cx="1356462" cy="1754326"/>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Process j</a:t>
            </a:r>
          </a:p>
          <a:p>
            <a:endParaRPr lang="en-US" b="1" u="sng" dirty="0">
              <a:solidFill>
                <a:srgbClr val="008000"/>
              </a:solidFill>
              <a:latin typeface="Comic Sans MS" pitchFamily="66" charset="0"/>
            </a:endParaRPr>
          </a:p>
          <a:p>
            <a:endParaRPr lang="en-US" b="1" u="sng" dirty="0">
              <a:solidFill>
                <a:srgbClr val="008000"/>
              </a:solidFill>
              <a:latin typeface="Comic Sans MS" pitchFamily="66" charset="0"/>
            </a:endParaRPr>
          </a:p>
          <a:p>
            <a:r>
              <a:rPr lang="en-US" dirty="0" err="1" smtClean="0">
                <a:solidFill>
                  <a:srgbClr val="008000"/>
                </a:solidFill>
                <a:latin typeface="Comic Sans MS" pitchFamily="66" charset="0"/>
              </a:rPr>
              <a:t>S.release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CS</a:t>
            </a:r>
          </a:p>
          <a:p>
            <a:r>
              <a:rPr lang="en-US" dirty="0" err="1" smtClean="0">
                <a:solidFill>
                  <a:srgbClr val="008000"/>
                </a:solidFill>
                <a:latin typeface="Comic Sans MS" pitchFamily="66" charset="0"/>
              </a:rPr>
              <a:t>S.release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p:txBody>
      </p:sp>
      <p:sp>
        <p:nvSpPr>
          <p:cNvPr id="4102" name="Text Box 6"/>
          <p:cNvSpPr txBox="1">
            <a:spLocks noChangeArrowheads="1"/>
          </p:cNvSpPr>
          <p:nvPr/>
        </p:nvSpPr>
        <p:spPr bwMode="auto">
          <a:xfrm>
            <a:off x="6400800" y="3200400"/>
            <a:ext cx="1351652" cy="1477328"/>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Process k</a:t>
            </a:r>
          </a:p>
          <a:p>
            <a:endParaRPr lang="en-US" b="1" u="sng" dirty="0">
              <a:solidFill>
                <a:srgbClr val="008000"/>
              </a:solidFill>
              <a:latin typeface="Comic Sans MS" pitchFamily="66" charset="0"/>
            </a:endParaRPr>
          </a:p>
          <a:p>
            <a:endParaRPr lang="en-US" b="1" u="sng" dirty="0">
              <a:solidFill>
                <a:srgbClr val="008000"/>
              </a:solidFill>
              <a:latin typeface="Comic Sans MS" pitchFamily="66" charset="0"/>
            </a:endParaRPr>
          </a:p>
          <a:p>
            <a:r>
              <a:rPr lang="en-US" dirty="0" err="1" smtClean="0">
                <a:solidFill>
                  <a:srgbClr val="008000"/>
                </a:solidFill>
                <a:latin typeface="Comic Sans MS" pitchFamily="66" charset="0"/>
              </a:rPr>
              <a:t>S.acquire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CS</a:t>
            </a:r>
          </a:p>
        </p:txBody>
      </p:sp>
      <p:sp>
        <p:nvSpPr>
          <p:cNvPr id="4103" name="AutoShape 7"/>
          <p:cNvSpPr>
            <a:spLocks noChangeArrowheads="1"/>
          </p:cNvSpPr>
          <p:nvPr/>
        </p:nvSpPr>
        <p:spPr bwMode="auto">
          <a:xfrm>
            <a:off x="1752600" y="2286000"/>
            <a:ext cx="4114800" cy="1524000"/>
          </a:xfrm>
          <a:prstGeom prst="wedgeRectCallout">
            <a:avLst>
              <a:gd name="adj1" fmla="val -52625"/>
              <a:gd name="adj2" fmla="val 105731"/>
            </a:avLst>
          </a:prstGeom>
          <a:solidFill>
            <a:schemeClr val="accent1"/>
          </a:solidFill>
          <a:ln w="9525">
            <a:solidFill>
              <a:schemeClr val="tx1"/>
            </a:solidFill>
            <a:miter lim="800000"/>
            <a:headEnd/>
            <a:tailEnd/>
          </a:ln>
          <a:effectLst/>
        </p:spPr>
        <p:txBody>
          <a:bodyPr/>
          <a:lstStyle/>
          <a:p>
            <a:pPr algn="ctr"/>
            <a:r>
              <a:rPr lang="en-US" dirty="0">
                <a:solidFill>
                  <a:schemeClr val="bg1"/>
                </a:solidFill>
              </a:rPr>
              <a:t>A typo.  Process I will get stuck (forever) the second time it does the </a:t>
            </a:r>
            <a:r>
              <a:rPr lang="en-US" dirty="0" smtClean="0">
                <a:solidFill>
                  <a:schemeClr val="bg1"/>
                </a:solidFill>
              </a:rPr>
              <a:t>wait() </a:t>
            </a:r>
            <a:r>
              <a:rPr lang="en-US" dirty="0">
                <a:solidFill>
                  <a:schemeClr val="bg1"/>
                </a:solidFill>
              </a:rPr>
              <a:t>operation.  Moreover, every </a:t>
            </a:r>
            <a:r>
              <a:rPr lang="en-US" i="1" dirty="0">
                <a:solidFill>
                  <a:schemeClr val="bg1"/>
                </a:solidFill>
              </a:rPr>
              <a:t>other </a:t>
            </a:r>
            <a:r>
              <a:rPr lang="en-US" dirty="0">
                <a:solidFill>
                  <a:schemeClr val="bg1"/>
                </a:solidFill>
              </a:rPr>
              <a:t>process will freeze up too when trying to enter the critical section!</a:t>
            </a:r>
          </a:p>
        </p:txBody>
      </p:sp>
      <p:sp>
        <p:nvSpPr>
          <p:cNvPr id="4104" name="AutoShape 8"/>
          <p:cNvSpPr>
            <a:spLocks noChangeArrowheads="1"/>
          </p:cNvSpPr>
          <p:nvPr/>
        </p:nvSpPr>
        <p:spPr bwMode="auto">
          <a:xfrm>
            <a:off x="4800600" y="2133600"/>
            <a:ext cx="3962400" cy="2057400"/>
          </a:xfrm>
          <a:prstGeom prst="wedgeRectCallout">
            <a:avLst>
              <a:gd name="adj1" fmla="val -69792"/>
              <a:gd name="adj2" fmla="val 44444"/>
            </a:avLst>
          </a:prstGeom>
          <a:solidFill>
            <a:schemeClr val="accent1"/>
          </a:solidFill>
          <a:ln w="9525">
            <a:solidFill>
              <a:schemeClr val="tx1"/>
            </a:solidFill>
            <a:miter lim="800000"/>
            <a:headEnd/>
            <a:tailEnd/>
          </a:ln>
          <a:effectLst/>
        </p:spPr>
        <p:txBody>
          <a:bodyPr/>
          <a:lstStyle/>
          <a:p>
            <a:pPr algn="ctr"/>
            <a:r>
              <a:rPr lang="en-US" dirty="0">
                <a:solidFill>
                  <a:schemeClr val="bg1"/>
                </a:solidFill>
              </a:rPr>
              <a:t>A typo.  Process J won’t respect mutual exclusion even if the other processes follow the rules correctly.  Worse still, once we’ve done two “extra” </a:t>
            </a:r>
            <a:r>
              <a:rPr lang="en-US" dirty="0" smtClean="0">
                <a:solidFill>
                  <a:schemeClr val="bg1"/>
                </a:solidFill>
              </a:rPr>
              <a:t>notify() </a:t>
            </a:r>
            <a:r>
              <a:rPr lang="en-US" dirty="0">
                <a:solidFill>
                  <a:schemeClr val="bg1"/>
                </a:solidFill>
              </a:rPr>
              <a:t>operations this way, other processes might get into the CS inappropriately!</a:t>
            </a:r>
          </a:p>
        </p:txBody>
      </p:sp>
      <p:sp>
        <p:nvSpPr>
          <p:cNvPr id="4105" name="AutoShape 9"/>
          <p:cNvSpPr>
            <a:spLocks noChangeArrowheads="1"/>
          </p:cNvSpPr>
          <p:nvPr/>
        </p:nvSpPr>
        <p:spPr bwMode="auto">
          <a:xfrm>
            <a:off x="2667000" y="1295400"/>
            <a:ext cx="3962400" cy="1905000"/>
          </a:xfrm>
          <a:prstGeom prst="wedgeRectCallout">
            <a:avLst>
              <a:gd name="adj1" fmla="val 45194"/>
              <a:gd name="adj2" fmla="val 107500"/>
            </a:avLst>
          </a:prstGeom>
          <a:solidFill>
            <a:schemeClr val="accent1"/>
          </a:solidFill>
          <a:ln w="9525">
            <a:solidFill>
              <a:schemeClr val="tx1"/>
            </a:solidFill>
            <a:miter lim="800000"/>
            <a:headEnd/>
            <a:tailEnd/>
          </a:ln>
          <a:effectLst/>
        </p:spPr>
        <p:txBody>
          <a:bodyPr/>
          <a:lstStyle/>
          <a:p>
            <a:pPr algn="ctr"/>
            <a:r>
              <a:rPr lang="en-US" dirty="0">
                <a:solidFill>
                  <a:schemeClr val="bg1"/>
                </a:solidFill>
              </a:rPr>
              <a:t>Whoever next calls </a:t>
            </a:r>
            <a:r>
              <a:rPr lang="en-US" dirty="0" smtClean="0">
                <a:solidFill>
                  <a:schemeClr val="bg1"/>
                </a:solidFill>
              </a:rPr>
              <a:t>wait() </a:t>
            </a:r>
            <a:r>
              <a:rPr lang="en-US" dirty="0">
                <a:solidFill>
                  <a:schemeClr val="bg1"/>
                </a:solidFill>
              </a:rPr>
              <a:t>will freeze up.  The bug might be confusing because that other process could be perfectly correct code, yet that’s the one you’ll see hung when you use the debugger to look at its state!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103"/>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410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4104"/>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410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410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3" grpId="0" animBg="1"/>
      <p:bldP spid="4103" grpId="1" animBg="1"/>
      <p:bldP spid="4104" grpId="0" animBg="1"/>
      <p:bldP spid="4104" grpId="1" animBg="1"/>
      <p:bldP spid="4105" grpId="0" animBg="1"/>
      <p:bldP spid="410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dirty="0" smtClean="0">
                <a:solidFill>
                  <a:srgbClr val="0000FF"/>
                </a:solidFill>
              </a:rPr>
              <a:t>Synchronization paradigms</a:t>
            </a:r>
            <a:endParaRPr lang="en-US" sz="4000" dirty="0">
              <a:solidFill>
                <a:srgbClr val="0000FF"/>
              </a:solidFill>
            </a:endParaRPr>
          </a:p>
        </p:txBody>
      </p:sp>
      <p:sp>
        <p:nvSpPr>
          <p:cNvPr id="27651" name="Rectangle 3"/>
          <p:cNvSpPr>
            <a:spLocks noGrp="1" noChangeArrowheads="1"/>
          </p:cNvSpPr>
          <p:nvPr>
            <p:ph idx="1"/>
          </p:nvPr>
        </p:nvSpPr>
        <p:spPr/>
        <p:txBody>
          <a:bodyPr/>
          <a:lstStyle/>
          <a:p>
            <a:r>
              <a:rPr lang="en-US" dirty="0"/>
              <a:t>We’ve looked at critical sections</a:t>
            </a:r>
          </a:p>
          <a:p>
            <a:pPr lvl="1"/>
            <a:r>
              <a:rPr lang="en-US" dirty="0"/>
              <a:t>Really, a form of locking</a:t>
            </a:r>
          </a:p>
          <a:p>
            <a:pPr lvl="1"/>
            <a:r>
              <a:rPr lang="en-US" dirty="0"/>
              <a:t>When one thread will access shared data, first it gets a kind of lock</a:t>
            </a:r>
          </a:p>
          <a:p>
            <a:pPr lvl="1"/>
            <a:r>
              <a:rPr lang="en-US" dirty="0"/>
              <a:t>This prevents other threads from accessing that data until the first one has finished</a:t>
            </a:r>
          </a:p>
          <a:p>
            <a:pPr lvl="1"/>
            <a:r>
              <a:rPr lang="en-US" dirty="0"/>
              <a:t>We saw that semaphores make it easy to implement critical </a:t>
            </a:r>
            <a:r>
              <a:rPr lang="en-US" dirty="0" smtClean="0"/>
              <a:t>sections and can even be used to synchronize access to a shared buffer</a:t>
            </a:r>
          </a:p>
          <a:p>
            <a:r>
              <a:rPr lang="en-US" dirty="0" smtClean="0"/>
              <a:t>But semaphores are “ugly”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solidFill>
                  <a:srgbClr val="0000FF"/>
                </a:solidFill>
              </a:rPr>
              <a:t>More common mistakes</a:t>
            </a:r>
          </a:p>
        </p:txBody>
      </p:sp>
      <p:sp>
        <p:nvSpPr>
          <p:cNvPr id="38915" name="Rectangle 3"/>
          <p:cNvSpPr>
            <a:spLocks noGrp="1" noChangeArrowheads="1"/>
          </p:cNvSpPr>
          <p:nvPr>
            <p:ph idx="1"/>
          </p:nvPr>
        </p:nvSpPr>
        <p:spPr/>
        <p:txBody>
          <a:bodyPr/>
          <a:lstStyle/>
          <a:p>
            <a:pPr>
              <a:lnSpc>
                <a:spcPct val="90000"/>
              </a:lnSpc>
            </a:pPr>
            <a:r>
              <a:rPr lang="en-US"/>
              <a:t>Conditional code that </a:t>
            </a:r>
            <a:br>
              <a:rPr lang="en-US"/>
            </a:br>
            <a:r>
              <a:rPr lang="en-US"/>
              <a:t>can break the normal</a:t>
            </a:r>
            <a:br>
              <a:rPr lang="en-US"/>
            </a:br>
            <a:r>
              <a:rPr lang="en-US"/>
              <a:t>top-to-bottom flow of code</a:t>
            </a:r>
            <a:br>
              <a:rPr lang="en-US"/>
            </a:br>
            <a:r>
              <a:rPr lang="en-US"/>
              <a:t>in the critical section</a:t>
            </a:r>
          </a:p>
          <a:p>
            <a:pPr>
              <a:lnSpc>
                <a:spcPct val="90000"/>
              </a:lnSpc>
            </a:pPr>
            <a:r>
              <a:rPr lang="en-US"/>
              <a:t>Often a result of someone</a:t>
            </a:r>
            <a:br>
              <a:rPr lang="en-US"/>
            </a:br>
            <a:r>
              <a:rPr lang="en-US"/>
              <a:t>trying to maintain a</a:t>
            </a:r>
            <a:br>
              <a:rPr lang="en-US"/>
            </a:br>
            <a:r>
              <a:rPr lang="en-US"/>
              <a:t>program, e.g. to fix a bug</a:t>
            </a:r>
            <a:br>
              <a:rPr lang="en-US"/>
            </a:br>
            <a:r>
              <a:rPr lang="en-US"/>
              <a:t>or add functionality in code</a:t>
            </a:r>
            <a:br>
              <a:rPr lang="en-US"/>
            </a:br>
            <a:r>
              <a:rPr lang="en-US"/>
              <a:t>written by someone else</a:t>
            </a:r>
          </a:p>
        </p:txBody>
      </p:sp>
      <p:sp>
        <p:nvSpPr>
          <p:cNvPr id="5" name="Slide Number Placeholder 5"/>
          <p:cNvSpPr>
            <a:spLocks noGrp="1"/>
          </p:cNvSpPr>
          <p:nvPr>
            <p:ph type="sldNum" sz="quarter" idx="12"/>
          </p:nvPr>
        </p:nvSpPr>
        <p:spPr/>
        <p:txBody>
          <a:bodyPr/>
          <a:lstStyle/>
          <a:p>
            <a:fld id="{269B1B5D-588E-4A16-A465-E5EEC18153CD}" type="slidenum">
              <a:rPr lang="en-US"/>
              <a:pPr/>
              <a:t>20</a:t>
            </a:fld>
            <a:endParaRPr lang="en-US"/>
          </a:p>
        </p:txBody>
      </p:sp>
      <p:sp>
        <p:nvSpPr>
          <p:cNvPr id="38916" name="Text Box 4"/>
          <p:cNvSpPr txBox="1">
            <a:spLocks noChangeArrowheads="1"/>
          </p:cNvSpPr>
          <p:nvPr/>
        </p:nvSpPr>
        <p:spPr bwMode="auto">
          <a:xfrm>
            <a:off x="6038850" y="2362200"/>
            <a:ext cx="2571750" cy="2014538"/>
          </a:xfrm>
          <a:prstGeom prst="rect">
            <a:avLst/>
          </a:prstGeom>
          <a:noFill/>
          <a:ln w="9525">
            <a:noFill/>
            <a:miter lim="800000"/>
            <a:headEnd/>
            <a:tailEnd/>
          </a:ln>
          <a:effectLst/>
        </p:spPr>
        <p:txBody>
          <a:bodyPr wrap="none">
            <a:spAutoFit/>
          </a:bodyPr>
          <a:lstStyle/>
          <a:p>
            <a:endParaRPr lang="en-US" b="1" u="sng" dirty="0">
              <a:solidFill>
                <a:srgbClr val="008000"/>
              </a:solidFill>
              <a:latin typeface="Comic Sans MS" pitchFamily="66" charset="0"/>
            </a:endParaRPr>
          </a:p>
          <a:p>
            <a:endParaRPr lang="en-US" b="1" u="sng" dirty="0">
              <a:solidFill>
                <a:srgbClr val="008000"/>
              </a:solidFill>
              <a:latin typeface="Comic Sans MS" pitchFamily="66" charset="0"/>
            </a:endParaRPr>
          </a:p>
          <a:p>
            <a:r>
              <a:rPr lang="en-US" dirty="0" err="1" smtClean="0">
                <a:solidFill>
                  <a:srgbClr val="008000"/>
                </a:solidFill>
                <a:latin typeface="Comic Sans MS" pitchFamily="66" charset="0"/>
              </a:rPr>
              <a:t>S.acquire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if(something or other)</a:t>
            </a:r>
          </a:p>
          <a:p>
            <a:r>
              <a:rPr lang="en-US" dirty="0">
                <a:solidFill>
                  <a:srgbClr val="008000"/>
                </a:solidFill>
                <a:latin typeface="Comic Sans MS" pitchFamily="66" charset="0"/>
              </a:rPr>
              <a:t>    return;</a:t>
            </a:r>
          </a:p>
          <a:p>
            <a:r>
              <a:rPr lang="en-US" dirty="0">
                <a:solidFill>
                  <a:srgbClr val="008000"/>
                </a:solidFill>
                <a:latin typeface="Comic Sans MS" pitchFamily="66" charset="0"/>
              </a:rPr>
              <a:t>CS</a:t>
            </a:r>
          </a:p>
          <a:p>
            <a:r>
              <a:rPr lang="en-US" dirty="0" err="1" smtClean="0">
                <a:solidFill>
                  <a:srgbClr val="008000"/>
                </a:solidFill>
                <a:latin typeface="Comic Sans MS" pitchFamily="66" charset="0"/>
              </a:rPr>
              <a:t>S.release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457200" y="304800"/>
            <a:ext cx="8305800" cy="1143000"/>
          </a:xfrm>
        </p:spPr>
        <p:txBody>
          <a:bodyPr/>
          <a:lstStyle/>
          <a:p>
            <a:r>
              <a:rPr lang="en-US" dirty="0">
                <a:solidFill>
                  <a:srgbClr val="0000FF"/>
                </a:solidFill>
              </a:rPr>
              <a:t>What’s wrong?</a:t>
            </a:r>
          </a:p>
        </p:txBody>
      </p:sp>
      <p:sp>
        <p:nvSpPr>
          <p:cNvPr id="9" name="Slide Number Placeholder 4"/>
          <p:cNvSpPr>
            <a:spLocks noGrp="1"/>
          </p:cNvSpPr>
          <p:nvPr>
            <p:ph type="sldNum" sz="quarter" idx="12"/>
          </p:nvPr>
        </p:nvSpPr>
        <p:spPr/>
        <p:txBody>
          <a:bodyPr/>
          <a:lstStyle/>
          <a:p>
            <a:fld id="{228821E2-125A-47E1-B547-5EEF9E3E9F52}" type="slidenum">
              <a:rPr lang="en-US"/>
              <a:pPr/>
              <a:t>21</a:t>
            </a:fld>
            <a:endParaRPr lang="en-US"/>
          </a:p>
        </p:txBody>
      </p:sp>
      <p:sp>
        <p:nvSpPr>
          <p:cNvPr id="5122" name="Rectangle 2"/>
          <p:cNvSpPr>
            <a:spLocks noChangeArrowheads="1"/>
          </p:cNvSpPr>
          <p:nvPr/>
        </p:nvSpPr>
        <p:spPr bwMode="auto">
          <a:xfrm>
            <a:off x="609600" y="4495800"/>
            <a:ext cx="2057400" cy="609600"/>
          </a:xfrm>
          <a:prstGeom prst="rect">
            <a:avLst/>
          </a:prstGeom>
          <a:solidFill>
            <a:srgbClr val="FFFF00"/>
          </a:solidFill>
          <a:ln w="9525">
            <a:solidFill>
              <a:schemeClr val="tx1"/>
            </a:solidFill>
            <a:miter lim="800000"/>
            <a:headEnd/>
            <a:tailEnd/>
          </a:ln>
          <a:effectLst/>
        </p:spPr>
        <p:txBody>
          <a:bodyPr wrap="none" anchor="ctr"/>
          <a:lstStyle/>
          <a:p>
            <a:endParaRPr lang="fr-BE"/>
          </a:p>
        </p:txBody>
      </p:sp>
      <p:sp>
        <p:nvSpPr>
          <p:cNvPr id="5123" name="Text Box 3"/>
          <p:cNvSpPr txBox="1">
            <a:spLocks noChangeArrowheads="1"/>
          </p:cNvSpPr>
          <p:nvPr/>
        </p:nvSpPr>
        <p:spPr bwMode="auto">
          <a:xfrm>
            <a:off x="2774950" y="4532313"/>
            <a:ext cx="2254250" cy="366712"/>
          </a:xfrm>
          <a:prstGeom prst="rect">
            <a:avLst/>
          </a:prstGeom>
          <a:noFill/>
          <a:ln w="9525">
            <a:noFill/>
            <a:miter lim="800000"/>
            <a:headEnd/>
            <a:tailEnd/>
          </a:ln>
          <a:effectLst/>
        </p:spPr>
        <p:txBody>
          <a:bodyPr wrap="none">
            <a:spAutoFit/>
          </a:bodyPr>
          <a:lstStyle/>
          <a:p>
            <a:r>
              <a:rPr lang="en-US" dirty="0"/>
              <a:t>What if buffer is full?</a:t>
            </a:r>
          </a:p>
        </p:txBody>
      </p:sp>
      <p:sp>
        <p:nvSpPr>
          <p:cNvPr id="5124" name="Text Box 4"/>
          <p:cNvSpPr txBox="1">
            <a:spLocks noChangeArrowheads="1"/>
          </p:cNvSpPr>
          <p:nvPr/>
        </p:nvSpPr>
        <p:spPr bwMode="auto">
          <a:xfrm>
            <a:off x="533400" y="2819400"/>
            <a:ext cx="3386138" cy="3937000"/>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Producer</a:t>
            </a:r>
            <a:endParaRPr lang="en-US" dirty="0">
              <a:solidFill>
                <a:srgbClr val="008000"/>
              </a:solidFill>
              <a:latin typeface="Comic Sans MS" pitchFamily="66" charset="0"/>
            </a:endParaRPr>
          </a:p>
          <a:p>
            <a:endParaRPr lang="en-US" dirty="0">
              <a:solidFill>
                <a:srgbClr val="008000"/>
              </a:solidFill>
              <a:latin typeface="Comic Sans MS" pitchFamily="66" charset="0"/>
            </a:endParaRPr>
          </a:p>
          <a:p>
            <a:r>
              <a:rPr lang="en-US" dirty="0">
                <a:solidFill>
                  <a:srgbClr val="008000"/>
                </a:solidFill>
                <a:latin typeface="Comic Sans MS" pitchFamily="66" charset="0"/>
              </a:rPr>
              <a:t>do {</a:t>
            </a:r>
          </a:p>
          <a:p>
            <a:r>
              <a:rPr lang="en-US" dirty="0">
                <a:solidFill>
                  <a:srgbClr val="008000"/>
                </a:solidFill>
                <a:latin typeface="Comic Sans MS" pitchFamily="66" charset="0"/>
              </a:rPr>
              <a:t>    . . . </a:t>
            </a:r>
          </a:p>
          <a:p>
            <a:r>
              <a:rPr lang="en-US" dirty="0">
                <a:solidFill>
                  <a:srgbClr val="008000"/>
                </a:solidFill>
                <a:latin typeface="Comic Sans MS" pitchFamily="66" charset="0"/>
              </a:rPr>
              <a:t>    // produce an item in </a:t>
            </a:r>
            <a:r>
              <a:rPr lang="en-US" dirty="0" err="1">
                <a:solidFill>
                  <a:srgbClr val="008000"/>
                </a:solidFill>
                <a:latin typeface="Comic Sans MS" pitchFamily="66" charset="0"/>
              </a:rPr>
              <a:t>nextp</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mutex.acquire</a:t>
            </a:r>
            <a:r>
              <a:rPr lang="en-US" dirty="0" smtClean="0">
                <a:solidFill>
                  <a:srgbClr val="008000"/>
                </a:solidFill>
                <a:latin typeface="Comic Sans MS" pitchFamily="66" charset="0"/>
              </a:rPr>
              <a:t>();</a:t>
            </a:r>
            <a:r>
              <a:rPr lang="en-US" dirty="0" smtClean="0">
                <a:latin typeface="Comic Sans MS" pitchFamily="66" charset="0"/>
              </a:rPr>
              <a:t> </a:t>
            </a:r>
            <a:endParaRPr lang="en-US" dirty="0">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empty.acquire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 add </a:t>
            </a:r>
            <a:r>
              <a:rPr lang="en-US" dirty="0" err="1">
                <a:solidFill>
                  <a:srgbClr val="008000"/>
                </a:solidFill>
                <a:latin typeface="Comic Sans MS" pitchFamily="66" charset="0"/>
              </a:rPr>
              <a:t>nextp</a:t>
            </a:r>
            <a:r>
              <a:rPr lang="en-US" dirty="0">
                <a:solidFill>
                  <a:srgbClr val="008000"/>
                </a:solidFill>
                <a:latin typeface="Comic Sans MS" pitchFamily="66" charset="0"/>
              </a:rPr>
              <a:t> to buffer</a:t>
            </a:r>
          </a:p>
          <a:p>
            <a:r>
              <a:rPr lang="en-US" dirty="0">
                <a:solidFill>
                  <a:srgbClr val="008000"/>
                </a:solidFill>
                <a:latin typeface="Comic Sans MS" pitchFamily="66" charset="0"/>
              </a:rPr>
              <a:t>    .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full.release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while (true);</a:t>
            </a:r>
          </a:p>
        </p:txBody>
      </p:sp>
      <p:sp>
        <p:nvSpPr>
          <p:cNvPr id="5126" name="Text Box 6"/>
          <p:cNvSpPr txBox="1">
            <a:spLocks noChangeArrowheads="1"/>
          </p:cNvSpPr>
          <p:nvPr/>
        </p:nvSpPr>
        <p:spPr bwMode="auto">
          <a:xfrm>
            <a:off x="1676400" y="1371600"/>
            <a:ext cx="4665663" cy="1465263"/>
          </a:xfrm>
          <a:prstGeom prst="rect">
            <a:avLst/>
          </a:prstGeom>
          <a:noFill/>
          <a:ln w="9525">
            <a:noFill/>
            <a:miter lim="800000"/>
            <a:headEnd/>
            <a:tailEnd/>
          </a:ln>
          <a:effectLst/>
        </p:spPr>
        <p:txBody>
          <a:bodyPr wrap="none">
            <a:spAutoFit/>
          </a:bodyPr>
          <a:lstStyle/>
          <a:p>
            <a:r>
              <a:rPr lang="en-US">
                <a:solidFill>
                  <a:srgbClr val="008000"/>
                </a:solidFill>
                <a:latin typeface="Comic Sans MS" pitchFamily="66" charset="0"/>
              </a:rPr>
              <a:t>Shared: Semaphores mutex, empty, full;</a:t>
            </a:r>
          </a:p>
          <a:p>
            <a:endParaRPr lang="en-US">
              <a:solidFill>
                <a:srgbClr val="008000"/>
              </a:solidFill>
              <a:latin typeface="Comic Sans MS" pitchFamily="66" charset="0"/>
            </a:endParaRPr>
          </a:p>
          <a:p>
            <a:r>
              <a:rPr lang="en-US">
                <a:solidFill>
                  <a:srgbClr val="008000"/>
                </a:solidFill>
                <a:latin typeface="Comic Sans MS" pitchFamily="66" charset="0"/>
              </a:rPr>
              <a:t>Init: mutex = 1;  /* for mutual exclusion*/</a:t>
            </a:r>
          </a:p>
          <a:p>
            <a:r>
              <a:rPr lang="en-US">
                <a:solidFill>
                  <a:srgbClr val="008000"/>
                </a:solidFill>
                <a:latin typeface="Comic Sans MS" pitchFamily="66" charset="0"/>
              </a:rPr>
              <a:t>        empty = N; /* number empty bufs */</a:t>
            </a:r>
          </a:p>
          <a:p>
            <a:r>
              <a:rPr lang="en-US">
                <a:solidFill>
                  <a:srgbClr val="008000"/>
                </a:solidFill>
                <a:latin typeface="Comic Sans MS" pitchFamily="66" charset="0"/>
              </a:rPr>
              <a:t>        full = 0;      /* number full bufs */</a:t>
            </a:r>
          </a:p>
        </p:txBody>
      </p:sp>
      <p:sp>
        <p:nvSpPr>
          <p:cNvPr id="5127" name="Text Box 7"/>
          <p:cNvSpPr txBox="1">
            <a:spLocks noChangeArrowheads="1"/>
          </p:cNvSpPr>
          <p:nvPr/>
        </p:nvSpPr>
        <p:spPr bwMode="auto">
          <a:xfrm>
            <a:off x="5715000" y="2819400"/>
            <a:ext cx="3043238" cy="3937000"/>
          </a:xfrm>
          <a:prstGeom prst="rect">
            <a:avLst/>
          </a:prstGeom>
          <a:noFill/>
          <a:ln w="9525">
            <a:noFill/>
            <a:miter lim="800000"/>
            <a:headEnd/>
            <a:tailEnd/>
          </a:ln>
          <a:effectLst/>
        </p:spPr>
        <p:txBody>
          <a:bodyPr wrap="none">
            <a:spAutoFit/>
          </a:bodyPr>
          <a:lstStyle/>
          <a:p>
            <a:r>
              <a:rPr lang="en-US" b="1" u="sng" dirty="0">
                <a:solidFill>
                  <a:srgbClr val="008000"/>
                </a:solidFill>
                <a:latin typeface="Comic Sans MS" pitchFamily="66" charset="0"/>
              </a:rPr>
              <a:t>Consumer</a:t>
            </a:r>
            <a:endParaRPr lang="en-US" dirty="0">
              <a:solidFill>
                <a:srgbClr val="008000"/>
              </a:solidFill>
              <a:latin typeface="Comic Sans MS" pitchFamily="66" charset="0"/>
            </a:endParaRPr>
          </a:p>
          <a:p>
            <a:endParaRPr lang="en-US" dirty="0">
              <a:solidFill>
                <a:srgbClr val="008000"/>
              </a:solidFill>
              <a:latin typeface="Comic Sans MS" pitchFamily="66" charset="0"/>
            </a:endParaRPr>
          </a:p>
          <a:p>
            <a:r>
              <a:rPr lang="en-US" dirty="0">
                <a:solidFill>
                  <a:srgbClr val="008000"/>
                </a:solidFill>
                <a:latin typeface="Comic Sans MS" pitchFamily="66" charset="0"/>
              </a:rPr>
              <a:t>do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full.acquire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mutex.acquire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 remove item to </a:t>
            </a:r>
            <a:r>
              <a:rPr lang="en-US" dirty="0" err="1">
                <a:solidFill>
                  <a:srgbClr val="008000"/>
                </a:solidFill>
                <a:latin typeface="Comic Sans MS" pitchFamily="66" charset="0"/>
              </a:rPr>
              <a:t>nextc</a:t>
            </a:r>
            <a:endParaRPr lang="en-US" dirty="0">
              <a:solidFill>
                <a:srgbClr val="008000"/>
              </a:solidFill>
              <a:latin typeface="Comic Sans MS" pitchFamily="66" charset="0"/>
            </a:endParaRPr>
          </a:p>
          <a:p>
            <a:r>
              <a:rPr lang="en-US" dirty="0">
                <a:solidFill>
                  <a:srgbClr val="008000"/>
                </a:solidFill>
                <a:latin typeface="Comic Sans MS" pitchFamily="66" charset="0"/>
              </a:rPr>
              <a:t>    . . . </a:t>
            </a:r>
          </a:p>
          <a:p>
            <a:r>
              <a:rPr lang="en-US" dirty="0">
                <a:solidFill>
                  <a:srgbClr val="008000"/>
                </a:solidFill>
                <a:latin typeface="Comic Sans MS" pitchFamily="66" charset="0"/>
              </a:rPr>
              <a:t>    </a:t>
            </a:r>
            <a:r>
              <a:rPr lang="en-US" dirty="0" err="1" smtClean="0">
                <a:solidFill>
                  <a:srgbClr val="008000"/>
                </a:solidFill>
                <a:latin typeface="Comic Sans MS" pitchFamily="66" charset="0"/>
              </a:rPr>
              <a:t>mutex.release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solidFill>
                  <a:srgbClr val="008000"/>
                </a:solidFill>
                <a:latin typeface="Comic Sans MS" pitchFamily="66" charset="0"/>
              </a:rPr>
              <a:t>    </a:t>
            </a:r>
            <a:r>
              <a:rPr lang="en-US" dirty="0" err="1" smtClean="0">
                <a:solidFill>
                  <a:srgbClr val="008000"/>
                </a:solidFill>
                <a:latin typeface="Comic Sans MS" pitchFamily="66" charset="0"/>
              </a:rPr>
              <a:t>empty.release</a:t>
            </a:r>
            <a:r>
              <a:rPr lang="en-US" dirty="0" smtClean="0">
                <a:solidFill>
                  <a:srgbClr val="008000"/>
                </a:solidFill>
                <a:latin typeface="Comic Sans MS" pitchFamily="66" charset="0"/>
              </a:rPr>
              <a:t>();</a:t>
            </a:r>
            <a:endParaRPr lang="en-US" dirty="0">
              <a:solidFill>
                <a:srgbClr val="008000"/>
              </a:solidFill>
              <a:latin typeface="Comic Sans MS" pitchFamily="66" charset="0"/>
            </a:endParaRPr>
          </a:p>
          <a:p>
            <a:r>
              <a:rPr lang="en-US" dirty="0"/>
              <a:t>     </a:t>
            </a:r>
            <a:r>
              <a:rPr lang="en-US" dirty="0">
                <a:solidFill>
                  <a:srgbClr val="008000"/>
                </a:solidFill>
              </a:rPr>
              <a:t>. . . </a:t>
            </a:r>
          </a:p>
          <a:p>
            <a:r>
              <a:rPr lang="en-US" dirty="0">
                <a:solidFill>
                  <a:srgbClr val="008000"/>
                </a:solidFill>
              </a:rPr>
              <a:t>     // consume item in </a:t>
            </a:r>
            <a:r>
              <a:rPr lang="en-US" dirty="0" err="1">
                <a:solidFill>
                  <a:srgbClr val="008000"/>
                </a:solidFill>
              </a:rPr>
              <a:t>nextc</a:t>
            </a:r>
            <a:endParaRPr lang="en-US" dirty="0">
              <a:solidFill>
                <a:srgbClr val="008000"/>
              </a:solidFill>
            </a:endParaRPr>
          </a:p>
          <a:p>
            <a:r>
              <a:rPr lang="en-US" dirty="0">
                <a:solidFill>
                  <a:srgbClr val="008000"/>
                </a:solidFill>
              </a:rPr>
              <a:t>     . . . </a:t>
            </a:r>
          </a:p>
          <a:p>
            <a:r>
              <a:rPr lang="en-US" dirty="0">
                <a:solidFill>
                  <a:srgbClr val="008000"/>
                </a:solidFill>
                <a:latin typeface="Comic Sans MS" pitchFamily="66" charset="0"/>
              </a:rPr>
              <a:t>} while (true);</a:t>
            </a:r>
          </a:p>
        </p:txBody>
      </p:sp>
      <p:sp>
        <p:nvSpPr>
          <p:cNvPr id="5128" name="AutoShape 8"/>
          <p:cNvSpPr>
            <a:spLocks noChangeArrowheads="1"/>
          </p:cNvSpPr>
          <p:nvPr/>
        </p:nvSpPr>
        <p:spPr bwMode="auto">
          <a:xfrm>
            <a:off x="2362200" y="2971800"/>
            <a:ext cx="4038600" cy="1524000"/>
          </a:xfrm>
          <a:prstGeom prst="wedgeRectCallout">
            <a:avLst>
              <a:gd name="adj1" fmla="val -55227"/>
              <a:gd name="adj2" fmla="val 67917"/>
            </a:avLst>
          </a:prstGeom>
          <a:solidFill>
            <a:schemeClr val="accent1"/>
          </a:solidFill>
          <a:ln w="9525">
            <a:solidFill>
              <a:schemeClr val="tx1"/>
            </a:solidFill>
            <a:miter lim="800000"/>
            <a:headEnd/>
            <a:tailEnd/>
          </a:ln>
          <a:effectLst/>
        </p:spPr>
        <p:txBody>
          <a:bodyPr/>
          <a:lstStyle/>
          <a:p>
            <a:pPr algn="ctr"/>
            <a:r>
              <a:rPr lang="en-US">
                <a:solidFill>
                  <a:schemeClr val="bg1"/>
                </a:solidFill>
              </a:rPr>
              <a:t>Oops!  Even if you do the correct operations, the </a:t>
            </a:r>
            <a:r>
              <a:rPr lang="en-US" i="1" u="sng">
                <a:solidFill>
                  <a:schemeClr val="bg1"/>
                </a:solidFill>
              </a:rPr>
              <a:t>order</a:t>
            </a:r>
            <a:r>
              <a:rPr lang="en-US">
                <a:solidFill>
                  <a:schemeClr val="bg1"/>
                </a:solidFill>
              </a:rPr>
              <a:t> in which you do semaphore operations can have an incredible impact on correctness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nimBg="1"/>
      <p:bldP spid="5123" grpId="0"/>
      <p:bldP spid="512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Semaphores considered harmful</a:t>
            </a:r>
            <a:endParaRPr lang="fr-BE" dirty="0"/>
          </a:p>
        </p:txBody>
      </p:sp>
      <p:sp>
        <p:nvSpPr>
          <p:cNvPr id="4" name="Content Placeholder 3"/>
          <p:cNvSpPr>
            <a:spLocks noGrp="1"/>
          </p:cNvSpPr>
          <p:nvPr>
            <p:ph idx="1"/>
          </p:nvPr>
        </p:nvSpPr>
        <p:spPr/>
        <p:txBody>
          <a:bodyPr>
            <a:normAutofit lnSpcReduction="10000"/>
          </a:bodyPr>
          <a:lstStyle/>
          <a:p>
            <a:r>
              <a:rPr lang="en-US" dirty="0" smtClean="0"/>
              <a:t>Semaphores are much too easy to misuse</a:t>
            </a:r>
          </a:p>
          <a:p>
            <a:r>
              <a:rPr lang="en-US" dirty="0" smtClean="0"/>
              <a:t>Basically, we’re using them in two ways</a:t>
            </a:r>
          </a:p>
          <a:p>
            <a:pPr lvl="1"/>
            <a:r>
              <a:rPr lang="en-US" dirty="0" smtClean="0"/>
              <a:t>One relates to mutual exclusion (initialized to 1)</a:t>
            </a:r>
          </a:p>
          <a:p>
            <a:pPr lvl="1"/>
            <a:r>
              <a:rPr lang="en-US" dirty="0" smtClean="0"/>
              <a:t>The other is as a tool to block a thread for some reason encoded into the logic of our program (initialized to some value but it could be 0, and could be </a:t>
            </a:r>
            <a:r>
              <a:rPr lang="en-US" i="1" dirty="0" smtClean="0"/>
              <a:t>&gt; </a:t>
            </a:r>
            <a:r>
              <a:rPr lang="en-US" dirty="0" smtClean="0"/>
              <a:t>1).</a:t>
            </a:r>
          </a:p>
          <a:p>
            <a:pPr lvl="1"/>
            <a:endParaRPr lang="en-US" dirty="0" smtClean="0"/>
          </a:p>
          <a:p>
            <a:r>
              <a:rPr lang="en-US" dirty="0" smtClean="0"/>
              <a:t>The resulting code is spaghetti… like code with “</a:t>
            </a:r>
            <a:r>
              <a:rPr lang="en-US" dirty="0" err="1" smtClean="0"/>
              <a:t>goto</a:t>
            </a:r>
            <a:r>
              <a:rPr lang="en-US" dirty="0" smtClean="0"/>
              <a:t>”</a:t>
            </a:r>
          </a:p>
          <a:p>
            <a:pPr lvl="1"/>
            <a:endParaRPr lang="en-US" dirty="0" smtClean="0"/>
          </a:p>
          <a:p>
            <a:r>
              <a:rPr lang="en-US" dirty="0" smtClean="0"/>
              <a:t>These observations led to the invention of </a:t>
            </a:r>
            <a:r>
              <a:rPr lang="en-US" i="1" dirty="0" smtClean="0"/>
              <a:t>monitors</a:t>
            </a:r>
            <a:endParaRPr lang="fr-BE" i="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1143000"/>
          </a:xfrm>
        </p:spPr>
        <p:txBody>
          <a:bodyPr/>
          <a:lstStyle/>
          <a:p>
            <a:r>
              <a:rPr lang="en-US" dirty="0">
                <a:solidFill>
                  <a:srgbClr val="0000FF"/>
                </a:solidFill>
              </a:rPr>
              <a:t>Monitors</a:t>
            </a:r>
          </a:p>
        </p:txBody>
      </p:sp>
      <p:sp>
        <p:nvSpPr>
          <p:cNvPr id="7171" name="Rectangle 3"/>
          <p:cNvSpPr>
            <a:spLocks noGrp="1" noChangeArrowheads="1"/>
          </p:cNvSpPr>
          <p:nvPr>
            <p:ph idx="1"/>
          </p:nvPr>
        </p:nvSpPr>
        <p:spPr>
          <a:xfrm>
            <a:off x="304800" y="1600200"/>
            <a:ext cx="8534400" cy="4525963"/>
          </a:xfrm>
        </p:spPr>
        <p:txBody>
          <a:bodyPr/>
          <a:lstStyle/>
          <a:p>
            <a:r>
              <a:rPr lang="en-US" sz="2400"/>
              <a:t>Hoare 1974</a:t>
            </a:r>
          </a:p>
          <a:p>
            <a:r>
              <a:rPr lang="en-US" sz="2400"/>
              <a:t>Abstract Data Type for handling/defining shared resources</a:t>
            </a:r>
          </a:p>
          <a:p>
            <a:r>
              <a:rPr lang="en-US" sz="2400"/>
              <a:t>Comprises:</a:t>
            </a:r>
          </a:p>
          <a:p>
            <a:pPr lvl="1"/>
            <a:r>
              <a:rPr lang="en-US" sz="2400"/>
              <a:t>Shared Private Data</a:t>
            </a:r>
          </a:p>
          <a:p>
            <a:pPr lvl="2"/>
            <a:r>
              <a:rPr lang="en-US" sz="2000"/>
              <a:t>The resource</a:t>
            </a:r>
          </a:p>
          <a:p>
            <a:pPr lvl="2"/>
            <a:r>
              <a:rPr lang="en-US" sz="2000"/>
              <a:t>Cannot be accessed from outside</a:t>
            </a:r>
          </a:p>
          <a:p>
            <a:pPr lvl="1"/>
            <a:r>
              <a:rPr lang="en-US" sz="2400"/>
              <a:t>Procedures that operate on the data</a:t>
            </a:r>
          </a:p>
          <a:p>
            <a:pPr lvl="2"/>
            <a:r>
              <a:rPr lang="en-US" sz="2000"/>
              <a:t>Gateway to the resource</a:t>
            </a:r>
          </a:p>
          <a:p>
            <a:pPr lvl="2"/>
            <a:r>
              <a:rPr lang="en-US" sz="2000"/>
              <a:t>Can only act on data local to the monitor</a:t>
            </a:r>
          </a:p>
          <a:p>
            <a:pPr lvl="1"/>
            <a:r>
              <a:rPr lang="en-US" sz="2400"/>
              <a:t>Synchronization primitives</a:t>
            </a:r>
          </a:p>
          <a:p>
            <a:pPr lvl="2"/>
            <a:r>
              <a:rPr lang="en-US" sz="2000"/>
              <a:t>Among threads that access the procedures</a:t>
            </a:r>
          </a:p>
        </p:txBody>
      </p:sp>
      <p:sp>
        <p:nvSpPr>
          <p:cNvPr id="4" name="Slide Number Placeholder 5"/>
          <p:cNvSpPr>
            <a:spLocks noGrp="1"/>
          </p:cNvSpPr>
          <p:nvPr>
            <p:ph type="sldNum" sz="quarter" idx="12"/>
          </p:nvPr>
        </p:nvSpPr>
        <p:spPr/>
        <p:txBody>
          <a:bodyPr/>
          <a:lstStyle/>
          <a:p>
            <a:fld id="{A4D5FCB1-4C2B-4257-817A-6B431B1C54AB}"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solidFill>
                  <a:srgbClr val="0000FF"/>
                </a:solidFill>
              </a:rPr>
              <a:t>Monitor Semantics</a:t>
            </a:r>
          </a:p>
        </p:txBody>
      </p:sp>
      <p:sp>
        <p:nvSpPr>
          <p:cNvPr id="22531" name="Rectangle 3"/>
          <p:cNvSpPr>
            <a:spLocks noGrp="1" noChangeArrowheads="1"/>
          </p:cNvSpPr>
          <p:nvPr>
            <p:ph idx="1"/>
          </p:nvPr>
        </p:nvSpPr>
        <p:spPr/>
        <p:txBody>
          <a:bodyPr/>
          <a:lstStyle/>
          <a:p>
            <a:r>
              <a:rPr lang="en-US" sz="2400" dirty="0"/>
              <a:t>Monitors guarantee mutual exclusion</a:t>
            </a:r>
          </a:p>
          <a:p>
            <a:pPr lvl="1"/>
            <a:r>
              <a:rPr lang="en-US" sz="2000" dirty="0"/>
              <a:t>Only one thread can execute monitor procedure at any time</a:t>
            </a:r>
          </a:p>
          <a:p>
            <a:pPr lvl="2"/>
            <a:r>
              <a:rPr lang="en-US" sz="1800" dirty="0"/>
              <a:t>“in the monitor”</a:t>
            </a:r>
          </a:p>
          <a:p>
            <a:pPr lvl="1"/>
            <a:r>
              <a:rPr lang="en-US" sz="2000" dirty="0"/>
              <a:t>If second thread invokes monitor procedure at that time</a:t>
            </a:r>
          </a:p>
          <a:p>
            <a:pPr lvl="2"/>
            <a:r>
              <a:rPr lang="en-US" sz="1800" dirty="0"/>
              <a:t>It will block and wait for entry to the monitor</a:t>
            </a:r>
          </a:p>
          <a:p>
            <a:pPr lvl="3">
              <a:buFontTx/>
              <a:buNone/>
            </a:pPr>
            <a:r>
              <a:rPr lang="en-US" sz="1600" dirty="0">
                <a:sym typeface="Symbol" pitchFamily="18" charset="2"/>
              </a:rPr>
              <a:t> </a:t>
            </a:r>
            <a:r>
              <a:rPr lang="en-US" sz="1600" dirty="0"/>
              <a:t>Need for a wait queue</a:t>
            </a:r>
          </a:p>
          <a:p>
            <a:pPr lvl="1"/>
            <a:r>
              <a:rPr lang="en-US" sz="2000" dirty="0"/>
              <a:t>If thread within a monitor blocks, another can enter</a:t>
            </a:r>
          </a:p>
          <a:p>
            <a:endParaRPr lang="en-US" sz="2000" dirty="0"/>
          </a:p>
          <a:p>
            <a:r>
              <a:rPr lang="en-US" sz="2000" dirty="0" smtClean="0"/>
              <a:t>The idea is that the language itself provides the locking</a:t>
            </a:r>
            <a:endParaRPr lang="en-US" sz="2400" dirty="0"/>
          </a:p>
        </p:txBody>
      </p:sp>
      <p:sp>
        <p:nvSpPr>
          <p:cNvPr id="4" name="Slide Number Placeholder 5"/>
          <p:cNvSpPr>
            <a:spLocks noGrp="1"/>
          </p:cNvSpPr>
          <p:nvPr>
            <p:ph type="sldNum" sz="quarter" idx="12"/>
          </p:nvPr>
        </p:nvSpPr>
        <p:spPr/>
        <p:txBody>
          <a:bodyPr/>
          <a:lstStyle/>
          <a:p>
            <a:fld id="{15ECF7EB-1154-4ED4-9EB3-E0AE74378C9F}"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76200"/>
            <a:ext cx="8305800" cy="1143000"/>
          </a:xfrm>
        </p:spPr>
        <p:txBody>
          <a:bodyPr/>
          <a:lstStyle/>
          <a:p>
            <a:pPr algn="ctr"/>
            <a:r>
              <a:rPr lang="en-US" dirty="0">
                <a:solidFill>
                  <a:srgbClr val="0000FF"/>
                </a:solidFill>
              </a:rPr>
              <a:t>Structure of a </a:t>
            </a:r>
            <a:r>
              <a:rPr lang="en-US" dirty="0" smtClean="0">
                <a:solidFill>
                  <a:srgbClr val="0000FF"/>
                </a:solidFill>
              </a:rPr>
              <a:t>Monitor in Java</a:t>
            </a:r>
            <a:endParaRPr lang="en-US" dirty="0">
              <a:solidFill>
                <a:srgbClr val="0000FF"/>
              </a:solidFill>
            </a:endParaRPr>
          </a:p>
        </p:txBody>
      </p:sp>
      <p:sp>
        <p:nvSpPr>
          <p:cNvPr id="5" name="Slide Number Placeholder 4"/>
          <p:cNvSpPr>
            <a:spLocks noGrp="1"/>
          </p:cNvSpPr>
          <p:nvPr>
            <p:ph type="sldNum" sz="quarter" idx="12"/>
          </p:nvPr>
        </p:nvSpPr>
        <p:spPr/>
        <p:txBody>
          <a:bodyPr/>
          <a:lstStyle/>
          <a:p>
            <a:fld id="{8FDA656A-F414-4809-8B70-5E2A01C6C9C7}" type="slidenum">
              <a:rPr lang="en-US"/>
              <a:pPr/>
              <a:t>25</a:t>
            </a:fld>
            <a:endParaRPr lang="en-US"/>
          </a:p>
        </p:txBody>
      </p:sp>
      <p:sp>
        <p:nvSpPr>
          <p:cNvPr id="9220" name="Text Box 4"/>
          <p:cNvSpPr txBox="1">
            <a:spLocks noChangeArrowheads="1"/>
          </p:cNvSpPr>
          <p:nvPr/>
        </p:nvSpPr>
        <p:spPr bwMode="auto">
          <a:xfrm>
            <a:off x="381000" y="1219200"/>
            <a:ext cx="3948517" cy="5521512"/>
          </a:xfrm>
          <a:prstGeom prst="rect">
            <a:avLst/>
          </a:prstGeom>
          <a:noFill/>
          <a:ln w="9525">
            <a:noFill/>
            <a:miter lim="800000"/>
            <a:headEnd/>
            <a:tailEnd/>
          </a:ln>
          <a:effectLst/>
        </p:spPr>
        <p:txBody>
          <a:bodyPr wrap="none">
            <a:spAutoFit/>
          </a:bodyPr>
          <a:lstStyle/>
          <a:p>
            <a:r>
              <a:rPr lang="en-US" dirty="0" smtClean="0">
                <a:solidFill>
                  <a:srgbClr val="009900"/>
                </a:solidFill>
                <a:latin typeface="Comic Sans MS" pitchFamily="66" charset="0"/>
              </a:rPr>
              <a:t>public class </a:t>
            </a:r>
            <a:r>
              <a:rPr lang="en-US" i="1" dirty="0" err="1" smtClean="0">
                <a:solidFill>
                  <a:srgbClr val="009900"/>
                </a:solidFill>
                <a:latin typeface="Comic Sans MS" pitchFamily="66" charset="0"/>
              </a:rPr>
              <a:t>monitor_name</a:t>
            </a:r>
            <a:endParaRPr lang="en-US" i="1" dirty="0">
              <a:solidFill>
                <a:srgbClr val="009900"/>
              </a:solidFill>
              <a:latin typeface="Comic Sans MS" pitchFamily="66" charset="0"/>
            </a:endParaRPr>
          </a:p>
          <a:p>
            <a:r>
              <a:rPr lang="en-US" dirty="0">
                <a:solidFill>
                  <a:srgbClr val="009900"/>
                </a:solidFill>
                <a:latin typeface="Comic Sans MS" pitchFamily="66" charset="0"/>
              </a:rPr>
              <a:t>{</a:t>
            </a:r>
          </a:p>
          <a:p>
            <a:r>
              <a:rPr lang="en-US" dirty="0">
                <a:solidFill>
                  <a:srgbClr val="009900"/>
                </a:solidFill>
                <a:latin typeface="Comic Sans MS" pitchFamily="66" charset="0"/>
              </a:rPr>
              <a:t>      // shared variable declarations</a:t>
            </a:r>
          </a:p>
          <a:p>
            <a:r>
              <a:rPr lang="en-US" sz="1200" dirty="0">
                <a:solidFill>
                  <a:srgbClr val="009900"/>
                </a:solidFill>
                <a:latin typeface="Comic Sans MS" pitchFamily="66" charset="0"/>
              </a:rPr>
              <a:t>    </a:t>
            </a:r>
          </a:p>
          <a:p>
            <a:r>
              <a:rPr lang="en-US" dirty="0">
                <a:solidFill>
                  <a:srgbClr val="009900"/>
                </a:solidFill>
                <a:latin typeface="Comic Sans MS" pitchFamily="66" charset="0"/>
              </a:rPr>
              <a:t>      </a:t>
            </a:r>
            <a:r>
              <a:rPr lang="en-US" dirty="0" smtClean="0">
                <a:solidFill>
                  <a:srgbClr val="009900"/>
                </a:solidFill>
                <a:latin typeface="Comic Sans MS" pitchFamily="66" charset="0"/>
              </a:rPr>
              <a:t>synchronized P1</a:t>
            </a:r>
            <a:r>
              <a:rPr lang="en-US" dirty="0">
                <a:solidFill>
                  <a:srgbClr val="009900"/>
                </a:solidFill>
                <a:latin typeface="Comic Sans MS" pitchFamily="66" charset="0"/>
              </a:rPr>
              <a:t>(. . . .) {</a:t>
            </a:r>
          </a:p>
          <a:p>
            <a:r>
              <a:rPr lang="en-US" dirty="0">
                <a:solidFill>
                  <a:srgbClr val="009900"/>
                </a:solidFill>
                <a:latin typeface="Comic Sans MS" pitchFamily="66" charset="0"/>
              </a:rPr>
              <a:t>          . . . .</a:t>
            </a:r>
          </a:p>
          <a:p>
            <a:r>
              <a:rPr lang="en-US" dirty="0">
                <a:solidFill>
                  <a:srgbClr val="009900"/>
                </a:solidFill>
                <a:latin typeface="Comic Sans MS" pitchFamily="66" charset="0"/>
              </a:rPr>
              <a:t>      }</a:t>
            </a:r>
          </a:p>
          <a:p>
            <a:endParaRPr lang="en-US" sz="1200" dirty="0">
              <a:solidFill>
                <a:srgbClr val="009900"/>
              </a:solidFill>
              <a:latin typeface="Comic Sans MS" pitchFamily="66" charset="0"/>
            </a:endParaRPr>
          </a:p>
          <a:p>
            <a:r>
              <a:rPr lang="en-US" dirty="0">
                <a:solidFill>
                  <a:srgbClr val="009900"/>
                </a:solidFill>
                <a:latin typeface="Comic Sans MS" pitchFamily="66" charset="0"/>
              </a:rPr>
              <a:t>      </a:t>
            </a:r>
            <a:r>
              <a:rPr lang="en-US" dirty="0" smtClean="0">
                <a:solidFill>
                  <a:srgbClr val="009900"/>
                </a:solidFill>
                <a:latin typeface="Comic Sans MS" pitchFamily="66" charset="0"/>
              </a:rPr>
              <a:t>synchronized P2</a:t>
            </a:r>
            <a:r>
              <a:rPr lang="en-US" dirty="0">
                <a:solidFill>
                  <a:srgbClr val="009900"/>
                </a:solidFill>
                <a:latin typeface="Comic Sans MS" pitchFamily="66" charset="0"/>
              </a:rPr>
              <a:t>(. . . .) {</a:t>
            </a:r>
          </a:p>
          <a:p>
            <a:r>
              <a:rPr lang="en-US" dirty="0">
                <a:solidFill>
                  <a:srgbClr val="009900"/>
                </a:solidFill>
                <a:latin typeface="Comic Sans MS" pitchFamily="66" charset="0"/>
              </a:rPr>
              <a:t>          . . . .</a:t>
            </a:r>
          </a:p>
          <a:p>
            <a:r>
              <a:rPr lang="en-US" dirty="0">
                <a:solidFill>
                  <a:srgbClr val="009900"/>
                </a:solidFill>
                <a:latin typeface="Comic Sans MS" pitchFamily="66" charset="0"/>
              </a:rPr>
              <a:t>      }</a:t>
            </a:r>
          </a:p>
          <a:p>
            <a:pPr>
              <a:lnSpc>
                <a:spcPct val="80000"/>
              </a:lnSpc>
            </a:pPr>
            <a:r>
              <a:rPr lang="en-US" dirty="0">
                <a:solidFill>
                  <a:srgbClr val="009900"/>
                </a:solidFill>
                <a:latin typeface="Comic Sans MS" pitchFamily="66" charset="0"/>
              </a:rPr>
              <a:t>      </a:t>
            </a:r>
            <a:r>
              <a:rPr lang="en-US" b="1" dirty="0">
                <a:solidFill>
                  <a:srgbClr val="009900"/>
                </a:solidFill>
                <a:latin typeface="Comic Sans MS" pitchFamily="66" charset="0"/>
              </a:rPr>
              <a:t>.</a:t>
            </a:r>
            <a:endParaRPr lang="en-US" dirty="0">
              <a:solidFill>
                <a:srgbClr val="009900"/>
              </a:solidFill>
              <a:latin typeface="Comic Sans MS" pitchFamily="66" charset="0"/>
            </a:endParaRPr>
          </a:p>
          <a:p>
            <a:pPr>
              <a:lnSpc>
                <a:spcPct val="80000"/>
              </a:lnSpc>
            </a:pPr>
            <a:r>
              <a:rPr lang="en-US" dirty="0">
                <a:solidFill>
                  <a:srgbClr val="009900"/>
                </a:solidFill>
                <a:latin typeface="Comic Sans MS" pitchFamily="66" charset="0"/>
              </a:rPr>
              <a:t>      </a:t>
            </a:r>
            <a:r>
              <a:rPr lang="en-US" b="1" dirty="0">
                <a:solidFill>
                  <a:srgbClr val="009900"/>
                </a:solidFill>
                <a:latin typeface="Comic Sans MS" pitchFamily="66" charset="0"/>
              </a:rPr>
              <a:t>.</a:t>
            </a:r>
          </a:p>
          <a:p>
            <a:r>
              <a:rPr lang="en-US" dirty="0">
                <a:solidFill>
                  <a:srgbClr val="009900"/>
                </a:solidFill>
                <a:latin typeface="Comic Sans MS" pitchFamily="66" charset="0"/>
              </a:rPr>
              <a:t>      </a:t>
            </a:r>
            <a:r>
              <a:rPr lang="en-US" dirty="0" smtClean="0">
                <a:solidFill>
                  <a:srgbClr val="009900"/>
                </a:solidFill>
                <a:latin typeface="Comic Sans MS" pitchFamily="66" charset="0"/>
              </a:rPr>
              <a:t>synchronized PN</a:t>
            </a:r>
            <a:r>
              <a:rPr lang="en-US" dirty="0">
                <a:solidFill>
                  <a:srgbClr val="009900"/>
                </a:solidFill>
                <a:latin typeface="Comic Sans MS" pitchFamily="66" charset="0"/>
              </a:rPr>
              <a:t>(. . . .) {</a:t>
            </a:r>
          </a:p>
          <a:p>
            <a:r>
              <a:rPr lang="en-US" dirty="0">
                <a:solidFill>
                  <a:srgbClr val="009900"/>
                </a:solidFill>
                <a:latin typeface="Comic Sans MS" pitchFamily="66" charset="0"/>
              </a:rPr>
              <a:t>          . . . .</a:t>
            </a:r>
          </a:p>
          <a:p>
            <a:r>
              <a:rPr lang="en-US" dirty="0">
                <a:solidFill>
                  <a:srgbClr val="009900"/>
                </a:solidFill>
                <a:latin typeface="Comic Sans MS" pitchFamily="66" charset="0"/>
              </a:rPr>
              <a:t>      }</a:t>
            </a:r>
          </a:p>
          <a:p>
            <a:endParaRPr lang="en-US" sz="1200" dirty="0">
              <a:solidFill>
                <a:srgbClr val="009900"/>
              </a:solidFill>
              <a:latin typeface="Comic Sans MS" pitchFamily="66" charset="0"/>
            </a:endParaRPr>
          </a:p>
          <a:p>
            <a:r>
              <a:rPr lang="en-US" dirty="0">
                <a:solidFill>
                  <a:srgbClr val="009900"/>
                </a:solidFill>
                <a:latin typeface="Comic Sans MS" pitchFamily="66" charset="0"/>
              </a:rPr>
              <a:t>      </a:t>
            </a:r>
            <a:r>
              <a:rPr lang="en-US" dirty="0" err="1">
                <a:solidFill>
                  <a:srgbClr val="009900"/>
                </a:solidFill>
                <a:latin typeface="Comic Sans MS" pitchFamily="66" charset="0"/>
              </a:rPr>
              <a:t>initialization_code</a:t>
            </a:r>
            <a:r>
              <a:rPr lang="en-US" dirty="0">
                <a:solidFill>
                  <a:srgbClr val="009900"/>
                </a:solidFill>
                <a:latin typeface="Comic Sans MS" pitchFamily="66" charset="0"/>
              </a:rPr>
              <a:t>(. . . .) {</a:t>
            </a:r>
          </a:p>
          <a:p>
            <a:r>
              <a:rPr lang="en-US" dirty="0">
                <a:solidFill>
                  <a:srgbClr val="009900"/>
                </a:solidFill>
                <a:latin typeface="Comic Sans MS" pitchFamily="66" charset="0"/>
              </a:rPr>
              <a:t>          . . . .</a:t>
            </a:r>
          </a:p>
          <a:p>
            <a:r>
              <a:rPr lang="en-US" dirty="0">
                <a:solidFill>
                  <a:srgbClr val="009900"/>
                </a:solidFill>
                <a:latin typeface="Comic Sans MS" pitchFamily="66" charset="0"/>
              </a:rPr>
              <a:t>      }</a:t>
            </a:r>
          </a:p>
          <a:p>
            <a:r>
              <a:rPr lang="en-US" dirty="0">
                <a:solidFill>
                  <a:srgbClr val="009900"/>
                </a:solidFill>
                <a:latin typeface="Comic Sans MS" pitchFamily="66" charset="0"/>
              </a:rPr>
              <a:t>}</a:t>
            </a:r>
          </a:p>
        </p:txBody>
      </p:sp>
      <p:sp>
        <p:nvSpPr>
          <p:cNvPr id="9221" name="Text Box 5"/>
          <p:cNvSpPr txBox="1">
            <a:spLocks noChangeArrowheads="1"/>
          </p:cNvSpPr>
          <p:nvPr/>
        </p:nvSpPr>
        <p:spPr bwMode="auto">
          <a:xfrm>
            <a:off x="4334097" y="1133356"/>
            <a:ext cx="4809903" cy="5724644"/>
          </a:xfrm>
          <a:prstGeom prst="rect">
            <a:avLst/>
          </a:prstGeom>
          <a:noFill/>
          <a:ln w="9525">
            <a:noFill/>
            <a:miter lim="800000"/>
            <a:headEnd/>
            <a:tailEnd/>
          </a:ln>
          <a:effectLst/>
        </p:spPr>
        <p:txBody>
          <a:bodyPr wrap="square">
            <a:spAutoFit/>
          </a:bodyPr>
          <a:lstStyle/>
          <a:p>
            <a:r>
              <a:rPr lang="en-US" b="1" u="sng" dirty="0">
                <a:solidFill>
                  <a:srgbClr val="0000FF"/>
                </a:solidFill>
              </a:rPr>
              <a:t>For example:</a:t>
            </a:r>
          </a:p>
          <a:p>
            <a:endParaRPr lang="en-US" b="1" dirty="0">
              <a:solidFill>
                <a:srgbClr val="009900"/>
              </a:solidFill>
              <a:latin typeface="Comic Sans MS" pitchFamily="66" charset="0"/>
            </a:endParaRPr>
          </a:p>
          <a:p>
            <a:r>
              <a:rPr lang="en-US" dirty="0" smtClean="0">
                <a:solidFill>
                  <a:srgbClr val="009900"/>
                </a:solidFill>
                <a:latin typeface="Comic Sans MS" pitchFamily="66" charset="0"/>
              </a:rPr>
              <a:t>public class </a:t>
            </a:r>
            <a:r>
              <a:rPr lang="en-US" i="1" dirty="0" smtClean="0">
                <a:solidFill>
                  <a:srgbClr val="009900"/>
                </a:solidFill>
                <a:latin typeface="Comic Sans MS" pitchFamily="66" charset="0"/>
              </a:rPr>
              <a:t>stack</a:t>
            </a:r>
            <a:endParaRPr lang="en-US" i="1" dirty="0">
              <a:solidFill>
                <a:srgbClr val="009900"/>
              </a:solidFill>
              <a:latin typeface="Comic Sans MS" pitchFamily="66" charset="0"/>
            </a:endParaRPr>
          </a:p>
          <a:p>
            <a:r>
              <a:rPr lang="en-US" dirty="0">
                <a:solidFill>
                  <a:srgbClr val="009900"/>
                </a:solidFill>
                <a:latin typeface="Comic Sans MS" pitchFamily="66" charset="0"/>
              </a:rPr>
              <a:t>{</a:t>
            </a:r>
          </a:p>
          <a:p>
            <a:r>
              <a:rPr lang="en-US" sz="1200" dirty="0">
                <a:solidFill>
                  <a:srgbClr val="009900"/>
                </a:solidFill>
                <a:latin typeface="Comic Sans MS" pitchFamily="66" charset="0"/>
              </a:rPr>
              <a:t>         </a:t>
            </a:r>
            <a:r>
              <a:rPr lang="en-US" dirty="0" err="1">
                <a:solidFill>
                  <a:srgbClr val="009900"/>
                </a:solidFill>
                <a:latin typeface="Comic Sans MS" pitchFamily="66" charset="0"/>
              </a:rPr>
              <a:t>int</a:t>
            </a:r>
            <a:r>
              <a:rPr lang="en-US" dirty="0">
                <a:solidFill>
                  <a:srgbClr val="009900"/>
                </a:solidFill>
                <a:latin typeface="Comic Sans MS" pitchFamily="66" charset="0"/>
              </a:rPr>
              <a:t> </a:t>
            </a:r>
            <a:r>
              <a:rPr lang="en-US" dirty="0" smtClean="0">
                <a:solidFill>
                  <a:srgbClr val="009900"/>
                </a:solidFill>
                <a:latin typeface="Comic Sans MS" pitchFamily="66" charset="0"/>
              </a:rPr>
              <a:t>top;</a:t>
            </a:r>
          </a:p>
          <a:p>
            <a:r>
              <a:rPr lang="en-US" dirty="0" smtClean="0">
                <a:solidFill>
                  <a:srgbClr val="009900"/>
                </a:solidFill>
                <a:latin typeface="Comic Sans MS" pitchFamily="66" charset="0"/>
              </a:rPr>
              <a:t>      object[] S = new object[1000];</a:t>
            </a:r>
          </a:p>
          <a:p>
            <a:endParaRPr lang="en-US" dirty="0" smtClean="0">
              <a:solidFill>
                <a:srgbClr val="009900"/>
              </a:solidFill>
              <a:latin typeface="Comic Sans MS" pitchFamily="66" charset="0"/>
            </a:endParaRPr>
          </a:p>
          <a:p>
            <a:r>
              <a:rPr lang="en-US" dirty="0" smtClean="0">
                <a:solidFill>
                  <a:srgbClr val="009900"/>
                </a:solidFill>
                <a:latin typeface="Comic Sans MS" pitchFamily="66" charset="0"/>
              </a:rPr>
              <a:t>      public synchronized void push(object o) </a:t>
            </a:r>
            <a:r>
              <a:rPr lang="en-US" dirty="0">
                <a:solidFill>
                  <a:srgbClr val="009900"/>
                </a:solidFill>
                <a:latin typeface="Comic Sans MS" pitchFamily="66" charset="0"/>
              </a:rPr>
              <a:t>{</a:t>
            </a:r>
          </a:p>
          <a:p>
            <a:r>
              <a:rPr lang="en-US" dirty="0">
                <a:solidFill>
                  <a:srgbClr val="009900"/>
                </a:solidFill>
                <a:latin typeface="Comic Sans MS" pitchFamily="66" charset="0"/>
              </a:rPr>
              <a:t>          </a:t>
            </a:r>
            <a:r>
              <a:rPr lang="en-US" dirty="0" smtClean="0">
                <a:solidFill>
                  <a:srgbClr val="009900"/>
                </a:solidFill>
                <a:latin typeface="Comic Sans MS" pitchFamily="66" charset="0"/>
              </a:rPr>
              <a:t>S[top++] = o;</a:t>
            </a:r>
            <a:endParaRPr lang="en-US" dirty="0">
              <a:solidFill>
                <a:srgbClr val="009900"/>
              </a:solidFill>
              <a:latin typeface="Comic Sans MS" pitchFamily="66" charset="0"/>
            </a:endParaRPr>
          </a:p>
          <a:p>
            <a:r>
              <a:rPr lang="en-US" dirty="0">
                <a:solidFill>
                  <a:srgbClr val="009900"/>
                </a:solidFill>
                <a:latin typeface="Comic Sans MS" pitchFamily="66" charset="0"/>
              </a:rPr>
              <a:t>      }</a:t>
            </a:r>
          </a:p>
          <a:p>
            <a:endParaRPr lang="en-US" sz="1200" dirty="0">
              <a:solidFill>
                <a:srgbClr val="009900"/>
              </a:solidFill>
              <a:latin typeface="Comic Sans MS" pitchFamily="66" charset="0"/>
            </a:endParaRPr>
          </a:p>
          <a:p>
            <a:r>
              <a:rPr lang="en-US" dirty="0">
                <a:solidFill>
                  <a:srgbClr val="009900"/>
                </a:solidFill>
                <a:latin typeface="Comic Sans MS" pitchFamily="66" charset="0"/>
              </a:rPr>
              <a:t>      </a:t>
            </a:r>
            <a:r>
              <a:rPr lang="en-US" dirty="0" smtClean="0">
                <a:solidFill>
                  <a:srgbClr val="009900"/>
                </a:solidFill>
                <a:latin typeface="Comic Sans MS" pitchFamily="66" charset="0"/>
              </a:rPr>
              <a:t>public synchronized object pop() {</a:t>
            </a:r>
          </a:p>
          <a:p>
            <a:r>
              <a:rPr lang="en-US" dirty="0" smtClean="0">
                <a:solidFill>
                  <a:srgbClr val="009900"/>
                </a:solidFill>
                <a:latin typeface="Comic Sans MS" pitchFamily="66" charset="0"/>
              </a:rPr>
              <a:t>            if(top == 0)</a:t>
            </a:r>
          </a:p>
          <a:p>
            <a:r>
              <a:rPr lang="en-US" dirty="0" smtClean="0">
                <a:solidFill>
                  <a:srgbClr val="009900"/>
                </a:solidFill>
                <a:latin typeface="Comic Sans MS" pitchFamily="66" charset="0"/>
              </a:rPr>
              <a:t>                   return null;</a:t>
            </a:r>
          </a:p>
          <a:p>
            <a:r>
              <a:rPr lang="en-US" dirty="0" smtClean="0">
                <a:solidFill>
                  <a:srgbClr val="009900"/>
                </a:solidFill>
                <a:latin typeface="Comic Sans MS" pitchFamily="66" charset="0"/>
              </a:rPr>
              <a:t>            return S[--top];</a:t>
            </a:r>
            <a:endParaRPr lang="en-US" dirty="0">
              <a:solidFill>
                <a:srgbClr val="009900"/>
              </a:solidFill>
              <a:latin typeface="Comic Sans MS" pitchFamily="66" charset="0"/>
            </a:endParaRPr>
          </a:p>
          <a:p>
            <a:r>
              <a:rPr lang="en-US" dirty="0">
                <a:solidFill>
                  <a:srgbClr val="009900"/>
                </a:solidFill>
                <a:latin typeface="Comic Sans MS" pitchFamily="66" charset="0"/>
              </a:rPr>
              <a:t>      }</a:t>
            </a:r>
          </a:p>
          <a:p>
            <a:endParaRPr lang="en-US" sz="1200" dirty="0">
              <a:solidFill>
                <a:srgbClr val="009900"/>
              </a:solidFill>
              <a:latin typeface="Comic Sans MS" pitchFamily="66" charset="0"/>
            </a:endParaRPr>
          </a:p>
          <a:p>
            <a:r>
              <a:rPr lang="en-US" dirty="0" smtClean="0">
                <a:solidFill>
                  <a:srgbClr val="009900"/>
                </a:solidFill>
                <a:latin typeface="Comic Sans MS" pitchFamily="66" charset="0"/>
              </a:rPr>
              <a:t>}</a:t>
            </a:r>
            <a:endParaRPr lang="en-US" dirty="0">
              <a:solidFill>
                <a:srgbClr val="009900"/>
              </a:solidFill>
              <a:latin typeface="Comic Sans MS" pitchFamily="66" charset="0"/>
            </a:endParaRPr>
          </a:p>
          <a:p>
            <a:r>
              <a:rPr lang="en-US" dirty="0"/>
              <a:t>only one </a:t>
            </a:r>
            <a:r>
              <a:rPr lang="en-US" dirty="0" smtClean="0"/>
              <a:t>thread can modify any given </a:t>
            </a:r>
            <a:br>
              <a:rPr lang="en-US" dirty="0" smtClean="0"/>
            </a:br>
            <a:r>
              <a:rPr lang="en-US" dirty="0" smtClean="0"/>
              <a:t>stack </a:t>
            </a:r>
            <a:r>
              <a:rPr lang="en-US" dirty="0"/>
              <a:t>at a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solidFill>
                  <a:srgbClr val="0000FF"/>
                </a:solidFill>
              </a:rPr>
              <a:t>Synchronization Using Monitors</a:t>
            </a:r>
          </a:p>
        </p:txBody>
      </p:sp>
      <p:sp>
        <p:nvSpPr>
          <p:cNvPr id="8195" name="Rectangle 3"/>
          <p:cNvSpPr>
            <a:spLocks noGrp="1" noChangeArrowheads="1"/>
          </p:cNvSpPr>
          <p:nvPr>
            <p:ph idx="1"/>
          </p:nvPr>
        </p:nvSpPr>
        <p:spPr/>
        <p:txBody>
          <a:bodyPr>
            <a:normAutofit lnSpcReduction="10000"/>
          </a:bodyPr>
          <a:lstStyle/>
          <a:p>
            <a:pPr>
              <a:lnSpc>
                <a:spcPct val="90000"/>
              </a:lnSpc>
            </a:pPr>
            <a:r>
              <a:rPr lang="en-US" dirty="0" smtClean="0"/>
              <a:t>In Java, any variable can be a </a:t>
            </a:r>
            <a:r>
              <a:rPr lang="en-US" i="1" dirty="0" smtClean="0"/>
              <a:t>condition </a:t>
            </a:r>
            <a:r>
              <a:rPr lang="en-US" dirty="0" smtClean="0"/>
              <a:t>variable</a:t>
            </a:r>
          </a:p>
          <a:p>
            <a:pPr lvl="1">
              <a:lnSpc>
                <a:spcPct val="90000"/>
              </a:lnSpc>
            </a:pPr>
            <a:r>
              <a:rPr lang="en-US" sz="2200" dirty="0" smtClean="0"/>
              <a:t>We’ll use an object (a kind of empty, generic container).</a:t>
            </a:r>
          </a:p>
          <a:p>
            <a:pPr lvl="1">
              <a:lnSpc>
                <a:spcPct val="90000"/>
              </a:lnSpc>
              <a:buNone/>
            </a:pPr>
            <a:endParaRPr lang="en-US" sz="2200" dirty="0" smtClean="0"/>
          </a:p>
          <a:p>
            <a:pPr>
              <a:lnSpc>
                <a:spcPct val="90000"/>
              </a:lnSpc>
            </a:pPr>
            <a:r>
              <a:rPr lang="en-US" dirty="0" smtClean="0"/>
              <a:t>Three operations can be done on such a variable</a:t>
            </a:r>
            <a:endParaRPr lang="en-US" dirty="0"/>
          </a:p>
          <a:p>
            <a:pPr lvl="1">
              <a:lnSpc>
                <a:spcPct val="90000"/>
              </a:lnSpc>
            </a:pPr>
            <a:r>
              <a:rPr lang="en-US" sz="2000" dirty="0" err="1"/>
              <a:t>x.wait</a:t>
            </a:r>
            <a:r>
              <a:rPr lang="en-US" sz="2000" dirty="0"/>
              <a:t>(): release monitor lock, sleep until woken up</a:t>
            </a:r>
          </a:p>
          <a:p>
            <a:pPr lvl="2">
              <a:lnSpc>
                <a:spcPct val="90000"/>
              </a:lnSpc>
              <a:buFontTx/>
              <a:buNone/>
            </a:pPr>
            <a:r>
              <a:rPr lang="en-US" sz="1800" dirty="0">
                <a:sym typeface="Symbol" pitchFamily="18" charset="2"/>
              </a:rPr>
              <a:t> </a:t>
            </a:r>
            <a:r>
              <a:rPr lang="en-US" sz="1800" dirty="0"/>
              <a:t>condition variables have waiting queues too</a:t>
            </a:r>
          </a:p>
          <a:p>
            <a:pPr lvl="1">
              <a:lnSpc>
                <a:spcPct val="90000"/>
              </a:lnSpc>
            </a:pPr>
            <a:r>
              <a:rPr lang="en-US" sz="2000" dirty="0" err="1"/>
              <a:t>x.notify</a:t>
            </a:r>
            <a:r>
              <a:rPr lang="en-US" sz="2000" dirty="0"/>
              <a:t>(): wake one process waiting on condition (if there is one)</a:t>
            </a:r>
          </a:p>
          <a:p>
            <a:pPr lvl="1">
              <a:lnSpc>
                <a:spcPct val="90000"/>
              </a:lnSpc>
            </a:pPr>
            <a:r>
              <a:rPr lang="en-US" sz="2000" dirty="0" err="1" smtClean="0"/>
              <a:t>x.notifyall</a:t>
            </a:r>
            <a:r>
              <a:rPr lang="en-US" sz="2000" dirty="0" smtClean="0"/>
              <a:t>(): </a:t>
            </a:r>
            <a:r>
              <a:rPr lang="en-US" sz="2000" dirty="0"/>
              <a:t>wake all processes waiting on </a:t>
            </a:r>
            <a:r>
              <a:rPr lang="en-US" sz="2000" dirty="0" smtClean="0"/>
              <a:t>condition</a:t>
            </a:r>
          </a:p>
          <a:p>
            <a:pPr lvl="1">
              <a:lnSpc>
                <a:spcPct val="90000"/>
              </a:lnSpc>
            </a:pPr>
            <a:r>
              <a:rPr lang="en-US" sz="2000" dirty="0" smtClean="0"/>
              <a:t>All of them require that you “synchronize” (“lock”) the object before calling these methods.  We’ll see examples.</a:t>
            </a:r>
          </a:p>
          <a:p>
            <a:pPr lvl="1">
              <a:lnSpc>
                <a:spcPct val="90000"/>
              </a:lnSpc>
              <a:buNone/>
            </a:pPr>
            <a:endParaRPr lang="en-US" sz="2000" dirty="0" smtClean="0"/>
          </a:p>
          <a:p>
            <a:pPr>
              <a:lnSpc>
                <a:spcPct val="90000"/>
              </a:lnSpc>
            </a:pPr>
            <a:r>
              <a:rPr lang="en-US" sz="2400" dirty="0" smtClean="0"/>
              <a:t>Condition </a:t>
            </a:r>
            <a:r>
              <a:rPr lang="en-US" sz="2400" dirty="0"/>
              <a:t>variables </a:t>
            </a:r>
            <a:r>
              <a:rPr lang="en-US" sz="2400" dirty="0" smtClean="0"/>
              <a:t>aren’t </a:t>
            </a:r>
            <a:r>
              <a:rPr lang="en-US" sz="2400" dirty="0" err="1" smtClean="0"/>
              <a:t>semphores</a:t>
            </a:r>
            <a:endParaRPr lang="en-US" sz="2400" dirty="0" smtClean="0"/>
          </a:p>
          <a:p>
            <a:pPr lvl="1">
              <a:lnSpc>
                <a:spcPct val="90000"/>
              </a:lnSpc>
            </a:pPr>
            <a:r>
              <a:rPr lang="en-US" sz="1800" dirty="0" smtClean="0"/>
              <a:t>They don’t have values, and can’t “count”</a:t>
            </a:r>
            <a:endParaRPr lang="en-US" sz="1800" dirty="0"/>
          </a:p>
        </p:txBody>
      </p:sp>
      <p:sp>
        <p:nvSpPr>
          <p:cNvPr id="4" name="Slide Number Placeholder 5"/>
          <p:cNvSpPr>
            <a:spLocks noGrp="1"/>
          </p:cNvSpPr>
          <p:nvPr>
            <p:ph type="sldNum" sz="quarter" idx="12"/>
          </p:nvPr>
        </p:nvSpPr>
        <p:spPr/>
        <p:txBody>
          <a:bodyPr/>
          <a:lstStyle/>
          <a:p>
            <a:fld id="{61D5D35B-2A19-4D63-942E-4C9D068A4142}"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Complication</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Calling these methods requires a special incantation on some versions of Java</a:t>
            </a:r>
          </a:p>
          <a:p>
            <a:endParaRPr lang="en-US" dirty="0" smtClean="0"/>
          </a:p>
          <a:p>
            <a:r>
              <a:rPr lang="en-US" dirty="0" smtClean="0"/>
              <a:t>You can’t just call </a:t>
            </a:r>
            <a:r>
              <a:rPr lang="en-US" dirty="0" err="1" smtClean="0"/>
              <a:t>xyz.wait</a:t>
            </a:r>
            <a:r>
              <a:rPr lang="en-US" dirty="0" smtClean="0"/>
              <a:t>().</a:t>
            </a:r>
          </a:p>
          <a:p>
            <a:endParaRPr lang="en-US" dirty="0" smtClean="0"/>
          </a:p>
          <a:p>
            <a:r>
              <a:rPr lang="en-US" dirty="0" smtClean="0"/>
              <a:t>Instead you do	synchronized(xyz) { </a:t>
            </a:r>
            <a:r>
              <a:rPr lang="en-US" dirty="0" err="1" smtClean="0"/>
              <a:t>xyz.wait</a:t>
            </a:r>
            <a:r>
              <a:rPr lang="en-US" dirty="0" smtClean="0"/>
              <a:t>(); }</a:t>
            </a:r>
          </a:p>
          <a:p>
            <a:r>
              <a:rPr lang="en-US" dirty="0" smtClean="0"/>
              <a:t>And…		synchronized(xyz) { </a:t>
            </a:r>
            <a:r>
              <a:rPr lang="en-US" dirty="0" err="1" smtClean="0"/>
              <a:t>xyz.notify</a:t>
            </a:r>
            <a:r>
              <a:rPr lang="en-US" dirty="0" smtClean="0"/>
              <a:t>(); }</a:t>
            </a:r>
          </a:p>
          <a:p>
            <a:endParaRPr lang="en-US" dirty="0" smtClean="0"/>
          </a:p>
          <a:p>
            <a:r>
              <a:rPr lang="en-US" dirty="0" smtClean="0"/>
              <a:t>This is annoying but required</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00FF"/>
                </a:solidFill>
              </a:rPr>
              <a:t>More complications</a:t>
            </a:r>
            <a:endParaRPr lang="en-US" dirty="0">
              <a:solidFill>
                <a:srgbClr val="0000FF"/>
              </a:solidFill>
            </a:endParaRPr>
          </a:p>
        </p:txBody>
      </p:sp>
      <p:sp>
        <p:nvSpPr>
          <p:cNvPr id="5" name="Content Placeholder 4"/>
          <p:cNvSpPr>
            <a:spLocks noGrp="1"/>
          </p:cNvSpPr>
          <p:nvPr>
            <p:ph idx="1"/>
          </p:nvPr>
        </p:nvSpPr>
        <p:spPr/>
        <p:txBody>
          <a:bodyPr>
            <a:normAutofit lnSpcReduction="10000"/>
          </a:bodyPr>
          <a:lstStyle/>
          <a:p>
            <a:r>
              <a:rPr lang="en-US" dirty="0" smtClean="0"/>
              <a:t>Java has another “bug”</a:t>
            </a:r>
          </a:p>
          <a:p>
            <a:endParaRPr lang="en-US" dirty="0" smtClean="0"/>
          </a:p>
          <a:p>
            <a:r>
              <a:rPr lang="en-US" dirty="0" smtClean="0"/>
              <a:t>In general, the “condition” that caused someone to wake up a thread (via notify) could stop being true by the time the thread actually gets scheduled.  Yuck.</a:t>
            </a:r>
          </a:p>
          <a:p>
            <a:pPr lvl="1"/>
            <a:endParaRPr lang="en-US" dirty="0" smtClean="0"/>
          </a:p>
          <a:p>
            <a:r>
              <a:rPr lang="en-US" dirty="0" smtClean="0"/>
              <a:t>So… Don’t write</a:t>
            </a:r>
          </a:p>
          <a:p>
            <a:pPr lvl="1"/>
            <a:r>
              <a:rPr lang="en-US" dirty="0" smtClean="0">
                <a:solidFill>
                  <a:srgbClr val="C00000"/>
                </a:solidFill>
              </a:rPr>
              <a:t>if(condition)</a:t>
            </a:r>
            <a:r>
              <a:rPr lang="en-US" dirty="0" smtClean="0"/>
              <a:t> 	synchronized(xyz) { </a:t>
            </a:r>
            <a:r>
              <a:rPr lang="en-US" dirty="0" err="1" smtClean="0"/>
              <a:t>xyz.wait</a:t>
            </a:r>
            <a:r>
              <a:rPr lang="en-US" dirty="0" smtClean="0"/>
              <a:t>(); }</a:t>
            </a:r>
          </a:p>
          <a:p>
            <a:r>
              <a:rPr lang="en-US" dirty="0" smtClean="0"/>
              <a:t>Instead use</a:t>
            </a:r>
          </a:p>
          <a:p>
            <a:pPr lvl="1"/>
            <a:r>
              <a:rPr lang="en-US" dirty="0" smtClean="0">
                <a:solidFill>
                  <a:srgbClr val="C00000"/>
                </a:solidFill>
              </a:rPr>
              <a:t>while(condition)</a:t>
            </a:r>
            <a:r>
              <a:rPr lang="en-US" dirty="0" smtClean="0"/>
              <a:t> synchronized(xyz) { </a:t>
            </a:r>
            <a:r>
              <a:rPr lang="en-US" dirty="0" err="1" smtClean="0"/>
              <a:t>xyz.wait</a:t>
            </a:r>
            <a:r>
              <a:rPr lang="en-US" dirty="0" smtClean="0"/>
              <a:t>(); }</a:t>
            </a:r>
          </a:p>
          <a:p>
            <a:pPr lvl="1">
              <a:buNone/>
            </a:pPr>
            <a:endParaRPr lang="en-US"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6200"/>
            <a:ext cx="8305800" cy="1143000"/>
          </a:xfrm>
        </p:spPr>
        <p:txBody>
          <a:bodyPr/>
          <a:lstStyle/>
          <a:p>
            <a:r>
              <a:rPr lang="en-US" sz="4000" dirty="0">
                <a:solidFill>
                  <a:srgbClr val="0000FF"/>
                </a:solidFill>
              </a:rPr>
              <a:t>Producer </a:t>
            </a:r>
            <a:r>
              <a:rPr lang="en-US" sz="4000" dirty="0" smtClean="0">
                <a:solidFill>
                  <a:srgbClr val="0000FF"/>
                </a:solidFill>
              </a:rPr>
              <a:t>Consumer: Basic “idea”</a:t>
            </a:r>
            <a:endParaRPr lang="en-US" sz="4000" dirty="0">
              <a:solidFill>
                <a:srgbClr val="0000FF"/>
              </a:solidFill>
            </a:endParaRPr>
          </a:p>
        </p:txBody>
      </p:sp>
      <p:sp>
        <p:nvSpPr>
          <p:cNvPr id="6" name="Slide Number Placeholder 4"/>
          <p:cNvSpPr>
            <a:spLocks noGrp="1"/>
          </p:cNvSpPr>
          <p:nvPr>
            <p:ph type="sldNum" sz="quarter" idx="12"/>
          </p:nvPr>
        </p:nvSpPr>
        <p:spPr/>
        <p:txBody>
          <a:bodyPr/>
          <a:lstStyle/>
          <a:p>
            <a:fld id="{58581B83-AB61-47F1-A610-1E8593F3252A}" type="slidenum">
              <a:rPr lang="en-US"/>
              <a:pPr/>
              <a:t>29</a:t>
            </a:fld>
            <a:endParaRPr lang="en-US"/>
          </a:p>
        </p:txBody>
      </p:sp>
      <p:sp>
        <p:nvSpPr>
          <p:cNvPr id="26628" name="Text Box 4"/>
          <p:cNvSpPr txBox="1">
            <a:spLocks noChangeArrowheads="1"/>
          </p:cNvSpPr>
          <p:nvPr/>
        </p:nvSpPr>
        <p:spPr bwMode="auto">
          <a:xfrm>
            <a:off x="457200" y="1387475"/>
            <a:ext cx="4953000" cy="5262979"/>
          </a:xfrm>
          <a:prstGeom prst="rect">
            <a:avLst/>
          </a:prstGeom>
          <a:noFill/>
          <a:ln w="12700">
            <a:noFill/>
            <a:miter lim="800000"/>
            <a:headEnd type="none" w="sm" len="sm"/>
            <a:tailEnd type="none" w="sm" len="sm"/>
          </a:ln>
          <a:effectLst/>
        </p:spPr>
        <p:txBody>
          <a:bodyPr wrap="square">
            <a:spAutoFit/>
          </a:bodyPr>
          <a:lstStyle/>
          <a:p>
            <a:r>
              <a:rPr lang="en-US" sz="1600" dirty="0" smtClean="0"/>
              <a:t>public class </a:t>
            </a:r>
            <a:r>
              <a:rPr lang="en-US" sz="1600" dirty="0" err="1" smtClean="0"/>
              <a:t>Producer_Consumer</a:t>
            </a:r>
            <a:r>
              <a:rPr lang="en-US" sz="1600" dirty="0" smtClean="0"/>
              <a:t> {</a:t>
            </a:r>
            <a:br>
              <a:rPr lang="en-US" sz="1600" dirty="0" smtClean="0"/>
            </a:br>
            <a:r>
              <a:rPr lang="en-US" sz="1600" dirty="0" smtClean="0"/>
              <a:t>    </a:t>
            </a:r>
            <a:r>
              <a:rPr lang="en-US" sz="1600" dirty="0" err="1" smtClean="0"/>
              <a:t>int</a:t>
            </a:r>
            <a:r>
              <a:rPr lang="en-US" sz="1600" dirty="0" smtClean="0"/>
              <a:t> N;</a:t>
            </a:r>
            <a:br>
              <a:rPr lang="en-US" sz="1600" dirty="0" smtClean="0"/>
            </a:br>
            <a:r>
              <a:rPr lang="en-US" sz="1600" dirty="0" smtClean="0"/>
              <a:t>    Object[]  </a:t>
            </a:r>
            <a:r>
              <a:rPr lang="en-US" sz="1600" dirty="0" err="1" smtClean="0"/>
              <a:t>buf</a:t>
            </a:r>
            <a:r>
              <a:rPr lang="en-US" sz="1600" dirty="0" smtClean="0"/>
              <a:t>;</a:t>
            </a:r>
            <a:br>
              <a:rPr lang="en-US" sz="1600" dirty="0" smtClean="0"/>
            </a:br>
            <a:r>
              <a:rPr lang="en-US" sz="1600" dirty="0" smtClean="0"/>
              <a:t>    </a:t>
            </a:r>
            <a:r>
              <a:rPr lang="en-US" sz="1600" dirty="0" err="1" smtClean="0"/>
              <a:t>int</a:t>
            </a:r>
            <a:r>
              <a:rPr lang="en-US" sz="1600" dirty="0" smtClean="0"/>
              <a:t> n = 0, tail = 0, head = 0;</a:t>
            </a:r>
            <a:br>
              <a:rPr lang="en-US" sz="1600" dirty="0" smtClean="0"/>
            </a:br>
            <a:r>
              <a:rPr lang="en-US" sz="1600" dirty="0" smtClean="0"/>
              <a:t>    Object </a:t>
            </a:r>
            <a:r>
              <a:rPr lang="en-US" sz="1600" dirty="0" err="1" smtClean="0"/>
              <a:t>not_empty</a:t>
            </a:r>
            <a:r>
              <a:rPr lang="en-US" sz="1600" dirty="0" smtClean="0"/>
              <a:t> = new Object();</a:t>
            </a:r>
          </a:p>
          <a:p>
            <a:r>
              <a:rPr lang="en-US" sz="1600" dirty="0" smtClean="0"/>
              <a:t>    Object </a:t>
            </a:r>
            <a:r>
              <a:rPr lang="en-US" sz="1600" dirty="0" err="1" smtClean="0"/>
              <a:t>not_full</a:t>
            </a:r>
            <a:r>
              <a:rPr lang="en-US" sz="1600" dirty="0" smtClean="0"/>
              <a:t> = new Object();   </a:t>
            </a:r>
            <a:br>
              <a:rPr lang="en-US" sz="1600" dirty="0" smtClean="0"/>
            </a:br>
            <a:r>
              <a:rPr lang="en-US" sz="1600" dirty="0" smtClean="0"/>
              <a:t/>
            </a:r>
            <a:br>
              <a:rPr lang="en-US" sz="1600" dirty="0" smtClean="0"/>
            </a:br>
            <a:r>
              <a:rPr lang="en-US" sz="1600" dirty="0" smtClean="0"/>
              <a:t>    public </a:t>
            </a:r>
            <a:r>
              <a:rPr lang="en-US" sz="1600" dirty="0" err="1" smtClean="0"/>
              <a:t>Producer_Consumer</a:t>
            </a:r>
            <a:r>
              <a:rPr lang="en-US" sz="1600" dirty="0" smtClean="0"/>
              <a:t>(</a:t>
            </a:r>
            <a:r>
              <a:rPr lang="en-US" sz="1600" dirty="0" err="1" smtClean="0"/>
              <a:t>int</a:t>
            </a:r>
            <a:r>
              <a:rPr lang="en-US" sz="1600" dirty="0" smtClean="0"/>
              <a:t> </a:t>
            </a:r>
            <a:r>
              <a:rPr lang="en-US" sz="1600" dirty="0" err="1" smtClean="0"/>
              <a:t>len</a:t>
            </a:r>
            <a:r>
              <a:rPr lang="en-US" sz="1600" dirty="0" smtClean="0"/>
              <a:t>) {</a:t>
            </a:r>
            <a:br>
              <a:rPr lang="en-US" sz="1600" dirty="0" smtClean="0"/>
            </a:br>
            <a:r>
              <a:rPr lang="en-US" sz="1600" dirty="0" smtClean="0"/>
              <a:t>        </a:t>
            </a:r>
            <a:r>
              <a:rPr lang="en-US" sz="1600" dirty="0" err="1" smtClean="0"/>
              <a:t>buf</a:t>
            </a:r>
            <a:r>
              <a:rPr lang="en-US" sz="1600" dirty="0" smtClean="0"/>
              <a:t> = new object[</a:t>
            </a:r>
            <a:r>
              <a:rPr lang="en-US" sz="1600" dirty="0" err="1" smtClean="0"/>
              <a:t>len</a:t>
            </a:r>
            <a:r>
              <a:rPr lang="en-US" sz="1600" dirty="0" smtClean="0"/>
              <a:t>];</a:t>
            </a:r>
            <a:br>
              <a:rPr lang="en-US" sz="1600" dirty="0" smtClean="0"/>
            </a:br>
            <a:r>
              <a:rPr lang="en-US" sz="1600" dirty="0" smtClean="0"/>
              <a:t>        N = </a:t>
            </a:r>
            <a:r>
              <a:rPr lang="en-US" sz="1600" dirty="0" err="1" smtClean="0"/>
              <a:t>len</a:t>
            </a:r>
            <a:r>
              <a:rPr lang="en-US" sz="1600" dirty="0" smtClean="0"/>
              <a:t>;</a:t>
            </a:r>
            <a:br>
              <a:rPr lang="en-US" sz="1600" dirty="0" smtClean="0"/>
            </a:br>
            <a:r>
              <a:rPr lang="en-US" sz="1600" dirty="0" smtClean="0"/>
              <a:t>    }</a:t>
            </a:r>
            <a:br>
              <a:rPr lang="en-US" sz="1600" dirty="0" smtClean="0"/>
            </a:br>
            <a:r>
              <a:rPr lang="en-US" sz="1600" dirty="0" smtClean="0"/>
              <a:t/>
            </a:r>
            <a:br>
              <a:rPr lang="en-US" sz="1600" dirty="0" smtClean="0"/>
            </a:br>
            <a:r>
              <a:rPr lang="en-US" sz="1600" dirty="0" smtClean="0"/>
              <a:t>    public void put(Object </a:t>
            </a:r>
            <a:r>
              <a:rPr lang="en-US" sz="1600" dirty="0" err="1" smtClean="0"/>
              <a:t>obj</a:t>
            </a:r>
            <a:r>
              <a:rPr lang="en-US" sz="1600" dirty="0" smtClean="0"/>
              <a:t>) {</a:t>
            </a:r>
            <a:br>
              <a:rPr lang="en-US" sz="1600" dirty="0" smtClean="0"/>
            </a:br>
            <a:r>
              <a:rPr lang="en-US" sz="1600" dirty="0" smtClean="0"/>
              <a:t>            while(n == N)</a:t>
            </a:r>
            <a:br>
              <a:rPr lang="en-US" sz="1600" dirty="0" smtClean="0"/>
            </a:br>
            <a:r>
              <a:rPr lang="en-US" sz="1600" dirty="0" smtClean="0"/>
              <a:t>                </a:t>
            </a:r>
            <a:r>
              <a:rPr lang="en-US" sz="1600" dirty="0" err="1" smtClean="0"/>
              <a:t>not_full.wait</a:t>
            </a:r>
            <a:r>
              <a:rPr lang="en-US" sz="1600" dirty="0" smtClean="0"/>
              <a:t>();</a:t>
            </a:r>
            <a:br>
              <a:rPr lang="en-US" sz="1600" dirty="0" smtClean="0"/>
            </a:br>
            <a:r>
              <a:rPr lang="en-US" sz="1600" dirty="0" smtClean="0"/>
              <a:t>            </a:t>
            </a:r>
            <a:r>
              <a:rPr lang="en-US" sz="1600" dirty="0" err="1" smtClean="0"/>
              <a:t>buf</a:t>
            </a:r>
            <a:r>
              <a:rPr lang="en-US" sz="1600" dirty="0" smtClean="0"/>
              <a:t>[</a:t>
            </a:r>
            <a:r>
              <a:rPr lang="en-US" sz="1600" dirty="0" err="1" smtClean="0"/>
              <a:t>head%N</a:t>
            </a:r>
            <a:r>
              <a:rPr lang="en-US" sz="1600" dirty="0" smtClean="0"/>
              <a:t>] = </a:t>
            </a:r>
            <a:r>
              <a:rPr lang="en-US" sz="1600" dirty="0" err="1" smtClean="0"/>
              <a:t>obj</a:t>
            </a:r>
            <a:r>
              <a:rPr lang="en-US" sz="1600" dirty="0" smtClean="0"/>
              <a:t>;</a:t>
            </a:r>
            <a:br>
              <a:rPr lang="en-US" sz="1600" dirty="0" smtClean="0"/>
            </a:br>
            <a:r>
              <a:rPr lang="en-US" sz="1600" dirty="0" smtClean="0"/>
              <a:t>            head++;</a:t>
            </a:r>
            <a:br>
              <a:rPr lang="en-US" sz="1600" dirty="0" smtClean="0"/>
            </a:br>
            <a:r>
              <a:rPr lang="en-US" sz="1600" dirty="0" smtClean="0"/>
              <a:t>            n++;</a:t>
            </a:r>
            <a:r>
              <a:rPr lang="en-US" sz="1600" dirty="0" smtClean="0">
                <a:solidFill>
                  <a:schemeClr val="bg1"/>
                </a:solidFill>
              </a:rPr>
              <a:t> </a:t>
            </a:r>
            <a:r>
              <a:rPr lang="en-US" sz="1600" dirty="0" smtClean="0"/>
              <a:t/>
            </a:r>
            <a:br>
              <a:rPr lang="en-US" sz="1600" dirty="0" smtClean="0"/>
            </a:br>
            <a:r>
              <a:rPr lang="en-US" sz="1600" dirty="0" smtClean="0"/>
              <a:t>            </a:t>
            </a:r>
            <a:r>
              <a:rPr lang="en-US" sz="1600" dirty="0" err="1" smtClean="0"/>
              <a:t>not_empty.notify</a:t>
            </a:r>
            <a:r>
              <a:rPr lang="en-US" sz="1600" dirty="0" smtClean="0"/>
              <a:t>(); </a:t>
            </a:r>
            <a:br>
              <a:rPr lang="en-US" sz="1600" dirty="0" smtClean="0"/>
            </a:br>
            <a:r>
              <a:rPr lang="en-US" sz="1600" dirty="0" smtClean="0"/>
              <a:t>    }</a:t>
            </a:r>
            <a:br>
              <a:rPr lang="en-US" sz="1600" dirty="0" smtClean="0"/>
            </a:br>
            <a:endParaRPr lang="en-US" sz="1600" dirty="0">
              <a:solidFill>
                <a:srgbClr val="009900"/>
              </a:solidFill>
              <a:latin typeface="Comic Sans MS" pitchFamily="66" charset="0"/>
            </a:endParaRPr>
          </a:p>
        </p:txBody>
      </p:sp>
      <p:sp>
        <p:nvSpPr>
          <p:cNvPr id="26630" name="Text Box 6"/>
          <p:cNvSpPr txBox="1">
            <a:spLocks noChangeArrowheads="1"/>
          </p:cNvSpPr>
          <p:nvPr/>
        </p:nvSpPr>
        <p:spPr bwMode="auto">
          <a:xfrm>
            <a:off x="5153317" y="4120277"/>
            <a:ext cx="4066883" cy="2585323"/>
          </a:xfrm>
          <a:prstGeom prst="rect">
            <a:avLst/>
          </a:prstGeom>
          <a:noFill/>
          <a:ln w="9525">
            <a:noFill/>
            <a:miter lim="800000"/>
            <a:headEnd/>
            <a:tailEnd/>
          </a:ln>
          <a:effectLst/>
        </p:spPr>
        <p:txBody>
          <a:bodyPr wrap="none">
            <a:spAutoFit/>
          </a:bodyPr>
          <a:lstStyle/>
          <a:p>
            <a:pPr algn="ctr"/>
            <a:r>
              <a:rPr lang="en-US" i="1" dirty="0" smtClean="0">
                <a:solidFill>
                  <a:srgbClr val="C00000"/>
                </a:solidFill>
              </a:rPr>
              <a:t>What if no thread is waiting</a:t>
            </a:r>
          </a:p>
          <a:p>
            <a:pPr algn="ctr"/>
            <a:r>
              <a:rPr lang="en-US" i="1" dirty="0" smtClean="0">
                <a:solidFill>
                  <a:srgbClr val="C00000"/>
                </a:solidFill>
              </a:rPr>
              <a:t>when notify is called? </a:t>
            </a:r>
          </a:p>
          <a:p>
            <a:pPr algn="ctr"/>
            <a:endParaRPr lang="en-US" i="1" dirty="0" smtClean="0">
              <a:solidFill>
                <a:srgbClr val="C00000"/>
              </a:solidFill>
            </a:endParaRPr>
          </a:p>
          <a:p>
            <a:pPr algn="ctr"/>
            <a:r>
              <a:rPr lang="en-US" i="1" dirty="0" smtClean="0">
                <a:solidFill>
                  <a:srgbClr val="C00000"/>
                </a:solidFill>
              </a:rPr>
              <a:t>Notify is </a:t>
            </a:r>
            <a:r>
              <a:rPr lang="en-US" i="1" dirty="0">
                <a:solidFill>
                  <a:srgbClr val="C00000"/>
                </a:solidFill>
              </a:rPr>
              <a:t>a “no-op” if nobody</a:t>
            </a:r>
            <a:br>
              <a:rPr lang="en-US" i="1" dirty="0">
                <a:solidFill>
                  <a:srgbClr val="C00000"/>
                </a:solidFill>
              </a:rPr>
            </a:br>
            <a:r>
              <a:rPr lang="en-US" i="1" dirty="0">
                <a:solidFill>
                  <a:srgbClr val="C00000"/>
                </a:solidFill>
              </a:rPr>
              <a:t>is waiting.  This is very different</a:t>
            </a:r>
            <a:br>
              <a:rPr lang="en-US" i="1" dirty="0">
                <a:solidFill>
                  <a:srgbClr val="C00000"/>
                </a:solidFill>
              </a:rPr>
            </a:br>
            <a:r>
              <a:rPr lang="en-US" i="1" dirty="0">
                <a:solidFill>
                  <a:srgbClr val="C00000"/>
                </a:solidFill>
              </a:rPr>
              <a:t>from what happens when you call</a:t>
            </a:r>
            <a:br>
              <a:rPr lang="en-US" i="1" dirty="0">
                <a:solidFill>
                  <a:srgbClr val="C00000"/>
                </a:solidFill>
              </a:rPr>
            </a:br>
            <a:r>
              <a:rPr lang="en-US" i="1" dirty="0" smtClean="0">
                <a:solidFill>
                  <a:srgbClr val="C00000"/>
                </a:solidFill>
              </a:rPr>
              <a:t>release() </a:t>
            </a:r>
            <a:r>
              <a:rPr lang="en-US" i="1" dirty="0">
                <a:solidFill>
                  <a:srgbClr val="C00000"/>
                </a:solidFill>
              </a:rPr>
              <a:t>on a semaphore – semaphores</a:t>
            </a:r>
            <a:br>
              <a:rPr lang="en-US" i="1" dirty="0">
                <a:solidFill>
                  <a:srgbClr val="C00000"/>
                </a:solidFill>
              </a:rPr>
            </a:br>
            <a:r>
              <a:rPr lang="en-US" i="1" dirty="0">
                <a:solidFill>
                  <a:srgbClr val="C00000"/>
                </a:solidFill>
              </a:rPr>
              <a:t>have a “memory” of how many times</a:t>
            </a:r>
          </a:p>
          <a:p>
            <a:pPr algn="ctr"/>
            <a:r>
              <a:rPr lang="en-US" i="1" dirty="0" smtClean="0">
                <a:solidFill>
                  <a:srgbClr val="C00000"/>
                </a:solidFill>
              </a:rPr>
              <a:t>release() </a:t>
            </a:r>
            <a:r>
              <a:rPr lang="en-US" i="1" dirty="0">
                <a:solidFill>
                  <a:srgbClr val="C00000"/>
                </a:solidFill>
              </a:rPr>
              <a:t>was called! </a:t>
            </a:r>
          </a:p>
        </p:txBody>
      </p:sp>
      <p:sp>
        <p:nvSpPr>
          <p:cNvPr id="9" name="Rectangle 8"/>
          <p:cNvSpPr/>
          <p:nvPr/>
        </p:nvSpPr>
        <p:spPr>
          <a:xfrm>
            <a:off x="4114800" y="1143000"/>
            <a:ext cx="5486400" cy="3293209"/>
          </a:xfrm>
          <a:prstGeom prst="rect">
            <a:avLst/>
          </a:prstGeom>
        </p:spPr>
        <p:txBody>
          <a:bodyPr wrap="square">
            <a:spAutoFit/>
          </a:bodyPr>
          <a:lstStyle/>
          <a:p>
            <a:r>
              <a:rPr lang="en-US" sz="1600" dirty="0" smtClean="0"/>
              <a:t/>
            </a:r>
            <a:br>
              <a:rPr lang="en-US" sz="1600" dirty="0" smtClean="0"/>
            </a:br>
            <a:r>
              <a:rPr lang="en-US" sz="1600" dirty="0" smtClean="0"/>
              <a:t>    public Object get()  {</a:t>
            </a:r>
          </a:p>
          <a:p>
            <a:r>
              <a:rPr lang="en-US" sz="1600" dirty="0" smtClean="0"/>
              <a:t>            Object </a:t>
            </a:r>
            <a:r>
              <a:rPr lang="en-US" sz="1600" dirty="0" err="1" smtClean="0"/>
              <a:t>obj</a:t>
            </a:r>
            <a:r>
              <a:rPr lang="en-US" sz="1600" dirty="0" smtClean="0"/>
              <a:t>;</a:t>
            </a:r>
          </a:p>
          <a:p>
            <a:r>
              <a:rPr lang="en-US" sz="1600" dirty="0" smtClean="0"/>
              <a:t>            while(n == 0)</a:t>
            </a:r>
            <a:br>
              <a:rPr lang="en-US" sz="1600" dirty="0" smtClean="0"/>
            </a:br>
            <a:r>
              <a:rPr lang="en-US" sz="1600" dirty="0" smtClean="0"/>
              <a:t>                </a:t>
            </a:r>
            <a:r>
              <a:rPr lang="en-US" sz="1600" dirty="0" err="1" smtClean="0"/>
              <a:t>not_empty.wait</a:t>
            </a:r>
            <a:r>
              <a:rPr lang="en-US" sz="1600" dirty="0" smtClean="0"/>
              <a:t>(); </a:t>
            </a:r>
            <a:br>
              <a:rPr lang="en-US" sz="1600" dirty="0" smtClean="0"/>
            </a:br>
            <a:r>
              <a:rPr lang="en-US" sz="1600" dirty="0" smtClean="0"/>
              <a:t>            </a:t>
            </a:r>
            <a:r>
              <a:rPr lang="en-US" sz="1600" dirty="0" err="1" smtClean="0"/>
              <a:t>obj</a:t>
            </a:r>
            <a:r>
              <a:rPr lang="en-US" sz="1600" dirty="0" smtClean="0"/>
              <a:t> = </a:t>
            </a:r>
            <a:r>
              <a:rPr lang="en-US" sz="1600" dirty="0" err="1" smtClean="0"/>
              <a:t>buf</a:t>
            </a:r>
            <a:r>
              <a:rPr lang="en-US" sz="1600" dirty="0" smtClean="0"/>
              <a:t>[</a:t>
            </a:r>
            <a:r>
              <a:rPr lang="en-US" sz="1600" dirty="0" err="1" smtClean="0"/>
              <a:t>tail%N</a:t>
            </a:r>
            <a:r>
              <a:rPr lang="en-US" sz="1600" dirty="0" smtClean="0"/>
              <a:t>];</a:t>
            </a:r>
            <a:br>
              <a:rPr lang="en-US" sz="1600" dirty="0" smtClean="0"/>
            </a:br>
            <a:r>
              <a:rPr lang="en-US" sz="1600" dirty="0" smtClean="0"/>
              <a:t>            tail++;</a:t>
            </a:r>
            <a:br>
              <a:rPr lang="en-US" sz="1600" dirty="0" smtClean="0"/>
            </a:br>
            <a:r>
              <a:rPr lang="en-US" sz="1600" dirty="0" smtClean="0"/>
              <a:t>            n--;</a:t>
            </a:r>
          </a:p>
          <a:p>
            <a:r>
              <a:rPr lang="en-US" sz="1600" dirty="0" smtClean="0"/>
              <a:t>            </a:t>
            </a:r>
            <a:r>
              <a:rPr lang="en-US" sz="1600" dirty="0" err="1" smtClean="0"/>
              <a:t>not_full.notify</a:t>
            </a:r>
            <a:r>
              <a:rPr lang="en-US" sz="1600" dirty="0" smtClean="0"/>
              <a:t>(); </a:t>
            </a:r>
            <a:br>
              <a:rPr lang="en-US" sz="1600" dirty="0" smtClean="0"/>
            </a:br>
            <a:r>
              <a:rPr lang="en-US" sz="1600" dirty="0" smtClean="0"/>
              <a:t>            return </a:t>
            </a:r>
            <a:r>
              <a:rPr lang="en-US" sz="1600" dirty="0" err="1" smtClean="0"/>
              <a:t>obj</a:t>
            </a:r>
            <a:r>
              <a:rPr lang="en-US" sz="1600" dirty="0" smtClean="0"/>
              <a:t>;</a:t>
            </a:r>
            <a:br>
              <a:rPr lang="en-US" sz="1600" dirty="0" smtClean="0"/>
            </a:br>
            <a:r>
              <a:rPr lang="en-US" sz="1600" dirty="0" smtClean="0"/>
              <a:t>    }</a:t>
            </a:r>
            <a:br>
              <a:rPr lang="en-US" sz="1600" dirty="0" smtClean="0"/>
            </a:br>
            <a:r>
              <a:rPr lang="en-US" sz="1600" dirty="0" smtClean="0"/>
              <a:t>}</a:t>
            </a:r>
            <a:br>
              <a:rPr lang="en-US" sz="1600" dirty="0" smtClean="0"/>
            </a:b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66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30"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4572000"/>
            <a:ext cx="6324600" cy="5334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 name="Title 1"/>
          <p:cNvSpPr>
            <a:spLocks noGrp="1"/>
          </p:cNvSpPr>
          <p:nvPr>
            <p:ph type="title"/>
          </p:nvPr>
        </p:nvSpPr>
        <p:spPr/>
        <p:txBody>
          <a:bodyPr>
            <a:normAutofit/>
          </a:bodyPr>
          <a:lstStyle/>
          <a:p>
            <a:r>
              <a:rPr lang="en-US" dirty="0" smtClean="0">
                <a:solidFill>
                  <a:srgbClr val="0000FF"/>
                </a:solidFill>
              </a:rPr>
              <a:t>Java: </a:t>
            </a:r>
            <a:r>
              <a:rPr lang="en-US" i="1" dirty="0" smtClean="0">
                <a:solidFill>
                  <a:srgbClr val="0000FF"/>
                </a:solidFill>
              </a:rPr>
              <a:t>too many options!</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Semaphores and </a:t>
            </a:r>
            <a:r>
              <a:rPr lang="en-US" dirty="0" err="1" smtClean="0"/>
              <a:t>Mutex</a:t>
            </a:r>
            <a:r>
              <a:rPr lang="en-US" dirty="0" smtClean="0"/>
              <a:t> variables</a:t>
            </a:r>
          </a:p>
          <a:p>
            <a:pPr lvl="1"/>
            <a:r>
              <a:rPr lang="en-US" dirty="0" err="1" smtClean="0"/>
              <a:t>Mutex</a:t>
            </a:r>
            <a:r>
              <a:rPr lang="en-US" dirty="0" smtClean="0"/>
              <a:t> allows exactly one process “past”.  </a:t>
            </a:r>
          </a:p>
          <a:p>
            <a:pPr lvl="1"/>
            <a:r>
              <a:rPr lang="en-US" dirty="0" smtClean="0"/>
              <a:t>Semaphore can count: at most </a:t>
            </a:r>
            <a:r>
              <a:rPr lang="en-US" i="1" dirty="0" smtClean="0"/>
              <a:t>n </a:t>
            </a:r>
            <a:r>
              <a:rPr lang="en-US" dirty="0" smtClean="0"/>
              <a:t>can pass</a:t>
            </a:r>
          </a:p>
          <a:p>
            <a:pPr lvl="2"/>
            <a:r>
              <a:rPr lang="en-US" dirty="0" err="1" smtClean="0"/>
              <a:t>Mutex</a:t>
            </a:r>
            <a:r>
              <a:rPr lang="en-US" dirty="0" smtClean="0"/>
              <a:t> is identical to a “binary” semaphore, with </a:t>
            </a:r>
            <a:r>
              <a:rPr lang="en-US" i="1" dirty="0" smtClean="0"/>
              <a:t>n=1</a:t>
            </a:r>
            <a:endParaRPr lang="en-US" dirty="0" smtClean="0"/>
          </a:p>
          <a:p>
            <a:pPr lvl="1"/>
            <a:r>
              <a:rPr lang="en-US" dirty="0" smtClean="0"/>
              <a:t>Locks (just an alias for </a:t>
            </a:r>
            <a:r>
              <a:rPr lang="en-US" dirty="0" err="1" smtClean="0"/>
              <a:t>Mutex</a:t>
            </a:r>
            <a:r>
              <a:rPr lang="en-US" dirty="0" smtClean="0"/>
              <a:t>)</a:t>
            </a:r>
          </a:p>
          <a:p>
            <a:r>
              <a:rPr lang="en-US" dirty="0" smtClean="0"/>
              <a:t>Synchronized objects, or code blocks</a:t>
            </a:r>
          </a:p>
          <a:p>
            <a:r>
              <a:rPr lang="en-US" dirty="0" err="1" smtClean="0"/>
              <a:t>Object.wait</a:t>
            </a:r>
            <a:r>
              <a:rPr lang="en-US" dirty="0" smtClean="0"/>
              <a:t>(), notify(), </a:t>
            </a:r>
            <a:r>
              <a:rPr lang="en-US" dirty="0" err="1" smtClean="0"/>
              <a:t>notifyall</a:t>
            </a:r>
            <a:r>
              <a:rPr lang="en-US" dirty="0" smtClean="0"/>
              <a: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6" name="Rectangular Callout 5"/>
          <p:cNvSpPr/>
          <p:nvPr/>
        </p:nvSpPr>
        <p:spPr>
          <a:xfrm>
            <a:off x="4419600" y="3048000"/>
            <a:ext cx="3886200" cy="1066800"/>
          </a:xfrm>
          <a:prstGeom prst="wedgeRectCallout">
            <a:avLst>
              <a:gd name="adj1" fmla="val -53848"/>
              <a:gd name="adj2" fmla="val 9279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We haven’t seen these yet.</a:t>
            </a:r>
          </a:p>
          <a:p>
            <a:pPr algn="ctr"/>
            <a:r>
              <a:rPr lang="en-US" sz="2400" b="1" dirty="0" smtClean="0"/>
              <a:t>Our focus today</a:t>
            </a:r>
            <a:endParaRPr lang="fr-BE"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76200"/>
            <a:ext cx="8305800" cy="1143000"/>
          </a:xfrm>
        </p:spPr>
        <p:txBody>
          <a:bodyPr>
            <a:normAutofit fontScale="90000"/>
          </a:bodyPr>
          <a:lstStyle/>
          <a:p>
            <a:r>
              <a:rPr lang="en-US" sz="4000" dirty="0">
                <a:solidFill>
                  <a:srgbClr val="0000FF"/>
                </a:solidFill>
              </a:rPr>
              <a:t>Producer </a:t>
            </a:r>
            <a:r>
              <a:rPr lang="en-US" sz="4000" dirty="0" smtClean="0">
                <a:solidFill>
                  <a:srgbClr val="0000FF"/>
                </a:solidFill>
              </a:rPr>
              <a:t>Consumer: Synchronization added</a:t>
            </a:r>
            <a:endParaRPr lang="en-US" sz="4000" dirty="0">
              <a:solidFill>
                <a:srgbClr val="0000FF"/>
              </a:solidFill>
            </a:endParaRPr>
          </a:p>
        </p:txBody>
      </p:sp>
      <p:sp>
        <p:nvSpPr>
          <p:cNvPr id="6" name="Slide Number Placeholder 4"/>
          <p:cNvSpPr>
            <a:spLocks noGrp="1"/>
          </p:cNvSpPr>
          <p:nvPr>
            <p:ph type="sldNum" sz="quarter" idx="12"/>
          </p:nvPr>
        </p:nvSpPr>
        <p:spPr/>
        <p:txBody>
          <a:bodyPr/>
          <a:lstStyle/>
          <a:p>
            <a:fld id="{58581B83-AB61-47F1-A610-1E8593F3252A}" type="slidenum">
              <a:rPr lang="en-US"/>
              <a:pPr/>
              <a:t>30</a:t>
            </a:fld>
            <a:endParaRPr lang="en-US"/>
          </a:p>
        </p:txBody>
      </p:sp>
      <p:sp>
        <p:nvSpPr>
          <p:cNvPr id="26628" name="Text Box 4"/>
          <p:cNvSpPr txBox="1">
            <a:spLocks noChangeArrowheads="1"/>
          </p:cNvSpPr>
          <p:nvPr/>
        </p:nvSpPr>
        <p:spPr bwMode="auto">
          <a:xfrm>
            <a:off x="457200" y="1387475"/>
            <a:ext cx="4953000" cy="5755422"/>
          </a:xfrm>
          <a:prstGeom prst="rect">
            <a:avLst/>
          </a:prstGeom>
          <a:noFill/>
          <a:ln w="12700">
            <a:noFill/>
            <a:miter lim="800000"/>
            <a:headEnd type="none" w="sm" len="sm"/>
            <a:tailEnd type="none" w="sm" len="sm"/>
          </a:ln>
          <a:effectLst/>
        </p:spPr>
        <p:txBody>
          <a:bodyPr wrap="square">
            <a:spAutoFit/>
          </a:bodyPr>
          <a:lstStyle/>
          <a:p>
            <a:r>
              <a:rPr lang="en-US" sz="1600" dirty="0" smtClean="0"/>
              <a:t>public class </a:t>
            </a:r>
            <a:r>
              <a:rPr lang="en-US" sz="1600" dirty="0" err="1" smtClean="0"/>
              <a:t>Producer_Consumer</a:t>
            </a:r>
            <a:r>
              <a:rPr lang="en-US" sz="1600" dirty="0" smtClean="0"/>
              <a:t> {</a:t>
            </a:r>
            <a:br>
              <a:rPr lang="en-US" sz="1600" dirty="0" smtClean="0"/>
            </a:br>
            <a:r>
              <a:rPr lang="en-US" sz="1600" dirty="0" smtClean="0"/>
              <a:t>    </a:t>
            </a:r>
            <a:r>
              <a:rPr lang="en-US" sz="1600" dirty="0" err="1" smtClean="0"/>
              <a:t>int</a:t>
            </a:r>
            <a:r>
              <a:rPr lang="en-US" sz="1600" dirty="0" smtClean="0"/>
              <a:t> N;</a:t>
            </a:r>
            <a:br>
              <a:rPr lang="en-US" sz="1600" dirty="0" smtClean="0"/>
            </a:br>
            <a:r>
              <a:rPr lang="en-US" sz="1600" dirty="0" smtClean="0"/>
              <a:t>    Object[]  </a:t>
            </a:r>
            <a:r>
              <a:rPr lang="en-US" sz="1600" dirty="0" err="1" smtClean="0"/>
              <a:t>buf</a:t>
            </a:r>
            <a:r>
              <a:rPr lang="en-US" sz="1600" dirty="0" smtClean="0"/>
              <a:t>;</a:t>
            </a:r>
            <a:br>
              <a:rPr lang="en-US" sz="1600" dirty="0" smtClean="0"/>
            </a:br>
            <a:r>
              <a:rPr lang="en-US" sz="1600" dirty="0" smtClean="0"/>
              <a:t>    </a:t>
            </a:r>
            <a:r>
              <a:rPr lang="en-US" sz="1600" dirty="0" err="1" smtClean="0"/>
              <a:t>int</a:t>
            </a:r>
            <a:r>
              <a:rPr lang="en-US" sz="1600" dirty="0" smtClean="0"/>
              <a:t> n = 0, tail = 0, head = 0;</a:t>
            </a:r>
            <a:br>
              <a:rPr lang="en-US" sz="1600" dirty="0" smtClean="0"/>
            </a:br>
            <a:r>
              <a:rPr lang="en-US" sz="1600" dirty="0" smtClean="0"/>
              <a:t>    Object </a:t>
            </a:r>
            <a:r>
              <a:rPr lang="en-US" sz="1600" dirty="0" err="1" smtClean="0"/>
              <a:t>not_empty</a:t>
            </a:r>
            <a:r>
              <a:rPr lang="en-US" sz="1600" dirty="0" smtClean="0"/>
              <a:t> = new Object();</a:t>
            </a:r>
          </a:p>
          <a:p>
            <a:r>
              <a:rPr lang="en-US" sz="1600" dirty="0" smtClean="0"/>
              <a:t>    Object </a:t>
            </a:r>
            <a:r>
              <a:rPr lang="en-US" sz="1600" dirty="0" err="1" smtClean="0"/>
              <a:t>not_full</a:t>
            </a:r>
            <a:r>
              <a:rPr lang="en-US" sz="1600" dirty="0" smtClean="0"/>
              <a:t> = new Object();   </a:t>
            </a:r>
            <a:br>
              <a:rPr lang="en-US" sz="1600" dirty="0" smtClean="0"/>
            </a:br>
            <a:r>
              <a:rPr lang="en-US" sz="1600" dirty="0" smtClean="0"/>
              <a:t/>
            </a:r>
            <a:br>
              <a:rPr lang="en-US" sz="1600" dirty="0" smtClean="0"/>
            </a:br>
            <a:r>
              <a:rPr lang="en-US" sz="1600" dirty="0" smtClean="0"/>
              <a:t>    public </a:t>
            </a:r>
            <a:r>
              <a:rPr lang="en-US" sz="1600" dirty="0" err="1" smtClean="0"/>
              <a:t>Producer_Consumer</a:t>
            </a:r>
            <a:r>
              <a:rPr lang="en-US" sz="1600" dirty="0" smtClean="0"/>
              <a:t>(</a:t>
            </a:r>
            <a:r>
              <a:rPr lang="en-US" sz="1600" dirty="0" err="1" smtClean="0"/>
              <a:t>int</a:t>
            </a:r>
            <a:r>
              <a:rPr lang="en-US" sz="1600" dirty="0" smtClean="0"/>
              <a:t> </a:t>
            </a:r>
            <a:r>
              <a:rPr lang="en-US" sz="1600" dirty="0" err="1" smtClean="0"/>
              <a:t>len</a:t>
            </a:r>
            <a:r>
              <a:rPr lang="en-US" sz="1600" dirty="0" smtClean="0"/>
              <a:t>) {</a:t>
            </a:r>
            <a:br>
              <a:rPr lang="en-US" sz="1600" dirty="0" smtClean="0"/>
            </a:br>
            <a:r>
              <a:rPr lang="en-US" sz="1600" dirty="0" smtClean="0"/>
              <a:t>        </a:t>
            </a:r>
            <a:r>
              <a:rPr lang="en-US" sz="1600" dirty="0" err="1" smtClean="0"/>
              <a:t>buf</a:t>
            </a:r>
            <a:r>
              <a:rPr lang="en-US" sz="1600" dirty="0" smtClean="0"/>
              <a:t> = new object[</a:t>
            </a:r>
            <a:r>
              <a:rPr lang="en-US" sz="1600" dirty="0" err="1" smtClean="0"/>
              <a:t>len</a:t>
            </a:r>
            <a:r>
              <a:rPr lang="en-US" sz="1600" dirty="0" smtClean="0"/>
              <a:t>];</a:t>
            </a:r>
            <a:br>
              <a:rPr lang="en-US" sz="1600" dirty="0" smtClean="0"/>
            </a:br>
            <a:r>
              <a:rPr lang="en-US" sz="1600" dirty="0" smtClean="0"/>
              <a:t>        N = </a:t>
            </a:r>
            <a:r>
              <a:rPr lang="en-US" sz="1600" dirty="0" err="1" smtClean="0"/>
              <a:t>len</a:t>
            </a:r>
            <a:r>
              <a:rPr lang="en-US" sz="1600" dirty="0" smtClean="0"/>
              <a:t>;</a:t>
            </a:r>
            <a:br>
              <a:rPr lang="en-US" sz="1600" dirty="0" smtClean="0"/>
            </a:br>
            <a:r>
              <a:rPr lang="en-US" sz="1600" dirty="0" smtClean="0"/>
              <a:t>    }</a:t>
            </a:r>
            <a:br>
              <a:rPr lang="en-US" sz="1600" dirty="0" smtClean="0"/>
            </a:br>
            <a:r>
              <a:rPr lang="en-US" sz="1600" dirty="0" smtClean="0"/>
              <a:t/>
            </a:r>
            <a:br>
              <a:rPr lang="en-US" sz="1600" dirty="0" smtClean="0"/>
            </a:br>
            <a:r>
              <a:rPr lang="en-US" sz="1600" dirty="0" smtClean="0"/>
              <a:t>    public void put(Object </a:t>
            </a:r>
            <a:r>
              <a:rPr lang="en-US" sz="1600" dirty="0" err="1" smtClean="0"/>
              <a:t>obj</a:t>
            </a:r>
            <a:r>
              <a:rPr lang="en-US" sz="1600" dirty="0" smtClean="0"/>
              <a:t>) {</a:t>
            </a:r>
            <a:br>
              <a:rPr lang="en-US" sz="1600" dirty="0" smtClean="0"/>
            </a:br>
            <a:r>
              <a:rPr lang="en-US" sz="1600" dirty="0" smtClean="0"/>
              <a:t>        </a:t>
            </a:r>
            <a:r>
              <a:rPr lang="en-US" sz="1600" dirty="0" smtClean="0">
                <a:solidFill>
                  <a:srgbClr val="C00000"/>
                </a:solidFill>
              </a:rPr>
              <a:t>synchronized(</a:t>
            </a:r>
            <a:r>
              <a:rPr lang="en-US" sz="1600" dirty="0" err="1" smtClean="0">
                <a:solidFill>
                  <a:srgbClr val="C00000"/>
                </a:solidFill>
              </a:rPr>
              <a:t>not_full</a:t>
            </a:r>
            <a:r>
              <a:rPr lang="en-US" sz="1600" dirty="0" smtClean="0">
                <a:solidFill>
                  <a:srgbClr val="C00000"/>
                </a:solidFill>
              </a:rPr>
              <a:t>) { </a:t>
            </a:r>
          </a:p>
          <a:p>
            <a:r>
              <a:rPr lang="en-US" sz="1600" dirty="0" smtClean="0"/>
              <a:t>            while(n == N)</a:t>
            </a:r>
            <a:br>
              <a:rPr lang="en-US" sz="1600" dirty="0" smtClean="0"/>
            </a:br>
            <a:r>
              <a:rPr lang="en-US" sz="1600" dirty="0" smtClean="0"/>
              <a:t>                </a:t>
            </a:r>
            <a:r>
              <a:rPr lang="en-US" sz="1600" dirty="0" err="1" smtClean="0"/>
              <a:t>not_full.wait</a:t>
            </a:r>
            <a:r>
              <a:rPr lang="en-US" sz="1600" dirty="0" smtClean="0"/>
              <a:t>();</a:t>
            </a:r>
            <a:br>
              <a:rPr lang="en-US" sz="1600" dirty="0" smtClean="0"/>
            </a:br>
            <a:r>
              <a:rPr lang="en-US" sz="1600" dirty="0" smtClean="0"/>
              <a:t>            </a:t>
            </a:r>
            <a:r>
              <a:rPr lang="en-US" sz="1600" dirty="0" err="1" smtClean="0"/>
              <a:t>buf</a:t>
            </a:r>
            <a:r>
              <a:rPr lang="en-US" sz="1600" dirty="0" smtClean="0"/>
              <a:t>[</a:t>
            </a:r>
            <a:r>
              <a:rPr lang="en-US" sz="1600" dirty="0" err="1" smtClean="0"/>
              <a:t>head%N</a:t>
            </a:r>
            <a:r>
              <a:rPr lang="en-US" sz="1600" dirty="0" smtClean="0"/>
              <a:t>] = </a:t>
            </a:r>
            <a:r>
              <a:rPr lang="en-US" sz="1600" dirty="0" err="1" smtClean="0"/>
              <a:t>obj</a:t>
            </a:r>
            <a:r>
              <a:rPr lang="en-US" sz="1600" dirty="0" smtClean="0"/>
              <a:t>;</a:t>
            </a:r>
            <a:br>
              <a:rPr lang="en-US" sz="1600" dirty="0" smtClean="0"/>
            </a:br>
            <a:r>
              <a:rPr lang="en-US" sz="1600" dirty="0" smtClean="0"/>
              <a:t>            head++;</a:t>
            </a:r>
            <a:br>
              <a:rPr lang="en-US" sz="1600" dirty="0" smtClean="0"/>
            </a:br>
            <a:r>
              <a:rPr lang="en-US" sz="1600" dirty="0" smtClean="0"/>
              <a:t>            </a:t>
            </a:r>
            <a:r>
              <a:rPr lang="en-US" sz="1600" dirty="0" smtClean="0">
                <a:solidFill>
                  <a:srgbClr val="C00000"/>
                </a:solidFill>
              </a:rPr>
              <a:t>synchronized(this) </a:t>
            </a:r>
            <a:r>
              <a:rPr lang="en-US" sz="1600" dirty="0" smtClean="0">
                <a:solidFill>
                  <a:srgbClr val="C00000"/>
                </a:solidFill>
              </a:rPr>
              <a:t>{ </a:t>
            </a:r>
            <a:r>
              <a:rPr lang="en-US" sz="1600" dirty="0" smtClean="0"/>
              <a:t>n++; </a:t>
            </a:r>
            <a:r>
              <a:rPr lang="en-US" sz="1600" dirty="0" smtClean="0">
                <a:solidFill>
                  <a:srgbClr val="C00000"/>
                </a:solidFill>
              </a:rPr>
              <a:t>}</a:t>
            </a:r>
            <a:r>
              <a:rPr lang="en-US" sz="1600" dirty="0" smtClean="0"/>
              <a:t/>
            </a:r>
            <a:br>
              <a:rPr lang="en-US" sz="1600" dirty="0" smtClean="0"/>
            </a:br>
            <a:r>
              <a:rPr lang="en-US" sz="1600" dirty="0" smtClean="0"/>
              <a:t>        </a:t>
            </a:r>
            <a:r>
              <a:rPr lang="en-US" sz="1600" dirty="0" smtClean="0">
                <a:solidFill>
                  <a:srgbClr val="C00000"/>
                </a:solidFill>
              </a:rPr>
              <a:t>}</a:t>
            </a:r>
          </a:p>
          <a:p>
            <a:r>
              <a:rPr lang="en-US" sz="1600" dirty="0" smtClean="0"/>
              <a:t>        </a:t>
            </a:r>
            <a:r>
              <a:rPr lang="en-US" sz="1600" dirty="0" smtClean="0">
                <a:solidFill>
                  <a:srgbClr val="C00000"/>
                </a:solidFill>
              </a:rPr>
              <a:t>synchronized(</a:t>
            </a:r>
            <a:r>
              <a:rPr lang="en-US" sz="1600" dirty="0" err="1" smtClean="0">
                <a:solidFill>
                  <a:srgbClr val="C00000"/>
                </a:solidFill>
              </a:rPr>
              <a:t>not_empty</a:t>
            </a:r>
            <a:r>
              <a:rPr lang="en-US" sz="1600" dirty="0" smtClean="0">
                <a:solidFill>
                  <a:srgbClr val="C00000"/>
                </a:solidFill>
              </a:rPr>
              <a:t>) { </a:t>
            </a:r>
            <a:r>
              <a:rPr lang="en-US" sz="1600" dirty="0" err="1" smtClean="0"/>
              <a:t>not_empty.notify</a:t>
            </a:r>
            <a:r>
              <a:rPr lang="en-US" sz="1600" dirty="0" smtClean="0"/>
              <a:t>(); </a:t>
            </a:r>
            <a:r>
              <a:rPr lang="en-US" sz="1600" dirty="0" smtClean="0">
                <a:solidFill>
                  <a:srgbClr val="C00000"/>
                </a:solidFill>
              </a:rPr>
              <a:t>}</a:t>
            </a:r>
            <a:r>
              <a:rPr lang="en-US" sz="1600" dirty="0" smtClean="0"/>
              <a:t/>
            </a:r>
            <a:br>
              <a:rPr lang="en-US" sz="1600" dirty="0" smtClean="0"/>
            </a:br>
            <a:r>
              <a:rPr lang="en-US" sz="1600" dirty="0" smtClean="0"/>
              <a:t>    }</a:t>
            </a:r>
            <a:br>
              <a:rPr lang="en-US" sz="1600" dirty="0" smtClean="0"/>
            </a:br>
            <a:endParaRPr lang="en-US" sz="1600" dirty="0">
              <a:solidFill>
                <a:srgbClr val="009900"/>
              </a:solidFill>
              <a:latin typeface="Comic Sans MS" pitchFamily="66" charset="0"/>
            </a:endParaRPr>
          </a:p>
        </p:txBody>
      </p:sp>
      <p:sp>
        <p:nvSpPr>
          <p:cNvPr id="9" name="Rectangle 8"/>
          <p:cNvSpPr/>
          <p:nvPr/>
        </p:nvSpPr>
        <p:spPr>
          <a:xfrm>
            <a:off x="4114800" y="1143000"/>
            <a:ext cx="5486400" cy="3785652"/>
          </a:xfrm>
          <a:prstGeom prst="rect">
            <a:avLst/>
          </a:prstGeom>
        </p:spPr>
        <p:txBody>
          <a:bodyPr wrap="square">
            <a:spAutoFit/>
          </a:bodyPr>
          <a:lstStyle/>
          <a:p>
            <a:r>
              <a:rPr lang="en-US" sz="1600" dirty="0" smtClean="0"/>
              <a:t/>
            </a:r>
            <a:br>
              <a:rPr lang="en-US" sz="1600" dirty="0" smtClean="0"/>
            </a:br>
            <a:r>
              <a:rPr lang="en-US" sz="1600" dirty="0" smtClean="0"/>
              <a:t>    public Object get()  {</a:t>
            </a:r>
          </a:p>
          <a:p>
            <a:r>
              <a:rPr lang="en-US" sz="1600" dirty="0" smtClean="0"/>
              <a:t>        Object </a:t>
            </a:r>
            <a:r>
              <a:rPr lang="en-US" sz="1600" dirty="0" err="1" smtClean="0"/>
              <a:t>obj</a:t>
            </a:r>
            <a:r>
              <a:rPr lang="en-US" sz="1600" dirty="0" smtClean="0"/>
              <a:t>;</a:t>
            </a:r>
            <a:br>
              <a:rPr lang="en-US" sz="1600" dirty="0" smtClean="0"/>
            </a:br>
            <a:r>
              <a:rPr lang="en-US" sz="1600" dirty="0" smtClean="0"/>
              <a:t>        </a:t>
            </a:r>
            <a:r>
              <a:rPr lang="en-US" sz="1600" dirty="0" smtClean="0">
                <a:solidFill>
                  <a:srgbClr val="C00000"/>
                </a:solidFill>
              </a:rPr>
              <a:t>synchronized(</a:t>
            </a:r>
            <a:r>
              <a:rPr lang="en-US" sz="1600" dirty="0" err="1" smtClean="0">
                <a:solidFill>
                  <a:srgbClr val="C00000"/>
                </a:solidFill>
              </a:rPr>
              <a:t>not_empty</a:t>
            </a:r>
            <a:r>
              <a:rPr lang="en-US" sz="1600" dirty="0" smtClean="0">
                <a:solidFill>
                  <a:srgbClr val="C00000"/>
                </a:solidFill>
              </a:rPr>
              <a:t>) { </a:t>
            </a:r>
          </a:p>
          <a:p>
            <a:r>
              <a:rPr lang="en-US" sz="1600" dirty="0" smtClean="0"/>
              <a:t>            while(n == 0)</a:t>
            </a:r>
            <a:br>
              <a:rPr lang="en-US" sz="1600" dirty="0" smtClean="0"/>
            </a:br>
            <a:r>
              <a:rPr lang="en-US" sz="1600" dirty="0" smtClean="0"/>
              <a:t>                </a:t>
            </a:r>
            <a:r>
              <a:rPr lang="en-US" sz="1600" dirty="0" err="1" smtClean="0"/>
              <a:t>not_empty.wait</a:t>
            </a:r>
            <a:r>
              <a:rPr lang="en-US" sz="1600" dirty="0" smtClean="0"/>
              <a:t>(); </a:t>
            </a:r>
            <a:br>
              <a:rPr lang="en-US" sz="1600" dirty="0" smtClean="0"/>
            </a:br>
            <a:r>
              <a:rPr lang="en-US" sz="1600" dirty="0" smtClean="0"/>
              <a:t>            </a:t>
            </a:r>
            <a:r>
              <a:rPr lang="en-US" sz="1600" dirty="0" err="1" smtClean="0"/>
              <a:t>obj</a:t>
            </a:r>
            <a:r>
              <a:rPr lang="en-US" sz="1600" dirty="0" smtClean="0"/>
              <a:t> = </a:t>
            </a:r>
            <a:r>
              <a:rPr lang="en-US" sz="1600" dirty="0" err="1" smtClean="0"/>
              <a:t>buf</a:t>
            </a:r>
            <a:r>
              <a:rPr lang="en-US" sz="1600" dirty="0" smtClean="0"/>
              <a:t>[</a:t>
            </a:r>
            <a:r>
              <a:rPr lang="en-US" sz="1600" dirty="0" err="1" smtClean="0"/>
              <a:t>tail%N</a:t>
            </a:r>
            <a:r>
              <a:rPr lang="en-US" sz="1600" dirty="0" smtClean="0"/>
              <a:t>];</a:t>
            </a:r>
            <a:br>
              <a:rPr lang="en-US" sz="1600" dirty="0" smtClean="0"/>
            </a:br>
            <a:r>
              <a:rPr lang="en-US" sz="1600" dirty="0" smtClean="0"/>
              <a:t>            tail++;</a:t>
            </a:r>
            <a:br>
              <a:rPr lang="en-US" sz="1600" dirty="0" smtClean="0"/>
            </a:br>
            <a:r>
              <a:rPr lang="en-US" sz="1600" dirty="0" smtClean="0"/>
              <a:t>            </a:t>
            </a:r>
            <a:r>
              <a:rPr lang="en-US" sz="1600" dirty="0" smtClean="0">
                <a:solidFill>
                  <a:srgbClr val="C00000"/>
                </a:solidFill>
              </a:rPr>
              <a:t>synchronized(this) </a:t>
            </a:r>
            <a:r>
              <a:rPr lang="en-US" sz="1600" dirty="0" smtClean="0">
                <a:solidFill>
                  <a:srgbClr val="C00000"/>
                </a:solidFill>
              </a:rPr>
              <a:t>{  </a:t>
            </a:r>
            <a:r>
              <a:rPr lang="en-US" sz="1600" dirty="0" smtClean="0"/>
              <a:t>n--;  </a:t>
            </a:r>
            <a:r>
              <a:rPr lang="en-US" sz="1600" dirty="0" smtClean="0">
                <a:solidFill>
                  <a:srgbClr val="C00000"/>
                </a:solidFill>
              </a:rPr>
              <a:t>}</a:t>
            </a:r>
            <a:br>
              <a:rPr lang="en-US" sz="1600" dirty="0" smtClean="0">
                <a:solidFill>
                  <a:srgbClr val="C00000"/>
                </a:solidFill>
              </a:rPr>
            </a:br>
            <a:r>
              <a:rPr lang="en-US" sz="1600" dirty="0" smtClean="0">
                <a:solidFill>
                  <a:srgbClr val="C00000"/>
                </a:solidFill>
              </a:rPr>
              <a:t>        }</a:t>
            </a:r>
          </a:p>
          <a:p>
            <a:r>
              <a:rPr lang="en-US" sz="1600" dirty="0" smtClean="0">
                <a:solidFill>
                  <a:srgbClr val="C00000"/>
                </a:solidFill>
              </a:rPr>
              <a:t>         synchronized(</a:t>
            </a:r>
            <a:r>
              <a:rPr lang="en-US" sz="1600" dirty="0" err="1" smtClean="0">
                <a:solidFill>
                  <a:srgbClr val="C00000"/>
                </a:solidFill>
              </a:rPr>
              <a:t>not_full</a:t>
            </a:r>
            <a:r>
              <a:rPr lang="en-US" sz="1600" dirty="0" smtClean="0">
                <a:solidFill>
                  <a:srgbClr val="C00000"/>
                </a:solidFill>
              </a:rPr>
              <a:t>) </a:t>
            </a:r>
            <a:r>
              <a:rPr lang="en-US" sz="1600" dirty="0" smtClean="0"/>
              <a:t>{ </a:t>
            </a:r>
            <a:r>
              <a:rPr lang="en-US" sz="1600" dirty="0" err="1" smtClean="0"/>
              <a:t>not_full.notify</a:t>
            </a:r>
            <a:r>
              <a:rPr lang="en-US" sz="1600" dirty="0" smtClean="0"/>
              <a:t>(); </a:t>
            </a:r>
            <a:r>
              <a:rPr lang="en-US" sz="1600" dirty="0" smtClean="0">
                <a:solidFill>
                  <a:srgbClr val="C00000"/>
                </a:solidFill>
              </a:rPr>
              <a:t>}</a:t>
            </a:r>
            <a:r>
              <a:rPr lang="en-US" sz="1600" dirty="0" smtClean="0"/>
              <a:t/>
            </a:r>
            <a:br>
              <a:rPr lang="en-US" sz="1600" dirty="0" smtClean="0"/>
            </a:br>
            <a:r>
              <a:rPr lang="en-US" sz="1600" dirty="0" smtClean="0"/>
              <a:t>        return </a:t>
            </a:r>
            <a:r>
              <a:rPr lang="en-US" sz="1600" dirty="0" err="1" smtClean="0"/>
              <a:t>obj</a:t>
            </a:r>
            <a:r>
              <a:rPr lang="en-US" sz="1600" dirty="0" smtClean="0"/>
              <a:t>;</a:t>
            </a:r>
            <a:br>
              <a:rPr lang="en-US" sz="1600" dirty="0" smtClean="0"/>
            </a:br>
            <a:r>
              <a:rPr lang="en-US" sz="1600" dirty="0" smtClean="0"/>
              <a:t>    }</a:t>
            </a:r>
            <a:br>
              <a:rPr lang="en-US" sz="1600" dirty="0" smtClean="0"/>
            </a:br>
            <a:r>
              <a:rPr lang="en-US" sz="1600" dirty="0" smtClean="0"/>
              <a:t>}</a:t>
            </a:r>
            <a:br>
              <a:rPr lang="en-US" sz="1600" dirty="0" smtClean="0"/>
            </a:br>
            <a:endParaRPr 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62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62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62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662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Not a very “pretty solution”</a:t>
            </a:r>
            <a:endParaRPr lang="fr-BE" dirty="0">
              <a:solidFill>
                <a:srgbClr val="0000FF"/>
              </a:solidFill>
            </a:endParaRPr>
          </a:p>
        </p:txBody>
      </p:sp>
      <p:sp>
        <p:nvSpPr>
          <p:cNvPr id="4" name="Content Placeholder 3"/>
          <p:cNvSpPr>
            <a:spLocks noGrp="1"/>
          </p:cNvSpPr>
          <p:nvPr>
            <p:ph idx="1"/>
          </p:nvPr>
        </p:nvSpPr>
        <p:spPr/>
        <p:txBody>
          <a:bodyPr/>
          <a:lstStyle/>
          <a:p>
            <a:r>
              <a:rPr lang="en-US" dirty="0" smtClean="0"/>
              <a:t>Ugly because of all the “synchronized” statements</a:t>
            </a:r>
          </a:p>
          <a:p>
            <a:endParaRPr lang="en-US" dirty="0" smtClean="0"/>
          </a:p>
          <a:p>
            <a:r>
              <a:rPr lang="en-US" dirty="0" smtClean="0"/>
              <a:t>But correct and not hard to read</a:t>
            </a:r>
          </a:p>
          <a:p>
            <a:endParaRPr lang="en-US" dirty="0" smtClean="0"/>
          </a:p>
          <a:p>
            <a:r>
              <a:rPr lang="en-US" dirty="0" smtClean="0"/>
              <a:t>Producer consumer is perhaps a better match with semaphore-style synchronization</a:t>
            </a:r>
          </a:p>
          <a:p>
            <a:endParaRPr lang="en-US" dirty="0" smtClean="0"/>
          </a:p>
          <a:p>
            <a:r>
              <a:rPr lang="en-US" dirty="0" smtClean="0"/>
              <a:t>Next lecture we’ll see that </a:t>
            </a:r>
            <a:r>
              <a:rPr lang="en-US" dirty="0" err="1" smtClean="0"/>
              <a:t>ReadersAndWriters</a:t>
            </a:r>
            <a:r>
              <a:rPr lang="en-US" dirty="0" smtClean="0"/>
              <a:t> fits the monitor model very nicely</a:t>
            </a:r>
            <a:endParaRPr lang="fr-BE"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Beyond monitors</a:t>
            </a:r>
            <a:endParaRPr lang="fr-BE" dirty="0">
              <a:solidFill>
                <a:srgbClr val="0000FF"/>
              </a:solidFill>
            </a:endParaRPr>
          </a:p>
        </p:txBody>
      </p:sp>
      <p:sp>
        <p:nvSpPr>
          <p:cNvPr id="3" name="Content Placeholder 2"/>
          <p:cNvSpPr>
            <a:spLocks noGrp="1"/>
          </p:cNvSpPr>
          <p:nvPr>
            <p:ph idx="1"/>
          </p:nvPr>
        </p:nvSpPr>
        <p:spPr/>
        <p:txBody>
          <a:bodyPr/>
          <a:lstStyle/>
          <a:p>
            <a:r>
              <a:rPr lang="en-US" dirty="0" smtClean="0"/>
              <a:t>Even monitors are easy to screw up</a:t>
            </a:r>
          </a:p>
          <a:p>
            <a:pPr lvl="1"/>
            <a:r>
              <a:rPr lang="en-US" dirty="0" smtClean="0"/>
              <a:t>We saw this in the last lecture, with our examples of misuses of “synchronized”</a:t>
            </a:r>
          </a:p>
          <a:p>
            <a:pPr lvl="1"/>
            <a:r>
              <a:rPr lang="en-US" dirty="0" smtClean="0"/>
              <a:t>We recommend sticking with “the </a:t>
            </a:r>
            <a:r>
              <a:rPr lang="en-US" smtClean="0"/>
              <a:t>usual suspects”</a:t>
            </a:r>
            <a:endParaRPr lang="en-US" dirty="0" smtClean="0"/>
          </a:p>
          <a:p>
            <a:r>
              <a:rPr lang="en-US" dirty="0" smtClean="0"/>
              <a:t>Language designers are doing research to try and invent a fool-proof solution’</a:t>
            </a:r>
          </a:p>
          <a:p>
            <a:pPr lvl="1"/>
            <a:r>
              <a:rPr lang="en-US" dirty="0" smtClean="0"/>
              <a:t>One approach is to offer better development tools that warn you of potential mistakes in your code</a:t>
            </a:r>
          </a:p>
          <a:p>
            <a:pPr lvl="1"/>
            <a:r>
              <a:rPr lang="en-US" dirty="0" smtClean="0"/>
              <a:t>Another involves possible new constructs based on an idea borrowed from database “transactions”</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FF"/>
                </a:solidFill>
              </a:rPr>
              <a:t>Atomic code blocks</a:t>
            </a:r>
            <a:endParaRPr lang="en-US"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Not widely supported yet – still a research concept</a:t>
            </a:r>
          </a:p>
          <a:p>
            <a:endParaRPr lang="en-US" dirty="0" smtClean="0"/>
          </a:p>
          <a:p>
            <a:r>
              <a:rPr lang="en-US" dirty="0" smtClean="0"/>
              <a:t>Extends Java with a new construct called </a:t>
            </a:r>
            <a:r>
              <a:rPr lang="en-US" i="1" dirty="0" smtClean="0"/>
              <a:t>atomic</a:t>
            </a:r>
            <a:endParaRPr lang="en-US" dirty="0" smtClean="0"/>
          </a:p>
          <a:p>
            <a:pPr lvl="1"/>
            <a:r>
              <a:rPr lang="en-US" dirty="0" smtClean="0"/>
              <a:t>Recall the definition of atomicity: a block of code that (somehow) is executed so that no current activity can interfere with it</a:t>
            </a:r>
          </a:p>
          <a:p>
            <a:pPr lvl="2"/>
            <a:r>
              <a:rPr lang="en-US" dirty="0" smtClean="0"/>
              <a:t>Tries to automate this issue of granularity by not talking explicitly about the object on which lock lives</a:t>
            </a:r>
          </a:p>
          <a:p>
            <a:pPr lvl="2"/>
            <a:r>
              <a:rPr lang="en-US" dirty="0" smtClean="0"/>
              <a:t>Instead,  the compiler generates code that automates enforcement of this rule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pPr>
              <a:defRPr/>
            </a:pPr>
            <a:fld id="{9C86FF5D-C77F-4109-B2CA-AD10B8002FFE}" type="slidenum">
              <a:rPr lang="en-US"/>
              <a:pPr>
                <a:defRPr/>
              </a:pPr>
              <a:t>34</a:t>
            </a:fld>
            <a:endParaRPr lang="en-US"/>
          </a:p>
        </p:txBody>
      </p:sp>
      <p:sp>
        <p:nvSpPr>
          <p:cNvPr id="1398786" name="Rectangle 2"/>
          <p:cNvSpPr>
            <a:spLocks noGrp="1" noChangeArrowheads="1"/>
          </p:cNvSpPr>
          <p:nvPr>
            <p:ph type="title"/>
          </p:nvPr>
        </p:nvSpPr>
        <p:spPr>
          <a:xfrm>
            <a:off x="457200" y="704088"/>
            <a:ext cx="8305800" cy="896112"/>
          </a:xfrm>
        </p:spPr>
        <p:txBody>
          <a:bodyPr/>
          <a:lstStyle/>
          <a:p>
            <a:pPr eaLnBrk="1" hangingPunct="1">
              <a:defRPr/>
            </a:pPr>
            <a:r>
              <a:rPr lang="en-US" dirty="0" smtClean="0">
                <a:solidFill>
                  <a:srgbClr val="0000FF"/>
                </a:solidFill>
              </a:rPr>
              <a:t>Atomic blocks</a:t>
            </a:r>
          </a:p>
        </p:txBody>
      </p:sp>
      <p:sp>
        <p:nvSpPr>
          <p:cNvPr id="24582" name="Text Box 3"/>
          <p:cNvSpPr txBox="1">
            <a:spLocks noChangeArrowheads="1"/>
          </p:cNvSpPr>
          <p:nvPr/>
        </p:nvSpPr>
        <p:spPr bwMode="auto">
          <a:xfrm>
            <a:off x="609600" y="4343400"/>
            <a:ext cx="184150" cy="457200"/>
          </a:xfrm>
          <a:prstGeom prst="rect">
            <a:avLst/>
          </a:prstGeom>
          <a:noFill/>
          <a:ln w="9525">
            <a:noFill/>
            <a:miter lim="800000"/>
            <a:headEnd/>
            <a:tailEnd/>
          </a:ln>
        </p:spPr>
        <p:txBody>
          <a:bodyPr wrap="none">
            <a:spAutoFit/>
          </a:bodyPr>
          <a:lstStyle/>
          <a:p>
            <a:endParaRPr lang="en-US" sz="2400">
              <a:latin typeface="Times New Roman" pitchFamily="48" charset="0"/>
            </a:endParaRPr>
          </a:p>
        </p:txBody>
      </p:sp>
      <p:sp>
        <p:nvSpPr>
          <p:cNvPr id="24583" name="Text Box 4"/>
          <p:cNvSpPr txBox="1">
            <a:spLocks noChangeArrowheads="1"/>
          </p:cNvSpPr>
          <p:nvPr/>
        </p:nvSpPr>
        <p:spPr bwMode="auto">
          <a:xfrm>
            <a:off x="381000" y="1752600"/>
            <a:ext cx="3810000" cy="2286000"/>
          </a:xfrm>
          <a:prstGeom prst="rect">
            <a:avLst/>
          </a:prstGeom>
          <a:solidFill>
            <a:srgbClr val="FFFF99"/>
          </a:solidFill>
          <a:ln w="9525">
            <a:noFill/>
            <a:miter lim="800000"/>
            <a:headEnd/>
            <a:tailEnd/>
          </a:ln>
        </p:spPr>
        <p:txBody>
          <a:bodyPr wrap="none"/>
          <a:lstStyle/>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deposit</a:t>
            </a:r>
            <a:r>
              <a:rPr lang="en-US" sz="2000" b="1">
                <a:latin typeface="Courier New" pitchFamily="48" charset="0"/>
              </a:rPr>
              <a:t>(</a:t>
            </a:r>
            <a:r>
              <a:rPr lang="en-US" sz="2000" b="1">
                <a:solidFill>
                  <a:srgbClr val="009900"/>
                </a:solidFill>
                <a:latin typeface="Courier New" pitchFamily="48" charset="0"/>
              </a:rPr>
              <a:t>int </a:t>
            </a:r>
            <a:r>
              <a:rPr lang="en-US" sz="2000" b="1">
                <a:latin typeface="Courier New" pitchFamily="48" charset="0"/>
              </a:rPr>
              <a:t>x) {</a:t>
            </a:r>
          </a:p>
          <a:p>
            <a:r>
              <a:rPr lang="en-US" sz="2000" b="1">
                <a:solidFill>
                  <a:srgbClr val="009900"/>
                </a:solidFill>
                <a:latin typeface="Courier New" pitchFamily="48" charset="0"/>
              </a:rPr>
              <a:t> </a:t>
            </a:r>
            <a:r>
              <a:rPr lang="en-US" sz="2000" b="1">
                <a:solidFill>
                  <a:srgbClr val="CC3300"/>
                </a:solidFill>
                <a:latin typeface="Courier New" pitchFamily="48" charset="0"/>
              </a:rPr>
              <a:t>synchronized</a:t>
            </a:r>
            <a:r>
              <a:rPr lang="en-US" sz="2000" b="1">
                <a:latin typeface="Courier New" pitchFamily="48" charset="0"/>
              </a:rPr>
              <a:t>(</a:t>
            </a:r>
            <a:r>
              <a:rPr lang="en-US" sz="2000" b="1">
                <a:solidFill>
                  <a:schemeClr val="tx2"/>
                </a:solidFill>
                <a:latin typeface="Courier New" pitchFamily="48" charset="0"/>
              </a:rPr>
              <a:t>this</a:t>
            </a:r>
            <a:r>
              <a:rPr lang="en-US" sz="2000" b="1">
                <a:latin typeface="Courier New" pitchFamily="48" charset="0"/>
              </a:rPr>
              <a:t>) {</a:t>
            </a:r>
          </a:p>
          <a:p>
            <a:r>
              <a:rPr lang="en-US" sz="2000" b="1">
                <a:latin typeface="Courier New" pitchFamily="48" charset="0"/>
              </a:rPr>
              <a:t>  </a:t>
            </a:r>
            <a:r>
              <a:rPr lang="en-US" sz="2000" b="1">
                <a:solidFill>
                  <a:srgbClr val="009900"/>
                </a:solidFill>
                <a:latin typeface="Courier New" pitchFamily="48" charset="0"/>
              </a:rPr>
              <a:t>int</a:t>
            </a:r>
            <a:r>
              <a:rPr lang="en-US" sz="2000" b="1">
                <a:latin typeface="Courier New" pitchFamily="48" charset="0"/>
              </a:rPr>
              <a:t> tmp = balance;</a:t>
            </a:r>
          </a:p>
          <a:p>
            <a:r>
              <a:rPr lang="en-US" sz="2000" b="1">
                <a:latin typeface="Courier New" pitchFamily="48" charset="0"/>
              </a:rPr>
              <a:t>  tmp += x;</a:t>
            </a:r>
          </a:p>
          <a:p>
            <a:r>
              <a:rPr lang="en-US" sz="2000" b="1">
                <a:latin typeface="Courier New" pitchFamily="48" charset="0"/>
              </a:rPr>
              <a:t>  balance = tmp;</a:t>
            </a:r>
          </a:p>
          <a:p>
            <a:r>
              <a:rPr lang="en-US" sz="2000" b="1">
                <a:latin typeface="Courier New" pitchFamily="48" charset="0"/>
              </a:rPr>
              <a:t> }</a:t>
            </a:r>
          </a:p>
          <a:p>
            <a:r>
              <a:rPr lang="en-US" sz="2000" b="1">
                <a:latin typeface="Courier New" pitchFamily="48" charset="0"/>
              </a:rPr>
              <a:t>}</a:t>
            </a:r>
          </a:p>
        </p:txBody>
      </p:sp>
      <p:sp>
        <p:nvSpPr>
          <p:cNvPr id="24584" name="Text Box 5"/>
          <p:cNvSpPr txBox="1">
            <a:spLocks noChangeArrowheads="1"/>
          </p:cNvSpPr>
          <p:nvPr/>
        </p:nvSpPr>
        <p:spPr bwMode="auto">
          <a:xfrm>
            <a:off x="0" y="0"/>
            <a:ext cx="7772400" cy="369332"/>
          </a:xfrm>
          <a:prstGeom prst="rect">
            <a:avLst/>
          </a:prstGeom>
          <a:noFill/>
          <a:ln w="9525">
            <a:noFill/>
            <a:miter lim="800000"/>
            <a:headEnd/>
            <a:tailEnd/>
          </a:ln>
        </p:spPr>
        <p:txBody>
          <a:bodyPr wrap="square">
            <a:spAutoFit/>
          </a:bodyPr>
          <a:lstStyle/>
          <a:p>
            <a:r>
              <a:rPr lang="en-US" dirty="0">
                <a:solidFill>
                  <a:srgbClr val="0000FF"/>
                </a:solidFill>
                <a:latin typeface="Trebuchet MS" pitchFamily="48" charset="0"/>
              </a:rPr>
              <a:t>Based on slide by </a:t>
            </a:r>
            <a:r>
              <a:rPr lang="en-US" dirty="0" smtClean="0">
                <a:solidFill>
                  <a:srgbClr val="0000FF"/>
                </a:solidFill>
                <a:latin typeface="Trebuchet MS" pitchFamily="48" charset="0"/>
              </a:rPr>
              <a:t>Felber who based his on a slide by Grossman</a:t>
            </a:r>
            <a:endParaRPr lang="en-US" dirty="0">
              <a:solidFill>
                <a:srgbClr val="0000FF"/>
              </a:solidFill>
              <a:latin typeface="Trebuchet MS" pitchFamily="48" charset="0"/>
            </a:endParaRPr>
          </a:p>
        </p:txBody>
      </p:sp>
      <p:sp>
        <p:nvSpPr>
          <p:cNvPr id="24585" name="Text Box 6"/>
          <p:cNvSpPr txBox="1">
            <a:spLocks noChangeArrowheads="1"/>
          </p:cNvSpPr>
          <p:nvPr/>
        </p:nvSpPr>
        <p:spPr bwMode="auto">
          <a:xfrm>
            <a:off x="4876800" y="1752600"/>
            <a:ext cx="3810000" cy="2286000"/>
          </a:xfrm>
          <a:prstGeom prst="rect">
            <a:avLst/>
          </a:prstGeom>
          <a:solidFill>
            <a:srgbClr val="FFFF99"/>
          </a:solidFill>
          <a:ln w="9525">
            <a:noFill/>
            <a:miter lim="800000"/>
            <a:headEnd/>
            <a:tailEnd/>
          </a:ln>
        </p:spPr>
        <p:txBody>
          <a:bodyPr wrap="none"/>
          <a:lstStyle/>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deposit</a:t>
            </a:r>
            <a:r>
              <a:rPr lang="en-US" sz="2000" b="1">
                <a:latin typeface="Courier New" pitchFamily="48" charset="0"/>
              </a:rPr>
              <a:t>(</a:t>
            </a:r>
            <a:r>
              <a:rPr lang="en-US" sz="2000" b="1">
                <a:solidFill>
                  <a:srgbClr val="009900"/>
                </a:solidFill>
                <a:latin typeface="Courier New" pitchFamily="48" charset="0"/>
              </a:rPr>
              <a:t>int </a:t>
            </a:r>
            <a:r>
              <a:rPr lang="en-US" sz="2000" b="1">
                <a:latin typeface="Courier New" pitchFamily="48" charset="0"/>
              </a:rPr>
              <a:t>x) {</a:t>
            </a:r>
          </a:p>
          <a:p>
            <a:r>
              <a:rPr lang="en-US" sz="2000" b="1">
                <a:solidFill>
                  <a:srgbClr val="009900"/>
                </a:solidFill>
                <a:latin typeface="Courier New" pitchFamily="48" charset="0"/>
              </a:rPr>
              <a:t> </a:t>
            </a:r>
            <a:r>
              <a:rPr lang="en-US" sz="2000" b="1">
                <a:solidFill>
                  <a:srgbClr val="CC3300"/>
                </a:solidFill>
                <a:latin typeface="Courier New" pitchFamily="48" charset="0"/>
              </a:rPr>
              <a:t>atomic</a:t>
            </a:r>
            <a:r>
              <a:rPr lang="en-US" sz="2000" b="1">
                <a:latin typeface="Courier New" pitchFamily="48" charset="0"/>
              </a:rPr>
              <a:t> {</a:t>
            </a:r>
          </a:p>
          <a:p>
            <a:r>
              <a:rPr lang="en-US" sz="2000" b="1">
                <a:latin typeface="Courier New" pitchFamily="48" charset="0"/>
              </a:rPr>
              <a:t>  </a:t>
            </a:r>
            <a:r>
              <a:rPr lang="en-US" sz="2000" b="1">
                <a:solidFill>
                  <a:srgbClr val="009900"/>
                </a:solidFill>
                <a:latin typeface="Courier New" pitchFamily="48" charset="0"/>
              </a:rPr>
              <a:t>int</a:t>
            </a:r>
            <a:r>
              <a:rPr lang="en-US" sz="2000" b="1">
                <a:latin typeface="Courier New" pitchFamily="48" charset="0"/>
              </a:rPr>
              <a:t> tmp = balance;</a:t>
            </a:r>
          </a:p>
          <a:p>
            <a:r>
              <a:rPr lang="en-US" sz="2000" b="1">
                <a:latin typeface="Courier New" pitchFamily="48" charset="0"/>
              </a:rPr>
              <a:t>  tmp += x;</a:t>
            </a:r>
          </a:p>
          <a:p>
            <a:r>
              <a:rPr lang="en-US" sz="2000" b="1">
                <a:latin typeface="Courier New" pitchFamily="48" charset="0"/>
              </a:rPr>
              <a:t>  balance = tmp;</a:t>
            </a:r>
          </a:p>
          <a:p>
            <a:r>
              <a:rPr lang="en-US" sz="2000" b="1">
                <a:latin typeface="Courier New" pitchFamily="48" charset="0"/>
              </a:rPr>
              <a:t> }</a:t>
            </a:r>
          </a:p>
          <a:p>
            <a:r>
              <a:rPr lang="en-US" sz="2000" b="1">
                <a:latin typeface="Courier New" pitchFamily="48" charset="0"/>
              </a:rPr>
              <a:t>}</a:t>
            </a:r>
          </a:p>
        </p:txBody>
      </p:sp>
      <p:sp>
        <p:nvSpPr>
          <p:cNvPr id="24586" name="AutoShape 7"/>
          <p:cNvSpPr>
            <a:spLocks noChangeArrowheads="1"/>
          </p:cNvSpPr>
          <p:nvPr/>
        </p:nvSpPr>
        <p:spPr bwMode="auto">
          <a:xfrm>
            <a:off x="4267200" y="2667000"/>
            <a:ext cx="533400" cy="457200"/>
          </a:xfrm>
          <a:prstGeom prst="rightArrow">
            <a:avLst>
              <a:gd name="adj1" fmla="val 50000"/>
              <a:gd name="adj2" fmla="val 29167"/>
            </a:avLst>
          </a:prstGeom>
          <a:solidFill>
            <a:srgbClr val="CC3300"/>
          </a:solidFill>
          <a:ln w="9525">
            <a:solidFill>
              <a:schemeClr val="tx1"/>
            </a:solidFill>
            <a:miter lim="800000"/>
            <a:headEnd/>
            <a:tailEnd/>
          </a:ln>
        </p:spPr>
        <p:txBody>
          <a:bodyPr wrap="none" anchor="ctr"/>
          <a:lstStyle/>
          <a:p>
            <a:pPr algn="ctr"/>
            <a:endParaRPr lang="en-US"/>
          </a:p>
        </p:txBody>
      </p:sp>
      <p:sp>
        <p:nvSpPr>
          <p:cNvPr id="1398792" name="Rectangle 8"/>
          <p:cNvSpPr>
            <a:spLocks noChangeArrowheads="1"/>
          </p:cNvSpPr>
          <p:nvPr/>
        </p:nvSpPr>
        <p:spPr bwMode="auto">
          <a:xfrm>
            <a:off x="914400" y="3810000"/>
            <a:ext cx="3505200" cy="381000"/>
          </a:xfrm>
          <a:prstGeom prst="rect">
            <a:avLst/>
          </a:prstGeom>
          <a:solidFill>
            <a:schemeClr val="bg1"/>
          </a:solidFill>
          <a:ln w="38100">
            <a:solidFill>
              <a:srgbClr val="CC3300"/>
            </a:solidFill>
            <a:miter lim="800000"/>
            <a:headEnd/>
            <a:tailEnd/>
          </a:ln>
          <a:effectLst>
            <a:outerShdw dist="35921" dir="2700000" algn="ctr" rotWithShape="0">
              <a:schemeClr val="bg2"/>
            </a:outerShdw>
          </a:effectLst>
        </p:spPr>
        <p:txBody>
          <a:bodyPr anchor="ctr"/>
          <a:lstStyle/>
          <a:p>
            <a:pPr algn="ctr">
              <a:defRPr/>
            </a:pPr>
            <a:r>
              <a:rPr lang="en-US" sz="1600" b="1">
                <a:solidFill>
                  <a:schemeClr val="tx2"/>
                </a:solidFill>
                <a:latin typeface="Trebuchet MS" pitchFamily="34" charset="0"/>
              </a:rPr>
              <a:t>Lock acquire/release</a:t>
            </a:r>
          </a:p>
        </p:txBody>
      </p:sp>
      <p:sp>
        <p:nvSpPr>
          <p:cNvPr id="1398793" name="Rectangle 9"/>
          <p:cNvSpPr>
            <a:spLocks noChangeArrowheads="1"/>
          </p:cNvSpPr>
          <p:nvPr/>
        </p:nvSpPr>
        <p:spPr bwMode="auto">
          <a:xfrm>
            <a:off x="5410200" y="3810000"/>
            <a:ext cx="3505200" cy="381000"/>
          </a:xfrm>
          <a:prstGeom prst="rect">
            <a:avLst/>
          </a:prstGeom>
          <a:solidFill>
            <a:schemeClr val="bg1"/>
          </a:solidFill>
          <a:ln w="38100">
            <a:solidFill>
              <a:srgbClr val="CC3300"/>
            </a:solidFill>
            <a:miter lim="800000"/>
            <a:headEnd/>
            <a:tailEnd/>
          </a:ln>
          <a:effectLst>
            <a:outerShdw dist="35921" dir="2700000" algn="ctr" rotWithShape="0">
              <a:schemeClr val="bg2"/>
            </a:outerShdw>
          </a:effectLst>
        </p:spPr>
        <p:txBody>
          <a:bodyPr anchor="ctr"/>
          <a:lstStyle/>
          <a:p>
            <a:pPr algn="ctr">
              <a:defRPr/>
            </a:pPr>
            <a:r>
              <a:rPr lang="en-US" sz="1600" b="1">
                <a:solidFill>
                  <a:schemeClr val="tx2"/>
                </a:solidFill>
                <a:latin typeface="Trebuchet MS" pitchFamily="34" charset="0"/>
              </a:rPr>
              <a:t>(As if) no interleaved computation</a:t>
            </a:r>
          </a:p>
        </p:txBody>
      </p:sp>
      <p:sp>
        <p:nvSpPr>
          <p:cNvPr id="1398794" name="Rectangle 10"/>
          <p:cNvSpPr>
            <a:spLocks noChangeArrowheads="1"/>
          </p:cNvSpPr>
          <p:nvPr/>
        </p:nvSpPr>
        <p:spPr bwMode="auto">
          <a:xfrm>
            <a:off x="2514600" y="4724400"/>
            <a:ext cx="4038600" cy="838200"/>
          </a:xfrm>
          <a:prstGeom prst="rect">
            <a:avLst/>
          </a:prstGeom>
          <a:solidFill>
            <a:schemeClr val="bg1"/>
          </a:solidFill>
          <a:ln w="38100">
            <a:solidFill>
              <a:srgbClr val="009900"/>
            </a:solidFill>
            <a:miter lim="800000"/>
            <a:headEnd/>
            <a:tailEnd/>
          </a:ln>
          <a:effectLst>
            <a:outerShdw dist="35921" dir="2700000" algn="ctr" rotWithShape="0">
              <a:schemeClr val="bg2"/>
            </a:outerShdw>
          </a:effectLst>
        </p:spPr>
        <p:txBody>
          <a:bodyPr anchor="ctr"/>
          <a:lstStyle/>
          <a:p>
            <a:pPr algn="ctr">
              <a:defRPr/>
            </a:pPr>
            <a:r>
              <a:rPr lang="en-US" sz="2000" b="1">
                <a:solidFill>
                  <a:schemeClr val="tx2"/>
                </a:solidFill>
                <a:latin typeface="Trebuchet MS" pitchFamily="34" charset="0"/>
              </a:rPr>
              <a:t>Easier-to-use primitive </a:t>
            </a:r>
            <a:br>
              <a:rPr lang="en-US" sz="2000" b="1">
                <a:solidFill>
                  <a:schemeClr val="tx2"/>
                </a:solidFill>
                <a:latin typeface="Trebuchet MS" pitchFamily="34" charset="0"/>
              </a:rPr>
            </a:br>
            <a:r>
              <a:rPr lang="en-US" sz="2000" b="1">
                <a:solidFill>
                  <a:schemeClr val="tx2"/>
                </a:solidFill>
                <a:latin typeface="Trebuchet MS" pitchFamily="34" charset="0"/>
              </a:rPr>
              <a:t> (but harder to implement)</a:t>
            </a: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F37F2E48-6694-4887-BBF3-4321900CF120}" type="slidenum">
              <a:rPr lang="en-US"/>
              <a:pPr>
                <a:defRPr/>
              </a:pPr>
              <a:t>35</a:t>
            </a:fld>
            <a:endParaRPr lang="en-US"/>
          </a:p>
        </p:txBody>
      </p:sp>
      <p:sp>
        <p:nvSpPr>
          <p:cNvPr id="1400834" name="Rectangle 2"/>
          <p:cNvSpPr>
            <a:spLocks noGrp="1" noChangeArrowheads="1"/>
          </p:cNvSpPr>
          <p:nvPr>
            <p:ph type="title"/>
          </p:nvPr>
        </p:nvSpPr>
        <p:spPr>
          <a:xfrm>
            <a:off x="457200" y="704088"/>
            <a:ext cx="8229600" cy="819912"/>
          </a:xfrm>
        </p:spPr>
        <p:txBody>
          <a:bodyPr/>
          <a:lstStyle/>
          <a:p>
            <a:pPr eaLnBrk="1" hangingPunct="1">
              <a:defRPr/>
            </a:pPr>
            <a:r>
              <a:rPr lang="en-US" dirty="0" smtClean="0">
                <a:solidFill>
                  <a:srgbClr val="0000FF"/>
                </a:solidFill>
              </a:rPr>
              <a:t>Atomic blocks</a:t>
            </a:r>
          </a:p>
        </p:txBody>
      </p:sp>
      <p:sp>
        <p:nvSpPr>
          <p:cNvPr id="25607" name="Text Box 4"/>
          <p:cNvSpPr txBox="1">
            <a:spLocks noChangeArrowheads="1"/>
          </p:cNvSpPr>
          <p:nvPr/>
        </p:nvSpPr>
        <p:spPr bwMode="auto">
          <a:xfrm>
            <a:off x="381000" y="1752600"/>
            <a:ext cx="8305800" cy="4419600"/>
          </a:xfrm>
          <a:prstGeom prst="rect">
            <a:avLst/>
          </a:prstGeom>
          <a:solidFill>
            <a:srgbClr val="FFFF99"/>
          </a:solidFill>
          <a:ln w="9525">
            <a:noFill/>
            <a:miter lim="800000"/>
            <a:headEnd/>
            <a:tailEnd/>
          </a:ln>
        </p:spPr>
        <p:txBody>
          <a:bodyPr wrap="none"/>
          <a:lstStyle/>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deposit</a:t>
            </a:r>
            <a:r>
              <a:rPr lang="en-US" sz="2000" b="1">
                <a:latin typeface="Courier New" pitchFamily="48" charset="0"/>
              </a:rPr>
              <a:t>(…)  { </a:t>
            </a:r>
            <a:r>
              <a:rPr lang="en-US" sz="2000" b="1">
                <a:solidFill>
                  <a:srgbClr val="CC3300"/>
                </a:solidFill>
                <a:latin typeface="Courier New" pitchFamily="48" charset="0"/>
              </a:rPr>
              <a:t>atomic</a:t>
            </a:r>
            <a:r>
              <a:rPr lang="en-US" sz="2000" b="1">
                <a:latin typeface="Courier New" pitchFamily="48" charset="0"/>
              </a:rPr>
              <a:t> { … } }</a:t>
            </a:r>
          </a:p>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withdraw</a:t>
            </a:r>
            <a:r>
              <a:rPr lang="en-US" sz="2000" b="1">
                <a:latin typeface="Courier New" pitchFamily="48" charset="0"/>
              </a:rPr>
              <a:t>(…) { </a:t>
            </a:r>
            <a:r>
              <a:rPr lang="en-US" sz="2000" b="1">
                <a:solidFill>
                  <a:srgbClr val="CC3300"/>
                </a:solidFill>
                <a:latin typeface="Courier New" pitchFamily="48" charset="0"/>
              </a:rPr>
              <a:t>atomic</a:t>
            </a:r>
            <a:r>
              <a:rPr lang="en-US" sz="2000" b="1">
                <a:latin typeface="Courier New" pitchFamily="48" charset="0"/>
              </a:rPr>
              <a:t> { … } }</a:t>
            </a:r>
          </a:p>
          <a:p>
            <a:r>
              <a:rPr lang="en-US" sz="2000" b="1">
                <a:solidFill>
                  <a:srgbClr val="009900"/>
                </a:solidFill>
                <a:latin typeface="Courier New" pitchFamily="48" charset="0"/>
              </a:rPr>
              <a:t>int</a:t>
            </a:r>
            <a:r>
              <a:rPr lang="en-US" sz="2000" b="1">
                <a:latin typeface="Courier New" pitchFamily="48" charset="0"/>
              </a:rPr>
              <a:t>  </a:t>
            </a:r>
            <a:r>
              <a:rPr lang="en-US" sz="2000" b="1">
                <a:solidFill>
                  <a:schemeClr val="tx2"/>
                </a:solidFill>
                <a:latin typeface="Courier New" pitchFamily="48" charset="0"/>
              </a:rPr>
              <a:t>balance</a:t>
            </a:r>
            <a:r>
              <a:rPr lang="en-US" sz="2000" b="1">
                <a:latin typeface="Courier New" pitchFamily="48" charset="0"/>
              </a:rPr>
              <a:t>(…)  { </a:t>
            </a:r>
            <a:r>
              <a:rPr lang="en-US" sz="2000" b="1">
                <a:solidFill>
                  <a:srgbClr val="CC3300"/>
                </a:solidFill>
                <a:latin typeface="Courier New" pitchFamily="48" charset="0"/>
              </a:rPr>
              <a:t>atomic</a:t>
            </a:r>
            <a:r>
              <a:rPr lang="en-US" sz="2000" b="1">
                <a:latin typeface="Courier New" pitchFamily="48" charset="0"/>
              </a:rPr>
              <a:t> { … } }</a:t>
            </a:r>
          </a:p>
          <a:p>
            <a:endParaRPr lang="en-US" sz="2000" b="1">
              <a:latin typeface="Courier New" pitchFamily="48" charset="0"/>
            </a:endParaRPr>
          </a:p>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transfer</a:t>
            </a:r>
            <a:r>
              <a:rPr lang="en-US" sz="2000" b="1">
                <a:latin typeface="Courier New" pitchFamily="48" charset="0"/>
              </a:rPr>
              <a:t>(</a:t>
            </a:r>
            <a:r>
              <a:rPr lang="en-US" sz="2000" b="1">
                <a:solidFill>
                  <a:srgbClr val="009900"/>
                </a:solidFill>
                <a:latin typeface="Courier New" pitchFamily="48" charset="0"/>
              </a:rPr>
              <a:t>account </a:t>
            </a:r>
            <a:r>
              <a:rPr lang="en-US" sz="2000" b="1">
                <a:latin typeface="Courier New" pitchFamily="48" charset="0"/>
              </a:rPr>
              <a:t>from, </a:t>
            </a:r>
            <a:r>
              <a:rPr lang="en-US" sz="2000" b="1">
                <a:solidFill>
                  <a:srgbClr val="009900"/>
                </a:solidFill>
                <a:latin typeface="Courier New" pitchFamily="48" charset="0"/>
              </a:rPr>
              <a:t>int</a:t>
            </a:r>
            <a:r>
              <a:rPr lang="en-US" sz="2000" b="1">
                <a:latin typeface="Courier New" pitchFamily="48" charset="0"/>
              </a:rPr>
              <a:t> amount) { </a:t>
            </a:r>
          </a:p>
          <a:p>
            <a:endParaRPr lang="en-US" sz="2000" b="1">
              <a:latin typeface="Courier New" pitchFamily="48" charset="0"/>
            </a:endParaRPr>
          </a:p>
          <a:p>
            <a:endParaRPr lang="en-US" sz="2000" b="1">
              <a:latin typeface="Courier New" pitchFamily="48" charset="0"/>
            </a:endParaRPr>
          </a:p>
          <a:p>
            <a:r>
              <a:rPr lang="en-US" sz="2000" b="1">
                <a:latin typeface="Courier New" pitchFamily="48" charset="0"/>
              </a:rPr>
              <a:t>   if (from.balance() &gt;= amount) {    </a:t>
            </a:r>
          </a:p>
          <a:p>
            <a:r>
              <a:rPr lang="en-US" sz="2000" b="1">
                <a:latin typeface="Courier New" pitchFamily="48" charset="0"/>
              </a:rPr>
              <a:t>     from.withdraw(amount);</a:t>
            </a:r>
          </a:p>
          <a:p>
            <a:r>
              <a:rPr lang="en-US" sz="2000" b="1">
                <a:latin typeface="Courier New" pitchFamily="48" charset="0"/>
              </a:rPr>
              <a:t>     this.deposit(amount);</a:t>
            </a:r>
          </a:p>
          <a:p>
            <a:r>
              <a:rPr lang="en-US" sz="2000" b="1">
                <a:latin typeface="Courier New" pitchFamily="48" charset="0"/>
              </a:rPr>
              <a:t>   }</a:t>
            </a:r>
          </a:p>
          <a:p>
            <a:endParaRPr lang="en-US" sz="2000" b="1">
              <a:latin typeface="Courier New" pitchFamily="48" charset="0"/>
            </a:endParaRPr>
          </a:p>
          <a:p>
            <a:endParaRPr lang="en-US" sz="2000" b="1">
              <a:latin typeface="Courier New" pitchFamily="48" charset="0"/>
            </a:endParaRPr>
          </a:p>
          <a:p>
            <a:r>
              <a:rPr lang="en-US" sz="2000" b="1">
                <a:latin typeface="Courier New" pitchFamily="48" charset="0"/>
              </a:rPr>
              <a:t>}</a:t>
            </a:r>
          </a:p>
        </p:txBody>
      </p:sp>
      <p:sp>
        <p:nvSpPr>
          <p:cNvPr id="1400837" name="Rectangle 5"/>
          <p:cNvSpPr>
            <a:spLocks noChangeArrowheads="1"/>
          </p:cNvSpPr>
          <p:nvPr/>
        </p:nvSpPr>
        <p:spPr bwMode="auto">
          <a:xfrm>
            <a:off x="5410200" y="3429000"/>
            <a:ext cx="3505200" cy="381000"/>
          </a:xfrm>
          <a:prstGeom prst="rect">
            <a:avLst/>
          </a:prstGeom>
          <a:solidFill>
            <a:schemeClr val="bg1"/>
          </a:solidFill>
          <a:ln w="38100">
            <a:solidFill>
              <a:srgbClr val="CC3300"/>
            </a:solidFill>
            <a:miter lim="800000"/>
            <a:headEnd/>
            <a:tailEnd/>
          </a:ln>
          <a:effectLst>
            <a:outerShdw dist="35921" dir="2700000" algn="ctr" rotWithShape="0">
              <a:schemeClr val="bg2"/>
            </a:outerShdw>
          </a:effectLst>
        </p:spPr>
        <p:txBody>
          <a:bodyPr anchor="ctr"/>
          <a:lstStyle/>
          <a:p>
            <a:pPr algn="ctr">
              <a:defRPr/>
            </a:pPr>
            <a:r>
              <a:rPr lang="en-US" sz="1600" b="1">
                <a:solidFill>
                  <a:schemeClr val="tx2"/>
                </a:solidFill>
                <a:latin typeface="Trebuchet MS" pitchFamily="34" charset="0"/>
              </a:rPr>
              <a:t>No concurrency control: race!</a:t>
            </a:r>
          </a:p>
        </p:txBody>
      </p:sp>
      <p:sp>
        <p:nvSpPr>
          <p:cNvPr id="9" name="Text Box 5"/>
          <p:cNvSpPr txBox="1">
            <a:spLocks noChangeArrowheads="1"/>
          </p:cNvSpPr>
          <p:nvPr/>
        </p:nvSpPr>
        <p:spPr bwMode="auto">
          <a:xfrm>
            <a:off x="0" y="0"/>
            <a:ext cx="7772400" cy="369332"/>
          </a:xfrm>
          <a:prstGeom prst="rect">
            <a:avLst/>
          </a:prstGeom>
          <a:noFill/>
          <a:ln w="9525">
            <a:noFill/>
            <a:miter lim="800000"/>
            <a:headEnd/>
            <a:tailEnd/>
          </a:ln>
        </p:spPr>
        <p:txBody>
          <a:bodyPr wrap="square">
            <a:spAutoFit/>
          </a:bodyPr>
          <a:lstStyle/>
          <a:p>
            <a:r>
              <a:rPr lang="en-US" dirty="0">
                <a:solidFill>
                  <a:srgbClr val="0000FF"/>
                </a:solidFill>
                <a:latin typeface="Trebuchet MS" pitchFamily="48" charset="0"/>
              </a:rPr>
              <a:t>Based on slide by </a:t>
            </a:r>
            <a:r>
              <a:rPr lang="en-US" dirty="0" smtClean="0">
                <a:solidFill>
                  <a:srgbClr val="0000FF"/>
                </a:solidFill>
                <a:latin typeface="Trebuchet MS" pitchFamily="48" charset="0"/>
              </a:rPr>
              <a:t>Felber who based his on a slide by Grossman</a:t>
            </a:r>
            <a:endParaRPr lang="en-US" dirty="0">
              <a:solidFill>
                <a:srgbClr val="0000FF"/>
              </a:solidFill>
              <a:latin typeface="Trebuchet MS" pitchFamily="48" charset="0"/>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B9E9F588-F3ED-42A7-9591-6140B415A582}" type="slidenum">
              <a:rPr lang="en-US"/>
              <a:pPr>
                <a:defRPr/>
              </a:pPr>
              <a:t>36</a:t>
            </a:fld>
            <a:endParaRPr lang="en-US"/>
          </a:p>
        </p:txBody>
      </p:sp>
      <p:sp>
        <p:nvSpPr>
          <p:cNvPr id="1402882" name="Rectangle 2"/>
          <p:cNvSpPr>
            <a:spLocks noGrp="1" noChangeArrowheads="1"/>
          </p:cNvSpPr>
          <p:nvPr>
            <p:ph type="title"/>
          </p:nvPr>
        </p:nvSpPr>
        <p:spPr>
          <a:xfrm>
            <a:off x="457200" y="704088"/>
            <a:ext cx="8229600" cy="743712"/>
          </a:xfrm>
        </p:spPr>
        <p:txBody>
          <a:bodyPr>
            <a:normAutofit fontScale="90000"/>
          </a:bodyPr>
          <a:lstStyle/>
          <a:p>
            <a:pPr eaLnBrk="1" hangingPunct="1">
              <a:defRPr/>
            </a:pPr>
            <a:r>
              <a:rPr lang="en-US" dirty="0" smtClean="0">
                <a:solidFill>
                  <a:srgbClr val="0000FF"/>
                </a:solidFill>
              </a:rPr>
              <a:t>Atomic blocks</a:t>
            </a:r>
          </a:p>
        </p:txBody>
      </p:sp>
      <p:sp>
        <p:nvSpPr>
          <p:cNvPr id="26631" name="Text Box 4"/>
          <p:cNvSpPr txBox="1">
            <a:spLocks noChangeArrowheads="1"/>
          </p:cNvSpPr>
          <p:nvPr/>
        </p:nvSpPr>
        <p:spPr bwMode="auto">
          <a:xfrm>
            <a:off x="381000" y="1752600"/>
            <a:ext cx="8305800" cy="4419600"/>
          </a:xfrm>
          <a:prstGeom prst="rect">
            <a:avLst/>
          </a:prstGeom>
          <a:solidFill>
            <a:srgbClr val="FFFF99"/>
          </a:solidFill>
          <a:ln w="9525">
            <a:noFill/>
            <a:miter lim="800000"/>
            <a:headEnd/>
            <a:tailEnd/>
          </a:ln>
        </p:spPr>
        <p:txBody>
          <a:bodyPr wrap="none"/>
          <a:lstStyle/>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deposit</a:t>
            </a:r>
            <a:r>
              <a:rPr lang="en-US" sz="2000" b="1">
                <a:latin typeface="Courier New" pitchFamily="48" charset="0"/>
              </a:rPr>
              <a:t>(…)  { </a:t>
            </a:r>
            <a:r>
              <a:rPr lang="en-US" sz="2000" b="1">
                <a:solidFill>
                  <a:srgbClr val="CC3300"/>
                </a:solidFill>
                <a:latin typeface="Courier New" pitchFamily="48" charset="0"/>
              </a:rPr>
              <a:t>atomic</a:t>
            </a:r>
            <a:r>
              <a:rPr lang="en-US" sz="2000" b="1">
                <a:latin typeface="Courier New" pitchFamily="48" charset="0"/>
              </a:rPr>
              <a:t> { … } }</a:t>
            </a:r>
          </a:p>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withdraw</a:t>
            </a:r>
            <a:r>
              <a:rPr lang="en-US" sz="2000" b="1">
                <a:latin typeface="Courier New" pitchFamily="48" charset="0"/>
              </a:rPr>
              <a:t>(…) { </a:t>
            </a:r>
            <a:r>
              <a:rPr lang="en-US" sz="2000" b="1">
                <a:solidFill>
                  <a:srgbClr val="CC3300"/>
                </a:solidFill>
                <a:latin typeface="Courier New" pitchFamily="48" charset="0"/>
              </a:rPr>
              <a:t>atomic</a:t>
            </a:r>
            <a:r>
              <a:rPr lang="en-US" sz="2000" b="1">
                <a:latin typeface="Courier New" pitchFamily="48" charset="0"/>
              </a:rPr>
              <a:t> { … } }</a:t>
            </a:r>
          </a:p>
          <a:p>
            <a:r>
              <a:rPr lang="en-US" sz="2000" b="1">
                <a:solidFill>
                  <a:srgbClr val="009900"/>
                </a:solidFill>
                <a:latin typeface="Courier New" pitchFamily="48" charset="0"/>
              </a:rPr>
              <a:t>int</a:t>
            </a:r>
            <a:r>
              <a:rPr lang="en-US" sz="2000" b="1">
                <a:latin typeface="Courier New" pitchFamily="48" charset="0"/>
              </a:rPr>
              <a:t>  </a:t>
            </a:r>
            <a:r>
              <a:rPr lang="en-US" sz="2000" b="1">
                <a:solidFill>
                  <a:schemeClr val="tx2"/>
                </a:solidFill>
                <a:latin typeface="Courier New" pitchFamily="48" charset="0"/>
              </a:rPr>
              <a:t>balance</a:t>
            </a:r>
            <a:r>
              <a:rPr lang="en-US" sz="2000" b="1">
                <a:latin typeface="Courier New" pitchFamily="48" charset="0"/>
              </a:rPr>
              <a:t>(…)  { </a:t>
            </a:r>
            <a:r>
              <a:rPr lang="en-US" sz="2000" b="1">
                <a:solidFill>
                  <a:srgbClr val="CC3300"/>
                </a:solidFill>
                <a:latin typeface="Courier New" pitchFamily="48" charset="0"/>
              </a:rPr>
              <a:t>atomic</a:t>
            </a:r>
            <a:r>
              <a:rPr lang="en-US" sz="2000" b="1">
                <a:latin typeface="Courier New" pitchFamily="48" charset="0"/>
              </a:rPr>
              <a:t> { … } }</a:t>
            </a:r>
          </a:p>
          <a:p>
            <a:endParaRPr lang="en-US" sz="2000" b="1">
              <a:latin typeface="Courier New" pitchFamily="48" charset="0"/>
            </a:endParaRPr>
          </a:p>
          <a:p>
            <a:r>
              <a:rPr lang="en-US" sz="2000" b="1">
                <a:solidFill>
                  <a:srgbClr val="009900"/>
                </a:solidFill>
                <a:latin typeface="Courier New" pitchFamily="48" charset="0"/>
              </a:rPr>
              <a:t>void</a:t>
            </a:r>
            <a:r>
              <a:rPr lang="en-US" sz="2000" b="1">
                <a:latin typeface="Courier New" pitchFamily="48" charset="0"/>
              </a:rPr>
              <a:t> </a:t>
            </a:r>
            <a:r>
              <a:rPr lang="en-US" sz="2000" b="1">
                <a:solidFill>
                  <a:schemeClr val="tx2"/>
                </a:solidFill>
                <a:latin typeface="Courier New" pitchFamily="48" charset="0"/>
              </a:rPr>
              <a:t>transfer</a:t>
            </a:r>
            <a:r>
              <a:rPr lang="en-US" sz="2000" b="1">
                <a:latin typeface="Courier New" pitchFamily="48" charset="0"/>
              </a:rPr>
              <a:t>(</a:t>
            </a:r>
            <a:r>
              <a:rPr lang="en-US" sz="2000" b="1">
                <a:solidFill>
                  <a:srgbClr val="009900"/>
                </a:solidFill>
                <a:latin typeface="Courier New" pitchFamily="48" charset="0"/>
              </a:rPr>
              <a:t>account </a:t>
            </a:r>
            <a:r>
              <a:rPr lang="en-US" sz="2000" b="1">
                <a:latin typeface="Courier New" pitchFamily="48" charset="0"/>
              </a:rPr>
              <a:t>from, </a:t>
            </a:r>
            <a:r>
              <a:rPr lang="en-US" sz="2000" b="1">
                <a:solidFill>
                  <a:srgbClr val="009900"/>
                </a:solidFill>
                <a:latin typeface="Courier New" pitchFamily="48" charset="0"/>
              </a:rPr>
              <a:t>int</a:t>
            </a:r>
            <a:r>
              <a:rPr lang="en-US" sz="2000" b="1">
                <a:latin typeface="Courier New" pitchFamily="48" charset="0"/>
              </a:rPr>
              <a:t> amount) { </a:t>
            </a:r>
          </a:p>
          <a:p>
            <a:endParaRPr lang="en-US" sz="2000" b="1">
              <a:latin typeface="Courier New" pitchFamily="48" charset="0"/>
            </a:endParaRPr>
          </a:p>
          <a:p>
            <a:r>
              <a:rPr lang="en-US" sz="2000" b="1">
                <a:latin typeface="Courier New" pitchFamily="48" charset="0"/>
              </a:rPr>
              <a:t>  </a:t>
            </a:r>
            <a:r>
              <a:rPr lang="en-US" sz="2000" b="1">
                <a:solidFill>
                  <a:srgbClr val="CC3300"/>
                </a:solidFill>
                <a:latin typeface="Courier New" pitchFamily="48" charset="0"/>
              </a:rPr>
              <a:t>atomic</a:t>
            </a:r>
            <a:r>
              <a:rPr lang="en-US" sz="2000" b="1">
                <a:latin typeface="Courier New" pitchFamily="48" charset="0"/>
              </a:rPr>
              <a:t> {</a:t>
            </a:r>
          </a:p>
          <a:p>
            <a:r>
              <a:rPr lang="en-US" sz="2000" b="1">
                <a:latin typeface="Courier New" pitchFamily="48" charset="0"/>
              </a:rPr>
              <a:t>   if (from.balance() &gt;= amount) {    </a:t>
            </a:r>
          </a:p>
          <a:p>
            <a:r>
              <a:rPr lang="en-US" sz="2000" b="1">
                <a:latin typeface="Courier New" pitchFamily="48" charset="0"/>
              </a:rPr>
              <a:t>     from.withdraw(amount);</a:t>
            </a:r>
          </a:p>
          <a:p>
            <a:r>
              <a:rPr lang="en-US" sz="2000" b="1">
                <a:latin typeface="Courier New" pitchFamily="48" charset="0"/>
              </a:rPr>
              <a:t>     this.deposit(amount);</a:t>
            </a:r>
          </a:p>
          <a:p>
            <a:r>
              <a:rPr lang="en-US" sz="2000" b="1">
                <a:latin typeface="Courier New" pitchFamily="48" charset="0"/>
              </a:rPr>
              <a:t>   }</a:t>
            </a:r>
          </a:p>
          <a:p>
            <a:r>
              <a:rPr lang="en-US" sz="2000" b="1">
                <a:latin typeface="Courier New" pitchFamily="48" charset="0"/>
              </a:rPr>
              <a:t>  }</a:t>
            </a:r>
          </a:p>
          <a:p>
            <a:endParaRPr lang="en-US" sz="2000" b="1">
              <a:latin typeface="Courier New" pitchFamily="48" charset="0"/>
            </a:endParaRPr>
          </a:p>
          <a:p>
            <a:r>
              <a:rPr lang="en-US" sz="2000" b="1">
                <a:latin typeface="Courier New" pitchFamily="48" charset="0"/>
              </a:rPr>
              <a:t>}</a:t>
            </a:r>
          </a:p>
        </p:txBody>
      </p:sp>
      <p:sp>
        <p:nvSpPr>
          <p:cNvPr id="1402885" name="Rectangle 5"/>
          <p:cNvSpPr>
            <a:spLocks noChangeArrowheads="1"/>
          </p:cNvSpPr>
          <p:nvPr/>
        </p:nvSpPr>
        <p:spPr bwMode="auto">
          <a:xfrm>
            <a:off x="5410200" y="3429000"/>
            <a:ext cx="3505200" cy="381000"/>
          </a:xfrm>
          <a:prstGeom prst="rect">
            <a:avLst/>
          </a:prstGeom>
          <a:solidFill>
            <a:schemeClr val="bg1"/>
          </a:solidFill>
          <a:ln w="38100">
            <a:solidFill>
              <a:srgbClr val="CC3300"/>
            </a:solidFill>
            <a:miter lim="800000"/>
            <a:headEnd/>
            <a:tailEnd/>
          </a:ln>
          <a:effectLst>
            <a:outerShdw dist="35921" dir="2700000" algn="ctr" rotWithShape="0">
              <a:schemeClr val="bg2"/>
            </a:outerShdw>
          </a:effectLst>
        </p:spPr>
        <p:txBody>
          <a:bodyPr anchor="ctr"/>
          <a:lstStyle/>
          <a:p>
            <a:pPr algn="ctr">
              <a:defRPr/>
            </a:pPr>
            <a:r>
              <a:rPr lang="en-US" sz="1600" b="1">
                <a:solidFill>
                  <a:schemeClr val="tx2"/>
                </a:solidFill>
                <a:latin typeface="Trebuchet MS" pitchFamily="34" charset="0"/>
              </a:rPr>
              <a:t>Correct and enables parallelism!</a:t>
            </a:r>
          </a:p>
        </p:txBody>
      </p:sp>
      <p:sp>
        <p:nvSpPr>
          <p:cNvPr id="9" name="Text Box 5"/>
          <p:cNvSpPr txBox="1">
            <a:spLocks noChangeArrowheads="1"/>
          </p:cNvSpPr>
          <p:nvPr/>
        </p:nvSpPr>
        <p:spPr bwMode="auto">
          <a:xfrm>
            <a:off x="0" y="0"/>
            <a:ext cx="7772400" cy="369332"/>
          </a:xfrm>
          <a:prstGeom prst="rect">
            <a:avLst/>
          </a:prstGeom>
          <a:noFill/>
          <a:ln w="9525">
            <a:noFill/>
            <a:miter lim="800000"/>
            <a:headEnd/>
            <a:tailEnd/>
          </a:ln>
        </p:spPr>
        <p:txBody>
          <a:bodyPr wrap="square">
            <a:spAutoFit/>
          </a:bodyPr>
          <a:lstStyle/>
          <a:p>
            <a:r>
              <a:rPr lang="en-US" dirty="0">
                <a:solidFill>
                  <a:srgbClr val="0000FF"/>
                </a:solidFill>
                <a:latin typeface="Trebuchet MS" pitchFamily="48" charset="0"/>
              </a:rPr>
              <a:t>Based on slide by </a:t>
            </a:r>
            <a:r>
              <a:rPr lang="en-US" dirty="0" smtClean="0">
                <a:solidFill>
                  <a:srgbClr val="0000FF"/>
                </a:solidFill>
                <a:latin typeface="Trebuchet MS" pitchFamily="48" charset="0"/>
              </a:rPr>
              <a:t>Felber who based his on a slide by Grossman</a:t>
            </a:r>
            <a:endParaRPr lang="en-US" dirty="0">
              <a:solidFill>
                <a:srgbClr val="0000FF"/>
              </a:solidFill>
              <a:latin typeface="Trebuchet MS" pitchFamily="48" charset="0"/>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Like magic!</a:t>
            </a:r>
            <a:endParaRPr lang="fr-BE" dirty="0">
              <a:solidFill>
                <a:srgbClr val="0000FF"/>
              </a:solidFill>
            </a:endParaRPr>
          </a:p>
        </p:txBody>
      </p:sp>
      <p:sp>
        <p:nvSpPr>
          <p:cNvPr id="3" name="Content Placeholder 2"/>
          <p:cNvSpPr>
            <a:spLocks noGrp="1"/>
          </p:cNvSpPr>
          <p:nvPr>
            <p:ph idx="1"/>
          </p:nvPr>
        </p:nvSpPr>
        <p:spPr/>
        <p:txBody>
          <a:bodyPr/>
          <a:lstStyle/>
          <a:p>
            <a:r>
              <a:rPr lang="en-US" dirty="0" smtClean="0"/>
              <a:t>Not exactly…</a:t>
            </a:r>
          </a:p>
          <a:p>
            <a:pPr lvl="1"/>
            <a:r>
              <a:rPr lang="en-US" dirty="0" smtClean="0"/>
              <a:t>Typically, compiler allows multiple threads to execute but somehow checks to see if they interfered</a:t>
            </a:r>
          </a:p>
          <a:p>
            <a:pPr lvl="1"/>
            <a:r>
              <a:rPr lang="en-US" dirty="0" smtClean="0"/>
              <a:t>This happens if one wrote data that the other also wrote, or read</a:t>
            </a:r>
          </a:p>
          <a:p>
            <a:pPr lvl="1"/>
            <a:r>
              <a:rPr lang="en-US" dirty="0" smtClean="0"/>
              <a:t>In such cases, the execution might not really look atomic… so the compiler generates code that will roll one of the threads back (undo its actions) and restart it</a:t>
            </a:r>
          </a:p>
          <a:p>
            <a:r>
              <a:rPr lang="en-US" dirty="0" smtClean="0"/>
              <a:t>So, any use of </a:t>
            </a:r>
            <a:r>
              <a:rPr lang="en-US" i="1" dirty="0" smtClean="0"/>
              <a:t>atomic </a:t>
            </a:r>
            <a:r>
              <a:rPr lang="en-US" dirty="0" smtClean="0"/>
              <a:t>is really a kind of while loop!</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pPr>
              <a:defRPr/>
            </a:pPr>
            <a:fld id="{B9E9F588-F3ED-42A7-9591-6140B415A582}" type="slidenum">
              <a:rPr lang="en-US"/>
              <a:pPr>
                <a:defRPr/>
              </a:pPr>
              <a:t>38</a:t>
            </a:fld>
            <a:endParaRPr lang="en-US"/>
          </a:p>
        </p:txBody>
      </p:sp>
      <p:sp>
        <p:nvSpPr>
          <p:cNvPr id="1402882" name="Rectangle 2"/>
          <p:cNvSpPr>
            <a:spLocks noGrp="1" noChangeArrowheads="1"/>
          </p:cNvSpPr>
          <p:nvPr>
            <p:ph type="title"/>
          </p:nvPr>
        </p:nvSpPr>
        <p:spPr>
          <a:xfrm>
            <a:off x="457200" y="704088"/>
            <a:ext cx="8229600" cy="743712"/>
          </a:xfrm>
        </p:spPr>
        <p:txBody>
          <a:bodyPr>
            <a:normAutofit fontScale="90000"/>
          </a:bodyPr>
          <a:lstStyle/>
          <a:p>
            <a:pPr eaLnBrk="1" hangingPunct="1">
              <a:defRPr/>
            </a:pPr>
            <a:r>
              <a:rPr lang="en-US" dirty="0" smtClean="0">
                <a:solidFill>
                  <a:srgbClr val="0000FF"/>
                </a:solidFill>
              </a:rPr>
              <a:t>Atomic blocks</a:t>
            </a:r>
          </a:p>
        </p:txBody>
      </p:sp>
      <p:sp>
        <p:nvSpPr>
          <p:cNvPr id="26631" name="Text Box 4"/>
          <p:cNvSpPr txBox="1">
            <a:spLocks noChangeArrowheads="1"/>
          </p:cNvSpPr>
          <p:nvPr/>
        </p:nvSpPr>
        <p:spPr bwMode="auto">
          <a:xfrm>
            <a:off x="381000" y="1752600"/>
            <a:ext cx="8305800" cy="4419600"/>
          </a:xfrm>
          <a:prstGeom prst="rect">
            <a:avLst/>
          </a:prstGeom>
          <a:solidFill>
            <a:srgbClr val="FFFF99"/>
          </a:solidFill>
          <a:ln w="9525">
            <a:noFill/>
            <a:miter lim="800000"/>
            <a:headEnd/>
            <a:tailEnd/>
          </a:ln>
        </p:spPr>
        <p:txBody>
          <a:bodyPr wrap="none"/>
          <a:lstStyle/>
          <a:p>
            <a:r>
              <a:rPr lang="en-US" sz="2000" b="1" dirty="0">
                <a:solidFill>
                  <a:srgbClr val="009900"/>
                </a:solidFill>
                <a:latin typeface="Courier New" pitchFamily="48" charset="0"/>
              </a:rPr>
              <a:t>void</a:t>
            </a:r>
            <a:r>
              <a:rPr lang="en-US" sz="2000" b="1" dirty="0">
                <a:latin typeface="Courier New" pitchFamily="48" charset="0"/>
              </a:rPr>
              <a:t> </a:t>
            </a:r>
            <a:r>
              <a:rPr lang="en-US" sz="2000" b="1" dirty="0">
                <a:solidFill>
                  <a:schemeClr val="tx2"/>
                </a:solidFill>
                <a:latin typeface="Courier New" pitchFamily="48" charset="0"/>
              </a:rPr>
              <a:t>deposit</a:t>
            </a:r>
            <a:r>
              <a:rPr lang="en-US" sz="2000" b="1" dirty="0">
                <a:latin typeface="Courier New" pitchFamily="48" charset="0"/>
              </a:rPr>
              <a:t>(…)  { </a:t>
            </a:r>
            <a:r>
              <a:rPr lang="en-US" sz="2000" b="1" dirty="0">
                <a:solidFill>
                  <a:srgbClr val="CC3300"/>
                </a:solidFill>
                <a:latin typeface="Courier New" pitchFamily="48" charset="0"/>
              </a:rPr>
              <a:t>atomic</a:t>
            </a:r>
            <a:r>
              <a:rPr lang="en-US" sz="2000" b="1" dirty="0">
                <a:latin typeface="Courier New" pitchFamily="48" charset="0"/>
              </a:rPr>
              <a:t> { … } }</a:t>
            </a:r>
          </a:p>
          <a:p>
            <a:r>
              <a:rPr lang="en-US" sz="2000" b="1" dirty="0">
                <a:solidFill>
                  <a:srgbClr val="009900"/>
                </a:solidFill>
                <a:latin typeface="Courier New" pitchFamily="48" charset="0"/>
              </a:rPr>
              <a:t>void</a:t>
            </a:r>
            <a:r>
              <a:rPr lang="en-US" sz="2000" b="1" dirty="0">
                <a:latin typeface="Courier New" pitchFamily="48" charset="0"/>
              </a:rPr>
              <a:t> </a:t>
            </a:r>
            <a:r>
              <a:rPr lang="en-US" sz="2000" b="1" dirty="0">
                <a:solidFill>
                  <a:schemeClr val="tx2"/>
                </a:solidFill>
                <a:latin typeface="Courier New" pitchFamily="48" charset="0"/>
              </a:rPr>
              <a:t>withdraw</a:t>
            </a:r>
            <a:r>
              <a:rPr lang="en-US" sz="2000" b="1" dirty="0">
                <a:latin typeface="Courier New" pitchFamily="48" charset="0"/>
              </a:rPr>
              <a:t>(…) { </a:t>
            </a:r>
            <a:r>
              <a:rPr lang="en-US" sz="2000" b="1" dirty="0">
                <a:solidFill>
                  <a:srgbClr val="CC3300"/>
                </a:solidFill>
                <a:latin typeface="Courier New" pitchFamily="48" charset="0"/>
              </a:rPr>
              <a:t>atomic</a:t>
            </a:r>
            <a:r>
              <a:rPr lang="en-US" sz="2000" b="1" dirty="0">
                <a:latin typeface="Courier New" pitchFamily="48" charset="0"/>
              </a:rPr>
              <a:t> { … } }</a:t>
            </a:r>
          </a:p>
          <a:p>
            <a:r>
              <a:rPr lang="en-US" sz="2000" b="1" dirty="0" err="1">
                <a:solidFill>
                  <a:srgbClr val="009900"/>
                </a:solidFill>
                <a:latin typeface="Courier New" pitchFamily="48" charset="0"/>
              </a:rPr>
              <a:t>int</a:t>
            </a:r>
            <a:r>
              <a:rPr lang="en-US" sz="2000" b="1" dirty="0">
                <a:latin typeface="Courier New" pitchFamily="48" charset="0"/>
              </a:rPr>
              <a:t>  </a:t>
            </a:r>
            <a:r>
              <a:rPr lang="en-US" sz="2000" b="1" dirty="0">
                <a:solidFill>
                  <a:schemeClr val="tx2"/>
                </a:solidFill>
                <a:latin typeface="Courier New" pitchFamily="48" charset="0"/>
              </a:rPr>
              <a:t>balance</a:t>
            </a:r>
            <a:r>
              <a:rPr lang="en-US" sz="2000" b="1" dirty="0">
                <a:latin typeface="Courier New" pitchFamily="48" charset="0"/>
              </a:rPr>
              <a:t>(…)  { </a:t>
            </a:r>
            <a:r>
              <a:rPr lang="en-US" sz="2000" b="1" dirty="0">
                <a:solidFill>
                  <a:srgbClr val="CC3300"/>
                </a:solidFill>
                <a:latin typeface="Courier New" pitchFamily="48" charset="0"/>
              </a:rPr>
              <a:t>atomic</a:t>
            </a:r>
            <a:r>
              <a:rPr lang="en-US" sz="2000" b="1" dirty="0">
                <a:latin typeface="Courier New" pitchFamily="48" charset="0"/>
              </a:rPr>
              <a:t> { … } }</a:t>
            </a:r>
          </a:p>
          <a:p>
            <a:endParaRPr lang="en-US" sz="2000" b="1" dirty="0">
              <a:latin typeface="Courier New" pitchFamily="48" charset="0"/>
            </a:endParaRPr>
          </a:p>
          <a:p>
            <a:r>
              <a:rPr lang="en-US" sz="2000" b="1" dirty="0">
                <a:solidFill>
                  <a:srgbClr val="009900"/>
                </a:solidFill>
                <a:latin typeface="Courier New" pitchFamily="48" charset="0"/>
              </a:rPr>
              <a:t>void</a:t>
            </a:r>
            <a:r>
              <a:rPr lang="en-US" sz="2000" b="1" dirty="0">
                <a:latin typeface="Courier New" pitchFamily="48" charset="0"/>
              </a:rPr>
              <a:t> </a:t>
            </a:r>
            <a:r>
              <a:rPr lang="en-US" sz="2000" b="1" dirty="0">
                <a:solidFill>
                  <a:schemeClr val="tx2"/>
                </a:solidFill>
                <a:latin typeface="Courier New" pitchFamily="48" charset="0"/>
              </a:rPr>
              <a:t>transfer</a:t>
            </a:r>
            <a:r>
              <a:rPr lang="en-US" sz="2000" b="1" dirty="0">
                <a:latin typeface="Courier New" pitchFamily="48" charset="0"/>
              </a:rPr>
              <a:t>(</a:t>
            </a:r>
            <a:r>
              <a:rPr lang="en-US" sz="2000" b="1" dirty="0">
                <a:solidFill>
                  <a:srgbClr val="009900"/>
                </a:solidFill>
                <a:latin typeface="Courier New" pitchFamily="48" charset="0"/>
              </a:rPr>
              <a:t>account </a:t>
            </a:r>
            <a:r>
              <a:rPr lang="en-US" sz="2000" b="1" dirty="0">
                <a:latin typeface="Courier New" pitchFamily="48" charset="0"/>
              </a:rPr>
              <a:t>from, </a:t>
            </a:r>
            <a:r>
              <a:rPr lang="en-US" sz="2000" b="1" dirty="0" err="1">
                <a:solidFill>
                  <a:srgbClr val="009900"/>
                </a:solidFill>
                <a:latin typeface="Courier New" pitchFamily="48" charset="0"/>
              </a:rPr>
              <a:t>int</a:t>
            </a:r>
            <a:r>
              <a:rPr lang="en-US" sz="2000" b="1" dirty="0">
                <a:latin typeface="Courier New" pitchFamily="48" charset="0"/>
              </a:rPr>
              <a:t> amount) { </a:t>
            </a:r>
          </a:p>
          <a:p>
            <a:endParaRPr lang="en-US" sz="2000" b="1" dirty="0">
              <a:latin typeface="Courier New" pitchFamily="48" charset="0"/>
            </a:endParaRPr>
          </a:p>
          <a:p>
            <a:r>
              <a:rPr lang="en-US" sz="2000" b="1" dirty="0">
                <a:latin typeface="Courier New" pitchFamily="48" charset="0"/>
              </a:rPr>
              <a:t>  </a:t>
            </a:r>
            <a:r>
              <a:rPr lang="en-US" sz="2000" b="1" dirty="0" smtClean="0">
                <a:solidFill>
                  <a:srgbClr val="CC3300"/>
                </a:solidFill>
                <a:latin typeface="Courier New" pitchFamily="48" charset="0"/>
              </a:rPr>
              <a:t>do</a:t>
            </a:r>
            <a:r>
              <a:rPr lang="en-US" sz="2000" b="1" dirty="0" smtClean="0">
                <a:latin typeface="Courier New" pitchFamily="48" charset="0"/>
              </a:rPr>
              <a:t>{</a:t>
            </a:r>
            <a:endParaRPr lang="en-US" sz="2000" b="1" dirty="0">
              <a:latin typeface="Courier New" pitchFamily="48" charset="0"/>
            </a:endParaRPr>
          </a:p>
          <a:p>
            <a:r>
              <a:rPr lang="en-US" sz="2000" b="1" dirty="0">
                <a:latin typeface="Courier New" pitchFamily="48" charset="0"/>
              </a:rPr>
              <a:t>   if (</a:t>
            </a:r>
            <a:r>
              <a:rPr lang="en-US" sz="2000" b="1" dirty="0" err="1">
                <a:latin typeface="Courier New" pitchFamily="48" charset="0"/>
              </a:rPr>
              <a:t>from.balance</a:t>
            </a:r>
            <a:r>
              <a:rPr lang="en-US" sz="2000" b="1" dirty="0">
                <a:latin typeface="Courier New" pitchFamily="48" charset="0"/>
              </a:rPr>
              <a:t>() &gt;= amount) {    </a:t>
            </a:r>
          </a:p>
          <a:p>
            <a:r>
              <a:rPr lang="en-US" sz="2000" b="1" dirty="0">
                <a:latin typeface="Courier New" pitchFamily="48" charset="0"/>
              </a:rPr>
              <a:t>     </a:t>
            </a:r>
            <a:r>
              <a:rPr lang="en-US" sz="2000" b="1" dirty="0" err="1">
                <a:latin typeface="Courier New" pitchFamily="48" charset="0"/>
              </a:rPr>
              <a:t>from.withdraw</a:t>
            </a:r>
            <a:r>
              <a:rPr lang="en-US" sz="2000" b="1" dirty="0">
                <a:latin typeface="Courier New" pitchFamily="48" charset="0"/>
              </a:rPr>
              <a:t>(amount);</a:t>
            </a:r>
          </a:p>
          <a:p>
            <a:r>
              <a:rPr lang="en-US" sz="2000" b="1" dirty="0">
                <a:latin typeface="Courier New" pitchFamily="48" charset="0"/>
              </a:rPr>
              <a:t>     </a:t>
            </a:r>
            <a:r>
              <a:rPr lang="en-US" sz="2000" b="1" dirty="0" err="1">
                <a:latin typeface="Courier New" pitchFamily="48" charset="0"/>
              </a:rPr>
              <a:t>this.deposit</a:t>
            </a:r>
            <a:r>
              <a:rPr lang="en-US" sz="2000" b="1" dirty="0">
                <a:latin typeface="Courier New" pitchFamily="48" charset="0"/>
              </a:rPr>
              <a:t>(amount);</a:t>
            </a:r>
          </a:p>
          <a:p>
            <a:r>
              <a:rPr lang="en-US" sz="2000" b="1" dirty="0">
                <a:latin typeface="Courier New" pitchFamily="48" charset="0"/>
              </a:rPr>
              <a:t>   </a:t>
            </a:r>
            <a:r>
              <a:rPr lang="en-US" sz="2000" b="1" dirty="0" smtClean="0">
                <a:latin typeface="Courier New" pitchFamily="48" charset="0"/>
              </a:rPr>
              <a:t>}</a:t>
            </a:r>
            <a:r>
              <a:rPr lang="en-US" sz="2000" b="1" dirty="0" smtClean="0">
                <a:solidFill>
                  <a:srgbClr val="C00000"/>
                </a:solidFill>
                <a:latin typeface="Courier New" pitchFamily="48" charset="0"/>
              </a:rPr>
              <a:t>while(</a:t>
            </a:r>
            <a:r>
              <a:rPr lang="en-US" sz="2000" b="1" dirty="0" err="1" smtClean="0">
                <a:solidFill>
                  <a:srgbClr val="C00000"/>
                </a:solidFill>
                <a:latin typeface="Courier New" pitchFamily="48" charset="0"/>
              </a:rPr>
              <a:t>interference_check</a:t>
            </a:r>
            <a:r>
              <a:rPr lang="en-US" sz="2000" b="1" dirty="0" smtClean="0">
                <a:solidFill>
                  <a:srgbClr val="C00000"/>
                </a:solidFill>
                <a:latin typeface="Courier New" pitchFamily="48" charset="0"/>
              </a:rPr>
              <a:t>() == FAILED);</a:t>
            </a:r>
            <a:endParaRPr lang="en-US" sz="2000" b="1" dirty="0">
              <a:solidFill>
                <a:srgbClr val="C00000"/>
              </a:solidFill>
              <a:latin typeface="Courier New" pitchFamily="48" charset="0"/>
            </a:endParaRPr>
          </a:p>
          <a:p>
            <a:r>
              <a:rPr lang="en-US" sz="2000" b="1" dirty="0">
                <a:latin typeface="Courier New" pitchFamily="48" charset="0"/>
              </a:rPr>
              <a:t>  }</a:t>
            </a:r>
          </a:p>
          <a:p>
            <a:endParaRPr lang="en-US" sz="2000" b="1" dirty="0">
              <a:latin typeface="Courier New" pitchFamily="48" charset="0"/>
            </a:endParaRPr>
          </a:p>
          <a:p>
            <a:r>
              <a:rPr lang="en-US" sz="2000" b="1" dirty="0">
                <a:latin typeface="Courier New" pitchFamily="48" charset="0"/>
              </a:rPr>
              <a:t>}</a:t>
            </a:r>
          </a:p>
        </p:txBody>
      </p:sp>
      <p:sp>
        <p:nvSpPr>
          <p:cNvPr id="1402885" name="Rectangle 5"/>
          <p:cNvSpPr>
            <a:spLocks noChangeArrowheads="1"/>
          </p:cNvSpPr>
          <p:nvPr/>
        </p:nvSpPr>
        <p:spPr bwMode="auto">
          <a:xfrm>
            <a:off x="4953000" y="3429000"/>
            <a:ext cx="3962400" cy="381000"/>
          </a:xfrm>
          <a:prstGeom prst="rect">
            <a:avLst/>
          </a:prstGeom>
          <a:solidFill>
            <a:schemeClr val="bg1"/>
          </a:solidFill>
          <a:ln w="38100">
            <a:solidFill>
              <a:srgbClr val="CC3300"/>
            </a:solidFill>
            <a:miter lim="800000"/>
            <a:headEnd/>
            <a:tailEnd/>
          </a:ln>
          <a:effectLst>
            <a:outerShdw dist="35921" dir="2700000" algn="ctr" rotWithShape="0">
              <a:schemeClr val="bg2"/>
            </a:outerShdw>
          </a:effectLst>
        </p:spPr>
        <p:txBody>
          <a:bodyPr anchor="ctr"/>
          <a:lstStyle/>
          <a:p>
            <a:pPr algn="ctr">
              <a:defRPr/>
            </a:pPr>
            <a:r>
              <a:rPr lang="en-US" sz="1600" b="1" dirty="0" smtClean="0">
                <a:solidFill>
                  <a:schemeClr val="tx2"/>
                </a:solidFill>
                <a:latin typeface="Trebuchet MS" pitchFamily="34" charset="0"/>
              </a:rPr>
              <a:t>Cool!  I bet it will loop forever!</a:t>
            </a:r>
            <a:endParaRPr lang="en-US" sz="1600" b="1" dirty="0">
              <a:solidFill>
                <a:schemeClr val="tx2"/>
              </a:solidFill>
              <a:latin typeface="Trebuchet MS" pitchFamily="34" charset="0"/>
            </a:endParaRPr>
          </a:p>
        </p:txBody>
      </p:sp>
      <p:sp>
        <p:nvSpPr>
          <p:cNvPr id="9" name="Text Box 5"/>
          <p:cNvSpPr txBox="1">
            <a:spLocks noChangeArrowheads="1"/>
          </p:cNvSpPr>
          <p:nvPr/>
        </p:nvSpPr>
        <p:spPr bwMode="auto">
          <a:xfrm>
            <a:off x="0" y="0"/>
            <a:ext cx="7772400" cy="369332"/>
          </a:xfrm>
          <a:prstGeom prst="rect">
            <a:avLst/>
          </a:prstGeom>
          <a:noFill/>
          <a:ln w="9525">
            <a:noFill/>
            <a:miter lim="800000"/>
            <a:headEnd/>
            <a:tailEnd/>
          </a:ln>
        </p:spPr>
        <p:txBody>
          <a:bodyPr wrap="square">
            <a:spAutoFit/>
          </a:bodyPr>
          <a:lstStyle/>
          <a:p>
            <a:r>
              <a:rPr lang="en-US" dirty="0">
                <a:solidFill>
                  <a:srgbClr val="0000FF"/>
                </a:solidFill>
                <a:latin typeface="Trebuchet MS" pitchFamily="48" charset="0"/>
              </a:rPr>
              <a:t>Based on slide by </a:t>
            </a:r>
            <a:r>
              <a:rPr lang="en-US" dirty="0" smtClean="0">
                <a:solidFill>
                  <a:srgbClr val="0000FF"/>
                </a:solidFill>
                <a:latin typeface="Trebuchet MS" pitchFamily="48" charset="0"/>
              </a:rPr>
              <a:t>Felber who based his on a slide by Grossman</a:t>
            </a:r>
            <a:endParaRPr lang="en-US" dirty="0">
              <a:solidFill>
                <a:srgbClr val="0000FF"/>
              </a:solidFill>
              <a:latin typeface="Trebuchet MS" pitchFamily="48" charset="0"/>
            </a:endParaRPr>
          </a:p>
        </p:txBody>
      </p:sp>
      <p:pic>
        <p:nvPicPr>
          <p:cNvPr id="2050" name="Picture 2" descr="http://www.squidoo.com/All-Things-Simpson">
            <a:hlinkClick r:id="rId3"/>
          </p:cNvPr>
          <p:cNvPicPr>
            <a:picLocks noChangeAspect="1" noChangeArrowheads="1"/>
          </p:cNvPicPr>
          <p:nvPr/>
        </p:nvPicPr>
        <p:blipFill>
          <a:blip r:embed="rId4"/>
          <a:srcRect/>
          <a:stretch>
            <a:fillRect/>
          </a:stretch>
        </p:blipFill>
        <p:spPr bwMode="auto">
          <a:xfrm>
            <a:off x="7391400" y="4267200"/>
            <a:ext cx="904875" cy="1247775"/>
          </a:xfrm>
          <a:prstGeom prst="rect">
            <a:avLst/>
          </a:prstGeom>
          <a:noFill/>
        </p:spPr>
      </p:pic>
      <p:sp>
        <p:nvSpPr>
          <p:cNvPr id="10" name="Oval 9"/>
          <p:cNvSpPr/>
          <p:nvPr/>
        </p:nvSpPr>
        <p:spPr>
          <a:xfrm>
            <a:off x="7010400" y="4038600"/>
            <a:ext cx="3048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Oval 10"/>
          <p:cNvSpPr/>
          <p:nvPr/>
        </p:nvSpPr>
        <p:spPr>
          <a:xfrm>
            <a:off x="7315200" y="4191000"/>
            <a:ext cx="1524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Oval 11"/>
          <p:cNvSpPr/>
          <p:nvPr/>
        </p:nvSpPr>
        <p:spPr>
          <a:xfrm>
            <a:off x="6553200" y="3886200"/>
            <a:ext cx="3810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Constraint on atomic blocks</a:t>
            </a:r>
            <a:endParaRPr lang="fr-BE"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They work well if the amount of code inside the block is very small, executes quickly, touches few variables</a:t>
            </a:r>
          </a:p>
          <a:p>
            <a:pPr lvl="1"/>
            <a:r>
              <a:rPr lang="en-US" dirty="0" smtClean="0"/>
              <a:t>This includes any nested method invocations…</a:t>
            </a:r>
          </a:p>
          <a:p>
            <a:pPr lvl="1"/>
            <a:r>
              <a:rPr lang="en-US" dirty="0" smtClean="0"/>
              <a:t>Minimizes chance that two threads interfere, forcing one or the other to roll-back and try again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Monitors</a:t>
            </a:r>
            <a:endParaRPr lang="fr-BE" dirty="0">
              <a:solidFill>
                <a:srgbClr val="0000FF"/>
              </a:solidFill>
            </a:endParaRPr>
          </a:p>
        </p:txBody>
      </p:sp>
      <p:sp>
        <p:nvSpPr>
          <p:cNvPr id="3" name="Content Placeholder 2"/>
          <p:cNvSpPr>
            <a:spLocks noGrp="1"/>
          </p:cNvSpPr>
          <p:nvPr>
            <p:ph idx="1"/>
          </p:nvPr>
        </p:nvSpPr>
        <p:spPr/>
        <p:txBody>
          <a:bodyPr/>
          <a:lstStyle/>
          <a:p>
            <a:r>
              <a:rPr lang="en-US" dirty="0" smtClean="0"/>
              <a:t>Today we’ll see that there is a “preferred” style of coding in Java</a:t>
            </a:r>
          </a:p>
          <a:p>
            <a:pPr lvl="1"/>
            <a:r>
              <a:rPr lang="en-US" dirty="0" smtClean="0"/>
              <a:t>Uses “synchronized” and the object wait/notify methods</a:t>
            </a:r>
          </a:p>
          <a:p>
            <a:pPr lvl="1"/>
            <a:r>
              <a:rPr lang="en-US" dirty="0" smtClean="0"/>
              <a:t>Avoids use of </a:t>
            </a:r>
            <a:r>
              <a:rPr lang="en-US" dirty="0" err="1" smtClean="0"/>
              <a:t>mutex</a:t>
            </a:r>
            <a:r>
              <a:rPr lang="en-US" dirty="0" smtClean="0"/>
              <a:t>/locks/semaphores</a:t>
            </a:r>
          </a:p>
          <a:p>
            <a:pPr lvl="1"/>
            <a:endParaRPr lang="en-US" dirty="0" smtClean="0"/>
          </a:p>
          <a:p>
            <a:r>
              <a:rPr lang="en-US" dirty="0" smtClean="0"/>
              <a:t>C# very strongly encourages the use of monitors and has begun to phase out the alternatives</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Constraint on atomic blocks</a:t>
            </a:r>
            <a:endParaRPr lang="fr-BE" dirty="0">
              <a:solidFill>
                <a:srgbClr val="0000FF"/>
              </a:solidFill>
            </a:endParaRPr>
          </a:p>
        </p:txBody>
      </p:sp>
      <p:sp>
        <p:nvSpPr>
          <p:cNvPr id="3" name="Content Placeholder 2"/>
          <p:cNvSpPr>
            <a:spLocks noGrp="1"/>
          </p:cNvSpPr>
          <p:nvPr>
            <p:ph idx="1"/>
          </p:nvPr>
        </p:nvSpPr>
        <p:spPr/>
        <p:txBody>
          <a:bodyPr>
            <a:normAutofit/>
          </a:bodyPr>
          <a:lstStyle/>
          <a:p>
            <a:r>
              <a:rPr lang="en-US" dirty="0" smtClean="0"/>
              <a:t>Nothing prevents you from having a lot of code inside the atomic block, perhaps by accident (recursion, nesting, or even access to complicated objects)</a:t>
            </a:r>
          </a:p>
          <a:p>
            <a:r>
              <a:rPr lang="en-US" dirty="0" smtClean="0"/>
              <a:t>If this happens, atomic blocks can get “stuck”</a:t>
            </a:r>
          </a:p>
          <a:p>
            <a:pPr lvl="1"/>
            <a:r>
              <a:rPr lang="en-US" dirty="0" smtClean="0"/>
              <a:t>For example, a block might run, then roll back, then try again… and again… and again…</a:t>
            </a:r>
          </a:p>
          <a:p>
            <a:pPr lvl="1"/>
            <a:r>
              <a:rPr lang="en-US" dirty="0" smtClean="0"/>
              <a:t>Like an infinite loop… but it affects </a:t>
            </a:r>
            <a:r>
              <a:rPr lang="en-US" i="1" dirty="0" smtClean="0"/>
              <a:t>normal correct code!</a:t>
            </a:r>
          </a:p>
          <a:p>
            <a:pPr lvl="1"/>
            <a:endParaRPr lang="en-US" i="1" dirty="0" smtClean="0"/>
          </a:p>
          <a:p>
            <a:r>
              <a:rPr lang="en-US" i="1" dirty="0" smtClean="0"/>
              <a:t>Developer is unable to tell that this is happening</a:t>
            </a:r>
          </a:p>
          <a:p>
            <a:pPr lvl="1"/>
            <a:r>
              <a:rPr lang="en-US" dirty="0" smtClean="0"/>
              <a:t>Basically, nice normal code just dies horribly…</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Constraint on atomic blocks</a:t>
            </a:r>
            <a:endParaRPr lang="fr-BE"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This has people uncomfortable with them!</a:t>
            </a:r>
          </a:p>
          <a:p>
            <a:endParaRPr lang="en-US" dirty="0" smtClean="0"/>
          </a:p>
          <a:p>
            <a:r>
              <a:rPr lang="en-US" dirty="0" smtClean="0"/>
              <a:t>With synchronized code blocks, at least you know exactly what’s going on</a:t>
            </a:r>
          </a:p>
          <a:p>
            <a:endParaRPr lang="en-US" dirty="0" smtClean="0"/>
          </a:p>
          <a:p>
            <a:r>
              <a:rPr lang="en-US" dirty="0" smtClean="0"/>
              <a:t>Because atomic blocks can (secretly) roll-back and retry, they have an implicit loop… and hence can loop forever, silently.</a:t>
            </a:r>
          </a:p>
          <a:p>
            <a:pPr lvl="1"/>
            <a:r>
              <a:rPr lang="en-US" dirty="0" smtClean="0"/>
              <a:t>R. </a:t>
            </a:r>
            <a:r>
              <a:rPr lang="en-US" dirty="0" err="1" smtClean="0"/>
              <a:t>Guerraoui</a:t>
            </a:r>
            <a:r>
              <a:rPr lang="en-US" dirty="0" smtClean="0"/>
              <a:t> one of the first to really emphasize this</a:t>
            </a:r>
          </a:p>
          <a:p>
            <a:pPr lvl="1"/>
            <a:r>
              <a:rPr lang="en-US" dirty="0" smtClean="0"/>
              <a:t>He believes it can be solved with more research</a:t>
            </a:r>
            <a:endParaRPr lang="fr-BE"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FF"/>
                </a:solidFill>
              </a:rPr>
              <a:t>Will Java have atomic blocks soon?</a:t>
            </a:r>
            <a:endParaRPr lang="en-US" dirty="0">
              <a:solidFill>
                <a:srgbClr val="0000FF"/>
              </a:solidFill>
            </a:endParaRPr>
          </a:p>
        </p:txBody>
      </p:sp>
      <p:sp>
        <p:nvSpPr>
          <p:cNvPr id="3" name="Content Placeholder 2"/>
          <p:cNvSpPr>
            <a:spLocks noGrp="1"/>
          </p:cNvSpPr>
          <p:nvPr>
            <p:ph idx="1"/>
          </p:nvPr>
        </p:nvSpPr>
        <p:spPr/>
        <p:txBody>
          <a:bodyPr/>
          <a:lstStyle/>
          <a:p>
            <a:r>
              <a:rPr lang="en-US" dirty="0" smtClean="0"/>
              <a:t>Topic is receiving a huge amount of research energy</a:t>
            </a:r>
          </a:p>
          <a:p>
            <a:pPr lvl="1"/>
            <a:r>
              <a:rPr lang="en-US" dirty="0" smtClean="0"/>
              <a:t>As we just saw, implementing atomic blocks (also called transactional memory) is turning out to be hard</a:t>
            </a:r>
          </a:p>
          <a:p>
            <a:pPr lvl="1"/>
            <a:r>
              <a:rPr lang="en-US" dirty="0" smtClean="0"/>
              <a:t>Big companies are betting that appropriate hardware support might break through the problem we just saw</a:t>
            </a:r>
          </a:p>
          <a:p>
            <a:pPr lvl="1"/>
            <a:r>
              <a:rPr lang="en-US" dirty="0" smtClean="0"/>
              <a:t>But they haven’t yet succeeded</a:t>
            </a:r>
          </a:p>
          <a:p>
            <a:pPr lvl="1">
              <a:buNone/>
            </a:pPr>
            <a:endParaRPr lang="en-US" dirty="0" smtClean="0"/>
          </a:p>
          <a:p>
            <a:r>
              <a:rPr lang="en-US" dirty="0" smtClean="0"/>
              <a:t>As of 2009, no major platform has a reliable atomicity construct… but it may happen “someday”</a:t>
            </a:r>
          </a:p>
          <a:p>
            <a:pPr lv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solidFill>
                  <a:srgbClr val="0000FF"/>
                </a:solidFill>
              </a:rPr>
              <a:t>Language </a:t>
            </a:r>
            <a:r>
              <a:rPr lang="en-US" dirty="0" smtClean="0">
                <a:solidFill>
                  <a:srgbClr val="0000FF"/>
                </a:solidFill>
              </a:rPr>
              <a:t>Support Summary</a:t>
            </a:r>
            <a:endParaRPr lang="en-US" dirty="0">
              <a:solidFill>
                <a:srgbClr val="0000FF"/>
              </a:solidFill>
            </a:endParaRPr>
          </a:p>
        </p:txBody>
      </p:sp>
      <p:sp>
        <p:nvSpPr>
          <p:cNvPr id="37891" name="Rectangle 3"/>
          <p:cNvSpPr>
            <a:spLocks noGrp="1" noChangeArrowheads="1"/>
          </p:cNvSpPr>
          <p:nvPr>
            <p:ph idx="1"/>
          </p:nvPr>
        </p:nvSpPr>
        <p:spPr/>
        <p:txBody>
          <a:bodyPr>
            <a:normAutofit lnSpcReduction="10000"/>
          </a:bodyPr>
          <a:lstStyle/>
          <a:p>
            <a:pPr>
              <a:spcAft>
                <a:spcPct val="10000"/>
              </a:spcAft>
            </a:pPr>
            <a:r>
              <a:rPr lang="en-US" dirty="0" smtClean="0"/>
              <a:t>Monitors often embedded </a:t>
            </a:r>
            <a:r>
              <a:rPr lang="en-US" dirty="0"/>
              <a:t>in programming language: </a:t>
            </a:r>
          </a:p>
          <a:p>
            <a:pPr lvl="1">
              <a:spcAft>
                <a:spcPct val="10000"/>
              </a:spcAft>
            </a:pPr>
            <a:r>
              <a:rPr lang="en-US" sz="2000" dirty="0"/>
              <a:t>Synchronization code added by compiler, enforced at runtime</a:t>
            </a:r>
          </a:p>
          <a:p>
            <a:pPr lvl="1">
              <a:spcAft>
                <a:spcPct val="10000"/>
              </a:spcAft>
            </a:pPr>
            <a:r>
              <a:rPr lang="en-US" sz="2000" dirty="0" smtClean="0"/>
              <a:t>Java</a:t>
            </a:r>
            <a:r>
              <a:rPr lang="en-US" sz="2000" dirty="0"/>
              <a:t>: </a:t>
            </a:r>
            <a:r>
              <a:rPr lang="en-US" sz="2000" b="1" dirty="0">
                <a:latin typeface="Comic Sans MS" pitchFamily="66" charset="0"/>
              </a:rPr>
              <a:t>synchronized, </a:t>
            </a:r>
            <a:r>
              <a:rPr lang="en-US" sz="2000" b="1" dirty="0" smtClean="0">
                <a:latin typeface="Comic Sans MS" pitchFamily="66" charset="0"/>
              </a:rPr>
              <a:t>wait</a:t>
            </a:r>
            <a:r>
              <a:rPr lang="en-US" sz="2000" b="1" dirty="0">
                <a:latin typeface="Comic Sans MS" pitchFamily="66" charset="0"/>
              </a:rPr>
              <a:t>, notify, </a:t>
            </a:r>
            <a:r>
              <a:rPr lang="en-US" sz="2000" b="1" dirty="0" err="1" smtClean="0">
                <a:latin typeface="Comic Sans MS" pitchFamily="66" charset="0"/>
              </a:rPr>
              <a:t>notifyall</a:t>
            </a:r>
            <a:r>
              <a:rPr lang="en-US" sz="2000" b="1" dirty="0" smtClean="0">
                <a:latin typeface="Comic Sans MS" pitchFamily="66" charset="0"/>
              </a:rPr>
              <a:t> </a:t>
            </a:r>
            <a:br>
              <a:rPr lang="en-US" sz="2000" b="1" dirty="0" smtClean="0">
                <a:latin typeface="Comic Sans MS" pitchFamily="66" charset="0"/>
              </a:rPr>
            </a:br>
            <a:r>
              <a:rPr lang="en-US" sz="2000" b="1" dirty="0" smtClean="0">
                <a:latin typeface="Comic Sans MS" pitchFamily="66" charset="0"/>
              </a:rPr>
              <a:t>+ </a:t>
            </a:r>
            <a:r>
              <a:rPr lang="en-US" sz="2000" b="1" dirty="0" err="1" smtClean="0">
                <a:latin typeface="Comic Sans MS" pitchFamily="66" charset="0"/>
              </a:rPr>
              <a:t>mutex</a:t>
            </a:r>
            <a:r>
              <a:rPr lang="en-US" sz="2000" b="1" dirty="0" smtClean="0">
                <a:latin typeface="Comic Sans MS" pitchFamily="66" charset="0"/>
              </a:rPr>
              <a:t> and semaphores (acquire… release)</a:t>
            </a:r>
            <a:endParaRPr lang="en-US" sz="2000" b="1" dirty="0">
              <a:latin typeface="Comic Sans MS" pitchFamily="66" charset="0"/>
            </a:endParaRPr>
          </a:p>
          <a:p>
            <a:pPr lvl="1">
              <a:spcAft>
                <a:spcPct val="10000"/>
              </a:spcAft>
            </a:pPr>
            <a:r>
              <a:rPr lang="en-US" sz="2000" dirty="0"/>
              <a:t>C#: </a:t>
            </a:r>
            <a:r>
              <a:rPr lang="en-US" sz="2000" dirty="0" smtClean="0"/>
              <a:t>part of the </a:t>
            </a:r>
            <a:r>
              <a:rPr lang="en-US" sz="2000" i="1" dirty="0" smtClean="0"/>
              <a:t>monitor </a:t>
            </a:r>
            <a:r>
              <a:rPr lang="en-US" sz="2000" dirty="0" smtClean="0"/>
              <a:t>class, from which you can inherit.  Implements </a:t>
            </a:r>
            <a:r>
              <a:rPr lang="en-US" sz="2000" b="1" dirty="0" smtClean="0">
                <a:latin typeface="Comic Sans MS" pitchFamily="66" charset="0"/>
              </a:rPr>
              <a:t>lock</a:t>
            </a:r>
            <a:r>
              <a:rPr lang="en-US" sz="2000" b="1" dirty="0">
                <a:latin typeface="Comic Sans MS" pitchFamily="66" charset="0"/>
              </a:rPr>
              <a:t>, wait (with timeouts) , pulse, </a:t>
            </a:r>
            <a:r>
              <a:rPr lang="en-US" sz="2000" b="1" dirty="0" err="1" smtClean="0">
                <a:latin typeface="Comic Sans MS" pitchFamily="66" charset="0"/>
              </a:rPr>
              <a:t>pulseall</a:t>
            </a:r>
            <a:endParaRPr lang="en-US" sz="2000" b="1" dirty="0" smtClean="0">
              <a:latin typeface="Comic Sans MS" pitchFamily="66" charset="0"/>
            </a:endParaRPr>
          </a:p>
          <a:p>
            <a:pPr lvl="1">
              <a:spcAft>
                <a:spcPct val="10000"/>
              </a:spcAft>
              <a:buNone/>
            </a:pPr>
            <a:endParaRPr lang="en-US" sz="2000" b="1" dirty="0">
              <a:latin typeface="Comic Sans MS" pitchFamily="66" charset="0"/>
            </a:endParaRPr>
          </a:p>
          <a:p>
            <a:pPr>
              <a:spcAft>
                <a:spcPct val="10000"/>
              </a:spcAft>
            </a:pPr>
            <a:r>
              <a:rPr lang="en-US" b="1" dirty="0" smtClean="0">
                <a:latin typeface="Comic Sans MS" pitchFamily="66" charset="0"/>
              </a:rPr>
              <a:t>Atomic</a:t>
            </a:r>
            <a:r>
              <a:rPr lang="en-US" dirty="0" smtClean="0"/>
              <a:t>: coming soon?</a:t>
            </a:r>
          </a:p>
          <a:p>
            <a:pPr lvl="1">
              <a:spcAft>
                <a:spcPct val="10000"/>
              </a:spcAft>
              <a:buNone/>
            </a:pPr>
            <a:endParaRPr lang="en-US" sz="2200" dirty="0" smtClean="0"/>
          </a:p>
          <a:p>
            <a:pPr>
              <a:spcAft>
                <a:spcPct val="10000"/>
              </a:spcAft>
            </a:pPr>
            <a:r>
              <a:rPr lang="en-US" sz="2400" dirty="0" smtClean="0"/>
              <a:t>None is a panacea.  Even monitors can </a:t>
            </a:r>
            <a:r>
              <a:rPr lang="en-US" sz="2400" smtClean="0"/>
              <a:t>be hard to code</a:t>
            </a:r>
            <a:endParaRPr lang="en-US" sz="2400" dirty="0" smtClean="0"/>
          </a:p>
          <a:p>
            <a:pPr lvl="1">
              <a:spcAft>
                <a:spcPct val="10000"/>
              </a:spcAft>
            </a:pPr>
            <a:r>
              <a:rPr lang="en-US" sz="2200" dirty="0" smtClean="0"/>
              <a:t>Bottom line: synchronization is hard!</a:t>
            </a:r>
            <a:endParaRPr lang="en-US" sz="2200" dirty="0"/>
          </a:p>
          <a:p>
            <a:pPr>
              <a:spcAft>
                <a:spcPct val="10000"/>
              </a:spcAft>
            </a:pPr>
            <a:endParaRPr lang="en-US" sz="2000" dirty="0"/>
          </a:p>
        </p:txBody>
      </p:sp>
      <p:sp>
        <p:nvSpPr>
          <p:cNvPr id="4" name="Slide Number Placeholder 5"/>
          <p:cNvSpPr>
            <a:spLocks noGrp="1"/>
          </p:cNvSpPr>
          <p:nvPr>
            <p:ph type="sldNum" sz="quarter" idx="12"/>
          </p:nvPr>
        </p:nvSpPr>
        <p:spPr/>
        <p:txBody>
          <a:bodyPr/>
          <a:lstStyle/>
          <a:p>
            <a:fld id="{92F1B9A2-1CA8-4936-9DAC-B7119D295F33}" type="slidenum">
              <a:rPr lang="en-US"/>
              <a:pPr/>
              <a:t>43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solidFill>
                  <a:srgbClr val="0000FF"/>
                </a:solidFill>
              </a:rPr>
              <a:t>Bounded Buffer</a:t>
            </a:r>
          </a:p>
        </p:txBody>
      </p:sp>
      <p:sp>
        <p:nvSpPr>
          <p:cNvPr id="29699" name="Rectangle 3"/>
          <p:cNvSpPr>
            <a:spLocks noGrp="1" noChangeArrowheads="1"/>
          </p:cNvSpPr>
          <p:nvPr>
            <p:ph idx="1"/>
          </p:nvPr>
        </p:nvSpPr>
        <p:spPr/>
        <p:txBody>
          <a:bodyPr/>
          <a:lstStyle/>
          <a:p>
            <a:pPr>
              <a:lnSpc>
                <a:spcPct val="90000"/>
              </a:lnSpc>
            </a:pPr>
            <a:r>
              <a:rPr lang="en-US" dirty="0" smtClean="0"/>
              <a:t>Critical sections don’t work well for some common </a:t>
            </a:r>
            <a:r>
              <a:rPr lang="en-US" dirty="0"/>
              <a:t>models of sharing that we would also like to support</a:t>
            </a:r>
          </a:p>
          <a:p>
            <a:pPr>
              <a:lnSpc>
                <a:spcPct val="90000"/>
              </a:lnSpc>
            </a:pPr>
            <a:r>
              <a:rPr lang="en-US" dirty="0"/>
              <a:t>Bounded buffer:</a:t>
            </a:r>
          </a:p>
          <a:p>
            <a:pPr lvl="1">
              <a:lnSpc>
                <a:spcPct val="90000"/>
              </a:lnSpc>
            </a:pPr>
            <a:r>
              <a:rPr lang="en-US" dirty="0"/>
              <a:t>Arises when two or more threads communicate with some threads “producing” data that others “consume”.  </a:t>
            </a:r>
          </a:p>
          <a:p>
            <a:pPr lvl="1">
              <a:lnSpc>
                <a:spcPct val="90000"/>
              </a:lnSpc>
            </a:pPr>
            <a:r>
              <a:rPr lang="en-US" dirty="0"/>
              <a:t>Example: preprocessor for a compiler “produces” a preprocessed source file that the parser of the compiler “consumes</a:t>
            </a:r>
            <a:r>
              <a:rPr lang="en-US" dirty="0" smtClean="0"/>
              <a:t>”</a:t>
            </a:r>
          </a:p>
          <a:p>
            <a:pPr>
              <a:lnSpc>
                <a:spcPct val="90000"/>
              </a:lnSpc>
            </a:pPr>
            <a:r>
              <a:rPr lang="en-US" dirty="0" smtClean="0"/>
              <a:t>We saw this with the buffer of keyboard characters (shared between the interrupt handler and the device driver read procedure) back in lecture 2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solidFill>
                  <a:srgbClr val="0000FF"/>
                </a:solidFill>
              </a:rPr>
              <a:t>Readers and Writers</a:t>
            </a:r>
          </a:p>
        </p:txBody>
      </p:sp>
      <p:sp>
        <p:nvSpPr>
          <p:cNvPr id="30723" name="Rectangle 3"/>
          <p:cNvSpPr>
            <a:spLocks noGrp="1" noChangeArrowheads="1"/>
          </p:cNvSpPr>
          <p:nvPr>
            <p:ph idx="1"/>
          </p:nvPr>
        </p:nvSpPr>
        <p:spPr/>
        <p:txBody>
          <a:bodyPr/>
          <a:lstStyle/>
          <a:p>
            <a:r>
              <a:rPr lang="en-US"/>
              <a:t>In this model, threads share data that some threads “read” and other threads “write”.</a:t>
            </a:r>
          </a:p>
          <a:p>
            <a:r>
              <a:rPr lang="en-US"/>
              <a:t>Instead of CSEnter and CSExit we want</a:t>
            </a:r>
          </a:p>
          <a:p>
            <a:pPr lvl="1"/>
            <a:r>
              <a:rPr lang="en-US"/>
              <a:t>StartRead…EndRead; StartWrite…EndWrite</a:t>
            </a:r>
          </a:p>
          <a:p>
            <a:r>
              <a:rPr lang="en-US"/>
              <a:t>Goal: allow multiple concurrent readers but only a single writer at a time, and if a writer is active, readers wait for it to finish</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solidFill>
                  <a:srgbClr val="0000FF"/>
                </a:solidFill>
              </a:rPr>
              <a:t>Definition: A </a:t>
            </a:r>
            <a:r>
              <a:rPr lang="en-US" i="1" dirty="0" smtClean="0">
                <a:solidFill>
                  <a:srgbClr val="0000FF"/>
                </a:solidFill>
              </a:rPr>
              <a:t>bounded buffer</a:t>
            </a:r>
            <a:endParaRPr lang="en-US" i="1" dirty="0">
              <a:solidFill>
                <a:srgbClr val="0000FF"/>
              </a:solidFill>
            </a:endParaRPr>
          </a:p>
        </p:txBody>
      </p:sp>
      <p:sp>
        <p:nvSpPr>
          <p:cNvPr id="4099" name="Rectangle 3"/>
          <p:cNvSpPr>
            <a:spLocks noGrp="1" noChangeArrowheads="1"/>
          </p:cNvSpPr>
          <p:nvPr>
            <p:ph idx="1"/>
          </p:nvPr>
        </p:nvSpPr>
        <p:spPr/>
        <p:txBody>
          <a:bodyPr/>
          <a:lstStyle/>
          <a:p>
            <a:pPr>
              <a:spcAft>
                <a:spcPct val="10000"/>
              </a:spcAft>
            </a:pPr>
            <a:r>
              <a:rPr lang="en-US" sz="2400" dirty="0"/>
              <a:t>Start by imagining an unbounded (infinite) buffer</a:t>
            </a:r>
          </a:p>
          <a:p>
            <a:pPr>
              <a:spcAft>
                <a:spcPct val="10000"/>
              </a:spcAft>
            </a:pPr>
            <a:r>
              <a:rPr lang="en-US" sz="2400" dirty="0"/>
              <a:t>Producer process writes data to buffer</a:t>
            </a:r>
          </a:p>
          <a:p>
            <a:pPr lvl="1">
              <a:spcAft>
                <a:spcPct val="10000"/>
              </a:spcAft>
            </a:pPr>
            <a:r>
              <a:rPr lang="en-US" sz="2000" dirty="0"/>
              <a:t>Writes to </a:t>
            </a:r>
            <a:r>
              <a:rPr lang="en-US" sz="2000" dirty="0">
                <a:latin typeface="Comic Sans MS" pitchFamily="66" charset="0"/>
              </a:rPr>
              <a:t>In</a:t>
            </a:r>
            <a:r>
              <a:rPr lang="en-US" sz="2000" dirty="0"/>
              <a:t> and moves rightwards</a:t>
            </a:r>
          </a:p>
          <a:p>
            <a:pPr>
              <a:spcAft>
                <a:spcPct val="10000"/>
              </a:spcAft>
            </a:pPr>
            <a:r>
              <a:rPr lang="en-US" sz="2400" dirty="0"/>
              <a:t>Consumer process reads data from buffer</a:t>
            </a:r>
          </a:p>
          <a:p>
            <a:pPr lvl="1">
              <a:spcAft>
                <a:spcPct val="10000"/>
              </a:spcAft>
            </a:pPr>
            <a:r>
              <a:rPr lang="en-US" sz="2000" dirty="0"/>
              <a:t>Reads from </a:t>
            </a:r>
            <a:r>
              <a:rPr lang="en-US" sz="2000" dirty="0">
                <a:latin typeface="Comic Sans MS" pitchFamily="66" charset="0"/>
              </a:rPr>
              <a:t>Out</a:t>
            </a:r>
            <a:r>
              <a:rPr lang="en-US" sz="2000" dirty="0"/>
              <a:t> and moves rightwards</a:t>
            </a:r>
          </a:p>
          <a:p>
            <a:pPr lvl="1">
              <a:spcAft>
                <a:spcPct val="10000"/>
              </a:spcAft>
            </a:pPr>
            <a:r>
              <a:rPr lang="en-US" sz="2000" dirty="0"/>
              <a:t>Should not try to consume if there is no data</a:t>
            </a:r>
          </a:p>
        </p:txBody>
      </p:sp>
      <p:sp>
        <p:nvSpPr>
          <p:cNvPr id="4100" name="Rectangle 4"/>
          <p:cNvSpPr>
            <a:spLocks noChangeArrowheads="1"/>
          </p:cNvSpPr>
          <p:nvPr/>
        </p:nvSpPr>
        <p:spPr bwMode="auto">
          <a:xfrm>
            <a:off x="1219200" y="4586288"/>
            <a:ext cx="609600" cy="533400"/>
          </a:xfrm>
          <a:prstGeom prst="rect">
            <a:avLst/>
          </a:prstGeom>
          <a:noFill/>
          <a:ln w="9525">
            <a:solidFill>
              <a:schemeClr val="tx1"/>
            </a:solidFill>
            <a:miter lim="800000"/>
            <a:headEnd/>
            <a:tailEnd/>
          </a:ln>
          <a:effectLst/>
        </p:spPr>
        <p:txBody>
          <a:bodyPr wrap="none" anchor="ctr"/>
          <a:lstStyle/>
          <a:p>
            <a:pPr algn="ctr"/>
            <a:endParaRPr lang="fr-BE">
              <a:solidFill>
                <a:schemeClr val="bg1"/>
              </a:solidFill>
            </a:endParaRPr>
          </a:p>
        </p:txBody>
      </p:sp>
      <p:sp>
        <p:nvSpPr>
          <p:cNvPr id="4101" name="Rectangle 5"/>
          <p:cNvSpPr>
            <a:spLocks noChangeArrowheads="1"/>
          </p:cNvSpPr>
          <p:nvPr/>
        </p:nvSpPr>
        <p:spPr bwMode="auto">
          <a:xfrm>
            <a:off x="1828800" y="4586288"/>
            <a:ext cx="609600" cy="533400"/>
          </a:xfrm>
          <a:prstGeom prst="rect">
            <a:avLst/>
          </a:prstGeom>
          <a:noFill/>
          <a:ln w="9525" algn="ctr">
            <a:solidFill>
              <a:schemeClr val="tx1"/>
            </a:solidFill>
            <a:miter lim="800000"/>
            <a:headEnd/>
            <a:tailEnd/>
          </a:ln>
          <a:effectLst/>
        </p:spPr>
        <p:txBody>
          <a:bodyPr wrap="none" anchor="ctr"/>
          <a:lstStyle/>
          <a:p>
            <a:pPr algn="ctr"/>
            <a:endParaRPr lang="fr-BE">
              <a:solidFill>
                <a:schemeClr val="bg1"/>
              </a:solidFill>
            </a:endParaRPr>
          </a:p>
        </p:txBody>
      </p:sp>
      <p:sp>
        <p:nvSpPr>
          <p:cNvPr id="4102" name="Rectangle 6"/>
          <p:cNvSpPr>
            <a:spLocks noChangeArrowheads="1"/>
          </p:cNvSpPr>
          <p:nvPr/>
        </p:nvSpPr>
        <p:spPr bwMode="auto">
          <a:xfrm>
            <a:off x="2438400" y="4586288"/>
            <a:ext cx="609600" cy="533400"/>
          </a:xfrm>
          <a:prstGeom prst="rect">
            <a:avLst/>
          </a:prstGeom>
          <a:noFill/>
          <a:ln w="9525" algn="ctr">
            <a:solidFill>
              <a:schemeClr val="tx1"/>
            </a:solidFill>
            <a:miter lim="800000"/>
            <a:headEnd/>
            <a:tailEnd/>
          </a:ln>
          <a:effectLst/>
        </p:spPr>
        <p:txBody>
          <a:bodyPr wrap="none" anchor="ctr"/>
          <a:lstStyle/>
          <a:p>
            <a:pPr algn="ctr"/>
            <a:endParaRPr lang="fr-BE">
              <a:solidFill>
                <a:schemeClr val="bg1"/>
              </a:solidFill>
            </a:endParaRPr>
          </a:p>
        </p:txBody>
      </p:sp>
      <p:sp>
        <p:nvSpPr>
          <p:cNvPr id="4103" name="Rectangle 7"/>
          <p:cNvSpPr>
            <a:spLocks noChangeArrowheads="1"/>
          </p:cNvSpPr>
          <p:nvPr/>
        </p:nvSpPr>
        <p:spPr bwMode="auto">
          <a:xfrm>
            <a:off x="3048000" y="4586288"/>
            <a:ext cx="609600" cy="533400"/>
          </a:xfrm>
          <a:prstGeom prst="rect">
            <a:avLst/>
          </a:prstGeom>
          <a:solidFill>
            <a:schemeClr val="accent1"/>
          </a:solidFill>
          <a:ln w="9525">
            <a:solidFill>
              <a:schemeClr val="tx1"/>
            </a:solidFill>
            <a:miter lim="800000"/>
            <a:headEnd/>
            <a:tailEnd/>
          </a:ln>
          <a:effectLst/>
        </p:spPr>
        <p:txBody>
          <a:bodyPr wrap="none" anchor="ctr"/>
          <a:lstStyle/>
          <a:p>
            <a:pPr algn="ctr"/>
            <a:r>
              <a:rPr lang="fr-BE" dirty="0" smtClean="0">
                <a:solidFill>
                  <a:schemeClr val="bg1"/>
                </a:solidFill>
              </a:rPr>
              <a:t>Q</a:t>
            </a:r>
            <a:endParaRPr lang="fr-BE" dirty="0">
              <a:solidFill>
                <a:schemeClr val="bg1"/>
              </a:solidFill>
            </a:endParaRPr>
          </a:p>
        </p:txBody>
      </p:sp>
      <p:sp>
        <p:nvSpPr>
          <p:cNvPr id="4104" name="Rectangle 8"/>
          <p:cNvSpPr>
            <a:spLocks noChangeArrowheads="1"/>
          </p:cNvSpPr>
          <p:nvPr/>
        </p:nvSpPr>
        <p:spPr bwMode="auto">
          <a:xfrm>
            <a:off x="3657600" y="4586288"/>
            <a:ext cx="609600" cy="533400"/>
          </a:xfrm>
          <a:prstGeom prst="rect">
            <a:avLst/>
          </a:prstGeom>
          <a:solidFill>
            <a:schemeClr val="accent1"/>
          </a:solidFill>
          <a:ln w="9525">
            <a:solidFill>
              <a:schemeClr val="tx1"/>
            </a:solidFill>
            <a:miter lim="800000"/>
            <a:headEnd/>
            <a:tailEnd/>
          </a:ln>
          <a:effectLst/>
        </p:spPr>
        <p:txBody>
          <a:bodyPr wrap="none" anchor="ctr"/>
          <a:lstStyle/>
          <a:p>
            <a:pPr algn="ctr"/>
            <a:r>
              <a:rPr lang="fr-BE" dirty="0" smtClean="0">
                <a:solidFill>
                  <a:schemeClr val="bg1"/>
                </a:solidFill>
              </a:rPr>
              <a:t>U</a:t>
            </a:r>
            <a:endParaRPr lang="fr-BE" dirty="0">
              <a:solidFill>
                <a:schemeClr val="bg1"/>
              </a:solidFill>
            </a:endParaRPr>
          </a:p>
        </p:txBody>
      </p:sp>
      <p:sp>
        <p:nvSpPr>
          <p:cNvPr id="4105" name="Rectangle 9"/>
          <p:cNvSpPr>
            <a:spLocks noChangeArrowheads="1"/>
          </p:cNvSpPr>
          <p:nvPr/>
        </p:nvSpPr>
        <p:spPr bwMode="auto">
          <a:xfrm>
            <a:off x="4267200" y="4586288"/>
            <a:ext cx="609600" cy="533400"/>
          </a:xfrm>
          <a:prstGeom prst="rect">
            <a:avLst/>
          </a:prstGeom>
          <a:solidFill>
            <a:schemeClr val="accent1"/>
          </a:solidFill>
          <a:ln w="9525">
            <a:solidFill>
              <a:schemeClr val="tx1"/>
            </a:solidFill>
            <a:miter lim="800000"/>
            <a:headEnd/>
            <a:tailEnd/>
          </a:ln>
          <a:effectLst/>
        </p:spPr>
        <p:txBody>
          <a:bodyPr wrap="none" anchor="ctr"/>
          <a:lstStyle/>
          <a:p>
            <a:pPr algn="ctr"/>
            <a:r>
              <a:rPr lang="fr-BE" dirty="0" smtClean="0">
                <a:solidFill>
                  <a:schemeClr val="bg1"/>
                </a:solidFill>
              </a:rPr>
              <a:t>I</a:t>
            </a:r>
            <a:endParaRPr lang="fr-BE" dirty="0">
              <a:solidFill>
                <a:schemeClr val="bg1"/>
              </a:solidFill>
            </a:endParaRPr>
          </a:p>
        </p:txBody>
      </p:sp>
      <p:sp>
        <p:nvSpPr>
          <p:cNvPr id="4106" name="Rectangle 10"/>
          <p:cNvSpPr>
            <a:spLocks noChangeArrowheads="1"/>
          </p:cNvSpPr>
          <p:nvPr/>
        </p:nvSpPr>
        <p:spPr bwMode="auto">
          <a:xfrm>
            <a:off x="4876800" y="4586288"/>
            <a:ext cx="609600" cy="533400"/>
          </a:xfrm>
          <a:prstGeom prst="rect">
            <a:avLst/>
          </a:prstGeom>
          <a:solidFill>
            <a:schemeClr val="accent1"/>
          </a:solidFill>
          <a:ln w="9525">
            <a:solidFill>
              <a:schemeClr val="tx1"/>
            </a:solidFill>
            <a:miter lim="800000"/>
            <a:headEnd/>
            <a:tailEnd/>
          </a:ln>
          <a:effectLst/>
        </p:spPr>
        <p:txBody>
          <a:bodyPr wrap="none" anchor="ctr"/>
          <a:lstStyle/>
          <a:p>
            <a:pPr algn="ctr"/>
            <a:r>
              <a:rPr lang="fr-BE" dirty="0" smtClean="0">
                <a:solidFill>
                  <a:schemeClr val="bg1"/>
                </a:solidFill>
              </a:rPr>
              <a:t>C</a:t>
            </a:r>
            <a:endParaRPr lang="fr-BE" dirty="0">
              <a:solidFill>
                <a:schemeClr val="bg1"/>
              </a:solidFill>
            </a:endParaRPr>
          </a:p>
        </p:txBody>
      </p:sp>
      <p:sp>
        <p:nvSpPr>
          <p:cNvPr id="4107" name="Rectangle 11"/>
          <p:cNvSpPr>
            <a:spLocks noChangeArrowheads="1"/>
          </p:cNvSpPr>
          <p:nvPr/>
        </p:nvSpPr>
        <p:spPr bwMode="auto">
          <a:xfrm>
            <a:off x="5486400" y="4586288"/>
            <a:ext cx="609600" cy="533400"/>
          </a:xfrm>
          <a:prstGeom prst="rect">
            <a:avLst/>
          </a:prstGeom>
          <a:noFill/>
          <a:ln w="9525" algn="ctr">
            <a:solidFill>
              <a:schemeClr val="tx1"/>
            </a:solidFill>
            <a:miter lim="800000"/>
            <a:headEnd/>
            <a:tailEnd/>
          </a:ln>
          <a:effectLst/>
        </p:spPr>
        <p:txBody>
          <a:bodyPr wrap="none" anchor="ctr"/>
          <a:lstStyle/>
          <a:p>
            <a:pPr algn="ctr"/>
            <a:r>
              <a:rPr lang="fr-BE" b="1" dirty="0" smtClean="0">
                <a:solidFill>
                  <a:schemeClr val="bg1"/>
                </a:solidFill>
              </a:rPr>
              <a:t>K</a:t>
            </a:r>
            <a:endParaRPr lang="fr-BE" b="1" dirty="0">
              <a:solidFill>
                <a:schemeClr val="bg1"/>
              </a:solidFill>
            </a:endParaRPr>
          </a:p>
        </p:txBody>
      </p:sp>
      <p:sp>
        <p:nvSpPr>
          <p:cNvPr id="4108" name="Rectangle 12"/>
          <p:cNvSpPr>
            <a:spLocks noChangeArrowheads="1"/>
          </p:cNvSpPr>
          <p:nvPr/>
        </p:nvSpPr>
        <p:spPr bwMode="auto">
          <a:xfrm>
            <a:off x="6096000" y="4586288"/>
            <a:ext cx="609600" cy="533400"/>
          </a:xfrm>
          <a:prstGeom prst="rect">
            <a:avLst/>
          </a:prstGeom>
          <a:noFill/>
          <a:ln w="9525" algn="ctr">
            <a:solidFill>
              <a:schemeClr val="tx1"/>
            </a:solidFill>
            <a:miter lim="800000"/>
            <a:headEnd/>
            <a:tailEnd/>
          </a:ln>
          <a:effectLst/>
        </p:spPr>
        <p:txBody>
          <a:bodyPr wrap="none" anchor="ctr"/>
          <a:lstStyle/>
          <a:p>
            <a:pPr algn="ctr"/>
            <a:endParaRPr lang="fr-BE">
              <a:solidFill>
                <a:schemeClr val="bg1"/>
              </a:solidFill>
            </a:endParaRPr>
          </a:p>
        </p:txBody>
      </p:sp>
      <p:sp>
        <p:nvSpPr>
          <p:cNvPr id="4109" name="Line 13"/>
          <p:cNvSpPr>
            <a:spLocks noChangeShapeType="1"/>
          </p:cNvSpPr>
          <p:nvPr/>
        </p:nvSpPr>
        <p:spPr bwMode="auto">
          <a:xfrm flipV="1">
            <a:off x="5715000" y="5119688"/>
            <a:ext cx="0" cy="685800"/>
          </a:xfrm>
          <a:prstGeom prst="line">
            <a:avLst/>
          </a:prstGeom>
          <a:noFill/>
          <a:ln w="28575">
            <a:solidFill>
              <a:schemeClr val="tx1"/>
            </a:solidFill>
            <a:round/>
            <a:headEnd/>
            <a:tailEnd type="triangle" w="med" len="med"/>
          </a:ln>
          <a:effectLst/>
        </p:spPr>
        <p:txBody>
          <a:bodyPr/>
          <a:lstStyle/>
          <a:p>
            <a:endParaRPr lang="fr-BE"/>
          </a:p>
        </p:txBody>
      </p:sp>
      <p:sp>
        <p:nvSpPr>
          <p:cNvPr id="4110" name="Line 14"/>
          <p:cNvSpPr>
            <a:spLocks noChangeShapeType="1"/>
          </p:cNvSpPr>
          <p:nvPr/>
        </p:nvSpPr>
        <p:spPr bwMode="auto">
          <a:xfrm flipV="1">
            <a:off x="3352800" y="5119688"/>
            <a:ext cx="0" cy="685800"/>
          </a:xfrm>
          <a:prstGeom prst="line">
            <a:avLst/>
          </a:prstGeom>
          <a:noFill/>
          <a:ln w="28575">
            <a:solidFill>
              <a:schemeClr val="tx1"/>
            </a:solidFill>
            <a:round/>
            <a:headEnd/>
            <a:tailEnd type="triangle" w="med" len="med"/>
          </a:ln>
          <a:effectLst/>
        </p:spPr>
        <p:txBody>
          <a:bodyPr/>
          <a:lstStyle/>
          <a:p>
            <a:endParaRPr lang="fr-BE"/>
          </a:p>
        </p:txBody>
      </p:sp>
      <p:sp>
        <p:nvSpPr>
          <p:cNvPr id="4111" name="Text Box 15"/>
          <p:cNvSpPr txBox="1">
            <a:spLocks noChangeArrowheads="1"/>
          </p:cNvSpPr>
          <p:nvPr/>
        </p:nvSpPr>
        <p:spPr bwMode="auto">
          <a:xfrm>
            <a:off x="3048000" y="5881688"/>
            <a:ext cx="593725" cy="366712"/>
          </a:xfrm>
          <a:prstGeom prst="rect">
            <a:avLst/>
          </a:prstGeom>
          <a:noFill/>
          <a:ln w="9525">
            <a:noFill/>
            <a:miter lim="800000"/>
            <a:headEnd/>
            <a:tailEnd/>
          </a:ln>
          <a:effectLst/>
        </p:spPr>
        <p:txBody>
          <a:bodyPr wrap="none">
            <a:spAutoFit/>
          </a:bodyPr>
          <a:lstStyle/>
          <a:p>
            <a:r>
              <a:rPr lang="en-US">
                <a:latin typeface="Comic Sans MS" pitchFamily="66" charset="0"/>
              </a:rPr>
              <a:t>Out</a:t>
            </a:r>
          </a:p>
        </p:txBody>
      </p:sp>
      <p:sp>
        <p:nvSpPr>
          <p:cNvPr id="4112" name="Text Box 16"/>
          <p:cNvSpPr txBox="1">
            <a:spLocks noChangeArrowheads="1"/>
          </p:cNvSpPr>
          <p:nvPr/>
        </p:nvSpPr>
        <p:spPr bwMode="auto">
          <a:xfrm>
            <a:off x="5562600" y="5881688"/>
            <a:ext cx="428625" cy="366712"/>
          </a:xfrm>
          <a:prstGeom prst="rect">
            <a:avLst/>
          </a:prstGeom>
          <a:noFill/>
          <a:ln w="9525">
            <a:noFill/>
            <a:miter lim="800000"/>
            <a:headEnd/>
            <a:tailEnd/>
          </a:ln>
          <a:effectLst/>
        </p:spPr>
        <p:txBody>
          <a:bodyPr wrap="none">
            <a:spAutoFit/>
          </a:bodyPr>
          <a:lstStyle/>
          <a:p>
            <a:r>
              <a:rPr lang="en-US">
                <a:latin typeface="Comic Sans MS" pitchFamily="66" charset="0"/>
              </a:rPr>
              <a:t>In</a:t>
            </a:r>
          </a:p>
        </p:txBody>
      </p:sp>
      <p:sp>
        <p:nvSpPr>
          <p:cNvPr id="4114" name="Text Box 18"/>
          <p:cNvSpPr txBox="1">
            <a:spLocks noChangeArrowheads="1"/>
          </p:cNvSpPr>
          <p:nvPr/>
        </p:nvSpPr>
        <p:spPr bwMode="auto">
          <a:xfrm>
            <a:off x="3200400" y="6324600"/>
            <a:ext cx="2862263" cy="396875"/>
          </a:xfrm>
          <a:prstGeom prst="rect">
            <a:avLst/>
          </a:prstGeom>
          <a:noFill/>
          <a:ln w="9525">
            <a:noFill/>
            <a:miter lim="800000"/>
            <a:headEnd/>
            <a:tailEnd/>
          </a:ln>
          <a:effectLst/>
        </p:spPr>
        <p:txBody>
          <a:bodyPr wrap="none">
            <a:spAutoFit/>
          </a:bodyPr>
          <a:lstStyle/>
          <a:p>
            <a:r>
              <a:rPr lang="en-US" sz="2000" b="1"/>
              <a:t>Need an infinite buffer</a:t>
            </a:r>
          </a:p>
        </p:txBody>
      </p:sp>
      <p:sp>
        <p:nvSpPr>
          <p:cNvPr id="4115" name="Rectangle 19"/>
          <p:cNvSpPr>
            <a:spLocks noChangeArrowheads="1"/>
          </p:cNvSpPr>
          <p:nvPr/>
        </p:nvSpPr>
        <p:spPr bwMode="auto">
          <a:xfrm>
            <a:off x="6705600" y="4572000"/>
            <a:ext cx="609600" cy="533400"/>
          </a:xfrm>
          <a:prstGeom prst="rect">
            <a:avLst/>
          </a:prstGeom>
          <a:noFill/>
          <a:ln w="9525" algn="ctr">
            <a:solidFill>
              <a:schemeClr val="tx1"/>
            </a:solidFill>
            <a:miter lim="800000"/>
            <a:headEnd/>
            <a:tailEnd/>
          </a:ln>
          <a:effectLst/>
        </p:spPr>
        <p:txBody>
          <a:bodyPr wrap="none" anchor="ctr"/>
          <a:lstStyle/>
          <a:p>
            <a:pPr algn="ctr"/>
            <a:endParaRPr lang="fr-BE">
              <a:solidFill>
                <a:schemeClr val="bg1"/>
              </a:solidFill>
            </a:endParaRPr>
          </a:p>
        </p:txBody>
      </p:sp>
      <p:sp>
        <p:nvSpPr>
          <p:cNvPr id="19" name="Slide Number Placeholder 18"/>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4107"/>
                                        </p:tgtEl>
                                        <p:attrNameLst>
                                          <p:attrName>fillcolor</p:attrName>
                                        </p:attrNameLst>
                                      </p:cBhvr>
                                      <p:to>
                                        <a:schemeClr val="accent1"/>
                                      </p:to>
                                    </p:animClr>
                                    <p:set>
                                      <p:cBhvr>
                                        <p:cTn id="7" dur="2000" fill="hold"/>
                                        <p:tgtEl>
                                          <p:spTgt spid="4107"/>
                                        </p:tgtEl>
                                        <p:attrNameLst>
                                          <p:attrName>fill.type</p:attrName>
                                        </p:attrNameLst>
                                      </p:cBhvr>
                                      <p:to>
                                        <p:strVal val="solid"/>
                                      </p:to>
                                    </p:set>
                                    <p:set>
                                      <p:cBhvr>
                                        <p:cTn id="8" dur="2000" fill="hold"/>
                                        <p:tgtEl>
                                          <p:spTgt spid="4107"/>
                                        </p:tgtEl>
                                        <p:attrNameLst>
                                          <p:attrName>fill.on</p:attrName>
                                        </p:attrNameLst>
                                      </p:cBhvr>
                                      <p:to>
                                        <p:strVal val="true"/>
                                      </p:to>
                                    </p:set>
                                  </p:childTnLst>
                                </p:cTn>
                              </p:par>
                              <p:par>
                                <p:cTn id="9" presetID="0" presetClass="path" presetSubtype="0" accel="50000" decel="50000" fill="hold" grpId="0" nodeType="withEffect">
                                  <p:stCondLst>
                                    <p:cond delay="0"/>
                                  </p:stCondLst>
                                  <p:childTnLst>
                                    <p:animMotion origin="layout" path="M 1.11022E-16 -6.41221E-6 L 0.075 -6.41221E-6 " pathEditMode="relative" ptsTypes="AA">
                                      <p:cBhvr>
                                        <p:cTn id="10" dur="2000" fill="hold"/>
                                        <p:tgtEl>
                                          <p:spTgt spid="4109"/>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2.5E-6 -6.41684E-6 L 0.06667 -6.41684E-6 " pathEditMode="relative" ptsTypes="AA">
                                      <p:cBhvr>
                                        <p:cTn id="12" dur="2000" fill="hold"/>
                                        <p:tgtEl>
                                          <p:spTgt spid="4112"/>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4103"/>
                                        </p:tgtEl>
                                        <p:attrNameLst>
                                          <p:attrName>fillcolor</p:attrName>
                                        </p:attrNameLst>
                                      </p:cBhvr>
                                      <p:to>
                                        <a:schemeClr val="bg1"/>
                                      </p:to>
                                    </p:animClr>
                                    <p:set>
                                      <p:cBhvr>
                                        <p:cTn id="17" dur="2000" fill="hold"/>
                                        <p:tgtEl>
                                          <p:spTgt spid="4103"/>
                                        </p:tgtEl>
                                        <p:attrNameLst>
                                          <p:attrName>fill.type</p:attrName>
                                        </p:attrNameLst>
                                      </p:cBhvr>
                                      <p:to>
                                        <p:strVal val="solid"/>
                                      </p:to>
                                    </p:set>
                                    <p:set>
                                      <p:cBhvr>
                                        <p:cTn id="18" dur="2000" fill="hold"/>
                                        <p:tgtEl>
                                          <p:spTgt spid="4103"/>
                                        </p:tgtEl>
                                        <p:attrNameLst>
                                          <p:attrName>fill.on</p:attrName>
                                        </p:attrNameLst>
                                      </p:cBhvr>
                                      <p:to>
                                        <p:strVal val="true"/>
                                      </p:to>
                                    </p:set>
                                  </p:childTnLst>
                                </p:cTn>
                              </p:par>
                              <p:par>
                                <p:cTn id="19" presetID="0" presetClass="path" presetSubtype="0" accel="50000" decel="50000" fill="hold" grpId="0" nodeType="withEffect">
                                  <p:stCondLst>
                                    <p:cond delay="0"/>
                                  </p:stCondLst>
                                  <p:childTnLst>
                                    <p:animMotion origin="layout" path="M 3.33333E-6 -9.81263E-6 L 0.06666 -9.81263E-6 " pathEditMode="relative" ptsTypes="AA">
                                      <p:cBhvr>
                                        <p:cTn id="20" dur="2000" fill="hold"/>
                                        <p:tgtEl>
                                          <p:spTgt spid="4110"/>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1.94444E-6 -3.01642E-6 L 0.06666 -3.01642E-6 " pathEditMode="relative" ptsTypes="AA">
                                      <p:cBhvr>
                                        <p:cTn id="22" dur="2000" fill="hold"/>
                                        <p:tgtEl>
                                          <p:spTgt spid="4111"/>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9" grpId="0" animBg="1"/>
      <p:bldP spid="4110" grpId="0" animBg="1"/>
      <p:bldP spid="4111" grpId="0"/>
      <p:bldP spid="41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Producer-Consumer Problem</a:t>
            </a:r>
            <a:endParaRPr lang="en-US" dirty="0">
              <a:solidFill>
                <a:srgbClr val="0000FF"/>
              </a:solidFill>
            </a:endParaRPr>
          </a:p>
        </p:txBody>
      </p:sp>
      <p:sp>
        <p:nvSpPr>
          <p:cNvPr id="3" name="Content Placeholder 2"/>
          <p:cNvSpPr>
            <a:spLocks noGrp="1"/>
          </p:cNvSpPr>
          <p:nvPr>
            <p:ph idx="1"/>
          </p:nvPr>
        </p:nvSpPr>
        <p:spPr/>
        <p:txBody>
          <a:bodyPr>
            <a:normAutofit lnSpcReduction="10000"/>
          </a:bodyPr>
          <a:lstStyle/>
          <a:p>
            <a:r>
              <a:rPr lang="en-US" dirty="0" smtClean="0"/>
              <a:t>A set of producer threads and a set of consumers share a bounded buffer</a:t>
            </a:r>
          </a:p>
          <a:p>
            <a:endParaRPr lang="en-US" dirty="0" smtClean="0"/>
          </a:p>
          <a:p>
            <a:r>
              <a:rPr lang="en-US" dirty="0" smtClean="0"/>
              <a:t>We’ll say that a </a:t>
            </a:r>
            <a:r>
              <a:rPr lang="en-US" i="1" dirty="0" smtClean="0"/>
              <a:t>producer </a:t>
            </a:r>
            <a:r>
              <a:rPr lang="en-US" dirty="0" smtClean="0"/>
              <a:t>is a process (thread) that puts information into the bounded buffer</a:t>
            </a:r>
          </a:p>
          <a:p>
            <a:endParaRPr lang="en-US" dirty="0" smtClean="0"/>
          </a:p>
          <a:p>
            <a:r>
              <a:rPr lang="en-US" dirty="0" smtClean="0"/>
              <a:t>… and a </a:t>
            </a:r>
            <a:r>
              <a:rPr lang="en-US" i="1" dirty="0" smtClean="0"/>
              <a:t>consumer </a:t>
            </a:r>
            <a:r>
              <a:rPr lang="en-US" dirty="0" smtClean="0"/>
              <a:t>is a process (thread) that removes data from the buffer</a:t>
            </a:r>
          </a:p>
          <a:p>
            <a:endParaRPr lang="en-US" dirty="0" smtClean="0"/>
          </a:p>
          <a:p>
            <a:r>
              <a:rPr lang="en-US" dirty="0" smtClean="0"/>
              <a:t>Both should wait if action is currently impossible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solidFill>
                  <a:srgbClr val="0000FF"/>
                </a:solidFill>
              </a:rPr>
              <a:t>Producer-Consumer Problem</a:t>
            </a:r>
          </a:p>
        </p:txBody>
      </p:sp>
      <p:sp>
        <p:nvSpPr>
          <p:cNvPr id="23555" name="Rectangle 3"/>
          <p:cNvSpPr>
            <a:spLocks noGrp="1" noChangeArrowheads="1"/>
          </p:cNvSpPr>
          <p:nvPr>
            <p:ph idx="1"/>
          </p:nvPr>
        </p:nvSpPr>
        <p:spPr/>
        <p:txBody>
          <a:bodyPr/>
          <a:lstStyle/>
          <a:p>
            <a:pPr>
              <a:spcAft>
                <a:spcPct val="10000"/>
              </a:spcAft>
            </a:pPr>
            <a:r>
              <a:rPr lang="en-US" sz="2400" dirty="0"/>
              <a:t>Bounded buffer: size ‘N’</a:t>
            </a:r>
          </a:p>
          <a:p>
            <a:pPr lvl="1">
              <a:spcAft>
                <a:spcPct val="10000"/>
              </a:spcAft>
            </a:pPr>
            <a:r>
              <a:rPr lang="en-US" sz="2000" dirty="0"/>
              <a:t>Access entry 0… N-1, then “wrap around” to 0 again</a:t>
            </a:r>
          </a:p>
          <a:p>
            <a:pPr>
              <a:spcAft>
                <a:spcPct val="10000"/>
              </a:spcAft>
            </a:pPr>
            <a:r>
              <a:rPr lang="en-US" sz="2400" dirty="0"/>
              <a:t>Producer process writes data to buffer</a:t>
            </a:r>
          </a:p>
          <a:p>
            <a:pPr lvl="1">
              <a:spcAft>
                <a:spcPct val="10000"/>
              </a:spcAft>
            </a:pPr>
            <a:r>
              <a:rPr lang="en-US" sz="2000" dirty="0"/>
              <a:t>Must not write more than ‘N’ items more than consumer “ate”</a:t>
            </a:r>
          </a:p>
          <a:p>
            <a:pPr>
              <a:spcAft>
                <a:spcPct val="10000"/>
              </a:spcAft>
            </a:pPr>
            <a:r>
              <a:rPr lang="en-US" sz="2400" dirty="0"/>
              <a:t>Consumer process reads data from buffer</a:t>
            </a:r>
          </a:p>
          <a:p>
            <a:pPr lvl="1">
              <a:spcAft>
                <a:spcPct val="10000"/>
              </a:spcAft>
            </a:pPr>
            <a:r>
              <a:rPr lang="en-US" sz="2000" dirty="0"/>
              <a:t>Should not try to consume if there is no data</a:t>
            </a:r>
          </a:p>
        </p:txBody>
      </p:sp>
      <p:sp>
        <p:nvSpPr>
          <p:cNvPr id="23556" name="Rectangle 4"/>
          <p:cNvSpPr>
            <a:spLocks noChangeArrowheads="1"/>
          </p:cNvSpPr>
          <p:nvPr/>
        </p:nvSpPr>
        <p:spPr bwMode="auto">
          <a:xfrm>
            <a:off x="1219200" y="4586288"/>
            <a:ext cx="609600" cy="533400"/>
          </a:xfrm>
          <a:prstGeom prst="rect">
            <a:avLst/>
          </a:prstGeom>
          <a:solidFill>
            <a:schemeClr val="accent1"/>
          </a:solidFill>
          <a:ln w="9525" algn="ctr">
            <a:solidFill>
              <a:schemeClr val="tx1"/>
            </a:solidFill>
            <a:miter lim="800000"/>
            <a:headEnd/>
            <a:tailEnd/>
          </a:ln>
          <a:effectLst/>
        </p:spPr>
        <p:txBody>
          <a:bodyPr wrap="none" anchor="ctr"/>
          <a:lstStyle/>
          <a:p>
            <a:pPr algn="ctr"/>
            <a:r>
              <a:rPr lang="en-US" dirty="0">
                <a:solidFill>
                  <a:schemeClr val="bg1"/>
                </a:solidFill>
              </a:rPr>
              <a:t>0</a:t>
            </a:r>
          </a:p>
        </p:txBody>
      </p:sp>
      <p:sp>
        <p:nvSpPr>
          <p:cNvPr id="23557" name="Rectangle 5"/>
          <p:cNvSpPr>
            <a:spLocks noChangeArrowheads="1"/>
          </p:cNvSpPr>
          <p:nvPr/>
        </p:nvSpPr>
        <p:spPr bwMode="auto">
          <a:xfrm>
            <a:off x="1828800" y="4586288"/>
            <a:ext cx="609600" cy="533400"/>
          </a:xfrm>
          <a:prstGeom prst="rect">
            <a:avLst/>
          </a:prstGeom>
          <a:solidFill>
            <a:schemeClr val="accent1"/>
          </a:solidFill>
          <a:ln w="9525" algn="ctr">
            <a:solidFill>
              <a:schemeClr val="tx1"/>
            </a:solidFill>
            <a:miter lim="800000"/>
            <a:headEnd/>
            <a:tailEnd/>
          </a:ln>
          <a:effectLst/>
        </p:spPr>
        <p:txBody>
          <a:bodyPr wrap="none" anchor="ctr"/>
          <a:lstStyle/>
          <a:p>
            <a:pPr algn="ctr"/>
            <a:r>
              <a:rPr lang="en-US">
                <a:solidFill>
                  <a:schemeClr val="bg1"/>
                </a:solidFill>
              </a:rPr>
              <a:t>1</a:t>
            </a:r>
          </a:p>
        </p:txBody>
      </p:sp>
      <p:sp>
        <p:nvSpPr>
          <p:cNvPr id="23558" name="Rectangle 6"/>
          <p:cNvSpPr>
            <a:spLocks noChangeArrowheads="1"/>
          </p:cNvSpPr>
          <p:nvPr/>
        </p:nvSpPr>
        <p:spPr bwMode="auto">
          <a:xfrm>
            <a:off x="2438400" y="4586288"/>
            <a:ext cx="609600" cy="533400"/>
          </a:xfrm>
          <a:prstGeom prst="rect">
            <a:avLst/>
          </a:prstGeom>
          <a:solidFill>
            <a:schemeClr val="accent1"/>
          </a:solidFill>
          <a:ln w="9525" algn="ctr">
            <a:solidFill>
              <a:schemeClr val="tx1"/>
            </a:solidFill>
            <a:miter lim="800000"/>
            <a:headEnd/>
            <a:tailEnd/>
          </a:ln>
          <a:effectLst/>
        </p:spPr>
        <p:txBody>
          <a:bodyPr wrap="none" anchor="ctr"/>
          <a:lstStyle/>
          <a:p>
            <a:endParaRPr lang="fr-BE">
              <a:solidFill>
                <a:schemeClr val="bg1"/>
              </a:solidFill>
            </a:endParaRPr>
          </a:p>
        </p:txBody>
      </p:sp>
      <p:sp>
        <p:nvSpPr>
          <p:cNvPr id="23559" name="Rectangle 7"/>
          <p:cNvSpPr>
            <a:spLocks noChangeArrowheads="1"/>
          </p:cNvSpPr>
          <p:nvPr/>
        </p:nvSpPr>
        <p:spPr bwMode="auto">
          <a:xfrm>
            <a:off x="3048000" y="4586288"/>
            <a:ext cx="609600" cy="533400"/>
          </a:xfrm>
          <a:prstGeom prst="rect">
            <a:avLst/>
          </a:prstGeom>
          <a:noFill/>
          <a:ln w="9525" algn="ctr">
            <a:solidFill>
              <a:schemeClr val="tx1"/>
            </a:solidFill>
            <a:miter lim="800000"/>
            <a:headEnd/>
            <a:tailEnd/>
          </a:ln>
          <a:effectLst/>
        </p:spPr>
        <p:txBody>
          <a:bodyPr wrap="none" anchor="ctr"/>
          <a:lstStyle/>
          <a:p>
            <a:endParaRPr lang="fr-BE">
              <a:solidFill>
                <a:schemeClr val="bg1"/>
              </a:solidFill>
            </a:endParaRPr>
          </a:p>
        </p:txBody>
      </p:sp>
      <p:sp>
        <p:nvSpPr>
          <p:cNvPr id="23560" name="Rectangle 8"/>
          <p:cNvSpPr>
            <a:spLocks noChangeArrowheads="1"/>
          </p:cNvSpPr>
          <p:nvPr/>
        </p:nvSpPr>
        <p:spPr bwMode="auto">
          <a:xfrm>
            <a:off x="3657600" y="4586288"/>
            <a:ext cx="609600" cy="533400"/>
          </a:xfrm>
          <a:prstGeom prst="rect">
            <a:avLst/>
          </a:prstGeom>
          <a:noFill/>
          <a:ln w="9525" algn="ctr">
            <a:solidFill>
              <a:schemeClr val="tx1"/>
            </a:solidFill>
            <a:miter lim="800000"/>
            <a:headEnd/>
            <a:tailEnd/>
          </a:ln>
          <a:effectLst/>
        </p:spPr>
        <p:txBody>
          <a:bodyPr wrap="none" anchor="ctr"/>
          <a:lstStyle/>
          <a:p>
            <a:endParaRPr lang="fr-BE">
              <a:solidFill>
                <a:schemeClr val="bg1"/>
              </a:solidFill>
            </a:endParaRPr>
          </a:p>
        </p:txBody>
      </p:sp>
      <p:sp>
        <p:nvSpPr>
          <p:cNvPr id="23561" name="Rectangle 9"/>
          <p:cNvSpPr>
            <a:spLocks noChangeArrowheads="1"/>
          </p:cNvSpPr>
          <p:nvPr/>
        </p:nvSpPr>
        <p:spPr bwMode="auto">
          <a:xfrm>
            <a:off x="4267200" y="4586288"/>
            <a:ext cx="609600" cy="533400"/>
          </a:xfrm>
          <a:prstGeom prst="rect">
            <a:avLst/>
          </a:prstGeom>
          <a:noFill/>
          <a:ln w="9525" algn="ctr">
            <a:solidFill>
              <a:schemeClr val="tx1"/>
            </a:solidFill>
            <a:miter lim="800000"/>
            <a:headEnd/>
            <a:tailEnd/>
          </a:ln>
          <a:effectLst/>
        </p:spPr>
        <p:txBody>
          <a:bodyPr wrap="none" anchor="ctr"/>
          <a:lstStyle/>
          <a:p>
            <a:endParaRPr lang="fr-BE">
              <a:solidFill>
                <a:schemeClr val="bg1"/>
              </a:solidFill>
            </a:endParaRPr>
          </a:p>
        </p:txBody>
      </p:sp>
      <p:sp>
        <p:nvSpPr>
          <p:cNvPr id="23562" name="Rectangle 10"/>
          <p:cNvSpPr>
            <a:spLocks noChangeArrowheads="1"/>
          </p:cNvSpPr>
          <p:nvPr/>
        </p:nvSpPr>
        <p:spPr bwMode="auto">
          <a:xfrm>
            <a:off x="4876800" y="4586288"/>
            <a:ext cx="609600" cy="533400"/>
          </a:xfrm>
          <a:prstGeom prst="rect">
            <a:avLst/>
          </a:prstGeom>
          <a:noFill/>
          <a:ln w="9525" algn="ctr">
            <a:solidFill>
              <a:schemeClr val="tx1"/>
            </a:solidFill>
            <a:miter lim="800000"/>
            <a:headEnd/>
            <a:tailEnd/>
          </a:ln>
          <a:effectLst/>
        </p:spPr>
        <p:txBody>
          <a:bodyPr wrap="none" anchor="ctr"/>
          <a:lstStyle/>
          <a:p>
            <a:endParaRPr lang="fr-BE">
              <a:solidFill>
                <a:schemeClr val="bg1"/>
              </a:solidFill>
            </a:endParaRPr>
          </a:p>
        </p:txBody>
      </p:sp>
      <p:sp>
        <p:nvSpPr>
          <p:cNvPr id="23563" name="Rectangle 11"/>
          <p:cNvSpPr>
            <a:spLocks noChangeArrowheads="1"/>
          </p:cNvSpPr>
          <p:nvPr/>
        </p:nvSpPr>
        <p:spPr bwMode="auto">
          <a:xfrm>
            <a:off x="5486400" y="4586288"/>
            <a:ext cx="609600" cy="533400"/>
          </a:xfrm>
          <a:prstGeom prst="rect">
            <a:avLst/>
          </a:prstGeom>
          <a:solidFill>
            <a:schemeClr val="accent1"/>
          </a:solidFill>
          <a:ln w="9525" algn="ctr">
            <a:solidFill>
              <a:schemeClr val="tx1"/>
            </a:solidFill>
            <a:miter lim="800000"/>
            <a:headEnd/>
            <a:tailEnd/>
          </a:ln>
          <a:effectLst/>
        </p:spPr>
        <p:txBody>
          <a:bodyPr wrap="none" anchor="ctr"/>
          <a:lstStyle/>
          <a:p>
            <a:endParaRPr lang="fr-BE">
              <a:solidFill>
                <a:schemeClr val="bg1"/>
              </a:solidFill>
            </a:endParaRPr>
          </a:p>
        </p:txBody>
      </p:sp>
      <p:sp>
        <p:nvSpPr>
          <p:cNvPr id="23564" name="Rectangle 12"/>
          <p:cNvSpPr>
            <a:spLocks noChangeArrowheads="1"/>
          </p:cNvSpPr>
          <p:nvPr/>
        </p:nvSpPr>
        <p:spPr bwMode="auto">
          <a:xfrm>
            <a:off x="6096000" y="4586288"/>
            <a:ext cx="609600" cy="533400"/>
          </a:xfrm>
          <a:prstGeom prst="rect">
            <a:avLst/>
          </a:prstGeom>
          <a:solidFill>
            <a:schemeClr val="accent1"/>
          </a:solidFill>
          <a:ln w="9525" algn="ctr">
            <a:solidFill>
              <a:schemeClr val="tx1"/>
            </a:solidFill>
            <a:miter lim="800000"/>
            <a:headEnd/>
            <a:tailEnd/>
          </a:ln>
          <a:effectLst/>
        </p:spPr>
        <p:txBody>
          <a:bodyPr wrap="none" anchor="ctr"/>
          <a:lstStyle/>
          <a:p>
            <a:endParaRPr lang="fr-BE">
              <a:solidFill>
                <a:schemeClr val="bg1"/>
              </a:solidFill>
            </a:endParaRPr>
          </a:p>
        </p:txBody>
      </p:sp>
      <p:sp>
        <p:nvSpPr>
          <p:cNvPr id="23565" name="Line 13"/>
          <p:cNvSpPr>
            <a:spLocks noChangeShapeType="1"/>
          </p:cNvSpPr>
          <p:nvPr/>
        </p:nvSpPr>
        <p:spPr bwMode="auto">
          <a:xfrm flipV="1">
            <a:off x="5715000" y="5119688"/>
            <a:ext cx="0" cy="685800"/>
          </a:xfrm>
          <a:prstGeom prst="line">
            <a:avLst/>
          </a:prstGeom>
          <a:noFill/>
          <a:ln w="28575">
            <a:solidFill>
              <a:schemeClr val="tx1"/>
            </a:solidFill>
            <a:round/>
            <a:headEnd/>
            <a:tailEnd type="triangle" w="med" len="med"/>
          </a:ln>
          <a:effectLst/>
        </p:spPr>
        <p:txBody>
          <a:bodyPr/>
          <a:lstStyle/>
          <a:p>
            <a:endParaRPr lang="fr-BE"/>
          </a:p>
        </p:txBody>
      </p:sp>
      <p:sp>
        <p:nvSpPr>
          <p:cNvPr id="23566" name="Line 14"/>
          <p:cNvSpPr>
            <a:spLocks noChangeShapeType="1"/>
          </p:cNvSpPr>
          <p:nvPr/>
        </p:nvSpPr>
        <p:spPr bwMode="auto">
          <a:xfrm flipV="1">
            <a:off x="3352800" y="5119688"/>
            <a:ext cx="0" cy="685800"/>
          </a:xfrm>
          <a:prstGeom prst="line">
            <a:avLst/>
          </a:prstGeom>
          <a:noFill/>
          <a:ln w="28575">
            <a:solidFill>
              <a:schemeClr val="tx1"/>
            </a:solidFill>
            <a:round/>
            <a:headEnd/>
            <a:tailEnd type="triangle" w="med" len="med"/>
          </a:ln>
          <a:effectLst/>
        </p:spPr>
        <p:txBody>
          <a:bodyPr/>
          <a:lstStyle/>
          <a:p>
            <a:endParaRPr lang="fr-BE"/>
          </a:p>
        </p:txBody>
      </p:sp>
      <p:sp>
        <p:nvSpPr>
          <p:cNvPr id="23567" name="Text Box 15"/>
          <p:cNvSpPr txBox="1">
            <a:spLocks noChangeArrowheads="1"/>
          </p:cNvSpPr>
          <p:nvPr/>
        </p:nvSpPr>
        <p:spPr bwMode="auto">
          <a:xfrm>
            <a:off x="3124200" y="5867400"/>
            <a:ext cx="428625" cy="366713"/>
          </a:xfrm>
          <a:prstGeom prst="rect">
            <a:avLst/>
          </a:prstGeom>
          <a:noFill/>
          <a:ln w="9525">
            <a:noFill/>
            <a:miter lim="800000"/>
            <a:headEnd/>
            <a:tailEnd/>
          </a:ln>
          <a:effectLst/>
        </p:spPr>
        <p:txBody>
          <a:bodyPr wrap="none">
            <a:spAutoFit/>
          </a:bodyPr>
          <a:lstStyle/>
          <a:p>
            <a:r>
              <a:rPr lang="en-US">
                <a:latin typeface="Comic Sans MS" pitchFamily="66" charset="0"/>
              </a:rPr>
              <a:t>In</a:t>
            </a:r>
          </a:p>
        </p:txBody>
      </p:sp>
      <p:sp>
        <p:nvSpPr>
          <p:cNvPr id="23568" name="Text Box 16"/>
          <p:cNvSpPr txBox="1">
            <a:spLocks noChangeArrowheads="1"/>
          </p:cNvSpPr>
          <p:nvPr/>
        </p:nvSpPr>
        <p:spPr bwMode="auto">
          <a:xfrm>
            <a:off x="5562600" y="5881688"/>
            <a:ext cx="593725" cy="366712"/>
          </a:xfrm>
          <a:prstGeom prst="rect">
            <a:avLst/>
          </a:prstGeom>
          <a:noFill/>
          <a:ln w="9525">
            <a:noFill/>
            <a:miter lim="800000"/>
            <a:headEnd/>
            <a:tailEnd/>
          </a:ln>
          <a:effectLst/>
        </p:spPr>
        <p:txBody>
          <a:bodyPr wrap="none">
            <a:spAutoFit/>
          </a:bodyPr>
          <a:lstStyle/>
          <a:p>
            <a:r>
              <a:rPr lang="en-US">
                <a:latin typeface="Comic Sans MS" pitchFamily="66" charset="0"/>
              </a:rPr>
              <a:t>Out</a:t>
            </a:r>
          </a:p>
        </p:txBody>
      </p:sp>
      <p:sp>
        <p:nvSpPr>
          <p:cNvPr id="23569" name="Rectangle 17"/>
          <p:cNvSpPr>
            <a:spLocks noChangeArrowheads="1"/>
          </p:cNvSpPr>
          <p:nvPr/>
        </p:nvSpPr>
        <p:spPr bwMode="auto">
          <a:xfrm>
            <a:off x="6705600" y="4586288"/>
            <a:ext cx="609600" cy="533400"/>
          </a:xfrm>
          <a:prstGeom prst="rect">
            <a:avLst/>
          </a:prstGeom>
          <a:solidFill>
            <a:schemeClr val="accent1"/>
          </a:solidFill>
          <a:ln w="9525" algn="ctr">
            <a:solidFill>
              <a:schemeClr val="tx1"/>
            </a:solidFill>
            <a:miter lim="800000"/>
            <a:headEnd/>
            <a:tailEnd/>
          </a:ln>
          <a:effectLst/>
        </p:spPr>
        <p:txBody>
          <a:bodyPr wrap="none" anchor="ctr"/>
          <a:lstStyle/>
          <a:p>
            <a:pPr algn="ctr"/>
            <a:r>
              <a:rPr lang="en-US">
                <a:solidFill>
                  <a:schemeClr val="bg1"/>
                </a:solidFill>
              </a:rPr>
              <a:t>N-1</a:t>
            </a:r>
          </a:p>
        </p:txBody>
      </p:sp>
      <p:sp>
        <p:nvSpPr>
          <p:cNvPr id="23571" name="Freeform 19"/>
          <p:cNvSpPr>
            <a:spLocks/>
          </p:cNvSpPr>
          <p:nvPr/>
        </p:nvSpPr>
        <p:spPr bwMode="auto">
          <a:xfrm>
            <a:off x="50800" y="4800600"/>
            <a:ext cx="8407400" cy="927100"/>
          </a:xfrm>
          <a:custGeom>
            <a:avLst/>
            <a:gdLst/>
            <a:ahLst/>
            <a:cxnLst>
              <a:cxn ang="0">
                <a:pos x="4576" y="48"/>
              </a:cxn>
              <a:cxn ang="0">
                <a:pos x="5008" y="336"/>
              </a:cxn>
              <a:cxn ang="0">
                <a:pos x="2848" y="576"/>
              </a:cxn>
              <a:cxn ang="0">
                <a:pos x="352" y="288"/>
              </a:cxn>
              <a:cxn ang="0">
                <a:pos x="736" y="0"/>
              </a:cxn>
            </a:cxnLst>
            <a:rect l="0" t="0" r="r" b="b"/>
            <a:pathLst>
              <a:path w="5296" h="584">
                <a:moveTo>
                  <a:pt x="4576" y="48"/>
                </a:moveTo>
                <a:cubicBezTo>
                  <a:pt x="4936" y="148"/>
                  <a:pt x="5296" y="248"/>
                  <a:pt x="5008" y="336"/>
                </a:cubicBezTo>
                <a:cubicBezTo>
                  <a:pt x="4720" y="424"/>
                  <a:pt x="3624" y="584"/>
                  <a:pt x="2848" y="576"/>
                </a:cubicBezTo>
                <a:cubicBezTo>
                  <a:pt x="2072" y="568"/>
                  <a:pt x="704" y="384"/>
                  <a:pt x="352" y="288"/>
                </a:cubicBezTo>
                <a:cubicBezTo>
                  <a:pt x="0" y="192"/>
                  <a:pt x="368" y="96"/>
                  <a:pt x="736" y="0"/>
                </a:cubicBezTo>
              </a:path>
            </a:pathLst>
          </a:custGeom>
          <a:noFill/>
          <a:ln w="57150" cmpd="sng">
            <a:solidFill>
              <a:schemeClr val="tx1"/>
            </a:solidFill>
            <a:round/>
            <a:headEnd type="none" w="med" len="med"/>
            <a:tailEnd type="triangle" w="med" len="med"/>
          </a:ln>
          <a:effectLst/>
        </p:spPr>
        <p:txBody>
          <a:bodyPr/>
          <a:lstStyle/>
          <a:p>
            <a:endParaRPr lang="fr-BE"/>
          </a:p>
        </p:txBody>
      </p:sp>
      <p:sp>
        <p:nvSpPr>
          <p:cNvPr id="19" name="Slide Number Placeholder 18"/>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23559"/>
                                        </p:tgtEl>
                                        <p:attrNameLst>
                                          <p:attrName>fillcolor</p:attrName>
                                        </p:attrNameLst>
                                      </p:cBhvr>
                                      <p:to>
                                        <a:schemeClr val="accent1"/>
                                      </p:to>
                                    </p:animClr>
                                    <p:set>
                                      <p:cBhvr>
                                        <p:cTn id="7" dur="2000" fill="hold"/>
                                        <p:tgtEl>
                                          <p:spTgt spid="23559"/>
                                        </p:tgtEl>
                                        <p:attrNameLst>
                                          <p:attrName>fill.type</p:attrName>
                                        </p:attrNameLst>
                                      </p:cBhvr>
                                      <p:to>
                                        <p:strVal val="solid"/>
                                      </p:to>
                                    </p:set>
                                    <p:set>
                                      <p:cBhvr>
                                        <p:cTn id="8" dur="2000" fill="hold"/>
                                        <p:tgtEl>
                                          <p:spTgt spid="23559"/>
                                        </p:tgtEl>
                                        <p:attrNameLst>
                                          <p:attrName>fill.on</p:attrName>
                                        </p:attrNameLst>
                                      </p:cBhvr>
                                      <p:to>
                                        <p:strVal val="true"/>
                                      </p:to>
                                    </p:set>
                                  </p:childTnLst>
                                </p:cTn>
                              </p:par>
                              <p:par>
                                <p:cTn id="9" presetID="0" presetClass="path" presetSubtype="0" accel="50000" decel="50000" fill="hold" grpId="0" nodeType="withEffect">
                                  <p:stCondLst>
                                    <p:cond delay="0"/>
                                  </p:stCondLst>
                                  <p:childTnLst>
                                    <p:animMotion origin="layout" path="M 3.33333E-6 -9.81263E-6 L 0.06666 -9.81263E-6 " pathEditMode="relative" ptsTypes="AA">
                                      <p:cBhvr>
                                        <p:cTn id="10" dur="2000" fill="hold"/>
                                        <p:tgtEl>
                                          <p:spTgt spid="23566"/>
                                        </p:tgtEl>
                                        <p:attrNameLst>
                                          <p:attrName>ppt_x</p:attrName>
                                          <p:attrName>ppt_y</p:attrName>
                                        </p:attrNameLst>
                                      </p:cBhvr>
                                    </p:animMotion>
                                  </p:childTnLst>
                                </p:cTn>
                              </p:par>
                              <p:par>
                                <p:cTn id="11" presetID="0" presetClass="path" presetSubtype="0" accel="50000" decel="50000" fill="hold" grpId="0" nodeType="withEffect">
                                  <p:stCondLst>
                                    <p:cond delay="0"/>
                                  </p:stCondLst>
                                  <p:childTnLst>
                                    <p:animMotion origin="layout" path="M 1.94444E-6 -3.01642E-6 L 0.06666 -3.01642E-6 " pathEditMode="relative" ptsTypes="AA">
                                      <p:cBhvr>
                                        <p:cTn id="12" dur="2000" fill="hold"/>
                                        <p:tgtEl>
                                          <p:spTgt spid="23567"/>
                                        </p:tgtEl>
                                        <p:attrNameLst>
                                          <p:attrName>ppt_x</p:attrName>
                                          <p:attrName>ppt_y</p:attrName>
                                        </p:attrNameLst>
                                      </p:cBhvr>
                                    </p:animMotion>
                                  </p:childTnLst>
                                </p:cTn>
                              </p:par>
                            </p:childTnLst>
                          </p:cTn>
                        </p:par>
                      </p:childTnLst>
                    </p:cTn>
                  </p:par>
                  <p:par>
                    <p:cTn id="13" fill="hold">
                      <p:stCondLst>
                        <p:cond delay="indefinite"/>
                      </p:stCondLst>
                      <p:childTnLst>
                        <p:par>
                          <p:cTn id="14" fill="hold">
                            <p:stCondLst>
                              <p:cond delay="0"/>
                            </p:stCondLst>
                            <p:childTnLst>
                              <p:par>
                                <p:cTn id="15" presetID="1" presetClass="emph" presetSubtype="2" fill="hold" nodeType="clickEffect">
                                  <p:stCondLst>
                                    <p:cond delay="0"/>
                                  </p:stCondLst>
                                  <p:childTnLst>
                                    <p:animClr clrSpc="rgb" dir="cw">
                                      <p:cBhvr>
                                        <p:cTn id="16" dur="2000" fill="hold"/>
                                        <p:tgtEl>
                                          <p:spTgt spid="23563"/>
                                        </p:tgtEl>
                                        <p:attrNameLst>
                                          <p:attrName>fillcolor</p:attrName>
                                        </p:attrNameLst>
                                      </p:cBhvr>
                                      <p:to>
                                        <a:schemeClr val="bg1"/>
                                      </p:to>
                                    </p:animClr>
                                    <p:set>
                                      <p:cBhvr>
                                        <p:cTn id="17" dur="2000" fill="hold"/>
                                        <p:tgtEl>
                                          <p:spTgt spid="23563"/>
                                        </p:tgtEl>
                                        <p:attrNameLst>
                                          <p:attrName>fill.type</p:attrName>
                                        </p:attrNameLst>
                                      </p:cBhvr>
                                      <p:to>
                                        <p:strVal val="solid"/>
                                      </p:to>
                                    </p:set>
                                    <p:set>
                                      <p:cBhvr>
                                        <p:cTn id="18" dur="2000" fill="hold"/>
                                        <p:tgtEl>
                                          <p:spTgt spid="23563"/>
                                        </p:tgtEl>
                                        <p:attrNameLst>
                                          <p:attrName>fill.on</p:attrName>
                                        </p:attrNameLst>
                                      </p:cBhvr>
                                      <p:to>
                                        <p:strVal val="true"/>
                                      </p:to>
                                    </p:set>
                                  </p:childTnLst>
                                </p:cTn>
                              </p:par>
                              <p:par>
                                <p:cTn id="19" presetID="0" presetClass="path" presetSubtype="0" accel="50000" decel="50000" fill="hold" grpId="0" nodeType="withEffect">
                                  <p:stCondLst>
                                    <p:cond delay="0"/>
                                  </p:stCondLst>
                                  <p:childTnLst>
                                    <p:animMotion origin="layout" path="M 1.11022E-16 -6.41221E-6 L 0.075 -6.41221E-6 " pathEditMode="relative" ptsTypes="AA">
                                      <p:cBhvr>
                                        <p:cTn id="20" dur="2000" fill="hold"/>
                                        <p:tgtEl>
                                          <p:spTgt spid="23565"/>
                                        </p:tgtEl>
                                        <p:attrNameLst>
                                          <p:attrName>ppt_x</p:attrName>
                                          <p:attrName>ppt_y</p:attrName>
                                        </p:attrNameLst>
                                      </p:cBhvr>
                                    </p:animMotion>
                                  </p:childTnLst>
                                </p:cTn>
                              </p:par>
                              <p:par>
                                <p:cTn id="21" presetID="0" presetClass="path" presetSubtype="0" accel="50000" decel="50000" fill="hold" grpId="0" nodeType="withEffect">
                                  <p:stCondLst>
                                    <p:cond delay="0"/>
                                  </p:stCondLst>
                                  <p:childTnLst>
                                    <p:animMotion origin="layout" path="M -2.5E-6 -6.41684E-6 L 0.06667 -6.41684E-6 " pathEditMode="relative" ptsTypes="AA">
                                      <p:cBhvr>
                                        <p:cTn id="22" dur="2000" fill="hold"/>
                                        <p:tgtEl>
                                          <p:spTgt spid="2356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5" grpId="0" animBg="1"/>
      <p:bldP spid="23566" grpId="0" animBg="1"/>
      <p:bldP spid="23567" grpId="0"/>
      <p:bldP spid="2356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621</TotalTime>
  <Words>3231</Words>
  <Application>Microsoft Office PowerPoint</Application>
  <PresentationFormat>On-screen Show (4:3)</PresentationFormat>
  <Paragraphs>576</Paragraphs>
  <Slides>43</Slides>
  <Notes>4</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Flow</vt:lpstr>
      <vt:lpstr>Language Support for Concurrency</vt:lpstr>
      <vt:lpstr>Synchronization paradigms</vt:lpstr>
      <vt:lpstr>Java: too many options!</vt:lpstr>
      <vt:lpstr>Monitors</vt:lpstr>
      <vt:lpstr>Bounded Buffer</vt:lpstr>
      <vt:lpstr>Readers and Writers</vt:lpstr>
      <vt:lpstr>Definition: A bounded buffer</vt:lpstr>
      <vt:lpstr>Producer-Consumer Problem</vt:lpstr>
      <vt:lpstr>Producer-Consumer Problem</vt:lpstr>
      <vt:lpstr>Producer-Consumer Problem </vt:lpstr>
      <vt:lpstr>Producer-Consumer Problem</vt:lpstr>
      <vt:lpstr>Producer-Consumer Solution</vt:lpstr>
      <vt:lpstr>Readers-Writers Problem</vt:lpstr>
      <vt:lpstr>Readers-Writers Problem</vt:lpstr>
      <vt:lpstr>Readers-Writers Problem</vt:lpstr>
      <vt:lpstr>Readers-Writers (Take 1)</vt:lpstr>
      <vt:lpstr>Readers-Writers Notes</vt:lpstr>
      <vt:lpstr>Does this work as we hoped?</vt:lpstr>
      <vt:lpstr>Common programming errors</vt:lpstr>
      <vt:lpstr>More common mistakes</vt:lpstr>
      <vt:lpstr>What’s wrong?</vt:lpstr>
      <vt:lpstr>Semaphores considered harmful</vt:lpstr>
      <vt:lpstr>Monitors</vt:lpstr>
      <vt:lpstr>Monitor Semantics</vt:lpstr>
      <vt:lpstr>Structure of a Monitor in Java</vt:lpstr>
      <vt:lpstr>Synchronization Using Monitors</vt:lpstr>
      <vt:lpstr>Complication</vt:lpstr>
      <vt:lpstr>More complications</vt:lpstr>
      <vt:lpstr>Producer Consumer: Basic “idea”</vt:lpstr>
      <vt:lpstr>Producer Consumer: Synchronization added</vt:lpstr>
      <vt:lpstr>Not a very “pretty solution”</vt:lpstr>
      <vt:lpstr>Beyond monitors</vt:lpstr>
      <vt:lpstr>Atomic code blocks</vt:lpstr>
      <vt:lpstr>Atomic blocks</vt:lpstr>
      <vt:lpstr>Atomic blocks</vt:lpstr>
      <vt:lpstr>Atomic blocks</vt:lpstr>
      <vt:lpstr>Like magic!</vt:lpstr>
      <vt:lpstr>Atomic blocks</vt:lpstr>
      <vt:lpstr>Constraint on atomic blocks</vt:lpstr>
      <vt:lpstr>Constraint on atomic blocks</vt:lpstr>
      <vt:lpstr>Constraint on atomic blocks</vt:lpstr>
      <vt:lpstr>Will Java have atomic blocks soon?</vt:lpstr>
      <vt:lpstr>Language Support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Sections with lots of Threads</dc:title>
  <dc:creator>ken</dc:creator>
  <cp:lastModifiedBy>Ken Birman</cp:lastModifiedBy>
  <cp:revision>47</cp:revision>
  <dcterms:created xsi:type="dcterms:W3CDTF">2006-08-16T00:00:00Z</dcterms:created>
  <dcterms:modified xsi:type="dcterms:W3CDTF">2009-02-16T19:00:56Z</dcterms:modified>
</cp:coreProperties>
</file>