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handoutMasterIdLst>
    <p:handoutMasterId r:id="rId48"/>
  </p:handoutMasterIdLst>
  <p:sldIdLst>
    <p:sldId id="256" r:id="rId2"/>
    <p:sldId id="308" r:id="rId3"/>
    <p:sldId id="313" r:id="rId4"/>
    <p:sldId id="309" r:id="rId5"/>
    <p:sldId id="314" r:id="rId6"/>
    <p:sldId id="310" r:id="rId7"/>
    <p:sldId id="311" r:id="rId8"/>
    <p:sldId id="315" r:id="rId9"/>
    <p:sldId id="312" r:id="rId10"/>
    <p:sldId id="259" r:id="rId11"/>
    <p:sldId id="316" r:id="rId12"/>
    <p:sldId id="303" r:id="rId13"/>
    <p:sldId id="260" r:id="rId14"/>
    <p:sldId id="261" r:id="rId15"/>
    <p:sldId id="262" r:id="rId16"/>
    <p:sldId id="266" r:id="rId17"/>
    <p:sldId id="317" r:id="rId18"/>
    <p:sldId id="318" r:id="rId19"/>
    <p:sldId id="267" r:id="rId20"/>
    <p:sldId id="271" r:id="rId21"/>
    <p:sldId id="272" r:id="rId22"/>
    <p:sldId id="273" r:id="rId23"/>
    <p:sldId id="275" r:id="rId24"/>
    <p:sldId id="276" r:id="rId25"/>
    <p:sldId id="277" r:id="rId26"/>
    <p:sldId id="304" r:id="rId27"/>
    <p:sldId id="278" r:id="rId28"/>
    <p:sldId id="280" r:id="rId29"/>
    <p:sldId id="305" r:id="rId30"/>
    <p:sldId id="286" r:id="rId31"/>
    <p:sldId id="287"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97" d="100"/>
          <a:sy n="97" d="100"/>
        </p:scale>
        <p:origin x="-1032" y="-91"/>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fr-BE"/>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F545B02C-8795-4D4B-9B0E-A4037B2BBB52}" type="datetimeFigureOut">
              <a:rPr lang="fr-FR" smtClean="0"/>
              <a:t>20/02/2009</a:t>
            </a:fld>
            <a:endParaRPr lang="fr-BE"/>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fr-BE"/>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DF701112-9BDC-45CB-849A-1B0BE44B111F}" type="slidenum">
              <a:rPr lang="fr-BE" smtClean="0"/>
              <a:t>‹#›</a:t>
            </a:fld>
            <a:endParaRPr lang="fr-B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fr-BE"/>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B3A11075-FCF5-4A90-BCD0-A40CCD7B2EF5}" type="datetimeFigureOut">
              <a:rPr lang="fr-FR" smtClean="0"/>
              <a:pPr/>
              <a:t>20/02/2009</a:t>
            </a:fld>
            <a:endParaRPr lang="fr-BE"/>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fr-BE"/>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fr-BE"/>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67E9E0B3-356A-4FBB-88F8-AC33F6200857}" type="slidenum">
              <a:rPr lang="fr-BE" smtClean="0"/>
              <a:pPr/>
              <a:t>‹#›</a:t>
            </a:fld>
            <a:endParaRPr lang="fr-B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p>
            <a:fld id="{7A83A838-12ED-4BFC-9C43-3FA866A6A745}" type="slidenum">
              <a:rPr lang="en-US"/>
              <a:pPr/>
              <a:t>2</a:t>
            </a:fld>
            <a:endParaRPr lang="en-US"/>
          </a:p>
        </p:txBody>
      </p:sp>
      <p:sp>
        <p:nvSpPr>
          <p:cNvPr id="39939" name="Rectangle 2"/>
          <p:cNvSpPr>
            <a:spLocks noGrp="1" noRot="1" noChangeAspect="1" noChangeArrowheads="1" noTextEdit="1"/>
          </p:cNvSpPr>
          <p:nvPr>
            <p:ph type="sldImg"/>
          </p:nvPr>
        </p:nvSpPr>
        <p:spPr>
          <a:xfrm>
            <a:off x="1260475" y="720725"/>
            <a:ext cx="4800600" cy="3600450"/>
          </a:xfrm>
          <a:ln/>
        </p:spPr>
      </p:sp>
      <p:sp>
        <p:nvSpPr>
          <p:cNvPr id="39940" name="Rectangle 3"/>
          <p:cNvSpPr>
            <a:spLocks noGrp="1" noChangeArrowheads="1"/>
          </p:cNvSpPr>
          <p:nvPr>
            <p:ph type="body" idx="1"/>
          </p:nvPr>
        </p:nvSpPr>
        <p:spPr/>
        <p:txBody>
          <a:bodyPr/>
          <a:lstStyle/>
          <a:p>
            <a:pPr eaLnBrk="1" hangingPunct="1"/>
            <a:r>
              <a:rPr lang="en-US" sz="1000" dirty="0" smtClean="0"/>
              <a:t>There is no "single cause" to the decrease in clock speeds in chips. There are quite a few compounding issues that have essentially stopped the increase in CPU clock frequencies.</a:t>
            </a:r>
            <a:br>
              <a:rPr lang="en-US" sz="1000" dirty="0" smtClean="0"/>
            </a:br>
            <a:r>
              <a:rPr lang="en-US" sz="1000" dirty="0" smtClean="0"/>
              <a:t/>
            </a:r>
            <a:br>
              <a:rPr lang="en-US" sz="1000" dirty="0" smtClean="0"/>
            </a:br>
            <a:r>
              <a:rPr lang="en-US" sz="1000" dirty="0" smtClean="0"/>
              <a:t>1) Smaller die sizes do all sorts of weird things. I don't think ten years ago anyone would have seriously considered that optical lithography would take us down to (and below) the 45 nm technology node, which is actually below the wavelength of light. Leakage current (due to fun things like quantum tunneling) is making static power of a chip become more and more obvious. As a result, dynamic power needs to correspondingly decrease to keep chips from melting.</a:t>
            </a:r>
          </a:p>
          <a:p>
            <a:pPr eaLnBrk="1" hangingPunct="1"/>
            <a:r>
              <a:rPr lang="en-US" sz="1000" dirty="0" smtClean="0"/>
              <a:t>2) Designing at a faster clock is very expensive. CPU designers are used to using exotic architectures (domino logic, for instance) to account for faster clocks, but ASIC designers are not. Development for slower architectures (i.e., the classic static CMOS) has become a bigger part of the pie than CPU architectures. Developments in the former tend to migrate to the latter.</a:t>
            </a:r>
            <a:br>
              <a:rPr lang="en-US" sz="1000" dirty="0" smtClean="0"/>
            </a:br>
            <a:r>
              <a:rPr lang="en-US" sz="1000" dirty="0" smtClean="0"/>
              <a:t>3) It's rather difficult to get data off of devices at high data rates. </a:t>
            </a:r>
            <a:r>
              <a:rPr lang="en-US" sz="1000" dirty="0" err="1" smtClean="0"/>
              <a:t>Multigigabit</a:t>
            </a:r>
            <a:r>
              <a:rPr lang="en-US" sz="1000" dirty="0" smtClean="0"/>
              <a:t> </a:t>
            </a:r>
            <a:r>
              <a:rPr lang="en-US" sz="1000" dirty="0" err="1" smtClean="0"/>
              <a:t>serializers</a:t>
            </a:r>
            <a:r>
              <a:rPr lang="en-US" sz="1000" dirty="0" smtClean="0"/>
              <a:t> are taking over major data paths. Although this doesn't have an inherent impact on CPU speeds, it means that bus speeds are becoming less important.</a:t>
            </a:r>
            <a:br>
              <a:rPr lang="en-US" sz="1000" dirty="0" smtClean="0"/>
            </a:br>
            <a:r>
              <a:rPr lang="en-US" sz="1000" dirty="0" smtClean="0"/>
              <a:t>4) Pipelining only gets you so far. It's already common to use a pipeline simply to account for propagation delays </a:t>
            </a:r>
            <a:r>
              <a:rPr lang="en-US" sz="1000" i="1" dirty="0" smtClean="0"/>
              <a:t>along a wire</a:t>
            </a:r>
            <a:r>
              <a:rPr lang="en-US" sz="1000" dirty="0" smtClean="0"/>
              <a:t>. There's no way to improve those propagation delays short of optical interconnects. We're already past the point of considering RC time constants of interconnects. It's more common to hear about characteristic impedance (traditionally an RF phenomenon) of interconnects.</a:t>
            </a:r>
            <a:br>
              <a:rPr lang="en-US" sz="1000" dirty="0" smtClean="0"/>
            </a:br>
            <a:r>
              <a:rPr lang="en-US" sz="1000" dirty="0" smtClean="0"/>
              <a:t>5) Memory bandwidth hasn't kept up with CPU bandwidth. At the absolute far end (graphics DDR RAM), it is possible to get about 1 GHz out of memory. However, more commonly used PC memories are not nearly so fast. As a result, the net benefit of a higher clock frequency is mitigated by any direct memory interactions.</a:t>
            </a:r>
            <a:br>
              <a:rPr lang="en-US" sz="1000" dirty="0" smtClean="0"/>
            </a:br>
            <a:r>
              <a:rPr lang="en-US" sz="1000" dirty="0" smtClean="0"/>
              <a:t>6) Faster CPUs require bigger caches (to ensure that number 5 doesn't become as big of an issue - you don't want a CPU to have to go out to memory to do anything when memory is several orders of magnitude slower than the CPU). Bigger caches are incredibly expensive in terms of die area. This is why server processors are quite a bit more expensive than consumer CPUs.</a:t>
            </a:r>
            <a:br>
              <a:rPr lang="en-US" sz="1000" dirty="0" smtClean="0"/>
            </a:br>
            <a:endParaRPr lang="en-US" sz="100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p:txBody>
          <a:bodyPr/>
          <a:lstStyle/>
          <a:p>
            <a:fld id="{BE1FA4B7-D800-42F8-AAD2-5E8B82C22C00}" type="slidenum">
              <a:rPr lang="en-US"/>
              <a:pPr/>
              <a:t>4</a:t>
            </a:fld>
            <a:endParaRPr lang="en-US"/>
          </a:p>
        </p:txBody>
      </p:sp>
      <p:sp>
        <p:nvSpPr>
          <p:cNvPr id="40963" name="Rectangle 2"/>
          <p:cNvSpPr>
            <a:spLocks noGrp="1" noRot="1" noChangeAspect="1" noChangeArrowheads="1" noTextEdit="1"/>
          </p:cNvSpPr>
          <p:nvPr>
            <p:ph type="sldImg"/>
          </p:nvPr>
        </p:nvSpPr>
        <p:spPr>
          <a:xfrm>
            <a:off x="1260475" y="720725"/>
            <a:ext cx="4800600" cy="3600450"/>
          </a:xfrm>
          <a:ln/>
        </p:spPr>
      </p:sp>
      <p:sp>
        <p:nvSpPr>
          <p:cNvPr id="40964"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p:txBody>
          <a:bodyPr/>
          <a:lstStyle/>
          <a:p>
            <a:fld id="{4318012A-FEF3-453B-A0C9-DAE23589E178}" type="slidenum">
              <a:rPr lang="en-US"/>
              <a:pPr/>
              <a:t>6</a:t>
            </a:fld>
            <a:endParaRPr lang="en-US"/>
          </a:p>
        </p:txBody>
      </p:sp>
      <p:sp>
        <p:nvSpPr>
          <p:cNvPr id="41987" name="Rectangle 2"/>
          <p:cNvSpPr>
            <a:spLocks noGrp="1" noRot="1" noChangeAspect="1" noChangeArrowheads="1" noTextEdit="1"/>
          </p:cNvSpPr>
          <p:nvPr>
            <p:ph type="sldImg"/>
          </p:nvPr>
        </p:nvSpPr>
        <p:spPr>
          <a:xfrm>
            <a:off x="1260475" y="720725"/>
            <a:ext cx="4800600" cy="3600450"/>
          </a:xfrm>
          <a:ln/>
        </p:spPr>
      </p:sp>
      <p:sp>
        <p:nvSpPr>
          <p:cNvPr id="41988"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fld id="{3D0B3451-B105-4CC4-ACBA-B9C31C6EE773}" type="slidenum">
              <a:rPr lang="en-US"/>
              <a:pPr/>
              <a:t>7</a:t>
            </a:fld>
            <a:endParaRPr lang="en-US"/>
          </a:p>
        </p:txBody>
      </p:sp>
      <p:sp>
        <p:nvSpPr>
          <p:cNvPr id="43011" name="Rectangle 2"/>
          <p:cNvSpPr>
            <a:spLocks noGrp="1" noRot="1" noChangeAspect="1" noChangeArrowheads="1" noTextEdit="1"/>
          </p:cNvSpPr>
          <p:nvPr>
            <p:ph type="sldImg"/>
          </p:nvPr>
        </p:nvSpPr>
        <p:spPr>
          <a:xfrm>
            <a:off x="1260475" y="720725"/>
            <a:ext cx="4800600" cy="3600450"/>
          </a:xfrm>
          <a:ln/>
        </p:spPr>
      </p:sp>
      <p:sp>
        <p:nvSpPr>
          <p:cNvPr id="43012" name="Rectangle 3"/>
          <p:cNvSpPr>
            <a:spLocks noGrp="1" noChangeArrowheads="1"/>
          </p:cNvSpPr>
          <p:nvPr>
            <p:ph type="body" idx="1"/>
          </p:nvPr>
        </p:nvSpPr>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p:txBody>
          <a:bodyPr/>
          <a:lstStyle/>
          <a:p>
            <a:fld id="{2FAF4F75-EABB-429E-92D5-780808FFAC5B}" type="slidenum">
              <a:rPr lang="en-US"/>
              <a:pPr/>
              <a:t>9</a:t>
            </a:fld>
            <a:endParaRPr lang="en-US"/>
          </a:p>
        </p:txBody>
      </p:sp>
      <p:sp>
        <p:nvSpPr>
          <p:cNvPr id="44035" name="Rectangle 2"/>
          <p:cNvSpPr>
            <a:spLocks noGrp="1" noRot="1" noChangeAspect="1" noChangeArrowheads="1" noTextEdit="1"/>
          </p:cNvSpPr>
          <p:nvPr>
            <p:ph type="sldImg"/>
          </p:nvPr>
        </p:nvSpPr>
        <p:spPr>
          <a:xfrm>
            <a:off x="1260475" y="720725"/>
            <a:ext cx="4800600" cy="3600450"/>
          </a:xfrm>
          <a:ln/>
        </p:spPr>
      </p:sp>
      <p:sp>
        <p:nvSpPr>
          <p:cNvPr id="44036"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2A5E92-EB1B-4D36-8CA7-C7923CD7607A}" type="slidenum">
              <a:rPr lang="en-US"/>
              <a:pPr/>
              <a:t>34</a:t>
            </a:fld>
            <a:endParaRPr lang="en-US"/>
          </a:p>
        </p:txBody>
      </p:sp>
      <p:sp>
        <p:nvSpPr>
          <p:cNvPr id="48130" name="Rectangle 2"/>
          <p:cNvSpPr>
            <a:spLocks noGrp="1" noRot="1" noChangeAspect="1" noChangeArrowheads="1" noTextEdit="1"/>
          </p:cNvSpPr>
          <p:nvPr>
            <p:ph type="sldImg"/>
          </p:nvPr>
        </p:nvSpPr>
        <p:spPr>
          <a:xfrm>
            <a:off x="1216025" y="708025"/>
            <a:ext cx="4837113" cy="3627438"/>
          </a:xfrm>
          <a:ln/>
        </p:spPr>
      </p:sp>
      <p:sp>
        <p:nvSpPr>
          <p:cNvPr id="48131" name="Rectangle 3"/>
          <p:cNvSpPr>
            <a:spLocks noGrp="1" noChangeArrowheads="1"/>
          </p:cNvSpPr>
          <p:nvPr>
            <p:ph type="body" idx="1"/>
          </p:nvPr>
        </p:nvSpPr>
        <p:spPr>
          <a:xfrm>
            <a:off x="956734" y="4572239"/>
            <a:ext cx="5347547" cy="4333875"/>
          </a:xfrm>
          <a:ln/>
        </p:spPr>
        <p:txBody>
          <a:bodyPr lIns="94903" tIns="47452" rIns="94903" bIns="47452"/>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3EF3C3-6470-45E8-8E38-57C6135FCA62}" type="slidenum">
              <a:rPr lang="en-US"/>
              <a:pPr/>
              <a:t>35</a:t>
            </a:fld>
            <a:endParaRPr lang="en-US"/>
          </a:p>
        </p:txBody>
      </p:sp>
      <p:sp>
        <p:nvSpPr>
          <p:cNvPr id="50178" name="Rectangle 2"/>
          <p:cNvSpPr>
            <a:spLocks noGrp="1" noRot="1" noChangeAspect="1" noChangeArrowheads="1" noTextEdit="1"/>
          </p:cNvSpPr>
          <p:nvPr>
            <p:ph type="sldImg"/>
          </p:nvPr>
        </p:nvSpPr>
        <p:spPr>
          <a:xfrm>
            <a:off x="1212850" y="709613"/>
            <a:ext cx="4841875" cy="3630612"/>
          </a:xfrm>
          <a:ln/>
        </p:spPr>
      </p:sp>
      <p:sp>
        <p:nvSpPr>
          <p:cNvPr id="50179" name="Rectangle 3"/>
          <p:cNvSpPr>
            <a:spLocks noGrp="1" noChangeArrowheads="1"/>
          </p:cNvSpPr>
          <p:nvPr>
            <p:ph type="body" idx="1"/>
          </p:nvPr>
        </p:nvSpPr>
        <p:spPr>
          <a:xfrm>
            <a:off x="956734" y="4577238"/>
            <a:ext cx="5347547" cy="4340543"/>
          </a:xfrm>
          <a:ln/>
        </p:spPr>
        <p:txBody>
          <a:bodyPr lIns="95141" tIns="47571" rIns="95141" bIns="47571"/>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pPr/>
              <a:t>2/20/2009</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2/20/2009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2/20/2009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2/20/2009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2/20/2009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2/20/2009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2/20/2009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2/20/2009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pPr/>
              <a:t>2/20/2009</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pclaunches.com/entry_images/0308/18/intel_turkwila.php"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Threads</a:t>
            </a:r>
            <a:endParaRPr lang="fr-BE" dirty="0"/>
          </a:p>
        </p:txBody>
      </p:sp>
      <p:sp>
        <p:nvSpPr>
          <p:cNvPr id="3" name="Subtitle 2"/>
          <p:cNvSpPr>
            <a:spLocks noGrp="1"/>
          </p:cNvSpPr>
          <p:nvPr>
            <p:ph type="subTitle" idx="1"/>
          </p:nvPr>
        </p:nvSpPr>
        <p:spPr/>
        <p:txBody>
          <a:bodyPr/>
          <a:lstStyle/>
          <a:p>
            <a:r>
              <a:rPr lang="en-US" dirty="0" smtClean="0"/>
              <a:t>	</a:t>
            </a:r>
          </a:p>
          <a:p>
            <a:r>
              <a:rPr lang="en-US" dirty="0" smtClean="0"/>
              <a:t>Ken </a:t>
            </a:r>
            <a:r>
              <a:rPr lang="en-US" dirty="0" err="1" smtClean="0"/>
              <a:t>Birman</a:t>
            </a:r>
            <a:endParaRPr lang="fr-BE"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smtClean="0">
                <a:solidFill>
                  <a:srgbClr val="0000FF"/>
                </a:solidFill>
              </a:rPr>
              <a:t>Threads</a:t>
            </a:r>
            <a:endParaRPr lang="en-US" dirty="0">
              <a:solidFill>
                <a:srgbClr val="0000FF"/>
              </a:solidFill>
            </a:endParaRPr>
          </a:p>
        </p:txBody>
      </p:sp>
      <p:sp>
        <p:nvSpPr>
          <p:cNvPr id="3075" name="Rectangle 3"/>
          <p:cNvSpPr>
            <a:spLocks noGrp="1" noChangeArrowheads="1"/>
          </p:cNvSpPr>
          <p:nvPr>
            <p:ph type="body" idx="4294967295"/>
          </p:nvPr>
        </p:nvSpPr>
        <p:spPr/>
        <p:txBody>
          <a:bodyPr>
            <a:noAutofit/>
          </a:bodyPr>
          <a:lstStyle/>
          <a:p>
            <a:pPr>
              <a:spcAft>
                <a:spcPct val="10000"/>
              </a:spcAft>
            </a:pPr>
            <a:r>
              <a:rPr lang="en-US" sz="3200" dirty="0" smtClean="0"/>
              <a:t>On Tuesday we discussed processes that run in separate address spaces</a:t>
            </a:r>
          </a:p>
          <a:p>
            <a:pPr lvl="1">
              <a:spcAft>
                <a:spcPct val="10000"/>
              </a:spcAft>
            </a:pPr>
            <a:r>
              <a:rPr lang="en-US" dirty="0" smtClean="0"/>
              <a:t>Two processes can execute the same program, but they will have distinct registers, stacks, data regions.  Only the code is shared.</a:t>
            </a:r>
          </a:p>
          <a:p>
            <a:pPr>
              <a:spcAft>
                <a:spcPct val="10000"/>
              </a:spcAft>
            </a:pPr>
            <a:r>
              <a:rPr lang="en-US" sz="2800" dirty="0" smtClean="0"/>
              <a:t>A </a:t>
            </a:r>
            <a:r>
              <a:rPr lang="en-US" sz="2800" i="1" dirty="0" smtClean="0"/>
              <a:t>thread </a:t>
            </a:r>
            <a:r>
              <a:rPr lang="en-US" sz="2800" dirty="0" smtClean="0"/>
              <a:t>(sometimes called a </a:t>
            </a:r>
            <a:r>
              <a:rPr lang="en-US" sz="2800" i="1" dirty="0" smtClean="0"/>
              <a:t>lightweight process</a:t>
            </a:r>
            <a:r>
              <a:rPr lang="en-US" sz="2800" dirty="0" smtClean="0"/>
              <a:t>) runs within a single process.  Each thread</a:t>
            </a:r>
          </a:p>
          <a:p>
            <a:pPr lvl="1">
              <a:spcAft>
                <a:spcPct val="10000"/>
              </a:spcAft>
            </a:pPr>
            <a:r>
              <a:rPr lang="en-US" dirty="0" smtClean="0"/>
              <a:t>Has its own registers and its own stack</a:t>
            </a:r>
          </a:p>
          <a:p>
            <a:pPr lvl="1">
              <a:spcAft>
                <a:spcPct val="10000"/>
              </a:spcAft>
            </a:pPr>
            <a:r>
              <a:rPr lang="en-US" dirty="0" smtClean="0"/>
              <a:t>Threads share </a:t>
            </a:r>
            <a:r>
              <a:rPr lang="en-US" i="1" dirty="0" smtClean="0"/>
              <a:t>data </a:t>
            </a:r>
            <a:r>
              <a:rPr lang="en-US" dirty="0" smtClean="0"/>
              <a:t>with other threads in same process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dirty="0" smtClean="0">
                <a:solidFill>
                  <a:srgbClr val="0000FF"/>
                </a:solidFill>
              </a:rPr>
              <a:t>Threads</a:t>
            </a:r>
            <a:endParaRPr lang="en-US" dirty="0">
              <a:solidFill>
                <a:srgbClr val="0000FF"/>
              </a:solidFill>
            </a:endParaRPr>
          </a:p>
        </p:txBody>
      </p:sp>
      <p:sp>
        <p:nvSpPr>
          <p:cNvPr id="3075" name="Rectangle 3"/>
          <p:cNvSpPr>
            <a:spLocks noGrp="1" noChangeArrowheads="1"/>
          </p:cNvSpPr>
          <p:nvPr>
            <p:ph type="body" idx="4294967295"/>
          </p:nvPr>
        </p:nvSpPr>
        <p:spPr/>
        <p:txBody>
          <a:bodyPr>
            <a:normAutofit/>
          </a:bodyPr>
          <a:lstStyle/>
          <a:p>
            <a:pPr>
              <a:spcAft>
                <a:spcPct val="10000"/>
              </a:spcAft>
            </a:pPr>
            <a:r>
              <a:rPr lang="en-US" sz="3200" dirty="0" smtClean="0"/>
              <a:t>With threads we can write programs that</a:t>
            </a:r>
          </a:p>
          <a:p>
            <a:pPr lvl="1">
              <a:spcAft>
                <a:spcPct val="10000"/>
              </a:spcAft>
            </a:pPr>
            <a:r>
              <a:rPr lang="en-US" dirty="0" smtClean="0"/>
              <a:t>Stay busy when doing input/output (I/O) operations</a:t>
            </a:r>
          </a:p>
          <a:p>
            <a:pPr lvl="1">
              <a:spcAft>
                <a:spcPct val="10000"/>
              </a:spcAft>
            </a:pPr>
            <a:r>
              <a:rPr lang="en-US" dirty="0" smtClean="0"/>
              <a:t>Exploit </a:t>
            </a:r>
            <a:r>
              <a:rPr lang="en-US" dirty="0" err="1" smtClean="0"/>
              <a:t>multicore</a:t>
            </a:r>
            <a:r>
              <a:rPr lang="en-US" dirty="0" smtClean="0"/>
              <a:t> parallelism</a:t>
            </a:r>
          </a:p>
          <a:p>
            <a:pPr lvl="1">
              <a:spcAft>
                <a:spcPct val="10000"/>
              </a:spcAft>
            </a:pPr>
            <a:endParaRPr lang="en-US" sz="3200" dirty="0" smtClean="0"/>
          </a:p>
          <a:p>
            <a:pPr>
              <a:spcAft>
                <a:spcPct val="10000"/>
              </a:spcAft>
            </a:pPr>
            <a:r>
              <a:rPr lang="en-US" sz="3200" dirty="0" smtClean="0"/>
              <a:t>But exploiting threads isn’t trivial</a:t>
            </a:r>
            <a:endParaRPr lang="en-US" sz="32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Applications that use threads</a:t>
            </a:r>
            <a:endParaRPr lang="fr-BE" dirty="0">
              <a:solidFill>
                <a:srgbClr val="0000FF"/>
              </a:solidFill>
            </a:endParaRPr>
          </a:p>
        </p:txBody>
      </p:sp>
      <p:sp>
        <p:nvSpPr>
          <p:cNvPr id="3" name="Content Placeholder 2"/>
          <p:cNvSpPr>
            <a:spLocks noGrp="1"/>
          </p:cNvSpPr>
          <p:nvPr>
            <p:ph idx="1"/>
          </p:nvPr>
        </p:nvSpPr>
        <p:spPr/>
        <p:txBody>
          <a:bodyPr/>
          <a:lstStyle/>
          <a:p>
            <a:r>
              <a:rPr lang="en-US" dirty="0" smtClean="0"/>
              <a:t>Web browsers</a:t>
            </a:r>
          </a:p>
          <a:p>
            <a:pPr lvl="1"/>
            <a:r>
              <a:rPr lang="en-US" dirty="0" smtClean="0"/>
              <a:t>Each frame (mini-window) might have its own thread</a:t>
            </a:r>
          </a:p>
          <a:p>
            <a:r>
              <a:rPr lang="en-US" dirty="0" smtClean="0"/>
              <a:t>Web servers</a:t>
            </a:r>
          </a:p>
          <a:p>
            <a:pPr lvl="1"/>
            <a:r>
              <a:rPr lang="en-US" dirty="0" smtClean="0"/>
              <a:t>Each request could be done with a separate thread.</a:t>
            </a:r>
          </a:p>
          <a:p>
            <a:r>
              <a:rPr lang="en-US" dirty="0" smtClean="0"/>
              <a:t>Graphics or gaming application</a:t>
            </a:r>
          </a:p>
          <a:p>
            <a:pPr lvl="1"/>
            <a:r>
              <a:rPr lang="en-US" dirty="0" smtClean="0"/>
              <a:t>Each object could be rendered by its own thread</a:t>
            </a:r>
            <a:endParaRPr lang="fr-B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3657600" y="2408237"/>
            <a:ext cx="5029200" cy="4525963"/>
          </a:xfrm>
          <a:noFill/>
          <a:ln/>
        </p:spPr>
        <p:txBody>
          <a:bodyPr lIns="92075" tIns="46038" rIns="92075" bIns="46038"/>
          <a:lstStyle/>
          <a:p>
            <a:pPr>
              <a:buFontTx/>
              <a:buNone/>
            </a:pPr>
            <a:r>
              <a:rPr lang="en-US" sz="2400"/>
              <a:t>main()</a:t>
            </a:r>
          </a:p>
          <a:p>
            <a:pPr>
              <a:buFontTx/>
              <a:buNone/>
            </a:pPr>
            <a:r>
              <a:rPr lang="en-US" sz="2400"/>
              <a:t>	read_data()</a:t>
            </a:r>
          </a:p>
          <a:p>
            <a:pPr>
              <a:buFontTx/>
              <a:buNone/>
            </a:pPr>
            <a:r>
              <a:rPr lang="en-US" sz="2400"/>
              <a:t>	for(all data)</a:t>
            </a:r>
          </a:p>
          <a:p>
            <a:pPr>
              <a:buFontTx/>
              <a:buNone/>
            </a:pPr>
            <a:r>
              <a:rPr lang="en-US" sz="2400"/>
              <a:t>		compute();	</a:t>
            </a:r>
          </a:p>
          <a:p>
            <a:pPr>
              <a:buFontTx/>
              <a:buNone/>
            </a:pPr>
            <a:r>
              <a:rPr lang="en-US" sz="2400"/>
              <a:t>		</a:t>
            </a:r>
            <a:r>
              <a:rPr lang="en-US" sz="2400">
                <a:solidFill>
                  <a:srgbClr val="FF3300"/>
                </a:solidFill>
              </a:rPr>
              <a:t>CreateProcess(write_data());</a:t>
            </a:r>
            <a:endParaRPr lang="en-US" sz="2400"/>
          </a:p>
          <a:p>
            <a:pPr>
              <a:buFontTx/>
              <a:buNone/>
            </a:pPr>
            <a:r>
              <a:rPr lang="en-US" sz="2400"/>
              <a:t>	endfor</a:t>
            </a:r>
          </a:p>
          <a:p>
            <a:pPr>
              <a:buFontTx/>
              <a:buNone/>
            </a:pPr>
            <a:endParaRPr lang="en-US"/>
          </a:p>
        </p:txBody>
      </p:sp>
      <p:sp>
        <p:nvSpPr>
          <p:cNvPr id="4099" name="Rectangle 3"/>
          <p:cNvSpPr>
            <a:spLocks noGrp="1" noChangeArrowheads="1"/>
          </p:cNvSpPr>
          <p:nvPr>
            <p:ph type="title"/>
          </p:nvPr>
        </p:nvSpPr>
        <p:spPr>
          <a:noFill/>
          <a:ln/>
        </p:spPr>
        <p:txBody>
          <a:bodyPr lIns="92075" tIns="46038" rIns="92075" bIns="46038"/>
          <a:lstStyle/>
          <a:p>
            <a:r>
              <a:rPr lang="en-US">
                <a:solidFill>
                  <a:srgbClr val="0000FF"/>
                </a:solidFill>
              </a:rPr>
              <a:t>Case for Parallelism</a:t>
            </a:r>
          </a:p>
        </p:txBody>
      </p:sp>
      <p:sp>
        <p:nvSpPr>
          <p:cNvPr id="4100" name="Text Box 4"/>
          <p:cNvSpPr txBox="1">
            <a:spLocks noChangeArrowheads="1"/>
          </p:cNvSpPr>
          <p:nvPr/>
        </p:nvSpPr>
        <p:spPr bwMode="auto">
          <a:xfrm>
            <a:off x="609600" y="2408237"/>
            <a:ext cx="4883150" cy="3305175"/>
          </a:xfrm>
          <a:prstGeom prst="rect">
            <a:avLst/>
          </a:prstGeom>
          <a:noFill/>
          <a:ln w="9525">
            <a:noFill/>
            <a:miter lim="800000"/>
            <a:headEnd/>
            <a:tailEnd/>
          </a:ln>
          <a:effectLst/>
        </p:spPr>
        <p:txBody>
          <a:bodyPr>
            <a:spAutoFit/>
          </a:bodyPr>
          <a:lstStyle/>
          <a:p>
            <a:pPr>
              <a:spcBef>
                <a:spcPct val="20000"/>
              </a:spcBef>
              <a:spcAft>
                <a:spcPct val="10000"/>
              </a:spcAft>
            </a:pPr>
            <a:r>
              <a:rPr lang="en-US" sz="2400"/>
              <a:t>main()	</a:t>
            </a:r>
          </a:p>
          <a:p>
            <a:pPr>
              <a:spcBef>
                <a:spcPct val="20000"/>
              </a:spcBef>
              <a:spcAft>
                <a:spcPct val="10000"/>
              </a:spcAft>
            </a:pPr>
            <a:r>
              <a:rPr lang="en-US" sz="2400"/>
              <a:t>  read_data() </a:t>
            </a:r>
          </a:p>
          <a:p>
            <a:pPr>
              <a:spcBef>
                <a:spcPct val="20000"/>
              </a:spcBef>
              <a:spcAft>
                <a:spcPct val="10000"/>
              </a:spcAft>
            </a:pPr>
            <a:r>
              <a:rPr lang="en-US" sz="2400"/>
              <a:t>  for(all data) </a:t>
            </a:r>
          </a:p>
          <a:p>
            <a:pPr>
              <a:spcBef>
                <a:spcPct val="20000"/>
              </a:spcBef>
              <a:spcAft>
                <a:spcPct val="10000"/>
              </a:spcAft>
            </a:pPr>
            <a:r>
              <a:rPr lang="en-US" sz="2400"/>
              <a:t>    compute(); 	</a:t>
            </a:r>
          </a:p>
          <a:p>
            <a:pPr>
              <a:spcBef>
                <a:spcPct val="20000"/>
              </a:spcBef>
              <a:spcAft>
                <a:spcPct val="10000"/>
              </a:spcAft>
            </a:pPr>
            <a:r>
              <a:rPr lang="en-US" sz="2400"/>
              <a:t>    write_data(); </a:t>
            </a:r>
          </a:p>
          <a:p>
            <a:pPr>
              <a:spcBef>
                <a:spcPct val="20000"/>
              </a:spcBef>
              <a:spcAft>
                <a:spcPct val="10000"/>
              </a:spcAft>
            </a:pPr>
            <a:r>
              <a:rPr lang="en-US" sz="2400"/>
              <a:t>  endfor</a:t>
            </a:r>
          </a:p>
          <a:p>
            <a:pPr>
              <a:spcBef>
                <a:spcPct val="20000"/>
              </a:spcBef>
              <a:spcAft>
                <a:spcPct val="10000"/>
              </a:spcAft>
            </a:pPr>
            <a:endParaRPr lang="en-US" sz="2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9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9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09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09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9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noFill/>
          <a:ln/>
        </p:spPr>
        <p:txBody>
          <a:bodyPr lIns="92075" tIns="46038" rIns="92075" bIns="46038"/>
          <a:lstStyle/>
          <a:p>
            <a:pPr>
              <a:lnSpc>
                <a:spcPct val="90000"/>
              </a:lnSpc>
              <a:buFontTx/>
              <a:buNone/>
            </a:pPr>
            <a:r>
              <a:rPr lang="en-US" sz="2800"/>
              <a:t>Consider the following code fragment</a:t>
            </a:r>
          </a:p>
          <a:p>
            <a:pPr>
              <a:lnSpc>
                <a:spcPct val="90000"/>
              </a:lnSpc>
              <a:buFontTx/>
              <a:buNone/>
            </a:pPr>
            <a:r>
              <a:rPr lang="en-US" sz="2800"/>
              <a:t>for(k = 0; k &lt; n; k++)</a:t>
            </a:r>
          </a:p>
          <a:p>
            <a:pPr>
              <a:lnSpc>
                <a:spcPct val="90000"/>
              </a:lnSpc>
              <a:buFontTx/>
              <a:buNone/>
            </a:pPr>
            <a:r>
              <a:rPr lang="en-US" sz="2800"/>
              <a:t>	a[k] = b[k] * c[k] + d[k] * e[k];</a:t>
            </a:r>
          </a:p>
          <a:p>
            <a:pPr>
              <a:lnSpc>
                <a:spcPct val="90000"/>
              </a:lnSpc>
              <a:buFontTx/>
              <a:buNone/>
            </a:pPr>
            <a:endParaRPr lang="en-US" sz="2800">
              <a:solidFill>
                <a:srgbClr val="FF3300"/>
              </a:solidFill>
            </a:endParaRPr>
          </a:p>
          <a:p>
            <a:pPr>
              <a:lnSpc>
                <a:spcPct val="90000"/>
              </a:lnSpc>
              <a:buFontTx/>
              <a:buNone/>
            </a:pPr>
            <a:r>
              <a:rPr lang="en-US" sz="2800">
                <a:solidFill>
                  <a:srgbClr val="FF3300"/>
                </a:solidFill>
              </a:rPr>
              <a:t>CreateProcess(fn, 0, n/2);</a:t>
            </a:r>
            <a:endParaRPr lang="en-US" sz="2800"/>
          </a:p>
          <a:p>
            <a:pPr>
              <a:lnSpc>
                <a:spcPct val="90000"/>
              </a:lnSpc>
              <a:buFontTx/>
              <a:buNone/>
            </a:pPr>
            <a:r>
              <a:rPr lang="en-US" sz="2800">
                <a:solidFill>
                  <a:srgbClr val="FF3300"/>
                </a:solidFill>
              </a:rPr>
              <a:t>CreateProcess(fn, n/2, n);</a:t>
            </a:r>
          </a:p>
          <a:p>
            <a:pPr>
              <a:lnSpc>
                <a:spcPct val="90000"/>
              </a:lnSpc>
              <a:buFontTx/>
              <a:buNone/>
            </a:pPr>
            <a:r>
              <a:rPr lang="en-US" sz="2800">
                <a:solidFill>
                  <a:srgbClr val="FF3300"/>
                </a:solidFill>
              </a:rPr>
              <a:t>fn(l, m)</a:t>
            </a:r>
          </a:p>
          <a:p>
            <a:pPr>
              <a:lnSpc>
                <a:spcPct val="90000"/>
              </a:lnSpc>
              <a:buFontTx/>
              <a:buNone/>
            </a:pPr>
            <a:r>
              <a:rPr lang="en-US" sz="2800">
                <a:solidFill>
                  <a:srgbClr val="FF3300"/>
                </a:solidFill>
              </a:rPr>
              <a:t>	for(k = l; k &lt; m; k++)</a:t>
            </a:r>
          </a:p>
          <a:p>
            <a:pPr>
              <a:lnSpc>
                <a:spcPct val="90000"/>
              </a:lnSpc>
              <a:buFontTx/>
              <a:buNone/>
            </a:pPr>
            <a:r>
              <a:rPr lang="en-US" sz="2800">
                <a:solidFill>
                  <a:srgbClr val="FF3300"/>
                </a:solidFill>
              </a:rPr>
              <a:t>		a[k] = b[k] * c[k] + d[k] * e[k];</a:t>
            </a:r>
            <a:endParaRPr lang="en-US" sz="2800"/>
          </a:p>
        </p:txBody>
      </p:sp>
      <p:sp>
        <p:nvSpPr>
          <p:cNvPr id="5123" name="Rectangle 3"/>
          <p:cNvSpPr>
            <a:spLocks noGrp="1" noChangeArrowheads="1"/>
          </p:cNvSpPr>
          <p:nvPr>
            <p:ph type="title"/>
          </p:nvPr>
        </p:nvSpPr>
        <p:spPr>
          <a:noFill/>
          <a:ln/>
        </p:spPr>
        <p:txBody>
          <a:bodyPr/>
          <a:lstStyle/>
          <a:p>
            <a:r>
              <a:rPr lang="en-US">
                <a:solidFill>
                  <a:srgbClr val="0000FF"/>
                </a:solidFill>
              </a:rPr>
              <a:t>Case for Parallelism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noFill/>
          <a:ln/>
        </p:spPr>
        <p:txBody>
          <a:bodyPr lIns="92075" tIns="46038" rIns="92075" bIns="46038"/>
          <a:lstStyle/>
          <a:p>
            <a:r>
              <a:rPr lang="en-US">
                <a:solidFill>
                  <a:srgbClr val="0000FF"/>
                </a:solidFill>
              </a:rPr>
              <a:t>Case for Parallelism</a:t>
            </a:r>
          </a:p>
        </p:txBody>
      </p:sp>
      <p:sp>
        <p:nvSpPr>
          <p:cNvPr id="6147" name="Rectangle 3"/>
          <p:cNvSpPr>
            <a:spLocks noGrp="1" noChangeArrowheads="1"/>
          </p:cNvSpPr>
          <p:nvPr>
            <p:ph type="body" idx="1"/>
          </p:nvPr>
        </p:nvSpPr>
        <p:spPr>
          <a:noFill/>
          <a:ln/>
        </p:spPr>
        <p:txBody>
          <a:bodyPr lIns="92075" tIns="46038" rIns="92075" bIns="46038"/>
          <a:lstStyle/>
          <a:p>
            <a:pPr>
              <a:buFontTx/>
              <a:buNone/>
            </a:pPr>
            <a:r>
              <a:rPr lang="en-US" sz="2400"/>
              <a:t>Consider a Web server</a:t>
            </a:r>
          </a:p>
          <a:p>
            <a:pPr>
              <a:buFontTx/>
              <a:buNone/>
            </a:pPr>
            <a:r>
              <a:rPr lang="en-US" sz="2400"/>
              <a:t>   </a:t>
            </a:r>
            <a:r>
              <a:rPr lang="en-US" sz="2400">
                <a:solidFill>
                  <a:srgbClr val="FF3300"/>
                </a:solidFill>
              </a:rPr>
              <a:t>create a number of process, and for each process do</a:t>
            </a:r>
          </a:p>
          <a:p>
            <a:pPr lvl="1"/>
            <a:r>
              <a:rPr lang="en-US"/>
              <a:t>	</a:t>
            </a:r>
            <a:r>
              <a:rPr lang="en-US" sz="2000"/>
              <a:t>get network message from client</a:t>
            </a:r>
          </a:p>
          <a:p>
            <a:pPr lvl="1"/>
            <a:r>
              <a:rPr lang="en-US" sz="2000"/>
              <a:t>	get URL data from disk</a:t>
            </a:r>
          </a:p>
          <a:p>
            <a:pPr lvl="1"/>
            <a:r>
              <a:rPr lang="en-US" sz="2000"/>
              <a:t>	compose response</a:t>
            </a:r>
          </a:p>
          <a:p>
            <a:pPr lvl="1"/>
            <a:r>
              <a:rPr lang="en-US" sz="2000"/>
              <a:t>	send response</a:t>
            </a:r>
          </a:p>
          <a:p>
            <a:pPr>
              <a:buFontTx/>
              <a:buNone/>
            </a:pPr>
            <a:endParaRPr lang="en-US" sz="240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solidFill>
                  <a:srgbClr val="0000FF"/>
                </a:solidFill>
              </a:rPr>
              <a:t>Threads and Processes</a:t>
            </a:r>
          </a:p>
        </p:txBody>
      </p:sp>
      <p:sp>
        <p:nvSpPr>
          <p:cNvPr id="10243" name="Rectangle 3"/>
          <p:cNvSpPr>
            <a:spLocks noGrp="1" noChangeArrowheads="1"/>
          </p:cNvSpPr>
          <p:nvPr>
            <p:ph type="body" idx="1"/>
          </p:nvPr>
        </p:nvSpPr>
        <p:spPr/>
        <p:txBody>
          <a:bodyPr>
            <a:normAutofit lnSpcReduction="10000"/>
          </a:bodyPr>
          <a:lstStyle/>
          <a:p>
            <a:r>
              <a:rPr lang="en-US" sz="2400" dirty="0"/>
              <a:t>Most operating systems </a:t>
            </a:r>
            <a:r>
              <a:rPr lang="en-US" sz="2400" dirty="0" smtClean="0"/>
              <a:t>adopt the view that processes </a:t>
            </a:r>
            <a:r>
              <a:rPr lang="en-US" sz="2400" dirty="0"/>
              <a:t>are </a:t>
            </a:r>
            <a:r>
              <a:rPr lang="en-US" sz="2400" i="1" dirty="0"/>
              <a:t>containers</a:t>
            </a:r>
            <a:r>
              <a:rPr lang="en-US" sz="2400" dirty="0"/>
              <a:t> in which threads </a:t>
            </a:r>
            <a:r>
              <a:rPr lang="en-US" sz="2400" dirty="0" smtClean="0"/>
              <a:t>execute</a:t>
            </a:r>
          </a:p>
          <a:p>
            <a:r>
              <a:rPr lang="en-US" sz="2400" dirty="0" smtClean="0"/>
              <a:t>Initially, a process is created with one thread</a:t>
            </a:r>
          </a:p>
          <a:p>
            <a:pPr lvl="1"/>
            <a:r>
              <a:rPr lang="en-US" sz="2200" dirty="0" smtClean="0"/>
              <a:t>It runs the main() procedure</a:t>
            </a:r>
          </a:p>
          <a:p>
            <a:r>
              <a:rPr lang="en-US" dirty="0" smtClean="0"/>
              <a:t>But you can create additional threads</a:t>
            </a:r>
          </a:p>
          <a:p>
            <a:pPr lvl="1"/>
            <a:r>
              <a:rPr lang="en-US" dirty="0" smtClean="0"/>
              <a:t>They start by running any procedure you like</a:t>
            </a:r>
          </a:p>
          <a:p>
            <a:pPr lvl="1"/>
            <a:r>
              <a:rPr lang="en-US" dirty="0" smtClean="0"/>
              <a:t>Then they can create additional threads, or terminate</a:t>
            </a:r>
          </a:p>
          <a:p>
            <a:pPr lvl="1"/>
            <a:endParaRPr lang="en-US" dirty="0" smtClean="0"/>
          </a:p>
          <a:p>
            <a:r>
              <a:rPr lang="en-US" dirty="0" smtClean="0"/>
              <a:t>A process is expensive to create (fork/exec)</a:t>
            </a:r>
          </a:p>
          <a:p>
            <a:r>
              <a:rPr lang="en-US" dirty="0" smtClean="0"/>
              <a:t>A thread is very cheap to create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Thread Creation: Java syntax</a:t>
            </a:r>
            <a:endParaRPr lang="fr-BE" dirty="0">
              <a:solidFill>
                <a:srgbClr val="0000FF"/>
              </a:solidFill>
            </a:endParaRPr>
          </a:p>
        </p:txBody>
      </p:sp>
      <p:sp>
        <p:nvSpPr>
          <p:cNvPr id="3" name="Content Placeholder 2"/>
          <p:cNvSpPr>
            <a:spLocks noGrp="1"/>
          </p:cNvSpPr>
          <p:nvPr>
            <p:ph idx="1"/>
          </p:nvPr>
        </p:nvSpPr>
        <p:spPr/>
        <p:txBody>
          <a:bodyPr>
            <a:normAutofit fontScale="70000" lnSpcReduction="20000"/>
          </a:bodyPr>
          <a:lstStyle/>
          <a:p>
            <a:pPr algn="ctr">
              <a:buNone/>
            </a:pPr>
            <a:r>
              <a:rPr lang="en-US" sz="2000" i="1" dirty="0" smtClean="0"/>
              <a:t>Create a new thread, start it.  It will be initialized via a call to the constructor and then later, but we can’t predict precisely when, run() will be invoked.</a:t>
            </a:r>
          </a:p>
          <a:p>
            <a:pPr>
              <a:buNone/>
            </a:pPr>
            <a:endParaRPr lang="en-US" sz="1800" dirty="0" smtClean="0"/>
          </a:p>
          <a:p>
            <a:pPr>
              <a:buNone/>
            </a:pPr>
            <a:r>
              <a:rPr lang="en-US" sz="1800" dirty="0" smtClean="0"/>
              <a:t>public class Main {</a:t>
            </a:r>
          </a:p>
          <a:p>
            <a:pPr>
              <a:buNone/>
            </a:pPr>
            <a:r>
              <a:rPr lang="en-US" sz="1800" dirty="0" smtClean="0"/>
              <a:t> </a:t>
            </a:r>
            <a:r>
              <a:rPr lang="en-US" sz="1800" dirty="0" smtClean="0"/>
              <a:t>     Thread A = new </a:t>
            </a:r>
            <a:r>
              <a:rPr lang="en-US" sz="1800" dirty="0" err="1" smtClean="0"/>
              <a:t>ThreadDemo</a:t>
            </a:r>
            <a:r>
              <a:rPr lang="en-US" sz="1800" dirty="0" smtClean="0"/>
              <a:t>(“my name is A”), B = new </a:t>
            </a:r>
            <a:r>
              <a:rPr lang="en-US" sz="1800" dirty="0" err="1" smtClean="0"/>
              <a:t>ThreadDemo</a:t>
            </a:r>
            <a:r>
              <a:rPr lang="en-US" sz="1800" dirty="0" smtClean="0"/>
              <a:t>(“my name is B”);</a:t>
            </a:r>
          </a:p>
          <a:p>
            <a:pPr>
              <a:buNone/>
            </a:pPr>
            <a:r>
              <a:rPr lang="en-US" sz="1800" dirty="0" smtClean="0"/>
              <a:t> </a:t>
            </a:r>
            <a:r>
              <a:rPr lang="en-US" sz="1800" dirty="0" smtClean="0"/>
              <a:t>      ….</a:t>
            </a:r>
          </a:p>
          <a:p>
            <a:pPr>
              <a:buNone/>
            </a:pPr>
            <a:r>
              <a:rPr lang="en-US" sz="1800" dirty="0" smtClean="0"/>
              <a:t> </a:t>
            </a:r>
            <a:r>
              <a:rPr lang="en-US" sz="1800" dirty="0" smtClean="0"/>
              <a:t>      </a:t>
            </a:r>
            <a:r>
              <a:rPr lang="en-US" sz="1800" dirty="0" err="1" smtClean="0"/>
              <a:t>A.start</a:t>
            </a:r>
            <a:r>
              <a:rPr lang="en-US" sz="1800" dirty="0" smtClean="0"/>
              <a:t>();  </a:t>
            </a:r>
            <a:r>
              <a:rPr lang="en-US" sz="1800" dirty="0" err="1" smtClean="0"/>
              <a:t>B.start</a:t>
            </a:r>
            <a:r>
              <a:rPr lang="en-US" sz="1800" smtClean="0"/>
              <a:t>();</a:t>
            </a:r>
            <a:endParaRPr lang="en-US" sz="1800" dirty="0" smtClean="0"/>
          </a:p>
          <a:p>
            <a:pPr>
              <a:buNone/>
            </a:pPr>
            <a:r>
              <a:rPr lang="en-US" sz="1800" dirty="0" smtClean="0"/>
              <a:t> </a:t>
            </a:r>
            <a:r>
              <a:rPr lang="en-US" sz="1800" dirty="0" smtClean="0"/>
              <a:t>      ….</a:t>
            </a:r>
          </a:p>
          <a:p>
            <a:pPr>
              <a:buNone/>
            </a:pPr>
            <a:r>
              <a:rPr lang="en-US" sz="1800" dirty="0" smtClean="0"/>
              <a:t> </a:t>
            </a:r>
            <a:r>
              <a:rPr lang="en-US" sz="1800" dirty="0" smtClean="0"/>
              <a:t>}</a:t>
            </a:r>
          </a:p>
          <a:p>
            <a:pPr>
              <a:buNone/>
            </a:pPr>
            <a:r>
              <a:rPr lang="en-US" sz="1800" dirty="0" smtClean="0"/>
              <a:t>public class </a:t>
            </a:r>
            <a:r>
              <a:rPr lang="en-US" sz="1800" dirty="0" err="1" smtClean="0"/>
              <a:t>ThreadDemo</a:t>
            </a:r>
            <a:r>
              <a:rPr lang="en-US" sz="1800" dirty="0" smtClean="0"/>
              <a:t> extends Thread {</a:t>
            </a:r>
          </a:p>
          <a:p>
            <a:pPr>
              <a:buNone/>
            </a:pPr>
            <a:r>
              <a:rPr lang="en-US" sz="1800" dirty="0" smtClean="0"/>
              <a:t> </a:t>
            </a:r>
            <a:r>
              <a:rPr lang="en-US" sz="1800" dirty="0" smtClean="0"/>
              <a:t>       private final String name;                           // Cannot later be changed</a:t>
            </a:r>
          </a:p>
          <a:p>
            <a:pPr>
              <a:buNone/>
            </a:pPr>
            <a:r>
              <a:rPr lang="en-US" sz="1800" dirty="0" smtClean="0"/>
              <a:t>        public void </a:t>
            </a:r>
            <a:r>
              <a:rPr lang="en-US" sz="1800" dirty="0" err="1" smtClean="0"/>
              <a:t>ThreadDemo</a:t>
            </a:r>
            <a:r>
              <a:rPr lang="en-US" sz="1800" dirty="0" smtClean="0"/>
              <a:t>(String s) {          // Constructor initializes stuff</a:t>
            </a:r>
          </a:p>
          <a:p>
            <a:pPr>
              <a:buNone/>
            </a:pPr>
            <a:r>
              <a:rPr lang="en-US" sz="1800" dirty="0" smtClean="0"/>
              <a:t> </a:t>
            </a:r>
            <a:r>
              <a:rPr lang="en-US" sz="1800" dirty="0" smtClean="0"/>
              <a:t>                  this.name = s;</a:t>
            </a:r>
          </a:p>
          <a:p>
            <a:pPr>
              <a:buNone/>
            </a:pPr>
            <a:r>
              <a:rPr lang="en-US" sz="1800" dirty="0" smtClean="0"/>
              <a:t> </a:t>
            </a:r>
            <a:r>
              <a:rPr lang="en-US" sz="1800" dirty="0" smtClean="0"/>
              <a:t>       }</a:t>
            </a:r>
          </a:p>
          <a:p>
            <a:pPr>
              <a:buNone/>
            </a:pPr>
            <a:r>
              <a:rPr lang="en-US" sz="1800" dirty="0" smtClean="0"/>
              <a:t>         public </a:t>
            </a:r>
            <a:r>
              <a:rPr lang="en-US" sz="1800" dirty="0" smtClean="0"/>
              <a:t>void run()</a:t>
            </a:r>
          </a:p>
          <a:p>
            <a:pPr>
              <a:buNone/>
            </a:pPr>
            <a:r>
              <a:rPr lang="en-US" sz="1800" dirty="0" smtClean="0"/>
              <a:t>        {</a:t>
            </a:r>
            <a:endParaRPr lang="en-US" sz="1800" dirty="0" smtClean="0"/>
          </a:p>
          <a:p>
            <a:pPr>
              <a:buNone/>
            </a:pPr>
            <a:r>
              <a:rPr lang="en-US" sz="1800" dirty="0" smtClean="0"/>
              <a:t>		</a:t>
            </a:r>
            <a:r>
              <a:rPr lang="en-US" sz="1800" dirty="0" err="1" smtClean="0"/>
              <a:t>system.out.println</a:t>
            </a:r>
            <a:r>
              <a:rPr lang="en-US" sz="1800" dirty="0" smtClean="0"/>
              <a:t>(“Thread &lt;“+this.name+”&gt; is running”);</a:t>
            </a:r>
          </a:p>
          <a:p>
            <a:pPr>
              <a:buNone/>
            </a:pPr>
            <a:r>
              <a:rPr lang="en-US" sz="1800" dirty="0" smtClean="0"/>
              <a:t>         }</a:t>
            </a:r>
            <a:endParaRPr lang="fr-BE" sz="1800" dirty="0" smtClean="0"/>
          </a:p>
          <a:p>
            <a:pPr>
              <a:buNone/>
            </a:pPr>
            <a:r>
              <a:rPr lang="en-US" sz="1800" dirty="0" smtClean="0"/>
              <a:t>  }</a:t>
            </a:r>
          </a:p>
          <a:p>
            <a:pPr>
              <a:buNone/>
            </a:pPr>
            <a:endParaRPr lang="en-US" sz="1800" dirty="0" smtClean="0"/>
          </a:p>
          <a:p>
            <a:pPr>
              <a:buNone/>
            </a:pPr>
            <a:r>
              <a:rPr lang="en-US" sz="1800" dirty="0" smtClean="0"/>
              <a:t>Prints “Thread &lt;my name is A&gt; is running”, “Thread &lt;my name is B&gt; is running” (in some order), then exits.</a:t>
            </a:r>
            <a:endParaRPr lang="fr-BE" sz="1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FF"/>
                </a:solidFill>
              </a:rPr>
              <a:t>Thread Creation in Java</a:t>
            </a:r>
            <a:endParaRPr lang="fr-BE" dirty="0">
              <a:solidFill>
                <a:srgbClr val="0000FF"/>
              </a:solidFill>
            </a:endParaRPr>
          </a:p>
        </p:txBody>
      </p:sp>
      <p:sp>
        <p:nvSpPr>
          <p:cNvPr id="3" name="Content Placeholder 2"/>
          <p:cNvSpPr>
            <a:spLocks noGrp="1"/>
          </p:cNvSpPr>
          <p:nvPr>
            <p:ph idx="1"/>
          </p:nvPr>
        </p:nvSpPr>
        <p:spPr/>
        <p:txBody>
          <a:bodyPr/>
          <a:lstStyle/>
          <a:p>
            <a:r>
              <a:rPr lang="en-US" dirty="0" smtClean="0"/>
              <a:t>Once “started”, the “run” procedure will be invoked</a:t>
            </a:r>
          </a:p>
          <a:p>
            <a:endParaRPr lang="en-US" dirty="0" smtClean="0"/>
          </a:p>
          <a:p>
            <a:pPr>
              <a:buNone/>
            </a:pPr>
            <a:r>
              <a:rPr lang="en-US" dirty="0" smtClean="0"/>
              <a:t>public void run()</a:t>
            </a:r>
          </a:p>
          <a:p>
            <a:pPr>
              <a:buNone/>
            </a:pPr>
            <a:r>
              <a:rPr lang="en-US" dirty="0" smtClean="0"/>
              <a:t>{</a:t>
            </a:r>
          </a:p>
          <a:p>
            <a:pPr>
              <a:buNone/>
            </a:pPr>
            <a:r>
              <a:rPr lang="en-US" dirty="0" smtClean="0"/>
              <a:t>	</a:t>
            </a:r>
            <a:r>
              <a:rPr lang="en-US" dirty="0" smtClean="0"/>
              <a:t>	</a:t>
            </a:r>
            <a:r>
              <a:rPr lang="en-US" dirty="0" err="1" smtClean="0"/>
              <a:t>system.out.println</a:t>
            </a:r>
            <a:r>
              <a:rPr lang="en-US" dirty="0" smtClean="0"/>
              <a:t>(“Thread &lt;“+this.name+”&gt; is running”);</a:t>
            </a:r>
          </a:p>
          <a:p>
            <a:pPr>
              <a:buNone/>
            </a:pPr>
            <a:r>
              <a:rPr lang="en-US" dirty="0" smtClean="0"/>
              <a:t>}</a:t>
            </a:r>
            <a:endParaRPr lang="fr-BE"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solidFill>
                  <a:srgbClr val="0000FF"/>
                </a:solidFill>
              </a:rPr>
              <a:t>Multithreaded Processes</a:t>
            </a:r>
          </a:p>
        </p:txBody>
      </p:sp>
      <p:pic>
        <p:nvPicPr>
          <p:cNvPr id="11267" name="Picture 3"/>
          <p:cNvPicPr>
            <a:picLocks noChangeAspect="1" noChangeArrowheads="1"/>
          </p:cNvPicPr>
          <p:nvPr/>
        </p:nvPicPr>
        <p:blipFill>
          <a:blip r:embed="rId2"/>
          <a:srcRect l="375" t="11751" r="375" b="11751"/>
          <a:stretch>
            <a:fillRect/>
          </a:stretch>
        </p:blipFill>
        <p:spPr bwMode="auto">
          <a:xfrm>
            <a:off x="1114425" y="1817688"/>
            <a:ext cx="7135813" cy="4125912"/>
          </a:xfrm>
          <a:prstGeom prst="rect">
            <a:avLst/>
          </a:prstGeom>
          <a:noFill/>
          <a:ln w="38100" cmpd="dbl">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a:spLocks noGrp="1"/>
          </p:cNvSpPr>
          <p:nvPr>
            <p:ph type="dt" sz="quarter" idx="10"/>
          </p:nvPr>
        </p:nvSpPr>
        <p:spPr/>
        <p:txBody>
          <a:bodyPr/>
          <a:lstStyle/>
          <a:p>
            <a:pPr>
              <a:defRPr/>
            </a:pPr>
            <a:fld id="{8376FB46-9FAD-4A9E-9607-24DB19A2ECC0}" type="datetime1">
              <a:rPr lang="en-US"/>
              <a:pPr>
                <a:defRPr/>
              </a:pPr>
              <a:t>2/20/2009</a:t>
            </a:fld>
            <a:endParaRPr lang="en-US"/>
          </a:p>
        </p:txBody>
      </p:sp>
      <p:sp>
        <p:nvSpPr>
          <p:cNvPr id="7" name="Footer Placeholder 3"/>
          <p:cNvSpPr>
            <a:spLocks noGrp="1"/>
          </p:cNvSpPr>
          <p:nvPr>
            <p:ph type="ftr" sz="quarter" idx="11"/>
          </p:nvPr>
        </p:nvSpPr>
        <p:spPr/>
        <p:txBody>
          <a:bodyPr/>
          <a:lstStyle/>
          <a:p>
            <a:pPr>
              <a:defRPr/>
            </a:pPr>
            <a:r>
              <a:rPr lang="en-US"/>
              <a:t>Transactional Memory: Part I — P. Felber</a:t>
            </a:r>
          </a:p>
        </p:txBody>
      </p:sp>
      <p:sp>
        <p:nvSpPr>
          <p:cNvPr id="8" name="Slide Number Placeholder 4"/>
          <p:cNvSpPr>
            <a:spLocks noGrp="1"/>
          </p:cNvSpPr>
          <p:nvPr>
            <p:ph type="sldNum" sz="quarter" idx="12"/>
          </p:nvPr>
        </p:nvSpPr>
        <p:spPr/>
        <p:txBody>
          <a:bodyPr/>
          <a:lstStyle/>
          <a:p>
            <a:pPr>
              <a:defRPr/>
            </a:pPr>
            <a:fld id="{BE3C9F3D-941E-45FF-9DF5-18D05C99C78C}" type="slidenum">
              <a:rPr lang="en-US"/>
              <a:pPr>
                <a:defRPr/>
              </a:pPr>
              <a:t>2</a:t>
            </a:fld>
            <a:endParaRPr lang="en-US"/>
          </a:p>
        </p:txBody>
      </p:sp>
      <p:sp>
        <p:nvSpPr>
          <p:cNvPr id="1361924" name="Rectangle 4"/>
          <p:cNvSpPr>
            <a:spLocks noGrp="1" noChangeArrowheads="1"/>
          </p:cNvSpPr>
          <p:nvPr>
            <p:ph type="title"/>
          </p:nvPr>
        </p:nvSpPr>
        <p:spPr/>
        <p:txBody>
          <a:bodyPr/>
          <a:lstStyle/>
          <a:p>
            <a:pPr eaLnBrk="1" hangingPunct="1">
              <a:defRPr/>
            </a:pPr>
            <a:r>
              <a:rPr lang="en-US" smtClean="0"/>
              <a:t>Moore’s Law and CPU speed</a:t>
            </a:r>
          </a:p>
        </p:txBody>
      </p:sp>
      <p:pic>
        <p:nvPicPr>
          <p:cNvPr id="7174" name="Picture 8" descr="http://zone.ni.com/cms/images/devzone/tut/moore_s%20law%20v2.jpg"/>
          <p:cNvPicPr>
            <a:picLocks noChangeAspect="1" noChangeArrowheads="1"/>
          </p:cNvPicPr>
          <p:nvPr/>
        </p:nvPicPr>
        <p:blipFill>
          <a:blip r:embed="rId3"/>
          <a:srcRect/>
          <a:stretch>
            <a:fillRect/>
          </a:stretch>
        </p:blipFill>
        <p:spPr bwMode="auto">
          <a:xfrm>
            <a:off x="4419600" y="3686175"/>
            <a:ext cx="4133850" cy="2714625"/>
          </a:xfrm>
          <a:prstGeom prst="rect">
            <a:avLst/>
          </a:prstGeom>
          <a:noFill/>
          <a:ln w="9525">
            <a:noFill/>
            <a:miter lim="800000"/>
            <a:headEnd/>
            <a:tailEnd/>
          </a:ln>
        </p:spPr>
      </p:pic>
      <p:pic>
        <p:nvPicPr>
          <p:cNvPr id="7175" name="Picture 10" descr="http://duende.uoregon.edu/~hsu/blogfiles/mooreslaw.gif"/>
          <p:cNvPicPr>
            <a:picLocks noChangeAspect="1" noChangeArrowheads="1"/>
          </p:cNvPicPr>
          <p:nvPr/>
        </p:nvPicPr>
        <p:blipFill>
          <a:blip r:embed="rId4"/>
          <a:srcRect/>
          <a:stretch>
            <a:fillRect/>
          </a:stretch>
        </p:blipFill>
        <p:spPr bwMode="auto">
          <a:xfrm>
            <a:off x="381000" y="1828800"/>
            <a:ext cx="3952875" cy="4457700"/>
          </a:xfrm>
          <a:prstGeom prst="rect">
            <a:avLst/>
          </a:prstGeom>
          <a:noFill/>
          <a:ln w="9525">
            <a:noFill/>
            <a:miter lim="800000"/>
            <a:headEnd/>
            <a:tailEnd/>
          </a:ln>
        </p:spPr>
      </p:pic>
      <p:sp>
        <p:nvSpPr>
          <p:cNvPr id="1361931" name="Rectangle 11"/>
          <p:cNvSpPr>
            <a:spLocks noChangeArrowheads="1"/>
          </p:cNvSpPr>
          <p:nvPr/>
        </p:nvSpPr>
        <p:spPr bwMode="auto">
          <a:xfrm>
            <a:off x="5029200" y="1905000"/>
            <a:ext cx="3352800" cy="1219200"/>
          </a:xfrm>
          <a:prstGeom prst="rect">
            <a:avLst/>
          </a:prstGeom>
          <a:solidFill>
            <a:schemeClr val="bg1"/>
          </a:solidFill>
          <a:ln w="38100">
            <a:solidFill>
              <a:srgbClr val="CC3300"/>
            </a:solidFill>
            <a:miter lim="800000"/>
            <a:headEnd/>
            <a:tailEnd/>
          </a:ln>
          <a:effectLst>
            <a:outerShdw dist="35921" dir="2700000" algn="ctr" rotWithShape="0">
              <a:schemeClr val="bg2"/>
            </a:outerShdw>
          </a:effectLst>
        </p:spPr>
        <p:txBody>
          <a:bodyPr anchor="ctr"/>
          <a:lstStyle/>
          <a:p>
            <a:pPr marL="171450" indent="-171450">
              <a:buFontTx/>
              <a:buChar char="•"/>
              <a:defRPr/>
            </a:pPr>
            <a:r>
              <a:rPr lang="en-US" sz="1600" b="1">
                <a:solidFill>
                  <a:schemeClr val="tx2"/>
                </a:solidFill>
                <a:latin typeface="Trebuchet MS" pitchFamily="34" charset="0"/>
              </a:rPr>
              <a:t>Transistor count still rising according to Moore’s Law</a:t>
            </a:r>
          </a:p>
          <a:p>
            <a:pPr marL="171450" indent="-171450">
              <a:buFontTx/>
              <a:buChar char="•"/>
              <a:defRPr/>
            </a:pPr>
            <a:r>
              <a:rPr lang="en-US" sz="1600" b="1">
                <a:solidFill>
                  <a:schemeClr val="tx2"/>
                </a:solidFill>
                <a:latin typeface="Trebuchet MS" pitchFamily="34" charset="0"/>
              </a:rPr>
              <a:t>Clock speed flattening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457200"/>
            <a:ext cx="8229600" cy="1143000"/>
          </a:xfrm>
          <a:noFill/>
          <a:ln/>
        </p:spPr>
        <p:txBody>
          <a:bodyPr lIns="92075" tIns="46038" rIns="92075" bIns="46038">
            <a:noAutofit/>
          </a:bodyPr>
          <a:lstStyle/>
          <a:p>
            <a:r>
              <a:rPr lang="en-US" sz="4000" dirty="0" smtClean="0">
                <a:solidFill>
                  <a:srgbClr val="0000FF"/>
                </a:solidFill>
              </a:rPr>
              <a:t>Cooperative (non-</a:t>
            </a:r>
            <a:r>
              <a:rPr lang="en-US" sz="4000" dirty="0" err="1" smtClean="0">
                <a:solidFill>
                  <a:srgbClr val="0000FF"/>
                </a:solidFill>
              </a:rPr>
              <a:t>premptive</a:t>
            </a:r>
            <a:r>
              <a:rPr lang="en-US" sz="4000" dirty="0" smtClean="0">
                <a:solidFill>
                  <a:srgbClr val="0000FF"/>
                </a:solidFill>
              </a:rPr>
              <a:t>) threads</a:t>
            </a:r>
            <a:endParaRPr lang="en-US" sz="4000" dirty="0">
              <a:solidFill>
                <a:srgbClr val="0000FF"/>
              </a:solidFill>
            </a:endParaRPr>
          </a:p>
        </p:txBody>
      </p:sp>
      <p:sp>
        <p:nvSpPr>
          <p:cNvPr id="27651" name="Rectangle 3"/>
          <p:cNvSpPr>
            <a:spLocks noGrp="1" noChangeArrowheads="1"/>
          </p:cNvSpPr>
          <p:nvPr>
            <p:ph type="body" idx="1"/>
          </p:nvPr>
        </p:nvSpPr>
        <p:spPr>
          <a:xfrm>
            <a:off x="1295400" y="1600200"/>
            <a:ext cx="7391400" cy="4525963"/>
          </a:xfrm>
          <a:noFill/>
          <a:ln/>
        </p:spPr>
        <p:txBody>
          <a:bodyPr lIns="92075" tIns="46038" rIns="92075" bIns="46038"/>
          <a:lstStyle/>
          <a:p>
            <a:pPr>
              <a:buFontTx/>
              <a:buNone/>
            </a:pPr>
            <a:r>
              <a:rPr lang="en-US" sz="2000" dirty="0"/>
              <a:t>Each thread runs until </a:t>
            </a:r>
            <a:r>
              <a:rPr lang="en-US" sz="2000" i="1" dirty="0"/>
              <a:t>it </a:t>
            </a:r>
            <a:r>
              <a:rPr lang="en-US" sz="2000" dirty="0"/>
              <a:t>decides to give up the CPU</a:t>
            </a:r>
          </a:p>
          <a:p>
            <a:pPr>
              <a:buFontTx/>
              <a:buNone/>
            </a:pPr>
            <a:r>
              <a:rPr lang="en-US" sz="2000" dirty="0"/>
              <a:t>main()</a:t>
            </a:r>
          </a:p>
          <a:p>
            <a:pPr>
              <a:buFontTx/>
              <a:buNone/>
            </a:pPr>
            <a:r>
              <a:rPr lang="en-US" sz="2000" dirty="0"/>
              <a:t>{</a:t>
            </a:r>
          </a:p>
          <a:p>
            <a:pPr>
              <a:buFontTx/>
              <a:buNone/>
            </a:pPr>
            <a:r>
              <a:rPr lang="en-US" sz="2000" dirty="0"/>
              <a:t>	</a:t>
            </a:r>
            <a:r>
              <a:rPr lang="en-US" sz="2000" dirty="0" err="1"/>
              <a:t>tid</a:t>
            </a:r>
            <a:r>
              <a:rPr lang="en-US" sz="2000" dirty="0"/>
              <a:t> t1 = </a:t>
            </a:r>
            <a:r>
              <a:rPr lang="en-US" sz="2000" dirty="0" err="1"/>
              <a:t>CreateThread</a:t>
            </a:r>
            <a:r>
              <a:rPr lang="en-US" sz="2000" dirty="0"/>
              <a:t>(fn, </a:t>
            </a:r>
            <a:r>
              <a:rPr lang="en-US" sz="2000" dirty="0" err="1"/>
              <a:t>arg</a:t>
            </a:r>
            <a:r>
              <a:rPr lang="en-US" sz="2000" dirty="0"/>
              <a:t>);</a:t>
            </a:r>
          </a:p>
          <a:p>
            <a:pPr>
              <a:buFontTx/>
              <a:buNone/>
            </a:pPr>
            <a:r>
              <a:rPr lang="en-US" sz="2000" dirty="0"/>
              <a:t>	…</a:t>
            </a:r>
          </a:p>
          <a:p>
            <a:pPr>
              <a:buFontTx/>
              <a:buNone/>
            </a:pPr>
            <a:r>
              <a:rPr lang="en-US" sz="2000" dirty="0"/>
              <a:t>	Yield(t1);</a:t>
            </a:r>
          </a:p>
          <a:p>
            <a:pPr>
              <a:buFontTx/>
              <a:buNone/>
            </a:pPr>
            <a:r>
              <a:rPr lang="en-US" sz="2000" dirty="0"/>
              <a:t>}</a:t>
            </a:r>
          </a:p>
          <a:p>
            <a:pPr>
              <a:buFontTx/>
              <a:buNone/>
            </a:pPr>
            <a:r>
              <a:rPr lang="en-US" sz="2000" dirty="0"/>
              <a:t>fn(</a:t>
            </a:r>
            <a:r>
              <a:rPr lang="en-US" sz="2000" dirty="0" err="1"/>
              <a:t>int</a:t>
            </a:r>
            <a:r>
              <a:rPr lang="en-US" sz="2000" dirty="0"/>
              <a:t> </a:t>
            </a:r>
            <a:r>
              <a:rPr lang="en-US" sz="2000" dirty="0" err="1"/>
              <a:t>arg</a:t>
            </a:r>
            <a:r>
              <a:rPr lang="en-US" sz="2000" dirty="0"/>
              <a:t>)</a:t>
            </a:r>
          </a:p>
          <a:p>
            <a:pPr>
              <a:buFontTx/>
              <a:buNone/>
            </a:pPr>
            <a:r>
              <a:rPr lang="en-US" sz="2000" dirty="0"/>
              <a:t>{</a:t>
            </a:r>
          </a:p>
          <a:p>
            <a:pPr>
              <a:buFontTx/>
              <a:buNone/>
            </a:pPr>
            <a:r>
              <a:rPr lang="en-US" sz="2000" dirty="0"/>
              <a:t>	…</a:t>
            </a:r>
          </a:p>
          <a:p>
            <a:pPr>
              <a:buFontTx/>
              <a:buNone/>
            </a:pPr>
            <a:r>
              <a:rPr lang="en-US" sz="2000" dirty="0"/>
              <a:t>	Yield(any);</a:t>
            </a:r>
          </a:p>
          <a:p>
            <a:pPr>
              <a:buFontTx/>
              <a:buNone/>
            </a:pPr>
            <a:r>
              <a:rPr lang="en-US" sz="2000" dirty="0"/>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noFill/>
          <a:ln/>
        </p:spPr>
        <p:txBody>
          <a:bodyPr lIns="92075" tIns="46038" rIns="92075" bIns="46038"/>
          <a:lstStyle/>
          <a:p>
            <a:r>
              <a:rPr lang="en-US">
                <a:solidFill>
                  <a:srgbClr val="0000FF"/>
                </a:solidFill>
              </a:rPr>
              <a:t>Cooperative Threads</a:t>
            </a:r>
          </a:p>
        </p:txBody>
      </p:sp>
      <p:sp>
        <p:nvSpPr>
          <p:cNvPr id="28675" name="Rectangle 3"/>
          <p:cNvSpPr>
            <a:spLocks noGrp="1" noChangeArrowheads="1"/>
          </p:cNvSpPr>
          <p:nvPr>
            <p:ph type="body" idx="1"/>
          </p:nvPr>
        </p:nvSpPr>
        <p:spPr>
          <a:noFill/>
          <a:ln/>
        </p:spPr>
        <p:txBody>
          <a:bodyPr lIns="92075" tIns="46038" rIns="92075" bIns="46038"/>
          <a:lstStyle/>
          <a:p>
            <a:r>
              <a:rPr lang="en-US" sz="2400" dirty="0"/>
              <a:t>Cooperative threads use </a:t>
            </a:r>
            <a:r>
              <a:rPr lang="en-US" sz="2400" dirty="0" smtClean="0"/>
              <a:t>non-preemptive scheduling</a:t>
            </a:r>
          </a:p>
          <a:p>
            <a:pPr lvl="1"/>
            <a:r>
              <a:rPr lang="en-US" sz="1800" dirty="0" smtClean="0"/>
              <a:t>Definition: one thread runs at a time, until it pauses by “yielding” the CPU</a:t>
            </a:r>
          </a:p>
          <a:p>
            <a:pPr lvl="1">
              <a:buNone/>
            </a:pPr>
            <a:endParaRPr lang="en-US" sz="1800" dirty="0"/>
          </a:p>
          <a:p>
            <a:r>
              <a:rPr lang="en-US" sz="2400" dirty="0"/>
              <a:t>Advantages:</a:t>
            </a:r>
          </a:p>
          <a:p>
            <a:pPr lvl="1"/>
            <a:r>
              <a:rPr lang="en-US" sz="2000" dirty="0"/>
              <a:t>Simple</a:t>
            </a:r>
          </a:p>
          <a:p>
            <a:pPr lvl="2"/>
            <a:r>
              <a:rPr lang="en-US" sz="1800" dirty="0"/>
              <a:t>Scientific apps</a:t>
            </a:r>
            <a:endParaRPr lang="en-US" sz="2000" dirty="0"/>
          </a:p>
          <a:p>
            <a:r>
              <a:rPr lang="en-US" sz="2400" dirty="0"/>
              <a:t>Disadvantages:</a:t>
            </a:r>
          </a:p>
          <a:p>
            <a:pPr lvl="1"/>
            <a:r>
              <a:rPr lang="en-US" sz="2000" dirty="0"/>
              <a:t>For badly written code</a:t>
            </a:r>
          </a:p>
          <a:p>
            <a:r>
              <a:rPr lang="en-US" sz="2400" dirty="0"/>
              <a:t>Scheduler gets invoked only when Yield is called </a:t>
            </a:r>
          </a:p>
          <a:p>
            <a:r>
              <a:rPr lang="en-US" sz="2400" dirty="0"/>
              <a:t>A thread </a:t>
            </a:r>
            <a:r>
              <a:rPr lang="en-US" sz="2400" dirty="0" smtClean="0"/>
              <a:t>should </a:t>
            </a:r>
            <a:r>
              <a:rPr lang="en-US" sz="2400" dirty="0"/>
              <a:t>yield the processor when it blocks for </a:t>
            </a:r>
            <a:r>
              <a:rPr lang="en-US" sz="2400" dirty="0" smtClean="0"/>
              <a:t>I/O, e.g. to read from a file or the keyboard</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6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a:ln/>
        </p:spPr>
        <p:txBody>
          <a:bodyPr lIns="92075" tIns="46038" rIns="92075" bIns="46038"/>
          <a:lstStyle/>
          <a:p>
            <a:r>
              <a:rPr lang="en-US">
                <a:solidFill>
                  <a:srgbClr val="0000FF"/>
                </a:solidFill>
              </a:rPr>
              <a:t>Non-Cooperative Threads</a:t>
            </a:r>
          </a:p>
        </p:txBody>
      </p:sp>
      <p:sp>
        <p:nvSpPr>
          <p:cNvPr id="30723" name="Rectangle 3"/>
          <p:cNvSpPr>
            <a:spLocks noGrp="1" noChangeArrowheads="1"/>
          </p:cNvSpPr>
          <p:nvPr>
            <p:ph type="body" idx="1"/>
          </p:nvPr>
        </p:nvSpPr>
        <p:spPr>
          <a:noFill/>
          <a:ln/>
        </p:spPr>
        <p:txBody>
          <a:bodyPr lIns="92075" tIns="46038" rIns="92075" bIns="46038"/>
          <a:lstStyle/>
          <a:p>
            <a:r>
              <a:rPr lang="en-US" sz="2400"/>
              <a:t>No explicit control passing among threads</a:t>
            </a:r>
          </a:p>
          <a:p>
            <a:r>
              <a:rPr lang="en-US" sz="2400"/>
              <a:t>Rely on a scheduler to decide which thread to run</a:t>
            </a:r>
          </a:p>
          <a:p>
            <a:r>
              <a:rPr lang="en-US" sz="2400"/>
              <a:t>A thread can be pre-empted at any point</a:t>
            </a:r>
          </a:p>
          <a:p>
            <a:r>
              <a:rPr lang="en-US" sz="2400"/>
              <a:t>Often called pre-emptive threads</a:t>
            </a:r>
          </a:p>
          <a:p>
            <a:r>
              <a:rPr lang="en-US" sz="2400"/>
              <a:t>Most modern thread packages use this approach</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p:txBody>
          <a:bodyPr/>
          <a:lstStyle/>
          <a:p>
            <a:r>
              <a:rPr lang="en-US">
                <a:solidFill>
                  <a:srgbClr val="0000FF"/>
                </a:solidFill>
              </a:rPr>
              <a:t>User-Level Threads</a:t>
            </a:r>
          </a:p>
        </p:txBody>
      </p:sp>
      <p:sp>
        <p:nvSpPr>
          <p:cNvPr id="32771" name="Rectangle 3"/>
          <p:cNvSpPr>
            <a:spLocks noGrp="1" noChangeArrowheads="1"/>
          </p:cNvSpPr>
          <p:nvPr>
            <p:ph type="body" idx="4294967295"/>
          </p:nvPr>
        </p:nvSpPr>
        <p:spPr/>
        <p:txBody>
          <a:bodyPr>
            <a:normAutofit lnSpcReduction="10000"/>
          </a:bodyPr>
          <a:lstStyle/>
          <a:p>
            <a:r>
              <a:rPr lang="en-US" sz="2400"/>
              <a:t>For speed, implement threads at the user level</a:t>
            </a:r>
          </a:p>
          <a:p>
            <a:r>
              <a:rPr lang="en-US" sz="2400"/>
              <a:t>A user-level thread is managed by the run-time system </a:t>
            </a:r>
          </a:p>
          <a:p>
            <a:pPr lvl="1"/>
            <a:r>
              <a:rPr lang="en-US" sz="2000"/>
              <a:t>user-level code that is linked with your program</a:t>
            </a:r>
          </a:p>
          <a:p>
            <a:r>
              <a:rPr lang="en-US" sz="2400"/>
              <a:t>Each thread is represented simply by:</a:t>
            </a:r>
          </a:p>
          <a:p>
            <a:pPr lvl="1"/>
            <a:r>
              <a:rPr lang="en-US" sz="2000"/>
              <a:t>PC</a:t>
            </a:r>
          </a:p>
          <a:p>
            <a:pPr lvl="1"/>
            <a:r>
              <a:rPr lang="en-US" sz="2000"/>
              <a:t>Registers</a:t>
            </a:r>
          </a:p>
          <a:p>
            <a:pPr lvl="1"/>
            <a:r>
              <a:rPr lang="en-US" sz="2000"/>
              <a:t>Stack</a:t>
            </a:r>
          </a:p>
          <a:p>
            <a:pPr lvl="1"/>
            <a:r>
              <a:rPr lang="en-US" sz="2000"/>
              <a:t>Small control block</a:t>
            </a:r>
          </a:p>
          <a:p>
            <a:r>
              <a:rPr lang="en-US" sz="2400"/>
              <a:t>All thread operations are at the user-level:</a:t>
            </a:r>
          </a:p>
          <a:p>
            <a:pPr lvl="1"/>
            <a:r>
              <a:rPr lang="en-US" sz="2000"/>
              <a:t>Creating a new thread</a:t>
            </a:r>
          </a:p>
          <a:p>
            <a:pPr lvl="1"/>
            <a:r>
              <a:rPr lang="en-US" sz="2000"/>
              <a:t>switching between threads</a:t>
            </a:r>
          </a:p>
          <a:p>
            <a:pPr lvl="1"/>
            <a:r>
              <a:rPr lang="en-US" sz="2000"/>
              <a:t>synchronizing between threads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77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771">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2771">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2771">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77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noFill/>
          <a:ln/>
        </p:spPr>
        <p:txBody>
          <a:bodyPr lIns="92075" tIns="46038" rIns="92075" bIns="46038"/>
          <a:lstStyle/>
          <a:p>
            <a:r>
              <a:rPr lang="en-US">
                <a:solidFill>
                  <a:srgbClr val="0000FF"/>
                </a:solidFill>
              </a:rPr>
              <a:t>User-Level Threads</a:t>
            </a:r>
          </a:p>
        </p:txBody>
      </p:sp>
      <p:sp>
        <p:nvSpPr>
          <p:cNvPr id="34819" name="Rectangle 3"/>
          <p:cNvSpPr>
            <a:spLocks noGrp="1" noChangeArrowheads="1"/>
          </p:cNvSpPr>
          <p:nvPr>
            <p:ph type="body" idx="1"/>
          </p:nvPr>
        </p:nvSpPr>
        <p:spPr>
          <a:noFill/>
          <a:ln/>
        </p:spPr>
        <p:txBody>
          <a:bodyPr lIns="92075" tIns="46038" rIns="92075" bIns="46038"/>
          <a:lstStyle/>
          <a:p>
            <a:r>
              <a:rPr lang="en-US" sz="2400"/>
              <a:t>User-level threads</a:t>
            </a:r>
          </a:p>
          <a:p>
            <a:pPr lvl="1"/>
            <a:r>
              <a:rPr lang="en-US" sz="2000"/>
              <a:t>the thread scheduler is part of a library, outside the kernel</a:t>
            </a:r>
          </a:p>
          <a:p>
            <a:pPr lvl="1"/>
            <a:r>
              <a:rPr lang="en-US" sz="2000"/>
              <a:t>thread context switching and scheduling is done by the library</a:t>
            </a:r>
          </a:p>
          <a:p>
            <a:pPr lvl="1"/>
            <a:r>
              <a:rPr lang="en-US" sz="2000"/>
              <a:t>Can either use cooperative or pre-emptive threads</a:t>
            </a:r>
          </a:p>
          <a:p>
            <a:pPr lvl="2"/>
            <a:r>
              <a:rPr lang="en-US" sz="2000"/>
              <a:t>cooperative threads are implemented by:</a:t>
            </a:r>
          </a:p>
          <a:p>
            <a:pPr lvl="3"/>
            <a:r>
              <a:rPr lang="en-US" sz="1800"/>
              <a:t> CreateThread(), DestroyThread(), Yield(), Suspend(), etc. </a:t>
            </a:r>
          </a:p>
          <a:p>
            <a:pPr lvl="2"/>
            <a:r>
              <a:rPr lang="en-US" sz="2000"/>
              <a:t>pre-emptive threads are implemented with a timer (signal)</a:t>
            </a:r>
          </a:p>
          <a:p>
            <a:pPr lvl="3"/>
            <a:r>
              <a:rPr lang="en-US" sz="1800"/>
              <a:t>where the timer handler decides which thread to run next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304800"/>
            <a:ext cx="8305800" cy="1143000"/>
          </a:xfrm>
        </p:spPr>
        <p:txBody>
          <a:bodyPr/>
          <a:lstStyle/>
          <a:p>
            <a:r>
              <a:rPr lang="en-US" dirty="0">
                <a:solidFill>
                  <a:srgbClr val="0000FF"/>
                </a:solidFill>
              </a:rPr>
              <a:t>Example User Thread Interface</a:t>
            </a:r>
          </a:p>
        </p:txBody>
      </p:sp>
      <p:sp>
        <p:nvSpPr>
          <p:cNvPr id="38915" name="Rectangle 3"/>
          <p:cNvSpPr>
            <a:spLocks noChangeArrowheads="1"/>
          </p:cNvSpPr>
          <p:nvPr/>
        </p:nvSpPr>
        <p:spPr bwMode="auto">
          <a:xfrm>
            <a:off x="715963" y="1600200"/>
            <a:ext cx="7666037" cy="4062413"/>
          </a:xfrm>
          <a:prstGeom prst="rect">
            <a:avLst/>
          </a:prstGeom>
          <a:noFill/>
          <a:ln w="9525">
            <a:noFill/>
            <a:miter lim="800000"/>
            <a:headEnd/>
            <a:tailEnd/>
          </a:ln>
          <a:effectLst/>
        </p:spPr>
        <p:txBody>
          <a:bodyPr lIns="90841" tIns="45421" rIns="90841" bIns="45421"/>
          <a:lstStyle/>
          <a:p>
            <a:pPr defTabSz="901700" eaLnBrk="0" hangingPunct="0">
              <a:spcBef>
                <a:spcPct val="20000"/>
              </a:spcBef>
              <a:spcAft>
                <a:spcPct val="10000"/>
              </a:spcAft>
            </a:pPr>
            <a:r>
              <a:rPr lang="en-US" sz="2400" dirty="0"/>
              <a:t>t = </a:t>
            </a:r>
            <a:r>
              <a:rPr lang="en-US" sz="2400" dirty="0" err="1"/>
              <a:t>thread_fork</a:t>
            </a:r>
            <a:r>
              <a:rPr lang="en-US" sz="2400" dirty="0"/>
              <a:t>(initial context)</a:t>
            </a:r>
          </a:p>
          <a:p>
            <a:pPr marL="450850" lvl="1" defTabSz="901700" eaLnBrk="0" hangingPunct="0">
              <a:spcBef>
                <a:spcPct val="20000"/>
              </a:spcBef>
              <a:spcAft>
                <a:spcPct val="10000"/>
              </a:spcAft>
            </a:pPr>
            <a:r>
              <a:rPr lang="en-US" sz="2000" dirty="0"/>
              <a:t>create a new thread of control	</a:t>
            </a:r>
          </a:p>
          <a:p>
            <a:pPr defTabSz="901700" eaLnBrk="0" hangingPunct="0">
              <a:spcBef>
                <a:spcPct val="20000"/>
              </a:spcBef>
              <a:spcAft>
                <a:spcPct val="10000"/>
              </a:spcAft>
            </a:pPr>
            <a:r>
              <a:rPr lang="en-US" sz="2400" dirty="0" err="1"/>
              <a:t>thread_stop</a:t>
            </a:r>
            <a:r>
              <a:rPr lang="en-US" sz="2400" dirty="0"/>
              <a:t>()</a:t>
            </a:r>
          </a:p>
          <a:p>
            <a:pPr marL="450850" lvl="1" defTabSz="901700" eaLnBrk="0" hangingPunct="0">
              <a:spcBef>
                <a:spcPct val="20000"/>
              </a:spcBef>
              <a:spcAft>
                <a:spcPct val="10000"/>
              </a:spcAft>
            </a:pPr>
            <a:r>
              <a:rPr lang="en-US" sz="2000" dirty="0"/>
              <a:t>stop the calling thread, sometimes called </a:t>
            </a:r>
            <a:r>
              <a:rPr lang="en-US" sz="2000" dirty="0" err="1"/>
              <a:t>thread_block</a:t>
            </a:r>
            <a:endParaRPr lang="en-US" sz="2000" dirty="0"/>
          </a:p>
          <a:p>
            <a:pPr defTabSz="901700" eaLnBrk="0" hangingPunct="0">
              <a:spcBef>
                <a:spcPct val="20000"/>
              </a:spcBef>
              <a:spcAft>
                <a:spcPct val="10000"/>
              </a:spcAft>
            </a:pPr>
            <a:r>
              <a:rPr lang="en-US" sz="2400" dirty="0" err="1"/>
              <a:t>thread_start</a:t>
            </a:r>
            <a:r>
              <a:rPr lang="en-US" sz="2400" dirty="0"/>
              <a:t>(t)</a:t>
            </a:r>
          </a:p>
          <a:p>
            <a:pPr marL="450850" lvl="1" defTabSz="901700" eaLnBrk="0" hangingPunct="0">
              <a:spcBef>
                <a:spcPct val="20000"/>
              </a:spcBef>
              <a:spcAft>
                <a:spcPct val="10000"/>
              </a:spcAft>
            </a:pPr>
            <a:r>
              <a:rPr lang="en-US" sz="2000" dirty="0"/>
              <a:t>start the named thread</a:t>
            </a:r>
          </a:p>
          <a:p>
            <a:pPr defTabSz="901700" eaLnBrk="0" hangingPunct="0">
              <a:spcBef>
                <a:spcPct val="20000"/>
              </a:spcBef>
              <a:spcAft>
                <a:spcPct val="10000"/>
              </a:spcAft>
            </a:pPr>
            <a:r>
              <a:rPr lang="en-US" sz="2400" dirty="0" err="1"/>
              <a:t>thread_yield</a:t>
            </a:r>
            <a:r>
              <a:rPr lang="en-US" sz="2400" dirty="0"/>
              <a:t>()</a:t>
            </a:r>
          </a:p>
          <a:p>
            <a:pPr marL="450850" lvl="1" defTabSz="901700" eaLnBrk="0" hangingPunct="0">
              <a:spcBef>
                <a:spcPct val="20000"/>
              </a:spcBef>
              <a:spcAft>
                <a:spcPct val="10000"/>
              </a:spcAft>
            </a:pPr>
            <a:r>
              <a:rPr lang="en-US" sz="2000" dirty="0"/>
              <a:t>voluntarily give up the processor</a:t>
            </a:r>
          </a:p>
          <a:p>
            <a:pPr defTabSz="901700" eaLnBrk="0" hangingPunct="0">
              <a:spcBef>
                <a:spcPct val="20000"/>
              </a:spcBef>
              <a:spcAft>
                <a:spcPct val="10000"/>
              </a:spcAft>
            </a:pPr>
            <a:r>
              <a:rPr lang="en-US" sz="2400" dirty="0" err="1"/>
              <a:t>thread_exit</a:t>
            </a:r>
            <a:r>
              <a:rPr lang="en-US" sz="2400" dirty="0"/>
              <a:t>()</a:t>
            </a:r>
          </a:p>
          <a:p>
            <a:pPr marL="450850" lvl="1" defTabSz="901700" eaLnBrk="0" hangingPunct="0">
              <a:spcBef>
                <a:spcPct val="20000"/>
              </a:spcBef>
              <a:spcAft>
                <a:spcPct val="10000"/>
              </a:spcAft>
            </a:pPr>
            <a:r>
              <a:rPr lang="en-US" sz="2000" dirty="0"/>
              <a:t>terminate the calling thread, sometimes called </a:t>
            </a:r>
            <a:r>
              <a:rPr lang="en-US" sz="2000" dirty="0" err="1"/>
              <a:t>thread_destroy</a:t>
            </a:r>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0000FF"/>
                </a:solidFill>
              </a:rPr>
              <a:t>Kernel threads</a:t>
            </a:r>
            <a:endParaRPr lang="fr-BE" dirty="0">
              <a:solidFill>
                <a:srgbClr val="0000FF"/>
              </a:solidFill>
            </a:endParaRPr>
          </a:p>
        </p:txBody>
      </p:sp>
      <p:sp>
        <p:nvSpPr>
          <p:cNvPr id="4" name="Content Placeholder 3"/>
          <p:cNvSpPr>
            <a:spLocks noGrp="1"/>
          </p:cNvSpPr>
          <p:nvPr>
            <p:ph idx="1"/>
          </p:nvPr>
        </p:nvSpPr>
        <p:spPr/>
        <p:txBody>
          <a:bodyPr/>
          <a:lstStyle/>
          <a:p>
            <a:r>
              <a:rPr lang="en-US" dirty="0" smtClean="0"/>
              <a:t>User threads can run with even a single CPU</a:t>
            </a:r>
          </a:p>
          <a:p>
            <a:pPr lvl="1"/>
            <a:r>
              <a:rPr lang="en-US" dirty="0" smtClean="0"/>
              <a:t>We simply use </a:t>
            </a:r>
            <a:r>
              <a:rPr lang="en-US" i="1" dirty="0" smtClean="0"/>
              <a:t>context switching </a:t>
            </a:r>
            <a:r>
              <a:rPr lang="en-US" dirty="0" smtClean="0"/>
              <a:t>when one blocks and another starts, just as the kernel does to run a process</a:t>
            </a:r>
          </a:p>
          <a:p>
            <a:r>
              <a:rPr lang="en-US" dirty="0" smtClean="0"/>
              <a:t>But modern machines often have multiple cores</a:t>
            </a:r>
          </a:p>
          <a:p>
            <a:pPr lvl="1"/>
            <a:r>
              <a:rPr lang="en-US" dirty="0" smtClean="0"/>
              <a:t>This leads to the idea of a </a:t>
            </a:r>
            <a:r>
              <a:rPr lang="en-US" i="1" dirty="0" smtClean="0"/>
              <a:t>kernel thread</a:t>
            </a:r>
          </a:p>
          <a:p>
            <a:pPr lvl="1"/>
            <a:r>
              <a:rPr lang="en-US" dirty="0" smtClean="0"/>
              <a:t>Basically, a thread with its own core (CPU)</a:t>
            </a:r>
          </a:p>
          <a:p>
            <a:pPr lvl="1"/>
            <a:endParaRPr lang="en-US" dirty="0" smtClean="0"/>
          </a:p>
          <a:p>
            <a:r>
              <a:rPr lang="en-US" dirty="0" smtClean="0"/>
              <a:t>User sees the same thread API, but each kernel thread can switch among some set of user threads</a:t>
            </a:r>
            <a:endParaRPr lang="fr-BE"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a:solidFill>
                  <a:srgbClr val="0000FF"/>
                </a:solidFill>
              </a:rPr>
              <a:t>Key Data Structures </a:t>
            </a:r>
          </a:p>
        </p:txBody>
      </p:sp>
      <p:sp>
        <p:nvSpPr>
          <p:cNvPr id="39939" name="Rectangle 3"/>
          <p:cNvSpPr>
            <a:spLocks noChangeArrowheads="1"/>
          </p:cNvSpPr>
          <p:nvPr/>
        </p:nvSpPr>
        <p:spPr bwMode="auto">
          <a:xfrm>
            <a:off x="750888" y="1955800"/>
            <a:ext cx="7816850" cy="4513263"/>
          </a:xfrm>
          <a:prstGeom prst="rect">
            <a:avLst/>
          </a:prstGeom>
          <a:noFill/>
          <a:ln w="28575">
            <a:solidFill>
              <a:schemeClr val="tx1"/>
            </a:solidFill>
            <a:miter lim="800000"/>
            <a:headEnd/>
            <a:tailEnd/>
          </a:ln>
          <a:effectLst/>
        </p:spPr>
        <p:txBody>
          <a:bodyPr wrap="none" anchor="ctr"/>
          <a:lstStyle/>
          <a:p>
            <a:endParaRPr lang="fr-BE"/>
          </a:p>
        </p:txBody>
      </p:sp>
      <p:sp>
        <p:nvSpPr>
          <p:cNvPr id="39940" name="Text Box 4"/>
          <p:cNvSpPr txBox="1">
            <a:spLocks noChangeArrowheads="1"/>
          </p:cNvSpPr>
          <p:nvPr/>
        </p:nvSpPr>
        <p:spPr bwMode="auto">
          <a:xfrm>
            <a:off x="5486400" y="1579563"/>
            <a:ext cx="3000375" cy="361950"/>
          </a:xfrm>
          <a:prstGeom prst="rect">
            <a:avLst/>
          </a:prstGeom>
          <a:noFill/>
          <a:ln w="12700">
            <a:noFill/>
            <a:miter lim="800000"/>
            <a:headEnd/>
            <a:tailEnd/>
          </a:ln>
          <a:effectLst/>
        </p:spPr>
        <p:txBody>
          <a:bodyPr wrap="none" lIns="90215" tIns="45107" rIns="90215" bIns="45107">
            <a:spAutoFit/>
          </a:bodyPr>
          <a:lstStyle/>
          <a:p>
            <a:pPr defTabSz="901700" eaLnBrk="0" hangingPunct="0"/>
            <a:r>
              <a:rPr lang="en-US"/>
              <a:t>your process address space</a:t>
            </a:r>
          </a:p>
        </p:txBody>
      </p:sp>
      <p:sp>
        <p:nvSpPr>
          <p:cNvPr id="39941" name="Rectangle 5"/>
          <p:cNvSpPr>
            <a:spLocks noChangeArrowheads="1"/>
          </p:cNvSpPr>
          <p:nvPr/>
        </p:nvSpPr>
        <p:spPr bwMode="auto">
          <a:xfrm>
            <a:off x="1428750" y="2557463"/>
            <a:ext cx="3005138" cy="1428750"/>
          </a:xfrm>
          <a:prstGeom prst="rect">
            <a:avLst/>
          </a:prstGeom>
          <a:noFill/>
          <a:ln w="12700">
            <a:solidFill>
              <a:schemeClr val="tx1"/>
            </a:solidFill>
            <a:miter lim="800000"/>
            <a:headEnd/>
            <a:tailEnd/>
          </a:ln>
          <a:effectLst/>
        </p:spPr>
        <p:txBody>
          <a:bodyPr wrap="none" anchor="ctr"/>
          <a:lstStyle/>
          <a:p>
            <a:endParaRPr lang="fr-BE"/>
          </a:p>
        </p:txBody>
      </p:sp>
      <p:sp>
        <p:nvSpPr>
          <p:cNvPr id="39942" name="Text Box 6"/>
          <p:cNvSpPr txBox="1">
            <a:spLocks noChangeArrowheads="1"/>
          </p:cNvSpPr>
          <p:nvPr/>
        </p:nvSpPr>
        <p:spPr bwMode="auto">
          <a:xfrm>
            <a:off x="1428750" y="2557463"/>
            <a:ext cx="1584325" cy="361950"/>
          </a:xfrm>
          <a:prstGeom prst="rect">
            <a:avLst/>
          </a:prstGeom>
          <a:noFill/>
          <a:ln w="12700">
            <a:noFill/>
            <a:miter lim="800000"/>
            <a:headEnd/>
            <a:tailEnd/>
          </a:ln>
          <a:effectLst/>
        </p:spPr>
        <p:txBody>
          <a:bodyPr wrap="none" lIns="90215" tIns="45107" rIns="90215" bIns="45107">
            <a:spAutoFit/>
          </a:bodyPr>
          <a:lstStyle/>
          <a:p>
            <a:pPr defTabSz="901700" eaLnBrk="0" hangingPunct="0"/>
            <a:r>
              <a:rPr lang="en-US"/>
              <a:t>your program:</a:t>
            </a:r>
          </a:p>
        </p:txBody>
      </p:sp>
      <p:sp>
        <p:nvSpPr>
          <p:cNvPr id="39943" name="Text Box 7"/>
          <p:cNvSpPr txBox="1">
            <a:spLocks noChangeArrowheads="1"/>
          </p:cNvSpPr>
          <p:nvPr/>
        </p:nvSpPr>
        <p:spPr bwMode="auto">
          <a:xfrm>
            <a:off x="2163763" y="3121025"/>
            <a:ext cx="1897062" cy="903288"/>
          </a:xfrm>
          <a:prstGeom prst="rect">
            <a:avLst/>
          </a:prstGeom>
          <a:noFill/>
          <a:ln w="12700">
            <a:noFill/>
            <a:miter lim="800000"/>
            <a:headEnd/>
            <a:tailEnd/>
          </a:ln>
          <a:effectLst/>
        </p:spPr>
        <p:txBody>
          <a:bodyPr wrap="none" lIns="90215" tIns="45107" rIns="90215" bIns="45107">
            <a:spAutoFit/>
          </a:bodyPr>
          <a:lstStyle/>
          <a:p>
            <a:pPr defTabSz="901700" eaLnBrk="0" hangingPunct="0"/>
            <a:r>
              <a:rPr lang="en-US" b="1"/>
              <a:t>for i (1, 10, I++)</a:t>
            </a:r>
          </a:p>
          <a:p>
            <a:pPr defTabSz="901700" eaLnBrk="0" hangingPunct="0"/>
            <a:r>
              <a:rPr lang="en-US" b="1"/>
              <a:t>   thread_fork(I);</a:t>
            </a:r>
          </a:p>
          <a:p>
            <a:pPr defTabSz="901700" eaLnBrk="0" hangingPunct="0"/>
            <a:r>
              <a:rPr lang="en-US" b="1"/>
              <a:t>….</a:t>
            </a:r>
            <a:endParaRPr lang="en-US" sz="2400"/>
          </a:p>
        </p:txBody>
      </p:sp>
      <p:sp>
        <p:nvSpPr>
          <p:cNvPr id="39944" name="Rectangle 8"/>
          <p:cNvSpPr>
            <a:spLocks noChangeArrowheads="1"/>
          </p:cNvSpPr>
          <p:nvPr/>
        </p:nvSpPr>
        <p:spPr bwMode="auto">
          <a:xfrm>
            <a:off x="1428750" y="4589463"/>
            <a:ext cx="3081338" cy="1804987"/>
          </a:xfrm>
          <a:prstGeom prst="rect">
            <a:avLst/>
          </a:prstGeom>
          <a:noFill/>
          <a:ln w="12700">
            <a:solidFill>
              <a:schemeClr val="tx1"/>
            </a:solidFill>
            <a:miter lim="800000"/>
            <a:headEnd/>
            <a:tailEnd/>
          </a:ln>
          <a:effectLst/>
        </p:spPr>
        <p:txBody>
          <a:bodyPr wrap="none" anchor="ctr"/>
          <a:lstStyle/>
          <a:p>
            <a:endParaRPr lang="fr-BE"/>
          </a:p>
        </p:txBody>
      </p:sp>
      <p:sp>
        <p:nvSpPr>
          <p:cNvPr id="39945" name="Text Box 9"/>
          <p:cNvSpPr txBox="1">
            <a:spLocks noChangeArrowheads="1"/>
          </p:cNvSpPr>
          <p:nvPr/>
        </p:nvSpPr>
        <p:spPr bwMode="auto">
          <a:xfrm>
            <a:off x="1428750" y="4513263"/>
            <a:ext cx="2473325" cy="361950"/>
          </a:xfrm>
          <a:prstGeom prst="rect">
            <a:avLst/>
          </a:prstGeom>
          <a:noFill/>
          <a:ln w="12700">
            <a:noFill/>
            <a:miter lim="800000"/>
            <a:headEnd/>
            <a:tailEnd/>
          </a:ln>
          <a:effectLst/>
        </p:spPr>
        <p:txBody>
          <a:bodyPr wrap="none" lIns="90215" tIns="45107" rIns="90215" bIns="45107">
            <a:spAutoFit/>
          </a:bodyPr>
          <a:lstStyle/>
          <a:p>
            <a:pPr defTabSz="901700" eaLnBrk="0" hangingPunct="0"/>
            <a:r>
              <a:rPr lang="en-US"/>
              <a:t>user-level thread code:</a:t>
            </a:r>
          </a:p>
        </p:txBody>
      </p:sp>
      <p:sp>
        <p:nvSpPr>
          <p:cNvPr id="39946" name="Text Box 10"/>
          <p:cNvSpPr txBox="1">
            <a:spLocks noChangeArrowheads="1"/>
          </p:cNvSpPr>
          <p:nvPr/>
        </p:nvSpPr>
        <p:spPr bwMode="auto">
          <a:xfrm>
            <a:off x="1728788" y="4889500"/>
            <a:ext cx="2511425" cy="1446213"/>
          </a:xfrm>
          <a:prstGeom prst="rect">
            <a:avLst/>
          </a:prstGeom>
          <a:noFill/>
          <a:ln w="12700">
            <a:noFill/>
            <a:miter lim="800000"/>
            <a:headEnd/>
            <a:tailEnd/>
          </a:ln>
          <a:effectLst/>
        </p:spPr>
        <p:txBody>
          <a:bodyPr wrap="none" lIns="90215" tIns="45107" rIns="90215" bIns="45107">
            <a:spAutoFit/>
          </a:bodyPr>
          <a:lstStyle/>
          <a:p>
            <a:pPr defTabSz="901700" eaLnBrk="0" hangingPunct="0"/>
            <a:r>
              <a:rPr lang="en-US" b="1"/>
              <a:t>proc thread_fork()…</a:t>
            </a:r>
          </a:p>
          <a:p>
            <a:pPr defTabSz="901700" eaLnBrk="0" hangingPunct="0"/>
            <a:endParaRPr lang="en-US" b="1"/>
          </a:p>
          <a:p>
            <a:pPr defTabSz="901700" eaLnBrk="0" hangingPunct="0"/>
            <a:r>
              <a:rPr lang="en-US" b="1"/>
              <a:t>proc thread_block()…</a:t>
            </a:r>
          </a:p>
          <a:p>
            <a:pPr defTabSz="901700" eaLnBrk="0" hangingPunct="0"/>
            <a:endParaRPr lang="en-US" b="1"/>
          </a:p>
          <a:p>
            <a:pPr defTabSz="901700" eaLnBrk="0" hangingPunct="0"/>
            <a:r>
              <a:rPr lang="en-US" b="1"/>
              <a:t>proc thread_exit()...</a:t>
            </a:r>
            <a:endParaRPr lang="en-US"/>
          </a:p>
        </p:txBody>
      </p:sp>
      <p:sp>
        <p:nvSpPr>
          <p:cNvPr id="39947" name="Rectangle 11"/>
          <p:cNvSpPr>
            <a:spLocks noChangeArrowheads="1"/>
          </p:cNvSpPr>
          <p:nvPr/>
        </p:nvSpPr>
        <p:spPr bwMode="auto">
          <a:xfrm>
            <a:off x="5561013" y="4738688"/>
            <a:ext cx="376237" cy="452437"/>
          </a:xfrm>
          <a:prstGeom prst="rect">
            <a:avLst/>
          </a:prstGeom>
          <a:solidFill>
            <a:schemeClr val="accent1"/>
          </a:solidFill>
          <a:ln w="12700">
            <a:solidFill>
              <a:schemeClr val="tx1"/>
            </a:solidFill>
            <a:miter lim="800000"/>
            <a:headEnd/>
            <a:tailEnd/>
          </a:ln>
          <a:effectLst/>
        </p:spPr>
        <p:txBody>
          <a:bodyPr wrap="none" anchor="ctr"/>
          <a:lstStyle/>
          <a:p>
            <a:endParaRPr lang="fr-BE"/>
          </a:p>
        </p:txBody>
      </p:sp>
      <p:sp>
        <p:nvSpPr>
          <p:cNvPr id="39948" name="Rectangle 12"/>
          <p:cNvSpPr>
            <a:spLocks noChangeArrowheads="1"/>
          </p:cNvSpPr>
          <p:nvPr/>
        </p:nvSpPr>
        <p:spPr bwMode="auto">
          <a:xfrm>
            <a:off x="6237288" y="4738688"/>
            <a:ext cx="376237" cy="452437"/>
          </a:xfrm>
          <a:prstGeom prst="rect">
            <a:avLst/>
          </a:prstGeom>
          <a:solidFill>
            <a:schemeClr val="accent1"/>
          </a:solidFill>
          <a:ln w="12700">
            <a:solidFill>
              <a:schemeClr val="tx1"/>
            </a:solidFill>
            <a:miter lim="800000"/>
            <a:headEnd/>
            <a:tailEnd/>
          </a:ln>
          <a:effectLst/>
        </p:spPr>
        <p:txBody>
          <a:bodyPr wrap="none" anchor="ctr"/>
          <a:lstStyle/>
          <a:p>
            <a:endParaRPr lang="fr-BE"/>
          </a:p>
        </p:txBody>
      </p:sp>
      <p:sp>
        <p:nvSpPr>
          <p:cNvPr id="39949" name="Rectangle 13"/>
          <p:cNvSpPr>
            <a:spLocks noChangeArrowheads="1"/>
          </p:cNvSpPr>
          <p:nvPr/>
        </p:nvSpPr>
        <p:spPr bwMode="auto">
          <a:xfrm>
            <a:off x="6915150" y="4738688"/>
            <a:ext cx="374650" cy="452437"/>
          </a:xfrm>
          <a:prstGeom prst="rect">
            <a:avLst/>
          </a:prstGeom>
          <a:solidFill>
            <a:schemeClr val="accent1"/>
          </a:solidFill>
          <a:ln w="12700">
            <a:solidFill>
              <a:schemeClr val="tx1"/>
            </a:solidFill>
            <a:miter lim="800000"/>
            <a:headEnd/>
            <a:tailEnd/>
          </a:ln>
          <a:effectLst/>
        </p:spPr>
        <p:txBody>
          <a:bodyPr wrap="none" anchor="ctr"/>
          <a:lstStyle/>
          <a:p>
            <a:endParaRPr lang="fr-BE"/>
          </a:p>
        </p:txBody>
      </p:sp>
      <p:sp>
        <p:nvSpPr>
          <p:cNvPr id="39950" name="Rectangle 14"/>
          <p:cNvSpPr>
            <a:spLocks noChangeArrowheads="1"/>
          </p:cNvSpPr>
          <p:nvPr/>
        </p:nvSpPr>
        <p:spPr bwMode="auto">
          <a:xfrm>
            <a:off x="7591425" y="4738688"/>
            <a:ext cx="374650" cy="452437"/>
          </a:xfrm>
          <a:prstGeom prst="rect">
            <a:avLst/>
          </a:prstGeom>
          <a:solidFill>
            <a:schemeClr val="accent1"/>
          </a:solidFill>
          <a:ln w="12700">
            <a:solidFill>
              <a:schemeClr val="tx1"/>
            </a:solidFill>
            <a:miter lim="800000"/>
            <a:headEnd/>
            <a:tailEnd/>
          </a:ln>
          <a:effectLst/>
        </p:spPr>
        <p:txBody>
          <a:bodyPr wrap="none" anchor="ctr"/>
          <a:lstStyle/>
          <a:p>
            <a:endParaRPr lang="fr-BE"/>
          </a:p>
        </p:txBody>
      </p:sp>
      <p:sp>
        <p:nvSpPr>
          <p:cNvPr id="39951" name="Text Box 15"/>
          <p:cNvSpPr txBox="1">
            <a:spLocks noChangeArrowheads="1"/>
          </p:cNvSpPr>
          <p:nvPr/>
        </p:nvSpPr>
        <p:spPr bwMode="auto">
          <a:xfrm>
            <a:off x="5035550" y="4311650"/>
            <a:ext cx="3111500" cy="331788"/>
          </a:xfrm>
          <a:prstGeom prst="rect">
            <a:avLst/>
          </a:prstGeom>
          <a:noFill/>
          <a:ln w="12700">
            <a:noFill/>
            <a:miter lim="800000"/>
            <a:headEnd/>
            <a:tailEnd/>
          </a:ln>
          <a:effectLst/>
        </p:spPr>
        <p:txBody>
          <a:bodyPr wrap="none" lIns="90215" tIns="45107" rIns="90215" bIns="45107">
            <a:spAutoFit/>
          </a:bodyPr>
          <a:lstStyle/>
          <a:p>
            <a:pPr defTabSz="901700" eaLnBrk="0" hangingPunct="0"/>
            <a:r>
              <a:rPr lang="en-US" sz="1600" b="1"/>
              <a:t>queue of thread control blocks</a:t>
            </a:r>
            <a:endParaRPr lang="en-US"/>
          </a:p>
        </p:txBody>
      </p:sp>
      <p:sp>
        <p:nvSpPr>
          <p:cNvPr id="39952" name="Rectangle 16"/>
          <p:cNvSpPr>
            <a:spLocks noChangeArrowheads="1"/>
          </p:cNvSpPr>
          <p:nvPr/>
        </p:nvSpPr>
        <p:spPr bwMode="auto">
          <a:xfrm>
            <a:off x="5711825" y="5491163"/>
            <a:ext cx="225425" cy="527050"/>
          </a:xfrm>
          <a:prstGeom prst="rect">
            <a:avLst/>
          </a:prstGeom>
          <a:solidFill>
            <a:schemeClr val="accent1"/>
          </a:solidFill>
          <a:ln w="12700">
            <a:solidFill>
              <a:schemeClr val="tx1"/>
            </a:solidFill>
            <a:miter lim="800000"/>
            <a:headEnd/>
            <a:tailEnd/>
          </a:ln>
          <a:effectLst/>
        </p:spPr>
        <p:txBody>
          <a:bodyPr wrap="none" anchor="ctr"/>
          <a:lstStyle/>
          <a:p>
            <a:endParaRPr lang="fr-BE"/>
          </a:p>
        </p:txBody>
      </p:sp>
      <p:sp>
        <p:nvSpPr>
          <p:cNvPr id="39953" name="Rectangle 17"/>
          <p:cNvSpPr>
            <a:spLocks noChangeArrowheads="1"/>
          </p:cNvSpPr>
          <p:nvPr/>
        </p:nvSpPr>
        <p:spPr bwMode="auto">
          <a:xfrm>
            <a:off x="6388100" y="5491163"/>
            <a:ext cx="225425" cy="527050"/>
          </a:xfrm>
          <a:prstGeom prst="rect">
            <a:avLst/>
          </a:prstGeom>
          <a:solidFill>
            <a:schemeClr val="accent1"/>
          </a:solidFill>
          <a:ln w="12700">
            <a:solidFill>
              <a:schemeClr val="tx1"/>
            </a:solidFill>
            <a:miter lim="800000"/>
            <a:headEnd/>
            <a:tailEnd/>
          </a:ln>
          <a:effectLst/>
        </p:spPr>
        <p:txBody>
          <a:bodyPr wrap="none" anchor="ctr"/>
          <a:lstStyle/>
          <a:p>
            <a:endParaRPr lang="fr-BE"/>
          </a:p>
        </p:txBody>
      </p:sp>
      <p:sp>
        <p:nvSpPr>
          <p:cNvPr id="39954" name="Rectangle 18"/>
          <p:cNvSpPr>
            <a:spLocks noChangeArrowheads="1"/>
          </p:cNvSpPr>
          <p:nvPr/>
        </p:nvSpPr>
        <p:spPr bwMode="auto">
          <a:xfrm>
            <a:off x="7140575" y="5491163"/>
            <a:ext cx="225425" cy="527050"/>
          </a:xfrm>
          <a:prstGeom prst="rect">
            <a:avLst/>
          </a:prstGeom>
          <a:solidFill>
            <a:schemeClr val="accent1"/>
          </a:solidFill>
          <a:ln w="12700">
            <a:solidFill>
              <a:schemeClr val="tx1"/>
            </a:solidFill>
            <a:miter lim="800000"/>
            <a:headEnd/>
            <a:tailEnd/>
          </a:ln>
          <a:effectLst/>
        </p:spPr>
        <p:txBody>
          <a:bodyPr wrap="none" anchor="ctr"/>
          <a:lstStyle/>
          <a:p>
            <a:endParaRPr lang="fr-BE"/>
          </a:p>
        </p:txBody>
      </p:sp>
      <p:sp>
        <p:nvSpPr>
          <p:cNvPr id="39955" name="Rectangle 19"/>
          <p:cNvSpPr>
            <a:spLocks noChangeArrowheads="1"/>
          </p:cNvSpPr>
          <p:nvPr/>
        </p:nvSpPr>
        <p:spPr bwMode="auto">
          <a:xfrm>
            <a:off x="7891463" y="5491163"/>
            <a:ext cx="225425" cy="527050"/>
          </a:xfrm>
          <a:prstGeom prst="rect">
            <a:avLst/>
          </a:prstGeom>
          <a:solidFill>
            <a:schemeClr val="accent1"/>
          </a:solidFill>
          <a:ln w="12700">
            <a:solidFill>
              <a:schemeClr val="tx1"/>
            </a:solidFill>
            <a:miter lim="800000"/>
            <a:headEnd/>
            <a:tailEnd/>
          </a:ln>
          <a:effectLst/>
        </p:spPr>
        <p:txBody>
          <a:bodyPr wrap="none" anchor="ctr"/>
          <a:lstStyle/>
          <a:p>
            <a:endParaRPr lang="fr-BE"/>
          </a:p>
        </p:txBody>
      </p:sp>
      <p:sp>
        <p:nvSpPr>
          <p:cNvPr id="39956" name="Line 20"/>
          <p:cNvSpPr>
            <a:spLocks noChangeShapeType="1"/>
          </p:cNvSpPr>
          <p:nvPr/>
        </p:nvSpPr>
        <p:spPr bwMode="auto">
          <a:xfrm>
            <a:off x="5937250" y="4814888"/>
            <a:ext cx="300038" cy="0"/>
          </a:xfrm>
          <a:prstGeom prst="line">
            <a:avLst/>
          </a:prstGeom>
          <a:noFill/>
          <a:ln w="12700">
            <a:solidFill>
              <a:schemeClr val="tx1"/>
            </a:solidFill>
            <a:round/>
            <a:headEnd/>
            <a:tailEnd type="triangle" w="med" len="med"/>
          </a:ln>
          <a:effectLst/>
        </p:spPr>
        <p:txBody>
          <a:bodyPr wrap="none" anchor="ctr"/>
          <a:lstStyle/>
          <a:p>
            <a:endParaRPr lang="fr-BE"/>
          </a:p>
        </p:txBody>
      </p:sp>
      <p:sp>
        <p:nvSpPr>
          <p:cNvPr id="39957" name="Line 21"/>
          <p:cNvSpPr>
            <a:spLocks noChangeShapeType="1"/>
          </p:cNvSpPr>
          <p:nvPr/>
        </p:nvSpPr>
        <p:spPr bwMode="auto">
          <a:xfrm>
            <a:off x="6613525" y="4814888"/>
            <a:ext cx="301625" cy="0"/>
          </a:xfrm>
          <a:prstGeom prst="line">
            <a:avLst/>
          </a:prstGeom>
          <a:noFill/>
          <a:ln w="12700">
            <a:solidFill>
              <a:schemeClr val="tx1"/>
            </a:solidFill>
            <a:round/>
            <a:headEnd/>
            <a:tailEnd type="triangle" w="med" len="med"/>
          </a:ln>
          <a:effectLst/>
        </p:spPr>
        <p:txBody>
          <a:bodyPr wrap="none" anchor="ctr"/>
          <a:lstStyle/>
          <a:p>
            <a:endParaRPr lang="fr-BE"/>
          </a:p>
        </p:txBody>
      </p:sp>
      <p:sp>
        <p:nvSpPr>
          <p:cNvPr id="39958" name="Line 22"/>
          <p:cNvSpPr>
            <a:spLocks noChangeShapeType="1"/>
          </p:cNvSpPr>
          <p:nvPr/>
        </p:nvSpPr>
        <p:spPr bwMode="auto">
          <a:xfrm>
            <a:off x="7289800" y="4814888"/>
            <a:ext cx="301625" cy="0"/>
          </a:xfrm>
          <a:prstGeom prst="line">
            <a:avLst/>
          </a:prstGeom>
          <a:noFill/>
          <a:ln w="12700">
            <a:solidFill>
              <a:schemeClr val="tx1"/>
            </a:solidFill>
            <a:round/>
            <a:headEnd/>
            <a:tailEnd type="triangle" w="med" len="med"/>
          </a:ln>
          <a:effectLst/>
        </p:spPr>
        <p:txBody>
          <a:bodyPr wrap="none" anchor="ctr"/>
          <a:lstStyle/>
          <a:p>
            <a:endParaRPr lang="fr-BE"/>
          </a:p>
        </p:txBody>
      </p:sp>
      <p:sp>
        <p:nvSpPr>
          <p:cNvPr id="39959" name="Line 23"/>
          <p:cNvSpPr>
            <a:spLocks noChangeShapeType="1"/>
          </p:cNvSpPr>
          <p:nvPr/>
        </p:nvSpPr>
        <p:spPr bwMode="auto">
          <a:xfrm>
            <a:off x="5862638" y="5114925"/>
            <a:ext cx="0" cy="376238"/>
          </a:xfrm>
          <a:prstGeom prst="line">
            <a:avLst/>
          </a:prstGeom>
          <a:noFill/>
          <a:ln w="12700">
            <a:solidFill>
              <a:schemeClr val="tx1"/>
            </a:solidFill>
            <a:round/>
            <a:headEnd/>
            <a:tailEnd type="triangle" w="med" len="med"/>
          </a:ln>
          <a:effectLst/>
        </p:spPr>
        <p:txBody>
          <a:bodyPr wrap="none" anchor="ctr"/>
          <a:lstStyle/>
          <a:p>
            <a:endParaRPr lang="fr-BE"/>
          </a:p>
        </p:txBody>
      </p:sp>
      <p:sp>
        <p:nvSpPr>
          <p:cNvPr id="39960" name="Line 24"/>
          <p:cNvSpPr>
            <a:spLocks noChangeShapeType="1"/>
          </p:cNvSpPr>
          <p:nvPr/>
        </p:nvSpPr>
        <p:spPr bwMode="auto">
          <a:xfrm>
            <a:off x="6538913" y="5114925"/>
            <a:ext cx="0" cy="376238"/>
          </a:xfrm>
          <a:prstGeom prst="line">
            <a:avLst/>
          </a:prstGeom>
          <a:noFill/>
          <a:ln w="12700">
            <a:solidFill>
              <a:schemeClr val="tx1"/>
            </a:solidFill>
            <a:round/>
            <a:headEnd/>
            <a:tailEnd type="triangle" w="med" len="med"/>
          </a:ln>
          <a:effectLst/>
        </p:spPr>
        <p:txBody>
          <a:bodyPr wrap="none" anchor="ctr"/>
          <a:lstStyle/>
          <a:p>
            <a:endParaRPr lang="fr-BE"/>
          </a:p>
        </p:txBody>
      </p:sp>
      <p:sp>
        <p:nvSpPr>
          <p:cNvPr id="39961" name="Line 25"/>
          <p:cNvSpPr>
            <a:spLocks noChangeShapeType="1"/>
          </p:cNvSpPr>
          <p:nvPr/>
        </p:nvSpPr>
        <p:spPr bwMode="auto">
          <a:xfrm>
            <a:off x="7215188" y="5114925"/>
            <a:ext cx="0" cy="376238"/>
          </a:xfrm>
          <a:prstGeom prst="line">
            <a:avLst/>
          </a:prstGeom>
          <a:noFill/>
          <a:ln w="12700">
            <a:solidFill>
              <a:schemeClr val="tx1"/>
            </a:solidFill>
            <a:round/>
            <a:headEnd/>
            <a:tailEnd type="triangle" w="med" len="med"/>
          </a:ln>
          <a:effectLst/>
        </p:spPr>
        <p:txBody>
          <a:bodyPr wrap="none" anchor="ctr"/>
          <a:lstStyle/>
          <a:p>
            <a:endParaRPr lang="fr-BE"/>
          </a:p>
        </p:txBody>
      </p:sp>
      <p:sp>
        <p:nvSpPr>
          <p:cNvPr id="39962" name="Line 26"/>
          <p:cNvSpPr>
            <a:spLocks noChangeShapeType="1"/>
          </p:cNvSpPr>
          <p:nvPr/>
        </p:nvSpPr>
        <p:spPr bwMode="auto">
          <a:xfrm>
            <a:off x="7891463" y="5114925"/>
            <a:ext cx="0" cy="376238"/>
          </a:xfrm>
          <a:prstGeom prst="line">
            <a:avLst/>
          </a:prstGeom>
          <a:noFill/>
          <a:ln w="12700">
            <a:solidFill>
              <a:schemeClr val="tx1"/>
            </a:solidFill>
            <a:round/>
            <a:headEnd/>
            <a:tailEnd type="triangle" w="med" len="med"/>
          </a:ln>
          <a:effectLst/>
        </p:spPr>
        <p:txBody>
          <a:bodyPr wrap="none" anchor="ctr"/>
          <a:lstStyle/>
          <a:p>
            <a:endParaRPr lang="fr-BE"/>
          </a:p>
        </p:txBody>
      </p:sp>
      <p:sp>
        <p:nvSpPr>
          <p:cNvPr id="39963" name="Text Box 27"/>
          <p:cNvSpPr txBox="1">
            <a:spLocks noChangeArrowheads="1"/>
          </p:cNvSpPr>
          <p:nvPr/>
        </p:nvSpPr>
        <p:spPr bwMode="auto">
          <a:xfrm>
            <a:off x="5862638" y="6018213"/>
            <a:ext cx="1852612" cy="331787"/>
          </a:xfrm>
          <a:prstGeom prst="rect">
            <a:avLst/>
          </a:prstGeom>
          <a:noFill/>
          <a:ln w="12700">
            <a:noFill/>
            <a:miter lim="800000"/>
            <a:headEnd/>
            <a:tailEnd/>
          </a:ln>
          <a:effectLst/>
        </p:spPr>
        <p:txBody>
          <a:bodyPr wrap="none" lIns="90215" tIns="45107" rIns="90215" bIns="45107">
            <a:spAutoFit/>
          </a:bodyPr>
          <a:lstStyle/>
          <a:p>
            <a:pPr defTabSz="901700" eaLnBrk="0" hangingPunct="0"/>
            <a:r>
              <a:rPr lang="en-US" sz="1600" b="1"/>
              <a:t>per-thread stacks</a:t>
            </a:r>
            <a:endParaRPr lang="en-US"/>
          </a:p>
        </p:txBody>
      </p:sp>
      <p:sp>
        <p:nvSpPr>
          <p:cNvPr id="39964" name="Rectangle 28"/>
          <p:cNvSpPr>
            <a:spLocks noChangeArrowheads="1"/>
          </p:cNvSpPr>
          <p:nvPr/>
        </p:nvSpPr>
        <p:spPr bwMode="auto">
          <a:xfrm>
            <a:off x="4659313" y="4814888"/>
            <a:ext cx="527050" cy="74612"/>
          </a:xfrm>
          <a:prstGeom prst="rect">
            <a:avLst/>
          </a:prstGeom>
          <a:solidFill>
            <a:schemeClr val="accent1"/>
          </a:solidFill>
          <a:ln w="12700">
            <a:solidFill>
              <a:schemeClr val="tx1"/>
            </a:solidFill>
            <a:miter lim="800000"/>
            <a:headEnd/>
            <a:tailEnd/>
          </a:ln>
          <a:effectLst/>
        </p:spPr>
        <p:txBody>
          <a:bodyPr wrap="none" anchor="ctr"/>
          <a:lstStyle/>
          <a:p>
            <a:endParaRPr lang="fr-BE"/>
          </a:p>
        </p:txBody>
      </p:sp>
      <p:sp>
        <p:nvSpPr>
          <p:cNvPr id="39965" name="Line 29"/>
          <p:cNvSpPr>
            <a:spLocks noChangeShapeType="1"/>
          </p:cNvSpPr>
          <p:nvPr/>
        </p:nvSpPr>
        <p:spPr bwMode="auto">
          <a:xfrm flipV="1">
            <a:off x="5186363" y="4814888"/>
            <a:ext cx="374650" cy="74612"/>
          </a:xfrm>
          <a:prstGeom prst="line">
            <a:avLst/>
          </a:prstGeom>
          <a:noFill/>
          <a:ln w="12700">
            <a:solidFill>
              <a:schemeClr val="tx1"/>
            </a:solidFill>
            <a:round/>
            <a:headEnd/>
            <a:tailEnd type="triangle" w="med" len="med"/>
          </a:ln>
          <a:effectLst/>
        </p:spPr>
        <p:txBody>
          <a:bodyPr wrap="none" anchor="ctr"/>
          <a:lstStyle/>
          <a:p>
            <a:endParaRPr lang="fr-BE"/>
          </a:p>
        </p:txBody>
      </p:sp>
      <p:sp>
        <p:nvSpPr>
          <p:cNvPr id="39966" name="Rectangle 30"/>
          <p:cNvSpPr>
            <a:spLocks noChangeArrowheads="1"/>
          </p:cNvSpPr>
          <p:nvPr/>
        </p:nvSpPr>
        <p:spPr bwMode="auto">
          <a:xfrm>
            <a:off x="5035550" y="2557463"/>
            <a:ext cx="3081338" cy="1428750"/>
          </a:xfrm>
          <a:prstGeom prst="rect">
            <a:avLst/>
          </a:prstGeom>
          <a:noFill/>
          <a:ln w="12700">
            <a:solidFill>
              <a:schemeClr val="tx1"/>
            </a:solidFill>
            <a:miter lim="800000"/>
            <a:headEnd/>
            <a:tailEnd/>
          </a:ln>
          <a:effectLst/>
        </p:spPr>
        <p:txBody>
          <a:bodyPr wrap="none" anchor="ctr"/>
          <a:lstStyle/>
          <a:p>
            <a:endParaRPr lang="fr-BE"/>
          </a:p>
        </p:txBody>
      </p:sp>
      <p:sp>
        <p:nvSpPr>
          <p:cNvPr id="39967" name="Text Box 31"/>
          <p:cNvSpPr txBox="1">
            <a:spLocks noChangeArrowheads="1"/>
          </p:cNvSpPr>
          <p:nvPr/>
        </p:nvSpPr>
        <p:spPr bwMode="auto">
          <a:xfrm>
            <a:off x="5411788" y="2933700"/>
            <a:ext cx="2360612" cy="633413"/>
          </a:xfrm>
          <a:prstGeom prst="rect">
            <a:avLst/>
          </a:prstGeom>
          <a:noFill/>
          <a:ln w="12700">
            <a:noFill/>
            <a:miter lim="800000"/>
            <a:headEnd/>
            <a:tailEnd/>
          </a:ln>
          <a:effectLst/>
        </p:spPr>
        <p:txBody>
          <a:bodyPr wrap="none" lIns="90215" tIns="45107" rIns="90215" bIns="45107">
            <a:spAutoFit/>
          </a:bodyPr>
          <a:lstStyle/>
          <a:p>
            <a:pPr defTabSz="901700" eaLnBrk="0" hangingPunct="0"/>
            <a:r>
              <a:rPr lang="en-US"/>
              <a:t>your data (shared by</a:t>
            </a:r>
          </a:p>
          <a:p>
            <a:pPr defTabSz="901700" eaLnBrk="0" hangingPunct="0"/>
            <a:r>
              <a:rPr lang="en-US"/>
              <a:t>        all your threads):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381000"/>
            <a:ext cx="8229600" cy="1143000"/>
          </a:xfrm>
          <a:noFill/>
          <a:ln/>
        </p:spPr>
        <p:txBody>
          <a:bodyPr lIns="92075" tIns="46038" rIns="92075" bIns="46038"/>
          <a:lstStyle/>
          <a:p>
            <a:r>
              <a:rPr lang="en-US" dirty="0">
                <a:solidFill>
                  <a:srgbClr val="0000FF"/>
                </a:solidFill>
              </a:rPr>
              <a:t>User-Level vs. Kernel Threads</a:t>
            </a:r>
          </a:p>
        </p:txBody>
      </p:sp>
      <p:sp>
        <p:nvSpPr>
          <p:cNvPr id="36867" name="Rectangle 3"/>
          <p:cNvSpPr>
            <a:spLocks noGrp="1" noChangeArrowheads="1"/>
          </p:cNvSpPr>
          <p:nvPr>
            <p:ph type="body" sz="half" idx="1"/>
          </p:nvPr>
        </p:nvSpPr>
        <p:spPr>
          <a:xfrm>
            <a:off x="457200" y="1600200"/>
            <a:ext cx="4033838" cy="3352800"/>
          </a:xfrm>
          <a:noFill/>
          <a:ln/>
        </p:spPr>
        <p:txBody>
          <a:bodyPr lIns="92075" tIns="46038" rIns="92075" bIns="46038"/>
          <a:lstStyle/>
          <a:p>
            <a:pPr>
              <a:buFontTx/>
              <a:buNone/>
            </a:pPr>
            <a:r>
              <a:rPr lang="en-US" dirty="0">
                <a:solidFill>
                  <a:srgbClr val="0000FF"/>
                </a:solidFill>
              </a:rPr>
              <a:t>User-Level</a:t>
            </a:r>
          </a:p>
          <a:p>
            <a:r>
              <a:rPr lang="en-US" sz="2000" dirty="0">
                <a:solidFill>
                  <a:srgbClr val="0000FF"/>
                </a:solidFill>
              </a:rPr>
              <a:t>Managed by application</a:t>
            </a:r>
          </a:p>
          <a:p>
            <a:r>
              <a:rPr lang="en-US" sz="2000" dirty="0">
                <a:solidFill>
                  <a:srgbClr val="0000FF"/>
                </a:solidFill>
              </a:rPr>
              <a:t>Kernel not aware of thread</a:t>
            </a:r>
          </a:p>
          <a:p>
            <a:r>
              <a:rPr lang="en-US" sz="2000" dirty="0">
                <a:solidFill>
                  <a:srgbClr val="0000FF"/>
                </a:solidFill>
              </a:rPr>
              <a:t>Context switching cheap</a:t>
            </a:r>
          </a:p>
          <a:p>
            <a:r>
              <a:rPr lang="en-US" sz="2000" dirty="0">
                <a:solidFill>
                  <a:srgbClr val="0000FF"/>
                </a:solidFill>
              </a:rPr>
              <a:t>Create as many as needed</a:t>
            </a:r>
          </a:p>
          <a:p>
            <a:r>
              <a:rPr lang="en-US" sz="2000" dirty="0">
                <a:solidFill>
                  <a:srgbClr val="0000FF"/>
                </a:solidFill>
              </a:rPr>
              <a:t>Must be used with care</a:t>
            </a:r>
          </a:p>
        </p:txBody>
      </p:sp>
      <p:sp>
        <p:nvSpPr>
          <p:cNvPr id="36868" name="Rectangle 4"/>
          <p:cNvSpPr>
            <a:spLocks noGrp="1" noChangeArrowheads="1"/>
          </p:cNvSpPr>
          <p:nvPr>
            <p:ph type="body" sz="half" idx="2"/>
          </p:nvPr>
        </p:nvSpPr>
        <p:spPr>
          <a:xfrm>
            <a:off x="4343400" y="1600200"/>
            <a:ext cx="4648200" cy="3436938"/>
          </a:xfrm>
          <a:noFill/>
          <a:ln/>
        </p:spPr>
        <p:txBody>
          <a:bodyPr lIns="92075" tIns="46038" rIns="92075" bIns="46038"/>
          <a:lstStyle/>
          <a:p>
            <a:pPr>
              <a:buFontTx/>
              <a:buNone/>
            </a:pPr>
            <a:r>
              <a:rPr lang="en-US">
                <a:solidFill>
                  <a:srgbClr val="FF3300"/>
                </a:solidFill>
              </a:rPr>
              <a:t>Kernel-Level</a:t>
            </a:r>
          </a:p>
          <a:p>
            <a:r>
              <a:rPr lang="en-US" sz="2000">
                <a:solidFill>
                  <a:srgbClr val="FF3300"/>
                </a:solidFill>
              </a:rPr>
              <a:t>Managed by kernel</a:t>
            </a:r>
          </a:p>
          <a:p>
            <a:r>
              <a:rPr lang="en-US" sz="2000">
                <a:solidFill>
                  <a:srgbClr val="FF3300"/>
                </a:solidFill>
              </a:rPr>
              <a:t>Consumes kernel resources</a:t>
            </a:r>
          </a:p>
          <a:p>
            <a:r>
              <a:rPr lang="en-US" sz="2000">
                <a:solidFill>
                  <a:srgbClr val="FF3300"/>
                </a:solidFill>
              </a:rPr>
              <a:t>Context switching expensive </a:t>
            </a:r>
          </a:p>
          <a:p>
            <a:r>
              <a:rPr lang="en-US" sz="2000">
                <a:solidFill>
                  <a:srgbClr val="FF3300"/>
                </a:solidFill>
              </a:rPr>
              <a:t>Number limited by kernel resources</a:t>
            </a:r>
          </a:p>
          <a:p>
            <a:r>
              <a:rPr lang="en-US" sz="2000">
                <a:solidFill>
                  <a:srgbClr val="FF3300"/>
                </a:solidFill>
              </a:rPr>
              <a:t>Simpler to use</a:t>
            </a:r>
          </a:p>
        </p:txBody>
      </p:sp>
      <p:sp>
        <p:nvSpPr>
          <p:cNvPr id="36869" name="Rectangle 5"/>
          <p:cNvSpPr>
            <a:spLocks noChangeArrowheads="1"/>
          </p:cNvSpPr>
          <p:nvPr/>
        </p:nvSpPr>
        <p:spPr bwMode="auto">
          <a:xfrm>
            <a:off x="152400" y="5410200"/>
            <a:ext cx="8602663" cy="1006475"/>
          </a:xfrm>
          <a:prstGeom prst="rect">
            <a:avLst/>
          </a:prstGeom>
          <a:noFill/>
          <a:ln w="9525">
            <a:noFill/>
            <a:miter lim="800000"/>
            <a:headEnd/>
            <a:tailEnd/>
          </a:ln>
          <a:effectLst/>
        </p:spPr>
        <p:txBody>
          <a:bodyPr wrap="none" lIns="92075" tIns="46038" rIns="92075" bIns="46038">
            <a:spAutoFit/>
          </a:bodyPr>
          <a:lstStyle/>
          <a:p>
            <a:pPr eaLnBrk="0" hangingPunct="0"/>
            <a:r>
              <a:rPr lang="en-US" sz="2000" b="1" dirty="0"/>
              <a:t>Key issue:</a:t>
            </a:r>
            <a:r>
              <a:rPr lang="en-US" sz="2000" dirty="0"/>
              <a:t> kernel threads provide virtual processors to user-level threads, </a:t>
            </a:r>
          </a:p>
          <a:p>
            <a:pPr eaLnBrk="0" hangingPunct="0"/>
            <a:r>
              <a:rPr lang="en-US" sz="2000" dirty="0"/>
              <a:t>	      but if all of </a:t>
            </a:r>
            <a:r>
              <a:rPr lang="en-US" sz="2000" dirty="0" err="1"/>
              <a:t>kthreads</a:t>
            </a:r>
            <a:r>
              <a:rPr lang="en-US" sz="2000" dirty="0"/>
              <a:t> block, then all user-level threads will block </a:t>
            </a:r>
          </a:p>
          <a:p>
            <a:pPr eaLnBrk="0" hangingPunct="0"/>
            <a:r>
              <a:rPr lang="en-US" sz="2000" dirty="0"/>
              <a:t>	      </a:t>
            </a:r>
            <a:r>
              <a:rPr lang="en-US" sz="2000" i="1" dirty="0"/>
              <a:t>even </a:t>
            </a:r>
            <a:r>
              <a:rPr lang="en-US" sz="2000" dirty="0"/>
              <a:t>if the program logic allows them to proceed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86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8">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86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86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867">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868">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6867">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86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8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rgbClr val="0000FF"/>
                </a:solidFill>
              </a:rPr>
              <a:t>Common tradeoffs</a:t>
            </a:r>
            <a:endParaRPr lang="fr-BE" dirty="0">
              <a:solidFill>
                <a:srgbClr val="0000FF"/>
              </a:solidFill>
            </a:endParaRPr>
          </a:p>
        </p:txBody>
      </p:sp>
      <p:sp>
        <p:nvSpPr>
          <p:cNvPr id="6" name="Content Placeholder 5"/>
          <p:cNvSpPr>
            <a:spLocks noGrp="1"/>
          </p:cNvSpPr>
          <p:nvPr>
            <p:ph idx="1"/>
          </p:nvPr>
        </p:nvSpPr>
        <p:spPr/>
        <p:txBody>
          <a:bodyPr/>
          <a:lstStyle/>
          <a:p>
            <a:r>
              <a:rPr lang="en-US" dirty="0" smtClean="0"/>
              <a:t>Threads do have costs</a:t>
            </a:r>
          </a:p>
          <a:p>
            <a:pPr lvl="1"/>
            <a:r>
              <a:rPr lang="en-US" dirty="0" smtClean="0"/>
              <a:t>Especially, the stack space required</a:t>
            </a:r>
          </a:p>
          <a:p>
            <a:pPr lvl="1"/>
            <a:r>
              <a:rPr lang="en-US" dirty="0" smtClean="0"/>
              <a:t>With many threads, this becomes a serious burden</a:t>
            </a:r>
          </a:p>
          <a:p>
            <a:pPr lvl="1"/>
            <a:endParaRPr lang="en-US" dirty="0" smtClean="0"/>
          </a:p>
          <a:p>
            <a:r>
              <a:rPr lang="en-US" dirty="0" smtClean="0"/>
              <a:t>Modern machines have multiple cores… but rarely more than 2.  At most 8 or 16.</a:t>
            </a:r>
          </a:p>
          <a:p>
            <a:pPr lvl="1"/>
            <a:r>
              <a:rPr lang="en-US" dirty="0" smtClean="0"/>
              <a:t>So we can’t just have one kernel thread per user thread</a:t>
            </a:r>
          </a:p>
          <a:p>
            <a:pPr lvl="1"/>
            <a:r>
              <a:rPr lang="en-US" dirty="0" smtClean="0"/>
              <a:t>Context switching costs can become a big overhead</a:t>
            </a:r>
            <a:endParaRPr lang="fr-B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0000FF"/>
                </a:solidFill>
              </a:rPr>
              <a:t>What this tells us?</a:t>
            </a:r>
            <a:endParaRPr lang="en-US" dirty="0">
              <a:solidFill>
                <a:srgbClr val="0000FF"/>
              </a:solidFill>
            </a:endParaRPr>
          </a:p>
        </p:txBody>
      </p:sp>
      <p:sp>
        <p:nvSpPr>
          <p:cNvPr id="4" name="Content Placeholder 3"/>
          <p:cNvSpPr>
            <a:spLocks noGrp="1"/>
          </p:cNvSpPr>
          <p:nvPr>
            <p:ph idx="1"/>
          </p:nvPr>
        </p:nvSpPr>
        <p:spPr/>
        <p:txBody>
          <a:bodyPr>
            <a:normAutofit lnSpcReduction="10000"/>
          </a:bodyPr>
          <a:lstStyle/>
          <a:p>
            <a:r>
              <a:rPr lang="en-US" dirty="0" smtClean="0"/>
              <a:t>It is getting harder to just speed up a chip</a:t>
            </a:r>
          </a:p>
          <a:p>
            <a:pPr lvl="1"/>
            <a:r>
              <a:rPr lang="en-US" dirty="0" smtClean="0"/>
              <a:t>One issue: the wires on the chip get very thin</a:t>
            </a:r>
          </a:p>
          <a:p>
            <a:pPr lvl="1"/>
            <a:r>
              <a:rPr lang="en-US" dirty="0" smtClean="0"/>
              <a:t>But more serious: heat becomes a problem</a:t>
            </a:r>
          </a:p>
          <a:p>
            <a:pPr lvl="1"/>
            <a:endParaRPr lang="en-US" dirty="0" smtClean="0"/>
          </a:p>
          <a:p>
            <a:r>
              <a:rPr lang="en-US" dirty="0" smtClean="0"/>
              <a:t>Heat dissipated by a chip rises roughly as the square of the clock speed!</a:t>
            </a:r>
          </a:p>
          <a:p>
            <a:pPr lvl="1"/>
            <a:r>
              <a:rPr lang="en-US" dirty="0" smtClean="0"/>
              <a:t>So: if the clock is four times as fast…</a:t>
            </a:r>
          </a:p>
          <a:p>
            <a:pPr lvl="1"/>
            <a:r>
              <a:rPr lang="en-US" dirty="0" smtClean="0"/>
              <a:t>… the chip produces sixteen times as much heat!</a:t>
            </a:r>
          </a:p>
          <a:p>
            <a:pPr lvl="1"/>
            <a:endParaRPr lang="en-US" dirty="0" smtClean="0"/>
          </a:p>
          <a:p>
            <a:r>
              <a:rPr lang="en-US" dirty="0" smtClean="0"/>
              <a:t>Chips are at risk of </a:t>
            </a:r>
            <a:r>
              <a:rPr lang="en-US" i="1" dirty="0" smtClean="0"/>
              <a:t>burning up</a:t>
            </a:r>
            <a:endParaRPr lang="en-US" dirty="0"/>
          </a:p>
        </p:txBody>
      </p:sp>
      <p:pic>
        <p:nvPicPr>
          <p:cNvPr id="1026" name="Picture 2" descr="http://www.collegebeing.com/uploads/2007/08/burning-computer.jpg"/>
          <p:cNvPicPr>
            <a:picLocks noChangeAspect="1" noChangeArrowheads="1"/>
          </p:cNvPicPr>
          <p:nvPr/>
        </p:nvPicPr>
        <p:blipFill>
          <a:blip r:embed="rId2"/>
          <a:srcRect/>
          <a:stretch>
            <a:fillRect/>
          </a:stretch>
        </p:blipFill>
        <p:spPr bwMode="auto">
          <a:xfrm rot="16200000">
            <a:off x="5867400" y="5105400"/>
            <a:ext cx="1219200" cy="18288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4800" y="609600"/>
            <a:ext cx="8534400" cy="1143000"/>
          </a:xfrm>
          <a:noFill/>
          <a:ln/>
        </p:spPr>
        <p:txBody>
          <a:bodyPr lIns="92075" tIns="46038" rIns="92075" bIns="46038">
            <a:normAutofit fontScale="90000"/>
          </a:bodyPr>
          <a:lstStyle/>
          <a:p>
            <a:r>
              <a:rPr lang="en-US" dirty="0">
                <a:solidFill>
                  <a:srgbClr val="0000FF"/>
                </a:solidFill>
              </a:rPr>
              <a:t>Thread </a:t>
            </a:r>
            <a:r>
              <a:rPr lang="en-US" dirty="0" smtClean="0">
                <a:solidFill>
                  <a:srgbClr val="0000FF"/>
                </a:solidFill>
              </a:rPr>
              <a:t>Hazards: Much like our race condition from last week!</a:t>
            </a:r>
            <a:endParaRPr lang="en-US" dirty="0">
              <a:solidFill>
                <a:srgbClr val="0000FF"/>
              </a:solidFill>
            </a:endParaRPr>
          </a:p>
        </p:txBody>
      </p:sp>
      <p:sp>
        <p:nvSpPr>
          <p:cNvPr id="25603" name="Rectangle 3"/>
          <p:cNvSpPr>
            <a:spLocks noGrp="1" noChangeArrowheads="1"/>
          </p:cNvSpPr>
          <p:nvPr>
            <p:ph type="body" idx="1"/>
          </p:nvPr>
        </p:nvSpPr>
        <p:spPr>
          <a:xfrm>
            <a:off x="2667000" y="2286000"/>
            <a:ext cx="5791200" cy="4114800"/>
          </a:xfrm>
          <a:noFill/>
          <a:ln/>
        </p:spPr>
        <p:txBody>
          <a:bodyPr lIns="92075" tIns="46038" rIns="92075" bIns="46038"/>
          <a:lstStyle/>
          <a:p>
            <a:pPr>
              <a:buFontTx/>
              <a:buNone/>
            </a:pPr>
            <a:r>
              <a:rPr lang="en-US" sz="2000"/>
              <a:t>int a = 1, b = 2, w = 2;</a:t>
            </a:r>
          </a:p>
          <a:p>
            <a:pPr>
              <a:buFontTx/>
              <a:buNone/>
            </a:pPr>
            <a:r>
              <a:rPr lang="en-US" sz="2000"/>
              <a:t>main() {</a:t>
            </a:r>
          </a:p>
          <a:p>
            <a:pPr>
              <a:buFontTx/>
              <a:buNone/>
            </a:pPr>
            <a:r>
              <a:rPr lang="en-US" sz="2000"/>
              <a:t>	CreateThread(fn, 4);</a:t>
            </a:r>
          </a:p>
          <a:p>
            <a:pPr>
              <a:buFontTx/>
              <a:buNone/>
            </a:pPr>
            <a:r>
              <a:rPr lang="en-US" sz="2000"/>
              <a:t>	CreateThread(fn, 4);</a:t>
            </a:r>
          </a:p>
          <a:p>
            <a:pPr>
              <a:buFontTx/>
              <a:buNone/>
            </a:pPr>
            <a:r>
              <a:rPr lang="en-US" sz="2000"/>
              <a:t>	while(w)  ;</a:t>
            </a:r>
          </a:p>
          <a:p>
            <a:pPr>
              <a:buFontTx/>
              <a:buNone/>
            </a:pPr>
            <a:r>
              <a:rPr lang="en-US" sz="2000"/>
              <a:t>}</a:t>
            </a:r>
          </a:p>
          <a:p>
            <a:pPr>
              <a:buFontTx/>
              <a:buNone/>
            </a:pPr>
            <a:r>
              <a:rPr lang="en-US" sz="2000"/>
              <a:t>fn() {</a:t>
            </a:r>
          </a:p>
          <a:p>
            <a:pPr>
              <a:buFontTx/>
              <a:buNone/>
            </a:pPr>
            <a:r>
              <a:rPr lang="en-US" sz="2000"/>
              <a:t>   int v = a + b;</a:t>
            </a:r>
          </a:p>
          <a:p>
            <a:pPr>
              <a:buFontTx/>
              <a:buNone/>
            </a:pPr>
            <a:r>
              <a:rPr lang="en-US" sz="2000"/>
              <a:t>   w--;</a:t>
            </a:r>
          </a:p>
          <a:p>
            <a:pPr>
              <a:buFontTx/>
              <a:buNone/>
            </a:pPr>
            <a:r>
              <a:rPr lang="en-US" sz="2000"/>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457200"/>
            <a:ext cx="8229600" cy="1143000"/>
          </a:xfrm>
          <a:noFill/>
          <a:ln/>
        </p:spPr>
        <p:txBody>
          <a:bodyPr lIns="92075" tIns="46038" rIns="92075" bIns="46038"/>
          <a:lstStyle/>
          <a:p>
            <a:r>
              <a:rPr lang="en-US" dirty="0">
                <a:solidFill>
                  <a:srgbClr val="0000FF"/>
                </a:solidFill>
              </a:rPr>
              <a:t>Concurrency Problems</a:t>
            </a:r>
          </a:p>
        </p:txBody>
      </p:sp>
      <p:sp>
        <p:nvSpPr>
          <p:cNvPr id="26627" name="Rectangle 3"/>
          <p:cNvSpPr>
            <a:spLocks noGrp="1" noChangeArrowheads="1"/>
          </p:cNvSpPr>
          <p:nvPr>
            <p:ph type="body" idx="1"/>
          </p:nvPr>
        </p:nvSpPr>
        <p:spPr>
          <a:xfrm>
            <a:off x="457200" y="1600200"/>
            <a:ext cx="8229600" cy="2095500"/>
          </a:xfrm>
          <a:noFill/>
          <a:ln/>
        </p:spPr>
        <p:txBody>
          <a:bodyPr lIns="92075" tIns="46038" rIns="92075" bIns="46038">
            <a:normAutofit lnSpcReduction="10000"/>
          </a:bodyPr>
          <a:lstStyle/>
          <a:p>
            <a:pPr>
              <a:buFontTx/>
              <a:buNone/>
            </a:pPr>
            <a:r>
              <a:rPr lang="en-US" sz="2000" dirty="0"/>
              <a:t>A statement like w-- in C (or C++) is implemented by several machine instructions:</a:t>
            </a:r>
          </a:p>
          <a:p>
            <a:pPr>
              <a:buFontTx/>
              <a:buNone/>
            </a:pPr>
            <a:r>
              <a:rPr lang="en-US" sz="2000" dirty="0"/>
              <a:t>		</a:t>
            </a:r>
            <a:r>
              <a:rPr lang="en-US" sz="2000" dirty="0" err="1" smtClean="0"/>
              <a:t>mov</a:t>
            </a:r>
            <a:r>
              <a:rPr lang="en-US" sz="2000" dirty="0"/>
              <a:t>	</a:t>
            </a:r>
            <a:r>
              <a:rPr lang="en-US" sz="2000" dirty="0" smtClean="0"/>
              <a:t>w,r4</a:t>
            </a:r>
            <a:endParaRPr lang="en-US" sz="2000" dirty="0"/>
          </a:p>
          <a:p>
            <a:pPr>
              <a:buFontTx/>
              <a:buNone/>
            </a:pPr>
            <a:r>
              <a:rPr lang="en-US" sz="2000" dirty="0"/>
              <a:t>		</a:t>
            </a:r>
            <a:r>
              <a:rPr lang="en-US" sz="2000" dirty="0" smtClean="0"/>
              <a:t>sub</a:t>
            </a:r>
            <a:r>
              <a:rPr lang="en-US" sz="2000" dirty="0"/>
              <a:t>	</a:t>
            </a:r>
            <a:r>
              <a:rPr lang="en-US" sz="2000" dirty="0" smtClean="0"/>
              <a:t>$1,r4</a:t>
            </a:r>
            <a:endParaRPr lang="en-US" sz="2000" dirty="0"/>
          </a:p>
          <a:p>
            <a:pPr>
              <a:buFontTx/>
              <a:buNone/>
            </a:pPr>
            <a:r>
              <a:rPr lang="en-US" sz="2000" dirty="0"/>
              <a:t>		</a:t>
            </a:r>
            <a:r>
              <a:rPr lang="en-US" sz="2000" dirty="0" err="1" smtClean="0"/>
              <a:t>mov</a:t>
            </a:r>
            <a:r>
              <a:rPr lang="en-US" sz="2000" dirty="0"/>
              <a:t>	</a:t>
            </a:r>
            <a:r>
              <a:rPr lang="en-US" sz="2000" dirty="0" smtClean="0"/>
              <a:t>r4,w</a:t>
            </a:r>
            <a:endParaRPr lang="en-US" sz="2000" dirty="0"/>
          </a:p>
          <a:p>
            <a:pPr>
              <a:buFontTx/>
              <a:buNone/>
            </a:pPr>
            <a:r>
              <a:rPr lang="en-US" sz="2000" dirty="0"/>
              <a:t>Now, imagine the following sequence, what is the value of w?</a:t>
            </a:r>
          </a:p>
        </p:txBody>
      </p:sp>
      <p:sp>
        <p:nvSpPr>
          <p:cNvPr id="26628" name="Rectangle 4"/>
          <p:cNvSpPr>
            <a:spLocks noChangeArrowheads="1"/>
          </p:cNvSpPr>
          <p:nvPr/>
        </p:nvSpPr>
        <p:spPr bwMode="auto">
          <a:xfrm>
            <a:off x="762000" y="4191000"/>
            <a:ext cx="3886200" cy="1905000"/>
          </a:xfrm>
          <a:prstGeom prst="rect">
            <a:avLst/>
          </a:prstGeom>
          <a:noFill/>
          <a:ln w="9525">
            <a:noFill/>
            <a:miter lim="800000"/>
            <a:headEnd/>
            <a:tailEnd/>
          </a:ln>
          <a:effectLst/>
        </p:spPr>
        <p:txBody>
          <a:bodyPr lIns="92075" tIns="46038" rIns="92075" bIns="46038"/>
          <a:lstStyle/>
          <a:p>
            <a:pPr marL="342900" indent="-342900" eaLnBrk="0" hangingPunct="0">
              <a:spcBef>
                <a:spcPct val="20000"/>
              </a:spcBef>
            </a:pPr>
            <a:r>
              <a:rPr lang="en-US" sz="2000" dirty="0">
                <a:solidFill>
                  <a:srgbClr val="0000FF"/>
                </a:solidFill>
                <a:latin typeface="Times New Roman" pitchFamily="18" charset="0"/>
              </a:rPr>
              <a:t>		</a:t>
            </a:r>
            <a:r>
              <a:rPr lang="en-US" sz="2000" dirty="0" err="1" smtClean="0">
                <a:solidFill>
                  <a:srgbClr val="0000FF"/>
                </a:solidFill>
                <a:latin typeface="Times New Roman" pitchFamily="18" charset="0"/>
              </a:rPr>
              <a:t>mov</a:t>
            </a:r>
            <a:r>
              <a:rPr lang="en-US" sz="2000" dirty="0">
                <a:solidFill>
                  <a:srgbClr val="0000FF"/>
                </a:solidFill>
                <a:latin typeface="Times New Roman" pitchFamily="18" charset="0"/>
              </a:rPr>
              <a:t>	</a:t>
            </a:r>
            <a:r>
              <a:rPr lang="en-US" sz="2000" dirty="0" smtClean="0">
                <a:solidFill>
                  <a:srgbClr val="0000FF"/>
                </a:solidFill>
                <a:latin typeface="Times New Roman" pitchFamily="18" charset="0"/>
              </a:rPr>
              <a:t>w,r4</a:t>
            </a:r>
            <a:r>
              <a:rPr lang="en-US" sz="2000" dirty="0">
                <a:solidFill>
                  <a:srgbClr val="0000FF"/>
                </a:solidFill>
                <a:latin typeface="Times New Roman" pitchFamily="18" charset="0"/>
              </a:rPr>
              <a:t>	        </a:t>
            </a:r>
          </a:p>
          <a:p>
            <a:pPr marL="342900" indent="-342900" eaLnBrk="0" hangingPunct="0">
              <a:spcBef>
                <a:spcPct val="20000"/>
              </a:spcBef>
            </a:pPr>
            <a:r>
              <a:rPr lang="en-US" sz="2000" dirty="0">
                <a:solidFill>
                  <a:srgbClr val="0000FF"/>
                </a:solidFill>
                <a:latin typeface="Times New Roman" pitchFamily="18" charset="0"/>
              </a:rPr>
              <a:t>		______________</a:t>
            </a:r>
          </a:p>
          <a:p>
            <a:pPr marL="342900" indent="-342900" eaLnBrk="0" hangingPunct="0">
              <a:spcBef>
                <a:spcPct val="20000"/>
              </a:spcBef>
            </a:pPr>
            <a:r>
              <a:rPr lang="en-US" sz="2000" dirty="0">
                <a:solidFill>
                  <a:srgbClr val="0000FF"/>
                </a:solidFill>
                <a:latin typeface="Times New Roman" pitchFamily="18" charset="0"/>
              </a:rPr>
              <a:t>		______________</a:t>
            </a:r>
          </a:p>
          <a:p>
            <a:pPr marL="342900" indent="-342900" eaLnBrk="0" hangingPunct="0">
              <a:spcBef>
                <a:spcPct val="20000"/>
              </a:spcBef>
            </a:pPr>
            <a:r>
              <a:rPr lang="en-US" sz="2000" dirty="0">
                <a:solidFill>
                  <a:srgbClr val="0000FF"/>
                </a:solidFill>
                <a:latin typeface="Times New Roman" pitchFamily="18" charset="0"/>
              </a:rPr>
              <a:t>		______________</a:t>
            </a:r>
          </a:p>
          <a:p>
            <a:pPr marL="342900" indent="-342900" eaLnBrk="0" hangingPunct="0">
              <a:spcBef>
                <a:spcPct val="20000"/>
              </a:spcBef>
            </a:pPr>
            <a:r>
              <a:rPr lang="en-US" sz="2000" dirty="0">
                <a:solidFill>
                  <a:srgbClr val="0000FF"/>
                </a:solidFill>
                <a:latin typeface="Times New Roman" pitchFamily="18" charset="0"/>
              </a:rPr>
              <a:t>		</a:t>
            </a:r>
            <a:r>
              <a:rPr lang="en-US" sz="2000" dirty="0" smtClean="0">
                <a:solidFill>
                  <a:srgbClr val="0000FF"/>
                </a:solidFill>
                <a:latin typeface="Times New Roman" pitchFamily="18" charset="0"/>
              </a:rPr>
              <a:t>sub         $1,r1</a:t>
            </a:r>
            <a:endParaRPr lang="en-US" sz="2000" dirty="0">
              <a:solidFill>
                <a:srgbClr val="0000FF"/>
              </a:solidFill>
              <a:latin typeface="Times New Roman" pitchFamily="18" charset="0"/>
            </a:endParaRPr>
          </a:p>
          <a:p>
            <a:pPr marL="342900" indent="-342900" eaLnBrk="0" hangingPunct="0">
              <a:spcBef>
                <a:spcPct val="20000"/>
              </a:spcBef>
            </a:pPr>
            <a:r>
              <a:rPr lang="en-US" sz="2000" dirty="0">
                <a:solidFill>
                  <a:srgbClr val="0000FF"/>
                </a:solidFill>
                <a:latin typeface="Times New Roman" pitchFamily="18" charset="0"/>
              </a:rPr>
              <a:t>		</a:t>
            </a:r>
            <a:r>
              <a:rPr lang="en-US" sz="2000" dirty="0" err="1" smtClean="0">
                <a:solidFill>
                  <a:srgbClr val="0000FF"/>
                </a:solidFill>
                <a:latin typeface="Times New Roman" pitchFamily="18" charset="0"/>
              </a:rPr>
              <a:t>mov</a:t>
            </a:r>
            <a:r>
              <a:rPr lang="en-US" sz="2000" dirty="0">
                <a:solidFill>
                  <a:srgbClr val="0000FF"/>
                </a:solidFill>
                <a:latin typeface="Times New Roman" pitchFamily="18" charset="0"/>
              </a:rPr>
              <a:t>	r4, </a:t>
            </a:r>
            <a:r>
              <a:rPr lang="en-US" sz="2000" dirty="0" smtClean="0">
                <a:solidFill>
                  <a:srgbClr val="0000FF"/>
                </a:solidFill>
                <a:latin typeface="Times New Roman" pitchFamily="18" charset="0"/>
              </a:rPr>
              <a:t>w</a:t>
            </a:r>
            <a:endParaRPr lang="en-US" sz="2000" dirty="0">
              <a:solidFill>
                <a:srgbClr val="0000FF"/>
              </a:solidFill>
              <a:latin typeface="Times New Roman" pitchFamily="18" charset="0"/>
            </a:endParaRPr>
          </a:p>
          <a:p>
            <a:pPr marL="342900" indent="-342900" eaLnBrk="0" hangingPunct="0">
              <a:spcBef>
                <a:spcPct val="20000"/>
              </a:spcBef>
            </a:pPr>
            <a:endParaRPr lang="en-US" sz="2000" dirty="0">
              <a:solidFill>
                <a:schemeClr val="accent2"/>
              </a:solidFill>
              <a:latin typeface="Times New Roman" pitchFamily="18" charset="0"/>
            </a:endParaRPr>
          </a:p>
        </p:txBody>
      </p:sp>
      <p:sp>
        <p:nvSpPr>
          <p:cNvPr id="26629" name="Rectangle 5"/>
          <p:cNvSpPr>
            <a:spLocks noChangeArrowheads="1"/>
          </p:cNvSpPr>
          <p:nvPr/>
        </p:nvSpPr>
        <p:spPr bwMode="auto">
          <a:xfrm>
            <a:off x="4572000" y="4191000"/>
            <a:ext cx="3886200" cy="1905000"/>
          </a:xfrm>
          <a:prstGeom prst="rect">
            <a:avLst/>
          </a:prstGeom>
          <a:noFill/>
          <a:ln w="9525">
            <a:noFill/>
            <a:miter lim="800000"/>
            <a:headEnd/>
            <a:tailEnd/>
          </a:ln>
          <a:effectLst/>
        </p:spPr>
        <p:txBody>
          <a:bodyPr lIns="92075" tIns="46038" rIns="92075" bIns="46038"/>
          <a:lstStyle/>
          <a:p>
            <a:pPr marL="342900" indent="-342900" eaLnBrk="0" hangingPunct="0">
              <a:spcBef>
                <a:spcPct val="20000"/>
              </a:spcBef>
            </a:pPr>
            <a:r>
              <a:rPr lang="en-US" sz="2000" dirty="0">
                <a:latin typeface="Times New Roman" pitchFamily="18" charset="0"/>
              </a:rPr>
              <a:t>		</a:t>
            </a:r>
            <a:r>
              <a:rPr lang="en-US" sz="2000" dirty="0" err="1" smtClean="0">
                <a:solidFill>
                  <a:srgbClr val="FF3300"/>
                </a:solidFill>
                <a:latin typeface="Times New Roman" pitchFamily="18" charset="0"/>
              </a:rPr>
              <a:t>mov</a:t>
            </a:r>
            <a:r>
              <a:rPr lang="en-US" sz="2000" dirty="0" smtClean="0">
                <a:solidFill>
                  <a:srgbClr val="FF3300"/>
                </a:solidFill>
                <a:latin typeface="Times New Roman" pitchFamily="18" charset="0"/>
              </a:rPr>
              <a:t>       r4,-(sp)</a:t>
            </a:r>
          </a:p>
          <a:p>
            <a:pPr marL="342900" indent="-342900" eaLnBrk="0" hangingPunct="0">
              <a:spcBef>
                <a:spcPct val="20000"/>
              </a:spcBef>
            </a:pPr>
            <a:r>
              <a:rPr lang="en-US" sz="2000" dirty="0" smtClean="0">
                <a:solidFill>
                  <a:srgbClr val="FF3300"/>
                </a:solidFill>
                <a:latin typeface="Times New Roman" pitchFamily="18" charset="0"/>
              </a:rPr>
              <a:t>		</a:t>
            </a:r>
            <a:r>
              <a:rPr lang="en-US" sz="2000" dirty="0" err="1" smtClean="0">
                <a:solidFill>
                  <a:srgbClr val="FF3300"/>
                </a:solidFill>
                <a:latin typeface="Times New Roman" pitchFamily="18" charset="0"/>
              </a:rPr>
              <a:t>mov</a:t>
            </a:r>
            <a:r>
              <a:rPr lang="en-US" sz="2000" dirty="0">
                <a:solidFill>
                  <a:srgbClr val="FF3300"/>
                </a:solidFill>
                <a:latin typeface="Times New Roman" pitchFamily="18" charset="0"/>
              </a:rPr>
              <a:t>	</a:t>
            </a:r>
            <a:r>
              <a:rPr lang="en-US" sz="2000" dirty="0" smtClean="0">
                <a:solidFill>
                  <a:srgbClr val="FF3300"/>
                </a:solidFill>
                <a:latin typeface="Times New Roman" pitchFamily="18" charset="0"/>
              </a:rPr>
              <a:t>w,r4</a:t>
            </a:r>
            <a:endParaRPr lang="en-US" sz="2000" dirty="0">
              <a:solidFill>
                <a:srgbClr val="FF3300"/>
              </a:solidFill>
              <a:latin typeface="Times New Roman" pitchFamily="18" charset="0"/>
            </a:endParaRPr>
          </a:p>
          <a:p>
            <a:pPr marL="342900" indent="-342900" eaLnBrk="0" hangingPunct="0">
              <a:spcBef>
                <a:spcPct val="20000"/>
              </a:spcBef>
            </a:pPr>
            <a:r>
              <a:rPr lang="en-US" sz="2000" dirty="0">
                <a:solidFill>
                  <a:srgbClr val="FF3300"/>
                </a:solidFill>
                <a:latin typeface="Times New Roman" pitchFamily="18" charset="0"/>
              </a:rPr>
              <a:t>		</a:t>
            </a:r>
            <a:r>
              <a:rPr lang="en-US" sz="2000" dirty="0" smtClean="0">
                <a:solidFill>
                  <a:srgbClr val="FF3300"/>
                </a:solidFill>
                <a:latin typeface="Times New Roman" pitchFamily="18" charset="0"/>
              </a:rPr>
              <a:t>sub</a:t>
            </a:r>
            <a:r>
              <a:rPr lang="en-US" sz="2000" dirty="0">
                <a:solidFill>
                  <a:srgbClr val="FF3300"/>
                </a:solidFill>
                <a:latin typeface="Times New Roman" pitchFamily="18" charset="0"/>
              </a:rPr>
              <a:t>	</a:t>
            </a:r>
            <a:r>
              <a:rPr lang="en-US" sz="2000" dirty="0" smtClean="0">
                <a:solidFill>
                  <a:srgbClr val="FF3300"/>
                </a:solidFill>
                <a:latin typeface="Times New Roman" pitchFamily="18" charset="0"/>
              </a:rPr>
              <a:t>$-1,w</a:t>
            </a:r>
            <a:endParaRPr lang="en-US" sz="2000" dirty="0">
              <a:solidFill>
                <a:srgbClr val="FF3300"/>
              </a:solidFill>
              <a:latin typeface="Times New Roman" pitchFamily="18" charset="0"/>
            </a:endParaRPr>
          </a:p>
          <a:p>
            <a:pPr marL="342900" indent="-342900" eaLnBrk="0" hangingPunct="0">
              <a:spcBef>
                <a:spcPct val="20000"/>
              </a:spcBef>
            </a:pPr>
            <a:r>
              <a:rPr lang="en-US" sz="2000" dirty="0">
                <a:solidFill>
                  <a:srgbClr val="FF3300"/>
                </a:solidFill>
                <a:latin typeface="Times New Roman" pitchFamily="18" charset="0"/>
              </a:rPr>
              <a:t>		</a:t>
            </a:r>
            <a:r>
              <a:rPr lang="en-US" sz="2000" dirty="0" err="1" smtClean="0">
                <a:solidFill>
                  <a:srgbClr val="FF3300"/>
                </a:solidFill>
                <a:latin typeface="Times New Roman" pitchFamily="18" charset="0"/>
              </a:rPr>
              <a:t>mov</a:t>
            </a:r>
            <a:r>
              <a:rPr lang="en-US" sz="2000" dirty="0">
                <a:solidFill>
                  <a:srgbClr val="FF3300"/>
                </a:solidFill>
                <a:latin typeface="Times New Roman" pitchFamily="18" charset="0"/>
              </a:rPr>
              <a:t>	</a:t>
            </a:r>
            <a:r>
              <a:rPr lang="en-US" sz="2000" dirty="0" smtClean="0">
                <a:solidFill>
                  <a:srgbClr val="FF3300"/>
                </a:solidFill>
                <a:latin typeface="Times New Roman" pitchFamily="18" charset="0"/>
              </a:rPr>
              <a:t>r4,w</a:t>
            </a:r>
          </a:p>
          <a:p>
            <a:pPr marL="342900" indent="-342900" eaLnBrk="0" hangingPunct="0">
              <a:spcBef>
                <a:spcPct val="20000"/>
              </a:spcBef>
            </a:pPr>
            <a:r>
              <a:rPr lang="en-US" sz="2000" dirty="0" smtClean="0">
                <a:solidFill>
                  <a:srgbClr val="FF3300"/>
                </a:solidFill>
                <a:latin typeface="Times New Roman" pitchFamily="18" charset="0"/>
              </a:rPr>
              <a:t>		</a:t>
            </a:r>
            <a:r>
              <a:rPr lang="en-US" sz="2000" dirty="0" err="1" smtClean="0">
                <a:solidFill>
                  <a:srgbClr val="FF3300"/>
                </a:solidFill>
                <a:latin typeface="Times New Roman" pitchFamily="18" charset="0"/>
              </a:rPr>
              <a:t>mov</a:t>
            </a:r>
            <a:r>
              <a:rPr lang="en-US" sz="2000" dirty="0" smtClean="0">
                <a:solidFill>
                  <a:srgbClr val="FF3300"/>
                </a:solidFill>
                <a:latin typeface="Times New Roman" pitchFamily="18" charset="0"/>
              </a:rPr>
              <a:t>	(sp)+,r4</a:t>
            </a:r>
            <a:endParaRPr lang="en-US" sz="2000" dirty="0">
              <a:solidFill>
                <a:srgbClr val="FF3300"/>
              </a:solidFill>
              <a:latin typeface="Times New Roman" pitchFamily="18" charset="0"/>
            </a:endParaRPr>
          </a:p>
          <a:p>
            <a:pPr marL="342900" indent="-342900" eaLnBrk="0" hangingPunct="0">
              <a:spcBef>
                <a:spcPct val="20000"/>
              </a:spcBef>
            </a:pPr>
            <a:endParaRPr lang="en-US" sz="2000" dirty="0">
              <a:solidFill>
                <a:srgbClr val="FF3300"/>
              </a:solidFill>
              <a:latin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solidFill>
                  <a:srgbClr val="0000FF"/>
                </a:solidFill>
              </a:rPr>
              <a:t>Threads share global memory</a:t>
            </a:r>
          </a:p>
        </p:txBody>
      </p:sp>
      <p:sp>
        <p:nvSpPr>
          <p:cNvPr id="44035" name="Rectangle 3"/>
          <p:cNvSpPr>
            <a:spLocks noGrp="1" noChangeArrowheads="1"/>
          </p:cNvSpPr>
          <p:nvPr>
            <p:ph type="body" idx="1"/>
          </p:nvPr>
        </p:nvSpPr>
        <p:spPr/>
        <p:txBody>
          <a:bodyPr/>
          <a:lstStyle/>
          <a:p>
            <a:r>
              <a:rPr lang="en-US"/>
              <a:t>When a process contains multiple threads, they have</a:t>
            </a:r>
          </a:p>
          <a:p>
            <a:pPr lvl="1"/>
            <a:r>
              <a:rPr lang="en-US"/>
              <a:t>Private registers and stack memory (the </a:t>
            </a:r>
            <a:r>
              <a:rPr lang="en-US" i="1"/>
              <a:t>context switching</a:t>
            </a:r>
            <a:r>
              <a:rPr lang="en-US"/>
              <a:t> mechanism needs to save and restore registers when switching from thread to thread)</a:t>
            </a:r>
          </a:p>
          <a:p>
            <a:pPr lvl="1"/>
            <a:r>
              <a:rPr lang="en-US"/>
              <a:t>Shared access to the remainder of the process “state”</a:t>
            </a:r>
          </a:p>
          <a:p>
            <a:r>
              <a:rPr lang="en-US"/>
              <a:t>This can result in </a:t>
            </a:r>
            <a:r>
              <a:rPr lang="en-US" i="1"/>
              <a:t>race conditions</a:t>
            </a:r>
            <a:r>
              <a:rPr lang="en-US"/>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some slides taken from Mendel Rosenblum's lecture at Stanford</a:t>
            </a:r>
          </a:p>
        </p:txBody>
      </p:sp>
      <p:sp>
        <p:nvSpPr>
          <p:cNvPr id="46082" name="Rectangle 2"/>
          <p:cNvSpPr>
            <a:spLocks noGrp="1" noChangeArrowheads="1"/>
          </p:cNvSpPr>
          <p:nvPr>
            <p:ph type="title"/>
          </p:nvPr>
        </p:nvSpPr>
        <p:spPr>
          <a:noFill/>
          <a:ln/>
        </p:spPr>
        <p:txBody>
          <a:bodyPr lIns="92075" tIns="46038" rIns="92075" bIns="46038" anchor="b"/>
          <a:lstStyle/>
          <a:p>
            <a:r>
              <a:rPr lang="en-US">
                <a:solidFill>
                  <a:srgbClr val="0000FF"/>
                </a:solidFill>
              </a:rPr>
              <a:t>Two threads, one counter</a:t>
            </a:r>
          </a:p>
        </p:txBody>
      </p:sp>
      <p:sp>
        <p:nvSpPr>
          <p:cNvPr id="46083" name="Rectangle 3"/>
          <p:cNvSpPr>
            <a:spLocks noGrp="1" noChangeArrowheads="1"/>
          </p:cNvSpPr>
          <p:nvPr>
            <p:ph type="body" idx="1"/>
          </p:nvPr>
        </p:nvSpPr>
        <p:spPr>
          <a:noFill/>
          <a:ln/>
        </p:spPr>
        <p:txBody>
          <a:bodyPr lIns="92075" tIns="46038" rIns="92075" bIns="46038"/>
          <a:lstStyle/>
          <a:p>
            <a:pPr>
              <a:buFontTx/>
              <a:buNone/>
            </a:pPr>
            <a:r>
              <a:rPr lang="en-US" sz="2400"/>
              <a:t>Popular web server  </a:t>
            </a:r>
          </a:p>
          <a:p>
            <a:r>
              <a:rPr lang="en-US" sz="2400"/>
              <a:t>Uses multiple threads to speed things up.  </a:t>
            </a:r>
          </a:p>
          <a:p>
            <a:r>
              <a:rPr lang="en-US" sz="2400"/>
              <a:t>Simple shared state error: </a:t>
            </a:r>
          </a:p>
          <a:p>
            <a:pPr lvl="1"/>
            <a:r>
              <a:rPr lang="en-US" sz="2000"/>
              <a:t>each thread increments a shared counter to track number of hits</a:t>
            </a:r>
          </a:p>
          <a:p>
            <a:endParaRPr lang="en-US" sz="2400"/>
          </a:p>
          <a:p>
            <a:endParaRPr lang="en-US" sz="2400"/>
          </a:p>
          <a:p>
            <a:endParaRPr lang="en-US" sz="2400"/>
          </a:p>
          <a:p>
            <a:endParaRPr lang="en-US" sz="2400"/>
          </a:p>
          <a:p>
            <a:r>
              <a:rPr lang="en-US" sz="2400"/>
              <a:t>What happens when two threads execute concurrently?</a:t>
            </a:r>
          </a:p>
        </p:txBody>
      </p:sp>
      <p:sp>
        <p:nvSpPr>
          <p:cNvPr id="46084" name="Text Box 4"/>
          <p:cNvSpPr txBox="1">
            <a:spLocks noChangeArrowheads="1"/>
          </p:cNvSpPr>
          <p:nvPr/>
        </p:nvSpPr>
        <p:spPr bwMode="auto">
          <a:xfrm>
            <a:off x="1752600" y="3227388"/>
            <a:ext cx="3435350" cy="1373187"/>
          </a:xfrm>
          <a:prstGeom prst="rect">
            <a:avLst/>
          </a:prstGeom>
          <a:noFill/>
          <a:ln w="12700">
            <a:noFill/>
            <a:miter lim="800000"/>
            <a:headEnd type="none" w="sm" len="sm"/>
            <a:tailEnd type="none" w="sm" len="sm"/>
          </a:ln>
          <a:effectLst/>
        </p:spPr>
        <p:txBody>
          <a:bodyPr wrap="none">
            <a:spAutoFit/>
          </a:bodyPr>
          <a:lstStyle/>
          <a:p>
            <a:r>
              <a:rPr lang="en-US" sz="2400">
                <a:solidFill>
                  <a:srgbClr val="0000FF"/>
                </a:solidFill>
                <a:latin typeface="Comic Sans MS" pitchFamily="66" charset="0"/>
              </a:rPr>
              <a:t>	</a:t>
            </a:r>
            <a:r>
              <a:rPr lang="en-US" sz="2800">
                <a:solidFill>
                  <a:srgbClr val="0000FF"/>
                </a:solidFill>
                <a:latin typeface="Comic Sans MS" pitchFamily="66" charset="0"/>
              </a:rPr>
              <a:t>…</a:t>
            </a:r>
          </a:p>
          <a:p>
            <a:r>
              <a:rPr lang="en-US" sz="2800">
                <a:solidFill>
                  <a:srgbClr val="0000FF"/>
                </a:solidFill>
                <a:latin typeface="Comic Sans MS" pitchFamily="66" charset="0"/>
              </a:rPr>
              <a:t>	hits = hits + 1;</a:t>
            </a:r>
          </a:p>
          <a:p>
            <a:r>
              <a:rPr lang="en-US" sz="2800">
                <a:solidFill>
                  <a:srgbClr val="0000FF"/>
                </a:solidFill>
                <a:latin typeface="Comic Sans MS" pitchFamily="66" charset="0"/>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381000"/>
            <a:ext cx="8229600" cy="1143000"/>
          </a:xfrm>
          <a:noFill/>
          <a:ln/>
        </p:spPr>
        <p:txBody>
          <a:bodyPr lIns="92075" tIns="46038" rIns="92075" bIns="46038" anchor="b"/>
          <a:lstStyle/>
          <a:p>
            <a:r>
              <a:rPr lang="en-US" dirty="0">
                <a:solidFill>
                  <a:srgbClr val="0000FF"/>
                </a:solidFill>
              </a:rPr>
              <a:t>Shared counters</a:t>
            </a:r>
          </a:p>
        </p:txBody>
      </p:sp>
      <p:sp>
        <p:nvSpPr>
          <p:cNvPr id="47107" name="Rectangle 3"/>
          <p:cNvSpPr>
            <a:spLocks noGrp="1" noChangeArrowheads="1"/>
          </p:cNvSpPr>
          <p:nvPr>
            <p:ph type="body" idx="1"/>
          </p:nvPr>
        </p:nvSpPr>
        <p:spPr>
          <a:xfrm>
            <a:off x="457200" y="1676400"/>
            <a:ext cx="8229600" cy="4389120"/>
          </a:xfrm>
          <a:noFill/>
          <a:ln/>
        </p:spPr>
        <p:txBody>
          <a:bodyPr lIns="92075" tIns="46038" rIns="92075" bIns="46038">
            <a:normAutofit lnSpcReduction="10000"/>
          </a:bodyPr>
          <a:lstStyle/>
          <a:p>
            <a:r>
              <a:rPr lang="en-US" sz="2400" dirty="0"/>
              <a:t>Possible result: lost update!   </a:t>
            </a:r>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endParaRPr lang="en-US" sz="2400" b="1" dirty="0"/>
          </a:p>
          <a:p>
            <a:r>
              <a:rPr lang="en-US" sz="2400" dirty="0"/>
              <a:t>One other possible result: everything works.</a:t>
            </a:r>
          </a:p>
          <a:p>
            <a:pPr lvl="1">
              <a:buFontTx/>
              <a:buNone/>
            </a:pPr>
            <a:r>
              <a:rPr lang="en-US" sz="2000" dirty="0">
                <a:sym typeface="Symbol" pitchFamily="18" charset="2"/>
              </a:rPr>
              <a:t> Difficult to debug</a:t>
            </a:r>
          </a:p>
          <a:p>
            <a:r>
              <a:rPr lang="en-US" sz="2400" dirty="0"/>
              <a:t>Called a “race condition”</a:t>
            </a:r>
          </a:p>
        </p:txBody>
      </p:sp>
      <p:sp>
        <p:nvSpPr>
          <p:cNvPr id="47108" name="Text Box 4"/>
          <p:cNvSpPr txBox="1">
            <a:spLocks noChangeArrowheads="1"/>
          </p:cNvSpPr>
          <p:nvPr/>
        </p:nvSpPr>
        <p:spPr bwMode="auto">
          <a:xfrm>
            <a:off x="4876800" y="4191000"/>
            <a:ext cx="1985963" cy="519113"/>
          </a:xfrm>
          <a:prstGeom prst="rect">
            <a:avLst/>
          </a:prstGeom>
          <a:noFill/>
          <a:ln w="57150">
            <a:noFill/>
            <a:miter lim="800000"/>
            <a:headEnd type="none" w="sm" len="sm"/>
            <a:tailEnd type="none" w="sm" len="sm"/>
          </a:ln>
          <a:effectLst/>
        </p:spPr>
        <p:txBody>
          <a:bodyPr wrap="none" anchor="ctr">
            <a:spAutoFit/>
          </a:bodyPr>
          <a:lstStyle/>
          <a:p>
            <a:pPr algn="ctr"/>
            <a:r>
              <a:rPr lang="en-US" sz="2800">
                <a:solidFill>
                  <a:srgbClr val="CC0000"/>
                </a:solidFill>
                <a:latin typeface="Comic Sans MS" pitchFamily="66" charset="0"/>
              </a:rPr>
              <a:t>hits = 0 + 1</a:t>
            </a:r>
          </a:p>
        </p:txBody>
      </p:sp>
      <p:sp>
        <p:nvSpPr>
          <p:cNvPr id="47109" name="Freeform 5"/>
          <p:cNvSpPr>
            <a:spLocks/>
          </p:cNvSpPr>
          <p:nvPr/>
        </p:nvSpPr>
        <p:spPr bwMode="auto">
          <a:xfrm>
            <a:off x="2805113" y="2481263"/>
            <a:ext cx="342900" cy="646112"/>
          </a:xfrm>
          <a:custGeom>
            <a:avLst/>
            <a:gdLst/>
            <a:ahLst/>
            <a:cxnLst>
              <a:cxn ang="0">
                <a:pos x="64" y="0"/>
              </a:cxn>
              <a:cxn ang="0">
                <a:pos x="208" y="192"/>
              </a:cxn>
              <a:cxn ang="0">
                <a:pos x="16" y="336"/>
              </a:cxn>
              <a:cxn ang="0">
                <a:pos x="112" y="528"/>
              </a:cxn>
            </a:cxnLst>
            <a:rect l="0" t="0" r="r" b="b"/>
            <a:pathLst>
              <a:path w="216" h="528">
                <a:moveTo>
                  <a:pt x="64" y="0"/>
                </a:moveTo>
                <a:cubicBezTo>
                  <a:pt x="140" y="68"/>
                  <a:pt x="216" y="136"/>
                  <a:pt x="208" y="192"/>
                </a:cubicBezTo>
                <a:cubicBezTo>
                  <a:pt x="200" y="248"/>
                  <a:pt x="32" y="280"/>
                  <a:pt x="16" y="336"/>
                </a:cubicBezTo>
                <a:cubicBezTo>
                  <a:pt x="0" y="392"/>
                  <a:pt x="96" y="488"/>
                  <a:pt x="112" y="528"/>
                </a:cubicBezTo>
              </a:path>
            </a:pathLst>
          </a:custGeom>
          <a:noFill/>
          <a:ln w="57150" cap="flat" cmpd="sng">
            <a:solidFill>
              <a:schemeClr val="accent1"/>
            </a:solidFill>
            <a:prstDash val="solid"/>
            <a:round/>
            <a:headEnd type="none" w="sm" len="sm"/>
            <a:tailEnd type="triangle" w="med" len="med"/>
          </a:ln>
          <a:effectLst/>
        </p:spPr>
        <p:txBody>
          <a:bodyPr wrap="none" anchor="ctr"/>
          <a:lstStyle/>
          <a:p>
            <a:endParaRPr lang="fr-BE">
              <a:solidFill>
                <a:srgbClr val="0000FF"/>
              </a:solidFill>
            </a:endParaRPr>
          </a:p>
        </p:txBody>
      </p:sp>
      <p:sp>
        <p:nvSpPr>
          <p:cNvPr id="47110" name="Text Box 6"/>
          <p:cNvSpPr txBox="1">
            <a:spLocks noChangeArrowheads="1"/>
          </p:cNvSpPr>
          <p:nvPr/>
        </p:nvSpPr>
        <p:spPr bwMode="auto">
          <a:xfrm>
            <a:off x="1981200" y="3125788"/>
            <a:ext cx="2279650" cy="519112"/>
          </a:xfrm>
          <a:prstGeom prst="rect">
            <a:avLst/>
          </a:prstGeom>
          <a:noFill/>
          <a:ln w="57150">
            <a:noFill/>
            <a:miter lim="800000"/>
            <a:headEnd type="none" w="sm" len="sm"/>
            <a:tailEnd type="none" w="sm" len="sm"/>
          </a:ln>
          <a:effectLst/>
        </p:spPr>
        <p:txBody>
          <a:bodyPr wrap="none" anchor="ctr">
            <a:spAutoFit/>
          </a:bodyPr>
          <a:lstStyle/>
          <a:p>
            <a:pPr algn="ctr"/>
            <a:r>
              <a:rPr lang="en-US" sz="2800">
                <a:solidFill>
                  <a:srgbClr val="0000FF"/>
                </a:solidFill>
                <a:latin typeface="Comic Sans MS" pitchFamily="66" charset="0"/>
              </a:rPr>
              <a:t>read hits (0)</a:t>
            </a:r>
          </a:p>
        </p:txBody>
      </p:sp>
      <p:sp>
        <p:nvSpPr>
          <p:cNvPr id="47111" name="Text Box 7"/>
          <p:cNvSpPr txBox="1">
            <a:spLocks noChangeArrowheads="1"/>
          </p:cNvSpPr>
          <p:nvPr/>
        </p:nvSpPr>
        <p:spPr bwMode="auto">
          <a:xfrm>
            <a:off x="2352675" y="3889375"/>
            <a:ext cx="1985963" cy="519113"/>
          </a:xfrm>
          <a:prstGeom prst="rect">
            <a:avLst/>
          </a:prstGeom>
          <a:noFill/>
          <a:ln w="57150">
            <a:noFill/>
            <a:miter lim="800000"/>
            <a:headEnd type="none" w="sm" len="sm"/>
            <a:tailEnd type="none" w="sm" len="sm"/>
          </a:ln>
          <a:effectLst/>
        </p:spPr>
        <p:txBody>
          <a:bodyPr wrap="none" anchor="ctr">
            <a:spAutoFit/>
          </a:bodyPr>
          <a:lstStyle/>
          <a:p>
            <a:pPr algn="ctr"/>
            <a:r>
              <a:rPr lang="en-US" sz="2800">
                <a:solidFill>
                  <a:srgbClr val="0000FF"/>
                </a:solidFill>
                <a:latin typeface="Comic Sans MS" pitchFamily="66" charset="0"/>
              </a:rPr>
              <a:t>hits = 0 + 1</a:t>
            </a:r>
          </a:p>
        </p:txBody>
      </p:sp>
      <p:sp>
        <p:nvSpPr>
          <p:cNvPr id="47112" name="Text Box 8"/>
          <p:cNvSpPr txBox="1">
            <a:spLocks noChangeArrowheads="1"/>
          </p:cNvSpPr>
          <p:nvPr/>
        </p:nvSpPr>
        <p:spPr bwMode="auto">
          <a:xfrm>
            <a:off x="4876800" y="3478213"/>
            <a:ext cx="2279650" cy="519112"/>
          </a:xfrm>
          <a:prstGeom prst="rect">
            <a:avLst/>
          </a:prstGeom>
          <a:noFill/>
          <a:ln w="57150">
            <a:noFill/>
            <a:miter lim="800000"/>
            <a:headEnd type="none" w="sm" len="sm"/>
            <a:tailEnd type="none" w="sm" len="sm"/>
          </a:ln>
          <a:effectLst/>
        </p:spPr>
        <p:txBody>
          <a:bodyPr wrap="none" anchor="ctr">
            <a:spAutoFit/>
          </a:bodyPr>
          <a:lstStyle/>
          <a:p>
            <a:pPr algn="ctr"/>
            <a:r>
              <a:rPr lang="en-US" sz="2800">
                <a:solidFill>
                  <a:srgbClr val="CC0000"/>
                </a:solidFill>
                <a:latin typeface="Comic Sans MS" pitchFamily="66" charset="0"/>
              </a:rPr>
              <a:t>read hits (0)</a:t>
            </a:r>
          </a:p>
        </p:txBody>
      </p:sp>
      <p:sp>
        <p:nvSpPr>
          <p:cNvPr id="47113" name="Text Box 9"/>
          <p:cNvSpPr txBox="1">
            <a:spLocks noChangeArrowheads="1"/>
          </p:cNvSpPr>
          <p:nvPr/>
        </p:nvSpPr>
        <p:spPr bwMode="auto">
          <a:xfrm>
            <a:off x="3276600" y="2422525"/>
            <a:ext cx="585788" cy="519113"/>
          </a:xfrm>
          <a:prstGeom prst="rect">
            <a:avLst/>
          </a:prstGeom>
          <a:noFill/>
          <a:ln w="57150">
            <a:noFill/>
            <a:miter lim="800000"/>
            <a:headEnd type="none" w="sm" len="sm"/>
            <a:tailEnd type="none" w="sm" len="sm"/>
          </a:ln>
          <a:effectLst/>
        </p:spPr>
        <p:txBody>
          <a:bodyPr wrap="none" anchor="ctr">
            <a:spAutoFit/>
          </a:bodyPr>
          <a:lstStyle/>
          <a:p>
            <a:pPr algn="ctr"/>
            <a:r>
              <a:rPr lang="en-US" sz="2800">
                <a:solidFill>
                  <a:srgbClr val="0000FF"/>
                </a:solidFill>
                <a:latin typeface="Comic Sans MS" pitchFamily="66" charset="0"/>
              </a:rPr>
              <a:t>T1</a:t>
            </a:r>
          </a:p>
        </p:txBody>
      </p:sp>
      <p:grpSp>
        <p:nvGrpSpPr>
          <p:cNvPr id="2" name="Group 10"/>
          <p:cNvGrpSpPr>
            <a:grpSpLocks/>
          </p:cNvGrpSpPr>
          <p:nvPr/>
        </p:nvGrpSpPr>
        <p:grpSpPr bwMode="auto">
          <a:xfrm>
            <a:off x="6081713" y="2362200"/>
            <a:ext cx="933450" cy="706438"/>
            <a:chOff x="3831" y="1488"/>
            <a:chExt cx="588" cy="445"/>
          </a:xfrm>
        </p:grpSpPr>
        <p:sp>
          <p:nvSpPr>
            <p:cNvPr id="47115" name="Freeform 11"/>
            <p:cNvSpPr>
              <a:spLocks/>
            </p:cNvSpPr>
            <p:nvPr/>
          </p:nvSpPr>
          <p:spPr bwMode="auto">
            <a:xfrm>
              <a:off x="3831" y="1525"/>
              <a:ext cx="216" cy="408"/>
            </a:xfrm>
            <a:custGeom>
              <a:avLst/>
              <a:gdLst/>
              <a:ahLst/>
              <a:cxnLst>
                <a:cxn ang="0">
                  <a:pos x="64" y="0"/>
                </a:cxn>
                <a:cxn ang="0">
                  <a:pos x="208" y="192"/>
                </a:cxn>
                <a:cxn ang="0">
                  <a:pos x="16" y="336"/>
                </a:cxn>
                <a:cxn ang="0">
                  <a:pos x="112" y="528"/>
                </a:cxn>
              </a:cxnLst>
              <a:rect l="0" t="0" r="r" b="b"/>
              <a:pathLst>
                <a:path w="216" h="528">
                  <a:moveTo>
                    <a:pt x="64" y="0"/>
                  </a:moveTo>
                  <a:cubicBezTo>
                    <a:pt x="140" y="68"/>
                    <a:pt x="216" y="136"/>
                    <a:pt x="208" y="192"/>
                  </a:cubicBezTo>
                  <a:cubicBezTo>
                    <a:pt x="200" y="248"/>
                    <a:pt x="32" y="280"/>
                    <a:pt x="16" y="336"/>
                  </a:cubicBezTo>
                  <a:cubicBezTo>
                    <a:pt x="0" y="392"/>
                    <a:pt x="96" y="488"/>
                    <a:pt x="112" y="528"/>
                  </a:cubicBezTo>
                </a:path>
              </a:pathLst>
            </a:custGeom>
            <a:noFill/>
            <a:ln w="57150" cap="flat" cmpd="sng">
              <a:solidFill>
                <a:srgbClr val="CC0000"/>
              </a:solidFill>
              <a:prstDash val="solid"/>
              <a:round/>
              <a:headEnd type="none" w="sm" len="sm"/>
              <a:tailEnd type="triangle" w="med" len="med"/>
            </a:ln>
            <a:effectLst/>
          </p:spPr>
          <p:txBody>
            <a:bodyPr wrap="none" anchor="ctr"/>
            <a:lstStyle/>
            <a:p>
              <a:endParaRPr lang="fr-BE"/>
            </a:p>
          </p:txBody>
        </p:sp>
        <p:sp>
          <p:nvSpPr>
            <p:cNvPr id="47116" name="Text Box 12"/>
            <p:cNvSpPr txBox="1">
              <a:spLocks noChangeArrowheads="1"/>
            </p:cNvSpPr>
            <p:nvPr/>
          </p:nvSpPr>
          <p:spPr bwMode="auto">
            <a:xfrm>
              <a:off x="4014" y="1488"/>
              <a:ext cx="405" cy="327"/>
            </a:xfrm>
            <a:prstGeom prst="rect">
              <a:avLst/>
            </a:prstGeom>
            <a:noFill/>
            <a:ln w="57150">
              <a:noFill/>
              <a:miter lim="800000"/>
              <a:headEnd type="none" w="sm" len="sm"/>
              <a:tailEnd type="none" w="sm" len="sm"/>
            </a:ln>
            <a:effectLst/>
          </p:spPr>
          <p:txBody>
            <a:bodyPr wrap="none" anchor="ctr">
              <a:spAutoFit/>
            </a:bodyPr>
            <a:lstStyle/>
            <a:p>
              <a:pPr algn="ctr"/>
              <a:r>
                <a:rPr lang="en-US" sz="2800">
                  <a:solidFill>
                    <a:srgbClr val="CC0000"/>
                  </a:solidFill>
                  <a:latin typeface="Comic Sans MS" pitchFamily="66" charset="0"/>
                </a:rPr>
                <a:t>T2</a:t>
              </a:r>
            </a:p>
          </p:txBody>
        </p:sp>
      </p:grpSp>
      <p:sp>
        <p:nvSpPr>
          <p:cNvPr id="47117" name="Text Box 13"/>
          <p:cNvSpPr txBox="1">
            <a:spLocks noChangeArrowheads="1"/>
          </p:cNvSpPr>
          <p:nvPr/>
        </p:nvSpPr>
        <p:spPr bwMode="auto">
          <a:xfrm>
            <a:off x="990600" y="4572000"/>
            <a:ext cx="1384300" cy="519113"/>
          </a:xfrm>
          <a:prstGeom prst="rect">
            <a:avLst/>
          </a:prstGeom>
          <a:noFill/>
          <a:ln w="57150">
            <a:noFill/>
            <a:miter lim="800000"/>
            <a:headEnd type="none" w="sm" len="sm"/>
            <a:tailEnd type="none" w="sm" len="sm"/>
          </a:ln>
          <a:effectLst/>
        </p:spPr>
        <p:txBody>
          <a:bodyPr wrap="none" anchor="ctr">
            <a:spAutoFit/>
          </a:bodyPr>
          <a:lstStyle/>
          <a:p>
            <a:pPr algn="ctr"/>
            <a:r>
              <a:rPr lang="en-US" sz="2800">
                <a:solidFill>
                  <a:srgbClr val="0000FF"/>
                </a:solidFill>
                <a:latin typeface="Comic Sans MS" pitchFamily="66" charset="0"/>
              </a:rPr>
              <a:t>hits = 1</a:t>
            </a:r>
          </a:p>
        </p:txBody>
      </p:sp>
      <p:sp>
        <p:nvSpPr>
          <p:cNvPr id="47118" name="Text Box 14"/>
          <p:cNvSpPr txBox="1">
            <a:spLocks noChangeArrowheads="1"/>
          </p:cNvSpPr>
          <p:nvPr/>
        </p:nvSpPr>
        <p:spPr bwMode="auto">
          <a:xfrm>
            <a:off x="990600" y="1981200"/>
            <a:ext cx="1441450" cy="519113"/>
          </a:xfrm>
          <a:prstGeom prst="rect">
            <a:avLst/>
          </a:prstGeom>
          <a:noFill/>
          <a:ln w="57150">
            <a:noFill/>
            <a:miter lim="800000"/>
            <a:headEnd type="none" w="sm" len="sm"/>
            <a:tailEnd type="none" w="sm" len="sm"/>
          </a:ln>
          <a:effectLst/>
        </p:spPr>
        <p:txBody>
          <a:bodyPr wrap="none" anchor="ctr">
            <a:spAutoFit/>
          </a:bodyPr>
          <a:lstStyle/>
          <a:p>
            <a:pPr algn="ctr"/>
            <a:r>
              <a:rPr lang="en-US" sz="2800">
                <a:solidFill>
                  <a:srgbClr val="0000FF"/>
                </a:solidFill>
                <a:latin typeface="Comic Sans MS" pitchFamily="66" charset="0"/>
              </a:rPr>
              <a:t>hits = 0</a:t>
            </a:r>
          </a:p>
        </p:txBody>
      </p:sp>
      <p:sp>
        <p:nvSpPr>
          <p:cNvPr id="47119" name="Line 15"/>
          <p:cNvSpPr>
            <a:spLocks noChangeShapeType="1"/>
          </p:cNvSpPr>
          <p:nvPr/>
        </p:nvSpPr>
        <p:spPr bwMode="auto">
          <a:xfrm>
            <a:off x="1600200" y="2590800"/>
            <a:ext cx="0" cy="1828800"/>
          </a:xfrm>
          <a:prstGeom prst="line">
            <a:avLst/>
          </a:prstGeom>
          <a:noFill/>
          <a:ln w="57150">
            <a:solidFill>
              <a:srgbClr val="0F0C19"/>
            </a:solidFill>
            <a:round/>
            <a:headEnd type="none" w="sm" len="sm"/>
            <a:tailEnd type="triangle" w="sm" len="sm"/>
          </a:ln>
          <a:effectLst/>
        </p:spPr>
        <p:txBody>
          <a:bodyPr wrap="none" anchor="ctr"/>
          <a:lstStyle/>
          <a:p>
            <a:endParaRPr lang="fr-BE">
              <a:solidFill>
                <a:srgbClr val="0000FF"/>
              </a:solidFill>
            </a:endParaRPr>
          </a:p>
        </p:txBody>
      </p:sp>
      <p:sp>
        <p:nvSpPr>
          <p:cNvPr id="47120" name="Text Box 16"/>
          <p:cNvSpPr txBox="1">
            <a:spLocks noChangeArrowheads="1"/>
          </p:cNvSpPr>
          <p:nvPr/>
        </p:nvSpPr>
        <p:spPr bwMode="auto">
          <a:xfrm>
            <a:off x="533400" y="2590800"/>
            <a:ext cx="923925" cy="519113"/>
          </a:xfrm>
          <a:prstGeom prst="rect">
            <a:avLst/>
          </a:prstGeom>
          <a:noFill/>
          <a:ln w="57150">
            <a:noFill/>
            <a:miter lim="800000"/>
            <a:headEnd type="none" w="sm" len="sm"/>
            <a:tailEnd type="none" w="sm" len="sm"/>
          </a:ln>
          <a:effectLst/>
        </p:spPr>
        <p:txBody>
          <a:bodyPr wrap="none" anchor="ctr">
            <a:spAutoFit/>
          </a:bodyPr>
          <a:lstStyle/>
          <a:p>
            <a:pPr algn="ctr"/>
            <a:r>
              <a:rPr lang="en-US" sz="2800">
                <a:solidFill>
                  <a:srgbClr val="0F0C19"/>
                </a:solidFill>
                <a:latin typeface="Comic Sans MS" pitchFamily="66" charset="0"/>
              </a:rPr>
              <a:t>time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107">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7107">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71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noFill/>
          <a:ln/>
        </p:spPr>
        <p:txBody>
          <a:bodyPr lIns="92075" tIns="46038" rIns="92075" bIns="46038" anchor="b">
            <a:normAutofit fontScale="90000"/>
          </a:bodyPr>
          <a:lstStyle/>
          <a:p>
            <a:r>
              <a:rPr lang="en-US" dirty="0">
                <a:solidFill>
                  <a:srgbClr val="0000FF"/>
                </a:solidFill>
              </a:rPr>
              <a:t>Race </a:t>
            </a:r>
            <a:r>
              <a:rPr lang="en-US" dirty="0" smtClean="0">
                <a:solidFill>
                  <a:srgbClr val="0000FF"/>
                </a:solidFill>
              </a:rPr>
              <a:t>conditions: Improved </a:t>
            </a:r>
            <a:r>
              <a:rPr lang="en-US" dirty="0" err="1" smtClean="0">
                <a:solidFill>
                  <a:srgbClr val="0000FF"/>
                </a:solidFill>
              </a:rPr>
              <a:t>defn</a:t>
            </a:r>
            <a:endParaRPr lang="en-US" dirty="0">
              <a:solidFill>
                <a:srgbClr val="0000FF"/>
              </a:solidFill>
            </a:endParaRPr>
          </a:p>
        </p:txBody>
      </p:sp>
      <p:sp>
        <p:nvSpPr>
          <p:cNvPr id="49155" name="Rectangle 3"/>
          <p:cNvSpPr>
            <a:spLocks noGrp="1" noChangeArrowheads="1"/>
          </p:cNvSpPr>
          <p:nvPr>
            <p:ph type="body" idx="1"/>
          </p:nvPr>
        </p:nvSpPr>
        <p:spPr>
          <a:noFill/>
          <a:ln/>
        </p:spPr>
        <p:txBody>
          <a:bodyPr lIns="92075" tIns="46038" rIns="92075" bIns="46038"/>
          <a:lstStyle/>
          <a:p>
            <a:pPr>
              <a:spcAft>
                <a:spcPct val="10000"/>
              </a:spcAft>
            </a:pPr>
            <a:r>
              <a:rPr lang="en-US" sz="2400" i="1" dirty="0" smtClean="0"/>
              <a:t>A</a:t>
            </a:r>
            <a:r>
              <a:rPr lang="en-US" sz="2400" dirty="0" smtClean="0"/>
              <a:t> </a:t>
            </a:r>
            <a:r>
              <a:rPr lang="en-US" sz="2400" i="1" dirty="0" smtClean="0"/>
              <a:t>timing </a:t>
            </a:r>
            <a:r>
              <a:rPr lang="en-US" sz="2400" i="1" dirty="0"/>
              <a:t>dependent error involving shared state </a:t>
            </a:r>
          </a:p>
          <a:p>
            <a:pPr lvl="1">
              <a:spcAft>
                <a:spcPct val="10000"/>
              </a:spcAft>
            </a:pPr>
            <a:r>
              <a:rPr lang="en-US" sz="2000" dirty="0"/>
              <a:t>Whether it happens depends on how threads scheduled</a:t>
            </a:r>
          </a:p>
          <a:p>
            <a:pPr lvl="1">
              <a:spcAft>
                <a:spcPct val="10000"/>
              </a:spcAft>
            </a:pPr>
            <a:r>
              <a:rPr lang="en-US" sz="2000" dirty="0"/>
              <a:t>In effect, once thread A starts doing something, it needs to “race” to finish it because if thread B looks at the shared memory region before A is done, it may see something inconsistent</a:t>
            </a:r>
          </a:p>
          <a:p>
            <a:pPr>
              <a:spcAft>
                <a:spcPct val="10000"/>
              </a:spcAft>
            </a:pPr>
            <a:r>
              <a:rPr lang="en-US" sz="2400" dirty="0"/>
              <a:t>Hard to detect:</a:t>
            </a:r>
          </a:p>
          <a:p>
            <a:pPr lvl="1">
              <a:spcAft>
                <a:spcPct val="10000"/>
              </a:spcAft>
            </a:pPr>
            <a:r>
              <a:rPr lang="en-US" sz="2000" dirty="0"/>
              <a:t>All possible schedules have to be safe  </a:t>
            </a:r>
          </a:p>
          <a:p>
            <a:pPr lvl="2">
              <a:spcAft>
                <a:spcPct val="10000"/>
              </a:spcAft>
            </a:pPr>
            <a:r>
              <a:rPr lang="en-US" sz="1800" dirty="0"/>
              <a:t>Number of possible schedule permutations is huge</a:t>
            </a:r>
            <a:endParaRPr lang="en-US" sz="2000" dirty="0"/>
          </a:p>
          <a:p>
            <a:pPr lvl="2">
              <a:spcAft>
                <a:spcPct val="10000"/>
              </a:spcAft>
            </a:pPr>
            <a:r>
              <a:rPr lang="en-US" sz="2000" dirty="0"/>
              <a:t>Some bad schedules?  Some that will work sometimes?</a:t>
            </a:r>
          </a:p>
          <a:p>
            <a:pPr lvl="1">
              <a:spcAft>
                <a:spcPct val="10000"/>
              </a:spcAft>
            </a:pPr>
            <a:r>
              <a:rPr lang="en-US" sz="2000" dirty="0"/>
              <a:t>they are intermittent</a:t>
            </a:r>
          </a:p>
          <a:p>
            <a:pPr lvl="2">
              <a:spcAft>
                <a:spcPct val="10000"/>
              </a:spcAft>
            </a:pPr>
            <a:r>
              <a:rPr lang="en-US" sz="2000" dirty="0"/>
              <a:t>Timing dependent = small changes can hide bug</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2"/>
          <p:cNvSpPr txBox="1">
            <a:spLocks noGrp="1" noChangeArrowheads="1"/>
          </p:cNvSpPr>
          <p:nvPr>
            <p:ph type="body" idx="1"/>
          </p:nvPr>
        </p:nvSpPr>
        <p:spPr>
          <a:xfrm>
            <a:off x="457200" y="1600200"/>
            <a:ext cx="8229600" cy="4800600"/>
          </a:xfrm>
          <a:noFill/>
          <a:ln/>
        </p:spPr>
        <p:txBody>
          <a:bodyPr lIns="92075" tIns="46038" rIns="92075" bIns="46038"/>
          <a:lstStyle/>
          <a:p>
            <a:endParaRPr lang="en-US" sz="2400"/>
          </a:p>
          <a:p>
            <a:endParaRPr lang="en-US" sz="2400"/>
          </a:p>
          <a:p>
            <a:endParaRPr lang="en-US" sz="2400"/>
          </a:p>
          <a:p>
            <a:pPr lvl="1"/>
            <a:endParaRPr lang="en-US" sz="2400"/>
          </a:p>
          <a:p>
            <a:pPr lvl="1"/>
            <a:endParaRPr lang="en-US" sz="2400"/>
          </a:p>
          <a:p>
            <a:pPr lvl="1"/>
            <a:endParaRPr lang="en-US" sz="2400"/>
          </a:p>
          <a:p>
            <a:pPr lvl="1">
              <a:buFontTx/>
              <a:buNone/>
            </a:pPr>
            <a:r>
              <a:rPr lang="en-US" sz="2400"/>
              <a:t>If i is shared, and initialized to 0</a:t>
            </a:r>
          </a:p>
          <a:p>
            <a:pPr lvl="1"/>
            <a:r>
              <a:rPr lang="en-US" sz="2400"/>
              <a:t>Who wins?</a:t>
            </a:r>
          </a:p>
          <a:p>
            <a:pPr lvl="1"/>
            <a:r>
              <a:rPr lang="en-US" sz="2400"/>
              <a:t>Is it guaranteed that someone wins?</a:t>
            </a:r>
          </a:p>
          <a:p>
            <a:pPr lvl="1"/>
            <a:r>
              <a:rPr lang="en-US" sz="2400"/>
              <a:t>What if both threads run on identical speed CPU</a:t>
            </a:r>
          </a:p>
          <a:p>
            <a:pPr lvl="2"/>
            <a:r>
              <a:rPr lang="en-US" sz="2000"/>
              <a:t>executing in parallel  </a:t>
            </a:r>
            <a:endParaRPr lang="en-US" sz="1800"/>
          </a:p>
        </p:txBody>
      </p:sp>
      <p:sp>
        <p:nvSpPr>
          <p:cNvPr id="51203" name="Rectangle 3"/>
          <p:cNvSpPr>
            <a:spLocks noGrp="1" noChangeArrowheads="1"/>
          </p:cNvSpPr>
          <p:nvPr>
            <p:ph type="title"/>
          </p:nvPr>
        </p:nvSpPr>
        <p:spPr>
          <a:noFill/>
          <a:ln/>
        </p:spPr>
        <p:txBody>
          <a:bodyPr lIns="92075" tIns="46038" rIns="92075" bIns="46038" anchor="b"/>
          <a:lstStyle/>
          <a:p>
            <a:r>
              <a:rPr lang="en-US">
                <a:solidFill>
                  <a:srgbClr val="0000FF"/>
                </a:solidFill>
              </a:rPr>
              <a:t>Scheduler assumptions</a:t>
            </a:r>
          </a:p>
        </p:txBody>
      </p:sp>
      <p:sp>
        <p:nvSpPr>
          <p:cNvPr id="51204" name="Text Box 4"/>
          <p:cNvSpPr txBox="1">
            <a:spLocks noChangeArrowheads="1"/>
          </p:cNvSpPr>
          <p:nvPr/>
        </p:nvSpPr>
        <p:spPr bwMode="auto">
          <a:xfrm>
            <a:off x="5105400" y="1736725"/>
            <a:ext cx="3054350" cy="2227263"/>
          </a:xfrm>
          <a:prstGeom prst="rect">
            <a:avLst/>
          </a:prstGeom>
          <a:noFill/>
          <a:ln w="57150">
            <a:noFill/>
            <a:miter lim="800000"/>
            <a:headEnd/>
            <a:tailEnd/>
          </a:ln>
          <a:effectLst/>
        </p:spPr>
        <p:txBody>
          <a:bodyPr wrap="none" anchor="ctr">
            <a:spAutoFit/>
          </a:bodyPr>
          <a:lstStyle/>
          <a:p>
            <a:r>
              <a:rPr lang="en-US" sz="2800">
                <a:solidFill>
                  <a:srgbClr val="CC0000"/>
                </a:solidFill>
                <a:latin typeface="Comic Sans MS" pitchFamily="66" charset="0"/>
              </a:rPr>
              <a:t>Process b:</a:t>
            </a:r>
          </a:p>
          <a:p>
            <a:r>
              <a:rPr lang="en-US" sz="2800">
                <a:solidFill>
                  <a:srgbClr val="CC0000"/>
                </a:solidFill>
                <a:latin typeface="Comic Sans MS" pitchFamily="66" charset="0"/>
              </a:rPr>
              <a:t>     while(i &gt; -10)</a:t>
            </a:r>
          </a:p>
          <a:p>
            <a:r>
              <a:rPr lang="en-US" sz="2800">
                <a:solidFill>
                  <a:srgbClr val="CC0000"/>
                </a:solidFill>
                <a:latin typeface="Comic Sans MS" pitchFamily="66" charset="0"/>
              </a:rPr>
              <a:t>	i = i - 1;</a:t>
            </a:r>
          </a:p>
          <a:p>
            <a:r>
              <a:rPr lang="en-US" sz="2800">
                <a:solidFill>
                  <a:srgbClr val="CC0000"/>
                </a:solidFill>
                <a:latin typeface="Comic Sans MS" pitchFamily="66" charset="0"/>
              </a:rPr>
              <a:t>     print “B won!”;</a:t>
            </a:r>
          </a:p>
          <a:p>
            <a:endParaRPr lang="en-US" sz="2800">
              <a:solidFill>
                <a:srgbClr val="CC0000"/>
              </a:solidFill>
              <a:latin typeface="Comic Sans MS" pitchFamily="66" charset="0"/>
            </a:endParaRPr>
          </a:p>
        </p:txBody>
      </p:sp>
      <p:sp>
        <p:nvSpPr>
          <p:cNvPr id="51205" name="Text Box 5"/>
          <p:cNvSpPr txBox="1">
            <a:spLocks noChangeArrowheads="1"/>
          </p:cNvSpPr>
          <p:nvPr/>
        </p:nvSpPr>
        <p:spPr bwMode="auto">
          <a:xfrm>
            <a:off x="609600" y="1660525"/>
            <a:ext cx="3090863" cy="2227263"/>
          </a:xfrm>
          <a:prstGeom prst="rect">
            <a:avLst/>
          </a:prstGeom>
          <a:noFill/>
          <a:ln w="57150">
            <a:noFill/>
            <a:miter lim="800000"/>
            <a:headEnd/>
            <a:tailEnd/>
          </a:ln>
          <a:effectLst/>
        </p:spPr>
        <p:txBody>
          <a:bodyPr wrap="none" anchor="ctr">
            <a:spAutoFit/>
          </a:bodyPr>
          <a:lstStyle/>
          <a:p>
            <a:r>
              <a:rPr lang="en-US" sz="2800">
                <a:solidFill>
                  <a:srgbClr val="008000"/>
                </a:solidFill>
                <a:latin typeface="Comic Sans MS" pitchFamily="66" charset="0"/>
              </a:rPr>
              <a:t>Process a:</a:t>
            </a:r>
          </a:p>
          <a:p>
            <a:r>
              <a:rPr lang="en-US" sz="2800">
                <a:solidFill>
                  <a:srgbClr val="008000"/>
                </a:solidFill>
                <a:latin typeface="Comic Sans MS" pitchFamily="66" charset="0"/>
              </a:rPr>
              <a:t>     while(i &lt; 10)</a:t>
            </a:r>
          </a:p>
          <a:p>
            <a:r>
              <a:rPr lang="en-US" sz="2800">
                <a:solidFill>
                  <a:srgbClr val="008000"/>
                </a:solidFill>
                <a:latin typeface="Comic Sans MS" pitchFamily="66" charset="0"/>
              </a:rPr>
              <a:t>	i = i +1;</a:t>
            </a:r>
          </a:p>
          <a:p>
            <a:r>
              <a:rPr lang="en-US" sz="2800">
                <a:solidFill>
                  <a:srgbClr val="008000"/>
                </a:solidFill>
                <a:latin typeface="Comic Sans MS" pitchFamily="66" charset="0"/>
              </a:rPr>
              <a:t>     print “A won!”;</a:t>
            </a:r>
          </a:p>
          <a:p>
            <a:endParaRPr lang="en-US" sz="2800">
              <a:solidFill>
                <a:srgbClr val="008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2">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02">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02">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20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p:txBody>
          <a:bodyPr/>
          <a:lstStyle/>
          <a:p>
            <a:r>
              <a:rPr lang="en-US">
                <a:solidFill>
                  <a:srgbClr val="0000FF"/>
                </a:solidFill>
              </a:rPr>
              <a:t>Scheduler Assumptions</a:t>
            </a:r>
          </a:p>
        </p:txBody>
      </p:sp>
      <p:sp>
        <p:nvSpPr>
          <p:cNvPr id="114691" name="Rectangle 3"/>
          <p:cNvSpPr>
            <a:spLocks noGrp="1" noChangeArrowheads="1"/>
          </p:cNvSpPr>
          <p:nvPr>
            <p:ph type="body" idx="1"/>
          </p:nvPr>
        </p:nvSpPr>
        <p:spPr/>
        <p:txBody>
          <a:bodyPr/>
          <a:lstStyle/>
          <a:p>
            <a:r>
              <a:rPr lang="en-US"/>
              <a:t>Normally we assume that</a:t>
            </a:r>
          </a:p>
          <a:p>
            <a:pPr lvl="1"/>
            <a:r>
              <a:rPr lang="en-US"/>
              <a:t>A scheduler always gives every executable thread opportunities to run</a:t>
            </a:r>
          </a:p>
          <a:p>
            <a:pPr lvl="2"/>
            <a:r>
              <a:rPr lang="en-US"/>
              <a:t>In effect, each thread makes </a:t>
            </a:r>
            <a:r>
              <a:rPr lang="en-US" i="1"/>
              <a:t>finite progress</a:t>
            </a:r>
          </a:p>
          <a:p>
            <a:pPr lvl="1"/>
            <a:r>
              <a:rPr lang="en-US"/>
              <a:t>But schedulers aren’t always fair</a:t>
            </a:r>
          </a:p>
          <a:p>
            <a:pPr lvl="2"/>
            <a:r>
              <a:rPr lang="en-US"/>
              <a:t>Some threads may get more chances than others</a:t>
            </a:r>
          </a:p>
          <a:p>
            <a:pPr lvl="1"/>
            <a:r>
              <a:rPr lang="en-US"/>
              <a:t>To reason about worst case behavior we sometimes think of the scheduler as an adversary trying to “mess up” the algorithm</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r>
              <a:rPr lang="en-US">
                <a:solidFill>
                  <a:srgbClr val="0000FF"/>
                </a:solidFill>
              </a:rPr>
              <a:t>Critical Section Goals</a:t>
            </a:r>
          </a:p>
        </p:txBody>
      </p:sp>
      <p:sp>
        <p:nvSpPr>
          <p:cNvPr id="115715" name="Rectangle 3"/>
          <p:cNvSpPr>
            <a:spLocks noGrp="1" noChangeArrowheads="1"/>
          </p:cNvSpPr>
          <p:nvPr>
            <p:ph type="body" idx="1"/>
          </p:nvPr>
        </p:nvSpPr>
        <p:spPr/>
        <p:txBody>
          <a:bodyPr/>
          <a:lstStyle/>
          <a:p>
            <a:r>
              <a:rPr lang="en-US"/>
              <a:t>Threads do some stuff but eventually </a:t>
            </a:r>
            <a:r>
              <a:rPr lang="en-US" i="1" u="sng"/>
              <a:t>might</a:t>
            </a:r>
            <a:r>
              <a:rPr lang="en-US" i="1"/>
              <a:t> </a:t>
            </a:r>
            <a:r>
              <a:rPr lang="en-US"/>
              <a:t>try to access shared data</a:t>
            </a:r>
          </a:p>
        </p:txBody>
      </p:sp>
      <p:sp>
        <p:nvSpPr>
          <p:cNvPr id="115717" name="Freeform 5"/>
          <p:cNvSpPr>
            <a:spLocks/>
          </p:cNvSpPr>
          <p:nvPr/>
        </p:nvSpPr>
        <p:spPr bwMode="auto">
          <a:xfrm>
            <a:off x="2805113" y="3087688"/>
            <a:ext cx="342900" cy="646112"/>
          </a:xfrm>
          <a:custGeom>
            <a:avLst/>
            <a:gdLst/>
            <a:ahLst/>
            <a:cxnLst>
              <a:cxn ang="0">
                <a:pos x="64" y="0"/>
              </a:cxn>
              <a:cxn ang="0">
                <a:pos x="208" y="192"/>
              </a:cxn>
              <a:cxn ang="0">
                <a:pos x="16" y="336"/>
              </a:cxn>
              <a:cxn ang="0">
                <a:pos x="112" y="528"/>
              </a:cxn>
            </a:cxnLst>
            <a:rect l="0" t="0" r="r" b="b"/>
            <a:pathLst>
              <a:path w="216" h="528">
                <a:moveTo>
                  <a:pt x="64" y="0"/>
                </a:moveTo>
                <a:cubicBezTo>
                  <a:pt x="140" y="68"/>
                  <a:pt x="216" y="136"/>
                  <a:pt x="208" y="192"/>
                </a:cubicBezTo>
                <a:cubicBezTo>
                  <a:pt x="200" y="248"/>
                  <a:pt x="32" y="280"/>
                  <a:pt x="16" y="336"/>
                </a:cubicBezTo>
                <a:cubicBezTo>
                  <a:pt x="0" y="392"/>
                  <a:pt x="96" y="488"/>
                  <a:pt x="112" y="528"/>
                </a:cubicBezTo>
              </a:path>
            </a:pathLst>
          </a:custGeom>
          <a:noFill/>
          <a:ln w="57150" cap="flat" cmpd="sng">
            <a:solidFill>
              <a:schemeClr val="accent1"/>
            </a:solidFill>
            <a:prstDash val="solid"/>
            <a:round/>
            <a:headEnd type="none" w="sm" len="sm"/>
            <a:tailEnd type="triangle" w="med" len="med"/>
          </a:ln>
          <a:effectLst/>
        </p:spPr>
        <p:txBody>
          <a:bodyPr wrap="none" anchor="ctr"/>
          <a:lstStyle/>
          <a:p>
            <a:endParaRPr lang="fr-BE">
              <a:solidFill>
                <a:srgbClr val="0000FF"/>
              </a:solidFill>
            </a:endParaRPr>
          </a:p>
        </p:txBody>
      </p:sp>
      <p:sp>
        <p:nvSpPr>
          <p:cNvPr id="115718" name="Text Box 6"/>
          <p:cNvSpPr txBox="1">
            <a:spLocks noChangeArrowheads="1"/>
          </p:cNvSpPr>
          <p:nvPr/>
        </p:nvSpPr>
        <p:spPr bwMode="auto">
          <a:xfrm>
            <a:off x="1905000" y="3883025"/>
            <a:ext cx="3309938" cy="1373188"/>
          </a:xfrm>
          <a:prstGeom prst="rect">
            <a:avLst/>
          </a:prstGeom>
          <a:noFill/>
          <a:ln w="57150">
            <a:noFill/>
            <a:miter lim="800000"/>
            <a:headEnd type="none" w="sm" len="sm"/>
            <a:tailEnd type="none" w="sm" len="sm"/>
          </a:ln>
          <a:effectLst/>
        </p:spPr>
        <p:txBody>
          <a:bodyPr anchor="ctr">
            <a:spAutoFit/>
          </a:bodyPr>
          <a:lstStyle/>
          <a:p>
            <a:r>
              <a:rPr lang="en-US" sz="2800" dirty="0" err="1">
                <a:solidFill>
                  <a:srgbClr val="0000FF"/>
                </a:solidFill>
                <a:latin typeface="Comic Sans MS" pitchFamily="66" charset="0"/>
              </a:rPr>
              <a:t>CSEnter</a:t>
            </a:r>
            <a:r>
              <a:rPr lang="en-US" sz="2800" dirty="0">
                <a:solidFill>
                  <a:srgbClr val="0000FF"/>
                </a:solidFill>
                <a:latin typeface="Comic Sans MS" pitchFamily="66" charset="0"/>
              </a:rPr>
              <a:t>();</a:t>
            </a:r>
          </a:p>
          <a:p>
            <a:pPr lvl="1"/>
            <a:r>
              <a:rPr lang="en-US" sz="2800" i="1" dirty="0">
                <a:solidFill>
                  <a:srgbClr val="0000FF"/>
                </a:solidFill>
                <a:latin typeface="Comic Sans MS" pitchFamily="66" charset="0"/>
              </a:rPr>
              <a:t>Critical section</a:t>
            </a:r>
          </a:p>
          <a:p>
            <a:r>
              <a:rPr lang="en-US" sz="2800" dirty="0" err="1">
                <a:solidFill>
                  <a:srgbClr val="0000FF"/>
                </a:solidFill>
                <a:latin typeface="Comic Sans MS" pitchFamily="66" charset="0"/>
              </a:rPr>
              <a:t>CSExit</a:t>
            </a:r>
            <a:r>
              <a:rPr lang="en-US" sz="2800" dirty="0">
                <a:solidFill>
                  <a:srgbClr val="0000FF"/>
                </a:solidFill>
                <a:latin typeface="Comic Sans MS" pitchFamily="66" charset="0"/>
              </a:rPr>
              <a:t>();</a:t>
            </a:r>
          </a:p>
        </p:txBody>
      </p:sp>
      <p:sp>
        <p:nvSpPr>
          <p:cNvPr id="115721" name="Text Box 9"/>
          <p:cNvSpPr txBox="1">
            <a:spLocks noChangeArrowheads="1"/>
          </p:cNvSpPr>
          <p:nvPr/>
        </p:nvSpPr>
        <p:spPr bwMode="auto">
          <a:xfrm>
            <a:off x="3276600" y="3028950"/>
            <a:ext cx="585788" cy="519113"/>
          </a:xfrm>
          <a:prstGeom prst="rect">
            <a:avLst/>
          </a:prstGeom>
          <a:noFill/>
          <a:ln w="57150">
            <a:noFill/>
            <a:miter lim="800000"/>
            <a:headEnd type="none" w="sm" len="sm"/>
            <a:tailEnd type="none" w="sm" len="sm"/>
          </a:ln>
          <a:effectLst/>
        </p:spPr>
        <p:txBody>
          <a:bodyPr wrap="none" anchor="ctr">
            <a:spAutoFit/>
          </a:bodyPr>
          <a:lstStyle/>
          <a:p>
            <a:pPr algn="ctr"/>
            <a:r>
              <a:rPr lang="en-US" sz="2800">
                <a:solidFill>
                  <a:srgbClr val="0000FF"/>
                </a:solidFill>
                <a:latin typeface="Comic Sans MS" pitchFamily="66" charset="0"/>
              </a:rPr>
              <a:t>T1</a:t>
            </a:r>
          </a:p>
        </p:txBody>
      </p:sp>
      <p:grpSp>
        <p:nvGrpSpPr>
          <p:cNvPr id="2" name="Group 10"/>
          <p:cNvGrpSpPr>
            <a:grpSpLocks/>
          </p:cNvGrpSpPr>
          <p:nvPr/>
        </p:nvGrpSpPr>
        <p:grpSpPr bwMode="auto">
          <a:xfrm>
            <a:off x="6081713" y="2968625"/>
            <a:ext cx="933450" cy="706438"/>
            <a:chOff x="3831" y="1488"/>
            <a:chExt cx="588" cy="445"/>
          </a:xfrm>
        </p:grpSpPr>
        <p:sp>
          <p:nvSpPr>
            <p:cNvPr id="115723" name="Freeform 11"/>
            <p:cNvSpPr>
              <a:spLocks/>
            </p:cNvSpPr>
            <p:nvPr/>
          </p:nvSpPr>
          <p:spPr bwMode="auto">
            <a:xfrm>
              <a:off x="3831" y="1525"/>
              <a:ext cx="216" cy="408"/>
            </a:xfrm>
            <a:custGeom>
              <a:avLst/>
              <a:gdLst/>
              <a:ahLst/>
              <a:cxnLst>
                <a:cxn ang="0">
                  <a:pos x="64" y="0"/>
                </a:cxn>
                <a:cxn ang="0">
                  <a:pos x="208" y="192"/>
                </a:cxn>
                <a:cxn ang="0">
                  <a:pos x="16" y="336"/>
                </a:cxn>
                <a:cxn ang="0">
                  <a:pos x="112" y="528"/>
                </a:cxn>
              </a:cxnLst>
              <a:rect l="0" t="0" r="r" b="b"/>
              <a:pathLst>
                <a:path w="216" h="528">
                  <a:moveTo>
                    <a:pt x="64" y="0"/>
                  </a:moveTo>
                  <a:cubicBezTo>
                    <a:pt x="140" y="68"/>
                    <a:pt x="216" y="136"/>
                    <a:pt x="208" y="192"/>
                  </a:cubicBezTo>
                  <a:cubicBezTo>
                    <a:pt x="200" y="248"/>
                    <a:pt x="32" y="280"/>
                    <a:pt x="16" y="336"/>
                  </a:cubicBezTo>
                  <a:cubicBezTo>
                    <a:pt x="0" y="392"/>
                    <a:pt x="96" y="488"/>
                    <a:pt x="112" y="528"/>
                  </a:cubicBezTo>
                </a:path>
              </a:pathLst>
            </a:custGeom>
            <a:noFill/>
            <a:ln w="57150" cap="flat" cmpd="sng">
              <a:solidFill>
                <a:srgbClr val="CC0000"/>
              </a:solidFill>
              <a:prstDash val="solid"/>
              <a:round/>
              <a:headEnd type="none" w="sm" len="sm"/>
              <a:tailEnd type="triangle" w="med" len="med"/>
            </a:ln>
            <a:effectLst/>
          </p:spPr>
          <p:txBody>
            <a:bodyPr wrap="none" anchor="ctr"/>
            <a:lstStyle/>
            <a:p>
              <a:endParaRPr lang="fr-BE"/>
            </a:p>
          </p:txBody>
        </p:sp>
        <p:sp>
          <p:nvSpPr>
            <p:cNvPr id="115724" name="Text Box 12"/>
            <p:cNvSpPr txBox="1">
              <a:spLocks noChangeArrowheads="1"/>
            </p:cNvSpPr>
            <p:nvPr/>
          </p:nvSpPr>
          <p:spPr bwMode="auto">
            <a:xfrm>
              <a:off x="4014" y="1488"/>
              <a:ext cx="405" cy="327"/>
            </a:xfrm>
            <a:prstGeom prst="rect">
              <a:avLst/>
            </a:prstGeom>
            <a:noFill/>
            <a:ln w="57150">
              <a:noFill/>
              <a:miter lim="800000"/>
              <a:headEnd type="none" w="sm" len="sm"/>
              <a:tailEnd type="none" w="sm" len="sm"/>
            </a:ln>
            <a:effectLst/>
          </p:spPr>
          <p:txBody>
            <a:bodyPr wrap="none" anchor="ctr">
              <a:spAutoFit/>
            </a:bodyPr>
            <a:lstStyle/>
            <a:p>
              <a:pPr algn="ctr"/>
              <a:r>
                <a:rPr lang="en-US" sz="2800">
                  <a:solidFill>
                    <a:srgbClr val="CC0000"/>
                  </a:solidFill>
                  <a:latin typeface="Comic Sans MS" pitchFamily="66" charset="0"/>
                </a:rPr>
                <a:t>T2</a:t>
              </a:r>
            </a:p>
          </p:txBody>
        </p:sp>
      </p:grpSp>
      <p:sp>
        <p:nvSpPr>
          <p:cNvPr id="115727" name="Line 15"/>
          <p:cNvSpPr>
            <a:spLocks noChangeShapeType="1"/>
          </p:cNvSpPr>
          <p:nvPr/>
        </p:nvSpPr>
        <p:spPr bwMode="auto">
          <a:xfrm>
            <a:off x="1600200" y="4187825"/>
            <a:ext cx="0" cy="1828800"/>
          </a:xfrm>
          <a:prstGeom prst="line">
            <a:avLst/>
          </a:prstGeom>
          <a:noFill/>
          <a:ln w="57150">
            <a:solidFill>
              <a:srgbClr val="0F0C19"/>
            </a:solidFill>
            <a:round/>
            <a:headEnd type="none" w="sm" len="sm"/>
            <a:tailEnd type="triangle" w="sm" len="sm"/>
          </a:ln>
          <a:effectLst/>
        </p:spPr>
        <p:txBody>
          <a:bodyPr wrap="none" anchor="ctr"/>
          <a:lstStyle/>
          <a:p>
            <a:endParaRPr lang="fr-BE"/>
          </a:p>
        </p:txBody>
      </p:sp>
      <p:sp>
        <p:nvSpPr>
          <p:cNvPr id="115728" name="Text Box 16"/>
          <p:cNvSpPr txBox="1">
            <a:spLocks noChangeArrowheads="1"/>
          </p:cNvSpPr>
          <p:nvPr/>
        </p:nvSpPr>
        <p:spPr bwMode="auto">
          <a:xfrm>
            <a:off x="533400" y="3197225"/>
            <a:ext cx="923925" cy="519113"/>
          </a:xfrm>
          <a:prstGeom prst="rect">
            <a:avLst/>
          </a:prstGeom>
          <a:noFill/>
          <a:ln w="57150">
            <a:noFill/>
            <a:miter lim="800000"/>
            <a:headEnd type="none" w="sm" len="sm"/>
            <a:tailEnd type="none" w="sm" len="sm"/>
          </a:ln>
          <a:effectLst/>
        </p:spPr>
        <p:txBody>
          <a:bodyPr wrap="none" anchor="ctr">
            <a:spAutoFit/>
          </a:bodyPr>
          <a:lstStyle/>
          <a:p>
            <a:pPr algn="ctr"/>
            <a:r>
              <a:rPr lang="en-US" sz="2800">
                <a:solidFill>
                  <a:srgbClr val="0F0C19"/>
                </a:solidFill>
                <a:latin typeface="Comic Sans MS" pitchFamily="66" charset="0"/>
              </a:rPr>
              <a:t>time</a:t>
            </a:r>
          </a:p>
        </p:txBody>
      </p:sp>
      <p:sp>
        <p:nvSpPr>
          <p:cNvPr id="115729" name="Text Box 17"/>
          <p:cNvSpPr txBox="1">
            <a:spLocks noChangeArrowheads="1"/>
          </p:cNvSpPr>
          <p:nvPr/>
        </p:nvSpPr>
        <p:spPr bwMode="auto">
          <a:xfrm>
            <a:off x="5681663" y="3883025"/>
            <a:ext cx="3309937" cy="1373188"/>
          </a:xfrm>
          <a:prstGeom prst="rect">
            <a:avLst/>
          </a:prstGeom>
          <a:noFill/>
          <a:ln w="57150">
            <a:noFill/>
            <a:miter lim="800000"/>
            <a:headEnd type="none" w="sm" len="sm"/>
            <a:tailEnd type="none" w="sm" len="sm"/>
          </a:ln>
          <a:effectLst/>
        </p:spPr>
        <p:txBody>
          <a:bodyPr anchor="ctr">
            <a:spAutoFit/>
          </a:bodyPr>
          <a:lstStyle/>
          <a:p>
            <a:r>
              <a:rPr lang="en-US" sz="2800">
                <a:solidFill>
                  <a:srgbClr val="FF0000"/>
                </a:solidFill>
                <a:latin typeface="Comic Sans MS" pitchFamily="66" charset="0"/>
              </a:rPr>
              <a:t>CSEnter();</a:t>
            </a:r>
          </a:p>
          <a:p>
            <a:pPr lvl="1"/>
            <a:r>
              <a:rPr lang="en-US" sz="2800" i="1">
                <a:solidFill>
                  <a:srgbClr val="FF0000"/>
                </a:solidFill>
                <a:latin typeface="Comic Sans MS" pitchFamily="66" charset="0"/>
              </a:rPr>
              <a:t>Critical section</a:t>
            </a:r>
          </a:p>
          <a:p>
            <a:r>
              <a:rPr lang="en-US" sz="2800">
                <a:solidFill>
                  <a:srgbClr val="FF0000"/>
                </a:solidFill>
                <a:latin typeface="Comic Sans MS" pitchFamily="66" charset="0"/>
              </a:rPr>
              <a:t>CSExit();</a:t>
            </a:r>
          </a:p>
        </p:txBody>
      </p:sp>
      <p:sp>
        <p:nvSpPr>
          <p:cNvPr id="115730" name="Freeform 18"/>
          <p:cNvSpPr>
            <a:spLocks/>
          </p:cNvSpPr>
          <p:nvPr/>
        </p:nvSpPr>
        <p:spPr bwMode="auto">
          <a:xfrm>
            <a:off x="2819400" y="5449888"/>
            <a:ext cx="342900" cy="646112"/>
          </a:xfrm>
          <a:custGeom>
            <a:avLst/>
            <a:gdLst/>
            <a:ahLst/>
            <a:cxnLst>
              <a:cxn ang="0">
                <a:pos x="64" y="0"/>
              </a:cxn>
              <a:cxn ang="0">
                <a:pos x="208" y="192"/>
              </a:cxn>
              <a:cxn ang="0">
                <a:pos x="16" y="336"/>
              </a:cxn>
              <a:cxn ang="0">
                <a:pos x="112" y="528"/>
              </a:cxn>
            </a:cxnLst>
            <a:rect l="0" t="0" r="r" b="b"/>
            <a:pathLst>
              <a:path w="216" h="528">
                <a:moveTo>
                  <a:pt x="64" y="0"/>
                </a:moveTo>
                <a:cubicBezTo>
                  <a:pt x="140" y="68"/>
                  <a:pt x="216" y="136"/>
                  <a:pt x="208" y="192"/>
                </a:cubicBezTo>
                <a:cubicBezTo>
                  <a:pt x="200" y="248"/>
                  <a:pt x="32" y="280"/>
                  <a:pt x="16" y="336"/>
                </a:cubicBezTo>
                <a:cubicBezTo>
                  <a:pt x="0" y="392"/>
                  <a:pt x="96" y="488"/>
                  <a:pt x="112" y="528"/>
                </a:cubicBezTo>
              </a:path>
            </a:pathLst>
          </a:custGeom>
          <a:noFill/>
          <a:ln w="57150" cap="flat" cmpd="sng">
            <a:solidFill>
              <a:schemeClr val="accent1"/>
            </a:solidFill>
            <a:prstDash val="solid"/>
            <a:round/>
            <a:headEnd type="none" w="sm" len="sm"/>
            <a:tailEnd type="triangle" w="med" len="med"/>
          </a:ln>
          <a:effectLst/>
        </p:spPr>
        <p:txBody>
          <a:bodyPr wrap="none" anchor="ctr"/>
          <a:lstStyle/>
          <a:p>
            <a:endParaRPr lang="fr-BE">
              <a:solidFill>
                <a:srgbClr val="0000FF"/>
              </a:solidFill>
            </a:endParaRPr>
          </a:p>
        </p:txBody>
      </p:sp>
      <p:sp>
        <p:nvSpPr>
          <p:cNvPr id="115731" name="Text Box 19"/>
          <p:cNvSpPr txBox="1">
            <a:spLocks noChangeArrowheads="1"/>
          </p:cNvSpPr>
          <p:nvPr/>
        </p:nvSpPr>
        <p:spPr bwMode="auto">
          <a:xfrm>
            <a:off x="3290888" y="5391150"/>
            <a:ext cx="585787" cy="519113"/>
          </a:xfrm>
          <a:prstGeom prst="rect">
            <a:avLst/>
          </a:prstGeom>
          <a:noFill/>
          <a:ln w="57150">
            <a:noFill/>
            <a:miter lim="800000"/>
            <a:headEnd type="none" w="sm" len="sm"/>
            <a:tailEnd type="none" w="sm" len="sm"/>
          </a:ln>
          <a:effectLst/>
        </p:spPr>
        <p:txBody>
          <a:bodyPr wrap="none" anchor="ctr">
            <a:spAutoFit/>
          </a:bodyPr>
          <a:lstStyle/>
          <a:p>
            <a:pPr algn="ctr"/>
            <a:r>
              <a:rPr lang="en-US" sz="2800">
                <a:solidFill>
                  <a:srgbClr val="0000FF"/>
                </a:solidFill>
                <a:latin typeface="Comic Sans MS" pitchFamily="66" charset="0"/>
              </a:rPr>
              <a:t>T1</a:t>
            </a:r>
          </a:p>
        </p:txBody>
      </p:sp>
      <p:grpSp>
        <p:nvGrpSpPr>
          <p:cNvPr id="3" name="Group 20"/>
          <p:cNvGrpSpPr>
            <a:grpSpLocks/>
          </p:cNvGrpSpPr>
          <p:nvPr/>
        </p:nvGrpSpPr>
        <p:grpSpPr bwMode="auto">
          <a:xfrm>
            <a:off x="6096000" y="5330825"/>
            <a:ext cx="933450" cy="706438"/>
            <a:chOff x="3831" y="1488"/>
            <a:chExt cx="588" cy="445"/>
          </a:xfrm>
        </p:grpSpPr>
        <p:sp>
          <p:nvSpPr>
            <p:cNvPr id="115733" name="Freeform 21"/>
            <p:cNvSpPr>
              <a:spLocks/>
            </p:cNvSpPr>
            <p:nvPr/>
          </p:nvSpPr>
          <p:spPr bwMode="auto">
            <a:xfrm>
              <a:off x="3831" y="1525"/>
              <a:ext cx="216" cy="408"/>
            </a:xfrm>
            <a:custGeom>
              <a:avLst/>
              <a:gdLst/>
              <a:ahLst/>
              <a:cxnLst>
                <a:cxn ang="0">
                  <a:pos x="64" y="0"/>
                </a:cxn>
                <a:cxn ang="0">
                  <a:pos x="208" y="192"/>
                </a:cxn>
                <a:cxn ang="0">
                  <a:pos x="16" y="336"/>
                </a:cxn>
                <a:cxn ang="0">
                  <a:pos x="112" y="528"/>
                </a:cxn>
              </a:cxnLst>
              <a:rect l="0" t="0" r="r" b="b"/>
              <a:pathLst>
                <a:path w="216" h="528">
                  <a:moveTo>
                    <a:pt x="64" y="0"/>
                  </a:moveTo>
                  <a:cubicBezTo>
                    <a:pt x="140" y="68"/>
                    <a:pt x="216" y="136"/>
                    <a:pt x="208" y="192"/>
                  </a:cubicBezTo>
                  <a:cubicBezTo>
                    <a:pt x="200" y="248"/>
                    <a:pt x="32" y="280"/>
                    <a:pt x="16" y="336"/>
                  </a:cubicBezTo>
                  <a:cubicBezTo>
                    <a:pt x="0" y="392"/>
                    <a:pt x="96" y="488"/>
                    <a:pt x="112" y="528"/>
                  </a:cubicBezTo>
                </a:path>
              </a:pathLst>
            </a:custGeom>
            <a:noFill/>
            <a:ln w="57150" cap="flat" cmpd="sng">
              <a:solidFill>
                <a:srgbClr val="CC0000"/>
              </a:solidFill>
              <a:prstDash val="solid"/>
              <a:round/>
              <a:headEnd type="none" w="sm" len="sm"/>
              <a:tailEnd type="triangle" w="med" len="med"/>
            </a:ln>
            <a:effectLst/>
          </p:spPr>
          <p:txBody>
            <a:bodyPr wrap="none" anchor="ctr"/>
            <a:lstStyle/>
            <a:p>
              <a:endParaRPr lang="fr-BE"/>
            </a:p>
          </p:txBody>
        </p:sp>
        <p:sp>
          <p:nvSpPr>
            <p:cNvPr id="115734" name="Text Box 22"/>
            <p:cNvSpPr txBox="1">
              <a:spLocks noChangeArrowheads="1"/>
            </p:cNvSpPr>
            <p:nvPr/>
          </p:nvSpPr>
          <p:spPr bwMode="auto">
            <a:xfrm>
              <a:off x="4014" y="1488"/>
              <a:ext cx="405" cy="327"/>
            </a:xfrm>
            <a:prstGeom prst="rect">
              <a:avLst/>
            </a:prstGeom>
            <a:noFill/>
            <a:ln w="57150">
              <a:noFill/>
              <a:miter lim="800000"/>
              <a:headEnd type="none" w="sm" len="sm"/>
              <a:tailEnd type="none" w="sm" len="sm"/>
            </a:ln>
            <a:effectLst/>
          </p:spPr>
          <p:txBody>
            <a:bodyPr wrap="none" anchor="ctr">
              <a:spAutoFit/>
            </a:bodyPr>
            <a:lstStyle/>
            <a:p>
              <a:pPr algn="ctr"/>
              <a:r>
                <a:rPr lang="en-US" sz="2800">
                  <a:solidFill>
                    <a:srgbClr val="CC0000"/>
                  </a:solidFill>
                  <a:latin typeface="Comic Sans MS" pitchFamily="66" charset="0"/>
                </a:rPr>
                <a:t>T2</a:t>
              </a: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r>
              <a:rPr lang="en-US">
                <a:solidFill>
                  <a:srgbClr val="0000FF"/>
                </a:solidFill>
              </a:rPr>
              <a:t>Critical Section Goals</a:t>
            </a:r>
          </a:p>
        </p:txBody>
      </p:sp>
      <p:sp>
        <p:nvSpPr>
          <p:cNvPr id="116739" name="Rectangle 3"/>
          <p:cNvSpPr>
            <a:spLocks noGrp="1" noChangeArrowheads="1"/>
          </p:cNvSpPr>
          <p:nvPr>
            <p:ph type="body" idx="1"/>
          </p:nvPr>
        </p:nvSpPr>
        <p:spPr/>
        <p:txBody>
          <a:bodyPr/>
          <a:lstStyle/>
          <a:p>
            <a:r>
              <a:rPr lang="en-US"/>
              <a:t>Perhaps they loop (perhaps not!)</a:t>
            </a:r>
          </a:p>
        </p:txBody>
      </p:sp>
      <p:sp>
        <p:nvSpPr>
          <p:cNvPr id="116740" name="Freeform 4"/>
          <p:cNvSpPr>
            <a:spLocks/>
          </p:cNvSpPr>
          <p:nvPr/>
        </p:nvSpPr>
        <p:spPr bwMode="auto">
          <a:xfrm>
            <a:off x="2805113" y="3087688"/>
            <a:ext cx="342900" cy="646112"/>
          </a:xfrm>
          <a:custGeom>
            <a:avLst/>
            <a:gdLst/>
            <a:ahLst/>
            <a:cxnLst>
              <a:cxn ang="0">
                <a:pos x="64" y="0"/>
              </a:cxn>
              <a:cxn ang="0">
                <a:pos x="208" y="192"/>
              </a:cxn>
              <a:cxn ang="0">
                <a:pos x="16" y="336"/>
              </a:cxn>
              <a:cxn ang="0">
                <a:pos x="112" y="528"/>
              </a:cxn>
            </a:cxnLst>
            <a:rect l="0" t="0" r="r" b="b"/>
            <a:pathLst>
              <a:path w="216" h="528">
                <a:moveTo>
                  <a:pt x="64" y="0"/>
                </a:moveTo>
                <a:cubicBezTo>
                  <a:pt x="140" y="68"/>
                  <a:pt x="216" y="136"/>
                  <a:pt x="208" y="192"/>
                </a:cubicBezTo>
                <a:cubicBezTo>
                  <a:pt x="200" y="248"/>
                  <a:pt x="32" y="280"/>
                  <a:pt x="16" y="336"/>
                </a:cubicBezTo>
                <a:cubicBezTo>
                  <a:pt x="0" y="392"/>
                  <a:pt x="96" y="488"/>
                  <a:pt x="112" y="528"/>
                </a:cubicBezTo>
              </a:path>
            </a:pathLst>
          </a:custGeom>
          <a:noFill/>
          <a:ln w="57150" cap="flat" cmpd="sng">
            <a:solidFill>
              <a:schemeClr val="accent1"/>
            </a:solidFill>
            <a:prstDash val="solid"/>
            <a:round/>
            <a:headEnd type="none" w="sm" len="sm"/>
            <a:tailEnd type="triangle" w="med" len="med"/>
          </a:ln>
          <a:effectLst/>
        </p:spPr>
        <p:txBody>
          <a:bodyPr wrap="none" anchor="ctr"/>
          <a:lstStyle/>
          <a:p>
            <a:endParaRPr lang="fr-BE">
              <a:solidFill>
                <a:srgbClr val="0000FF"/>
              </a:solidFill>
            </a:endParaRPr>
          </a:p>
        </p:txBody>
      </p:sp>
      <p:sp>
        <p:nvSpPr>
          <p:cNvPr id="116742" name="Text Box 6"/>
          <p:cNvSpPr txBox="1">
            <a:spLocks noChangeArrowheads="1"/>
          </p:cNvSpPr>
          <p:nvPr/>
        </p:nvSpPr>
        <p:spPr bwMode="auto">
          <a:xfrm>
            <a:off x="3276600" y="3028950"/>
            <a:ext cx="585788" cy="519113"/>
          </a:xfrm>
          <a:prstGeom prst="rect">
            <a:avLst/>
          </a:prstGeom>
          <a:noFill/>
          <a:ln w="57150">
            <a:noFill/>
            <a:miter lim="800000"/>
            <a:headEnd type="none" w="sm" len="sm"/>
            <a:tailEnd type="none" w="sm" len="sm"/>
          </a:ln>
          <a:effectLst/>
        </p:spPr>
        <p:txBody>
          <a:bodyPr wrap="none" anchor="ctr">
            <a:spAutoFit/>
          </a:bodyPr>
          <a:lstStyle/>
          <a:p>
            <a:pPr algn="ctr"/>
            <a:r>
              <a:rPr lang="en-US" sz="2800">
                <a:solidFill>
                  <a:srgbClr val="0000FF"/>
                </a:solidFill>
                <a:latin typeface="Comic Sans MS" pitchFamily="66" charset="0"/>
              </a:rPr>
              <a:t>T1</a:t>
            </a:r>
          </a:p>
        </p:txBody>
      </p:sp>
      <p:grpSp>
        <p:nvGrpSpPr>
          <p:cNvPr id="2" name="Group 7"/>
          <p:cNvGrpSpPr>
            <a:grpSpLocks/>
          </p:cNvGrpSpPr>
          <p:nvPr/>
        </p:nvGrpSpPr>
        <p:grpSpPr bwMode="auto">
          <a:xfrm>
            <a:off x="6081713" y="2968625"/>
            <a:ext cx="933450" cy="706438"/>
            <a:chOff x="3831" y="1488"/>
            <a:chExt cx="588" cy="445"/>
          </a:xfrm>
        </p:grpSpPr>
        <p:sp>
          <p:nvSpPr>
            <p:cNvPr id="116744" name="Freeform 8"/>
            <p:cNvSpPr>
              <a:spLocks/>
            </p:cNvSpPr>
            <p:nvPr/>
          </p:nvSpPr>
          <p:spPr bwMode="auto">
            <a:xfrm>
              <a:off x="3831" y="1525"/>
              <a:ext cx="216" cy="408"/>
            </a:xfrm>
            <a:custGeom>
              <a:avLst/>
              <a:gdLst/>
              <a:ahLst/>
              <a:cxnLst>
                <a:cxn ang="0">
                  <a:pos x="64" y="0"/>
                </a:cxn>
                <a:cxn ang="0">
                  <a:pos x="208" y="192"/>
                </a:cxn>
                <a:cxn ang="0">
                  <a:pos x="16" y="336"/>
                </a:cxn>
                <a:cxn ang="0">
                  <a:pos x="112" y="528"/>
                </a:cxn>
              </a:cxnLst>
              <a:rect l="0" t="0" r="r" b="b"/>
              <a:pathLst>
                <a:path w="216" h="528">
                  <a:moveTo>
                    <a:pt x="64" y="0"/>
                  </a:moveTo>
                  <a:cubicBezTo>
                    <a:pt x="140" y="68"/>
                    <a:pt x="216" y="136"/>
                    <a:pt x="208" y="192"/>
                  </a:cubicBezTo>
                  <a:cubicBezTo>
                    <a:pt x="200" y="248"/>
                    <a:pt x="32" y="280"/>
                    <a:pt x="16" y="336"/>
                  </a:cubicBezTo>
                  <a:cubicBezTo>
                    <a:pt x="0" y="392"/>
                    <a:pt x="96" y="488"/>
                    <a:pt x="112" y="528"/>
                  </a:cubicBezTo>
                </a:path>
              </a:pathLst>
            </a:custGeom>
            <a:noFill/>
            <a:ln w="57150" cap="flat" cmpd="sng">
              <a:solidFill>
                <a:srgbClr val="CC0000"/>
              </a:solidFill>
              <a:prstDash val="solid"/>
              <a:round/>
              <a:headEnd type="none" w="sm" len="sm"/>
              <a:tailEnd type="triangle" w="med" len="med"/>
            </a:ln>
            <a:effectLst/>
          </p:spPr>
          <p:txBody>
            <a:bodyPr wrap="none" anchor="ctr"/>
            <a:lstStyle/>
            <a:p>
              <a:endParaRPr lang="fr-BE"/>
            </a:p>
          </p:txBody>
        </p:sp>
        <p:sp>
          <p:nvSpPr>
            <p:cNvPr id="116745" name="Text Box 9"/>
            <p:cNvSpPr txBox="1">
              <a:spLocks noChangeArrowheads="1"/>
            </p:cNvSpPr>
            <p:nvPr/>
          </p:nvSpPr>
          <p:spPr bwMode="auto">
            <a:xfrm>
              <a:off x="4014" y="1488"/>
              <a:ext cx="405" cy="327"/>
            </a:xfrm>
            <a:prstGeom prst="rect">
              <a:avLst/>
            </a:prstGeom>
            <a:noFill/>
            <a:ln w="57150">
              <a:noFill/>
              <a:miter lim="800000"/>
              <a:headEnd type="none" w="sm" len="sm"/>
              <a:tailEnd type="none" w="sm" len="sm"/>
            </a:ln>
            <a:effectLst/>
          </p:spPr>
          <p:txBody>
            <a:bodyPr wrap="none" anchor="ctr">
              <a:spAutoFit/>
            </a:bodyPr>
            <a:lstStyle/>
            <a:p>
              <a:pPr algn="ctr"/>
              <a:r>
                <a:rPr lang="en-US" sz="2800">
                  <a:solidFill>
                    <a:srgbClr val="CC0000"/>
                  </a:solidFill>
                  <a:latin typeface="Comic Sans MS" pitchFamily="66" charset="0"/>
                </a:rPr>
                <a:t>T2</a:t>
              </a:r>
            </a:p>
          </p:txBody>
        </p:sp>
      </p:grpSp>
      <p:sp>
        <p:nvSpPr>
          <p:cNvPr id="116748" name="Text Box 12"/>
          <p:cNvSpPr txBox="1">
            <a:spLocks noChangeArrowheads="1"/>
          </p:cNvSpPr>
          <p:nvPr/>
        </p:nvSpPr>
        <p:spPr bwMode="auto">
          <a:xfrm>
            <a:off x="5681663" y="3883025"/>
            <a:ext cx="3309937" cy="1373188"/>
          </a:xfrm>
          <a:prstGeom prst="rect">
            <a:avLst/>
          </a:prstGeom>
          <a:noFill/>
          <a:ln w="57150">
            <a:noFill/>
            <a:miter lim="800000"/>
            <a:headEnd type="none" w="sm" len="sm"/>
            <a:tailEnd type="none" w="sm" len="sm"/>
          </a:ln>
          <a:effectLst/>
        </p:spPr>
        <p:txBody>
          <a:bodyPr anchor="ctr">
            <a:spAutoFit/>
          </a:bodyPr>
          <a:lstStyle/>
          <a:p>
            <a:r>
              <a:rPr lang="en-US" sz="2800">
                <a:solidFill>
                  <a:srgbClr val="FF0000"/>
                </a:solidFill>
                <a:latin typeface="Comic Sans MS" pitchFamily="66" charset="0"/>
              </a:rPr>
              <a:t>CSEnter();</a:t>
            </a:r>
          </a:p>
          <a:p>
            <a:pPr lvl="1"/>
            <a:r>
              <a:rPr lang="en-US" sz="2800" i="1">
                <a:solidFill>
                  <a:srgbClr val="FF0000"/>
                </a:solidFill>
                <a:latin typeface="Comic Sans MS" pitchFamily="66" charset="0"/>
              </a:rPr>
              <a:t>Critical section</a:t>
            </a:r>
          </a:p>
          <a:p>
            <a:r>
              <a:rPr lang="en-US" sz="2800">
                <a:solidFill>
                  <a:srgbClr val="FF0000"/>
                </a:solidFill>
                <a:latin typeface="Comic Sans MS" pitchFamily="66" charset="0"/>
              </a:rPr>
              <a:t>CSExit();</a:t>
            </a:r>
          </a:p>
        </p:txBody>
      </p:sp>
      <p:sp>
        <p:nvSpPr>
          <p:cNvPr id="116749" name="Freeform 13"/>
          <p:cNvSpPr>
            <a:spLocks/>
          </p:cNvSpPr>
          <p:nvPr/>
        </p:nvSpPr>
        <p:spPr bwMode="auto">
          <a:xfrm>
            <a:off x="2819400" y="5449888"/>
            <a:ext cx="342900" cy="646112"/>
          </a:xfrm>
          <a:custGeom>
            <a:avLst/>
            <a:gdLst/>
            <a:ahLst/>
            <a:cxnLst>
              <a:cxn ang="0">
                <a:pos x="64" y="0"/>
              </a:cxn>
              <a:cxn ang="0">
                <a:pos x="208" y="192"/>
              </a:cxn>
              <a:cxn ang="0">
                <a:pos x="16" y="336"/>
              </a:cxn>
              <a:cxn ang="0">
                <a:pos x="112" y="528"/>
              </a:cxn>
            </a:cxnLst>
            <a:rect l="0" t="0" r="r" b="b"/>
            <a:pathLst>
              <a:path w="216" h="528">
                <a:moveTo>
                  <a:pt x="64" y="0"/>
                </a:moveTo>
                <a:cubicBezTo>
                  <a:pt x="140" y="68"/>
                  <a:pt x="216" y="136"/>
                  <a:pt x="208" y="192"/>
                </a:cubicBezTo>
                <a:cubicBezTo>
                  <a:pt x="200" y="248"/>
                  <a:pt x="32" y="280"/>
                  <a:pt x="16" y="336"/>
                </a:cubicBezTo>
                <a:cubicBezTo>
                  <a:pt x="0" y="392"/>
                  <a:pt x="96" y="488"/>
                  <a:pt x="112" y="528"/>
                </a:cubicBezTo>
              </a:path>
            </a:pathLst>
          </a:custGeom>
          <a:noFill/>
          <a:ln w="57150" cap="flat" cmpd="sng">
            <a:solidFill>
              <a:schemeClr val="accent1"/>
            </a:solidFill>
            <a:prstDash val="solid"/>
            <a:round/>
            <a:headEnd type="none" w="sm" len="sm"/>
            <a:tailEnd type="triangle" w="med" len="med"/>
          </a:ln>
          <a:effectLst/>
        </p:spPr>
        <p:txBody>
          <a:bodyPr wrap="none" anchor="ctr"/>
          <a:lstStyle/>
          <a:p>
            <a:endParaRPr lang="fr-BE">
              <a:solidFill>
                <a:srgbClr val="0000FF"/>
              </a:solidFill>
            </a:endParaRPr>
          </a:p>
        </p:txBody>
      </p:sp>
      <p:sp>
        <p:nvSpPr>
          <p:cNvPr id="116750" name="Text Box 14"/>
          <p:cNvSpPr txBox="1">
            <a:spLocks noChangeArrowheads="1"/>
          </p:cNvSpPr>
          <p:nvPr/>
        </p:nvSpPr>
        <p:spPr bwMode="auto">
          <a:xfrm>
            <a:off x="3290888" y="5391150"/>
            <a:ext cx="585787" cy="519113"/>
          </a:xfrm>
          <a:prstGeom prst="rect">
            <a:avLst/>
          </a:prstGeom>
          <a:noFill/>
          <a:ln w="57150">
            <a:noFill/>
            <a:miter lim="800000"/>
            <a:headEnd type="none" w="sm" len="sm"/>
            <a:tailEnd type="none" w="sm" len="sm"/>
          </a:ln>
          <a:effectLst/>
        </p:spPr>
        <p:txBody>
          <a:bodyPr wrap="none" anchor="ctr">
            <a:spAutoFit/>
          </a:bodyPr>
          <a:lstStyle/>
          <a:p>
            <a:pPr algn="ctr"/>
            <a:r>
              <a:rPr lang="en-US" sz="2800">
                <a:solidFill>
                  <a:srgbClr val="0000FF"/>
                </a:solidFill>
                <a:latin typeface="Comic Sans MS" pitchFamily="66" charset="0"/>
              </a:rPr>
              <a:t>T1</a:t>
            </a:r>
          </a:p>
        </p:txBody>
      </p:sp>
      <p:grpSp>
        <p:nvGrpSpPr>
          <p:cNvPr id="3" name="Group 15"/>
          <p:cNvGrpSpPr>
            <a:grpSpLocks/>
          </p:cNvGrpSpPr>
          <p:nvPr/>
        </p:nvGrpSpPr>
        <p:grpSpPr bwMode="auto">
          <a:xfrm>
            <a:off x="6096000" y="5330825"/>
            <a:ext cx="933450" cy="706438"/>
            <a:chOff x="3831" y="1488"/>
            <a:chExt cx="588" cy="445"/>
          </a:xfrm>
        </p:grpSpPr>
        <p:sp>
          <p:nvSpPr>
            <p:cNvPr id="116752" name="Freeform 16"/>
            <p:cNvSpPr>
              <a:spLocks/>
            </p:cNvSpPr>
            <p:nvPr/>
          </p:nvSpPr>
          <p:spPr bwMode="auto">
            <a:xfrm>
              <a:off x="3831" y="1525"/>
              <a:ext cx="216" cy="408"/>
            </a:xfrm>
            <a:custGeom>
              <a:avLst/>
              <a:gdLst/>
              <a:ahLst/>
              <a:cxnLst>
                <a:cxn ang="0">
                  <a:pos x="64" y="0"/>
                </a:cxn>
                <a:cxn ang="0">
                  <a:pos x="208" y="192"/>
                </a:cxn>
                <a:cxn ang="0">
                  <a:pos x="16" y="336"/>
                </a:cxn>
                <a:cxn ang="0">
                  <a:pos x="112" y="528"/>
                </a:cxn>
              </a:cxnLst>
              <a:rect l="0" t="0" r="r" b="b"/>
              <a:pathLst>
                <a:path w="216" h="528">
                  <a:moveTo>
                    <a:pt x="64" y="0"/>
                  </a:moveTo>
                  <a:cubicBezTo>
                    <a:pt x="140" y="68"/>
                    <a:pt x="216" y="136"/>
                    <a:pt x="208" y="192"/>
                  </a:cubicBezTo>
                  <a:cubicBezTo>
                    <a:pt x="200" y="248"/>
                    <a:pt x="32" y="280"/>
                    <a:pt x="16" y="336"/>
                  </a:cubicBezTo>
                  <a:cubicBezTo>
                    <a:pt x="0" y="392"/>
                    <a:pt x="96" y="488"/>
                    <a:pt x="112" y="528"/>
                  </a:cubicBezTo>
                </a:path>
              </a:pathLst>
            </a:custGeom>
            <a:noFill/>
            <a:ln w="57150" cap="flat" cmpd="sng">
              <a:solidFill>
                <a:srgbClr val="CC0000"/>
              </a:solidFill>
              <a:prstDash val="solid"/>
              <a:round/>
              <a:headEnd type="none" w="sm" len="sm"/>
              <a:tailEnd type="triangle" w="med" len="med"/>
            </a:ln>
            <a:effectLst/>
          </p:spPr>
          <p:txBody>
            <a:bodyPr wrap="none" anchor="ctr"/>
            <a:lstStyle/>
            <a:p>
              <a:endParaRPr lang="fr-BE"/>
            </a:p>
          </p:txBody>
        </p:sp>
        <p:sp>
          <p:nvSpPr>
            <p:cNvPr id="116753" name="Text Box 17"/>
            <p:cNvSpPr txBox="1">
              <a:spLocks noChangeArrowheads="1"/>
            </p:cNvSpPr>
            <p:nvPr/>
          </p:nvSpPr>
          <p:spPr bwMode="auto">
            <a:xfrm>
              <a:off x="4014" y="1488"/>
              <a:ext cx="405" cy="327"/>
            </a:xfrm>
            <a:prstGeom prst="rect">
              <a:avLst/>
            </a:prstGeom>
            <a:noFill/>
            <a:ln w="57150">
              <a:noFill/>
              <a:miter lim="800000"/>
              <a:headEnd type="none" w="sm" len="sm"/>
              <a:tailEnd type="none" w="sm" len="sm"/>
            </a:ln>
            <a:effectLst/>
          </p:spPr>
          <p:txBody>
            <a:bodyPr wrap="none" anchor="ctr">
              <a:spAutoFit/>
            </a:bodyPr>
            <a:lstStyle/>
            <a:p>
              <a:pPr algn="ctr"/>
              <a:r>
                <a:rPr lang="en-US" sz="2800">
                  <a:solidFill>
                    <a:srgbClr val="CC0000"/>
                  </a:solidFill>
                  <a:latin typeface="Comic Sans MS" pitchFamily="66" charset="0"/>
                </a:rPr>
                <a:t>T2</a:t>
              </a:r>
            </a:p>
          </p:txBody>
        </p:sp>
      </p:grpSp>
      <p:sp>
        <p:nvSpPr>
          <p:cNvPr id="116755" name="Freeform 19"/>
          <p:cNvSpPr>
            <a:spLocks/>
          </p:cNvSpPr>
          <p:nvPr/>
        </p:nvSpPr>
        <p:spPr bwMode="auto">
          <a:xfrm>
            <a:off x="1676400" y="2971800"/>
            <a:ext cx="1041400" cy="3124200"/>
          </a:xfrm>
          <a:custGeom>
            <a:avLst/>
            <a:gdLst/>
            <a:ahLst/>
            <a:cxnLst>
              <a:cxn ang="0">
                <a:pos x="1616" y="1968"/>
              </a:cxn>
              <a:cxn ang="0">
                <a:pos x="368" y="1392"/>
              </a:cxn>
              <a:cxn ang="0">
                <a:pos x="176" y="624"/>
              </a:cxn>
              <a:cxn ang="0">
                <a:pos x="1424" y="0"/>
              </a:cxn>
            </a:cxnLst>
            <a:rect l="0" t="0" r="r" b="b"/>
            <a:pathLst>
              <a:path w="1616" h="1968">
                <a:moveTo>
                  <a:pt x="1616" y="1968"/>
                </a:moveTo>
                <a:cubicBezTo>
                  <a:pt x="1112" y="1792"/>
                  <a:pt x="608" y="1616"/>
                  <a:pt x="368" y="1392"/>
                </a:cubicBezTo>
                <a:cubicBezTo>
                  <a:pt x="128" y="1168"/>
                  <a:pt x="0" y="856"/>
                  <a:pt x="176" y="624"/>
                </a:cubicBezTo>
                <a:cubicBezTo>
                  <a:pt x="352" y="392"/>
                  <a:pt x="888" y="196"/>
                  <a:pt x="1424" y="0"/>
                </a:cubicBezTo>
              </a:path>
            </a:pathLst>
          </a:custGeom>
          <a:noFill/>
          <a:ln w="57150" cmpd="sng">
            <a:solidFill>
              <a:schemeClr val="accent1"/>
            </a:solidFill>
            <a:round/>
            <a:headEnd type="none" w="med" len="med"/>
            <a:tailEnd type="triangle" w="med" len="med"/>
          </a:ln>
          <a:effectLst/>
        </p:spPr>
        <p:txBody>
          <a:bodyPr/>
          <a:lstStyle/>
          <a:p>
            <a:endParaRPr lang="fr-BE">
              <a:solidFill>
                <a:srgbClr val="0000FF"/>
              </a:solidFill>
            </a:endParaRPr>
          </a:p>
        </p:txBody>
      </p:sp>
      <p:sp>
        <p:nvSpPr>
          <p:cNvPr id="116756" name="Freeform 20"/>
          <p:cNvSpPr>
            <a:spLocks/>
          </p:cNvSpPr>
          <p:nvPr/>
        </p:nvSpPr>
        <p:spPr bwMode="auto">
          <a:xfrm>
            <a:off x="5181600" y="2971800"/>
            <a:ext cx="1143000" cy="3048000"/>
          </a:xfrm>
          <a:custGeom>
            <a:avLst/>
            <a:gdLst/>
            <a:ahLst/>
            <a:cxnLst>
              <a:cxn ang="0">
                <a:pos x="1616" y="1968"/>
              </a:cxn>
              <a:cxn ang="0">
                <a:pos x="368" y="1392"/>
              </a:cxn>
              <a:cxn ang="0">
                <a:pos x="176" y="624"/>
              </a:cxn>
              <a:cxn ang="0">
                <a:pos x="1424" y="0"/>
              </a:cxn>
            </a:cxnLst>
            <a:rect l="0" t="0" r="r" b="b"/>
            <a:pathLst>
              <a:path w="1616" h="1968">
                <a:moveTo>
                  <a:pt x="1616" y="1968"/>
                </a:moveTo>
                <a:cubicBezTo>
                  <a:pt x="1112" y="1792"/>
                  <a:pt x="608" y="1616"/>
                  <a:pt x="368" y="1392"/>
                </a:cubicBezTo>
                <a:cubicBezTo>
                  <a:pt x="128" y="1168"/>
                  <a:pt x="0" y="856"/>
                  <a:pt x="176" y="624"/>
                </a:cubicBezTo>
                <a:cubicBezTo>
                  <a:pt x="352" y="392"/>
                  <a:pt x="888" y="196"/>
                  <a:pt x="1424" y="0"/>
                </a:cubicBezTo>
              </a:path>
            </a:pathLst>
          </a:custGeom>
          <a:noFill/>
          <a:ln w="57150" cmpd="sng">
            <a:solidFill>
              <a:srgbClr val="FF0000"/>
            </a:solidFill>
            <a:round/>
            <a:headEnd type="none" w="med" len="med"/>
            <a:tailEnd type="triangle" w="med" len="med"/>
          </a:ln>
          <a:effectLst/>
        </p:spPr>
        <p:txBody>
          <a:bodyPr/>
          <a:lstStyle/>
          <a:p>
            <a:endParaRPr lang="fr-BE"/>
          </a:p>
        </p:txBody>
      </p:sp>
      <p:sp>
        <p:nvSpPr>
          <p:cNvPr id="116741" name="Text Box 5"/>
          <p:cNvSpPr txBox="1">
            <a:spLocks noChangeArrowheads="1"/>
          </p:cNvSpPr>
          <p:nvPr/>
        </p:nvSpPr>
        <p:spPr bwMode="auto">
          <a:xfrm>
            <a:off x="1905000" y="3883025"/>
            <a:ext cx="3309938" cy="1373188"/>
          </a:xfrm>
          <a:prstGeom prst="rect">
            <a:avLst/>
          </a:prstGeom>
          <a:solidFill>
            <a:schemeClr val="bg1"/>
          </a:solidFill>
          <a:ln w="57150">
            <a:noFill/>
            <a:miter lim="800000"/>
            <a:headEnd type="none" w="sm" len="sm"/>
            <a:tailEnd type="none" w="sm" len="sm"/>
          </a:ln>
          <a:effectLst/>
        </p:spPr>
        <p:txBody>
          <a:bodyPr anchor="ctr">
            <a:spAutoFit/>
          </a:bodyPr>
          <a:lstStyle/>
          <a:p>
            <a:r>
              <a:rPr lang="en-US" sz="2800">
                <a:solidFill>
                  <a:srgbClr val="0000FF"/>
                </a:solidFill>
                <a:latin typeface="Comic Sans MS" pitchFamily="66" charset="0"/>
              </a:rPr>
              <a:t>CSEnter();</a:t>
            </a:r>
          </a:p>
          <a:p>
            <a:pPr lvl="1"/>
            <a:r>
              <a:rPr lang="en-US" sz="2800" i="1">
                <a:solidFill>
                  <a:srgbClr val="0000FF"/>
                </a:solidFill>
                <a:latin typeface="Comic Sans MS" pitchFamily="66" charset="0"/>
              </a:rPr>
              <a:t>Critical section</a:t>
            </a:r>
          </a:p>
          <a:p>
            <a:r>
              <a:rPr lang="en-US" sz="2800">
                <a:solidFill>
                  <a:srgbClr val="0000FF"/>
                </a:solidFill>
                <a:latin typeface="Comic Sans MS" pitchFamily="66" charset="0"/>
              </a:rPr>
              <a:t>CSExit();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6569EAB4-E1CE-4F5F-A2D8-E1BF39BFCF00}" type="datetime1">
              <a:rPr lang="en-US"/>
              <a:pPr>
                <a:defRPr/>
              </a:pPr>
              <a:t>2/20/2009</a:t>
            </a:fld>
            <a:endParaRPr lang="en-US"/>
          </a:p>
        </p:txBody>
      </p:sp>
      <p:sp>
        <p:nvSpPr>
          <p:cNvPr id="5" name="Footer Placeholder 4"/>
          <p:cNvSpPr>
            <a:spLocks noGrp="1"/>
          </p:cNvSpPr>
          <p:nvPr>
            <p:ph type="ftr" sz="quarter" idx="11"/>
          </p:nvPr>
        </p:nvSpPr>
        <p:spPr/>
        <p:txBody>
          <a:bodyPr/>
          <a:lstStyle/>
          <a:p>
            <a:pPr>
              <a:defRPr/>
            </a:pPr>
            <a:r>
              <a:rPr lang="en-US"/>
              <a:t>Transactional Memory: Part I — P. Felber</a:t>
            </a:r>
          </a:p>
        </p:txBody>
      </p:sp>
      <p:sp>
        <p:nvSpPr>
          <p:cNvPr id="6" name="Slide Number Placeholder 5"/>
          <p:cNvSpPr>
            <a:spLocks noGrp="1"/>
          </p:cNvSpPr>
          <p:nvPr>
            <p:ph type="sldNum" sz="quarter" idx="12"/>
          </p:nvPr>
        </p:nvSpPr>
        <p:spPr/>
        <p:txBody>
          <a:bodyPr/>
          <a:lstStyle/>
          <a:p>
            <a:pPr>
              <a:defRPr/>
            </a:pPr>
            <a:fld id="{CCEE767B-3A50-484A-88D9-771F0CB0D8AC}" type="slidenum">
              <a:rPr lang="en-US"/>
              <a:pPr>
                <a:defRPr/>
              </a:pPr>
              <a:t>4</a:t>
            </a:fld>
            <a:endParaRPr lang="en-US"/>
          </a:p>
        </p:txBody>
      </p:sp>
      <p:sp>
        <p:nvSpPr>
          <p:cNvPr id="1354754" name="Rectangle 2"/>
          <p:cNvSpPr>
            <a:spLocks noGrp="1" noChangeArrowheads="1"/>
          </p:cNvSpPr>
          <p:nvPr>
            <p:ph type="title"/>
          </p:nvPr>
        </p:nvSpPr>
        <p:spPr/>
        <p:txBody>
          <a:bodyPr/>
          <a:lstStyle/>
          <a:p>
            <a:pPr eaLnBrk="1" hangingPunct="1">
              <a:defRPr/>
            </a:pPr>
            <a:r>
              <a:rPr lang="en-GB" dirty="0" err="1" smtClean="0"/>
              <a:t>Multicores</a:t>
            </a:r>
            <a:r>
              <a:rPr lang="en-GB" dirty="0" smtClean="0"/>
              <a:t> are the answer</a:t>
            </a:r>
            <a:endParaRPr lang="en-US" dirty="0" smtClean="0"/>
          </a:p>
        </p:txBody>
      </p:sp>
      <p:sp>
        <p:nvSpPr>
          <p:cNvPr id="8198" name="Rectangle 3"/>
          <p:cNvSpPr>
            <a:spLocks noGrp="1" noChangeArrowheads="1"/>
          </p:cNvSpPr>
          <p:nvPr>
            <p:ph type="body" idx="1"/>
          </p:nvPr>
        </p:nvSpPr>
        <p:spPr/>
        <p:txBody>
          <a:bodyPr/>
          <a:lstStyle/>
          <a:p>
            <a:pPr eaLnBrk="1" hangingPunct="1">
              <a:lnSpc>
                <a:spcPct val="90000"/>
              </a:lnSpc>
            </a:pPr>
            <a:r>
              <a:rPr lang="en-US" smtClean="0"/>
              <a:t>Multicores are the answer to keeping up with increasing CPU performance despite:</a:t>
            </a:r>
          </a:p>
          <a:p>
            <a:pPr lvl="1" eaLnBrk="1" hangingPunct="1">
              <a:lnSpc>
                <a:spcPct val="90000"/>
              </a:lnSpc>
            </a:pPr>
            <a:r>
              <a:rPr lang="en-US" smtClean="0"/>
              <a:t>The </a:t>
            </a:r>
            <a:r>
              <a:rPr lang="en-US" b="1" smtClean="0">
                <a:solidFill>
                  <a:srgbClr val="CC3300"/>
                </a:solidFill>
              </a:rPr>
              <a:t>memory wall</a:t>
            </a:r>
            <a:r>
              <a:rPr lang="en-US" smtClean="0"/>
              <a:t> (gap between CPU and memory speeds)</a:t>
            </a:r>
          </a:p>
          <a:p>
            <a:pPr lvl="1" eaLnBrk="1" hangingPunct="1">
              <a:lnSpc>
                <a:spcPct val="90000"/>
              </a:lnSpc>
            </a:pPr>
            <a:r>
              <a:rPr lang="en-US" smtClean="0"/>
              <a:t>The </a:t>
            </a:r>
            <a:r>
              <a:rPr lang="en-US" b="1" smtClean="0">
                <a:solidFill>
                  <a:srgbClr val="CC3300"/>
                </a:solidFill>
              </a:rPr>
              <a:t>ILP wall</a:t>
            </a:r>
            <a:r>
              <a:rPr lang="en-US" smtClean="0"/>
              <a:t> (not enough instruction-level parallelism to keep the CPU busy)</a:t>
            </a:r>
          </a:p>
          <a:p>
            <a:pPr lvl="1" eaLnBrk="1" hangingPunct="1">
              <a:lnSpc>
                <a:spcPct val="90000"/>
              </a:lnSpc>
            </a:pPr>
            <a:r>
              <a:rPr lang="en-US" smtClean="0"/>
              <a:t>The </a:t>
            </a:r>
            <a:r>
              <a:rPr lang="en-US" b="1" smtClean="0">
                <a:solidFill>
                  <a:srgbClr val="CC3300"/>
                </a:solidFill>
              </a:rPr>
              <a:t>power wall</a:t>
            </a:r>
            <a:r>
              <a:rPr lang="en-US" smtClean="0"/>
              <a:t> (higher clock speeds require more power and create thermal problems)</a:t>
            </a:r>
          </a:p>
          <a:p>
            <a:pPr eaLnBrk="1" hangingPunct="1">
              <a:lnSpc>
                <a:spcPct val="90000"/>
              </a:lnSpc>
            </a:pPr>
            <a:r>
              <a:rPr lang="en-US" smtClean="0"/>
              <a:t>Consequence:</a:t>
            </a:r>
          </a:p>
          <a:p>
            <a:pPr lvl="1" eaLnBrk="1" hangingPunct="1">
              <a:lnSpc>
                <a:spcPct val="90000"/>
              </a:lnSpc>
            </a:pPr>
            <a:r>
              <a:rPr lang="en-US" smtClean="0"/>
              <a:t>Single-thread performance doesn’t improve…</a:t>
            </a:r>
          </a:p>
          <a:p>
            <a:pPr lvl="1" eaLnBrk="1" hangingPunct="1">
              <a:lnSpc>
                <a:spcPct val="90000"/>
              </a:lnSpc>
              <a:buFont typeface="Wingdings" pitchFamily="2" charset="2"/>
              <a:buNone/>
            </a:pPr>
            <a:r>
              <a:rPr lang="en-US" smtClean="0"/>
              <a:t>…	but we can put more cores on a chip</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381000"/>
            <a:ext cx="8229600" cy="1143000"/>
          </a:xfrm>
        </p:spPr>
        <p:txBody>
          <a:bodyPr/>
          <a:lstStyle/>
          <a:p>
            <a:r>
              <a:rPr lang="en-US" dirty="0">
                <a:solidFill>
                  <a:srgbClr val="0000FF"/>
                </a:solidFill>
              </a:rPr>
              <a:t>Critical Section Goals</a:t>
            </a:r>
          </a:p>
        </p:txBody>
      </p:sp>
      <p:sp>
        <p:nvSpPr>
          <p:cNvPr id="117763" name="Rectangle 3"/>
          <p:cNvSpPr>
            <a:spLocks noGrp="1" noChangeArrowheads="1"/>
          </p:cNvSpPr>
          <p:nvPr>
            <p:ph type="body" idx="1"/>
          </p:nvPr>
        </p:nvSpPr>
        <p:spPr>
          <a:xfrm>
            <a:off x="457200" y="1600200"/>
            <a:ext cx="8458200" cy="4525963"/>
          </a:xfrm>
        </p:spPr>
        <p:txBody>
          <a:bodyPr/>
          <a:lstStyle/>
          <a:p>
            <a:r>
              <a:rPr lang="en-US"/>
              <a:t>We would like</a:t>
            </a:r>
          </a:p>
          <a:p>
            <a:pPr lvl="1"/>
            <a:r>
              <a:rPr lang="en-US">
                <a:solidFill>
                  <a:srgbClr val="FF0000"/>
                </a:solidFill>
              </a:rPr>
              <a:t>Safety:</a:t>
            </a:r>
            <a:r>
              <a:rPr lang="en-US"/>
              <a:t> No more than one thread can be in a critical section at any time.</a:t>
            </a:r>
          </a:p>
          <a:p>
            <a:pPr lvl="1"/>
            <a:r>
              <a:rPr lang="en-US">
                <a:solidFill>
                  <a:srgbClr val="FF0000"/>
                </a:solidFill>
              </a:rPr>
              <a:t>Liveness:</a:t>
            </a:r>
            <a:r>
              <a:rPr lang="en-US"/>
              <a:t> A thread that is seeking to enter the critical section will eventually succeed</a:t>
            </a:r>
          </a:p>
          <a:p>
            <a:pPr lvl="1"/>
            <a:r>
              <a:rPr lang="en-US">
                <a:solidFill>
                  <a:srgbClr val="FF0000"/>
                </a:solidFill>
              </a:rPr>
              <a:t>Fairness:</a:t>
            </a:r>
            <a:r>
              <a:rPr lang="en-US"/>
              <a:t> If two threads are both trying to enter a critical section, they have equal chances of success </a:t>
            </a:r>
          </a:p>
          <a:p>
            <a:r>
              <a:rPr lang="en-US"/>
              <a:t>… in practice, fairness is rarely guaranteed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304800"/>
            <a:ext cx="8229600" cy="1143000"/>
          </a:xfrm>
        </p:spPr>
        <p:txBody>
          <a:bodyPr/>
          <a:lstStyle/>
          <a:p>
            <a:r>
              <a:rPr lang="en-US" dirty="0">
                <a:solidFill>
                  <a:srgbClr val="0000FF"/>
                </a:solidFill>
              </a:rPr>
              <a:t>Solving the problem</a:t>
            </a:r>
          </a:p>
        </p:txBody>
      </p:sp>
      <p:sp>
        <p:nvSpPr>
          <p:cNvPr id="121859" name="Rectangle 3"/>
          <p:cNvSpPr>
            <a:spLocks noGrp="1" noChangeArrowheads="1"/>
          </p:cNvSpPr>
          <p:nvPr>
            <p:ph type="body" sz="half" idx="1"/>
          </p:nvPr>
        </p:nvSpPr>
        <p:spPr>
          <a:xfrm>
            <a:off x="457200" y="2179638"/>
            <a:ext cx="4038600" cy="3459162"/>
          </a:xfrm>
        </p:spPr>
        <p:txBody>
          <a:bodyPr/>
          <a:lstStyle/>
          <a:p>
            <a:pPr>
              <a:lnSpc>
                <a:spcPct val="90000"/>
              </a:lnSpc>
            </a:pPr>
            <a:endParaRPr lang="en-US">
              <a:solidFill>
                <a:srgbClr val="0000FF"/>
              </a:solidFill>
            </a:endParaRPr>
          </a:p>
          <a:p>
            <a:pPr lvl="1">
              <a:lnSpc>
                <a:spcPct val="90000"/>
              </a:lnSpc>
              <a:buFontTx/>
              <a:buNone/>
            </a:pPr>
            <a:r>
              <a:rPr lang="en-US">
                <a:solidFill>
                  <a:srgbClr val="0000FF"/>
                </a:solidFill>
              </a:rPr>
              <a:t>CSEnter()</a:t>
            </a:r>
          </a:p>
          <a:p>
            <a:pPr lvl="1">
              <a:lnSpc>
                <a:spcPct val="90000"/>
              </a:lnSpc>
              <a:buFontTx/>
              <a:buNone/>
            </a:pPr>
            <a:r>
              <a:rPr lang="en-US">
                <a:solidFill>
                  <a:srgbClr val="0000FF"/>
                </a:solidFill>
              </a:rPr>
              <a:t>{</a:t>
            </a:r>
          </a:p>
          <a:p>
            <a:pPr lvl="2">
              <a:lnSpc>
                <a:spcPct val="90000"/>
              </a:lnSpc>
              <a:buFontTx/>
              <a:buNone/>
            </a:pPr>
            <a:r>
              <a:rPr lang="en-US">
                <a:solidFill>
                  <a:srgbClr val="0000FF"/>
                </a:solidFill>
              </a:rPr>
              <a:t>while(inside) continue;</a:t>
            </a:r>
          </a:p>
          <a:p>
            <a:pPr lvl="2">
              <a:lnSpc>
                <a:spcPct val="90000"/>
              </a:lnSpc>
              <a:buFontTx/>
              <a:buNone/>
            </a:pPr>
            <a:r>
              <a:rPr lang="en-US">
                <a:solidFill>
                  <a:srgbClr val="0000FF"/>
                </a:solidFill>
              </a:rPr>
              <a:t>inside = true;</a:t>
            </a:r>
          </a:p>
          <a:p>
            <a:pPr lvl="1">
              <a:lnSpc>
                <a:spcPct val="90000"/>
              </a:lnSpc>
              <a:buFontTx/>
              <a:buNone/>
            </a:pPr>
            <a:r>
              <a:rPr lang="en-US">
                <a:solidFill>
                  <a:srgbClr val="0000FF"/>
                </a:solidFill>
              </a:rPr>
              <a:t>}</a:t>
            </a:r>
          </a:p>
        </p:txBody>
      </p:sp>
      <p:sp>
        <p:nvSpPr>
          <p:cNvPr id="121860" name="Rectangle 4"/>
          <p:cNvSpPr>
            <a:spLocks noGrp="1" noChangeArrowheads="1"/>
          </p:cNvSpPr>
          <p:nvPr>
            <p:ph type="body" sz="half" idx="2"/>
          </p:nvPr>
        </p:nvSpPr>
        <p:spPr>
          <a:xfrm>
            <a:off x="685800" y="1600200"/>
            <a:ext cx="8077200" cy="914400"/>
          </a:xfrm>
        </p:spPr>
        <p:txBody>
          <a:bodyPr/>
          <a:lstStyle/>
          <a:p>
            <a:pPr>
              <a:lnSpc>
                <a:spcPct val="90000"/>
              </a:lnSpc>
            </a:pPr>
            <a:r>
              <a:rPr lang="en-US"/>
              <a:t>A first idea:</a:t>
            </a:r>
          </a:p>
          <a:p>
            <a:pPr lvl="1">
              <a:lnSpc>
                <a:spcPct val="90000"/>
              </a:lnSpc>
            </a:pPr>
            <a:r>
              <a:rPr lang="en-US"/>
              <a:t>Have a boolean flag, </a:t>
            </a:r>
            <a:r>
              <a:rPr lang="en-US" i="1"/>
              <a:t>inside</a:t>
            </a:r>
            <a:r>
              <a:rPr lang="en-US"/>
              <a:t>.  Initially false.</a:t>
            </a:r>
          </a:p>
        </p:txBody>
      </p:sp>
      <p:sp>
        <p:nvSpPr>
          <p:cNvPr id="121861" name="Rectangle 5"/>
          <p:cNvSpPr>
            <a:spLocks noChangeArrowheads="1"/>
          </p:cNvSpPr>
          <p:nvPr/>
        </p:nvSpPr>
        <p:spPr bwMode="auto">
          <a:xfrm>
            <a:off x="4419600" y="2179638"/>
            <a:ext cx="4038600" cy="3459162"/>
          </a:xfrm>
          <a:prstGeom prst="rect">
            <a:avLst/>
          </a:prstGeom>
          <a:noFill/>
          <a:ln w="9525">
            <a:noFill/>
            <a:miter lim="800000"/>
            <a:headEnd/>
            <a:tailEnd/>
          </a:ln>
          <a:effectLst/>
        </p:spPr>
        <p:txBody>
          <a:bodyPr/>
          <a:lstStyle/>
          <a:p>
            <a:pPr marL="342900" indent="-342900">
              <a:lnSpc>
                <a:spcPct val="90000"/>
              </a:lnSpc>
              <a:spcBef>
                <a:spcPct val="20000"/>
              </a:spcBef>
              <a:buFontTx/>
              <a:buChar char="•"/>
            </a:pPr>
            <a:endParaRPr lang="en-US" sz="2800">
              <a:solidFill>
                <a:srgbClr val="0000FF"/>
              </a:solidFill>
            </a:endParaRPr>
          </a:p>
          <a:p>
            <a:pPr marL="742950" lvl="1" indent="-285750">
              <a:lnSpc>
                <a:spcPct val="90000"/>
              </a:lnSpc>
              <a:spcBef>
                <a:spcPct val="20000"/>
              </a:spcBef>
            </a:pPr>
            <a:r>
              <a:rPr lang="en-US" sz="2400">
                <a:solidFill>
                  <a:srgbClr val="0000FF"/>
                </a:solidFill>
              </a:rPr>
              <a:t>CSExit()</a:t>
            </a:r>
          </a:p>
          <a:p>
            <a:pPr marL="742950" lvl="1" indent="-285750">
              <a:lnSpc>
                <a:spcPct val="90000"/>
              </a:lnSpc>
              <a:spcBef>
                <a:spcPct val="20000"/>
              </a:spcBef>
            </a:pPr>
            <a:r>
              <a:rPr lang="en-US" sz="2400">
                <a:solidFill>
                  <a:srgbClr val="0000FF"/>
                </a:solidFill>
              </a:rPr>
              <a:t>{</a:t>
            </a:r>
          </a:p>
          <a:p>
            <a:pPr marL="1143000" lvl="2" indent="-228600">
              <a:lnSpc>
                <a:spcPct val="90000"/>
              </a:lnSpc>
              <a:spcBef>
                <a:spcPct val="20000"/>
              </a:spcBef>
            </a:pPr>
            <a:r>
              <a:rPr lang="en-US" sz="2000">
                <a:solidFill>
                  <a:srgbClr val="0000FF"/>
                </a:solidFill>
              </a:rPr>
              <a:t>inside = false;</a:t>
            </a:r>
          </a:p>
          <a:p>
            <a:pPr marL="742950" lvl="1" indent="-285750">
              <a:lnSpc>
                <a:spcPct val="90000"/>
              </a:lnSpc>
              <a:spcBef>
                <a:spcPct val="20000"/>
              </a:spcBef>
            </a:pPr>
            <a:r>
              <a:rPr lang="en-US" sz="2400">
                <a:solidFill>
                  <a:srgbClr val="0000FF"/>
                </a:solidFill>
              </a:rPr>
              <a:t>}</a:t>
            </a:r>
          </a:p>
        </p:txBody>
      </p:sp>
      <p:sp>
        <p:nvSpPr>
          <p:cNvPr id="121862" name="Rectangle 6"/>
          <p:cNvSpPr>
            <a:spLocks noChangeArrowheads="1"/>
          </p:cNvSpPr>
          <p:nvPr/>
        </p:nvSpPr>
        <p:spPr bwMode="auto">
          <a:xfrm>
            <a:off x="685800" y="5029200"/>
            <a:ext cx="8077200" cy="9144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sz="2800"/>
              <a:t>Now ask:</a:t>
            </a:r>
          </a:p>
          <a:p>
            <a:pPr marL="742950" lvl="1" indent="-285750">
              <a:lnSpc>
                <a:spcPct val="90000"/>
              </a:lnSpc>
              <a:spcBef>
                <a:spcPct val="20000"/>
              </a:spcBef>
              <a:buFontTx/>
              <a:buChar char="–"/>
            </a:pPr>
            <a:r>
              <a:rPr lang="en-US" sz="2400"/>
              <a:t>Is this Safe?  Live?  Fair?</a:t>
            </a:r>
          </a:p>
        </p:txBody>
      </p:sp>
      <p:sp>
        <p:nvSpPr>
          <p:cNvPr id="121863" name="AutoShape 7"/>
          <p:cNvSpPr>
            <a:spLocks noChangeArrowheads="1"/>
          </p:cNvSpPr>
          <p:nvPr/>
        </p:nvSpPr>
        <p:spPr bwMode="auto">
          <a:xfrm>
            <a:off x="3886200" y="2362200"/>
            <a:ext cx="5105400" cy="1066800"/>
          </a:xfrm>
          <a:prstGeom prst="wedgeRectCallout">
            <a:avLst>
              <a:gd name="adj1" fmla="val -65954"/>
              <a:gd name="adj2" fmla="val 87204"/>
            </a:avLst>
          </a:prstGeom>
          <a:solidFill>
            <a:schemeClr val="accent1"/>
          </a:solidFill>
          <a:ln w="9525">
            <a:solidFill>
              <a:schemeClr val="tx1"/>
            </a:solidFill>
            <a:miter lim="800000"/>
            <a:headEnd/>
            <a:tailEnd/>
          </a:ln>
          <a:effectLst/>
        </p:spPr>
        <p:txBody>
          <a:bodyPr/>
          <a:lstStyle/>
          <a:p>
            <a:pPr algn="ctr"/>
            <a:r>
              <a:rPr lang="en-US" dirty="0">
                <a:solidFill>
                  <a:schemeClr val="bg1"/>
                </a:solidFill>
              </a:rPr>
              <a:t>Code is unsafe: thread 0 could finish the while test when inside is false, but then 1 might call </a:t>
            </a:r>
            <a:r>
              <a:rPr lang="en-US" dirty="0" err="1">
                <a:solidFill>
                  <a:schemeClr val="bg1"/>
                </a:solidFill>
              </a:rPr>
              <a:t>CSEnter</a:t>
            </a:r>
            <a:r>
              <a:rPr lang="en-US" dirty="0">
                <a:solidFill>
                  <a:schemeClr val="bg1"/>
                </a:solidFill>
              </a:rPr>
              <a:t>() before 0 can set inside to true!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18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304800"/>
            <a:ext cx="8229600" cy="1143000"/>
          </a:xfrm>
        </p:spPr>
        <p:txBody>
          <a:bodyPr/>
          <a:lstStyle/>
          <a:p>
            <a:r>
              <a:rPr lang="en-US" dirty="0">
                <a:solidFill>
                  <a:srgbClr val="0000FF"/>
                </a:solidFill>
              </a:rPr>
              <a:t>Solving the problem: Take 2</a:t>
            </a:r>
          </a:p>
        </p:txBody>
      </p:sp>
      <p:sp>
        <p:nvSpPr>
          <p:cNvPr id="123907" name="Rectangle 3"/>
          <p:cNvSpPr>
            <a:spLocks noGrp="1" noChangeArrowheads="1"/>
          </p:cNvSpPr>
          <p:nvPr>
            <p:ph type="body" sz="half" idx="1"/>
          </p:nvPr>
        </p:nvSpPr>
        <p:spPr>
          <a:xfrm>
            <a:off x="457200" y="2179638"/>
            <a:ext cx="4038600" cy="3459162"/>
          </a:xfrm>
        </p:spPr>
        <p:txBody>
          <a:bodyPr/>
          <a:lstStyle/>
          <a:p>
            <a:pPr>
              <a:lnSpc>
                <a:spcPct val="90000"/>
              </a:lnSpc>
            </a:pPr>
            <a:endParaRPr lang="en-US">
              <a:solidFill>
                <a:srgbClr val="0000FF"/>
              </a:solidFill>
            </a:endParaRPr>
          </a:p>
          <a:p>
            <a:pPr lvl="1">
              <a:lnSpc>
                <a:spcPct val="90000"/>
              </a:lnSpc>
              <a:buFontTx/>
              <a:buNone/>
            </a:pPr>
            <a:r>
              <a:rPr lang="en-US">
                <a:solidFill>
                  <a:srgbClr val="0000FF"/>
                </a:solidFill>
              </a:rPr>
              <a:t>CSEnter(int i)</a:t>
            </a:r>
          </a:p>
          <a:p>
            <a:pPr lvl="1">
              <a:lnSpc>
                <a:spcPct val="90000"/>
              </a:lnSpc>
              <a:buFontTx/>
              <a:buNone/>
            </a:pPr>
            <a:r>
              <a:rPr lang="en-US">
                <a:solidFill>
                  <a:srgbClr val="0000FF"/>
                </a:solidFill>
              </a:rPr>
              <a:t>{</a:t>
            </a:r>
          </a:p>
          <a:p>
            <a:pPr lvl="2">
              <a:lnSpc>
                <a:spcPct val="90000"/>
              </a:lnSpc>
              <a:buFontTx/>
              <a:buNone/>
            </a:pPr>
            <a:r>
              <a:rPr lang="en-US">
                <a:solidFill>
                  <a:srgbClr val="0000FF"/>
                </a:solidFill>
              </a:rPr>
              <a:t>inside[i] = true;</a:t>
            </a:r>
          </a:p>
          <a:p>
            <a:pPr lvl="2">
              <a:lnSpc>
                <a:spcPct val="90000"/>
              </a:lnSpc>
              <a:buFontTx/>
              <a:buNone/>
            </a:pPr>
            <a:r>
              <a:rPr lang="en-US">
                <a:solidFill>
                  <a:srgbClr val="0000FF"/>
                </a:solidFill>
              </a:rPr>
              <a:t>while(inside[i^1]) continue;</a:t>
            </a:r>
          </a:p>
          <a:p>
            <a:pPr lvl="1">
              <a:lnSpc>
                <a:spcPct val="90000"/>
              </a:lnSpc>
              <a:buFontTx/>
              <a:buNone/>
            </a:pPr>
            <a:r>
              <a:rPr lang="en-US">
                <a:solidFill>
                  <a:srgbClr val="0000FF"/>
                </a:solidFill>
              </a:rPr>
              <a:t>}</a:t>
            </a:r>
          </a:p>
        </p:txBody>
      </p:sp>
      <p:sp>
        <p:nvSpPr>
          <p:cNvPr id="123908" name="Rectangle 4"/>
          <p:cNvSpPr>
            <a:spLocks noGrp="1" noChangeArrowheads="1"/>
          </p:cNvSpPr>
          <p:nvPr>
            <p:ph type="body" sz="half" idx="2"/>
          </p:nvPr>
        </p:nvSpPr>
        <p:spPr>
          <a:xfrm>
            <a:off x="685800" y="1600200"/>
            <a:ext cx="8077200" cy="914400"/>
          </a:xfrm>
        </p:spPr>
        <p:txBody>
          <a:bodyPr/>
          <a:lstStyle/>
          <a:p>
            <a:pPr>
              <a:lnSpc>
                <a:spcPct val="90000"/>
              </a:lnSpc>
            </a:pPr>
            <a:r>
              <a:rPr lang="en-US"/>
              <a:t>A different idea (assumes just two threads):</a:t>
            </a:r>
          </a:p>
          <a:p>
            <a:pPr lvl="1">
              <a:lnSpc>
                <a:spcPct val="90000"/>
              </a:lnSpc>
            </a:pPr>
            <a:r>
              <a:rPr lang="en-US"/>
              <a:t>Have a boolean flag, </a:t>
            </a:r>
            <a:r>
              <a:rPr lang="en-US" i="1"/>
              <a:t>inside[i]</a:t>
            </a:r>
            <a:r>
              <a:rPr lang="en-US"/>
              <a:t>.  Initially false.</a:t>
            </a:r>
          </a:p>
        </p:txBody>
      </p:sp>
      <p:sp>
        <p:nvSpPr>
          <p:cNvPr id="123909" name="Rectangle 5"/>
          <p:cNvSpPr>
            <a:spLocks noChangeArrowheads="1"/>
          </p:cNvSpPr>
          <p:nvPr/>
        </p:nvSpPr>
        <p:spPr bwMode="auto">
          <a:xfrm>
            <a:off x="4419600" y="2179638"/>
            <a:ext cx="4038600" cy="3459162"/>
          </a:xfrm>
          <a:prstGeom prst="rect">
            <a:avLst/>
          </a:prstGeom>
          <a:noFill/>
          <a:ln w="9525">
            <a:noFill/>
            <a:miter lim="800000"/>
            <a:headEnd/>
            <a:tailEnd/>
          </a:ln>
          <a:effectLst/>
        </p:spPr>
        <p:txBody>
          <a:bodyPr/>
          <a:lstStyle/>
          <a:p>
            <a:pPr marL="342900" indent="-342900">
              <a:lnSpc>
                <a:spcPct val="90000"/>
              </a:lnSpc>
              <a:spcBef>
                <a:spcPct val="20000"/>
              </a:spcBef>
              <a:buFontTx/>
              <a:buChar char="•"/>
            </a:pPr>
            <a:endParaRPr lang="en-US" sz="2800">
              <a:solidFill>
                <a:srgbClr val="0000FF"/>
              </a:solidFill>
            </a:endParaRPr>
          </a:p>
          <a:p>
            <a:pPr marL="742950" lvl="1" indent="-285750">
              <a:lnSpc>
                <a:spcPct val="90000"/>
              </a:lnSpc>
              <a:spcBef>
                <a:spcPct val="20000"/>
              </a:spcBef>
            </a:pPr>
            <a:r>
              <a:rPr lang="en-US" sz="2400">
                <a:solidFill>
                  <a:srgbClr val="0000FF"/>
                </a:solidFill>
              </a:rPr>
              <a:t>CSExit(int i)</a:t>
            </a:r>
          </a:p>
          <a:p>
            <a:pPr marL="742950" lvl="1" indent="-285750">
              <a:lnSpc>
                <a:spcPct val="90000"/>
              </a:lnSpc>
              <a:spcBef>
                <a:spcPct val="20000"/>
              </a:spcBef>
            </a:pPr>
            <a:r>
              <a:rPr lang="en-US" sz="2400">
                <a:solidFill>
                  <a:srgbClr val="0000FF"/>
                </a:solidFill>
              </a:rPr>
              <a:t>{</a:t>
            </a:r>
          </a:p>
          <a:p>
            <a:pPr marL="1143000" lvl="2" indent="-228600">
              <a:lnSpc>
                <a:spcPct val="90000"/>
              </a:lnSpc>
              <a:spcBef>
                <a:spcPct val="20000"/>
              </a:spcBef>
            </a:pPr>
            <a:r>
              <a:rPr lang="en-US" sz="2000">
                <a:solidFill>
                  <a:srgbClr val="0000FF"/>
                </a:solidFill>
              </a:rPr>
              <a:t>Inside[i] = false;</a:t>
            </a:r>
          </a:p>
          <a:p>
            <a:pPr marL="742950" lvl="1" indent="-285750">
              <a:lnSpc>
                <a:spcPct val="90000"/>
              </a:lnSpc>
              <a:spcBef>
                <a:spcPct val="20000"/>
              </a:spcBef>
            </a:pPr>
            <a:r>
              <a:rPr lang="en-US" sz="2400">
                <a:solidFill>
                  <a:srgbClr val="0000FF"/>
                </a:solidFill>
              </a:rPr>
              <a:t>}</a:t>
            </a:r>
          </a:p>
        </p:txBody>
      </p:sp>
      <p:sp>
        <p:nvSpPr>
          <p:cNvPr id="123910" name="Rectangle 6"/>
          <p:cNvSpPr>
            <a:spLocks noChangeArrowheads="1"/>
          </p:cNvSpPr>
          <p:nvPr/>
        </p:nvSpPr>
        <p:spPr bwMode="auto">
          <a:xfrm>
            <a:off x="685800" y="5029200"/>
            <a:ext cx="8077200" cy="9144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sz="2800"/>
              <a:t>Now ask:</a:t>
            </a:r>
          </a:p>
          <a:p>
            <a:pPr marL="742950" lvl="1" indent="-285750">
              <a:lnSpc>
                <a:spcPct val="90000"/>
              </a:lnSpc>
              <a:spcBef>
                <a:spcPct val="20000"/>
              </a:spcBef>
              <a:buFontTx/>
              <a:buChar char="–"/>
            </a:pPr>
            <a:r>
              <a:rPr lang="en-US" sz="2400"/>
              <a:t>Is this Safe?  Live?  Fair?</a:t>
            </a:r>
          </a:p>
        </p:txBody>
      </p:sp>
      <p:sp>
        <p:nvSpPr>
          <p:cNvPr id="123911" name="AutoShape 7"/>
          <p:cNvSpPr>
            <a:spLocks noChangeArrowheads="1"/>
          </p:cNvSpPr>
          <p:nvPr/>
        </p:nvSpPr>
        <p:spPr bwMode="auto">
          <a:xfrm>
            <a:off x="3733800" y="2362200"/>
            <a:ext cx="5257800" cy="762000"/>
          </a:xfrm>
          <a:prstGeom prst="wedgeRectCallout">
            <a:avLst>
              <a:gd name="adj1" fmla="val -62593"/>
              <a:gd name="adj2" fmla="val 142083"/>
            </a:avLst>
          </a:prstGeom>
          <a:solidFill>
            <a:schemeClr val="accent1"/>
          </a:solidFill>
          <a:ln w="9525">
            <a:solidFill>
              <a:schemeClr val="tx1"/>
            </a:solidFill>
            <a:miter lim="800000"/>
            <a:headEnd/>
            <a:tailEnd/>
          </a:ln>
          <a:effectLst/>
        </p:spPr>
        <p:txBody>
          <a:bodyPr/>
          <a:lstStyle/>
          <a:p>
            <a:pPr algn="ctr"/>
            <a:r>
              <a:rPr lang="en-US" dirty="0">
                <a:solidFill>
                  <a:schemeClr val="bg1"/>
                </a:solidFill>
              </a:rPr>
              <a:t>Code isn’t live: with bad luck, both threads could be looping, with 0 looking at 1, and 1 looking at 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7200" y="381000"/>
            <a:ext cx="8229600" cy="1143000"/>
          </a:xfrm>
        </p:spPr>
        <p:txBody>
          <a:bodyPr/>
          <a:lstStyle/>
          <a:p>
            <a:r>
              <a:rPr lang="en-US" dirty="0">
                <a:solidFill>
                  <a:srgbClr val="0000FF"/>
                </a:solidFill>
              </a:rPr>
              <a:t>Solving the problem: Take 3</a:t>
            </a:r>
          </a:p>
        </p:txBody>
      </p:sp>
      <p:sp>
        <p:nvSpPr>
          <p:cNvPr id="118787" name="Rectangle 3"/>
          <p:cNvSpPr>
            <a:spLocks noGrp="1" noChangeArrowheads="1"/>
          </p:cNvSpPr>
          <p:nvPr>
            <p:ph type="body" sz="half" idx="1"/>
          </p:nvPr>
        </p:nvSpPr>
        <p:spPr>
          <a:xfrm>
            <a:off x="457200" y="2179638"/>
            <a:ext cx="4038600" cy="3459162"/>
          </a:xfrm>
        </p:spPr>
        <p:txBody>
          <a:bodyPr/>
          <a:lstStyle/>
          <a:p>
            <a:pPr>
              <a:lnSpc>
                <a:spcPct val="90000"/>
              </a:lnSpc>
            </a:pPr>
            <a:endParaRPr lang="en-US">
              <a:solidFill>
                <a:srgbClr val="0000FF"/>
              </a:solidFill>
            </a:endParaRPr>
          </a:p>
          <a:p>
            <a:pPr lvl="1">
              <a:lnSpc>
                <a:spcPct val="90000"/>
              </a:lnSpc>
              <a:buFontTx/>
              <a:buNone/>
            </a:pPr>
            <a:r>
              <a:rPr lang="en-US">
                <a:solidFill>
                  <a:srgbClr val="0000FF"/>
                </a:solidFill>
              </a:rPr>
              <a:t>CSEnter(int i)</a:t>
            </a:r>
          </a:p>
          <a:p>
            <a:pPr lvl="1">
              <a:lnSpc>
                <a:spcPct val="90000"/>
              </a:lnSpc>
              <a:buFontTx/>
              <a:buNone/>
            </a:pPr>
            <a:r>
              <a:rPr lang="en-US">
                <a:solidFill>
                  <a:srgbClr val="0000FF"/>
                </a:solidFill>
              </a:rPr>
              <a:t>{</a:t>
            </a:r>
          </a:p>
          <a:p>
            <a:pPr lvl="2">
              <a:lnSpc>
                <a:spcPct val="90000"/>
              </a:lnSpc>
              <a:buFontTx/>
              <a:buNone/>
            </a:pPr>
            <a:r>
              <a:rPr lang="en-US">
                <a:solidFill>
                  <a:srgbClr val="0000FF"/>
                </a:solidFill>
              </a:rPr>
              <a:t>while(turn != i) continue; </a:t>
            </a:r>
          </a:p>
          <a:p>
            <a:pPr lvl="1">
              <a:lnSpc>
                <a:spcPct val="90000"/>
              </a:lnSpc>
              <a:buFontTx/>
              <a:buNone/>
            </a:pPr>
            <a:r>
              <a:rPr lang="en-US">
                <a:solidFill>
                  <a:srgbClr val="0000FF"/>
                </a:solidFill>
              </a:rPr>
              <a:t>}</a:t>
            </a:r>
          </a:p>
        </p:txBody>
      </p:sp>
      <p:sp>
        <p:nvSpPr>
          <p:cNvPr id="118788" name="Rectangle 4"/>
          <p:cNvSpPr>
            <a:spLocks noGrp="1" noChangeArrowheads="1"/>
          </p:cNvSpPr>
          <p:nvPr>
            <p:ph type="body" sz="half" idx="2"/>
          </p:nvPr>
        </p:nvSpPr>
        <p:spPr>
          <a:xfrm>
            <a:off x="685800" y="1600200"/>
            <a:ext cx="8077200" cy="914400"/>
          </a:xfrm>
        </p:spPr>
        <p:txBody>
          <a:bodyPr/>
          <a:lstStyle/>
          <a:p>
            <a:pPr>
              <a:lnSpc>
                <a:spcPct val="90000"/>
              </a:lnSpc>
            </a:pPr>
            <a:r>
              <a:rPr lang="en-US"/>
              <a:t>Another broken solution, for two threads</a:t>
            </a:r>
          </a:p>
          <a:p>
            <a:pPr lvl="1">
              <a:lnSpc>
                <a:spcPct val="90000"/>
              </a:lnSpc>
            </a:pPr>
            <a:r>
              <a:rPr lang="en-US"/>
              <a:t>Have a turn variable, </a:t>
            </a:r>
            <a:r>
              <a:rPr lang="en-US" i="1"/>
              <a:t>turn</a:t>
            </a:r>
            <a:r>
              <a:rPr lang="en-US"/>
              <a:t>, initially 1.</a:t>
            </a:r>
          </a:p>
        </p:txBody>
      </p:sp>
      <p:sp>
        <p:nvSpPr>
          <p:cNvPr id="118789" name="Rectangle 5"/>
          <p:cNvSpPr>
            <a:spLocks noChangeArrowheads="1"/>
          </p:cNvSpPr>
          <p:nvPr/>
        </p:nvSpPr>
        <p:spPr bwMode="auto">
          <a:xfrm>
            <a:off x="4419600" y="2179638"/>
            <a:ext cx="4038600" cy="3459162"/>
          </a:xfrm>
          <a:prstGeom prst="rect">
            <a:avLst/>
          </a:prstGeom>
          <a:noFill/>
          <a:ln w="9525">
            <a:noFill/>
            <a:miter lim="800000"/>
            <a:headEnd/>
            <a:tailEnd/>
          </a:ln>
          <a:effectLst/>
        </p:spPr>
        <p:txBody>
          <a:bodyPr/>
          <a:lstStyle/>
          <a:p>
            <a:pPr marL="342900" indent="-342900">
              <a:lnSpc>
                <a:spcPct val="90000"/>
              </a:lnSpc>
              <a:spcBef>
                <a:spcPct val="20000"/>
              </a:spcBef>
              <a:buFontTx/>
              <a:buChar char="•"/>
            </a:pPr>
            <a:endParaRPr lang="en-US" sz="2800">
              <a:solidFill>
                <a:srgbClr val="0000FF"/>
              </a:solidFill>
            </a:endParaRPr>
          </a:p>
          <a:p>
            <a:pPr marL="742950" lvl="1" indent="-285750">
              <a:lnSpc>
                <a:spcPct val="90000"/>
              </a:lnSpc>
              <a:spcBef>
                <a:spcPct val="20000"/>
              </a:spcBef>
            </a:pPr>
            <a:r>
              <a:rPr lang="en-US" sz="2400">
                <a:solidFill>
                  <a:srgbClr val="0000FF"/>
                </a:solidFill>
              </a:rPr>
              <a:t>CSExit(int i)</a:t>
            </a:r>
          </a:p>
          <a:p>
            <a:pPr marL="742950" lvl="1" indent="-285750">
              <a:lnSpc>
                <a:spcPct val="90000"/>
              </a:lnSpc>
              <a:spcBef>
                <a:spcPct val="20000"/>
              </a:spcBef>
            </a:pPr>
            <a:r>
              <a:rPr lang="en-US" sz="2400">
                <a:solidFill>
                  <a:srgbClr val="0000FF"/>
                </a:solidFill>
              </a:rPr>
              <a:t>{</a:t>
            </a:r>
          </a:p>
          <a:p>
            <a:pPr marL="1143000" lvl="2" indent="-228600">
              <a:lnSpc>
                <a:spcPct val="90000"/>
              </a:lnSpc>
              <a:spcBef>
                <a:spcPct val="20000"/>
              </a:spcBef>
            </a:pPr>
            <a:r>
              <a:rPr lang="en-US" sz="2000">
                <a:solidFill>
                  <a:srgbClr val="0000FF"/>
                </a:solidFill>
              </a:rPr>
              <a:t>turn = i ^ 1;</a:t>
            </a:r>
          </a:p>
          <a:p>
            <a:pPr marL="742950" lvl="1" indent="-285750">
              <a:lnSpc>
                <a:spcPct val="90000"/>
              </a:lnSpc>
              <a:spcBef>
                <a:spcPct val="20000"/>
              </a:spcBef>
            </a:pPr>
            <a:r>
              <a:rPr lang="en-US" sz="2400">
                <a:solidFill>
                  <a:srgbClr val="0000FF"/>
                </a:solidFill>
              </a:rPr>
              <a:t>}</a:t>
            </a:r>
          </a:p>
        </p:txBody>
      </p:sp>
      <p:sp>
        <p:nvSpPr>
          <p:cNvPr id="118791" name="Rectangle 7"/>
          <p:cNvSpPr>
            <a:spLocks noChangeArrowheads="1"/>
          </p:cNvSpPr>
          <p:nvPr/>
        </p:nvSpPr>
        <p:spPr bwMode="auto">
          <a:xfrm>
            <a:off x="685800" y="5029200"/>
            <a:ext cx="8077200" cy="914400"/>
          </a:xfrm>
          <a:prstGeom prst="rect">
            <a:avLst/>
          </a:prstGeom>
          <a:noFill/>
          <a:ln w="9525">
            <a:noFill/>
            <a:miter lim="800000"/>
            <a:headEnd/>
            <a:tailEnd/>
          </a:ln>
          <a:effectLst/>
        </p:spPr>
        <p:txBody>
          <a:bodyPr/>
          <a:lstStyle/>
          <a:p>
            <a:pPr marL="342900" indent="-342900">
              <a:lnSpc>
                <a:spcPct val="90000"/>
              </a:lnSpc>
              <a:spcBef>
                <a:spcPct val="20000"/>
              </a:spcBef>
              <a:buFontTx/>
              <a:buChar char="•"/>
            </a:pPr>
            <a:r>
              <a:rPr lang="en-US" sz="2800"/>
              <a:t>Now ask:</a:t>
            </a:r>
          </a:p>
          <a:p>
            <a:pPr marL="742950" lvl="1" indent="-285750">
              <a:lnSpc>
                <a:spcPct val="90000"/>
              </a:lnSpc>
              <a:spcBef>
                <a:spcPct val="20000"/>
              </a:spcBef>
              <a:buFontTx/>
              <a:buChar char="–"/>
            </a:pPr>
            <a:r>
              <a:rPr lang="en-US" sz="2400"/>
              <a:t>Is this Safe?  Live?  Fair?</a:t>
            </a:r>
          </a:p>
        </p:txBody>
      </p:sp>
      <p:sp>
        <p:nvSpPr>
          <p:cNvPr id="118793" name="AutoShape 9"/>
          <p:cNvSpPr>
            <a:spLocks noChangeArrowheads="1"/>
          </p:cNvSpPr>
          <p:nvPr/>
        </p:nvSpPr>
        <p:spPr bwMode="auto">
          <a:xfrm>
            <a:off x="3886200" y="2209800"/>
            <a:ext cx="5105400" cy="1219200"/>
          </a:xfrm>
          <a:prstGeom prst="wedgeRectCallout">
            <a:avLst>
              <a:gd name="adj1" fmla="val -65954"/>
              <a:gd name="adj2" fmla="val 58722"/>
            </a:avLst>
          </a:prstGeom>
          <a:solidFill>
            <a:schemeClr val="accent1"/>
          </a:solidFill>
          <a:ln w="9525">
            <a:solidFill>
              <a:schemeClr val="tx1"/>
            </a:solidFill>
            <a:miter lim="800000"/>
            <a:headEnd/>
            <a:tailEnd/>
          </a:ln>
          <a:effectLst/>
        </p:spPr>
        <p:txBody>
          <a:bodyPr/>
          <a:lstStyle/>
          <a:p>
            <a:pPr algn="ctr"/>
            <a:r>
              <a:rPr lang="en-US" dirty="0">
                <a:solidFill>
                  <a:schemeClr val="bg1"/>
                </a:solidFill>
              </a:rPr>
              <a:t>Code isn’t live: thread 1 can’t enter unless thread 0 did first, and vice-versa.  But perhaps one thread needs to enter many times and the other fewer times, or not at 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87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a:solidFill>
                  <a:srgbClr val="0000FF"/>
                </a:solidFill>
              </a:rPr>
              <a:t>A solution that works</a:t>
            </a:r>
          </a:p>
        </p:txBody>
      </p:sp>
      <p:sp>
        <p:nvSpPr>
          <p:cNvPr id="122883" name="Rectangle 3"/>
          <p:cNvSpPr>
            <a:spLocks noGrp="1" noChangeArrowheads="1"/>
          </p:cNvSpPr>
          <p:nvPr>
            <p:ph type="body" idx="1"/>
          </p:nvPr>
        </p:nvSpPr>
        <p:spPr/>
        <p:txBody>
          <a:bodyPr/>
          <a:lstStyle/>
          <a:p>
            <a:r>
              <a:rPr lang="en-US"/>
              <a:t>Deker’s Algorithm (book: Section 7.2.1.3)</a:t>
            </a:r>
          </a:p>
        </p:txBody>
      </p:sp>
      <p:sp>
        <p:nvSpPr>
          <p:cNvPr id="122884" name="Rectangle 4"/>
          <p:cNvSpPr>
            <a:spLocks noChangeArrowheads="1"/>
          </p:cNvSpPr>
          <p:nvPr/>
        </p:nvSpPr>
        <p:spPr bwMode="auto">
          <a:xfrm>
            <a:off x="304800" y="2179638"/>
            <a:ext cx="4343400" cy="3459162"/>
          </a:xfrm>
          <a:prstGeom prst="rect">
            <a:avLst/>
          </a:prstGeom>
          <a:noFill/>
          <a:ln w="9525">
            <a:noFill/>
            <a:miter lim="800000"/>
            <a:headEnd/>
            <a:tailEnd/>
          </a:ln>
          <a:effectLst/>
        </p:spPr>
        <p:txBody>
          <a:bodyPr/>
          <a:lstStyle/>
          <a:p>
            <a:pPr marL="342900" indent="-342900">
              <a:lnSpc>
                <a:spcPct val="90000"/>
              </a:lnSpc>
              <a:spcBef>
                <a:spcPct val="20000"/>
              </a:spcBef>
              <a:buFontTx/>
              <a:buChar char="•"/>
            </a:pPr>
            <a:endParaRPr lang="en-US" sz="2800">
              <a:solidFill>
                <a:srgbClr val="0000FF"/>
              </a:solidFill>
            </a:endParaRPr>
          </a:p>
          <a:p>
            <a:pPr marL="742950" lvl="1" indent="-285750">
              <a:lnSpc>
                <a:spcPct val="90000"/>
              </a:lnSpc>
              <a:spcBef>
                <a:spcPct val="20000"/>
              </a:spcBef>
            </a:pPr>
            <a:r>
              <a:rPr lang="en-US" sz="2400">
                <a:solidFill>
                  <a:srgbClr val="0000FF"/>
                </a:solidFill>
              </a:rPr>
              <a:t>CSEnter(int i)</a:t>
            </a:r>
          </a:p>
          <a:p>
            <a:pPr marL="742950" lvl="1" indent="-285750">
              <a:lnSpc>
                <a:spcPct val="90000"/>
              </a:lnSpc>
              <a:spcBef>
                <a:spcPct val="20000"/>
              </a:spcBef>
            </a:pPr>
            <a:r>
              <a:rPr lang="en-US" sz="2400">
                <a:solidFill>
                  <a:srgbClr val="0000FF"/>
                </a:solidFill>
              </a:rPr>
              <a:t>{</a:t>
            </a:r>
          </a:p>
          <a:p>
            <a:pPr marL="1143000" lvl="2" indent="-228600">
              <a:lnSpc>
                <a:spcPct val="90000"/>
              </a:lnSpc>
              <a:spcBef>
                <a:spcPct val="20000"/>
              </a:spcBef>
            </a:pPr>
            <a:r>
              <a:rPr lang="en-US" sz="2000">
                <a:solidFill>
                  <a:srgbClr val="0000FF"/>
                </a:solidFill>
              </a:rPr>
              <a:t>int J = i^1;</a:t>
            </a:r>
          </a:p>
          <a:p>
            <a:pPr marL="1143000" lvl="2" indent="-228600">
              <a:lnSpc>
                <a:spcPct val="90000"/>
              </a:lnSpc>
              <a:spcBef>
                <a:spcPct val="20000"/>
              </a:spcBef>
            </a:pPr>
            <a:r>
              <a:rPr lang="en-US" sz="2000">
                <a:solidFill>
                  <a:srgbClr val="0000FF"/>
                </a:solidFill>
              </a:rPr>
              <a:t>inside[i] = true;</a:t>
            </a:r>
          </a:p>
          <a:p>
            <a:pPr marL="1143000" lvl="2" indent="-228600">
              <a:lnSpc>
                <a:spcPct val="90000"/>
              </a:lnSpc>
              <a:spcBef>
                <a:spcPct val="20000"/>
              </a:spcBef>
            </a:pPr>
            <a:r>
              <a:rPr lang="en-US" sz="2000">
                <a:solidFill>
                  <a:srgbClr val="0000FF"/>
                </a:solidFill>
              </a:rPr>
              <a:t>turn = J;</a:t>
            </a:r>
          </a:p>
          <a:p>
            <a:pPr marL="1143000" lvl="2" indent="-228600">
              <a:lnSpc>
                <a:spcPct val="90000"/>
              </a:lnSpc>
              <a:spcBef>
                <a:spcPct val="20000"/>
              </a:spcBef>
            </a:pPr>
            <a:r>
              <a:rPr lang="en-US" sz="2000">
                <a:solidFill>
                  <a:srgbClr val="0000FF"/>
                </a:solidFill>
              </a:rPr>
              <a:t>while(inside[J] &amp;&amp; turn == J)</a:t>
            </a:r>
          </a:p>
          <a:p>
            <a:pPr marL="1600200" lvl="3" indent="-228600">
              <a:lnSpc>
                <a:spcPct val="90000"/>
              </a:lnSpc>
              <a:spcBef>
                <a:spcPct val="20000"/>
              </a:spcBef>
            </a:pPr>
            <a:r>
              <a:rPr lang="en-US" sz="2000">
                <a:solidFill>
                  <a:srgbClr val="0000FF"/>
                </a:solidFill>
              </a:rPr>
              <a:t>continue;</a:t>
            </a:r>
            <a:r>
              <a:rPr lang="en-US">
                <a:solidFill>
                  <a:srgbClr val="0000FF"/>
                </a:solidFill>
              </a:rPr>
              <a:t> </a:t>
            </a:r>
          </a:p>
          <a:p>
            <a:pPr marL="742950" lvl="1" indent="-285750">
              <a:lnSpc>
                <a:spcPct val="90000"/>
              </a:lnSpc>
              <a:spcBef>
                <a:spcPct val="20000"/>
              </a:spcBef>
            </a:pPr>
            <a:r>
              <a:rPr lang="en-US" sz="2400">
                <a:solidFill>
                  <a:srgbClr val="0000FF"/>
                </a:solidFill>
              </a:rPr>
              <a:t>}</a:t>
            </a:r>
          </a:p>
        </p:txBody>
      </p:sp>
      <p:sp>
        <p:nvSpPr>
          <p:cNvPr id="122885" name="Rectangle 5"/>
          <p:cNvSpPr>
            <a:spLocks noChangeArrowheads="1"/>
          </p:cNvSpPr>
          <p:nvPr/>
        </p:nvSpPr>
        <p:spPr bwMode="auto">
          <a:xfrm>
            <a:off x="4419600" y="2179638"/>
            <a:ext cx="4038600" cy="3459162"/>
          </a:xfrm>
          <a:prstGeom prst="rect">
            <a:avLst/>
          </a:prstGeom>
          <a:noFill/>
          <a:ln w="9525">
            <a:noFill/>
            <a:miter lim="800000"/>
            <a:headEnd/>
            <a:tailEnd/>
          </a:ln>
          <a:effectLst/>
        </p:spPr>
        <p:txBody>
          <a:bodyPr/>
          <a:lstStyle/>
          <a:p>
            <a:pPr marL="342900" indent="-342900">
              <a:lnSpc>
                <a:spcPct val="90000"/>
              </a:lnSpc>
              <a:spcBef>
                <a:spcPct val="20000"/>
              </a:spcBef>
              <a:buFontTx/>
              <a:buChar char="•"/>
            </a:pPr>
            <a:endParaRPr lang="en-US" sz="2800">
              <a:solidFill>
                <a:srgbClr val="0000FF"/>
              </a:solidFill>
            </a:endParaRPr>
          </a:p>
          <a:p>
            <a:pPr marL="742950" lvl="1" indent="-285750">
              <a:lnSpc>
                <a:spcPct val="90000"/>
              </a:lnSpc>
              <a:spcBef>
                <a:spcPct val="20000"/>
              </a:spcBef>
            </a:pPr>
            <a:r>
              <a:rPr lang="en-US" sz="2400">
                <a:solidFill>
                  <a:srgbClr val="0000FF"/>
                </a:solidFill>
              </a:rPr>
              <a:t>CSExit(int i)</a:t>
            </a:r>
          </a:p>
          <a:p>
            <a:pPr marL="742950" lvl="1" indent="-285750">
              <a:lnSpc>
                <a:spcPct val="90000"/>
              </a:lnSpc>
              <a:spcBef>
                <a:spcPct val="20000"/>
              </a:spcBef>
            </a:pPr>
            <a:r>
              <a:rPr lang="en-US" sz="2400">
                <a:solidFill>
                  <a:srgbClr val="0000FF"/>
                </a:solidFill>
              </a:rPr>
              <a:t>{</a:t>
            </a:r>
          </a:p>
          <a:p>
            <a:pPr marL="1143000" lvl="2" indent="-228600">
              <a:lnSpc>
                <a:spcPct val="90000"/>
              </a:lnSpc>
              <a:spcBef>
                <a:spcPct val="20000"/>
              </a:spcBef>
            </a:pPr>
            <a:r>
              <a:rPr lang="en-US" sz="2000">
                <a:solidFill>
                  <a:srgbClr val="0000FF"/>
                </a:solidFill>
              </a:rPr>
              <a:t>Inside[i] = false;</a:t>
            </a:r>
          </a:p>
          <a:p>
            <a:pPr marL="742950" lvl="1" indent="-285750">
              <a:lnSpc>
                <a:spcPct val="90000"/>
              </a:lnSpc>
              <a:spcBef>
                <a:spcPct val="20000"/>
              </a:spcBef>
            </a:pPr>
            <a:r>
              <a:rPr lang="en-US" sz="2400">
                <a:solidFill>
                  <a:srgbClr val="0000FF"/>
                </a:solidFill>
              </a:rPr>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a:solidFill>
                  <a:srgbClr val="0000FF"/>
                </a:solidFill>
              </a:rPr>
              <a:t>Why does it work?</a:t>
            </a:r>
          </a:p>
        </p:txBody>
      </p:sp>
      <p:sp>
        <p:nvSpPr>
          <p:cNvPr id="124931" name="Rectangle 3"/>
          <p:cNvSpPr>
            <a:spLocks noGrp="1" noChangeArrowheads="1"/>
          </p:cNvSpPr>
          <p:nvPr>
            <p:ph type="body" idx="1"/>
          </p:nvPr>
        </p:nvSpPr>
        <p:spPr/>
        <p:txBody>
          <a:bodyPr/>
          <a:lstStyle/>
          <a:p>
            <a:pPr>
              <a:lnSpc>
                <a:spcPct val="90000"/>
              </a:lnSpc>
            </a:pPr>
            <a:r>
              <a:rPr lang="en-US" sz="2800"/>
              <a:t>Safety:  Suppose thread 0 is in the CS.</a:t>
            </a:r>
          </a:p>
          <a:p>
            <a:pPr lvl="2">
              <a:lnSpc>
                <a:spcPct val="90000"/>
              </a:lnSpc>
            </a:pPr>
            <a:r>
              <a:rPr lang="en-US" sz="2000"/>
              <a:t>Then inside[0] is true.</a:t>
            </a:r>
          </a:p>
          <a:p>
            <a:pPr lvl="2">
              <a:lnSpc>
                <a:spcPct val="90000"/>
              </a:lnSpc>
            </a:pPr>
            <a:r>
              <a:rPr lang="en-US" sz="2000"/>
              <a:t>If thread 1 was simultaneously trying to enter, then turn must equal 0 and thread 1 waits</a:t>
            </a:r>
          </a:p>
          <a:p>
            <a:pPr lvl="2">
              <a:lnSpc>
                <a:spcPct val="90000"/>
              </a:lnSpc>
            </a:pPr>
            <a:r>
              <a:rPr lang="en-US" sz="2000"/>
              <a:t>If thread 1 tries to enter “now”, it </a:t>
            </a:r>
            <a:r>
              <a:rPr lang="en-US" sz="2000" i="1"/>
              <a:t>sets</a:t>
            </a:r>
            <a:r>
              <a:rPr lang="en-US" sz="2000"/>
              <a:t> turn to 0 and waits</a:t>
            </a:r>
          </a:p>
          <a:p>
            <a:pPr>
              <a:lnSpc>
                <a:spcPct val="90000"/>
              </a:lnSpc>
            </a:pPr>
            <a:r>
              <a:rPr lang="en-US" sz="2800"/>
              <a:t>Liveness: Suppose thread 1 wants to enter and can’t (stuck in while loop)</a:t>
            </a:r>
          </a:p>
          <a:p>
            <a:pPr lvl="1">
              <a:lnSpc>
                <a:spcPct val="90000"/>
              </a:lnSpc>
            </a:pPr>
            <a:r>
              <a:rPr lang="en-US" sz="2400"/>
              <a:t>Thread 0 will eventually exit the CS</a:t>
            </a:r>
          </a:p>
          <a:p>
            <a:pPr lvl="1">
              <a:lnSpc>
                <a:spcPct val="90000"/>
              </a:lnSpc>
            </a:pPr>
            <a:r>
              <a:rPr lang="en-US" sz="2400"/>
              <a:t>When inside[0] becomes false, thread 1 can enter</a:t>
            </a:r>
          </a:p>
          <a:p>
            <a:pPr lvl="1">
              <a:lnSpc>
                <a:spcPct val="90000"/>
              </a:lnSpc>
            </a:pPr>
            <a:r>
              <a:rPr lang="en-US" sz="2400"/>
              <a:t>If thread 0 tries to reenter immediately, it sets turn=1 and hence will wait politely for thread 1 to go first!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a:t>
            </a:r>
            <a:endParaRPr lang="en-US" dirty="0"/>
          </a:p>
        </p:txBody>
      </p:sp>
      <p:sp>
        <p:nvSpPr>
          <p:cNvPr id="3" name="Content Placeholder 2"/>
          <p:cNvSpPr>
            <a:spLocks noGrp="1"/>
          </p:cNvSpPr>
          <p:nvPr>
            <p:ph idx="1"/>
          </p:nvPr>
        </p:nvSpPr>
        <p:spPr/>
        <p:txBody>
          <a:bodyPr>
            <a:normAutofit/>
          </a:bodyPr>
          <a:lstStyle/>
          <a:p>
            <a:r>
              <a:rPr lang="en-US" dirty="0" smtClean="0"/>
              <a:t>Suppose you have four cores and each of them runs at 1/4</a:t>
            </a:r>
            <a:r>
              <a:rPr lang="en-US" baseline="30000" dirty="0" smtClean="0"/>
              <a:t>th</a:t>
            </a:r>
            <a:r>
              <a:rPr lang="en-US" dirty="0" smtClean="0"/>
              <a:t> the speed of some hypothetical fast chip</a:t>
            </a:r>
          </a:p>
          <a:p>
            <a:pPr lvl="1"/>
            <a:r>
              <a:rPr lang="en-US" dirty="0" smtClean="0"/>
              <a:t>Your power consumption turns out to be </a:t>
            </a:r>
            <a:r>
              <a:rPr lang="en-US" i="1" dirty="0" smtClean="0"/>
              <a:t>less </a:t>
            </a:r>
            <a:r>
              <a:rPr lang="en-US" dirty="0" smtClean="0"/>
              <a:t>than four times the power consumption of one </a:t>
            </a:r>
            <a:r>
              <a:rPr lang="en-US" i="1" dirty="0" smtClean="0"/>
              <a:t>slow</a:t>
            </a:r>
            <a:r>
              <a:rPr lang="en-US" dirty="0" smtClean="0"/>
              <a:t> chip</a:t>
            </a:r>
          </a:p>
          <a:p>
            <a:pPr lvl="2"/>
            <a:r>
              <a:rPr lang="en-US" dirty="0" smtClean="0"/>
              <a:t>Because they share a lot of hardware</a:t>
            </a:r>
          </a:p>
          <a:p>
            <a:pPr lvl="1"/>
            <a:r>
              <a:rPr lang="en-US" dirty="0" smtClean="0"/>
              <a:t>And a </a:t>
            </a:r>
            <a:r>
              <a:rPr lang="en-US" i="1" dirty="0" smtClean="0"/>
              <a:t>fast</a:t>
            </a:r>
            <a:r>
              <a:rPr lang="en-US" dirty="0" smtClean="0"/>
              <a:t> chip would generate easily ten times as much heat as four slow chips, to do the same amount of work</a:t>
            </a:r>
          </a:p>
          <a:p>
            <a:pPr lvl="1"/>
            <a:endParaRPr lang="en-US" dirty="0" smtClean="0"/>
          </a:p>
          <a:p>
            <a:r>
              <a:rPr lang="en-US" dirty="0" smtClean="0"/>
              <a:t>But there’s one “issue”</a:t>
            </a:r>
          </a:p>
          <a:p>
            <a:pPr lvl="1"/>
            <a:r>
              <a:rPr lang="en-US" dirty="0" smtClean="0"/>
              <a:t>Programs need to use all those processors!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4B4E6DD1-8143-476D-B120-23DBCB4577FF}" type="datetime1">
              <a:rPr lang="en-US"/>
              <a:pPr>
                <a:defRPr/>
              </a:pPr>
              <a:t>2/20/2009</a:t>
            </a:fld>
            <a:endParaRPr lang="en-US"/>
          </a:p>
        </p:txBody>
      </p:sp>
      <p:sp>
        <p:nvSpPr>
          <p:cNvPr id="5" name="Footer Placeholder 4"/>
          <p:cNvSpPr>
            <a:spLocks noGrp="1"/>
          </p:cNvSpPr>
          <p:nvPr>
            <p:ph type="ftr" sz="quarter" idx="11"/>
          </p:nvPr>
        </p:nvSpPr>
        <p:spPr/>
        <p:txBody>
          <a:bodyPr/>
          <a:lstStyle/>
          <a:p>
            <a:pPr>
              <a:defRPr/>
            </a:pPr>
            <a:r>
              <a:rPr lang="en-US"/>
              <a:t>Transactional Memory: Part I — P. Felber</a:t>
            </a:r>
          </a:p>
        </p:txBody>
      </p:sp>
      <p:sp>
        <p:nvSpPr>
          <p:cNvPr id="6" name="Slide Number Placeholder 5"/>
          <p:cNvSpPr>
            <a:spLocks noGrp="1"/>
          </p:cNvSpPr>
          <p:nvPr>
            <p:ph type="sldNum" sz="quarter" idx="12"/>
          </p:nvPr>
        </p:nvSpPr>
        <p:spPr/>
        <p:txBody>
          <a:bodyPr/>
          <a:lstStyle/>
          <a:p>
            <a:pPr>
              <a:defRPr/>
            </a:pPr>
            <a:fld id="{AE87A4C6-C388-475D-8A86-8011044DAB9D}" type="slidenum">
              <a:rPr lang="en-US"/>
              <a:pPr>
                <a:defRPr/>
              </a:pPr>
              <a:t>6</a:t>
            </a:fld>
            <a:endParaRPr lang="en-US"/>
          </a:p>
        </p:txBody>
      </p:sp>
      <p:sp>
        <p:nvSpPr>
          <p:cNvPr id="1372162" name="Rectangle 2"/>
          <p:cNvSpPr>
            <a:spLocks noGrp="1" noChangeArrowheads="1"/>
          </p:cNvSpPr>
          <p:nvPr>
            <p:ph type="title"/>
          </p:nvPr>
        </p:nvSpPr>
        <p:spPr/>
        <p:txBody>
          <a:bodyPr/>
          <a:lstStyle/>
          <a:p>
            <a:pPr eaLnBrk="1" hangingPunct="1">
              <a:defRPr/>
            </a:pPr>
            <a:r>
              <a:rPr lang="en-GB" smtClean="0"/>
              <a:t>Multicores </a:t>
            </a:r>
            <a:r>
              <a:rPr lang="en-GB" smtClean="0">
                <a:solidFill>
                  <a:srgbClr val="CC3300"/>
                </a:solidFill>
              </a:rPr>
              <a:t>are</a:t>
            </a:r>
            <a:r>
              <a:rPr lang="en-GB" smtClean="0"/>
              <a:t> everywhere</a:t>
            </a:r>
            <a:endParaRPr lang="en-US" smtClean="0"/>
          </a:p>
        </p:txBody>
      </p:sp>
      <p:sp>
        <p:nvSpPr>
          <p:cNvPr id="9222" name="Rectangle 3"/>
          <p:cNvSpPr>
            <a:spLocks noGrp="1" noChangeArrowheads="1"/>
          </p:cNvSpPr>
          <p:nvPr>
            <p:ph type="body" idx="1"/>
          </p:nvPr>
        </p:nvSpPr>
        <p:spPr/>
        <p:txBody>
          <a:bodyPr/>
          <a:lstStyle/>
          <a:p>
            <a:pPr eaLnBrk="1" hangingPunct="1"/>
            <a:r>
              <a:rPr lang="en-US" b="1" smtClean="0">
                <a:solidFill>
                  <a:srgbClr val="CC3300"/>
                </a:solidFill>
              </a:rPr>
              <a:t>Dual-core</a:t>
            </a:r>
            <a:r>
              <a:rPr lang="en-US" smtClean="0"/>
              <a:t> commonplace in laptops</a:t>
            </a:r>
          </a:p>
          <a:p>
            <a:pPr eaLnBrk="1" hangingPunct="1"/>
            <a:r>
              <a:rPr lang="en-US" b="1" smtClean="0">
                <a:solidFill>
                  <a:srgbClr val="CC3300"/>
                </a:solidFill>
              </a:rPr>
              <a:t>Quad-core</a:t>
            </a:r>
            <a:r>
              <a:rPr lang="en-US" smtClean="0"/>
              <a:t> in desktops</a:t>
            </a:r>
          </a:p>
          <a:p>
            <a:pPr eaLnBrk="1" hangingPunct="1"/>
            <a:r>
              <a:rPr lang="en-US" b="1" smtClean="0">
                <a:solidFill>
                  <a:srgbClr val="CC3300"/>
                </a:solidFill>
              </a:rPr>
              <a:t>Dual quad-core</a:t>
            </a:r>
            <a:r>
              <a:rPr lang="en-US" smtClean="0"/>
              <a:t> in servers</a:t>
            </a:r>
          </a:p>
          <a:p>
            <a:pPr eaLnBrk="1" hangingPunct="1"/>
            <a:r>
              <a:rPr lang="en-US" smtClean="0"/>
              <a:t>All major chip manufacturers produce multicore CPUs</a:t>
            </a:r>
          </a:p>
          <a:p>
            <a:pPr lvl="1" eaLnBrk="1" hangingPunct="1"/>
            <a:r>
              <a:rPr lang="en-US" b="1" smtClean="0">
                <a:solidFill>
                  <a:srgbClr val="009900"/>
                </a:solidFill>
              </a:rPr>
              <a:t>SUN Niagara</a:t>
            </a:r>
            <a:r>
              <a:rPr lang="en-US" smtClean="0"/>
              <a:t> (8 cores, 32 concurrent threads)</a:t>
            </a:r>
          </a:p>
          <a:p>
            <a:pPr lvl="1" eaLnBrk="1" hangingPunct="1"/>
            <a:r>
              <a:rPr lang="en-US" b="1" smtClean="0">
                <a:solidFill>
                  <a:srgbClr val="009900"/>
                </a:solidFill>
              </a:rPr>
              <a:t>Intel Xeon</a:t>
            </a:r>
            <a:r>
              <a:rPr lang="en-US" smtClean="0"/>
              <a:t> (4 cores)</a:t>
            </a:r>
          </a:p>
          <a:p>
            <a:pPr lvl="1" eaLnBrk="1" hangingPunct="1"/>
            <a:r>
              <a:rPr lang="en-US" b="1" smtClean="0">
                <a:solidFill>
                  <a:srgbClr val="009900"/>
                </a:solidFill>
              </a:rPr>
              <a:t>AMD Opteron</a:t>
            </a:r>
            <a:r>
              <a:rPr lang="en-US" smtClean="0"/>
              <a:t> (4 cores)</a:t>
            </a:r>
          </a:p>
          <a:p>
            <a:pPr lvl="1" eaLnBrk="1" hangingPunct="1"/>
            <a:r>
              <a:rPr lang="en-US" smtClean="0"/>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fld id="{E6AD7C41-9583-4C58-9F8F-696438A49A6E}" type="datetime1">
              <a:rPr lang="en-US"/>
              <a:pPr>
                <a:defRPr/>
              </a:pPr>
              <a:t>2/20/2009</a:t>
            </a:fld>
            <a:endParaRPr lang="en-US"/>
          </a:p>
        </p:txBody>
      </p:sp>
      <p:sp>
        <p:nvSpPr>
          <p:cNvPr id="6" name="Footer Placeholder 3"/>
          <p:cNvSpPr>
            <a:spLocks noGrp="1"/>
          </p:cNvSpPr>
          <p:nvPr>
            <p:ph type="ftr" sz="quarter" idx="11"/>
          </p:nvPr>
        </p:nvSpPr>
        <p:spPr/>
        <p:txBody>
          <a:bodyPr/>
          <a:lstStyle/>
          <a:p>
            <a:pPr>
              <a:defRPr/>
            </a:pPr>
            <a:r>
              <a:rPr lang="en-US"/>
              <a:t>Transactional Memory: Part I — P. Felber</a:t>
            </a:r>
          </a:p>
        </p:txBody>
      </p:sp>
      <p:sp>
        <p:nvSpPr>
          <p:cNvPr id="7" name="Slide Number Placeholder 4"/>
          <p:cNvSpPr>
            <a:spLocks noGrp="1"/>
          </p:cNvSpPr>
          <p:nvPr>
            <p:ph type="sldNum" sz="quarter" idx="12"/>
          </p:nvPr>
        </p:nvSpPr>
        <p:spPr/>
        <p:txBody>
          <a:bodyPr/>
          <a:lstStyle/>
          <a:p>
            <a:pPr>
              <a:defRPr/>
            </a:pPr>
            <a:fld id="{F38BEB6E-D4B8-42AA-8D07-9A9A2AAF99AB}" type="slidenum">
              <a:rPr lang="en-US"/>
              <a:pPr>
                <a:defRPr/>
              </a:pPr>
              <a:t>7</a:t>
            </a:fld>
            <a:endParaRPr lang="en-US"/>
          </a:p>
        </p:txBody>
      </p:sp>
      <p:sp>
        <p:nvSpPr>
          <p:cNvPr id="1366018" name="Rectangle 2"/>
          <p:cNvSpPr>
            <a:spLocks noGrp="1" noChangeArrowheads="1"/>
          </p:cNvSpPr>
          <p:nvPr>
            <p:ph type="title"/>
          </p:nvPr>
        </p:nvSpPr>
        <p:spPr>
          <a:xfrm>
            <a:off x="533400" y="457200"/>
            <a:ext cx="8305800" cy="1143000"/>
          </a:xfrm>
        </p:spPr>
        <p:txBody>
          <a:bodyPr/>
          <a:lstStyle/>
          <a:p>
            <a:pPr eaLnBrk="1" hangingPunct="1">
              <a:defRPr/>
            </a:pPr>
            <a:r>
              <a:rPr lang="en-US" dirty="0" smtClean="0"/>
              <a:t>SUN’s Niagara CPU2 (8 cores)</a:t>
            </a:r>
          </a:p>
        </p:txBody>
      </p:sp>
      <p:pic>
        <p:nvPicPr>
          <p:cNvPr id="10246" name="Picture 4" descr="http://opensparc.sunsource.net/images/ultrasparcT1_overlay_die.jpg"/>
          <p:cNvPicPr>
            <a:picLocks noChangeAspect="1" noChangeArrowheads="1"/>
          </p:cNvPicPr>
          <p:nvPr/>
        </p:nvPicPr>
        <p:blipFill>
          <a:blip r:embed="rId3"/>
          <a:srcRect/>
          <a:stretch>
            <a:fillRect/>
          </a:stretch>
        </p:blipFill>
        <p:spPr bwMode="auto">
          <a:xfrm>
            <a:off x="228600" y="1524000"/>
            <a:ext cx="4305300" cy="4318000"/>
          </a:xfrm>
          <a:prstGeom prst="rect">
            <a:avLst/>
          </a:prstGeom>
          <a:noFill/>
          <a:ln w="9525">
            <a:noFill/>
            <a:miter lim="800000"/>
            <a:headEnd/>
            <a:tailEnd/>
          </a:ln>
        </p:spPr>
      </p:pic>
      <p:pic>
        <p:nvPicPr>
          <p:cNvPr id="10247" name="Picture 5" descr="http://www.realworldtech.com/includes/images/articles/Niagara2-4.gif"/>
          <p:cNvPicPr>
            <a:picLocks noChangeAspect="1" noChangeArrowheads="1"/>
          </p:cNvPicPr>
          <p:nvPr/>
        </p:nvPicPr>
        <p:blipFill>
          <a:blip r:embed="rId4"/>
          <a:srcRect/>
          <a:stretch>
            <a:fillRect/>
          </a:stretch>
        </p:blipFill>
        <p:spPr bwMode="auto">
          <a:xfrm>
            <a:off x="4768850" y="1524000"/>
            <a:ext cx="4222750" cy="4570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FF"/>
                </a:solidFill>
              </a:rPr>
              <a:t>Intel Tukwila Itanium Chip (4 cores)</a:t>
            </a:r>
            <a:endParaRPr lang="fr-BE" dirty="0">
              <a:solidFill>
                <a:srgbClr val="0000FF"/>
              </a:solidFill>
            </a:endParaRPr>
          </a:p>
        </p:txBody>
      </p:sp>
      <p:pic>
        <p:nvPicPr>
          <p:cNvPr id="1026" name="Picture 2" descr="intel_turkwila.jpg">
            <a:hlinkClick r:id="rId2"/>
          </p:cNvPr>
          <p:cNvPicPr>
            <a:picLocks noChangeAspect="1" noChangeArrowheads="1"/>
          </p:cNvPicPr>
          <p:nvPr/>
        </p:nvPicPr>
        <p:blipFill>
          <a:blip r:embed="rId3"/>
          <a:srcRect/>
          <a:stretch>
            <a:fillRect/>
          </a:stretch>
        </p:blipFill>
        <p:spPr bwMode="auto">
          <a:xfrm>
            <a:off x="1676400" y="2438400"/>
            <a:ext cx="5505450" cy="36703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ate Placeholder 2"/>
          <p:cNvSpPr>
            <a:spLocks noGrp="1"/>
          </p:cNvSpPr>
          <p:nvPr>
            <p:ph type="dt" sz="quarter" idx="10"/>
          </p:nvPr>
        </p:nvSpPr>
        <p:spPr/>
        <p:txBody>
          <a:bodyPr/>
          <a:lstStyle/>
          <a:p>
            <a:pPr>
              <a:defRPr/>
            </a:pPr>
            <a:fld id="{863ACB10-CBE3-420F-8B47-5FA56CA33433}" type="datetime1">
              <a:rPr lang="en-US"/>
              <a:pPr>
                <a:defRPr/>
              </a:pPr>
              <a:t>2/20/2009</a:t>
            </a:fld>
            <a:endParaRPr lang="en-US"/>
          </a:p>
        </p:txBody>
      </p:sp>
      <p:sp>
        <p:nvSpPr>
          <p:cNvPr id="9" name="Footer Placeholder 3"/>
          <p:cNvSpPr>
            <a:spLocks noGrp="1"/>
          </p:cNvSpPr>
          <p:nvPr>
            <p:ph type="ftr" sz="quarter" idx="11"/>
          </p:nvPr>
        </p:nvSpPr>
        <p:spPr/>
        <p:txBody>
          <a:bodyPr/>
          <a:lstStyle/>
          <a:p>
            <a:pPr>
              <a:defRPr/>
            </a:pPr>
            <a:r>
              <a:rPr lang="en-US"/>
              <a:t>Transactional Memory: Part I — P. Felber</a:t>
            </a:r>
          </a:p>
        </p:txBody>
      </p:sp>
      <p:sp>
        <p:nvSpPr>
          <p:cNvPr id="10" name="Slide Number Placeholder 4"/>
          <p:cNvSpPr>
            <a:spLocks noGrp="1"/>
          </p:cNvSpPr>
          <p:nvPr>
            <p:ph type="sldNum" sz="quarter" idx="12"/>
          </p:nvPr>
        </p:nvSpPr>
        <p:spPr/>
        <p:txBody>
          <a:bodyPr/>
          <a:lstStyle/>
          <a:p>
            <a:pPr>
              <a:defRPr/>
            </a:pPr>
            <a:fld id="{8A274F85-B2C9-45B2-88C0-59CAEE5784FA}" type="slidenum">
              <a:rPr lang="en-US"/>
              <a:pPr>
                <a:defRPr/>
              </a:pPr>
              <a:t>9</a:t>
            </a:fld>
            <a:endParaRPr lang="en-US"/>
          </a:p>
        </p:txBody>
      </p:sp>
      <p:sp>
        <p:nvSpPr>
          <p:cNvPr id="1368068" name="Rectangle 4"/>
          <p:cNvSpPr>
            <a:spLocks noGrp="1" noChangeArrowheads="1"/>
          </p:cNvSpPr>
          <p:nvPr>
            <p:ph type="title"/>
          </p:nvPr>
        </p:nvSpPr>
        <p:spPr>
          <a:xfrm>
            <a:off x="457200" y="228600"/>
            <a:ext cx="8305800" cy="1143000"/>
          </a:xfrm>
        </p:spPr>
        <p:txBody>
          <a:bodyPr/>
          <a:lstStyle/>
          <a:p>
            <a:pPr eaLnBrk="1" hangingPunct="1">
              <a:defRPr/>
            </a:pPr>
            <a:r>
              <a:rPr lang="en-US" dirty="0" smtClean="0"/>
              <a:t>AMD </a:t>
            </a:r>
            <a:r>
              <a:rPr lang="en-US" dirty="0" err="1" smtClean="0"/>
              <a:t>Opteron</a:t>
            </a:r>
            <a:r>
              <a:rPr lang="en-US" dirty="0" smtClean="0"/>
              <a:t> (4 cores)</a:t>
            </a:r>
          </a:p>
        </p:txBody>
      </p:sp>
      <p:pic>
        <p:nvPicPr>
          <p:cNvPr id="11270" name="Picture 5" descr="http://www.linuxelectrons.com/images/articles/amd-quad-core-die.jpg"/>
          <p:cNvPicPr>
            <a:picLocks noChangeAspect="1" noChangeArrowheads="1"/>
          </p:cNvPicPr>
          <p:nvPr/>
        </p:nvPicPr>
        <p:blipFill>
          <a:blip r:embed="rId3" cstate="print"/>
          <a:srcRect/>
          <a:stretch>
            <a:fillRect/>
          </a:stretch>
        </p:blipFill>
        <p:spPr bwMode="auto">
          <a:xfrm>
            <a:off x="228600" y="1828800"/>
            <a:ext cx="4287838" cy="3881438"/>
          </a:xfrm>
          <a:prstGeom prst="rect">
            <a:avLst/>
          </a:prstGeom>
          <a:noFill/>
          <a:ln w="9525">
            <a:noFill/>
            <a:miter lim="800000"/>
            <a:headEnd/>
            <a:tailEnd/>
          </a:ln>
        </p:spPr>
      </p:pic>
      <p:pic>
        <p:nvPicPr>
          <p:cNvPr id="11271" name="Picture 8" descr="The image “http://www.technicamag.com/wp-content/uploads/2007/10/amd-quad-core.png” cannot be displayed, because it contains errors."/>
          <p:cNvPicPr>
            <a:picLocks noChangeAspect="1" noChangeArrowheads="1"/>
          </p:cNvPicPr>
          <p:nvPr/>
        </p:nvPicPr>
        <p:blipFill>
          <a:blip r:embed="rId4"/>
          <a:srcRect/>
          <a:stretch>
            <a:fillRect/>
          </a:stretch>
        </p:blipFill>
        <p:spPr bwMode="auto">
          <a:xfrm>
            <a:off x="5105400" y="2057400"/>
            <a:ext cx="3028950" cy="3619500"/>
          </a:xfrm>
          <a:prstGeom prst="rect">
            <a:avLst/>
          </a:prstGeom>
          <a:noFill/>
          <a:ln w="9525">
            <a:noFill/>
            <a:miter lim="800000"/>
            <a:headEnd/>
            <a:tailEnd/>
          </a:ln>
        </p:spPr>
      </p:pic>
      <p:sp>
        <p:nvSpPr>
          <p:cNvPr id="11272" name="Text Box 9"/>
          <p:cNvSpPr txBox="1">
            <a:spLocks noChangeArrowheads="1"/>
          </p:cNvSpPr>
          <p:nvPr/>
        </p:nvSpPr>
        <p:spPr bwMode="auto">
          <a:xfrm>
            <a:off x="8153400" y="3048000"/>
            <a:ext cx="819150" cy="274638"/>
          </a:xfrm>
          <a:prstGeom prst="rect">
            <a:avLst/>
          </a:prstGeom>
          <a:noFill/>
          <a:ln w="9525">
            <a:noFill/>
            <a:miter lim="800000"/>
            <a:headEnd/>
            <a:tailEnd/>
          </a:ln>
        </p:spPr>
        <p:txBody>
          <a:bodyPr wrap="none">
            <a:spAutoFit/>
          </a:bodyPr>
          <a:lstStyle/>
          <a:p>
            <a:r>
              <a:rPr lang="en-US" b="1">
                <a:solidFill>
                  <a:schemeClr val="tx2"/>
                </a:solidFill>
                <a:latin typeface="Trebuchet MS" pitchFamily="34" charset="0"/>
              </a:rPr>
              <a:t>L1 cache</a:t>
            </a:r>
          </a:p>
        </p:txBody>
      </p:sp>
      <p:sp>
        <p:nvSpPr>
          <p:cNvPr id="11273" name="Text Box 10"/>
          <p:cNvSpPr txBox="1">
            <a:spLocks noChangeArrowheads="1"/>
          </p:cNvSpPr>
          <p:nvPr/>
        </p:nvSpPr>
        <p:spPr bwMode="auto">
          <a:xfrm>
            <a:off x="8153400" y="3657600"/>
            <a:ext cx="819150" cy="274638"/>
          </a:xfrm>
          <a:prstGeom prst="rect">
            <a:avLst/>
          </a:prstGeom>
          <a:noFill/>
          <a:ln w="9525">
            <a:noFill/>
            <a:miter lim="800000"/>
            <a:headEnd/>
            <a:tailEnd/>
          </a:ln>
        </p:spPr>
        <p:txBody>
          <a:bodyPr wrap="none">
            <a:spAutoFit/>
          </a:bodyPr>
          <a:lstStyle/>
          <a:p>
            <a:r>
              <a:rPr lang="en-US" b="1">
                <a:solidFill>
                  <a:schemeClr val="tx2"/>
                </a:solidFill>
                <a:latin typeface="Trebuchet MS" pitchFamily="34" charset="0"/>
              </a:rPr>
              <a:t>L2 cache</a:t>
            </a:r>
          </a:p>
        </p:txBody>
      </p:sp>
      <p:sp>
        <p:nvSpPr>
          <p:cNvPr id="11274" name="Text Box 11"/>
          <p:cNvSpPr txBox="1">
            <a:spLocks noChangeArrowheads="1"/>
          </p:cNvSpPr>
          <p:nvPr/>
        </p:nvSpPr>
        <p:spPr bwMode="auto">
          <a:xfrm>
            <a:off x="8153400" y="4191000"/>
            <a:ext cx="819150" cy="457200"/>
          </a:xfrm>
          <a:prstGeom prst="rect">
            <a:avLst/>
          </a:prstGeom>
          <a:noFill/>
          <a:ln w="9525">
            <a:noFill/>
            <a:miter lim="800000"/>
            <a:headEnd/>
            <a:tailEnd/>
          </a:ln>
        </p:spPr>
        <p:txBody>
          <a:bodyPr wrap="none">
            <a:spAutoFit/>
          </a:bodyPr>
          <a:lstStyle/>
          <a:p>
            <a:r>
              <a:rPr lang="en-US" b="1">
                <a:solidFill>
                  <a:schemeClr val="tx2"/>
                </a:solidFill>
                <a:latin typeface="Trebuchet MS" pitchFamily="34" charset="0"/>
              </a:rPr>
              <a:t>L3 cache</a:t>
            </a:r>
          </a:p>
          <a:p>
            <a:r>
              <a:rPr lang="en-US" b="1">
                <a:solidFill>
                  <a:schemeClr val="tx2"/>
                </a:solidFill>
                <a:latin typeface="Trebuchet MS" pitchFamily="34" charset="0"/>
              </a:rPr>
              <a:t>(shared)</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150</TotalTime>
  <Words>2274</Words>
  <Application>Microsoft Office PowerPoint</Application>
  <PresentationFormat>On-screen Show (4:3)</PresentationFormat>
  <Paragraphs>482</Paragraphs>
  <Slides>45</Slides>
  <Notes>7</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Flow</vt:lpstr>
      <vt:lpstr>Threads</vt:lpstr>
      <vt:lpstr>Moore’s Law and CPU speed</vt:lpstr>
      <vt:lpstr>What this tells us?</vt:lpstr>
      <vt:lpstr>Multicores are the answer</vt:lpstr>
      <vt:lpstr>Why?</vt:lpstr>
      <vt:lpstr>Multicores are everywhere</vt:lpstr>
      <vt:lpstr>SUN’s Niagara CPU2 (8 cores)</vt:lpstr>
      <vt:lpstr>Intel Tukwila Itanium Chip (4 cores)</vt:lpstr>
      <vt:lpstr>AMD Opteron (4 cores)</vt:lpstr>
      <vt:lpstr>Threads</vt:lpstr>
      <vt:lpstr>Threads</vt:lpstr>
      <vt:lpstr>Applications that use threads</vt:lpstr>
      <vt:lpstr>Case for Parallelism</vt:lpstr>
      <vt:lpstr>Case for Parallelism</vt:lpstr>
      <vt:lpstr>Case for Parallelism</vt:lpstr>
      <vt:lpstr>Threads and Processes</vt:lpstr>
      <vt:lpstr>Thread Creation: Java syntax</vt:lpstr>
      <vt:lpstr>Thread Creation in Java</vt:lpstr>
      <vt:lpstr>Multithreaded Processes</vt:lpstr>
      <vt:lpstr>Cooperative (non-premptive) threads</vt:lpstr>
      <vt:lpstr>Cooperative Threads</vt:lpstr>
      <vt:lpstr>Non-Cooperative Threads</vt:lpstr>
      <vt:lpstr>User-Level Threads</vt:lpstr>
      <vt:lpstr>User-Level Threads</vt:lpstr>
      <vt:lpstr>Example User Thread Interface</vt:lpstr>
      <vt:lpstr>Kernel threads</vt:lpstr>
      <vt:lpstr>Key Data Structures </vt:lpstr>
      <vt:lpstr>User-Level vs. Kernel Threads</vt:lpstr>
      <vt:lpstr>Common tradeoffs</vt:lpstr>
      <vt:lpstr>Thread Hazards: Much like our race condition from last week!</vt:lpstr>
      <vt:lpstr>Concurrency Problems</vt:lpstr>
      <vt:lpstr>Threads share global memory</vt:lpstr>
      <vt:lpstr>Two threads, one counter</vt:lpstr>
      <vt:lpstr>Shared counters</vt:lpstr>
      <vt:lpstr>Race conditions: Improved defn</vt:lpstr>
      <vt:lpstr>Scheduler assumptions</vt:lpstr>
      <vt:lpstr>Scheduler Assumptions</vt:lpstr>
      <vt:lpstr>Critical Section Goals</vt:lpstr>
      <vt:lpstr>Critical Section Goals</vt:lpstr>
      <vt:lpstr>Critical Section Goals</vt:lpstr>
      <vt:lpstr>Solving the problem</vt:lpstr>
      <vt:lpstr>Solving the problem: Take 2</vt:lpstr>
      <vt:lpstr>Solving the problem: Take 3</vt:lpstr>
      <vt:lpstr>A solution that works</vt:lpstr>
      <vt:lpstr>Why does it work?</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Process Abstraction</dc:title>
  <dc:creator>ken</dc:creator>
  <cp:lastModifiedBy>ken</cp:lastModifiedBy>
  <cp:revision>19</cp:revision>
  <dcterms:created xsi:type="dcterms:W3CDTF">2006-08-16T00:00:00Z</dcterms:created>
  <dcterms:modified xsi:type="dcterms:W3CDTF">2009-02-20T13:49:05Z</dcterms:modified>
</cp:coreProperties>
</file>