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8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119"/>
  </p:notesMasterIdLst>
  <p:sldIdLst>
    <p:sldId id="256" r:id="rId2"/>
    <p:sldId id="402" r:id="rId3"/>
    <p:sldId id="257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4" r:id="rId22"/>
    <p:sldId id="287" r:id="rId23"/>
    <p:sldId id="288" r:id="rId24"/>
    <p:sldId id="289" r:id="rId25"/>
    <p:sldId id="290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291" r:id="rId36"/>
    <p:sldId id="292" r:id="rId37"/>
    <p:sldId id="293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404" r:id="rId48"/>
    <p:sldId id="405" r:id="rId49"/>
    <p:sldId id="406" r:id="rId50"/>
    <p:sldId id="407" r:id="rId51"/>
    <p:sldId id="408" r:id="rId52"/>
    <p:sldId id="409" r:id="rId53"/>
    <p:sldId id="410" r:id="rId54"/>
    <p:sldId id="411" r:id="rId55"/>
    <p:sldId id="412" r:id="rId56"/>
    <p:sldId id="413" r:id="rId57"/>
    <p:sldId id="414" r:id="rId58"/>
    <p:sldId id="418" r:id="rId59"/>
    <p:sldId id="419" r:id="rId60"/>
    <p:sldId id="420" r:id="rId61"/>
    <p:sldId id="421" r:id="rId62"/>
    <p:sldId id="422" r:id="rId63"/>
    <p:sldId id="423" r:id="rId64"/>
    <p:sldId id="424" r:id="rId65"/>
    <p:sldId id="425" r:id="rId66"/>
    <p:sldId id="426" r:id="rId67"/>
    <p:sldId id="427" r:id="rId68"/>
    <p:sldId id="429" r:id="rId69"/>
    <p:sldId id="430" r:id="rId70"/>
    <p:sldId id="431" r:id="rId71"/>
    <p:sldId id="432" r:id="rId72"/>
    <p:sldId id="433" r:id="rId73"/>
    <p:sldId id="434" r:id="rId74"/>
    <p:sldId id="435" r:id="rId75"/>
    <p:sldId id="436" r:id="rId76"/>
    <p:sldId id="439" r:id="rId77"/>
    <p:sldId id="440" r:id="rId78"/>
    <p:sldId id="441" r:id="rId79"/>
    <p:sldId id="442" r:id="rId80"/>
    <p:sldId id="443" r:id="rId81"/>
    <p:sldId id="444" r:id="rId82"/>
    <p:sldId id="445" r:id="rId83"/>
    <p:sldId id="446" r:id="rId84"/>
    <p:sldId id="447" r:id="rId85"/>
    <p:sldId id="448" r:id="rId86"/>
    <p:sldId id="449" r:id="rId87"/>
    <p:sldId id="450" r:id="rId88"/>
    <p:sldId id="451" r:id="rId89"/>
    <p:sldId id="452" r:id="rId90"/>
    <p:sldId id="453" r:id="rId91"/>
    <p:sldId id="454" r:id="rId92"/>
    <p:sldId id="455" r:id="rId93"/>
    <p:sldId id="457" r:id="rId94"/>
    <p:sldId id="458" r:id="rId95"/>
    <p:sldId id="459" r:id="rId96"/>
    <p:sldId id="460" r:id="rId97"/>
    <p:sldId id="461" r:id="rId98"/>
    <p:sldId id="462" r:id="rId99"/>
    <p:sldId id="465" r:id="rId100"/>
    <p:sldId id="466" r:id="rId101"/>
    <p:sldId id="468" r:id="rId102"/>
    <p:sldId id="469" r:id="rId103"/>
    <p:sldId id="470" r:id="rId104"/>
    <p:sldId id="471" r:id="rId105"/>
    <p:sldId id="472" r:id="rId106"/>
    <p:sldId id="473" r:id="rId107"/>
    <p:sldId id="474" r:id="rId108"/>
    <p:sldId id="478" r:id="rId109"/>
    <p:sldId id="480" r:id="rId110"/>
    <p:sldId id="481" r:id="rId111"/>
    <p:sldId id="486" r:id="rId112"/>
    <p:sldId id="487" r:id="rId113"/>
    <p:sldId id="488" r:id="rId114"/>
    <p:sldId id="489" r:id="rId115"/>
    <p:sldId id="490" r:id="rId116"/>
    <p:sldId id="491" r:id="rId117"/>
    <p:sldId id="492" r:id="rId118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5" autoAdjust="0"/>
    <p:restoredTop sz="78402" autoAdjust="0"/>
  </p:normalViewPr>
  <p:slideViewPr>
    <p:cSldViewPr snapToGrid="0">
      <p:cViewPr varScale="1">
        <p:scale>
          <a:sx n="42" d="100"/>
          <a:sy n="42" d="100"/>
        </p:scale>
        <p:origin x="27" y="8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612A9-F14C-4A75-9E53-B7B7C12B1D3D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E45AE-6F85-4D7B-9BCE-5BDF1FD9D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5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73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3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08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Draw pictures: 250MHz 1-stage</a:t>
            </a:r>
            <a:r>
              <a:rPr lang="en-US" baseline="0" dirty="0" smtClean="0"/>
              <a:t>; 500Mhz 2-stage; 1GHz 4-stage; 4GHz 16-stage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43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 program, decode stage</a:t>
            </a:r>
          </a:p>
          <a:p>
            <a:r>
              <a:rPr lang="en-US" baseline="0" dirty="0" smtClean="0"/>
              <a:t>Ideal CPI = 0.5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89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232">
              <a:defRPr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assume 1 delay slot for loads</a:t>
            </a:r>
          </a:p>
          <a:p>
            <a:pPr marL="0" lvl="1" defTabSz="914232">
              <a:defRPr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2800" dirty="0" err="1" smtClean="0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lvl="1" defTabSz="914232">
              <a:defRPr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CPI = 6 cycles / 8 instructions = 0.75</a:t>
            </a:r>
          </a:p>
          <a:p>
            <a:pPr marL="0" lvl="1" defTabSz="914232">
              <a:defRPr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CPI = 5 cycles / 8 instructions = 0.625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63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29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45AE-6F85-4D7B-9BCE-5BDF1FD9DBAF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1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 anchor="ctr">
            <a:noAutofit/>
          </a:bodyPr>
          <a:lstStyle>
            <a:lvl1pPr algn="ctr">
              <a:defRPr sz="4800" b="0" i="0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1155700"/>
          </a:xfrm>
          <a:prstGeom prst="rect">
            <a:avLst/>
          </a:prstGeom>
        </p:spPr>
      </p:pic>
      <p:pic>
        <p:nvPicPr>
          <p:cNvPr id="8" name="Picture 7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69" y="5022672"/>
            <a:ext cx="3653862" cy="104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graphic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06" y="4"/>
            <a:ext cx="462799" cy="625335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88" y="6404515"/>
            <a:ext cx="1310066" cy="453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303"/>
            <a:ext cx="9144000" cy="11557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76" y="2554093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01935" y="1179484"/>
            <a:ext cx="3985931" cy="3422669"/>
          </a:xfrm>
        </p:spPr>
        <p:txBody>
          <a:bodyPr anchor="ctr">
            <a:noAutofit/>
          </a:bodyPr>
          <a:lstStyle>
            <a:lvl1pPr algn="ctr">
              <a:defRPr sz="4800" cap="none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graphic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3250" cy="6858000"/>
          </a:xfrm>
          <a:prstGeom prst="rect">
            <a:avLst/>
          </a:prstGeom>
        </p:spPr>
      </p:pic>
      <p:pic>
        <p:nvPicPr>
          <p:cNvPr id="5" name="Picture 4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35" y="5160816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2048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27050" indent="-298450">
              <a:tabLst/>
              <a:defRPr lang="en-US" sz="2800" dirty="0" smtClean="0"/>
            </a:lvl2pPr>
            <a:lvl3pPr>
              <a:defRPr sz="2400">
                <a:solidFill>
                  <a:srgbClr val="262626"/>
                </a:solidFill>
              </a:defRPr>
            </a:lvl3pPr>
            <a:lvl4pPr>
              <a:defRPr sz="20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graphic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253357"/>
            <a:ext cx="7256583" cy="606991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61" y="6328937"/>
            <a:ext cx="1310066" cy="4534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0"/>
            <a:ext cx="3143250" cy="68580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4" y="2855609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78821-17AC-405A-B8E4-C4DF8A6AB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" y="103183"/>
            <a:ext cx="8961120" cy="88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74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600" b="0" i="0" cap="small"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pPr>
              <a:defRPr/>
            </a:pPr>
            <a:fld id="{867E2119-C512-435A-8A99-A0B6D78DBB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4400" b="0" i="0" kern="1200" cap="none">
          <a:solidFill>
            <a:srgbClr val="262626"/>
          </a:solidFill>
          <a:latin typeface="Source Sans Pro"/>
          <a:ea typeface="+mj-ea"/>
          <a:cs typeface="Source Sans Pro"/>
        </a:defRPr>
      </a:lvl1pPr>
    </p:titleStyle>
    <p:bodyStyle>
      <a:lvl1pPr marL="298450" indent="-298450" algn="l" defTabSz="609570" rtl="0" eaLnBrk="1" latinLnBrk="0" hangingPunct="1">
        <a:spcBef>
          <a:spcPts val="0"/>
        </a:spcBef>
        <a:spcAft>
          <a:spcPts val="0"/>
        </a:spcAft>
        <a:buFont typeface="Arial" charset="0"/>
        <a:buChar char="•"/>
        <a:tabLst/>
        <a:defRPr sz="3200" b="0" i="0" strike="noStrike" kern="1200" cap="none" normalizeH="0" baseline="0">
          <a:solidFill>
            <a:srgbClr val="262626"/>
          </a:solidFill>
          <a:latin typeface="Source Sans Pro"/>
          <a:ea typeface="+mn-ea"/>
          <a:cs typeface="Source Sans Pro"/>
        </a:defRPr>
      </a:lvl1pPr>
      <a:lvl2pPr marL="469900" indent="-241300" algn="l" defTabSz="609570" rtl="0" eaLnBrk="1" latinLnBrk="0" hangingPunct="1">
        <a:spcBef>
          <a:spcPts val="0"/>
        </a:spcBef>
        <a:buFont typeface="Arial"/>
        <a:buChar char="•"/>
        <a:tabLst/>
        <a:defRPr sz="2800" kern="1200">
          <a:solidFill>
            <a:srgbClr val="262626"/>
          </a:solidFill>
          <a:latin typeface="Source Sans Pro"/>
          <a:ea typeface="+mn-ea"/>
          <a:cs typeface="Source Sans Pro"/>
        </a:defRPr>
      </a:lvl2pPr>
      <a:lvl3pPr marL="641350" indent="-171450" algn="l" defTabSz="609570" rtl="0" eaLnBrk="1" latinLnBrk="0" hangingPunct="1">
        <a:spcBef>
          <a:spcPct val="20000"/>
        </a:spcBef>
        <a:buFont typeface="Lucida Grande"/>
        <a:buChar char="-"/>
        <a:tabLst/>
        <a:defRPr sz="2400" kern="1200">
          <a:solidFill>
            <a:srgbClr val="262626"/>
          </a:solidFill>
          <a:latin typeface="Source Sans Pro"/>
          <a:ea typeface="+mn-ea"/>
          <a:cs typeface="Source Sans Pro"/>
        </a:defRPr>
      </a:lvl3pPr>
      <a:lvl4pPr marL="1041400" indent="-228600" algn="l" defTabSz="609570" rtl="0" eaLnBrk="1" latinLnBrk="0" hangingPunct="1">
        <a:spcBef>
          <a:spcPct val="20000"/>
        </a:spcBef>
        <a:buFont typeface="Arial"/>
        <a:buChar char="•"/>
        <a:tabLst/>
        <a:defRPr sz="2000" kern="1200" baseline="0">
          <a:solidFill>
            <a:srgbClr val="262626"/>
          </a:solidFill>
          <a:latin typeface="Source Sans Pro"/>
          <a:ea typeface="+mn-ea"/>
          <a:cs typeface="Source Sans Pro"/>
        </a:defRPr>
      </a:lvl4pPr>
      <a:lvl5pPr marL="1439863" indent="-284163" algn="l" defTabSz="609570" rtl="0" eaLnBrk="1" latinLnBrk="0" hangingPunct="1">
        <a:spcBef>
          <a:spcPct val="20000"/>
        </a:spcBef>
        <a:buFont typeface="Arial"/>
        <a:buChar char="»"/>
        <a:tabLst/>
        <a:defRPr sz="1600" kern="1200">
          <a:solidFill>
            <a:srgbClr val="262626"/>
          </a:solidFill>
          <a:latin typeface="Source Sans Pro"/>
          <a:ea typeface="+mn-ea"/>
          <a:cs typeface="Source Sans Pro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5.xml"/><Relationship Id="rId1" Type="http://schemas.openxmlformats.org/officeDocument/2006/relationships/tags" Target="../tags/tag24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7.xml"/><Relationship Id="rId1" Type="http://schemas.openxmlformats.org/officeDocument/2006/relationships/tags" Target="../tags/tag24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2.xml"/><Relationship Id="rId1" Type="http://schemas.openxmlformats.org/officeDocument/2006/relationships/tags" Target="../tags/tag25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image" Target="../media/image10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10" Type="http://schemas.openxmlformats.org/officeDocument/2006/relationships/tags" Target="../tags/tag119.xml"/><Relationship Id="rId19" Type="http://schemas.openxmlformats.org/officeDocument/2006/relationships/image" Target="../media/image21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10" Type="http://schemas.openxmlformats.org/officeDocument/2006/relationships/tags" Target="../tags/tag153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10" Type="http://schemas.openxmlformats.org/officeDocument/2006/relationships/tags" Target="../tags/tag170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tags" Target="../tags/tag19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10" Type="http://schemas.openxmlformats.org/officeDocument/2006/relationships/tags" Target="../tags/tag187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26" Type="http://schemas.openxmlformats.org/officeDocument/2006/relationships/tags" Target="../tags/tag220.xml"/><Relationship Id="rId3" Type="http://schemas.openxmlformats.org/officeDocument/2006/relationships/tags" Target="../tags/tag197.xml"/><Relationship Id="rId21" Type="http://schemas.openxmlformats.org/officeDocument/2006/relationships/tags" Target="../tags/tag215.xml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tags" Target="../tags/tag219.xml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tags" Target="../tags/tag214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tags" Target="../tags/tag218.xml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23" Type="http://schemas.openxmlformats.org/officeDocument/2006/relationships/tags" Target="../tags/tag217.xml"/><Relationship Id="rId10" Type="http://schemas.openxmlformats.org/officeDocument/2006/relationships/tags" Target="../tags/tag204.xml"/><Relationship Id="rId19" Type="http://schemas.openxmlformats.org/officeDocument/2006/relationships/tags" Target="../tags/tag213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tags" Target="../tags/tag216.xml"/><Relationship Id="rId27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tags" Target="../tags/tag23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" Type="http://schemas.openxmlformats.org/officeDocument/2006/relationships/tags" Target="../tags/tag222.xml"/><Relationship Id="rId16" Type="http://schemas.openxmlformats.org/officeDocument/2006/relationships/tags" Target="../tags/tag236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10" Type="http://schemas.openxmlformats.org/officeDocument/2006/relationships/tags" Target="../tags/tag230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1.xml"/><Relationship Id="rId1" Type="http://schemas.openxmlformats.org/officeDocument/2006/relationships/tags" Target="../tags/tag24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/>
          <a:lstStyle/>
          <a:p>
            <a:r>
              <a:rPr lang="en-US" sz="4400" dirty="0"/>
              <a:t>Parallelism, Multicore, and Synchronization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00100" y="2882660"/>
            <a:ext cx="7543800" cy="2057400"/>
          </a:xfrm>
          <a:prstGeom prst="rect">
            <a:avLst/>
          </a:prstGeom>
        </p:spPr>
        <p:txBody>
          <a:bodyPr/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469900" indent="-2413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sz="28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641350" indent="-1714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10414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439863" indent="-284163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sz="2800" b="1" dirty="0" smtClean="0"/>
              <a:t>Hakim Weatherspoon</a:t>
            </a:r>
          </a:p>
          <a:p>
            <a:pPr marL="0" indent="0" algn="ctr" fontAlgn="auto">
              <a:buNone/>
            </a:pPr>
            <a:r>
              <a:rPr lang="en-US" sz="2800" b="1" dirty="0" smtClean="0"/>
              <a:t>CS 3410</a:t>
            </a:r>
          </a:p>
          <a:p>
            <a:pPr marL="0" indent="0" algn="ctr" fontAlgn="auto">
              <a:buNone/>
            </a:pPr>
            <a:r>
              <a:rPr lang="en-US" sz="2800" dirty="0" smtClean="0"/>
              <a:t>Computer Science</a:t>
            </a:r>
          </a:p>
          <a:p>
            <a:pPr marL="0" indent="0" algn="ctr" fontAlgn="auto">
              <a:buNone/>
            </a:pPr>
            <a:r>
              <a:rPr lang="en-US" sz="2800" dirty="0" smtClean="0"/>
              <a:t>Cornell University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6230459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[Weatherspoon, 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, Bracy</a:t>
            </a:r>
            <a:r>
              <a:rPr lang="en-US" dirty="0">
                <a:solidFill>
                  <a:schemeClr val="accent1"/>
                </a:solidFill>
                <a:latin typeface="Source Sans Pro" panose="020B0503030403020204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McKee, and 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Sirer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, Roth, Martin]</a:t>
            </a:r>
            <a:endParaRPr lang="en-US" dirty="0">
              <a:solidFill>
                <a:schemeClr val="accent1"/>
              </a:solidFill>
              <a:latin typeface="Source Sans Pro" panose="020B0503030403020204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999482"/>
            <a:ext cx="9285648" cy="574198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Darling </a:t>
            </a:r>
            <a:r>
              <a:rPr lang="en-US" dirty="0">
                <a:solidFill>
                  <a:schemeClr val="accent1"/>
                </a:solidFill>
              </a:rPr>
              <a:t>of performance improvement for decades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2"/>
                </a:solidFill>
              </a:rPr>
              <a:t>Why is this no longer the strategy?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</a:rPr>
              <a:t>Hitting Limits: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Pipeline depth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Clock frequency 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Moore’s Law &amp; Technology Scaling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Power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frequencies have stalled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7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Load Reserved / </a:t>
            </a:r>
            <a:r>
              <a:rPr lang="en-US" dirty="0">
                <a:solidFill>
                  <a:schemeClr val="accent1"/>
                </a:solidFill>
              </a:rPr>
              <a:t>Store Conditional</a:t>
            </a:r>
          </a:p>
          <a:p>
            <a:pPr marL="0" indent="0">
              <a:buNone/>
            </a:pPr>
            <a:r>
              <a:rPr lang="en-US" sz="1800" dirty="0"/>
              <a:t>m = 0; // m=0 means lock is free; otherwise, if m=1, then lock locked</a:t>
            </a:r>
          </a:p>
          <a:p>
            <a:pPr marL="0" indent="0">
              <a:buNone/>
            </a:pPr>
            <a:r>
              <a:rPr lang="en-US" sz="2800" dirty="0" err="1">
                <a:latin typeface="Consolas" pitchFamily="49" charset="0"/>
              </a:rPr>
              <a:t>mutex_lock</a:t>
            </a:r>
            <a:r>
              <a:rPr lang="en-US" sz="2800" dirty="0">
                <a:latin typeface="Consolas" pitchFamily="49" charset="0"/>
              </a:rPr>
              <a:t>(</a:t>
            </a:r>
            <a:r>
              <a:rPr lang="en-US" sz="2800" dirty="0" err="1">
                <a:latin typeface="Consolas" pitchFamily="49" charset="0"/>
              </a:rPr>
              <a:t>int</a:t>
            </a:r>
            <a:r>
              <a:rPr lang="en-US" sz="2800" dirty="0">
                <a:latin typeface="Consolas" pitchFamily="49" charset="0"/>
              </a:rPr>
              <a:t> *m) </a:t>
            </a:r>
            <a:r>
              <a:rPr lang="en-US" sz="2800" dirty="0" smtClean="0">
                <a:latin typeface="Consolas" pitchFamily="49" charset="0"/>
              </a:rPr>
              <a:t>{</a:t>
            </a:r>
            <a:endParaRPr lang="en-US" sz="2800" dirty="0">
              <a:latin typeface="Consolas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from </a:t>
            </a:r>
            <a:r>
              <a:rPr lang="en-US" dirty="0" smtClean="0"/>
              <a:t>LR </a:t>
            </a:r>
            <a:r>
              <a:rPr lang="en-US" dirty="0"/>
              <a:t>and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/>
          </p:nvPr>
        </p:nvGraphicFramePr>
        <p:xfrm>
          <a:off x="76199" y="2209800"/>
          <a:ext cx="8915401" cy="4443984"/>
        </p:xfrm>
        <a:graphic>
          <a:graphicData uri="http://schemas.openxmlformats.org/drawingml/2006/table">
            <a:tbl>
              <a:tblPr/>
              <a:tblGrid>
                <a:gridCol w="71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6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Mem M[a0]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  <a:latin typeface="Helvetica" pitchFamily="34" charset="0"/>
                        </a:rPr>
                        <a:t>try: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  <a:latin typeface="Helvetica" pitchFamily="34" charset="0"/>
                        </a:rPr>
                        <a:t>LI t0, 1</a:t>
                      </a:r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  <a:latin typeface="Helvetica" pitchFamily="34" charset="0"/>
                        </a:rPr>
                        <a:t>try: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  <a:latin typeface="Helvetica" pitchFamily="34" charset="0"/>
                        </a:rPr>
                        <a:t>LI t0, 1</a:t>
                      </a:r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6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Thread A                                  Thread B</a:t>
            </a:r>
            <a:br>
              <a:rPr lang="en-US" dirty="0"/>
            </a:br>
            <a:r>
              <a:rPr lang="en-US" dirty="0"/>
              <a:t>for(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0, </a:t>
            </a:r>
            <a:r>
              <a:rPr lang="en-US" dirty="0" err="1"/>
              <a:t>i</a:t>
            </a:r>
            <a:r>
              <a:rPr lang="en-US" dirty="0"/>
              <a:t> &lt; 5; </a:t>
            </a:r>
            <a:r>
              <a:rPr lang="en-US" dirty="0" err="1"/>
              <a:t>i</a:t>
            </a:r>
            <a:r>
              <a:rPr lang="en-US" dirty="0"/>
              <a:t>++) {      for(</a:t>
            </a:r>
            <a:r>
              <a:rPr lang="en-US" dirty="0" err="1"/>
              <a:t>int</a:t>
            </a:r>
            <a:r>
              <a:rPr lang="en-US" dirty="0"/>
              <a:t> j = 0; j &lt; 5; </a:t>
            </a:r>
            <a:r>
              <a:rPr lang="en-US" dirty="0" err="1"/>
              <a:t>j++</a:t>
            </a:r>
            <a:r>
              <a:rPr lang="en-US" dirty="0"/>
              <a:t>) {</a:t>
            </a:r>
            <a:br>
              <a:rPr lang="en-US" dirty="0"/>
            </a:br>
            <a:r>
              <a:rPr lang="en-US" dirty="0"/>
              <a:t>   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		x = x + 1;                         </a:t>
            </a:r>
            <a:r>
              <a:rPr lang="en-US" dirty="0" smtClean="0"/>
              <a:t>x </a:t>
            </a:r>
            <a:r>
              <a:rPr lang="en-US" dirty="0"/>
              <a:t>= x + 1;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}					 }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Now we can write parallel and correct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8516" y="2590800"/>
            <a:ext cx="767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/>
                </a:solidFill>
                <a:latin typeface="Source Sans Pro"/>
              </a:rPr>
              <a:t>mutex_lock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(m);		  		     </a:t>
            </a:r>
            <a:r>
              <a:rPr lang="en-US" sz="2800" dirty="0" err="1" smtClean="0">
                <a:solidFill>
                  <a:schemeClr val="accent6"/>
                </a:solidFill>
                <a:latin typeface="Source Sans Pro"/>
              </a:rPr>
              <a:t>mutex_lock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(m);</a:t>
            </a:r>
            <a:endParaRPr lang="en-US" sz="28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022" y="3886200"/>
            <a:ext cx="7812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/>
                </a:solidFill>
                <a:latin typeface="Source Sans Pro"/>
              </a:rPr>
              <a:t>mutex_unlock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(m);		          </a:t>
            </a:r>
            <a:r>
              <a:rPr lang="en-US" sz="2800" dirty="0" err="1" smtClean="0">
                <a:solidFill>
                  <a:schemeClr val="accent6"/>
                </a:solidFill>
                <a:latin typeface="Source Sans Pro"/>
              </a:rPr>
              <a:t>mutex_unlock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(m);</a:t>
            </a:r>
            <a:endParaRPr lang="en-US" sz="2800" dirty="0">
              <a:solidFill>
                <a:schemeClr val="accent6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395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Other atomic hardware primitives</a:t>
            </a:r>
          </a:p>
          <a:p>
            <a:pPr marL="0" indent="0">
              <a:buNone/>
            </a:pPr>
            <a:r>
              <a:rPr lang="en-US" sz="2800" dirty="0"/>
              <a:t> - </a:t>
            </a:r>
            <a:r>
              <a:rPr lang="en-US" sz="2800" dirty="0">
                <a:solidFill>
                  <a:schemeClr val="accent1"/>
                </a:solidFill>
              </a:rPr>
              <a:t>test and set </a:t>
            </a:r>
            <a:r>
              <a:rPr lang="en-US" sz="2800" dirty="0"/>
              <a:t>(x86)</a:t>
            </a:r>
          </a:p>
          <a:p>
            <a:pPr marL="0" indent="0">
              <a:buNone/>
            </a:pPr>
            <a:r>
              <a:rPr lang="en-US" sz="2800" dirty="0"/>
              <a:t> - </a:t>
            </a:r>
            <a:r>
              <a:rPr lang="en-US" sz="2800" dirty="0">
                <a:solidFill>
                  <a:schemeClr val="accent1"/>
                </a:solidFill>
              </a:rPr>
              <a:t>atomic increment </a:t>
            </a:r>
            <a:r>
              <a:rPr lang="en-US" sz="2800" dirty="0"/>
              <a:t>(x86)</a:t>
            </a:r>
          </a:p>
          <a:p>
            <a:pPr marL="0" indent="0">
              <a:buNone/>
            </a:pPr>
            <a:r>
              <a:rPr lang="en-US" sz="2800" dirty="0"/>
              <a:t> - </a:t>
            </a:r>
            <a:r>
              <a:rPr lang="en-US" sz="2800" dirty="0">
                <a:solidFill>
                  <a:schemeClr val="accent1"/>
                </a:solidFill>
              </a:rPr>
              <a:t>bus lock prefix </a:t>
            </a:r>
            <a:r>
              <a:rPr lang="en-US" sz="2800" dirty="0"/>
              <a:t>(x86)</a:t>
            </a:r>
          </a:p>
          <a:p>
            <a:pPr marL="0" indent="0">
              <a:buNone/>
            </a:pPr>
            <a:r>
              <a:rPr lang="en-US" sz="2800" dirty="0"/>
              <a:t> - </a:t>
            </a:r>
            <a:r>
              <a:rPr lang="en-US" sz="2800" dirty="0">
                <a:solidFill>
                  <a:schemeClr val="accent1"/>
                </a:solidFill>
              </a:rPr>
              <a:t>compare and exchange </a:t>
            </a:r>
            <a:r>
              <a:rPr lang="en-US" sz="2800" dirty="0"/>
              <a:t>(x86, ARM deprecated)</a:t>
            </a:r>
          </a:p>
          <a:p>
            <a:pPr marL="0" indent="0">
              <a:buNone/>
            </a:pPr>
            <a:r>
              <a:rPr lang="en-US" sz="2800" dirty="0"/>
              <a:t> - </a:t>
            </a:r>
            <a:r>
              <a:rPr lang="en-US" sz="2800" dirty="0" smtClean="0">
                <a:solidFill>
                  <a:schemeClr val="accent1"/>
                </a:solidFill>
              </a:rPr>
              <a:t>load reserved </a:t>
            </a:r>
            <a:r>
              <a:rPr lang="en-US" sz="2800" dirty="0">
                <a:solidFill>
                  <a:schemeClr val="accent1"/>
                </a:solidFill>
              </a:rPr>
              <a:t>/ store conditional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(RISC-V, </a:t>
            </a:r>
            <a:r>
              <a:rPr lang="en-US" sz="2800" dirty="0"/>
              <a:t>ARM, PowerPC, DEC Alpha, …)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Atomic 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Synchronization techniques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clever code </a:t>
            </a:r>
          </a:p>
          <a:p>
            <a:pPr lvl="1"/>
            <a:r>
              <a:rPr lang="en-US" dirty="0"/>
              <a:t>must work despite adversarial scheduler/interrupts</a:t>
            </a:r>
          </a:p>
          <a:p>
            <a:pPr lvl="1"/>
            <a:r>
              <a:rPr lang="en-US" dirty="0"/>
              <a:t>used by: hackers</a:t>
            </a:r>
          </a:p>
          <a:p>
            <a:pPr lvl="1"/>
            <a:r>
              <a:rPr lang="en-US" dirty="0"/>
              <a:t>also: noobs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disable interrupts</a:t>
            </a:r>
          </a:p>
          <a:p>
            <a:pPr lvl="1"/>
            <a:r>
              <a:rPr lang="en-US" dirty="0"/>
              <a:t>used by: exception handler, scheduler, device drivers, …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disable preemption</a:t>
            </a:r>
          </a:p>
          <a:p>
            <a:pPr lvl="1"/>
            <a:r>
              <a:rPr lang="en-US" dirty="0"/>
              <a:t>dangerous for user code, but okay for some kernel code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mutual exclusion locks (</a:t>
            </a:r>
            <a:r>
              <a:rPr lang="en-US" dirty="0" err="1">
                <a:solidFill>
                  <a:schemeClr val="accent1"/>
                </a:solidFill>
              </a:rPr>
              <a:t>mutex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dirty="0"/>
              <a:t>general purpose, except for some interrupt-related cases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5195094"/>
            <a:ext cx="8763000" cy="10668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88" y="990600"/>
            <a:ext cx="9205708" cy="57419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Need parallel abstractions, especially for multicore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Writing correct programs is hard</a:t>
            </a:r>
          </a:p>
          <a:p>
            <a:pPr marL="0" indent="0">
              <a:buNone/>
            </a:pPr>
            <a:r>
              <a:rPr lang="en-US" dirty="0"/>
              <a:t>	Need to prevent data races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Need critical sections to prevent data races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Mutex</a:t>
            </a:r>
            <a:r>
              <a:rPr lang="en-US" dirty="0"/>
              <a:t>, mutual exclusion, implements critical section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Mutex</a:t>
            </a:r>
            <a:r>
              <a:rPr lang="en-US" dirty="0"/>
              <a:t> often implemented using a lock abstraction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Hardware provides synchronization primitives such as </a:t>
            </a:r>
            <a:r>
              <a:rPr lang="en-US" b="1" dirty="0" smtClean="0">
                <a:solidFill>
                  <a:schemeClr val="tx2"/>
                </a:solidFill>
              </a:rPr>
              <a:t>LR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b="1" dirty="0">
                <a:solidFill>
                  <a:schemeClr val="tx2"/>
                </a:solidFill>
              </a:rPr>
              <a:t>SC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smtClean="0">
                <a:solidFill>
                  <a:schemeClr val="tx2"/>
                </a:solidFill>
              </a:rPr>
              <a:t>load reserved and </a:t>
            </a:r>
            <a:r>
              <a:rPr lang="en-US" dirty="0">
                <a:solidFill>
                  <a:schemeClr val="tx2"/>
                </a:solidFill>
              </a:rPr>
              <a:t>store conditional) instructions to efficiently implement locks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 we use synchronization primitives to build concurrency-safe data structure?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0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 to </a:t>
            </a:r>
            <a:r>
              <a:rPr lang="en-US" dirty="0">
                <a:solidFill>
                  <a:schemeClr val="accent6"/>
                </a:solidFill>
              </a:rPr>
              <a:t>shared data </a:t>
            </a:r>
            <a:r>
              <a:rPr lang="en-US" dirty="0"/>
              <a:t>must be synchronized</a:t>
            </a:r>
          </a:p>
          <a:p>
            <a:pPr lvl="1"/>
            <a:r>
              <a:rPr lang="en-US" dirty="0"/>
              <a:t>Goal: enforce </a:t>
            </a:r>
            <a:r>
              <a:rPr lang="en-US" dirty="0" err="1"/>
              <a:t>datastructure</a:t>
            </a:r>
            <a:r>
              <a:rPr lang="en-US" dirty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invariants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Producer/Consumer Example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54380" y="990600"/>
            <a:ext cx="2234739" cy="60544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500" y="1927526"/>
            <a:ext cx="42672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// invariant: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chemeClr val="tx2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h = 0, t = 0;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800" dirty="0" smtClean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t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= (t+1)%n;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748133" y="2426988"/>
            <a:ext cx="2844800" cy="987425"/>
            <a:chOff x="2119667" y="2069068"/>
            <a:chExt cx="2844800" cy="987425"/>
          </a:xfrm>
        </p:grpSpPr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21196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2526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29324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33388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37452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4151667" y="2650093"/>
              <a:ext cx="406400" cy="4064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2819400" y="2069068"/>
              <a:ext cx="6992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head</a:t>
              </a: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 flipH="1">
              <a:off x="3122967" y="2349261"/>
              <a:ext cx="12700" cy="300832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4029178" y="2069068"/>
              <a:ext cx="479618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tail</a:t>
              </a:r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4350208" y="2438400"/>
              <a:ext cx="0" cy="211693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/>
          </p:nvSpPr>
          <p:spPr bwMode="auto">
            <a:xfrm>
              <a:off x="4558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061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Access to </a:t>
            </a:r>
            <a:r>
              <a:rPr lang="en-US" dirty="0">
                <a:solidFill>
                  <a:schemeClr val="accent6"/>
                </a:solidFill>
              </a:rPr>
              <a:t>shared data </a:t>
            </a:r>
            <a:r>
              <a:rPr lang="en-US" dirty="0"/>
              <a:t>must be synchronized</a:t>
            </a:r>
          </a:p>
          <a:p>
            <a:pPr lvl="1"/>
            <a:r>
              <a:rPr lang="en-US" dirty="0"/>
              <a:t>Goal: enforce </a:t>
            </a:r>
            <a:r>
              <a:rPr lang="en-US" dirty="0" err="1"/>
              <a:t>datastructure</a:t>
            </a:r>
            <a:r>
              <a:rPr lang="en-US" dirty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invariants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Producer/Consumer Example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154380" y="990600"/>
            <a:ext cx="2234739" cy="60544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500" y="1927526"/>
            <a:ext cx="42672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// invariant: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accent1"/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chemeClr val="tx2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h = 0, t = 0;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800" dirty="0" smtClean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t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= (t+1)%n;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31" name="Rectangle 30"/>
          <p:cNvSpPr/>
          <p:nvPr>
            <p:custDataLst>
              <p:tags r:id="rId2"/>
            </p:custDataLst>
          </p:nvPr>
        </p:nvSpPr>
        <p:spPr>
          <a:xfrm>
            <a:off x="4343400" y="3471515"/>
            <a:ext cx="4800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// consumer: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while (h == t) { };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h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= (h+1)%n;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748133" y="2426988"/>
            <a:ext cx="2844800" cy="987425"/>
            <a:chOff x="2119667" y="2069068"/>
            <a:chExt cx="2844800" cy="987425"/>
          </a:xfrm>
        </p:grpSpPr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21196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2526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29324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33388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9" name="Rectangle 8"/>
            <p:cNvSpPr>
              <a:spLocks noChangeArrowheads="1"/>
            </p:cNvSpPr>
            <p:nvPr/>
          </p:nvSpPr>
          <p:spPr bwMode="auto">
            <a:xfrm>
              <a:off x="37452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4151667" y="2650093"/>
              <a:ext cx="406400" cy="406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1" name="Text Box 10"/>
            <p:cNvSpPr txBox="1">
              <a:spLocks noChangeArrowheads="1"/>
            </p:cNvSpPr>
            <p:nvPr/>
          </p:nvSpPr>
          <p:spPr bwMode="auto">
            <a:xfrm>
              <a:off x="2819400" y="2069068"/>
              <a:ext cx="699230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head</a:t>
              </a:r>
            </a:p>
          </p:txBody>
        </p:sp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H="1">
              <a:off x="3122967" y="2349261"/>
              <a:ext cx="12700" cy="300832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 Box 12"/>
            <p:cNvSpPr txBox="1">
              <a:spLocks noChangeArrowheads="1"/>
            </p:cNvSpPr>
            <p:nvPr/>
          </p:nvSpPr>
          <p:spPr bwMode="auto">
            <a:xfrm>
              <a:off x="4429400" y="2069068"/>
              <a:ext cx="479618" cy="36933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tail</a:t>
              </a:r>
            </a:p>
          </p:txBody>
        </p:sp>
        <p:sp>
          <p:nvSpPr>
            <p:cNvPr id="54" name="Line 13"/>
            <p:cNvSpPr>
              <a:spLocks noChangeShapeType="1"/>
            </p:cNvSpPr>
            <p:nvPr/>
          </p:nvSpPr>
          <p:spPr bwMode="auto">
            <a:xfrm>
              <a:off x="4756145" y="2438400"/>
              <a:ext cx="0" cy="211693"/>
            </a:xfrm>
            <a:prstGeom prst="line">
              <a:avLst/>
            </a:prstGeom>
            <a:no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4558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FFFF00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91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an invariant Example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841192"/>
            <a:ext cx="4343400" cy="538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//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invariant: 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(protected by </a:t>
            </a: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</a:rPr>
              <a:t>mutex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 </a:t>
            </a:r>
            <a:r>
              <a:rPr lang="en-US" sz="2000" b="1" i="1" dirty="0" smtClean="0">
                <a:solidFill>
                  <a:schemeClr val="accent4"/>
                </a:solidFill>
                <a:latin typeface="Consolas" pitchFamily="49" charset="0"/>
              </a:rPr>
              <a:t>m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)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</a:rPr>
              <a:t>pthread_mutex_t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 *m = </a:t>
            </a: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</a:rPr>
              <a:t>pthread_mutex_create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();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chemeClr val="tx2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h = 0, t = 0;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2000" dirty="0" smtClean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</a:rPr>
              <a:t>pthread_mutex_lock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t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= (t+1)%n;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</a:rPr>
              <a:t>pthread_mutex_unlock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(m);</a:t>
            </a:r>
            <a:endParaRPr lang="en-US" sz="2000" dirty="0">
              <a:solidFill>
                <a:schemeClr val="accent4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4343400" y="2898592"/>
            <a:ext cx="4800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// consumer: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</a:rPr>
              <a:t>pthread_mutex_lock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while(h == t) {}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 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h</a:t>
            </a:r>
            <a:r>
              <a:rPr lang="en-US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= (h+1)%n;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chemeClr val="accent4"/>
                </a:solidFill>
                <a:latin typeface="Consolas" pitchFamily="49" charset="0"/>
              </a:rPr>
              <a:t>pthread_mutex_unlock</a:t>
            </a:r>
            <a:r>
              <a:rPr lang="en-US" sz="2000" dirty="0" smtClean="0">
                <a:solidFill>
                  <a:schemeClr val="accent4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chemeClr val="tx2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Insufficient locking can cause </a:t>
            </a:r>
            <a:r>
              <a:rPr lang="en-US" dirty="0">
                <a:solidFill>
                  <a:schemeClr val="accent6"/>
                </a:solidFill>
              </a:rPr>
              <a:t>races</a:t>
            </a:r>
          </a:p>
          <a:p>
            <a:pPr lvl="1"/>
            <a:r>
              <a:rPr lang="en-US" dirty="0"/>
              <a:t>Skimping on </a:t>
            </a:r>
            <a:r>
              <a:rPr lang="en-US" dirty="0" err="1"/>
              <a:t>mutexes</a:t>
            </a:r>
            <a:r>
              <a:rPr lang="en-US" dirty="0"/>
              <a:t>? Just say no!</a:t>
            </a:r>
          </a:p>
          <a:p>
            <a:pPr marL="0" indent="0">
              <a:buNone/>
            </a:pPr>
            <a:r>
              <a:rPr lang="en-US" dirty="0"/>
              <a:t>Poorly designed locking can cause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deadlock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know why you are using </a:t>
            </a:r>
            <a:r>
              <a:rPr lang="en-US" dirty="0" err="1"/>
              <a:t>mutexes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acquire locks in a consistent order to avoid cycles</a:t>
            </a:r>
          </a:p>
          <a:p>
            <a:pPr lvl="1"/>
            <a:r>
              <a:rPr lang="en-US" dirty="0"/>
              <a:t>use lock/unlock like braces (match them lexically)</a:t>
            </a:r>
          </a:p>
          <a:p>
            <a:pPr lvl="2"/>
            <a:r>
              <a:rPr lang="en-US" dirty="0"/>
              <a:t>lock(&amp;m); …; unlock(&amp;m)</a:t>
            </a:r>
          </a:p>
          <a:p>
            <a:pPr lvl="2"/>
            <a:r>
              <a:rPr lang="en-US" dirty="0"/>
              <a:t>watch out for return, </a:t>
            </a:r>
            <a:r>
              <a:rPr lang="en-US" dirty="0" err="1"/>
              <a:t>goto</a:t>
            </a:r>
            <a:r>
              <a:rPr lang="en-US" dirty="0"/>
              <a:t>, and function calls!</a:t>
            </a:r>
          </a:p>
          <a:p>
            <a:pPr lvl="2"/>
            <a:r>
              <a:rPr lang="en-US" dirty="0"/>
              <a:t>watch out for exception/error conditions!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successful </a:t>
            </a:r>
            <a:r>
              <a:rPr lang="en-US" dirty="0" err="1"/>
              <a:t>mutexing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990600" y="2474893"/>
            <a:ext cx="27093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tabLst>
                <a:tab pos="742950" algn="l"/>
              </a:tabLst>
            </a:pPr>
            <a:r>
              <a:rPr lang="en-US" sz="2800" dirty="0" smtClean="0">
                <a:solidFill>
                  <a:schemeClr val="accent6"/>
                </a:solidFill>
                <a:latin typeface="Consolas" pitchFamily="49" charset="0"/>
              </a:rPr>
              <a:t>P1:	</a:t>
            </a:r>
            <a:r>
              <a:rPr lang="en-US" sz="2800" dirty="0" smtClean="0">
                <a:solidFill>
                  <a:schemeClr val="tx2"/>
                </a:solidFill>
                <a:latin typeface="Consolas" pitchFamily="49" charset="0"/>
              </a:rPr>
              <a:t>lock(m1);</a:t>
            </a:r>
            <a:br>
              <a:rPr lang="en-US" sz="2800" dirty="0" smtClean="0">
                <a:solidFill>
                  <a:schemeClr val="tx2"/>
                </a:solidFill>
                <a:latin typeface="Consolas" pitchFamily="49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Consolas" pitchFamily="49" charset="0"/>
              </a:rPr>
              <a:t>	lock(m2);</a:t>
            </a: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3962400" y="2474893"/>
            <a:ext cx="27671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tabLst>
                <a:tab pos="800100" algn="l"/>
              </a:tabLst>
            </a:pPr>
            <a:r>
              <a:rPr lang="en-US" sz="2800" dirty="0" smtClean="0">
                <a:solidFill>
                  <a:schemeClr val="accent6"/>
                </a:solidFill>
                <a:latin typeface="Consolas" pitchFamily="49" charset="0"/>
              </a:rPr>
              <a:t>P2:	</a:t>
            </a:r>
            <a:r>
              <a:rPr lang="en-US" sz="2800" dirty="0" smtClean="0">
                <a:solidFill>
                  <a:schemeClr val="tx2"/>
                </a:solidFill>
                <a:latin typeface="Consolas" pitchFamily="49" charset="0"/>
              </a:rPr>
              <a:t>lock(m2);</a:t>
            </a:r>
            <a:br>
              <a:rPr lang="en-US" sz="2800" dirty="0" smtClean="0">
                <a:solidFill>
                  <a:schemeClr val="tx2"/>
                </a:solidFill>
                <a:latin typeface="Consolas" pitchFamily="49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Consolas" pitchFamily="49" charset="0"/>
              </a:rPr>
              <a:t>	lock(m1);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29687" y="2452481"/>
            <a:ext cx="15247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Circular </a:t>
            </a:r>
          </a:p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Wait</a:t>
            </a:r>
            <a:endParaRPr lang="en-US" sz="2800" dirty="0">
              <a:solidFill>
                <a:schemeClr val="accent6"/>
              </a:solidFill>
              <a:latin typeface="Source Sans Pro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99996" y="2799994"/>
            <a:ext cx="1100604" cy="27086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99996" y="2613660"/>
            <a:ext cx="1100604" cy="4572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8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Exploiting Intra-instruction parallelism: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rgbClr val="92D050"/>
                </a:solidFill>
              </a:rPr>
              <a:t>Pipelining (decode A while fetching B)</a:t>
            </a:r>
            <a:endParaRPr lang="en-US" b="1" dirty="0">
              <a:solidFill>
                <a:srgbClr val="92D05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Exploiting </a:t>
            </a:r>
            <a:r>
              <a:rPr lang="en-US" dirty="0">
                <a:solidFill>
                  <a:schemeClr val="accent6"/>
                </a:solidFill>
              </a:rPr>
              <a:t>Instruction Level Parallelism (ILP):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3000" dirty="0">
                <a:sym typeface="Symbol" pitchFamily="18" charset="2"/>
              </a:rPr>
              <a:t> </a:t>
            </a:r>
            <a:r>
              <a:rPr lang="en-US" sz="3000" dirty="0" smtClean="0">
                <a:sym typeface="Symbol" pitchFamily="18" charset="2"/>
              </a:rPr>
              <a:t>   Multiple </a:t>
            </a:r>
            <a:r>
              <a:rPr lang="en-US" sz="3000" dirty="0">
                <a:sym typeface="Symbol" pitchFamily="18" charset="2"/>
              </a:rPr>
              <a:t>issue pipeline (2-wide, 4-wide, </a:t>
            </a:r>
            <a:r>
              <a:rPr lang="en-US" sz="3000" i="1" dirty="0">
                <a:sym typeface="Symbol" pitchFamily="18" charset="2"/>
              </a:rPr>
              <a:t>etc.</a:t>
            </a:r>
            <a:r>
              <a:rPr lang="en-US" sz="3000" dirty="0">
                <a:sym typeface="Symbol" pitchFamily="18" charset="2"/>
              </a:rPr>
              <a:t>)</a:t>
            </a:r>
          </a:p>
          <a:p>
            <a:pPr marL="1090613" indent="590550"/>
            <a:r>
              <a:rPr lang="en-US" sz="3000" dirty="0">
                <a:solidFill>
                  <a:srgbClr val="92D050"/>
                </a:solidFill>
                <a:sym typeface="Symbol" pitchFamily="18" charset="2"/>
              </a:rPr>
              <a:t>Statically detected by compiler (VLIW)</a:t>
            </a:r>
            <a:endParaRPr lang="en-US" sz="3000" dirty="0">
              <a:solidFill>
                <a:schemeClr val="tx2"/>
              </a:solidFill>
              <a:sym typeface="Symbol" pitchFamily="18" charset="2"/>
            </a:endParaRPr>
          </a:p>
          <a:p>
            <a:pPr marL="1090613" indent="590550"/>
            <a:r>
              <a:rPr lang="en-US" dirty="0">
                <a:solidFill>
                  <a:schemeClr val="tx2"/>
                </a:solidFill>
                <a:sym typeface="Symbol" pitchFamily="18" charset="2"/>
              </a:rPr>
              <a:t>Dynamically detected by HW  </a:t>
            </a:r>
          </a:p>
          <a:p>
            <a:pPr marL="792163" indent="0">
              <a:buNone/>
            </a:pPr>
            <a:r>
              <a:rPr lang="en-US" dirty="0" smtClean="0">
                <a:solidFill>
                  <a:schemeClr val="tx2"/>
                </a:solidFill>
                <a:sym typeface="Symbol" pitchFamily="18" charset="2"/>
              </a:rPr>
              <a:t>  Dynamically </a:t>
            </a:r>
            <a:r>
              <a:rPr lang="en-US" dirty="0">
                <a:solidFill>
                  <a:schemeClr val="tx2"/>
                </a:solidFill>
                <a:sym typeface="Symbol" pitchFamily="18" charset="2"/>
              </a:rPr>
              <a:t>Scheduled (</a:t>
            </a:r>
            <a:r>
              <a:rPr lang="en-US" dirty="0" err="1" smtClean="0">
                <a:solidFill>
                  <a:schemeClr val="tx2"/>
                </a:solidFill>
                <a:sym typeface="Symbol" pitchFamily="18" charset="2"/>
              </a:rPr>
              <a:t>OoO</a:t>
            </a:r>
            <a:r>
              <a:rPr lang="en-US" dirty="0">
                <a:solidFill>
                  <a:schemeClr val="tx2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IPC via ILP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Writers must check for full buffer</a:t>
            </a:r>
            <a:br>
              <a:rPr lang="en-US" dirty="0"/>
            </a:br>
            <a:r>
              <a:rPr lang="en-US" dirty="0"/>
              <a:t>&amp; Readers must check for empty buffer</a:t>
            </a:r>
          </a:p>
          <a:p>
            <a:pPr lvl="1"/>
            <a:r>
              <a:rPr lang="en-US" dirty="0"/>
              <a:t>ideal: don’t busy wait… go to sleep instead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</a:t>
            </a:r>
            <a:r>
              <a:rPr lang="en-US" dirty="0" err="1"/>
              <a:t>mutexes</a:t>
            </a:r>
            <a:r>
              <a:rPr lang="en-US" dirty="0"/>
              <a:t> Example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1447800" y="2515612"/>
            <a:ext cx="586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</a:rPr>
              <a:t>	acquire(L);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h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= (h+1)%n;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</a:rPr>
              <a:t>	release(L);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704670" y="3584988"/>
            <a:ext cx="3768516" cy="1918114"/>
            <a:chOff x="4813509" y="2378075"/>
            <a:chExt cx="3768516" cy="1918114"/>
          </a:xfrm>
          <a:solidFill>
            <a:schemeClr val="bg1"/>
          </a:solidFill>
        </p:grpSpPr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57372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61436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5500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+mn-ea"/>
                <a:cs typeface="+mn-cs"/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69564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+mn-ea"/>
                <a:cs typeface="+mn-cs"/>
              </a:endParaRP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73628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-112" charset="0"/>
                <a:ea typeface="+mn-ea"/>
                <a:cs typeface="+mn-cs"/>
              </a:endParaRPr>
            </a:p>
          </p:txBody>
        </p: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77692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6041295" y="2378075"/>
              <a:ext cx="699230" cy="369332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head</a:t>
              </a:r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6740525" y="2835275"/>
              <a:ext cx="0" cy="1046163"/>
            </a:xfrm>
            <a:prstGeom prst="line">
              <a:avLst/>
            </a:prstGeom>
            <a:grp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6915150" y="3279775"/>
              <a:ext cx="0" cy="601663"/>
            </a:xfrm>
            <a:prstGeom prst="line">
              <a:avLst/>
            </a:prstGeom>
            <a:grpFill/>
            <a:ln w="12700">
              <a:solidFill>
                <a:schemeClr val="accent6"/>
              </a:solidFill>
              <a:round/>
              <a:headEnd type="none" w="sm" len="sm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8175625" y="3881438"/>
              <a:ext cx="406400" cy="406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12700">
              <a:solidFill>
                <a:schemeClr val="accent6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6775450" y="2835275"/>
              <a:ext cx="1335622" cy="369332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last==head</a:t>
              </a:r>
            </a:p>
          </p:txBody>
        </p:sp>
        <p:sp>
          <p:nvSpPr>
            <p:cNvPr id="33" name="Text Box 50"/>
            <p:cNvSpPr txBox="1">
              <a:spLocks noChangeArrowheads="1"/>
            </p:cNvSpPr>
            <p:nvPr/>
          </p:nvSpPr>
          <p:spPr bwMode="auto">
            <a:xfrm>
              <a:off x="4813509" y="3929477"/>
              <a:ext cx="836612" cy="366712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755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Language-level </a:t>
            </a:r>
            <a:r>
              <a:rPr lang="en-US" dirty="0" smtClean="0">
                <a:solidFill>
                  <a:schemeClr val="accent1"/>
                </a:solidFill>
              </a:rPr>
              <a:t>Synchronization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Use [Hoare] a </a:t>
            </a:r>
            <a:r>
              <a:rPr lang="en-US" dirty="0">
                <a:solidFill>
                  <a:schemeClr val="accent6"/>
                </a:solidFill>
              </a:rPr>
              <a:t>condition variable </a:t>
            </a:r>
            <a:r>
              <a:rPr lang="en-US" dirty="0"/>
              <a:t>to wait for a condition to become true (without holding lock!)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wait(m, c) 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atomically release </a:t>
            </a:r>
            <a:r>
              <a:rPr lang="en-US" i="1" dirty="0">
                <a:solidFill>
                  <a:schemeClr val="accent6"/>
                </a:solidFill>
              </a:rPr>
              <a:t>m</a:t>
            </a:r>
            <a:r>
              <a:rPr lang="en-US" dirty="0"/>
              <a:t> and sleep, waiting for condition </a:t>
            </a:r>
            <a:r>
              <a:rPr lang="en-US" i="1" dirty="0">
                <a:solidFill>
                  <a:schemeClr val="accent6"/>
                </a:solidFill>
              </a:rPr>
              <a:t>c</a:t>
            </a:r>
          </a:p>
          <a:p>
            <a:pPr lvl="1"/>
            <a:r>
              <a:rPr lang="en-US" dirty="0"/>
              <a:t>wake up holding </a:t>
            </a:r>
            <a:r>
              <a:rPr lang="en-US" i="1" dirty="0">
                <a:solidFill>
                  <a:schemeClr val="accent6"/>
                </a:solidFill>
              </a:rPr>
              <a:t>m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sometime after </a:t>
            </a:r>
            <a:r>
              <a:rPr lang="en-US" i="1" dirty="0">
                <a:solidFill>
                  <a:schemeClr val="accent6"/>
                </a:solidFill>
              </a:rPr>
              <a:t>c</a:t>
            </a:r>
            <a:r>
              <a:rPr lang="en-US" dirty="0"/>
              <a:t> was signaled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signal(c) </a:t>
            </a:r>
            <a:r>
              <a:rPr lang="en-US" dirty="0"/>
              <a:t>: wake up one thread waiting on  </a:t>
            </a:r>
            <a:r>
              <a:rPr lang="en-US" i="1" dirty="0">
                <a:solidFill>
                  <a:schemeClr val="accent6"/>
                </a:solidFill>
              </a:rPr>
              <a:t>c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broadcast(c) </a:t>
            </a:r>
            <a:r>
              <a:rPr lang="en-US" dirty="0"/>
              <a:t>: wake up all threads waiting on  </a:t>
            </a:r>
            <a:r>
              <a:rPr lang="en-US" i="1" dirty="0">
                <a:solidFill>
                  <a:schemeClr val="accent6"/>
                </a:solidFill>
              </a:rPr>
              <a:t>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POSIX (e.g., Linux): </a:t>
            </a:r>
            <a:r>
              <a:rPr lang="en-US" dirty="0" err="1"/>
              <a:t>pthread_cond_wait</a:t>
            </a:r>
            <a:r>
              <a:rPr lang="en-US" dirty="0"/>
              <a:t>, </a:t>
            </a:r>
            <a:r>
              <a:rPr lang="en-US" dirty="0" err="1"/>
              <a:t>pthread_cond_signal</a:t>
            </a:r>
            <a:r>
              <a:rPr lang="en-US" dirty="0"/>
              <a:t>, </a:t>
            </a:r>
            <a:r>
              <a:rPr lang="en-US" dirty="0" err="1"/>
              <a:t>pthread_cond_broadcast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variables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7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wait(m, c) : release m, sleep until c, wake up holding m</a:t>
            </a:r>
          </a:p>
          <a:p>
            <a:pPr marL="0" indent="0">
              <a:buNone/>
            </a:pPr>
            <a:r>
              <a:rPr lang="en-US" sz="2700" dirty="0"/>
              <a:t>signal(c) : wake up one thread waiting on c</a:t>
            </a:r>
          </a:p>
          <a:p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a condition variable Example (5)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2213" y="1954217"/>
            <a:ext cx="3941762" cy="4475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char 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accent4"/>
                </a:solidFill>
                <a:latin typeface="Consolas" pitchFamily="49" charset="0"/>
              </a:rPr>
              <a:t>	lock(m);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	while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(t == h)</a:t>
            </a:r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accent6"/>
                </a:solidFill>
                <a:latin typeface="Consolas" pitchFamily="49" charset="0"/>
              </a:rPr>
              <a:t>		wait(m,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</a:rPr>
              <a:t>not_empty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</a:rPr>
              <a:t>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	char c =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A[h];</a:t>
            </a:r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h = (h+1) % n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accent4"/>
                </a:solidFill>
                <a:latin typeface="Consolas" pitchFamily="49" charset="0"/>
              </a:rPr>
              <a:t>	unlock(m);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accent6"/>
                </a:solidFill>
                <a:latin typeface="Consolas" pitchFamily="49" charset="0"/>
              </a:rPr>
              <a:t>	signal(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</a:rPr>
              <a:t>not_full</a:t>
            </a:r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	return c;</a:t>
            </a:r>
            <a:endParaRPr lang="en-US" sz="2400" dirty="0">
              <a:solidFill>
                <a:schemeClr val="tx2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878017"/>
            <a:ext cx="4475163" cy="4418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noAutofit/>
          </a:bodyPr>
          <a:lstStyle/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err="1" smtClean="0">
                <a:solidFill>
                  <a:schemeClr val="tx2"/>
                </a:solidFill>
                <a:latin typeface="Consolas" pitchFamily="49" charset="0"/>
              </a:rPr>
              <a:t>cond_t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*</a:t>
            </a:r>
            <a:r>
              <a:rPr lang="en-US" sz="2400" dirty="0" err="1" smtClean="0">
                <a:solidFill>
                  <a:schemeClr val="accent6"/>
                </a:solidFill>
                <a:latin typeface="Consolas" pitchFamily="49" charset="0"/>
              </a:rPr>
              <a:t>not_full</a:t>
            </a:r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= ...;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err="1" smtClean="0">
                <a:solidFill>
                  <a:schemeClr val="tx2"/>
                </a:solidFill>
                <a:latin typeface="Consolas" pitchFamily="49" charset="0"/>
              </a:rPr>
              <a:t>cond_t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*</a:t>
            </a:r>
            <a:r>
              <a:rPr lang="en-US" sz="2400" dirty="0" err="1" smtClean="0">
                <a:solidFill>
                  <a:schemeClr val="accent6"/>
                </a:solidFill>
                <a:latin typeface="Consolas" pitchFamily="49" charset="0"/>
              </a:rPr>
              <a:t>not_empty</a:t>
            </a:r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= ...;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err="1" smtClean="0">
                <a:solidFill>
                  <a:schemeClr val="tx2"/>
                </a:solidFill>
                <a:latin typeface="Consolas" pitchFamily="49" charset="0"/>
              </a:rPr>
              <a:t>mutex_t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chemeClr val="accent4"/>
                </a:solidFill>
                <a:latin typeface="Consolas" pitchFamily="49" charset="0"/>
              </a:rPr>
              <a:t>*m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= ...;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endParaRPr lang="en-US" sz="2400" dirty="0" smtClean="0">
              <a:solidFill>
                <a:schemeClr val="tx2"/>
              </a:solidFill>
              <a:latin typeface="Consolas" pitchFamily="49" charset="0"/>
            </a:endParaRP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void put(char 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c) {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accent4"/>
                </a:solidFill>
                <a:latin typeface="Consolas" pitchFamily="49" charset="0"/>
              </a:rPr>
              <a:t>	lock(m);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	while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((t-h) % n 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== 1) 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accent6"/>
                </a:solidFill>
                <a:latin typeface="Consolas" pitchFamily="49" charset="0"/>
              </a:rPr>
              <a:t>		wait(m,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</a:rPr>
              <a:t>not_full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</a:rPr>
              <a:t>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A[t] 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= c;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t 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= </a:t>
            </a:r>
            <a:r>
              <a:rPr lang="en-US" sz="2400" dirty="0" smtClean="0">
                <a:solidFill>
                  <a:schemeClr val="tx2"/>
                </a:solidFill>
                <a:latin typeface="Consolas" pitchFamily="49" charset="0"/>
              </a:rPr>
              <a:t>(t+1) % n</a:t>
            </a: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accent4"/>
                </a:solidFill>
                <a:latin typeface="Consolas" pitchFamily="49" charset="0"/>
              </a:rPr>
              <a:t>	unlock(m);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accent6"/>
                </a:solidFill>
                <a:latin typeface="Consolas" pitchFamily="49" charset="0"/>
              </a:rPr>
              <a:t>	signal(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</a:rPr>
              <a:t>not_empty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</a:rPr>
              <a:t>);</a:t>
            </a:r>
          </a:p>
          <a:p>
            <a:pPr>
              <a:buClr>
                <a:schemeClr val="tx2"/>
              </a:buClr>
              <a:tabLst>
                <a:tab pos="228600" algn="l"/>
                <a:tab pos="520700" algn="l"/>
                <a:tab pos="2743200" algn="l"/>
              </a:tabLst>
            </a:pPr>
            <a:r>
              <a:rPr lang="en-US" sz="2400" dirty="0">
                <a:solidFill>
                  <a:schemeClr val="tx2"/>
                </a:solidFill>
                <a:latin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6687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>
                <a:solidFill>
                  <a:schemeClr val="accent6"/>
                </a:solidFill>
              </a:rPr>
              <a:t>Monitor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is a concurrency-safe </a:t>
            </a:r>
            <a:r>
              <a:rPr lang="en-US" dirty="0" err="1"/>
              <a:t>datastructure</a:t>
            </a:r>
            <a:r>
              <a:rPr lang="en-US" dirty="0"/>
              <a:t>, with…</a:t>
            </a:r>
          </a:p>
          <a:p>
            <a:pPr lvl="1"/>
            <a:r>
              <a:rPr lang="en-US" dirty="0"/>
              <a:t>one </a:t>
            </a:r>
            <a:r>
              <a:rPr lang="en-US" dirty="0" err="1"/>
              <a:t>mutex</a:t>
            </a:r>
            <a:endParaRPr lang="en-US" dirty="0"/>
          </a:p>
          <a:p>
            <a:pPr lvl="1"/>
            <a:r>
              <a:rPr lang="en-US" dirty="0"/>
              <a:t>some condition variables</a:t>
            </a:r>
          </a:p>
          <a:p>
            <a:pPr lvl="1"/>
            <a:r>
              <a:rPr lang="en-US" dirty="0"/>
              <a:t>some operations</a:t>
            </a:r>
          </a:p>
          <a:p>
            <a:pPr marL="0" indent="0">
              <a:buNone/>
            </a:pPr>
            <a:r>
              <a:rPr lang="en-US" dirty="0"/>
              <a:t>All operations on monitor acquire/release </a:t>
            </a:r>
            <a:r>
              <a:rPr lang="en-US" dirty="0" err="1"/>
              <a:t>mutex</a:t>
            </a:r>
            <a:endParaRPr lang="en-US" dirty="0"/>
          </a:p>
          <a:p>
            <a:pPr lvl="1"/>
            <a:r>
              <a:rPr lang="en-US" dirty="0"/>
              <a:t>one thread in the monitor at a time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Ring buffer was a monitor</a:t>
            </a:r>
          </a:p>
          <a:p>
            <a:pPr marL="0" indent="0">
              <a:buNone/>
            </a:pPr>
            <a:r>
              <a:rPr lang="en-US" dirty="0"/>
              <a:t>Java, C#, etc., have built-in support for monitors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Java objects can be monitors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chemeClr val="accent6"/>
                </a:solidFill>
              </a:rPr>
              <a:t>synchronized</a:t>
            </a:r>
            <a:r>
              <a:rPr lang="en-US" dirty="0"/>
              <a:t>” keyword locks/releases the </a:t>
            </a:r>
            <a:r>
              <a:rPr lang="en-US" dirty="0" err="1"/>
              <a:t>mutex</a:t>
            </a:r>
            <a:endParaRPr lang="en-US" dirty="0"/>
          </a:p>
          <a:p>
            <a:pPr lvl="1"/>
            <a:r>
              <a:rPr lang="en-US" dirty="0"/>
              <a:t>Has one (!) </a:t>
            </a:r>
            <a:r>
              <a:rPr lang="en-US" dirty="0" err="1"/>
              <a:t>builtin</a:t>
            </a:r>
            <a:r>
              <a:rPr lang="en-US" dirty="0"/>
              <a:t> condition variable</a:t>
            </a:r>
          </a:p>
          <a:p>
            <a:pPr lvl="2"/>
            <a:r>
              <a:rPr lang="en-US" dirty="0" err="1">
                <a:solidFill>
                  <a:schemeClr val="accent6"/>
                </a:solidFill>
              </a:rPr>
              <a:t>o.wait</a:t>
            </a:r>
            <a:r>
              <a:rPr lang="en-US" dirty="0">
                <a:solidFill>
                  <a:schemeClr val="accent6"/>
                </a:solidFill>
              </a:rPr>
              <a:t>() </a:t>
            </a:r>
            <a:r>
              <a:rPr lang="en-US" dirty="0"/>
              <a:t>= wait(o, o)</a:t>
            </a:r>
          </a:p>
          <a:p>
            <a:pPr lvl="2"/>
            <a:r>
              <a:rPr lang="en-US" dirty="0" err="1">
                <a:solidFill>
                  <a:schemeClr val="accent6"/>
                </a:solidFill>
              </a:rPr>
              <a:t>o.notify</a:t>
            </a:r>
            <a:r>
              <a:rPr lang="en-US" dirty="0">
                <a:solidFill>
                  <a:schemeClr val="accent6"/>
                </a:solidFill>
              </a:rPr>
              <a:t>() </a:t>
            </a:r>
            <a:r>
              <a:rPr lang="en-US" dirty="0"/>
              <a:t>= signal(o)</a:t>
            </a:r>
          </a:p>
          <a:p>
            <a:pPr lvl="2"/>
            <a:r>
              <a:rPr lang="en-US" dirty="0" err="1">
                <a:solidFill>
                  <a:schemeClr val="accent6"/>
                </a:solidFill>
              </a:rPr>
              <a:t>o.notifyAll</a:t>
            </a:r>
            <a:r>
              <a:rPr lang="en-US" dirty="0">
                <a:solidFill>
                  <a:schemeClr val="accent6"/>
                </a:solidFill>
              </a:rPr>
              <a:t>() </a:t>
            </a:r>
            <a:r>
              <a:rPr lang="en-US" dirty="0"/>
              <a:t>= broadcast(o)</a:t>
            </a:r>
          </a:p>
          <a:p>
            <a:pPr lvl="2">
              <a:buNone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1"/>
            <a:r>
              <a:rPr lang="en-US" dirty="0"/>
              <a:t>Java </a:t>
            </a:r>
            <a:r>
              <a:rPr lang="en-US" dirty="0">
                <a:solidFill>
                  <a:schemeClr val="accent6"/>
                </a:solidFill>
              </a:rPr>
              <a:t>wait() </a:t>
            </a:r>
            <a:r>
              <a:rPr lang="en-US" dirty="0"/>
              <a:t>can be called even when </a:t>
            </a:r>
            <a:r>
              <a:rPr lang="en-US" dirty="0" err="1"/>
              <a:t>mutex</a:t>
            </a:r>
            <a:r>
              <a:rPr lang="en-US" dirty="0"/>
              <a:t> is not held. </a:t>
            </a:r>
            <a:r>
              <a:rPr lang="en-US" dirty="0" err="1"/>
              <a:t>Mutex</a:t>
            </a:r>
            <a:r>
              <a:rPr lang="en-US" dirty="0"/>
              <a:t> not held when awoken by </a:t>
            </a:r>
            <a:r>
              <a:rPr lang="en-US" dirty="0">
                <a:solidFill>
                  <a:schemeClr val="accent6"/>
                </a:solidFill>
              </a:rPr>
              <a:t>signal()</a:t>
            </a:r>
            <a:r>
              <a:rPr lang="en-US" dirty="0">
                <a:solidFill>
                  <a:schemeClr val="tx2"/>
                </a:solidFill>
              </a:rPr>
              <a:t>.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Useful?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concurrency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Lots of synchronization variations…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Reader/writer locks</a:t>
            </a:r>
          </a:p>
          <a:p>
            <a:pPr lvl="1"/>
            <a:r>
              <a:rPr lang="en-US" dirty="0"/>
              <a:t>Any number of threads can hold a read lock</a:t>
            </a:r>
          </a:p>
          <a:p>
            <a:pPr lvl="1"/>
            <a:r>
              <a:rPr lang="en-US" dirty="0"/>
              <a:t>Only one thread can hold the writer lock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Semaphores</a:t>
            </a:r>
          </a:p>
          <a:p>
            <a:pPr lvl="1"/>
            <a:r>
              <a:rPr lang="en-US" dirty="0"/>
              <a:t>N threads can hold lock at the same time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Monitors</a:t>
            </a:r>
          </a:p>
          <a:p>
            <a:pPr lvl="1"/>
            <a:r>
              <a:rPr lang="en-US" dirty="0"/>
              <a:t>Concurrency-safe data structure with 1 </a:t>
            </a:r>
            <a:r>
              <a:rPr lang="en-US" dirty="0" err="1"/>
              <a:t>mutex</a:t>
            </a:r>
            <a:endParaRPr lang="en-US" dirty="0"/>
          </a:p>
          <a:p>
            <a:pPr lvl="1"/>
            <a:r>
              <a:rPr lang="en-US" dirty="0"/>
              <a:t>All operations on monitor acquire/release </a:t>
            </a:r>
            <a:r>
              <a:rPr lang="en-US" dirty="0" err="1"/>
              <a:t>mutex</a:t>
            </a:r>
            <a:endParaRPr lang="en-US" dirty="0"/>
          </a:p>
          <a:p>
            <a:pPr lvl="1"/>
            <a:r>
              <a:rPr lang="en-US" dirty="0"/>
              <a:t>One thread in the monitor at a time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Message-passing, sockets, queues, ring buffers, …</a:t>
            </a:r>
          </a:p>
          <a:p>
            <a:pPr lvl="1"/>
            <a:r>
              <a:rPr lang="en-US" dirty="0"/>
              <a:t>transfer data and synchronize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Language-level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084" y="990600"/>
            <a:ext cx="9442723" cy="574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Hardware Primitives: </a:t>
            </a:r>
            <a:r>
              <a:rPr lang="en-US" sz="2800" dirty="0"/>
              <a:t>test-and-set, </a:t>
            </a:r>
            <a:r>
              <a:rPr lang="en-US" sz="2800" dirty="0" smtClean="0"/>
              <a:t>LR.W/SC.W, </a:t>
            </a:r>
            <a:r>
              <a:rPr lang="en-US" sz="2800" dirty="0"/>
              <a:t>barrier, ...</a:t>
            </a:r>
            <a:endParaRPr lang="en-US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>
                <a:sym typeface="Wingdings" pitchFamily="2" charset="2"/>
              </a:rPr>
              <a:t>… used to build …</a:t>
            </a:r>
          </a:p>
          <a:p>
            <a:endParaRPr lang="en-US" sz="28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  <a:sym typeface="Wingdings" pitchFamily="2" charset="2"/>
              </a:rPr>
              <a:t>Synchronization primitives: </a:t>
            </a:r>
            <a:r>
              <a:rPr lang="en-US" sz="2800" dirty="0" err="1">
                <a:sym typeface="Wingdings" pitchFamily="2" charset="2"/>
              </a:rPr>
              <a:t>mutex</a:t>
            </a:r>
            <a:r>
              <a:rPr lang="en-US" sz="2800" dirty="0">
                <a:sym typeface="Wingdings" pitchFamily="2" charset="2"/>
              </a:rPr>
              <a:t>, semaphore, ...</a:t>
            </a:r>
          </a:p>
          <a:p>
            <a:pPr marL="0" indent="0">
              <a:buNone/>
            </a:pPr>
            <a:r>
              <a:rPr lang="en-US" sz="2800" dirty="0">
                <a:sym typeface="Wingdings" pitchFamily="2" charset="2"/>
              </a:rPr>
              <a:t>… used to build …</a:t>
            </a:r>
          </a:p>
          <a:p>
            <a:endParaRPr lang="en-US" sz="28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  <a:sym typeface="Wingdings" pitchFamily="2" charset="2"/>
              </a:rPr>
              <a:t>Language Constructs: </a:t>
            </a:r>
            <a:r>
              <a:rPr lang="en-US" sz="2800" dirty="0">
                <a:sym typeface="Wingdings" pitchFamily="2" charset="2"/>
              </a:rPr>
              <a:t>monitors, signals, ...</a:t>
            </a:r>
          </a:p>
          <a:p>
            <a:endParaRPr lang="en-US" sz="2800" dirty="0">
              <a:sym typeface="Wingdings" pitchFamily="2" charset="2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81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Pipelining: execute multiple instructions in parallel</a:t>
            </a:r>
          </a:p>
          <a:p>
            <a:pPr marL="0" indent="0">
              <a:buNone/>
            </a:pPr>
            <a:r>
              <a:rPr lang="en-US" sz="3000" dirty="0"/>
              <a:t>Q: How to get more </a:t>
            </a:r>
            <a:r>
              <a:rPr lang="en-US" sz="3000" dirty="0">
                <a:solidFill>
                  <a:srgbClr val="0070C0"/>
                </a:solidFill>
              </a:rPr>
              <a:t>instruction level parallelism</a:t>
            </a:r>
            <a:r>
              <a:rPr lang="en-US" sz="3000" dirty="0"/>
              <a:t>?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Instruction-Level Parallelism (ILP)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Static multiple issue</a:t>
            </a:r>
          </a:p>
          <a:p>
            <a:pPr marL="0" indent="0">
              <a:buNone/>
            </a:pPr>
            <a:r>
              <a:rPr lang="en-US" dirty="0"/>
              <a:t>	aka Very Long Instruction Word</a:t>
            </a:r>
          </a:p>
          <a:p>
            <a:pPr marL="0" indent="0">
              <a:buNone/>
            </a:pPr>
            <a:r>
              <a:rPr lang="en-US" dirty="0"/>
              <a:t>	Decisions made by compiler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Dynamic multiple issue</a:t>
            </a:r>
          </a:p>
          <a:p>
            <a:pPr marL="0" indent="0">
              <a:buNone/>
            </a:pPr>
            <a:r>
              <a:rPr lang="en-US" dirty="0"/>
              <a:t>	Decisions made on the fly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Cost: More execute hardware</a:t>
            </a:r>
          </a:p>
          <a:p>
            <a:pPr marL="0" indent="0">
              <a:buNone/>
            </a:pPr>
            <a:r>
              <a:rPr lang="en-US" dirty="0"/>
              <a:t>	Reading/writing register files: more ports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issue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1010702"/>
            <a:ext cx="9341746" cy="57419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a.k.a.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sym typeface="Symbol" pitchFamily="18" charset="2"/>
              </a:rPr>
              <a:t>Very Long Instruction Word (</a:t>
            </a:r>
            <a:r>
              <a:rPr lang="en-US" dirty="0">
                <a:solidFill>
                  <a:schemeClr val="accent1"/>
                </a:solidFill>
              </a:rPr>
              <a:t>VLIW)</a:t>
            </a:r>
          </a:p>
          <a:p>
            <a:pPr marL="0" indent="0">
              <a:buNone/>
            </a:pPr>
            <a:r>
              <a:rPr lang="en-US" dirty="0"/>
              <a:t>Compiler groups instructions to be issued together</a:t>
            </a:r>
          </a:p>
          <a:p>
            <a:pPr lvl="1"/>
            <a:r>
              <a:rPr lang="en-US" dirty="0"/>
              <a:t>Packages them into “issue slots”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does HW detect and resolve hazards?</a:t>
            </a:r>
          </a:p>
          <a:p>
            <a:pPr marL="0" indent="0">
              <a:buNone/>
            </a:pPr>
            <a:r>
              <a:rPr lang="en-US" dirty="0"/>
              <a:t>	It doesn’t. </a:t>
            </a:r>
            <a:r>
              <a:rPr lang="en-US" dirty="0">
                <a:sym typeface="Wingdings"/>
              </a:rPr>
              <a:t> </a:t>
            </a:r>
            <a:r>
              <a:rPr lang="en-US" dirty="0"/>
              <a:t>Compiler must avoid hazards</a:t>
            </a:r>
          </a:p>
          <a:p>
            <a:pPr lvl="1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 Static Dual-Issue 32-bit </a:t>
            </a:r>
            <a:r>
              <a:rPr lang="en-US" dirty="0" smtClean="0"/>
              <a:t>RISC-V</a:t>
            </a:r>
            <a:endParaRPr lang="en-US" dirty="0"/>
          </a:p>
          <a:p>
            <a:pPr lvl="1"/>
            <a:r>
              <a:rPr lang="en-US" dirty="0"/>
              <a:t>Instructions come in pairs (64-bit aligned)</a:t>
            </a:r>
          </a:p>
          <a:p>
            <a:pPr lvl="2"/>
            <a:r>
              <a:rPr lang="en-US" dirty="0"/>
              <a:t>One ALU/branch instruction (or </a:t>
            </a:r>
            <a:r>
              <a:rPr lang="en-US" dirty="0" err="1"/>
              <a:t>nop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One load/store instruction (or </a:t>
            </a:r>
            <a:r>
              <a:rPr lang="en-US" dirty="0" err="1"/>
              <a:t>nop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Multiple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3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Two-issue packets</a:t>
            </a:r>
          </a:p>
          <a:p>
            <a:pPr lvl="1"/>
            <a:r>
              <a:rPr lang="en-US" sz="2400" dirty="0"/>
              <a:t>One ALU/branch instruction</a:t>
            </a:r>
          </a:p>
          <a:p>
            <a:pPr lvl="1"/>
            <a:r>
              <a:rPr lang="en-US" sz="2400" dirty="0"/>
              <a:t>One load/store instruction</a:t>
            </a:r>
          </a:p>
          <a:p>
            <a:pPr lvl="1"/>
            <a:r>
              <a:rPr lang="en-US" sz="2400" dirty="0"/>
              <a:t>64-bit aligned</a:t>
            </a:r>
          </a:p>
          <a:p>
            <a:pPr lvl="2"/>
            <a:r>
              <a:rPr lang="en-US" sz="2000" dirty="0"/>
              <a:t>ALU/branch, then load/store</a:t>
            </a:r>
          </a:p>
          <a:p>
            <a:pPr lvl="2"/>
            <a:r>
              <a:rPr lang="en-US" sz="2000" dirty="0"/>
              <a:t>Pad an unused instruction with </a:t>
            </a:r>
            <a:r>
              <a:rPr lang="en-US" sz="2000" dirty="0" err="1"/>
              <a:t>nop</a:t>
            </a:r>
            <a:endParaRPr lang="en-AU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</a:t>
            </a:r>
            <a:r>
              <a:rPr lang="en-US" dirty="0"/>
              <a:t>with Static Dual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546836"/>
              </p:ext>
            </p:extLst>
          </p:nvPr>
        </p:nvGraphicFramePr>
        <p:xfrm>
          <a:off x="153305" y="3510155"/>
          <a:ext cx="8533495" cy="2743202"/>
        </p:xfrm>
        <a:graphic>
          <a:graphicData uri="http://schemas.openxmlformats.org/drawingml/2006/table">
            <a:tbl>
              <a:tblPr/>
              <a:tblGrid>
                <a:gridCol w="110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9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99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99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Address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Instruction type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Pipeline Stages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n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ALU/branch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IF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ID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EX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n + 4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Load/store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IF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ID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n + 8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ALU/branch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IF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ID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n + 12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Load/store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IF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ID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n + 16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ALU/branch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IF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ID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n + 20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Load/store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IF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ID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EX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MEM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urce Sans Pro"/>
                        </a:rPr>
                        <a:t>WB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3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263650" y="1981200"/>
            <a:ext cx="616226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2000" dirty="0">
                <a:solidFill>
                  <a:schemeClr val="tx2"/>
                </a:solidFill>
                <a:latin typeface="Source Sans Pro"/>
              </a:rPr>
              <a:t>Loop: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</a:t>
            </a:r>
            <a:r>
              <a:rPr lang="en-AU" sz="2000" dirty="0" err="1" smtClean="0">
                <a:solidFill>
                  <a:schemeClr val="tx2"/>
                </a:solidFill>
                <a:latin typeface="Source Sans Pro"/>
              </a:rPr>
              <a:t>lw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   t0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s1, 0      			# 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$t0=array element</a:t>
            </a:r>
            <a:br>
              <a:rPr lang="en-AU" sz="2000" dirty="0">
                <a:solidFill>
                  <a:schemeClr val="tx2"/>
                </a:solidFill>
                <a:latin typeface="Source Sans Pro"/>
              </a:rPr>
            </a:br>
            <a:r>
              <a:rPr lang="en-AU" sz="2000" dirty="0">
                <a:solidFill>
                  <a:schemeClr val="tx2"/>
                </a:solidFill>
                <a:latin typeface="Source Sans Pro"/>
              </a:rPr>
              <a:t>    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 	add t0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s2    			# 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add scalar in $s2</a:t>
            </a:r>
            <a:br>
              <a:rPr lang="en-AU" sz="2000" dirty="0">
                <a:solidFill>
                  <a:schemeClr val="tx2"/>
                </a:solidFill>
                <a:latin typeface="Source Sans Pro"/>
              </a:rPr>
            </a:br>
            <a:r>
              <a:rPr lang="en-AU" sz="2000" dirty="0">
                <a:solidFill>
                  <a:schemeClr val="tx2"/>
                </a:solidFill>
                <a:latin typeface="Source Sans Pro"/>
              </a:rPr>
              <a:t>     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	</a:t>
            </a:r>
            <a:r>
              <a:rPr lang="en-AU" sz="2000" dirty="0" err="1" smtClean="0">
                <a:solidFill>
                  <a:schemeClr val="tx2"/>
                </a:solidFill>
                <a:latin typeface="Source Sans Pro"/>
              </a:rPr>
              <a:t>sw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   t0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s1, 0      		# 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store result</a:t>
            </a:r>
            <a:br>
              <a:rPr lang="en-AU" sz="2000" dirty="0">
                <a:solidFill>
                  <a:schemeClr val="tx2"/>
                </a:solidFill>
                <a:latin typeface="Source Sans Pro"/>
              </a:rPr>
            </a:br>
            <a:r>
              <a:rPr lang="en-AU" sz="2000" dirty="0">
                <a:solidFill>
                  <a:schemeClr val="tx2"/>
                </a:solidFill>
                <a:latin typeface="Source Sans Pro"/>
              </a:rPr>
              <a:t>     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	</a:t>
            </a:r>
            <a:r>
              <a:rPr lang="en-AU" sz="2000" dirty="0" err="1" smtClean="0">
                <a:solidFill>
                  <a:schemeClr val="tx2"/>
                </a:solidFill>
                <a:latin typeface="Source Sans Pro"/>
              </a:rPr>
              <a:t>addi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 s1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,–4     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	# 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decrement pointer</a:t>
            </a:r>
            <a:br>
              <a:rPr lang="en-AU" sz="2000" dirty="0">
                <a:solidFill>
                  <a:schemeClr val="tx2"/>
                </a:solidFill>
                <a:latin typeface="Source Sans Pro"/>
              </a:rPr>
            </a:br>
            <a:r>
              <a:rPr lang="en-AU" sz="2000" dirty="0">
                <a:solidFill>
                  <a:schemeClr val="tx2"/>
                </a:solidFill>
                <a:latin typeface="Source Sans Pro"/>
              </a:rPr>
              <a:t>     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	</a:t>
            </a:r>
            <a:r>
              <a:rPr lang="en-AU" sz="2000" dirty="0" err="1" smtClean="0">
                <a:solidFill>
                  <a:schemeClr val="tx2"/>
                </a:solidFill>
                <a:latin typeface="Source Sans Pro"/>
              </a:rPr>
              <a:t>bne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  s1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zero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, Loop </a:t>
            </a:r>
            <a:r>
              <a:rPr lang="en-AU" sz="2000" dirty="0" smtClean="0">
                <a:solidFill>
                  <a:schemeClr val="tx2"/>
                </a:solidFill>
                <a:latin typeface="Source Sans Pro"/>
              </a:rPr>
              <a:t>		# </a:t>
            </a:r>
            <a:r>
              <a:rPr lang="en-AU" sz="2000" dirty="0">
                <a:solidFill>
                  <a:schemeClr val="tx2"/>
                </a:solidFill>
                <a:latin typeface="Source Sans Pro"/>
              </a:rPr>
              <a:t>branch $s1!=0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9425" y="1011238"/>
            <a:ext cx="8283575" cy="68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>
                <a:solidFill>
                  <a:schemeClr val="tx2"/>
                </a:solidFill>
              </a:rPr>
              <a:t>Schedule this for dual-issue MIPS</a:t>
            </a:r>
            <a:endParaRPr lang="en-AU" sz="2400" dirty="0">
              <a:solidFill>
                <a:schemeClr val="tx2"/>
              </a:solidFill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696026"/>
              </p:ext>
            </p:extLst>
          </p:nvPr>
        </p:nvGraphicFramePr>
        <p:xfrm>
          <a:off x="1187450" y="3789363"/>
          <a:ext cx="7272338" cy="1676400"/>
        </p:xfrm>
        <a:graphic>
          <a:graphicData uri="http://schemas.openxmlformats.org/drawingml/2006/table">
            <a:tbl>
              <a:tblPr/>
              <a:tblGrid>
                <a:gridCol w="81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ALU/branch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Load/store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cycle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Loop: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1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2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3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Lucida Console" pitchFamily="49" charset="0"/>
                        </a:rPr>
                        <a:t>4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33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Goal: larger instruction windows (to play with)</a:t>
            </a:r>
          </a:p>
          <a:p>
            <a:pPr marL="457200" indent="-457200"/>
            <a:r>
              <a:rPr lang="en-US" dirty="0"/>
              <a:t>Predication</a:t>
            </a:r>
          </a:p>
          <a:p>
            <a:pPr marL="457200" indent="-457200"/>
            <a:r>
              <a:rPr lang="en-US" dirty="0"/>
              <a:t>Loop unrolling</a:t>
            </a:r>
          </a:p>
          <a:p>
            <a:pPr marL="457200" indent="-457200"/>
            <a:r>
              <a:rPr lang="en-US" dirty="0"/>
              <a:t>Function in-lining</a:t>
            </a:r>
          </a:p>
          <a:p>
            <a:pPr marL="457200" indent="-457200"/>
            <a:r>
              <a:rPr lang="en-US" dirty="0"/>
              <a:t>Basic block modifications (superblocks, </a:t>
            </a:r>
            <a:r>
              <a:rPr lang="en-US" i="1" dirty="0"/>
              <a:t>etc.</a:t>
            </a:r>
            <a:r>
              <a:rPr lang="en-US" dirty="0"/>
              <a:t>)</a:t>
            </a:r>
          </a:p>
          <a:p>
            <a:pPr marL="457200" indent="-457200"/>
            <a:endParaRPr lang="en-US" dirty="0"/>
          </a:p>
          <a:p>
            <a:pPr marL="0" indent="0">
              <a:buNone/>
            </a:pPr>
            <a:r>
              <a:rPr lang="en-US" dirty="0"/>
              <a:t>Roadblocks</a:t>
            </a:r>
          </a:p>
          <a:p>
            <a:pPr marL="457200" indent="-457200"/>
            <a:r>
              <a:rPr lang="en-US" dirty="0"/>
              <a:t>Memory dependences (aliasing)</a:t>
            </a:r>
          </a:p>
          <a:p>
            <a:pPr marL="457200" indent="-457200"/>
            <a:r>
              <a:rPr lang="en-US" dirty="0"/>
              <a:t>Control </a:t>
            </a:r>
            <a:r>
              <a:rPr lang="en-US" dirty="0" smtClean="0"/>
              <a:t>dependences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Techniques and Limits of Static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Reorder instructions</a:t>
            </a:r>
          </a:p>
          <a:p>
            <a:r>
              <a:rPr lang="en-US" dirty="0"/>
              <a:t>	To fill the issue slot with useful work</a:t>
            </a:r>
          </a:p>
          <a:p>
            <a:r>
              <a:rPr lang="en-US" dirty="0"/>
              <a:t>	Complicated: exceptions may occur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Move instructions to fill in </a:t>
            </a:r>
            <a:r>
              <a:rPr lang="en-US" dirty="0" err="1"/>
              <a:t>nops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Need to track hazards and dependencies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Loop unrolling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 to make it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9067800" cy="5638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P4-Buffer Overflow is due today</a:t>
            </a:r>
          </a:p>
          <a:p>
            <a:pPr marL="1200150" lvl="1" indent="-457200"/>
            <a:r>
              <a:rPr lang="en-US" sz="3600" dirty="0">
                <a:solidFill>
                  <a:schemeClr val="tx2"/>
                </a:solidFill>
              </a:rPr>
              <a:t>Due Tuesday, April 16</a:t>
            </a:r>
            <a:r>
              <a:rPr lang="en-US" sz="3600" baseline="30000" dirty="0">
                <a:solidFill>
                  <a:schemeClr val="tx2"/>
                </a:solidFill>
              </a:rPr>
              <a:t>th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en-US" sz="4000" dirty="0" smtClean="0">
              <a:solidFill>
                <a:schemeClr val="tx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C practice assignment</a:t>
            </a:r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Due Friday, April 19</a:t>
            </a:r>
            <a:r>
              <a:rPr lang="en-US" sz="3600" baseline="30000" dirty="0" smtClean="0">
                <a:solidFill>
                  <a:schemeClr val="tx2"/>
                </a:solidFill>
              </a:rPr>
              <a:t>th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</a:p>
          <a:p>
            <a:pPr marL="1200150" lvl="1" indent="-457200">
              <a:buFont typeface="Arial"/>
              <a:buChar char="•"/>
            </a:pPr>
            <a:endParaRPr lang="en-US" sz="4000" dirty="0" smtClean="0">
              <a:solidFill>
                <a:schemeClr val="tx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P5-</a:t>
            </a:r>
            <a:r>
              <a:rPr lang="en-US" sz="3600" dirty="0" smtClean="0">
                <a:solidFill>
                  <a:schemeClr val="tx2"/>
                </a:solidFill>
              </a:rPr>
              <a:t>Cache project</a:t>
            </a:r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Due Friday, April 26</a:t>
            </a:r>
            <a:r>
              <a:rPr lang="en-US" sz="3600" baseline="30000" dirty="0" smtClean="0">
                <a:solidFill>
                  <a:schemeClr val="tx2"/>
                </a:solidFill>
              </a:rPr>
              <a:t>th</a:t>
            </a:r>
          </a:p>
          <a:p>
            <a:pPr marL="1200150" lvl="1" indent="-457200">
              <a:buFont typeface="Arial"/>
              <a:buChar char="•"/>
            </a:pPr>
            <a:endParaRPr lang="en-US" sz="3600" dirty="0" smtClean="0">
              <a:solidFill>
                <a:schemeClr val="tx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4000" dirty="0" smtClean="0">
                <a:solidFill>
                  <a:schemeClr val="tx2"/>
                </a:solidFill>
              </a:rPr>
              <a:t>Prelim2</a:t>
            </a:r>
          </a:p>
          <a:p>
            <a:pPr marL="1200150" lvl="1" indent="-457200">
              <a:buFont typeface="Arial"/>
              <a:buChar char="•"/>
            </a:pPr>
            <a:r>
              <a:rPr lang="en-US" sz="3600" dirty="0" smtClean="0">
                <a:solidFill>
                  <a:schemeClr val="tx2"/>
                </a:solidFill>
              </a:rPr>
              <a:t>Thursday, May 2</a:t>
            </a:r>
            <a:r>
              <a:rPr lang="en-US" sz="3600" baseline="30000" dirty="0" smtClean="0">
                <a:solidFill>
                  <a:schemeClr val="tx2"/>
                </a:solidFill>
              </a:rPr>
              <a:t>nd</a:t>
            </a:r>
            <a:r>
              <a:rPr lang="en-US" sz="3600" dirty="0" smtClean="0">
                <a:solidFill>
                  <a:schemeClr val="tx2"/>
                </a:solidFill>
              </a:rPr>
              <a:t>, 7:30pm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7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27365"/>
            <a:ext cx="8686800" cy="5741984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Loop: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  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#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= A[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]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4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# t1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= A[i+1]</a:t>
            </a:r>
            <a:br>
              <a:rPr lang="en-AU" sz="2000" dirty="0">
                <a:solidFill>
                  <a:schemeClr val="tx2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		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add 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add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/>
            </a:r>
            <a:br>
              <a:rPr lang="en-AU" sz="2000" dirty="0">
                <a:solidFill>
                  <a:schemeClr val="tx2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		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add 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add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/>
            </a:r>
            <a:br>
              <a:rPr lang="en-AU" sz="2000" dirty="0">
                <a:solidFill>
                  <a:schemeClr val="tx2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  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# store A[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]</a:t>
            </a:r>
            <a:br>
              <a:rPr lang="en-AU" sz="2000" dirty="0">
                <a:solidFill>
                  <a:schemeClr val="tx2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	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4  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# store A[i+1]</a:t>
            </a:r>
            <a:br>
              <a:rPr lang="en-AU" sz="2000" dirty="0">
                <a:solidFill>
                  <a:schemeClr val="tx2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 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+8  		# increment pointer</a:t>
            </a:r>
            <a:br>
              <a:rPr lang="en-AU" sz="2000" dirty="0">
                <a:solidFill>
                  <a:schemeClr val="tx2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 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bne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s3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Loop		# continue if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!=end</a:t>
            </a:r>
          </a:p>
          <a:p>
            <a:pPr>
              <a:tabLst>
                <a:tab pos="687388" algn="l"/>
              </a:tabLst>
            </a:pPr>
            <a:endParaRPr lang="en-AU" sz="2000" dirty="0">
              <a:solidFill>
                <a:schemeClr val="tx2"/>
              </a:solidFill>
              <a:latin typeface="Consolas" pitchFamily="49" charset="0"/>
            </a:endParaRPr>
          </a:p>
          <a:p>
            <a:pPr marL="0" indent="0">
              <a:buNone/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Loop: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1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t1, s1, 4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2</a:t>
            </a:r>
          </a:p>
          <a:p>
            <a:pPr marL="0" lv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add  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3</a:t>
            </a:r>
          </a:p>
          <a:p>
            <a:pPr marL="0" lv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add  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4</a:t>
            </a:r>
          </a:p>
          <a:p>
            <a:pPr marL="0" lv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+8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4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5</a:t>
            </a:r>
          </a:p>
          <a:p>
            <a:pPr marL="0" lv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bne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s3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Loop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6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28600" y="846365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2400" dirty="0" smtClean="0"/>
              <a:t>Compiler scheduling for dual-issue RISC-V…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0728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26386"/>
            <a:ext cx="8686800" cy="513733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  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# load A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+1		# increment A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# store A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s2, 0     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# load B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+1		# increment B</a:t>
            </a:r>
          </a:p>
          <a:p>
            <a:pPr marL="0" indent="0">
              <a:buNone/>
              <a:tabLst>
                <a:tab pos="6873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 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>
              <a:solidFill>
                <a:schemeClr val="tx2"/>
              </a:solidFill>
              <a:latin typeface="Consolas" pitchFamily="49" charset="0"/>
            </a:endParaRPr>
          </a:p>
          <a:p>
            <a:pPr marL="0" indent="0">
              <a:buNone/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1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2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+1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3</a:t>
            </a:r>
          </a:p>
          <a:p>
            <a:pPr marL="0" lv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s1,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4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lw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5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6</a:t>
            </a:r>
          </a:p>
          <a:p>
            <a:pPr mar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addi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+1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7</a:t>
            </a:r>
          </a:p>
          <a:p>
            <a:pPr marL="0" lvl="0" indent="0">
              <a:buNone/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nop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</a:t>
            </a:r>
            <a:r>
              <a:rPr lang="en-AU" sz="2000" dirty="0" err="1">
                <a:solidFill>
                  <a:schemeClr val="tx2"/>
                </a:solidFill>
                <a:latin typeface="Consolas" pitchFamily="49" charset="0"/>
              </a:rPr>
              <a:t>sw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  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t0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, </a:t>
            </a:r>
            <a:r>
              <a:rPr lang="en-AU" sz="2000" dirty="0" smtClean="0">
                <a:solidFill>
                  <a:schemeClr val="tx2"/>
                </a:solidFill>
                <a:latin typeface="Consolas" pitchFamily="49" charset="0"/>
              </a:rPr>
              <a:t>s2, 0</a:t>
            </a:r>
            <a:r>
              <a:rPr lang="en-AU" sz="2000" dirty="0">
                <a:solidFill>
                  <a:schemeClr val="tx2"/>
                </a:solidFill>
                <a:latin typeface="Consolas" pitchFamily="49" charset="0"/>
              </a:rPr>
              <a:t>	8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Static Scheduling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812405"/>
            <a:ext cx="8686800" cy="481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2400" dirty="0" smtClean="0"/>
              <a:t>Compiler scheduling for dual-issue RISC-V…</a:t>
            </a:r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1703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Exploiting Intra-instruction parallelism:</a:t>
            </a:r>
          </a:p>
          <a:p>
            <a:r>
              <a:rPr lang="en-US" dirty="0">
                <a:solidFill>
                  <a:schemeClr val="tx2"/>
                </a:solidFill>
              </a:rPr>
              <a:t>	Pipelining (decode A while fetching B)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Exploiting </a:t>
            </a:r>
            <a:r>
              <a:rPr lang="en-US" dirty="0">
                <a:solidFill>
                  <a:schemeClr val="accent6"/>
                </a:solidFill>
              </a:rPr>
              <a:t>Instruction Level Parallelism (ILP):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>
                <a:solidFill>
                  <a:schemeClr val="tx2"/>
                </a:solidFill>
                <a:sym typeface="Symbol" pitchFamily="18" charset="2"/>
              </a:rPr>
              <a:t>  </a:t>
            </a:r>
            <a:r>
              <a:rPr lang="en-US" dirty="0" smtClean="0">
                <a:solidFill>
                  <a:schemeClr val="tx2"/>
                </a:solidFill>
                <a:sym typeface="Symbol" pitchFamily="18" charset="2"/>
              </a:rPr>
              <a:t>  </a:t>
            </a:r>
            <a:r>
              <a:rPr lang="en-US" sz="3000" dirty="0" smtClean="0">
                <a:solidFill>
                  <a:schemeClr val="tx2"/>
                </a:solidFill>
                <a:sym typeface="Symbol" pitchFamily="18" charset="2"/>
              </a:rPr>
              <a:t>Multiple </a:t>
            </a:r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issue pipeline (2-wide, 4-wide, </a:t>
            </a:r>
            <a:r>
              <a:rPr lang="en-US" sz="3000" i="1" dirty="0">
                <a:solidFill>
                  <a:schemeClr val="tx2"/>
                </a:solidFill>
                <a:sym typeface="Symbol" pitchFamily="18" charset="2"/>
              </a:rPr>
              <a:t>etc.</a:t>
            </a:r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)</a:t>
            </a:r>
          </a:p>
          <a:p>
            <a:pPr marL="1090613" indent="590550"/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Statically detected by compiler (VLIW)</a:t>
            </a:r>
          </a:p>
          <a:p>
            <a:pPr marL="1090613" indent="590550"/>
            <a:r>
              <a:rPr lang="en-US" sz="3000" dirty="0">
                <a:solidFill>
                  <a:schemeClr val="accent4"/>
                </a:solidFill>
                <a:sym typeface="Symbol" pitchFamily="18" charset="2"/>
              </a:rPr>
              <a:t>Dynamically detected by HW</a:t>
            </a:r>
          </a:p>
          <a:p>
            <a:pPr marL="792163" indent="0">
              <a:buNone/>
            </a:pPr>
            <a:r>
              <a:rPr lang="en-US" sz="3000" dirty="0" smtClean="0">
                <a:solidFill>
                  <a:schemeClr val="tx2"/>
                </a:solidFill>
                <a:sym typeface="Symbol" pitchFamily="18" charset="2"/>
              </a:rPr>
              <a:t>   Dynamically </a:t>
            </a:r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Scheduled (</a:t>
            </a:r>
            <a:r>
              <a:rPr lang="en-US" sz="3000" dirty="0" err="1">
                <a:solidFill>
                  <a:schemeClr val="tx2"/>
                </a:solidFill>
                <a:sym typeface="Symbol" pitchFamily="18" charset="2"/>
              </a:rPr>
              <a:t>OoO</a:t>
            </a:r>
            <a:r>
              <a:rPr lang="en-US" sz="3000" dirty="0">
                <a:solidFill>
                  <a:schemeClr val="tx2"/>
                </a:solidFill>
                <a:sym typeface="Symbol" pitchFamily="18" charset="2"/>
              </a:rPr>
              <a:t>)</a:t>
            </a:r>
          </a:p>
          <a:p>
            <a:pPr marL="1090613" indent="590550"/>
            <a:endParaRPr lang="en-US" dirty="0">
              <a:solidFill>
                <a:schemeClr val="tx2"/>
              </a:solidFill>
              <a:sym typeface="Symbol" pitchFamily="18" charset="2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IPC via ILP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44879" y="990600"/>
            <a:ext cx="9340343" cy="5741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aka </a:t>
            </a:r>
            <a:r>
              <a:rPr lang="en-US" dirty="0" err="1">
                <a:solidFill>
                  <a:schemeClr val="accent1"/>
                </a:solidFill>
              </a:rPr>
              <a:t>SuperScalar</a:t>
            </a:r>
            <a:r>
              <a:rPr lang="en-US" dirty="0">
                <a:solidFill>
                  <a:schemeClr val="accent1"/>
                </a:solidFill>
              </a:rPr>
              <a:t> Processor </a:t>
            </a:r>
            <a:r>
              <a:rPr lang="en-US" dirty="0"/>
              <a:t>(c.f. Intel)</a:t>
            </a:r>
          </a:p>
          <a:p>
            <a:pPr lvl="1"/>
            <a:r>
              <a:rPr lang="en-US" dirty="0"/>
              <a:t>CPU chooses multiple instructions to issue each cycle</a:t>
            </a:r>
          </a:p>
          <a:p>
            <a:pPr lvl="1"/>
            <a:r>
              <a:rPr lang="en-US" dirty="0"/>
              <a:t>Compiler can help, by reordering instructions….</a:t>
            </a:r>
          </a:p>
          <a:p>
            <a:pPr lvl="1"/>
            <a:r>
              <a:rPr lang="en-US" dirty="0"/>
              <a:t>… but CPU resolves hazards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Even better: </a:t>
            </a:r>
            <a:r>
              <a:rPr lang="en-US" dirty="0">
                <a:solidFill>
                  <a:schemeClr val="accent1"/>
                </a:solidFill>
              </a:rPr>
              <a:t>Speculation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>
                <a:solidFill>
                  <a:schemeClr val="accent1"/>
                </a:solidFill>
              </a:rPr>
              <a:t>Out-of-order Execution</a:t>
            </a:r>
          </a:p>
          <a:p>
            <a:pPr lvl="1"/>
            <a:r>
              <a:rPr lang="en-US" dirty="0"/>
              <a:t>Execute instructions as early as possible</a:t>
            </a:r>
          </a:p>
          <a:p>
            <a:pPr lvl="1"/>
            <a:r>
              <a:rPr lang="en-US" dirty="0"/>
              <a:t>Aggressive register renaming (indirection to the rescue!)</a:t>
            </a:r>
          </a:p>
          <a:p>
            <a:pPr lvl="1"/>
            <a:r>
              <a:rPr lang="en-US" dirty="0"/>
              <a:t>Guess results of branches, loads, etc.</a:t>
            </a:r>
          </a:p>
          <a:p>
            <a:pPr lvl="1"/>
            <a:r>
              <a:rPr lang="en-US" dirty="0"/>
              <a:t>Roll back if guesses were wrong</a:t>
            </a:r>
          </a:p>
          <a:p>
            <a:pPr lvl="1"/>
            <a:r>
              <a:rPr lang="en-US" dirty="0"/>
              <a:t>Don’t commit results until all previous </a:t>
            </a:r>
            <a:r>
              <a:rPr lang="en-US" dirty="0" err="1"/>
              <a:t>insns</a:t>
            </a:r>
            <a:r>
              <a:rPr lang="en-US" dirty="0"/>
              <a:t> committed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Multiple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Multiple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 descr="f04-72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508125"/>
            <a:ext cx="6550025" cy="426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35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76" y="990600"/>
            <a:ext cx="9291258" cy="5741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It was awesome, but then it stopped improving</a:t>
            </a:r>
          </a:p>
          <a:p>
            <a:pPr marL="0" indent="0">
              <a:buNone/>
            </a:pPr>
            <a:r>
              <a:rPr lang="en-US" dirty="0"/>
              <a:t>Limiting factors?</a:t>
            </a:r>
          </a:p>
          <a:p>
            <a:pPr lvl="1"/>
            <a:r>
              <a:rPr lang="en-US" dirty="0"/>
              <a:t>Programs dependencies</a:t>
            </a:r>
          </a:p>
          <a:p>
            <a:pPr lvl="1"/>
            <a:r>
              <a:rPr lang="en-US" dirty="0"/>
              <a:t>Memory dependence detection </a:t>
            </a:r>
            <a:r>
              <a:rPr lang="en-US" dirty="0">
                <a:sym typeface="Wingdings" pitchFamily="2" charset="2"/>
              </a:rPr>
              <a:t> be conservative</a:t>
            </a:r>
            <a:endParaRPr lang="en-US" dirty="0"/>
          </a:p>
          <a:p>
            <a:pPr lvl="2"/>
            <a:r>
              <a:rPr lang="en-US" dirty="0"/>
              <a:t>e.g. Pointer Aliasing: A[0] += 1; B[0] *= 2;</a:t>
            </a:r>
          </a:p>
          <a:p>
            <a:pPr lvl="1"/>
            <a:r>
              <a:rPr lang="en-US" dirty="0"/>
              <a:t>Hard to expose parallelism</a:t>
            </a:r>
          </a:p>
          <a:p>
            <a:pPr lvl="2"/>
            <a:r>
              <a:rPr lang="en-US" dirty="0"/>
              <a:t>Still limited by the fetch stream of the static program</a:t>
            </a:r>
          </a:p>
          <a:p>
            <a:pPr lvl="1"/>
            <a:r>
              <a:rPr lang="en-US" dirty="0"/>
              <a:t>Structural limits</a:t>
            </a:r>
          </a:p>
          <a:p>
            <a:pPr lvl="2"/>
            <a:r>
              <a:rPr lang="en-US" dirty="0"/>
              <a:t>Memory delays and limited bandwidth</a:t>
            </a:r>
          </a:p>
          <a:p>
            <a:pPr lvl="1"/>
            <a:r>
              <a:rPr lang="en-US" dirty="0"/>
              <a:t>Hard to keep pipelines full, especially with branches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</a:t>
            </a:r>
            <a:r>
              <a:rPr lang="en-US" dirty="0" err="1"/>
              <a:t>OoO</a:t>
            </a:r>
            <a:r>
              <a:rPr lang="en-US" dirty="0"/>
              <a:t> Superscalar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Power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44928" y="733994"/>
            <a:ext cx="8686800" cy="147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Q: Does multiple issue / ILP cost much?</a:t>
            </a:r>
          </a:p>
          <a:p>
            <a:pPr marL="0" indent="0" fontAlgn="auto">
              <a:buNone/>
            </a:pPr>
            <a:r>
              <a:rPr lang="en-AU" sz="2800" dirty="0" smtClean="0">
                <a:solidFill>
                  <a:schemeClr val="tx2"/>
                </a:solidFill>
              </a:rPr>
              <a:t>A: Yes.</a:t>
            </a:r>
          </a:p>
          <a:p>
            <a:pPr marL="0" indent="0" fontAlgn="auto">
              <a:buNone/>
            </a:pPr>
            <a:r>
              <a:rPr lang="en-AU" sz="2800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AU" sz="2800" dirty="0" smtClean="0">
                <a:solidFill>
                  <a:schemeClr val="tx2"/>
                </a:solidFill>
              </a:rPr>
              <a:t>Dynamic issue and speculation requires power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2733861"/>
              </p:ext>
            </p:extLst>
          </p:nvPr>
        </p:nvGraphicFramePr>
        <p:xfrm>
          <a:off x="168729" y="2204658"/>
          <a:ext cx="8839199" cy="2834640"/>
        </p:xfrm>
        <a:graphic>
          <a:graphicData uri="http://schemas.openxmlformats.org/drawingml/2006/table">
            <a:tbl>
              <a:tblPr/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3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CPU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Clock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Pipeline Stages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Issue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Out-of-order/ Speculation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i486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25MHz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Pentium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66MHz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Pentium Pro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29W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P4 Willamette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1950MHz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90W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P4 Prescott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3600MHz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103W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32111" y="6248400"/>
            <a:ext cx="86308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000" b="1" i="1" dirty="0" smtClean="0">
                <a:solidFill>
                  <a:schemeClr val="tx2"/>
                </a:solidFill>
                <a:latin typeface="Source Sans Pro"/>
                <a:sym typeface="Wingdings" pitchFamily="2" charset="2"/>
              </a:rPr>
              <a:t>Those simpler cores did something very right.</a:t>
            </a:r>
            <a:endParaRPr lang="en-AU" sz="3000" b="1" i="1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92458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2"/>
                </a:solidFill>
              </a:rPr>
              <a:t>Moore’s Law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/>
          <a:srcRect l="19218" t="28504" r="32813" b="15264"/>
          <a:stretch>
            <a:fillRect/>
          </a:stretch>
        </p:blipFill>
        <p:spPr bwMode="auto">
          <a:xfrm>
            <a:off x="76201" y="76199"/>
            <a:ext cx="8991600" cy="65879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4343400" y="2895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486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3429000" y="37338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286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3684234" y="4446234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8088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3048000" y="50292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8080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2743200" y="5334000"/>
            <a:ext cx="645112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8008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1828800" y="53340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4004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3810000" y="3429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386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5562600" y="2743200"/>
            <a:ext cx="1143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Pentium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>
            <a:off x="7579312" y="1600200"/>
            <a:ext cx="914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Atom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5947302" y="1591322"/>
            <a:ext cx="407634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P4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" name="Rectangle 16"/>
          <p:cNvSpPr/>
          <p:nvPr>
            <p:custDataLst>
              <p:tags r:id="rId13"/>
            </p:custDataLst>
          </p:nvPr>
        </p:nvSpPr>
        <p:spPr>
          <a:xfrm>
            <a:off x="5410200" y="1143000"/>
            <a:ext cx="1371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Itanium 2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8" name="Rectangle 17"/>
          <p:cNvSpPr/>
          <p:nvPr>
            <p:custDataLst>
              <p:tags r:id="rId14"/>
            </p:custDataLst>
          </p:nvPr>
        </p:nvSpPr>
        <p:spPr>
          <a:xfrm>
            <a:off x="6907566" y="1353844"/>
            <a:ext cx="4572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K8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7467600" y="762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K10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4191000" y="228600"/>
            <a:ext cx="2971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Dual-core Itanium 2</a:t>
            </a:r>
            <a:endParaRPr lang="en-US" sz="2800" b="1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513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Moore’s law</a:t>
            </a:r>
          </a:p>
          <a:p>
            <a:pPr lvl="1"/>
            <a:r>
              <a:rPr lang="en-US" dirty="0"/>
              <a:t>A law about transistors</a:t>
            </a:r>
          </a:p>
          <a:p>
            <a:pPr lvl="1"/>
            <a:r>
              <a:rPr lang="en-US" dirty="0"/>
              <a:t>Smaller means more transistors per die</a:t>
            </a:r>
          </a:p>
          <a:p>
            <a:pPr lvl="1"/>
            <a:r>
              <a:rPr lang="en-US" dirty="0"/>
              <a:t>And smaller means faster too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But: Power consumption growing too…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Multicore?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Limits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597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4038600"/>
            <a:ext cx="1662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Hot Plate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76400" y="45720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76400" y="1524000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Rocket Nozzle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676400" y="2057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6400" y="2438400"/>
            <a:ext cx="2784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Nuclear Reactor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676400" y="29718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89598" y="848380"/>
            <a:ext cx="2561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Surface of Sun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676400" y="914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amond 13"/>
          <p:cNvSpPr/>
          <p:nvPr/>
        </p:nvSpPr>
        <p:spPr>
          <a:xfrm>
            <a:off x="8001000" y="3505200"/>
            <a:ext cx="152400" cy="1524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3005" y="3591580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Xeon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2600" y="5257800"/>
            <a:ext cx="128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180nm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638800" y="3853190"/>
            <a:ext cx="0" cy="21666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24800" y="5290810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32nm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8001000" y="2209800"/>
            <a:ext cx="0" cy="3843010"/>
          </a:xfrm>
          <a:prstGeom prst="line">
            <a:avLst/>
          </a:prstGeom>
          <a:ln w="28575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1663292" y="3388914"/>
            <a:ext cx="7137808" cy="2432821"/>
          </a:xfrm>
          <a:custGeom>
            <a:avLst/>
            <a:gdLst>
              <a:gd name="connsiteX0" fmla="*/ 298858 w 7137808"/>
              <a:gd name="connsiteY0" fmla="*/ 2326086 h 2432821"/>
              <a:gd name="connsiteX1" fmla="*/ 317908 w 7137808"/>
              <a:gd name="connsiteY1" fmla="*/ 2249886 h 2432821"/>
              <a:gd name="connsiteX2" fmla="*/ 3556408 w 7137808"/>
              <a:gd name="connsiteY2" fmla="*/ 630636 h 2432821"/>
              <a:gd name="connsiteX3" fmla="*/ 5251858 w 7137808"/>
              <a:gd name="connsiteY3" fmla="*/ 97236 h 2432821"/>
              <a:gd name="connsiteX4" fmla="*/ 7137808 w 7137808"/>
              <a:gd name="connsiteY4" fmla="*/ 1986 h 243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7808" h="2432821">
                <a:moveTo>
                  <a:pt x="298858" y="2326086"/>
                </a:moveTo>
                <a:cubicBezTo>
                  <a:pt x="36920" y="2429273"/>
                  <a:pt x="-225017" y="2532461"/>
                  <a:pt x="317908" y="2249886"/>
                </a:cubicBezTo>
                <a:cubicBezTo>
                  <a:pt x="860833" y="1967311"/>
                  <a:pt x="2734083" y="989411"/>
                  <a:pt x="3556408" y="630636"/>
                </a:cubicBezTo>
                <a:cubicBezTo>
                  <a:pt x="4378733" y="271861"/>
                  <a:pt x="4654958" y="202011"/>
                  <a:pt x="5251858" y="97236"/>
                </a:cubicBezTo>
                <a:cubicBezTo>
                  <a:pt x="5848758" y="-7539"/>
                  <a:pt x="6493283" y="-2777"/>
                  <a:pt x="7137808" y="1986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0578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 animBg="1"/>
      <p:bldP spid="15" grpId="0"/>
      <p:bldP spid="16" grpId="0"/>
      <p:bldP spid="18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xkcd</a:t>
            </a:r>
            <a:r>
              <a:rPr lang="en-US" dirty="0"/>
              <a:t>/619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801044"/>
            <a:ext cx="6019800" cy="605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00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Power = capacitance * voltage</a:t>
            </a:r>
            <a:r>
              <a:rPr lang="en-AU" baseline="30000" dirty="0"/>
              <a:t>2</a:t>
            </a:r>
            <a:r>
              <a:rPr lang="en-AU" dirty="0"/>
              <a:t> * frequency </a:t>
            </a:r>
          </a:p>
          <a:p>
            <a:pPr marL="0" indent="0">
              <a:buNone/>
            </a:pPr>
            <a:r>
              <a:rPr lang="en-AU" dirty="0"/>
              <a:t>In practice: Power ~ voltage</a:t>
            </a:r>
            <a:r>
              <a:rPr lang="en-AU" baseline="30000" dirty="0"/>
              <a:t>3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Reducing voltage helps (a lot)</a:t>
            </a:r>
          </a:p>
          <a:p>
            <a:pPr marL="0" indent="0">
              <a:buNone/>
            </a:pPr>
            <a:r>
              <a:rPr lang="en-AU" dirty="0"/>
              <a:t>... so does reducing clock speed</a:t>
            </a:r>
          </a:p>
          <a:p>
            <a:pPr marL="0" indent="0">
              <a:buNone/>
            </a:pPr>
            <a:r>
              <a:rPr lang="en-AU" dirty="0"/>
              <a:t>Better cooling helps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The </a:t>
            </a:r>
            <a:r>
              <a:rPr lang="en-AU" dirty="0">
                <a:solidFill>
                  <a:schemeClr val="accent1"/>
                </a:solidFill>
              </a:rPr>
              <a:t>power wall</a:t>
            </a:r>
          </a:p>
          <a:p>
            <a:pPr lvl="1"/>
            <a:r>
              <a:rPr lang="en-AU" dirty="0"/>
              <a:t>We can’t reduce voltage further</a:t>
            </a:r>
          </a:p>
          <a:p>
            <a:pPr lvl="1"/>
            <a:r>
              <a:rPr lang="en-AU" dirty="0"/>
              <a:t>We can’t remove more heat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Wall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 rot="5400000">
            <a:off x="6940123" y="811217"/>
            <a:ext cx="381000" cy="1752600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9523" y="1878017"/>
            <a:ext cx="2965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Lower Frequency</a:t>
            </a:r>
          </a:p>
        </p:txBody>
      </p:sp>
    </p:spTree>
    <p:extLst>
      <p:ext uri="{BB962C8B-B14F-4D97-AF65-F5344CB8AC3E}">
        <p14:creationId xmlns:p14="http://schemas.microsoft.com/office/powerpoint/2010/main" val="196537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Multicore?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7" name="Rectangle 56"/>
          <p:cNvSpPr/>
          <p:nvPr>
            <p:custDataLst>
              <p:tags r:id="rId1"/>
            </p:custDataLst>
          </p:nvPr>
        </p:nvSpPr>
        <p:spPr>
          <a:xfrm>
            <a:off x="2209800" y="2667000"/>
            <a:ext cx="1828800" cy="533400"/>
          </a:xfrm>
          <a:prstGeom prst="rect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>
            <p:custDataLst>
              <p:tags r:id="rId2"/>
            </p:custDataLst>
          </p:nvPr>
        </p:nvSpPr>
        <p:spPr>
          <a:xfrm>
            <a:off x="2209800" y="3200400"/>
            <a:ext cx="1828800" cy="533400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>
            <p:custDataLst>
              <p:tags r:id="rId3"/>
            </p:custDataLst>
          </p:nvPr>
        </p:nvSpPr>
        <p:spPr>
          <a:xfrm>
            <a:off x="1185105" y="316069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Power</a:t>
            </a:r>
          </a:p>
        </p:txBody>
      </p:sp>
      <p:sp>
        <p:nvSpPr>
          <p:cNvPr id="60" name="TextBox 59"/>
          <p:cNvSpPr txBox="1"/>
          <p:nvPr>
            <p:custDataLst>
              <p:tags r:id="rId4"/>
            </p:custDataLst>
          </p:nvPr>
        </p:nvSpPr>
        <p:spPr>
          <a:xfrm>
            <a:off x="4003587" y="266700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1.0x</a:t>
            </a:r>
          </a:p>
        </p:txBody>
      </p:sp>
      <p:sp>
        <p:nvSpPr>
          <p:cNvPr id="61" name="TextBox 60"/>
          <p:cNvSpPr txBox="1"/>
          <p:nvPr>
            <p:custDataLst>
              <p:tags r:id="rId5"/>
            </p:custDataLst>
          </p:nvPr>
        </p:nvSpPr>
        <p:spPr>
          <a:xfrm>
            <a:off x="4003587" y="320040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1.0x</a:t>
            </a:r>
          </a:p>
        </p:txBody>
      </p:sp>
      <p:sp>
        <p:nvSpPr>
          <p:cNvPr id="62" name="TextBox 61"/>
          <p:cNvSpPr txBox="1"/>
          <p:nvPr>
            <p:custDataLst>
              <p:tags r:id="rId6"/>
            </p:custDataLst>
          </p:nvPr>
        </p:nvSpPr>
        <p:spPr>
          <a:xfrm>
            <a:off x="346905" y="2703493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Performance</a:t>
            </a:r>
          </a:p>
        </p:txBody>
      </p:sp>
      <p:sp>
        <p:nvSpPr>
          <p:cNvPr id="63" name="TextBox 62"/>
          <p:cNvSpPr txBox="1"/>
          <p:nvPr>
            <p:custDataLst>
              <p:tags r:id="rId7"/>
            </p:custDataLst>
          </p:nvPr>
        </p:nvSpPr>
        <p:spPr>
          <a:xfrm>
            <a:off x="6248400" y="2971800"/>
            <a:ext cx="2085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Single-Core</a:t>
            </a:r>
          </a:p>
        </p:txBody>
      </p:sp>
      <p:sp>
        <p:nvSpPr>
          <p:cNvPr id="64" name="Rectangle 63"/>
          <p:cNvSpPr/>
          <p:nvPr>
            <p:custDataLst>
              <p:tags r:id="rId8"/>
            </p:custDataLst>
          </p:nvPr>
        </p:nvSpPr>
        <p:spPr>
          <a:xfrm>
            <a:off x="2209800" y="1371600"/>
            <a:ext cx="2194560" cy="533400"/>
          </a:xfrm>
          <a:prstGeom prst="rect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>
            <p:custDataLst>
              <p:tags r:id="rId9"/>
            </p:custDataLst>
          </p:nvPr>
        </p:nvSpPr>
        <p:spPr>
          <a:xfrm>
            <a:off x="1185105" y="186529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Power</a:t>
            </a:r>
          </a:p>
        </p:txBody>
      </p:sp>
      <p:sp>
        <p:nvSpPr>
          <p:cNvPr id="66" name="TextBox 65"/>
          <p:cNvSpPr txBox="1"/>
          <p:nvPr>
            <p:custDataLst>
              <p:tags r:id="rId10"/>
            </p:custDataLst>
          </p:nvPr>
        </p:nvSpPr>
        <p:spPr>
          <a:xfrm>
            <a:off x="4384587" y="137160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1.2x</a:t>
            </a:r>
          </a:p>
        </p:txBody>
      </p:sp>
      <p:sp>
        <p:nvSpPr>
          <p:cNvPr id="67" name="TextBox 66"/>
          <p:cNvSpPr txBox="1"/>
          <p:nvPr>
            <p:custDataLst>
              <p:tags r:id="rId11"/>
            </p:custDataLst>
          </p:nvPr>
        </p:nvSpPr>
        <p:spPr>
          <a:xfrm>
            <a:off x="5375187" y="190500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1.7x</a:t>
            </a:r>
          </a:p>
        </p:txBody>
      </p:sp>
      <p:sp>
        <p:nvSpPr>
          <p:cNvPr id="68" name="TextBox 67"/>
          <p:cNvSpPr txBox="1"/>
          <p:nvPr>
            <p:custDataLst>
              <p:tags r:id="rId12"/>
            </p:custDataLst>
          </p:nvPr>
        </p:nvSpPr>
        <p:spPr>
          <a:xfrm>
            <a:off x="346905" y="1408093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Performance</a:t>
            </a:r>
          </a:p>
        </p:txBody>
      </p:sp>
      <p:sp>
        <p:nvSpPr>
          <p:cNvPr id="69" name="TextBox 68"/>
          <p:cNvSpPr txBox="1"/>
          <p:nvPr>
            <p:custDataLst>
              <p:tags r:id="rId13"/>
            </p:custDataLst>
          </p:nvPr>
        </p:nvSpPr>
        <p:spPr>
          <a:xfrm>
            <a:off x="6212018" y="1408093"/>
            <a:ext cx="32127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Single-Core</a:t>
            </a:r>
            <a:b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</a:br>
            <a:r>
              <a:rPr lang="en-US" sz="2800" dirty="0" err="1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Overclocked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+20%</a:t>
            </a:r>
          </a:p>
        </p:txBody>
      </p:sp>
      <p:sp>
        <p:nvSpPr>
          <p:cNvPr id="70" name="Rectangle 69"/>
          <p:cNvSpPr/>
          <p:nvPr>
            <p:custDataLst>
              <p:tags r:id="rId14"/>
            </p:custDataLst>
          </p:nvPr>
        </p:nvSpPr>
        <p:spPr>
          <a:xfrm>
            <a:off x="2209800" y="1905000"/>
            <a:ext cx="3200400" cy="533400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>
            <p:custDataLst>
              <p:tags r:id="rId15"/>
            </p:custDataLst>
          </p:nvPr>
        </p:nvSpPr>
        <p:spPr>
          <a:xfrm>
            <a:off x="2209800" y="3962400"/>
            <a:ext cx="1463040" cy="533400"/>
          </a:xfrm>
          <a:prstGeom prst="rect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>
            <p:custDataLst>
              <p:tags r:id="rId16"/>
            </p:custDataLst>
          </p:nvPr>
        </p:nvSpPr>
        <p:spPr>
          <a:xfrm>
            <a:off x="2209800" y="4495800"/>
            <a:ext cx="914400" cy="533400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>
            <p:custDataLst>
              <p:tags r:id="rId17"/>
            </p:custDataLst>
          </p:nvPr>
        </p:nvSpPr>
        <p:spPr>
          <a:xfrm>
            <a:off x="1185105" y="445609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Power</a:t>
            </a:r>
          </a:p>
        </p:txBody>
      </p:sp>
      <p:sp>
        <p:nvSpPr>
          <p:cNvPr id="74" name="TextBox 73"/>
          <p:cNvSpPr txBox="1"/>
          <p:nvPr>
            <p:custDataLst>
              <p:tags r:id="rId18"/>
            </p:custDataLst>
          </p:nvPr>
        </p:nvSpPr>
        <p:spPr>
          <a:xfrm>
            <a:off x="3657600" y="396240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0.8x</a:t>
            </a:r>
          </a:p>
        </p:txBody>
      </p:sp>
      <p:sp>
        <p:nvSpPr>
          <p:cNvPr id="75" name="TextBox 74"/>
          <p:cNvSpPr txBox="1"/>
          <p:nvPr>
            <p:custDataLst>
              <p:tags r:id="rId19"/>
            </p:custDataLst>
          </p:nvPr>
        </p:nvSpPr>
        <p:spPr>
          <a:xfrm>
            <a:off x="3089187" y="449580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0.51x</a:t>
            </a:r>
          </a:p>
        </p:txBody>
      </p:sp>
      <p:sp>
        <p:nvSpPr>
          <p:cNvPr id="76" name="TextBox 75"/>
          <p:cNvSpPr txBox="1"/>
          <p:nvPr>
            <p:custDataLst>
              <p:tags r:id="rId20"/>
            </p:custDataLst>
          </p:nvPr>
        </p:nvSpPr>
        <p:spPr>
          <a:xfrm>
            <a:off x="346905" y="3998893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Performance</a:t>
            </a:r>
          </a:p>
        </p:txBody>
      </p:sp>
      <p:sp>
        <p:nvSpPr>
          <p:cNvPr id="77" name="TextBox 76"/>
          <p:cNvSpPr txBox="1"/>
          <p:nvPr>
            <p:custDataLst>
              <p:tags r:id="rId21"/>
            </p:custDataLst>
          </p:nvPr>
        </p:nvSpPr>
        <p:spPr>
          <a:xfrm>
            <a:off x="6096000" y="4038600"/>
            <a:ext cx="3324949" cy="954107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Single-Core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Underclocked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-20%</a:t>
            </a:r>
          </a:p>
        </p:txBody>
      </p:sp>
      <p:sp>
        <p:nvSpPr>
          <p:cNvPr id="78" name="Rectangle 77"/>
          <p:cNvSpPr/>
          <p:nvPr>
            <p:custDataLst>
              <p:tags r:id="rId22"/>
            </p:custDataLst>
          </p:nvPr>
        </p:nvSpPr>
        <p:spPr>
          <a:xfrm>
            <a:off x="3657600" y="3962400"/>
            <a:ext cx="1463040" cy="5334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horz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>
            <p:custDataLst>
              <p:tags r:id="rId23"/>
            </p:custDataLst>
          </p:nvPr>
        </p:nvSpPr>
        <p:spPr>
          <a:xfrm>
            <a:off x="3124200" y="4495800"/>
            <a:ext cx="914400" cy="5334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>
            <p:custDataLst>
              <p:tags r:id="rId24"/>
            </p:custDataLst>
          </p:nvPr>
        </p:nvSpPr>
        <p:spPr>
          <a:xfrm>
            <a:off x="5105400" y="396240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1.6x</a:t>
            </a:r>
          </a:p>
        </p:txBody>
      </p:sp>
      <p:sp>
        <p:nvSpPr>
          <p:cNvPr id="81" name="TextBox 80"/>
          <p:cNvSpPr txBox="1"/>
          <p:nvPr>
            <p:custDataLst>
              <p:tags r:id="rId25"/>
            </p:custDataLst>
          </p:nvPr>
        </p:nvSpPr>
        <p:spPr>
          <a:xfrm>
            <a:off x="4038600" y="449580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1.02x</a:t>
            </a:r>
          </a:p>
        </p:txBody>
      </p:sp>
      <p:sp>
        <p:nvSpPr>
          <p:cNvPr id="82" name="TextBox 81"/>
          <p:cNvSpPr txBox="1"/>
          <p:nvPr>
            <p:custDataLst>
              <p:tags r:id="rId26"/>
            </p:custDataLst>
          </p:nvPr>
        </p:nvSpPr>
        <p:spPr>
          <a:xfrm>
            <a:off x="6096000" y="4038600"/>
            <a:ext cx="3324949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Dual-Core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Underclocked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-20%</a:t>
            </a:r>
          </a:p>
        </p:txBody>
      </p:sp>
    </p:spTree>
    <p:extLst>
      <p:ext uri="{BB962C8B-B14F-4D97-AF65-F5344CB8AC3E}">
        <p14:creationId xmlns:p14="http://schemas.microsoft.com/office/powerpoint/2010/main" val="39412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6" grpId="0"/>
      <p:bldP spid="67" grpId="0"/>
      <p:bldP spid="68" grpId="0"/>
      <p:bldP spid="69" grpId="0"/>
      <p:bldP spid="70" grpId="0" animBg="1"/>
      <p:bldP spid="71" grpId="0" animBg="1"/>
      <p:bldP spid="72" grpId="0" animBg="1"/>
      <p:bldP spid="73" grpId="0"/>
      <p:bldP spid="74" grpId="0"/>
      <p:bldP spid="75" grpId="0"/>
      <p:bldP spid="76" grpId="0"/>
      <p:bldP spid="77" grpId="0" animBg="1"/>
      <p:bldP spid="78" grpId="0" animBg="1"/>
      <p:bldP spid="79" grpId="0" animBg="1"/>
      <p:bldP spid="80" grpId="0"/>
      <p:bldP spid="81" grpId="0"/>
      <p:bldP spid="8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Power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60019" y="730704"/>
            <a:ext cx="8823960" cy="1352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Q: Does multiple issue / ILP cost much?</a:t>
            </a:r>
          </a:p>
          <a:p>
            <a:pPr marL="0" indent="0" fontAlgn="auto">
              <a:buNone/>
            </a:pPr>
            <a:r>
              <a:rPr lang="en-AU" sz="2800" dirty="0" smtClean="0">
                <a:solidFill>
                  <a:schemeClr val="tx2"/>
                </a:solidFill>
              </a:rPr>
              <a:t>A: Yes.</a:t>
            </a:r>
          </a:p>
          <a:p>
            <a:pPr marL="0" indent="0" fontAlgn="auto">
              <a:buNone/>
            </a:pPr>
            <a:r>
              <a:rPr lang="en-AU" sz="2800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AU" sz="2800" dirty="0" smtClean="0">
                <a:solidFill>
                  <a:schemeClr val="tx2"/>
                </a:solidFill>
              </a:rPr>
              <a:t>Dynamic issue and speculation requires power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1402357"/>
              </p:ext>
            </p:extLst>
          </p:nvPr>
        </p:nvGraphicFramePr>
        <p:xfrm>
          <a:off x="152401" y="1981200"/>
          <a:ext cx="8839199" cy="2834640"/>
        </p:xfrm>
        <a:graphic>
          <a:graphicData uri="http://schemas.openxmlformats.org/drawingml/2006/table">
            <a:tbl>
              <a:tblPr/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3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CPU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Clock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Pipeline Stages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Issue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Out-of-order/ Speculation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i486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25MHz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Pentium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66MHz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Pentium Pro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29W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P4 Willamette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1950MHz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90W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P4 Prescott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3600MHz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103W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685800" y="6273225"/>
            <a:ext cx="8073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i="1" dirty="0" smtClean="0">
                <a:solidFill>
                  <a:schemeClr val="tx2"/>
                </a:solidFill>
                <a:latin typeface="Source Sans Pro"/>
                <a:sym typeface="Wingdings" pitchFamily="2" charset="2"/>
              </a:rPr>
              <a:t>Those simpler cores did something very right.</a:t>
            </a:r>
            <a:endParaRPr lang="en-AU" sz="2800" b="1" i="1" dirty="0">
              <a:solidFill>
                <a:schemeClr val="tx2"/>
              </a:solidFill>
              <a:latin typeface="Source Sans Pro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90989514"/>
              </p:ext>
            </p:extLst>
          </p:nvPr>
        </p:nvGraphicFramePr>
        <p:xfrm>
          <a:off x="152400" y="4800600"/>
          <a:ext cx="8839199" cy="1463040"/>
        </p:xfrm>
        <a:graphic>
          <a:graphicData uri="http://schemas.openxmlformats.org/drawingml/2006/table">
            <a:tbl>
              <a:tblPr/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3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2930MHz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Core i5 </a:t>
                      </a: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Nehal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3300MHz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87W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Core i5 Ivy Br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3400MHz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77W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 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70W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4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AMD Barcelona Quad-Core: 4 processor cores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Processor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5" name="Picture 4" descr="f01-09-P37449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45" y="1775207"/>
            <a:ext cx="8907709" cy="40344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ounded Rectangle 11"/>
          <p:cNvSpPr/>
          <p:nvPr/>
        </p:nvSpPr>
        <p:spPr>
          <a:xfrm>
            <a:off x="2726871" y="2231572"/>
            <a:ext cx="1295400" cy="12954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21871" y="2231572"/>
            <a:ext cx="1295400" cy="12954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726871" y="4212772"/>
            <a:ext cx="1295400" cy="12954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21871" y="4212772"/>
            <a:ext cx="1295400" cy="129540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Processor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990600"/>
            <a:ext cx="801716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Intel Nehalem Hex-Core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2632" y="3276600"/>
            <a:ext cx="6079108" cy="30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609600" y="3581400"/>
            <a:ext cx="1371600" cy="3810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902" y="5981700"/>
            <a:ext cx="258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4-wide pipeline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14400" y="3962400"/>
            <a:ext cx="381000" cy="20193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03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Exploiting Thread-Level parallelism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Hardware multithreading to </a:t>
            </a:r>
            <a:r>
              <a:rPr lang="en-US" dirty="0">
                <a:solidFill>
                  <a:schemeClr val="accent6"/>
                </a:solidFill>
              </a:rPr>
              <a:t>improve utilization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pPr marL="747713" lvl="1" indent="-254000"/>
            <a:r>
              <a:rPr lang="en-US" dirty="0">
                <a:solidFill>
                  <a:schemeClr val="tx2"/>
                </a:solidFill>
                <a:sym typeface="Symbol" charset="2"/>
              </a:rPr>
              <a:t>Multiplexing multiple threads on single CPU</a:t>
            </a:r>
          </a:p>
          <a:p>
            <a:pPr marL="747713" lvl="1" indent="-254000"/>
            <a:r>
              <a:rPr lang="en-US" dirty="0">
                <a:solidFill>
                  <a:schemeClr val="tx2"/>
                </a:solidFill>
                <a:sym typeface="Symbol" charset="2"/>
              </a:rPr>
              <a:t>Sacrifices latency for throughput</a:t>
            </a:r>
          </a:p>
          <a:p>
            <a:pPr marL="747713" lvl="1" indent="-254000"/>
            <a:r>
              <a:rPr lang="en-US" dirty="0">
                <a:solidFill>
                  <a:schemeClr val="tx2"/>
                </a:solidFill>
                <a:sym typeface="Symbol" charset="2"/>
              </a:rPr>
              <a:t>Single thread cannot fully utilize CPU?  </a:t>
            </a:r>
            <a:r>
              <a:rPr lang="en-US" i="1" dirty="0">
                <a:solidFill>
                  <a:schemeClr val="tx2"/>
                </a:solidFill>
                <a:sym typeface="Symbol" charset="2"/>
              </a:rPr>
              <a:t>Try more!</a:t>
            </a:r>
          </a:p>
          <a:p>
            <a:pPr marL="747713" lvl="1" indent="-268288"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  <a:sym typeface="Symbol" charset="2"/>
              </a:rPr>
              <a:t>Three types: </a:t>
            </a:r>
          </a:p>
          <a:p>
            <a:pPr marL="1147763" lvl="2" indent="-268288"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  <a:sym typeface="Symbol" charset="2"/>
              </a:rPr>
              <a:t>Course-grain (has preferred thread)</a:t>
            </a:r>
          </a:p>
          <a:p>
            <a:pPr marL="1147763" lvl="2" indent="-268288"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  <a:sym typeface="Symbol" charset="2"/>
              </a:rPr>
              <a:t>Fine-grain (round robin between threads)</a:t>
            </a:r>
          </a:p>
          <a:p>
            <a:pPr marL="1147763" lvl="2" indent="-268288"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  <a:sym typeface="Symbol" charset="2"/>
              </a:rPr>
              <a:t>Simultaneous (</a:t>
            </a:r>
            <a:r>
              <a:rPr lang="en-US" sz="2800" dirty="0" err="1">
                <a:solidFill>
                  <a:schemeClr val="tx2"/>
                </a:solidFill>
                <a:sym typeface="Symbol" charset="2"/>
              </a:rPr>
              <a:t>hyperthreading</a:t>
            </a:r>
            <a:r>
              <a:rPr lang="en-US" sz="2800" dirty="0">
                <a:solidFill>
                  <a:schemeClr val="tx2"/>
                </a:solidFill>
                <a:sym typeface="Symbol" charset="2"/>
              </a:rPr>
              <a:t>)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IPC via ILP  TLP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78828" y="280192"/>
            <a:ext cx="609600" cy="533400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778828" y="280192"/>
            <a:ext cx="609600" cy="533400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Process: multiple threads, code, data and OS state</a:t>
            </a:r>
          </a:p>
          <a:p>
            <a:pPr marL="0" indent="0">
              <a:buNone/>
            </a:pPr>
            <a:r>
              <a:rPr lang="en-US" sz="2800" dirty="0"/>
              <a:t>Threads: share code, data, files, </a:t>
            </a:r>
            <a:r>
              <a:rPr lang="en-US" sz="2800" b="1" dirty="0">
                <a:solidFill>
                  <a:schemeClr val="accent6"/>
                </a:solidFill>
              </a:rPr>
              <a:t>not</a:t>
            </a:r>
            <a:r>
              <a:rPr lang="en-US" sz="2800" dirty="0"/>
              <a:t> </a:t>
            </a:r>
            <a:r>
              <a:rPr lang="en-US" sz="2800" dirty="0" err="1"/>
              <a:t>regs</a:t>
            </a:r>
            <a:r>
              <a:rPr lang="en-US" sz="2800" dirty="0"/>
              <a:t> or </a:t>
            </a:r>
            <a:r>
              <a:rPr lang="en-US" sz="2800" dirty="0" smtClean="0"/>
              <a:t>stack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thread?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 l="375" t="11751" r="375" b="11751"/>
          <a:stretch>
            <a:fillRect/>
          </a:stretch>
        </p:blipFill>
        <p:spPr bwMode="auto">
          <a:xfrm>
            <a:off x="606461" y="2057400"/>
            <a:ext cx="7775539" cy="44958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88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Multithreading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04800" y="762000"/>
            <a:ext cx="8534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Time evolution of issue slots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Source Sans Pro"/>
              </a:rPr>
              <a:t>Color = thread, white = no instruction</a:t>
            </a:r>
            <a:endParaRPr lang="en-US" dirty="0">
              <a:solidFill>
                <a:schemeClr val="tx2"/>
              </a:solidFill>
              <a:latin typeface="Source Sans Pro"/>
            </a:endParaRPr>
          </a:p>
        </p:txBody>
      </p:sp>
      <p:grpSp>
        <p:nvGrpSpPr>
          <p:cNvPr id="6" name="Group 170"/>
          <p:cNvGrpSpPr>
            <a:grpSpLocks/>
          </p:cNvGrpSpPr>
          <p:nvPr/>
        </p:nvGrpSpPr>
        <p:grpSpPr bwMode="auto">
          <a:xfrm>
            <a:off x="2667000" y="1752600"/>
            <a:ext cx="1219200" cy="3433465"/>
            <a:chOff x="2667000" y="2133600"/>
            <a:chExt cx="1219200" cy="3433465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26670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9718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2766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5814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6670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9718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2766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581400" y="2438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667000" y="27432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9718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2766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5814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667000" y="3048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971800" y="3048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2766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5814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667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9718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2766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5814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6670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9718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2766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581400" y="3657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667000" y="3962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971800" y="3962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2766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5814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667000" y="42672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971800" y="42672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2766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5814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6670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9718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2766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5814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6670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9718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32766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35814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47" name="Text Box 126"/>
            <p:cNvSpPr txBox="1">
              <a:spLocks noChangeArrowheads="1"/>
            </p:cNvSpPr>
            <p:nvPr/>
          </p:nvSpPr>
          <p:spPr bwMode="auto">
            <a:xfrm>
              <a:off x="2780526" y="5105400"/>
              <a:ext cx="1090363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  <a:latin typeface="Source Sans Pro"/>
                </a:rPr>
                <a:t>CGMT</a:t>
              </a:r>
            </a:p>
          </p:txBody>
        </p:sp>
      </p:grpSp>
      <p:grpSp>
        <p:nvGrpSpPr>
          <p:cNvPr id="48" name="Group 171"/>
          <p:cNvGrpSpPr>
            <a:grpSpLocks/>
          </p:cNvGrpSpPr>
          <p:nvPr/>
        </p:nvGrpSpPr>
        <p:grpSpPr bwMode="auto">
          <a:xfrm>
            <a:off x="5003824" y="1752600"/>
            <a:ext cx="1219200" cy="3433465"/>
            <a:chOff x="4800600" y="2133600"/>
            <a:chExt cx="1219200" cy="3433465"/>
          </a:xfrm>
        </p:grpSpPr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48006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51054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54102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57150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4800600" y="2438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5105400" y="2438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5410200" y="2438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5715000" y="2438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48006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58" name="Rectangle 55"/>
            <p:cNvSpPr>
              <a:spLocks noChangeArrowheads="1"/>
            </p:cNvSpPr>
            <p:nvPr/>
          </p:nvSpPr>
          <p:spPr bwMode="auto">
            <a:xfrm>
              <a:off x="51054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54102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57150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4800600" y="3048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5105400" y="3048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54102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57150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5" name="Rectangle 62"/>
            <p:cNvSpPr>
              <a:spLocks noChangeArrowheads="1"/>
            </p:cNvSpPr>
            <p:nvPr/>
          </p:nvSpPr>
          <p:spPr bwMode="auto">
            <a:xfrm>
              <a:off x="48006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51054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7" name="Rectangle 64"/>
            <p:cNvSpPr>
              <a:spLocks noChangeArrowheads="1"/>
            </p:cNvSpPr>
            <p:nvPr/>
          </p:nvSpPr>
          <p:spPr bwMode="auto">
            <a:xfrm>
              <a:off x="54102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5715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69" name="Rectangle 66"/>
            <p:cNvSpPr>
              <a:spLocks noChangeArrowheads="1"/>
            </p:cNvSpPr>
            <p:nvPr/>
          </p:nvSpPr>
          <p:spPr bwMode="auto">
            <a:xfrm>
              <a:off x="48006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51054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54102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>
              <a:off x="57150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4800600" y="39624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74" name="Rectangle 71"/>
            <p:cNvSpPr>
              <a:spLocks noChangeArrowheads="1"/>
            </p:cNvSpPr>
            <p:nvPr/>
          </p:nvSpPr>
          <p:spPr bwMode="auto">
            <a:xfrm>
              <a:off x="5105400" y="39624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5410200" y="39624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76" name="Rectangle 73"/>
            <p:cNvSpPr>
              <a:spLocks noChangeArrowheads="1"/>
            </p:cNvSpPr>
            <p:nvPr/>
          </p:nvSpPr>
          <p:spPr bwMode="auto">
            <a:xfrm>
              <a:off x="57150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77" name="Rectangle 74"/>
            <p:cNvSpPr>
              <a:spLocks noChangeArrowheads="1"/>
            </p:cNvSpPr>
            <p:nvPr/>
          </p:nvSpPr>
          <p:spPr bwMode="auto">
            <a:xfrm>
              <a:off x="4800600" y="4267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78" name="Rectangle 75"/>
            <p:cNvSpPr>
              <a:spLocks noChangeArrowheads="1"/>
            </p:cNvSpPr>
            <p:nvPr/>
          </p:nvSpPr>
          <p:spPr bwMode="auto">
            <a:xfrm>
              <a:off x="5105400" y="4267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54102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57150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1" name="Rectangle 78"/>
            <p:cNvSpPr>
              <a:spLocks noChangeArrowheads="1"/>
            </p:cNvSpPr>
            <p:nvPr/>
          </p:nvSpPr>
          <p:spPr bwMode="auto">
            <a:xfrm>
              <a:off x="48006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2" name="Rectangle 79"/>
            <p:cNvSpPr>
              <a:spLocks noChangeArrowheads="1"/>
            </p:cNvSpPr>
            <p:nvPr/>
          </p:nvSpPr>
          <p:spPr bwMode="auto">
            <a:xfrm>
              <a:off x="51054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3" name="Rectangle 80"/>
            <p:cNvSpPr>
              <a:spLocks noChangeArrowheads="1"/>
            </p:cNvSpPr>
            <p:nvPr/>
          </p:nvSpPr>
          <p:spPr bwMode="auto">
            <a:xfrm>
              <a:off x="54102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4" name="Rectangle 81"/>
            <p:cNvSpPr>
              <a:spLocks noChangeArrowheads="1"/>
            </p:cNvSpPr>
            <p:nvPr/>
          </p:nvSpPr>
          <p:spPr bwMode="auto">
            <a:xfrm>
              <a:off x="57150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5" name="Rectangle 82"/>
            <p:cNvSpPr>
              <a:spLocks noChangeArrowheads="1"/>
            </p:cNvSpPr>
            <p:nvPr/>
          </p:nvSpPr>
          <p:spPr bwMode="auto">
            <a:xfrm>
              <a:off x="4800600" y="48768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6" name="Rectangle 83"/>
            <p:cNvSpPr>
              <a:spLocks noChangeArrowheads="1"/>
            </p:cNvSpPr>
            <p:nvPr/>
          </p:nvSpPr>
          <p:spPr bwMode="auto">
            <a:xfrm>
              <a:off x="5105400" y="48768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7" name="Rectangle 84"/>
            <p:cNvSpPr>
              <a:spLocks noChangeArrowheads="1"/>
            </p:cNvSpPr>
            <p:nvPr/>
          </p:nvSpPr>
          <p:spPr bwMode="auto">
            <a:xfrm>
              <a:off x="5410200" y="4876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8" name="Rectangle 85"/>
            <p:cNvSpPr>
              <a:spLocks noChangeArrowheads="1"/>
            </p:cNvSpPr>
            <p:nvPr/>
          </p:nvSpPr>
          <p:spPr bwMode="auto">
            <a:xfrm>
              <a:off x="5715000" y="4876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89" name="Text Box 127"/>
            <p:cNvSpPr txBox="1">
              <a:spLocks noChangeArrowheads="1"/>
            </p:cNvSpPr>
            <p:nvPr/>
          </p:nvSpPr>
          <p:spPr bwMode="auto">
            <a:xfrm>
              <a:off x="4953000" y="5105400"/>
              <a:ext cx="1055097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  <a:latin typeface="Source Sans Pro"/>
                </a:rPr>
                <a:t>FGMT</a:t>
              </a:r>
            </a:p>
          </p:txBody>
        </p:sp>
      </p:grpSp>
      <p:grpSp>
        <p:nvGrpSpPr>
          <p:cNvPr id="90" name="Group 172"/>
          <p:cNvGrpSpPr>
            <a:grpSpLocks/>
          </p:cNvGrpSpPr>
          <p:nvPr/>
        </p:nvGrpSpPr>
        <p:grpSpPr bwMode="auto">
          <a:xfrm>
            <a:off x="7188248" y="1752600"/>
            <a:ext cx="1219200" cy="3433465"/>
            <a:chOff x="6781800" y="2133600"/>
            <a:chExt cx="1219200" cy="3433465"/>
          </a:xfrm>
        </p:grpSpPr>
        <p:sp>
          <p:nvSpPr>
            <p:cNvPr id="91" name="Rectangle 86"/>
            <p:cNvSpPr>
              <a:spLocks noChangeArrowheads="1"/>
            </p:cNvSpPr>
            <p:nvPr/>
          </p:nvSpPr>
          <p:spPr bwMode="auto">
            <a:xfrm>
              <a:off x="67818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70866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93" name="Rectangle 88"/>
            <p:cNvSpPr>
              <a:spLocks noChangeArrowheads="1"/>
            </p:cNvSpPr>
            <p:nvPr/>
          </p:nvSpPr>
          <p:spPr bwMode="auto">
            <a:xfrm>
              <a:off x="73914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6781800" y="3048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95" name="Rectangle 90"/>
            <p:cNvSpPr>
              <a:spLocks noChangeArrowheads="1"/>
            </p:cNvSpPr>
            <p:nvPr/>
          </p:nvSpPr>
          <p:spPr bwMode="auto">
            <a:xfrm>
              <a:off x="6781800" y="2438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7086600" y="24384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7391400" y="2133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7696200" y="2438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99" name="Rectangle 94"/>
            <p:cNvSpPr>
              <a:spLocks noChangeArrowheads="1"/>
            </p:cNvSpPr>
            <p:nvPr/>
          </p:nvSpPr>
          <p:spPr bwMode="auto">
            <a:xfrm>
              <a:off x="67818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7391400" y="45720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1" name="Rectangle 96"/>
            <p:cNvSpPr>
              <a:spLocks noChangeArrowheads="1"/>
            </p:cNvSpPr>
            <p:nvPr/>
          </p:nvSpPr>
          <p:spPr bwMode="auto">
            <a:xfrm>
              <a:off x="7391400" y="2743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2" name="Rectangle 97"/>
            <p:cNvSpPr>
              <a:spLocks noChangeArrowheads="1"/>
            </p:cNvSpPr>
            <p:nvPr/>
          </p:nvSpPr>
          <p:spPr bwMode="auto">
            <a:xfrm>
              <a:off x="7696200" y="21336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7696200" y="2743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4" name="Rectangle 99"/>
            <p:cNvSpPr>
              <a:spLocks noChangeArrowheads="1"/>
            </p:cNvSpPr>
            <p:nvPr/>
          </p:nvSpPr>
          <p:spPr bwMode="auto">
            <a:xfrm>
              <a:off x="7086600" y="3048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5" name="Rectangle 100"/>
            <p:cNvSpPr>
              <a:spLocks noChangeArrowheads="1"/>
            </p:cNvSpPr>
            <p:nvPr/>
          </p:nvSpPr>
          <p:spPr bwMode="auto">
            <a:xfrm>
              <a:off x="6781800" y="4572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6" name="Rectangle 101"/>
            <p:cNvSpPr>
              <a:spLocks noChangeArrowheads="1"/>
            </p:cNvSpPr>
            <p:nvPr/>
          </p:nvSpPr>
          <p:spPr bwMode="auto">
            <a:xfrm>
              <a:off x="76962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7" name="Rectangle 102"/>
            <p:cNvSpPr>
              <a:spLocks noChangeArrowheads="1"/>
            </p:cNvSpPr>
            <p:nvPr/>
          </p:nvSpPr>
          <p:spPr bwMode="auto">
            <a:xfrm>
              <a:off x="67818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8" name="Rectangle 103"/>
            <p:cNvSpPr>
              <a:spLocks noChangeArrowheads="1"/>
            </p:cNvSpPr>
            <p:nvPr/>
          </p:nvSpPr>
          <p:spPr bwMode="auto">
            <a:xfrm>
              <a:off x="70866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09" name="Rectangle 104"/>
            <p:cNvSpPr>
              <a:spLocks noChangeArrowheads="1"/>
            </p:cNvSpPr>
            <p:nvPr/>
          </p:nvSpPr>
          <p:spPr bwMode="auto">
            <a:xfrm>
              <a:off x="7391400" y="3352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0" name="Rectangle 105"/>
            <p:cNvSpPr>
              <a:spLocks noChangeArrowheads="1"/>
            </p:cNvSpPr>
            <p:nvPr/>
          </p:nvSpPr>
          <p:spPr bwMode="auto">
            <a:xfrm>
              <a:off x="7391400" y="42672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1" name="Rectangle 106"/>
            <p:cNvSpPr>
              <a:spLocks noChangeArrowheads="1"/>
            </p:cNvSpPr>
            <p:nvPr/>
          </p:nvSpPr>
          <p:spPr bwMode="auto">
            <a:xfrm>
              <a:off x="67818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2" name="Rectangle 107"/>
            <p:cNvSpPr>
              <a:spLocks noChangeArrowheads="1"/>
            </p:cNvSpPr>
            <p:nvPr/>
          </p:nvSpPr>
          <p:spPr bwMode="auto">
            <a:xfrm>
              <a:off x="7086600" y="36576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3" name="Rectangle 108"/>
            <p:cNvSpPr>
              <a:spLocks noChangeArrowheads="1"/>
            </p:cNvSpPr>
            <p:nvPr/>
          </p:nvSpPr>
          <p:spPr bwMode="auto">
            <a:xfrm>
              <a:off x="7391400" y="30480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4" name="Rectangle 109"/>
            <p:cNvSpPr>
              <a:spLocks noChangeArrowheads="1"/>
            </p:cNvSpPr>
            <p:nvPr/>
          </p:nvSpPr>
          <p:spPr bwMode="auto">
            <a:xfrm>
              <a:off x="7086600" y="42672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5" name="Rectangle 110"/>
            <p:cNvSpPr>
              <a:spLocks noChangeArrowheads="1"/>
            </p:cNvSpPr>
            <p:nvPr/>
          </p:nvSpPr>
          <p:spPr bwMode="auto">
            <a:xfrm>
              <a:off x="6781800" y="42672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6" name="Rectangle 111"/>
            <p:cNvSpPr>
              <a:spLocks noChangeArrowheads="1"/>
            </p:cNvSpPr>
            <p:nvPr/>
          </p:nvSpPr>
          <p:spPr bwMode="auto">
            <a:xfrm>
              <a:off x="7086600" y="39624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7" name="Rectangle 112"/>
            <p:cNvSpPr>
              <a:spLocks noChangeArrowheads="1"/>
            </p:cNvSpPr>
            <p:nvPr/>
          </p:nvSpPr>
          <p:spPr bwMode="auto">
            <a:xfrm>
              <a:off x="7696200" y="3352800"/>
              <a:ext cx="304800" cy="30480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8" name="Rectangle 113"/>
            <p:cNvSpPr>
              <a:spLocks noChangeArrowheads="1"/>
            </p:cNvSpPr>
            <p:nvPr/>
          </p:nvSpPr>
          <p:spPr bwMode="auto">
            <a:xfrm>
              <a:off x="7696200" y="3657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19" name="Rectangle 114"/>
            <p:cNvSpPr>
              <a:spLocks noChangeArrowheads="1"/>
            </p:cNvSpPr>
            <p:nvPr/>
          </p:nvSpPr>
          <p:spPr bwMode="auto">
            <a:xfrm>
              <a:off x="7391400" y="39624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0" name="Rectangle 115"/>
            <p:cNvSpPr>
              <a:spLocks noChangeArrowheads="1"/>
            </p:cNvSpPr>
            <p:nvPr/>
          </p:nvSpPr>
          <p:spPr bwMode="auto">
            <a:xfrm>
              <a:off x="7391400" y="3657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1" name="Rectangle 116"/>
            <p:cNvSpPr>
              <a:spLocks noChangeArrowheads="1"/>
            </p:cNvSpPr>
            <p:nvPr/>
          </p:nvSpPr>
          <p:spPr bwMode="auto">
            <a:xfrm>
              <a:off x="7696200" y="3962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2" name="Rectangle 117"/>
            <p:cNvSpPr>
              <a:spLocks noChangeArrowheads="1"/>
            </p:cNvSpPr>
            <p:nvPr/>
          </p:nvSpPr>
          <p:spPr bwMode="auto">
            <a:xfrm>
              <a:off x="76962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3" name="Rectangle 118"/>
            <p:cNvSpPr>
              <a:spLocks noChangeArrowheads="1"/>
            </p:cNvSpPr>
            <p:nvPr/>
          </p:nvSpPr>
          <p:spPr bwMode="auto">
            <a:xfrm>
              <a:off x="6781800" y="3962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4" name="Rectangle 119"/>
            <p:cNvSpPr>
              <a:spLocks noChangeArrowheads="1"/>
            </p:cNvSpPr>
            <p:nvPr/>
          </p:nvSpPr>
          <p:spPr bwMode="auto">
            <a:xfrm>
              <a:off x="70866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5" name="Rectangle 120"/>
            <p:cNvSpPr>
              <a:spLocks noChangeArrowheads="1"/>
            </p:cNvSpPr>
            <p:nvPr/>
          </p:nvSpPr>
          <p:spPr bwMode="auto">
            <a:xfrm>
              <a:off x="7086600" y="27432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6" name="Rectangle 121"/>
            <p:cNvSpPr>
              <a:spLocks noChangeArrowheads="1"/>
            </p:cNvSpPr>
            <p:nvPr/>
          </p:nvSpPr>
          <p:spPr bwMode="auto">
            <a:xfrm>
              <a:off x="76962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7" name="Rectangle 122"/>
            <p:cNvSpPr>
              <a:spLocks noChangeArrowheads="1"/>
            </p:cNvSpPr>
            <p:nvPr/>
          </p:nvSpPr>
          <p:spPr bwMode="auto">
            <a:xfrm>
              <a:off x="6781800" y="48768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8" name="Rectangle 123"/>
            <p:cNvSpPr>
              <a:spLocks noChangeArrowheads="1"/>
            </p:cNvSpPr>
            <p:nvPr/>
          </p:nvSpPr>
          <p:spPr bwMode="auto">
            <a:xfrm>
              <a:off x="7086600" y="4876800"/>
              <a:ext cx="304800" cy="304800"/>
            </a:xfrm>
            <a:prstGeom prst="rect">
              <a:avLst/>
            </a:prstGeom>
            <a:solidFill>
              <a:srgbClr val="6B02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29" name="Rectangle 124"/>
            <p:cNvSpPr>
              <a:spLocks noChangeArrowheads="1"/>
            </p:cNvSpPr>
            <p:nvPr/>
          </p:nvSpPr>
          <p:spPr bwMode="auto">
            <a:xfrm>
              <a:off x="7391400" y="4876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30" name="Rectangle 125"/>
            <p:cNvSpPr>
              <a:spLocks noChangeArrowheads="1"/>
            </p:cNvSpPr>
            <p:nvPr/>
          </p:nvSpPr>
          <p:spPr bwMode="auto">
            <a:xfrm>
              <a:off x="7696200" y="4876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31" name="Text Box 128"/>
            <p:cNvSpPr txBox="1">
              <a:spLocks noChangeArrowheads="1"/>
            </p:cNvSpPr>
            <p:nvPr/>
          </p:nvSpPr>
          <p:spPr bwMode="auto">
            <a:xfrm>
              <a:off x="7010400" y="5105400"/>
              <a:ext cx="833883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  <a:latin typeface="Source Sans Pro"/>
                </a:rPr>
                <a:t>SMT</a:t>
              </a:r>
            </a:p>
          </p:txBody>
        </p:sp>
      </p:grpSp>
      <p:grpSp>
        <p:nvGrpSpPr>
          <p:cNvPr id="132" name="Group 169"/>
          <p:cNvGrpSpPr>
            <a:grpSpLocks/>
          </p:cNvGrpSpPr>
          <p:nvPr/>
        </p:nvGrpSpPr>
        <p:grpSpPr bwMode="auto">
          <a:xfrm>
            <a:off x="329684" y="1752600"/>
            <a:ext cx="1829347" cy="3802798"/>
            <a:chOff x="463157" y="2133600"/>
            <a:chExt cx="1829764" cy="3802192"/>
          </a:xfrm>
        </p:grpSpPr>
        <p:sp>
          <p:nvSpPr>
            <p:cNvPr id="133" name="Rectangle 4"/>
            <p:cNvSpPr>
              <a:spLocks noChangeArrowheads="1"/>
            </p:cNvSpPr>
            <p:nvPr/>
          </p:nvSpPr>
          <p:spPr bwMode="auto">
            <a:xfrm>
              <a:off x="7620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34" name="Rectangle 5"/>
            <p:cNvSpPr>
              <a:spLocks noChangeArrowheads="1"/>
            </p:cNvSpPr>
            <p:nvPr/>
          </p:nvSpPr>
          <p:spPr bwMode="auto">
            <a:xfrm>
              <a:off x="10668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35" name="Rectangle 6"/>
            <p:cNvSpPr>
              <a:spLocks noChangeArrowheads="1"/>
            </p:cNvSpPr>
            <p:nvPr/>
          </p:nvSpPr>
          <p:spPr bwMode="auto">
            <a:xfrm>
              <a:off x="13716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36" name="Rectangle 7"/>
            <p:cNvSpPr>
              <a:spLocks noChangeArrowheads="1"/>
            </p:cNvSpPr>
            <p:nvPr/>
          </p:nvSpPr>
          <p:spPr bwMode="auto">
            <a:xfrm>
              <a:off x="1676400" y="21336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37" name="Rectangle 9"/>
            <p:cNvSpPr>
              <a:spLocks noChangeArrowheads="1"/>
            </p:cNvSpPr>
            <p:nvPr/>
          </p:nvSpPr>
          <p:spPr bwMode="auto">
            <a:xfrm>
              <a:off x="7620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38" name="Rectangle 10"/>
            <p:cNvSpPr>
              <a:spLocks noChangeArrowheads="1"/>
            </p:cNvSpPr>
            <p:nvPr/>
          </p:nvSpPr>
          <p:spPr bwMode="auto">
            <a:xfrm>
              <a:off x="10668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39" name="Rectangle 11"/>
            <p:cNvSpPr>
              <a:spLocks noChangeArrowheads="1"/>
            </p:cNvSpPr>
            <p:nvPr/>
          </p:nvSpPr>
          <p:spPr bwMode="auto">
            <a:xfrm>
              <a:off x="1371600" y="24384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0" name="Rectangle 12"/>
            <p:cNvSpPr>
              <a:spLocks noChangeArrowheads="1"/>
            </p:cNvSpPr>
            <p:nvPr/>
          </p:nvSpPr>
          <p:spPr bwMode="auto">
            <a:xfrm>
              <a:off x="1676400" y="2438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1" name="Rectangle 13"/>
            <p:cNvSpPr>
              <a:spLocks noChangeArrowheads="1"/>
            </p:cNvSpPr>
            <p:nvPr/>
          </p:nvSpPr>
          <p:spPr bwMode="auto">
            <a:xfrm>
              <a:off x="762000" y="27432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2" name="Rectangle 14"/>
            <p:cNvSpPr>
              <a:spLocks noChangeArrowheads="1"/>
            </p:cNvSpPr>
            <p:nvPr/>
          </p:nvSpPr>
          <p:spPr bwMode="auto">
            <a:xfrm>
              <a:off x="10668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3" name="Rectangle 15"/>
            <p:cNvSpPr>
              <a:spLocks noChangeArrowheads="1"/>
            </p:cNvSpPr>
            <p:nvPr/>
          </p:nvSpPr>
          <p:spPr bwMode="auto">
            <a:xfrm>
              <a:off x="13716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4" name="Rectangle 16"/>
            <p:cNvSpPr>
              <a:spLocks noChangeArrowheads="1"/>
            </p:cNvSpPr>
            <p:nvPr/>
          </p:nvSpPr>
          <p:spPr bwMode="auto">
            <a:xfrm>
              <a:off x="1676400" y="2743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5" name="Rectangle 17"/>
            <p:cNvSpPr>
              <a:spLocks noChangeArrowheads="1"/>
            </p:cNvSpPr>
            <p:nvPr/>
          </p:nvSpPr>
          <p:spPr bwMode="auto">
            <a:xfrm>
              <a:off x="762000" y="3048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6" name="Rectangle 18"/>
            <p:cNvSpPr>
              <a:spLocks noChangeArrowheads="1"/>
            </p:cNvSpPr>
            <p:nvPr/>
          </p:nvSpPr>
          <p:spPr bwMode="auto">
            <a:xfrm>
              <a:off x="1066800" y="3048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7" name="Rectangle 19"/>
            <p:cNvSpPr>
              <a:spLocks noChangeArrowheads="1"/>
            </p:cNvSpPr>
            <p:nvPr/>
          </p:nvSpPr>
          <p:spPr bwMode="auto">
            <a:xfrm>
              <a:off x="13716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8" name="Rectangle 20"/>
            <p:cNvSpPr>
              <a:spLocks noChangeArrowheads="1"/>
            </p:cNvSpPr>
            <p:nvPr/>
          </p:nvSpPr>
          <p:spPr bwMode="auto">
            <a:xfrm>
              <a:off x="1676400" y="3048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49" name="Rectangle 21"/>
            <p:cNvSpPr>
              <a:spLocks noChangeArrowheads="1"/>
            </p:cNvSpPr>
            <p:nvPr/>
          </p:nvSpPr>
          <p:spPr bwMode="auto">
            <a:xfrm>
              <a:off x="762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0" name="Rectangle 22"/>
            <p:cNvSpPr>
              <a:spLocks noChangeArrowheads="1"/>
            </p:cNvSpPr>
            <p:nvPr/>
          </p:nvSpPr>
          <p:spPr bwMode="auto">
            <a:xfrm>
              <a:off x="10668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1" name="Rectangle 23"/>
            <p:cNvSpPr>
              <a:spLocks noChangeArrowheads="1"/>
            </p:cNvSpPr>
            <p:nvPr/>
          </p:nvSpPr>
          <p:spPr bwMode="auto">
            <a:xfrm>
              <a:off x="13716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2" name="Rectangle 24"/>
            <p:cNvSpPr>
              <a:spLocks noChangeArrowheads="1"/>
            </p:cNvSpPr>
            <p:nvPr/>
          </p:nvSpPr>
          <p:spPr bwMode="auto">
            <a:xfrm>
              <a:off x="16764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3" name="Rectangle 25"/>
            <p:cNvSpPr>
              <a:spLocks noChangeArrowheads="1"/>
            </p:cNvSpPr>
            <p:nvPr/>
          </p:nvSpPr>
          <p:spPr bwMode="auto">
            <a:xfrm>
              <a:off x="762000" y="3657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4" name="Rectangle 26"/>
            <p:cNvSpPr>
              <a:spLocks noChangeArrowheads="1"/>
            </p:cNvSpPr>
            <p:nvPr/>
          </p:nvSpPr>
          <p:spPr bwMode="auto">
            <a:xfrm>
              <a:off x="1066800" y="3657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5" name="Rectangle 27"/>
            <p:cNvSpPr>
              <a:spLocks noChangeArrowheads="1"/>
            </p:cNvSpPr>
            <p:nvPr/>
          </p:nvSpPr>
          <p:spPr bwMode="auto">
            <a:xfrm>
              <a:off x="1371600" y="3657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6" name="Rectangle 28"/>
            <p:cNvSpPr>
              <a:spLocks noChangeArrowheads="1"/>
            </p:cNvSpPr>
            <p:nvPr/>
          </p:nvSpPr>
          <p:spPr bwMode="auto">
            <a:xfrm>
              <a:off x="1676400" y="36576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7" name="Rectangle 29"/>
            <p:cNvSpPr>
              <a:spLocks noChangeArrowheads="1"/>
            </p:cNvSpPr>
            <p:nvPr/>
          </p:nvSpPr>
          <p:spPr bwMode="auto">
            <a:xfrm>
              <a:off x="7620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8" name="Rectangle 30"/>
            <p:cNvSpPr>
              <a:spLocks noChangeArrowheads="1"/>
            </p:cNvSpPr>
            <p:nvPr/>
          </p:nvSpPr>
          <p:spPr bwMode="auto">
            <a:xfrm>
              <a:off x="10668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59" name="Rectangle 31"/>
            <p:cNvSpPr>
              <a:spLocks noChangeArrowheads="1"/>
            </p:cNvSpPr>
            <p:nvPr/>
          </p:nvSpPr>
          <p:spPr bwMode="auto">
            <a:xfrm>
              <a:off x="13716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0" name="Rectangle 32"/>
            <p:cNvSpPr>
              <a:spLocks noChangeArrowheads="1"/>
            </p:cNvSpPr>
            <p:nvPr/>
          </p:nvSpPr>
          <p:spPr bwMode="auto">
            <a:xfrm>
              <a:off x="1676400" y="39624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1" name="Rectangle 33"/>
            <p:cNvSpPr>
              <a:spLocks noChangeArrowheads="1"/>
            </p:cNvSpPr>
            <p:nvPr/>
          </p:nvSpPr>
          <p:spPr bwMode="auto">
            <a:xfrm>
              <a:off x="7620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2" name="Rectangle 34"/>
            <p:cNvSpPr>
              <a:spLocks noChangeArrowheads="1"/>
            </p:cNvSpPr>
            <p:nvPr/>
          </p:nvSpPr>
          <p:spPr bwMode="auto">
            <a:xfrm>
              <a:off x="10668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3" name="Rectangle 35"/>
            <p:cNvSpPr>
              <a:spLocks noChangeArrowheads="1"/>
            </p:cNvSpPr>
            <p:nvPr/>
          </p:nvSpPr>
          <p:spPr bwMode="auto">
            <a:xfrm>
              <a:off x="13716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4" name="Rectangle 36"/>
            <p:cNvSpPr>
              <a:spLocks noChangeArrowheads="1"/>
            </p:cNvSpPr>
            <p:nvPr/>
          </p:nvSpPr>
          <p:spPr bwMode="auto">
            <a:xfrm>
              <a:off x="1676400" y="42672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5" name="Rectangle 37"/>
            <p:cNvSpPr>
              <a:spLocks noChangeArrowheads="1"/>
            </p:cNvSpPr>
            <p:nvPr/>
          </p:nvSpPr>
          <p:spPr bwMode="auto">
            <a:xfrm>
              <a:off x="7620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6" name="Rectangle 38"/>
            <p:cNvSpPr>
              <a:spLocks noChangeArrowheads="1"/>
            </p:cNvSpPr>
            <p:nvPr/>
          </p:nvSpPr>
          <p:spPr bwMode="auto">
            <a:xfrm>
              <a:off x="1066800" y="45720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7" name="Rectangle 39"/>
            <p:cNvSpPr>
              <a:spLocks noChangeArrowheads="1"/>
            </p:cNvSpPr>
            <p:nvPr/>
          </p:nvSpPr>
          <p:spPr bwMode="auto">
            <a:xfrm>
              <a:off x="13716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8" name="Rectangle 40"/>
            <p:cNvSpPr>
              <a:spLocks noChangeArrowheads="1"/>
            </p:cNvSpPr>
            <p:nvPr/>
          </p:nvSpPr>
          <p:spPr bwMode="auto">
            <a:xfrm>
              <a:off x="1676400" y="4572000"/>
              <a:ext cx="304800" cy="3048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69" name="Rectangle 41"/>
            <p:cNvSpPr>
              <a:spLocks noChangeArrowheads="1"/>
            </p:cNvSpPr>
            <p:nvPr/>
          </p:nvSpPr>
          <p:spPr bwMode="auto">
            <a:xfrm>
              <a:off x="7620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70" name="Rectangle 42"/>
            <p:cNvSpPr>
              <a:spLocks noChangeArrowheads="1"/>
            </p:cNvSpPr>
            <p:nvPr/>
          </p:nvSpPr>
          <p:spPr bwMode="auto">
            <a:xfrm>
              <a:off x="10668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71" name="Rectangle 43"/>
            <p:cNvSpPr>
              <a:spLocks noChangeArrowheads="1"/>
            </p:cNvSpPr>
            <p:nvPr/>
          </p:nvSpPr>
          <p:spPr bwMode="auto">
            <a:xfrm>
              <a:off x="13716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72" name="Rectangle 44"/>
            <p:cNvSpPr>
              <a:spLocks noChangeArrowheads="1"/>
            </p:cNvSpPr>
            <p:nvPr/>
          </p:nvSpPr>
          <p:spPr bwMode="auto">
            <a:xfrm>
              <a:off x="1676400" y="4876800"/>
              <a:ext cx="304800" cy="304800"/>
            </a:xfrm>
            <a:prstGeom prst="rect">
              <a:avLst/>
            </a:prstGeom>
            <a:solidFill>
              <a:srgbClr val="FF090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tx2"/>
                </a:solidFill>
                <a:latin typeface="Source Sans Pro"/>
              </a:endParaRPr>
            </a:p>
          </p:txBody>
        </p:sp>
        <p:sp>
          <p:nvSpPr>
            <p:cNvPr id="173" name="Text Box 126"/>
            <p:cNvSpPr txBox="1">
              <a:spLocks noChangeArrowheads="1"/>
            </p:cNvSpPr>
            <p:nvPr/>
          </p:nvSpPr>
          <p:spPr bwMode="auto">
            <a:xfrm>
              <a:off x="463157" y="5104927"/>
              <a:ext cx="1829764" cy="8308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Source Sans Pro"/>
                </a:rPr>
                <a:t>4-wide</a:t>
              </a:r>
            </a:p>
            <a:p>
              <a:r>
                <a:rPr lang="en-US" sz="2400" dirty="0" smtClean="0">
                  <a:solidFill>
                    <a:schemeClr val="tx2"/>
                  </a:solidFill>
                  <a:latin typeface="Source Sans Pro"/>
                </a:rPr>
                <a:t>Superscalar</a:t>
              </a:r>
              <a:endParaRPr lang="en-US" sz="2400" dirty="0">
                <a:solidFill>
                  <a:schemeClr val="tx2"/>
                </a:solidFill>
                <a:latin typeface="Source Sans Pro"/>
              </a:endParaRPr>
            </a:p>
          </p:txBody>
        </p:sp>
      </p:grpSp>
      <p:sp>
        <p:nvSpPr>
          <p:cNvPr id="174" name="Line 179"/>
          <p:cNvSpPr>
            <a:spLocks noChangeShapeType="1"/>
          </p:cNvSpPr>
          <p:nvPr/>
        </p:nvSpPr>
        <p:spPr bwMode="auto">
          <a:xfrm>
            <a:off x="488950" y="1752600"/>
            <a:ext cx="0" cy="2743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5" name="Text Box 180"/>
          <p:cNvSpPr txBox="1">
            <a:spLocks noChangeArrowheads="1"/>
          </p:cNvSpPr>
          <p:nvPr/>
        </p:nvSpPr>
        <p:spPr bwMode="auto">
          <a:xfrm rot="-5400000">
            <a:off x="-47521" y="2744142"/>
            <a:ext cx="76655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Source Sans Pro"/>
              </a:rPr>
              <a:t>time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2311448" y="5246132"/>
            <a:ext cx="18795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/>
            <a:r>
              <a:rPr lang="en-US" sz="2600" dirty="0">
                <a:solidFill>
                  <a:schemeClr val="accent6"/>
                </a:solidFill>
                <a:latin typeface="Source Sans Pro"/>
              </a:rPr>
              <a:t>Switch to thread B on thread A L2 miss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4673648" y="5505271"/>
            <a:ext cx="18795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/>
            <a:r>
              <a:rPr lang="en-US" sz="2600" dirty="0">
                <a:solidFill>
                  <a:schemeClr val="accent6"/>
                </a:solidFill>
                <a:latin typeface="Source Sans Pro"/>
              </a:rPr>
              <a:t>Switch </a:t>
            </a:r>
            <a:r>
              <a:rPr lang="en-US" sz="2600" dirty="0" smtClean="0">
                <a:solidFill>
                  <a:schemeClr val="accent6"/>
                </a:solidFill>
                <a:latin typeface="Source Sans Pro"/>
              </a:rPr>
              <a:t>threads every cycle</a:t>
            </a:r>
            <a:endParaRPr lang="en-US" sz="26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6807248" y="5105400"/>
            <a:ext cx="18795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/>
            <a:r>
              <a:rPr lang="en-US" sz="2600" dirty="0" smtClean="0">
                <a:solidFill>
                  <a:schemeClr val="accent6"/>
                </a:solidFill>
                <a:latin typeface="Source Sans Pro"/>
              </a:rPr>
              <a:t>Insns from multiple </a:t>
            </a:r>
            <a:r>
              <a:rPr lang="en-US" sz="2600" smtClean="0">
                <a:solidFill>
                  <a:schemeClr val="accent6"/>
                </a:solidFill>
                <a:latin typeface="Source Sans Pro"/>
              </a:rPr>
              <a:t>threads coexist</a:t>
            </a:r>
            <a:endParaRPr lang="en-US" sz="2600" dirty="0">
              <a:solidFill>
                <a:schemeClr val="accent6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527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1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300" dirty="0" smtClean="0">
                <a:solidFill>
                  <a:schemeClr val="accent1"/>
                </a:solidFill>
              </a:rPr>
              <a:t>		Multi-Core</a:t>
            </a:r>
            <a:r>
              <a:rPr lang="en-US" sz="33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300" dirty="0">
                <a:solidFill>
                  <a:schemeClr val="tx2"/>
                </a:solidFill>
              </a:rPr>
              <a:t>vs.</a:t>
            </a:r>
            <a:r>
              <a:rPr lang="en-US" sz="33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300" dirty="0">
                <a:solidFill>
                  <a:schemeClr val="accent1"/>
                </a:solidFill>
              </a:rPr>
              <a:t>Multi-Issue</a:t>
            </a:r>
          </a:p>
          <a:p>
            <a:pPr marL="0" indent="0">
              <a:buNone/>
              <a:tabLst>
                <a:tab pos="515938" algn="l"/>
                <a:tab pos="5540375" algn="l"/>
              </a:tabLst>
            </a:pPr>
            <a:r>
              <a:rPr lang="en-US" sz="2800" dirty="0"/>
              <a:t>           Programs:</a:t>
            </a:r>
          </a:p>
          <a:p>
            <a:pPr marL="0" indent="0">
              <a:lnSpc>
                <a:spcPct val="120000"/>
              </a:lnSpc>
              <a:buNone/>
              <a:tabLst>
                <a:tab pos="515938" algn="l"/>
                <a:tab pos="5540375" algn="l"/>
              </a:tabLst>
            </a:pPr>
            <a:r>
              <a:rPr lang="en-US" sz="2800" dirty="0"/>
              <a:t> Num. Pipelines:</a:t>
            </a:r>
          </a:p>
          <a:p>
            <a:pPr marL="0" indent="0">
              <a:lnSpc>
                <a:spcPct val="130000"/>
              </a:lnSpc>
              <a:buNone/>
              <a:tabLst>
                <a:tab pos="515938" algn="l"/>
                <a:tab pos="5540375" algn="l"/>
              </a:tabLst>
            </a:pPr>
            <a:r>
              <a:rPr lang="en-US" sz="2800" dirty="0"/>
              <a:t> Pipeline Width: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</a:rPr>
              <a:t>Hyperthreads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HT = </a:t>
            </a:r>
            <a:r>
              <a:rPr lang="en-US" dirty="0" err="1"/>
              <a:t>MultiIssue</a:t>
            </a:r>
            <a:r>
              <a:rPr lang="en-US" dirty="0"/>
              <a:t> + extra PCs and registers – dependency logic</a:t>
            </a:r>
          </a:p>
          <a:p>
            <a:pPr lvl="1"/>
            <a:r>
              <a:rPr lang="en-US" dirty="0"/>
              <a:t>HT = </a:t>
            </a:r>
            <a:r>
              <a:rPr lang="en-US" dirty="0" err="1"/>
              <a:t>MultiCore</a:t>
            </a:r>
            <a:r>
              <a:rPr lang="en-US" dirty="0"/>
              <a:t> – redundant functional units + hazard avoidance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</a:rPr>
              <a:t>Hyperthreads</a:t>
            </a:r>
            <a:r>
              <a:rPr lang="en-US" dirty="0"/>
              <a:t> (Intel)</a:t>
            </a:r>
          </a:p>
          <a:p>
            <a:pPr lvl="1"/>
            <a:r>
              <a:rPr lang="en-US" dirty="0"/>
              <a:t>Illusion of multiple cores on a single core</a:t>
            </a:r>
          </a:p>
          <a:p>
            <a:pPr lvl="1"/>
            <a:r>
              <a:rPr lang="en-US" dirty="0"/>
              <a:t>Easy to keep HT pipelines full + share functional units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Hyperthreading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66512" y="915572"/>
            <a:ext cx="165462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 smtClean="0">
                <a:solidFill>
                  <a:schemeClr val="tx2"/>
                </a:solidFill>
                <a:latin typeface="Source Sans Pro"/>
              </a:rPr>
              <a:t>vs. </a:t>
            </a:r>
            <a:r>
              <a:rPr lang="en-US" sz="3100" dirty="0" smtClean="0">
                <a:solidFill>
                  <a:schemeClr val="accent1"/>
                </a:solidFill>
                <a:latin typeface="Source Sans Pro"/>
              </a:rPr>
              <a:t>HT</a:t>
            </a:r>
            <a:endParaRPr lang="en-US" sz="3100" dirty="0">
              <a:solidFill>
                <a:schemeClr val="accent1"/>
              </a:solidFill>
              <a:latin typeface="Source Sans Pro"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022825"/>
              </p:ext>
            </p:extLst>
          </p:nvPr>
        </p:nvGraphicFramePr>
        <p:xfrm>
          <a:off x="2971799" y="1484959"/>
          <a:ext cx="5943601" cy="13716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5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All of the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523701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89418" y="1552033"/>
            <a:ext cx="361374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8 die (aka 8 sockets)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4 core per socket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2 HT per core</a:t>
            </a:r>
          </a:p>
          <a:p>
            <a:endParaRPr lang="en-US" sz="2800" dirty="0" smtClean="0">
              <a:solidFill>
                <a:schemeClr val="accent1"/>
              </a:solidFill>
              <a:latin typeface="Source Sans Pro"/>
            </a:endParaRPr>
          </a:p>
          <a:p>
            <a:endParaRPr lang="en-US" sz="2800" dirty="0">
              <a:solidFill>
                <a:schemeClr val="accent1"/>
              </a:solidFill>
              <a:latin typeface="Source Sans Pro"/>
            </a:endParaRPr>
          </a:p>
          <a:p>
            <a:endParaRPr lang="en-US" sz="2800" dirty="0">
              <a:solidFill>
                <a:schemeClr val="accent1"/>
              </a:solidFill>
              <a:latin typeface="Source Sans Pro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Note: a socket is a processor, 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where each processor may</a:t>
            </a:r>
          </a:p>
          <a:p>
            <a:r>
              <a:rPr lang="en-US" sz="2000" dirty="0">
                <a:solidFill>
                  <a:schemeClr val="accent1"/>
                </a:solidFill>
                <a:latin typeface="Source Sans Pro"/>
              </a:rPr>
              <a:t>h</a:t>
            </a:r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ave multiple processing </a:t>
            </a:r>
          </a:p>
          <a:p>
            <a:r>
              <a:rPr lang="en-US" sz="2000" dirty="0">
                <a:solidFill>
                  <a:schemeClr val="accent1"/>
                </a:solidFill>
                <a:latin typeface="Source Sans Pro"/>
              </a:rPr>
              <a:t>c</a:t>
            </a:r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ores, so this is an example 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of a multiprocessor </a:t>
            </a:r>
            <a:r>
              <a:rPr lang="en-US" sz="2000" dirty="0">
                <a:solidFill>
                  <a:schemeClr val="accent1"/>
                </a:solidFill>
                <a:latin typeface="Source Sans Pro"/>
              </a:rPr>
              <a:t>multicore</a:t>
            </a:r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 </a:t>
            </a:r>
          </a:p>
          <a:p>
            <a:r>
              <a:rPr lang="en-US" sz="2000" dirty="0" err="1" smtClean="0">
                <a:solidFill>
                  <a:schemeClr val="accent1"/>
                </a:solidFill>
                <a:latin typeface="Source Sans Pro"/>
              </a:rPr>
              <a:t>hyperthreaded</a:t>
            </a:r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137483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Pitfall: Amdahl’s Law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388395" y="1143000"/>
            <a:ext cx="4389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affected execution time</a:t>
            </a:r>
            <a:endParaRPr lang="en-US" sz="32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1316151" y="1752600"/>
            <a:ext cx="44871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amount of improvement</a:t>
            </a:r>
            <a:endParaRPr lang="en-US" sz="32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>
          <a:xfrm>
            <a:off x="1163751" y="1752600"/>
            <a:ext cx="455229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3830751" y="2286000"/>
            <a:ext cx="5313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+  execution time unaffected</a:t>
            </a:r>
            <a:endParaRPr lang="en-US" sz="32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4151" y="685800"/>
            <a:ext cx="6641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Execution time after improvement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24851" y="3048000"/>
                <a:ext cx="6399765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  <a:latin typeface="Source Sans Pro"/>
                  </a:rPr>
                  <a:t>T</a:t>
                </a:r>
                <a:r>
                  <a:rPr lang="en-US" sz="3200" baseline="-25000" dirty="0" err="1" smtClean="0">
                    <a:solidFill>
                      <a:schemeClr val="tx2"/>
                    </a:solidFill>
                    <a:latin typeface="Source Sans Pro"/>
                  </a:rPr>
                  <a:t>improved</a:t>
                </a:r>
                <a:r>
                  <a:rPr lang="en-US" sz="3200" dirty="0" smtClean="0">
                    <a:solidFill>
                      <a:schemeClr val="tx2"/>
                    </a:solidFill>
                    <a:latin typeface="Source Sans Pro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affected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improvement</m:t>
                        </m:r>
                        <m: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factor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  <a:latin typeface="Source Sans Pro"/>
                  </a:rPr>
                  <a:t>+ </a:t>
                </a:r>
                <a:r>
                  <a:rPr lang="en-US" sz="3200" dirty="0" err="1" smtClean="0">
                    <a:solidFill>
                      <a:schemeClr val="tx2"/>
                    </a:solidFill>
                    <a:latin typeface="Source Sans Pro"/>
                  </a:rPr>
                  <a:t>T</a:t>
                </a:r>
                <a:r>
                  <a:rPr lang="en-US" sz="3200" baseline="-25000" dirty="0" err="1" smtClean="0">
                    <a:solidFill>
                      <a:schemeClr val="tx2"/>
                    </a:solidFill>
                    <a:latin typeface="Source Sans Pro"/>
                  </a:rPr>
                  <a:t>unaffected</a:t>
                </a:r>
                <a:endParaRPr lang="en-US" sz="3200" baseline="-25000" dirty="0" smtClean="0">
                  <a:solidFill>
                    <a:schemeClr val="tx2"/>
                  </a:solidFill>
                  <a:latin typeface="Source Sans Pro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51" y="3048000"/>
                <a:ext cx="6399765" cy="861646"/>
              </a:xfrm>
              <a:prstGeom prst="rect">
                <a:avLst/>
              </a:prstGeom>
              <a:blipFill>
                <a:blip r:embed="rId6"/>
                <a:stretch>
                  <a:fillRect l="-2476" r="-190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40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Q: So lets just all use multicore from now on!</a:t>
            </a:r>
          </a:p>
          <a:p>
            <a:pPr marL="0" indent="0">
              <a:buNone/>
            </a:pPr>
            <a:r>
              <a:rPr lang="en-AU" dirty="0"/>
              <a:t>A: Software must be written as parallel program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>
                <a:solidFill>
                  <a:schemeClr val="accent1"/>
                </a:solidFill>
              </a:rPr>
              <a:t>Multicore difficulties</a:t>
            </a:r>
          </a:p>
          <a:p>
            <a:pPr lvl="1"/>
            <a:r>
              <a:rPr lang="en-AU" dirty="0">
                <a:solidFill>
                  <a:schemeClr val="accent6"/>
                </a:solidFill>
              </a:rPr>
              <a:t>Partitioning work</a:t>
            </a:r>
          </a:p>
          <a:p>
            <a:pPr lvl="1"/>
            <a:r>
              <a:rPr lang="en-AU" dirty="0"/>
              <a:t>Coordination &amp; synchronization</a:t>
            </a:r>
          </a:p>
          <a:p>
            <a:pPr lvl="1"/>
            <a:r>
              <a:rPr lang="en-AU" dirty="0"/>
              <a:t>Communications overhead</a:t>
            </a:r>
          </a:p>
          <a:p>
            <a:pPr lvl="1"/>
            <a:r>
              <a:rPr lang="en-AU" dirty="0"/>
              <a:t>How do you write parallel programs?</a:t>
            </a:r>
          </a:p>
          <a:p>
            <a:pPr marL="914400" lvl="2" indent="0">
              <a:buNone/>
            </a:pPr>
            <a:r>
              <a:rPr lang="en-AU" sz="2800" dirty="0"/>
              <a:t>... without knowing exact underlying architecture?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Parallel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100" dirty="0">
                <a:solidFill>
                  <a:schemeClr val="accent1"/>
                </a:solidFill>
              </a:rPr>
              <a:t>Partition work </a:t>
            </a:r>
            <a:r>
              <a:rPr lang="en-US" sz="3100" dirty="0"/>
              <a:t>so all cores have something to do</a:t>
            </a:r>
          </a:p>
          <a:p>
            <a:endParaRPr lang="en-US" sz="3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Partitioning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8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576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86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27860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30480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33194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3581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4400" y="3843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4400" y="4114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4343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4400" y="4605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7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Load Balancing</a:t>
            </a:r>
          </a:p>
          <a:p>
            <a:pPr marL="0" indent="0">
              <a:buNone/>
            </a:pPr>
            <a:r>
              <a:rPr lang="en-US" dirty="0"/>
              <a:t>Need to partition so all cores are actually working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1743" y="3472542"/>
            <a:ext cx="361839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1743" y="3744005"/>
            <a:ext cx="1628274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1744" y="4015467"/>
            <a:ext cx="7620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1743" y="4286930"/>
            <a:ext cx="1990112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81743" y="4558392"/>
            <a:ext cx="904596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81744" y="4829855"/>
            <a:ext cx="152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81743" y="5101317"/>
            <a:ext cx="25781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81743" y="5372780"/>
            <a:ext cx="1311665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81743" y="2596243"/>
            <a:ext cx="3810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81743" y="2596243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62743" y="2596243"/>
            <a:ext cx="14478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10543" y="2596243"/>
            <a:ext cx="6858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96343" y="2596243"/>
            <a:ext cx="11430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39343" y="2596243"/>
            <a:ext cx="13716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10943" y="2596243"/>
            <a:ext cx="4572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68143" y="259624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82543" y="259624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1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tasks have a </a:t>
            </a:r>
            <a:r>
              <a:rPr lang="en-US" dirty="0">
                <a:solidFill>
                  <a:schemeClr val="accent1"/>
                </a:solidFill>
              </a:rPr>
              <a:t>serial part </a:t>
            </a:r>
            <a:r>
              <a:rPr lang="en-US" dirty="0"/>
              <a:t>and a </a:t>
            </a:r>
            <a:r>
              <a:rPr lang="en-US" dirty="0">
                <a:solidFill>
                  <a:schemeClr val="accent1"/>
                </a:solidFill>
              </a:rPr>
              <a:t>parallel part</a:t>
            </a:r>
            <a:r>
              <a:rPr lang="en-US" dirty="0"/>
              <a:t>…</a:t>
            </a:r>
          </a:p>
          <a:p>
            <a:pPr marL="0" indent="0">
              <a:buNone/>
            </a:pPr>
            <a:r>
              <a:rPr lang="en-US" dirty="0"/>
              <a:t>Example: </a:t>
            </a:r>
          </a:p>
          <a:p>
            <a:pPr marL="0" indent="0">
              <a:buNone/>
            </a:pPr>
            <a:r>
              <a:rPr lang="en-US" dirty="0"/>
              <a:t>	step 1: divide input data into </a:t>
            </a:r>
            <a:r>
              <a:rPr lang="en-US" i="1" dirty="0"/>
              <a:t>n</a:t>
            </a:r>
            <a:r>
              <a:rPr lang="en-US" dirty="0"/>
              <a:t> pieces</a:t>
            </a:r>
          </a:p>
          <a:p>
            <a:pPr marL="0" indent="0">
              <a:buNone/>
            </a:pPr>
            <a:r>
              <a:rPr lang="en-US" dirty="0"/>
              <a:t>	step 2: do work on each piece</a:t>
            </a:r>
          </a:p>
          <a:p>
            <a:pPr marL="0" indent="0">
              <a:buNone/>
            </a:pPr>
            <a:r>
              <a:rPr lang="en-US" dirty="0"/>
              <a:t>	step 3: combine all results</a:t>
            </a:r>
          </a:p>
          <a:p>
            <a:pPr marL="0" indent="0">
              <a:buNone/>
            </a:pPr>
            <a:r>
              <a:rPr lang="en-US" dirty="0"/>
              <a:t>Recall: </a:t>
            </a:r>
            <a:r>
              <a:rPr lang="en-US" dirty="0">
                <a:solidFill>
                  <a:schemeClr val="accent1"/>
                </a:solidFill>
              </a:rPr>
              <a:t>Amdahl’s Law</a:t>
            </a:r>
          </a:p>
          <a:p>
            <a:pPr marL="0" indent="0">
              <a:buNone/>
            </a:pPr>
            <a:r>
              <a:rPr lang="en-US" dirty="0"/>
              <a:t>As number of cores increases …</a:t>
            </a:r>
          </a:p>
          <a:p>
            <a:pPr lvl="1"/>
            <a:r>
              <a:rPr lang="en-US" dirty="0"/>
              <a:t>time to execute parallel part? </a:t>
            </a:r>
          </a:p>
          <a:p>
            <a:pPr lvl="1"/>
            <a:r>
              <a:rPr lang="en-US" dirty="0"/>
              <a:t>time to execute serial part?</a:t>
            </a:r>
          </a:p>
          <a:p>
            <a:pPr lvl="1"/>
            <a:r>
              <a:rPr lang="en-US" i="1" dirty="0">
                <a:solidFill>
                  <a:schemeClr val="accent1"/>
                </a:solidFill>
              </a:rPr>
              <a:t>Serial part eventually dominates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31093" y="4354286"/>
            <a:ext cx="216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  <a:cs typeface="Calibri" pitchFamily="34" charset="0"/>
              </a:rPr>
              <a:t>g</a:t>
            </a:r>
            <a:r>
              <a:rPr lang="en-US" sz="2800" dirty="0" smtClean="0">
                <a:solidFill>
                  <a:schemeClr val="accent1"/>
                </a:solidFill>
                <a:latin typeface="Source Sans Pro"/>
                <a:cs typeface="Calibri" pitchFamily="34" charset="0"/>
              </a:rPr>
              <a:t>oes to zero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7497" y="4887686"/>
            <a:ext cx="3183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  <a:cs typeface="Calibri" pitchFamily="34" charset="0"/>
              </a:rPr>
              <a:t>Remains the same</a:t>
            </a:r>
          </a:p>
        </p:txBody>
      </p:sp>
    </p:spTree>
    <p:extLst>
      <p:ext uri="{BB962C8B-B14F-4D97-AF65-F5344CB8AC3E}">
        <p14:creationId xmlns:p14="http://schemas.microsoft.com/office/powerpoint/2010/main" val="187355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24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6400" y="23622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28194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21336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25908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76400" y="1219200"/>
            <a:ext cx="57912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676400" y="3810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76400" y="4038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6400" y="4267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76400" y="44958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76400" y="5181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76400" y="4953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76400" y="47244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76400" y="5410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467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242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384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65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Necessity, not luxury</a:t>
            </a:r>
          </a:p>
          <a:p>
            <a:pPr marL="0" indent="0">
              <a:buNone/>
            </a:pPr>
            <a:r>
              <a:rPr lang="en-US" dirty="0"/>
              <a:t>	Power wall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 easy to get performance out of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Many solutions</a:t>
            </a:r>
          </a:p>
          <a:p>
            <a:pPr marL="0" indent="0">
              <a:buNone/>
            </a:pPr>
            <a:r>
              <a:rPr lang="en-US" dirty="0"/>
              <a:t>	Pipelining</a:t>
            </a:r>
          </a:p>
          <a:p>
            <a:pPr marL="0" indent="0">
              <a:buNone/>
            </a:pPr>
            <a:r>
              <a:rPr lang="en-US" dirty="0"/>
              <a:t>	Multi-issue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Hyperthreading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Multicore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is a necessity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Q: So lets just all use multicore from now on!</a:t>
            </a:r>
          </a:p>
          <a:p>
            <a:pPr marL="0" indent="0">
              <a:buNone/>
            </a:pPr>
            <a:r>
              <a:rPr lang="en-AU" dirty="0"/>
              <a:t>A: Software must be written as parallel program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>
                <a:solidFill>
                  <a:schemeClr val="accent1"/>
                </a:solidFill>
              </a:rPr>
              <a:t>Multicore difficulties</a:t>
            </a:r>
          </a:p>
          <a:p>
            <a:pPr lvl="1"/>
            <a:r>
              <a:rPr lang="en-AU" dirty="0">
                <a:solidFill>
                  <a:schemeClr val="tx2"/>
                </a:solidFill>
              </a:rPr>
              <a:t>Partitioning work</a:t>
            </a:r>
          </a:p>
          <a:p>
            <a:pPr lvl="1"/>
            <a:r>
              <a:rPr lang="en-AU" dirty="0">
                <a:solidFill>
                  <a:schemeClr val="accent6"/>
                </a:solidFill>
              </a:rPr>
              <a:t>Coordination &amp; synchronization</a:t>
            </a:r>
          </a:p>
          <a:p>
            <a:pPr lvl="1"/>
            <a:r>
              <a:rPr lang="en-AU" dirty="0"/>
              <a:t>Communications overhead</a:t>
            </a:r>
          </a:p>
          <a:p>
            <a:pPr lvl="1"/>
            <a:r>
              <a:rPr lang="en-AU" dirty="0"/>
              <a:t>How do you write parallel programs?</a:t>
            </a:r>
          </a:p>
          <a:p>
            <a:pPr marL="914400" lvl="2" indent="0">
              <a:buNone/>
            </a:pPr>
            <a:r>
              <a:rPr lang="en-AU" sz="2800" dirty="0"/>
              <a:t>... without knowing exact underlying architecture?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Parallel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0999" y="3861592"/>
            <a:ext cx="5578929" cy="93900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3450770"/>
            <a:ext cx="8305800" cy="30480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003" y="427738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HW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58480" y="3545571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S</a:t>
            </a:r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0528" y="4020663"/>
            <a:ext cx="15648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Your 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career…</a:t>
            </a:r>
          </a:p>
        </p:txBody>
      </p:sp>
    </p:spTree>
    <p:extLst>
      <p:ext uri="{BB962C8B-B14F-4D97-AF65-F5344CB8AC3E}">
        <p14:creationId xmlns:p14="http://schemas.microsoft.com/office/powerpoint/2010/main" val="16050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 I take advantage of </a:t>
            </a:r>
            <a:r>
              <a:rPr lang="en-US" i="1" dirty="0">
                <a:solidFill>
                  <a:schemeClr val="accent1"/>
                </a:solidFill>
              </a:rPr>
              <a:t>parallelism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How do I write (</a:t>
            </a:r>
            <a:r>
              <a:rPr lang="en-US" b="1" dirty="0"/>
              <a:t>correct</a:t>
            </a:r>
            <a:r>
              <a:rPr lang="en-US" dirty="0"/>
              <a:t>) parallel programs?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primitives do I need to implement correct parallel programs?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Big Picture: Parallelism and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922814" y="1502229"/>
            <a:ext cx="1763486" cy="68058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9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Cache Coherency</a:t>
            </a:r>
          </a:p>
          <a:p>
            <a:pPr lvl="1"/>
            <a:r>
              <a:rPr lang="en-US" dirty="0"/>
              <a:t>Processors cache </a:t>
            </a:r>
            <a:r>
              <a:rPr lang="en-US" i="1" dirty="0"/>
              <a:t>shared</a:t>
            </a:r>
            <a:r>
              <a:rPr lang="en-US" dirty="0"/>
              <a:t> data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 they see different (</a:t>
            </a:r>
            <a:r>
              <a:rPr lang="en-US" dirty="0">
                <a:solidFill>
                  <a:schemeClr val="accent1"/>
                </a:solidFill>
              </a:rPr>
              <a:t>incoherent</a:t>
            </a:r>
            <a:r>
              <a:rPr lang="en-US" dirty="0"/>
              <a:t>) values for the </a:t>
            </a:r>
            <a:r>
              <a:rPr lang="en-US" i="1" dirty="0"/>
              <a:t>same</a:t>
            </a:r>
            <a:r>
              <a:rPr lang="en-US" dirty="0"/>
              <a:t> memory location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Synchronizing parallel programs</a:t>
            </a:r>
          </a:p>
          <a:p>
            <a:pPr marL="573088" lvl="1" indent="-457200"/>
            <a:r>
              <a:rPr lang="en-US" dirty="0">
                <a:sym typeface="Wingdings" pitchFamily="2" charset="2"/>
              </a:rPr>
              <a:t>Atomic Instructions</a:t>
            </a:r>
          </a:p>
          <a:p>
            <a:pPr marL="631825" lvl="1" indent="-457200"/>
            <a:r>
              <a:rPr lang="en-US" dirty="0">
                <a:sym typeface="Wingdings" pitchFamily="2" charset="2"/>
              </a:rPr>
              <a:t>HW support for synchronization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to write parallel programs</a:t>
            </a:r>
          </a:p>
          <a:p>
            <a:pPr marL="573088" lvl="1" indent="-457200"/>
            <a:r>
              <a:rPr lang="en-US" dirty="0">
                <a:sym typeface="Wingdings" pitchFamily="2" charset="2"/>
              </a:rPr>
              <a:t>Threads and processes</a:t>
            </a:r>
          </a:p>
          <a:p>
            <a:pPr marL="573088" lvl="1" indent="-457200"/>
            <a:r>
              <a:rPr lang="en-US" dirty="0">
                <a:sym typeface="Wingdings" pitchFamily="2" charset="2"/>
              </a:rPr>
              <a:t>Critical sections, race conditions, and </a:t>
            </a:r>
            <a:r>
              <a:rPr lang="en-US" dirty="0" err="1" smtClean="0">
                <a:sym typeface="Wingdings" pitchFamily="2" charset="2"/>
              </a:rPr>
              <a:t>mutexes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&amp;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Cache Coherency Problem</a:t>
            </a:r>
            <a:r>
              <a:rPr lang="en-US" dirty="0"/>
              <a:t>: What happens when to two or more processors cache </a:t>
            </a:r>
            <a:r>
              <a:rPr lang="en-US" b="1" i="1" dirty="0"/>
              <a:t>shared</a:t>
            </a:r>
            <a:r>
              <a:rPr lang="en-US" dirty="0"/>
              <a:t> data?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and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Pitfall: Amdahl’s Law</a:t>
            </a:r>
            <a:endParaRPr lang="en-A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685800"/>
            <a:ext cx="8839200" cy="1423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/>
              <a:t>Improving an aspect of a computer and expecting a proportional improvement in overall performance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28600" y="3733800"/>
            <a:ext cx="87630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sym typeface="Wingdings" pitchFamily="2" charset="2"/>
              </a:rPr>
              <a:t>Example: multiply accounts for 80s out of 100s</a:t>
            </a:r>
            <a:endParaRPr lang="en-US" sz="2800" dirty="0" smtClean="0">
              <a:solidFill>
                <a:schemeClr val="tx2"/>
              </a:solidFill>
              <a:latin typeface="Source Sans Pro"/>
            </a:endParaRPr>
          </a:p>
          <a:p>
            <a:pPr marL="2857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Multiply can be parallelized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2895600"/>
                <a:ext cx="6507359" cy="86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  <a:latin typeface="Source Sans Pro"/>
                  </a:rPr>
                  <a:t>T</a:t>
                </a:r>
                <a:r>
                  <a:rPr lang="en-US" sz="3200" baseline="-25000" dirty="0" err="1" smtClean="0">
                    <a:solidFill>
                      <a:schemeClr val="tx2"/>
                    </a:solidFill>
                    <a:latin typeface="Source Sans Pro"/>
                  </a:rPr>
                  <a:t>improved</a:t>
                </a:r>
                <a:r>
                  <a:rPr lang="en-US" sz="3200" dirty="0" smtClean="0">
                    <a:solidFill>
                      <a:schemeClr val="tx2"/>
                    </a:solidFill>
                    <a:latin typeface="Source Sans Pro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3200" b="0" i="0" baseline="-250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affected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improvement</m:t>
                        </m:r>
                        <m: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factor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2"/>
                    </a:solidFill>
                    <a:latin typeface="Source Sans Pro"/>
                  </a:rPr>
                  <a:t>+ </a:t>
                </a:r>
                <a:r>
                  <a:rPr lang="en-US" sz="3200" dirty="0" err="1" smtClean="0">
                    <a:solidFill>
                      <a:schemeClr val="tx2"/>
                    </a:solidFill>
                    <a:latin typeface="Source Sans Pro"/>
                  </a:rPr>
                  <a:t>T</a:t>
                </a:r>
                <a:r>
                  <a:rPr lang="en-US" sz="3200" baseline="-25000" dirty="0" err="1" smtClean="0">
                    <a:solidFill>
                      <a:schemeClr val="tx2"/>
                    </a:solidFill>
                    <a:latin typeface="Source Sans Pro"/>
                  </a:rPr>
                  <a:t>unaffected</a:t>
                </a:r>
                <a:endParaRPr lang="en-US" sz="3200" baseline="-25000" dirty="0" smtClean="0">
                  <a:solidFill>
                    <a:schemeClr val="tx2"/>
                  </a:solidFill>
                  <a:latin typeface="Source Sans Pro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95600"/>
                <a:ext cx="6507359" cy="861646"/>
              </a:xfrm>
              <a:prstGeom prst="rect">
                <a:avLst/>
              </a:prstGeom>
              <a:blipFill>
                <a:blip r:embed="rId2"/>
                <a:stretch>
                  <a:fillRect l="-2437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22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Cache Coherency Problem</a:t>
            </a:r>
            <a:r>
              <a:rPr lang="en-US" dirty="0"/>
              <a:t>: What happens when to two or more processors cache </a:t>
            </a:r>
            <a:r>
              <a:rPr lang="en-US" i="1" dirty="0"/>
              <a:t>shared</a:t>
            </a:r>
            <a:r>
              <a:rPr lang="en-US" dirty="0"/>
              <a:t> data?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i.e. the view of memory held by two different processors is through their individual caches.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As a result, processors can see different (</a:t>
            </a:r>
            <a:r>
              <a:rPr lang="en-US" dirty="0">
                <a:solidFill>
                  <a:schemeClr val="accent1"/>
                </a:solidFill>
              </a:rPr>
              <a:t>incoherent</a:t>
            </a:r>
            <a:r>
              <a:rPr lang="en-US" dirty="0"/>
              <a:t>) values to the </a:t>
            </a:r>
            <a:r>
              <a:rPr lang="en-US" i="1" dirty="0"/>
              <a:t>same</a:t>
            </a:r>
            <a:r>
              <a:rPr lang="en-US" dirty="0"/>
              <a:t> memory location.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and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and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066800"/>
            <a:ext cx="8845550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7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processor core has its own L1 cache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and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432982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3248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1613247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4432759"/>
            <a:ext cx="3508375" cy="23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4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processor core has its own L1 cache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and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4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9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03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processor core has its own L1 cache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and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3" name="Rectangle 12"/>
          <p:cNvSpPr/>
          <p:nvPr>
            <p:custDataLst>
              <p:tags r:id="rId1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Core0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5" name="Straight Arrow Connector 14"/>
          <p:cNvCxnSpPr/>
          <p:nvPr>
            <p:custDataLst>
              <p:tags r:id="rId3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>
            <p:custDataLst>
              <p:tags r:id="rId4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Memory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" name="Rectangle 16"/>
          <p:cNvSpPr/>
          <p:nvPr>
            <p:custDataLst>
              <p:tags r:id="rId5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I/O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8" name="Rectangle 17"/>
          <p:cNvSpPr/>
          <p:nvPr>
            <p:custDataLst>
              <p:tags r:id="rId6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Interconnect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9" name="Straight Arrow Connector 18"/>
          <p:cNvCxnSpPr/>
          <p:nvPr>
            <p:custDataLst>
              <p:tags r:id="rId7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8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9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0"/>
            </p:custDataLst>
          </p:nvPr>
        </p:nvCxnSpPr>
        <p:spPr>
          <a:xfrm rot="5400000">
            <a:off x="5752306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>
            <p:custDataLst>
              <p:tags r:id="rId11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>
            <p:custDataLst>
              <p:tags r:id="rId12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Core1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5" name="Rectangle 24"/>
          <p:cNvSpPr/>
          <p:nvPr>
            <p:custDataLst>
              <p:tags r:id="rId13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6" name="Rectangle 25"/>
          <p:cNvSpPr/>
          <p:nvPr>
            <p:custDataLst>
              <p:tags r:id="rId14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Core3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7" name="Rectangle 26"/>
          <p:cNvSpPr/>
          <p:nvPr>
            <p:custDataLst>
              <p:tags r:id="rId15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" name="Rectangle 27"/>
          <p:cNvSpPr/>
          <p:nvPr>
            <p:custDataLst>
              <p:tags r:id="rId16"/>
            </p:custDataLst>
          </p:nvPr>
        </p:nvSpPr>
        <p:spPr>
          <a:xfrm>
            <a:off x="5410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Core2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" name="Rectangle 28"/>
          <p:cNvSpPr/>
          <p:nvPr>
            <p:custDataLst>
              <p:tags r:id="rId17"/>
            </p:custDataLst>
          </p:nvPr>
        </p:nvSpPr>
        <p:spPr>
          <a:xfrm>
            <a:off x="54102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4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29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03" y="37338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16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chemeClr val="tx2"/>
                </a:solidFill>
              </a:rPr>
              <a:t>Shared Memory Multiprocessor (SMP)</a:t>
            </a:r>
          </a:p>
          <a:p>
            <a:pPr lvl="1"/>
            <a:r>
              <a:rPr lang="en-AU" dirty="0">
                <a:solidFill>
                  <a:schemeClr val="tx2"/>
                </a:solidFill>
              </a:rPr>
              <a:t>Typical (today): 2 – 4 </a:t>
            </a:r>
            <a:r>
              <a:rPr lang="en-AU" dirty="0">
                <a:solidFill>
                  <a:schemeClr val="accent1"/>
                </a:solidFill>
              </a:rPr>
              <a:t>processor dies</a:t>
            </a:r>
            <a:r>
              <a:rPr lang="en-AU" dirty="0">
                <a:solidFill>
                  <a:schemeClr val="tx2"/>
                </a:solidFill>
              </a:rPr>
              <a:t>, 2 – 8 </a:t>
            </a:r>
            <a:r>
              <a:rPr lang="en-AU" dirty="0">
                <a:solidFill>
                  <a:schemeClr val="accent1"/>
                </a:solidFill>
              </a:rPr>
              <a:t>cores</a:t>
            </a:r>
            <a:r>
              <a:rPr lang="en-AU" dirty="0">
                <a:solidFill>
                  <a:schemeClr val="tx2"/>
                </a:solidFill>
              </a:rPr>
              <a:t> each </a:t>
            </a:r>
          </a:p>
          <a:p>
            <a:pPr lvl="1"/>
            <a:r>
              <a:rPr lang="en-AU" dirty="0">
                <a:solidFill>
                  <a:schemeClr val="tx2"/>
                </a:solidFill>
              </a:rPr>
              <a:t>HW provides </a:t>
            </a:r>
            <a:r>
              <a:rPr lang="en-AU" i="1" dirty="0">
                <a:solidFill>
                  <a:schemeClr val="accent1"/>
                </a:solidFill>
              </a:rPr>
              <a:t>single physical address </a:t>
            </a:r>
            <a:r>
              <a:rPr lang="en-AU" dirty="0">
                <a:solidFill>
                  <a:schemeClr val="tx2"/>
                </a:solidFill>
              </a:rPr>
              <a:t>space for all processors</a:t>
            </a:r>
          </a:p>
          <a:p>
            <a:pPr lvl="1"/>
            <a:endParaRPr lang="en-AU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Shared Memory Multiprocessors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Core0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7" name="Straight Arrow Connector 6"/>
          <p:cNvCxnSpPr/>
          <p:nvPr>
            <p:custDataLst>
              <p:tags r:id="rId3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Memory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I/O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Interconnect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>
            <p:custDataLst>
              <p:tags r:id="rId8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9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>
            <p:custDataLst>
              <p:tags r:id="rId10"/>
            </p:custDataLst>
          </p:nvPr>
        </p:nvCxnSpPr>
        <p:spPr>
          <a:xfrm rot="5400000">
            <a:off x="5752306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>
            <p:custDataLst>
              <p:tags r:id="rId11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Core1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" name="Rectangle 16"/>
          <p:cNvSpPr/>
          <p:nvPr>
            <p:custDataLst>
              <p:tags r:id="rId13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8" name="Rectangle 17"/>
          <p:cNvSpPr/>
          <p:nvPr>
            <p:custDataLst>
              <p:tags r:id="rId14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Core3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5410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Core2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54102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794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chemeClr val="tx2"/>
                </a:solidFill>
              </a:rPr>
              <a:t>Shared Memory Multiprocessor (SMP)</a:t>
            </a:r>
          </a:p>
          <a:p>
            <a:pPr lvl="1"/>
            <a:r>
              <a:rPr lang="en-AU" dirty="0">
                <a:solidFill>
                  <a:schemeClr val="tx2"/>
                </a:solidFill>
              </a:rPr>
              <a:t>Typical (today): 2 – 4 </a:t>
            </a:r>
            <a:r>
              <a:rPr lang="en-AU" dirty="0">
                <a:solidFill>
                  <a:schemeClr val="accent1"/>
                </a:solidFill>
              </a:rPr>
              <a:t>processor dies</a:t>
            </a:r>
            <a:r>
              <a:rPr lang="en-AU" dirty="0">
                <a:solidFill>
                  <a:schemeClr val="tx2"/>
                </a:solidFill>
              </a:rPr>
              <a:t>, 2 – 8 </a:t>
            </a:r>
            <a:r>
              <a:rPr lang="en-AU" dirty="0">
                <a:solidFill>
                  <a:schemeClr val="accent1"/>
                </a:solidFill>
              </a:rPr>
              <a:t>cores</a:t>
            </a:r>
            <a:r>
              <a:rPr lang="en-AU" dirty="0">
                <a:solidFill>
                  <a:schemeClr val="tx2"/>
                </a:solidFill>
              </a:rPr>
              <a:t> each </a:t>
            </a:r>
          </a:p>
          <a:p>
            <a:pPr lvl="1"/>
            <a:r>
              <a:rPr lang="en-AU" dirty="0">
                <a:solidFill>
                  <a:schemeClr val="tx2"/>
                </a:solidFill>
              </a:rPr>
              <a:t>HW provides </a:t>
            </a:r>
            <a:r>
              <a:rPr lang="en-AU" i="1" dirty="0">
                <a:solidFill>
                  <a:schemeClr val="accent1"/>
                </a:solidFill>
              </a:rPr>
              <a:t>single physical address </a:t>
            </a:r>
            <a:r>
              <a:rPr lang="en-AU" dirty="0">
                <a:solidFill>
                  <a:schemeClr val="tx2"/>
                </a:solidFill>
              </a:rPr>
              <a:t>space for all processors</a:t>
            </a:r>
          </a:p>
          <a:p>
            <a:pPr lvl="1"/>
            <a:endParaRPr lang="en-AU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Shared Memory Multiprocessors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Core0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7" name="Straight Arrow Connector 6"/>
          <p:cNvCxnSpPr/>
          <p:nvPr>
            <p:custDataLst>
              <p:tags r:id="rId3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Memory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I/O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Interconnect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>
            <p:custDataLst>
              <p:tags r:id="rId8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9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>
            <p:custDataLst>
              <p:tags r:id="rId10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>
            <p:custDataLst>
              <p:tags r:id="rId11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Core1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" name="Rectangle 16"/>
          <p:cNvSpPr/>
          <p:nvPr>
            <p:custDataLst>
              <p:tags r:id="rId12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2" name="TextBox 21"/>
          <p:cNvSpPr txBox="1"/>
          <p:nvPr>
            <p:custDataLst>
              <p:tags r:id="rId13"/>
            </p:custDataLst>
          </p:nvPr>
        </p:nvSpPr>
        <p:spPr>
          <a:xfrm>
            <a:off x="5656502" y="4193876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23" name="Rectangle 22"/>
          <p:cNvSpPr/>
          <p:nvPr>
            <p:custDataLst>
              <p:tags r:id="rId14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  <a:latin typeface="Source Sans Pro"/>
              </a:rPr>
              <a:t>CoreN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4" name="Rectangle 23"/>
          <p:cNvSpPr/>
          <p:nvPr>
            <p:custDataLst>
              <p:tags r:id="rId15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5" name="TextBox 24"/>
          <p:cNvSpPr txBox="1"/>
          <p:nvPr>
            <p:custDataLst>
              <p:tags r:id="rId16"/>
            </p:custDataLst>
          </p:nvPr>
        </p:nvSpPr>
        <p:spPr>
          <a:xfrm>
            <a:off x="4953000" y="419100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26" name="TextBox 25"/>
          <p:cNvSpPr txBox="1"/>
          <p:nvPr>
            <p:custDataLst>
              <p:tags r:id="rId17"/>
            </p:custDataLst>
          </p:nvPr>
        </p:nvSpPr>
        <p:spPr>
          <a:xfrm>
            <a:off x="6436204" y="419100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3862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Thread A (on Core0)	</a:t>
            </a:r>
            <a:r>
              <a:rPr lang="en-US" sz="2800" i="1" dirty="0" smtClean="0"/>
              <a:t>	Thread </a:t>
            </a:r>
            <a:r>
              <a:rPr lang="en-US" sz="2800" i="1" dirty="0"/>
              <a:t>B (on Core1)</a:t>
            </a:r>
            <a:br>
              <a:rPr lang="en-US" sz="2800" i="1" dirty="0"/>
            </a:br>
            <a:r>
              <a:rPr lang="en-US" sz="2800" dirty="0"/>
              <a:t>for(</a:t>
            </a:r>
            <a:r>
              <a:rPr lang="en-US" sz="2800" dirty="0" err="1"/>
              <a:t>int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= 0, </a:t>
            </a:r>
            <a:r>
              <a:rPr lang="en-US" sz="2800" dirty="0" err="1"/>
              <a:t>i</a:t>
            </a:r>
            <a:r>
              <a:rPr lang="en-US" sz="2800" dirty="0"/>
              <a:t> &lt; 5; </a:t>
            </a:r>
            <a:r>
              <a:rPr lang="en-US" sz="2800" dirty="0" err="1"/>
              <a:t>i</a:t>
            </a:r>
            <a:r>
              <a:rPr lang="en-US" sz="2800" dirty="0"/>
              <a:t>++) {	</a:t>
            </a:r>
            <a:r>
              <a:rPr lang="en-US" sz="2800" dirty="0" smtClean="0"/>
              <a:t>	for(</a:t>
            </a:r>
            <a:r>
              <a:rPr lang="en-US" sz="2800" dirty="0" err="1" smtClean="0"/>
              <a:t>int</a:t>
            </a:r>
            <a:r>
              <a:rPr lang="en-US" sz="2800" dirty="0" smtClean="0"/>
              <a:t> </a:t>
            </a:r>
            <a:r>
              <a:rPr lang="en-US" sz="2800" dirty="0"/>
              <a:t>j = 0; j &lt; 5; </a:t>
            </a:r>
            <a:r>
              <a:rPr lang="en-US" sz="2800" dirty="0" err="1"/>
              <a:t>j++</a:t>
            </a:r>
            <a:r>
              <a:rPr lang="en-US" sz="2800" dirty="0"/>
              <a:t>) {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/>
              <a:t> =</a:t>
            </a:r>
            <a:r>
              <a:rPr lang="en-US" sz="2800" dirty="0">
                <a:solidFill>
                  <a:schemeClr val="accent1"/>
                </a:solidFill>
              </a:rPr>
              <a:t> x </a:t>
            </a:r>
            <a:r>
              <a:rPr lang="en-US" sz="2800" dirty="0"/>
              <a:t>+ 1;				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/>
              <a:t> + 1;</a:t>
            </a:r>
            <a:br>
              <a:rPr lang="en-US" sz="2800" dirty="0"/>
            </a:br>
            <a:r>
              <a:rPr lang="en-US" sz="2800" dirty="0"/>
              <a:t>}					</a:t>
            </a:r>
            <a:r>
              <a:rPr lang="en-US" sz="2800" dirty="0" smtClean="0"/>
              <a:t>		}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will the value of 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/>
              <a:t> be after both loops finish?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Cache Coherency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Core0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7" name="Straight Arrow Connector 6"/>
          <p:cNvCxnSpPr/>
          <p:nvPr>
            <p:custDataLst>
              <p:tags r:id="rId3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Memory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I/O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Interconnect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>
            <p:custDataLst>
              <p:tags r:id="rId8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9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>
            <p:custDataLst>
              <p:tags r:id="rId10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>
            <p:custDataLst>
              <p:tags r:id="rId11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Core1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" name="TextBox 16"/>
          <p:cNvSpPr txBox="1"/>
          <p:nvPr>
            <p:custDataLst>
              <p:tags r:id="rId13"/>
            </p:custDataLst>
          </p:nvPr>
        </p:nvSpPr>
        <p:spPr>
          <a:xfrm>
            <a:off x="5656502" y="4193876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18" name="Rectangle 17"/>
          <p:cNvSpPr/>
          <p:nvPr>
            <p:custDataLst>
              <p:tags r:id="rId14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  <a:latin typeface="Source Sans Pro"/>
              </a:rPr>
              <a:t>CoreN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0" name="TextBox 19"/>
          <p:cNvSpPr txBox="1"/>
          <p:nvPr>
            <p:custDataLst>
              <p:tags r:id="rId16"/>
            </p:custDataLst>
          </p:nvPr>
        </p:nvSpPr>
        <p:spPr>
          <a:xfrm>
            <a:off x="4953000" y="419100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21" name="TextBox 20"/>
          <p:cNvSpPr txBox="1"/>
          <p:nvPr>
            <p:custDataLst>
              <p:tags r:id="rId17"/>
            </p:custDataLst>
          </p:nvPr>
        </p:nvSpPr>
        <p:spPr>
          <a:xfrm>
            <a:off x="6436204" y="419100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4287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Not just a problem for Write-Back Caches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858838"/>
            <a:ext cx="8283575" cy="135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buNone/>
            </a:pPr>
            <a:r>
              <a:rPr lang="en-AU" sz="2800" dirty="0" smtClean="0"/>
              <a:t>Executing on a write-thru cache</a:t>
            </a:r>
            <a:endParaRPr lang="en-AU" sz="2800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217265"/>
              </p:ext>
            </p:extLst>
          </p:nvPr>
        </p:nvGraphicFramePr>
        <p:xfrm>
          <a:off x="685800" y="1503362"/>
          <a:ext cx="7845425" cy="273462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Time step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>
            <p:custDataLst>
              <p:tags r:id="rId1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Core0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2" name="Straight Arrow Connector 11"/>
          <p:cNvCxnSpPr/>
          <p:nvPr>
            <p:custDataLst>
              <p:tags r:id="rId3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>
            <p:custDataLst>
              <p:tags r:id="rId4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Memory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I/O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Interconnect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6" name="Straight Arrow Connector 15"/>
          <p:cNvCxnSpPr/>
          <p:nvPr>
            <p:custDataLst>
              <p:tags r:id="rId7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>
            <p:custDataLst>
              <p:tags r:id="rId8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>
            <p:custDataLst>
              <p:tags r:id="rId9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Core1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1" name="Rectangle 20"/>
          <p:cNvSpPr/>
          <p:nvPr>
            <p:custDataLst>
              <p:tags r:id="rId12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2" name="TextBox 21"/>
          <p:cNvSpPr txBox="1"/>
          <p:nvPr>
            <p:custDataLst>
              <p:tags r:id="rId13"/>
            </p:custDataLst>
          </p:nvPr>
        </p:nvSpPr>
        <p:spPr>
          <a:xfrm>
            <a:off x="5656502" y="4193876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23" name="Rectangle 22"/>
          <p:cNvSpPr/>
          <p:nvPr>
            <p:custDataLst>
              <p:tags r:id="rId14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  <a:latin typeface="Source Sans Pro"/>
              </a:rPr>
              <a:t>CoreN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4" name="Rectangle 23"/>
          <p:cNvSpPr/>
          <p:nvPr>
            <p:custDataLst>
              <p:tags r:id="rId15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5" name="TextBox 24"/>
          <p:cNvSpPr txBox="1"/>
          <p:nvPr>
            <p:custDataLst>
              <p:tags r:id="rId16"/>
            </p:custDataLst>
          </p:nvPr>
        </p:nvSpPr>
        <p:spPr>
          <a:xfrm>
            <a:off x="4953000" y="419100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26" name="TextBox 25"/>
          <p:cNvSpPr txBox="1"/>
          <p:nvPr>
            <p:custDataLst>
              <p:tags r:id="rId17"/>
            </p:custDataLst>
          </p:nvPr>
        </p:nvSpPr>
        <p:spPr>
          <a:xfrm>
            <a:off x="6436204" y="419100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5782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Coherence</a:t>
            </a:r>
          </a:p>
          <a:p>
            <a:pPr marL="457200" indent="-457200"/>
            <a:r>
              <a:rPr lang="en-US" dirty="0"/>
              <a:t>What values can be returned by a read</a:t>
            </a:r>
          </a:p>
          <a:p>
            <a:pPr marL="457200" indent="-457200"/>
            <a:r>
              <a:rPr lang="en-US" dirty="0"/>
              <a:t>Need a globally uniform (consistent) view of a single memory location </a:t>
            </a:r>
          </a:p>
          <a:p>
            <a:pPr marL="0" indent="0">
              <a:buNone/>
            </a:pPr>
            <a:r>
              <a:rPr lang="en-US" b="1" dirty="0"/>
              <a:t>Solution: </a:t>
            </a:r>
            <a:r>
              <a:rPr lang="en-US" dirty="0"/>
              <a:t>Cache Coherence Protocols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Consistency</a:t>
            </a:r>
          </a:p>
          <a:p>
            <a:pPr marL="457200" indent="-457200"/>
            <a:r>
              <a:rPr lang="en-US" dirty="0"/>
              <a:t>When a written value will be returned by a read</a:t>
            </a:r>
          </a:p>
          <a:p>
            <a:pPr marL="457200" indent="-457200"/>
            <a:r>
              <a:rPr lang="en-US" dirty="0"/>
              <a:t>Need a globally uniform (consistent) view of </a:t>
            </a:r>
            <a:r>
              <a:rPr lang="en-US" i="1" dirty="0"/>
              <a:t>all memory locations relative to each other</a:t>
            </a:r>
          </a:p>
          <a:p>
            <a:pPr marL="0" indent="0">
              <a:buNone/>
            </a:pPr>
            <a:r>
              <a:rPr lang="en-US" b="1" dirty="0"/>
              <a:t>Solution: </a:t>
            </a:r>
            <a:r>
              <a:rPr lang="en-US" dirty="0"/>
              <a:t>Memory Consistency Models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AU" sz="2800" dirty="0"/>
              <a:t>Workload: sum of 10 scalars, and 10 </a:t>
            </a:r>
            <a:r>
              <a:rPr lang="en-US" sz="2800" dirty="0">
                <a:cs typeface="Arial" charset="0"/>
              </a:rPr>
              <a:t>× 10 matrix sum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cs typeface="Arial" charset="0"/>
              </a:rPr>
              <a:t>Speed up from 10 to 100 processors?</a:t>
            </a:r>
          </a:p>
          <a:p>
            <a:pPr>
              <a:lnSpc>
                <a:spcPct val="80000"/>
              </a:lnSpc>
            </a:pPr>
            <a:endParaRPr lang="en-US" sz="2800" dirty="0"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cs typeface="Arial" charset="0"/>
              </a:rPr>
              <a:t>Single processor: Time = (10 + 100) × </a:t>
            </a:r>
            <a:r>
              <a:rPr lang="en-US" sz="2800" dirty="0" err="1">
                <a:cs typeface="Arial" charset="0"/>
              </a:rPr>
              <a:t>t</a:t>
            </a:r>
            <a:r>
              <a:rPr lang="en-US" sz="2800" baseline="-25000" dirty="0" err="1">
                <a:cs typeface="Arial" charset="0"/>
              </a:rPr>
              <a:t>add</a:t>
            </a:r>
            <a:endParaRPr lang="en-US" sz="2800" baseline="-25000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cs typeface="Arial" charset="0"/>
              </a:rPr>
              <a:t>10 processors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sz="2400" baseline="-250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cs typeface="Arial" charset="0"/>
              </a:rPr>
              <a:t>100 processors</a:t>
            </a:r>
          </a:p>
          <a:p>
            <a:pPr lvl="1">
              <a:lnSpc>
                <a:spcPct val="80000"/>
              </a:lnSpc>
            </a:pPr>
            <a:endParaRPr lang="en-US" sz="2400" baseline="-25000" dirty="0"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cs typeface="Arial" charset="0"/>
              </a:rPr>
              <a:t>Assumes load can be balanced across </a:t>
            </a:r>
            <a:r>
              <a:rPr lang="en-US" sz="2800" dirty="0" smtClean="0">
                <a:cs typeface="Arial" charset="0"/>
              </a:rPr>
              <a:t>processors</a:t>
            </a:r>
            <a:endParaRPr lang="en-US" sz="2800" dirty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dirty="0"/>
              <a:t>Informal: </a:t>
            </a:r>
            <a:r>
              <a:rPr lang="en-AU" dirty="0">
                <a:solidFill>
                  <a:schemeClr val="accent1"/>
                </a:solidFill>
              </a:rPr>
              <a:t>Reads</a:t>
            </a:r>
            <a:r>
              <a:rPr lang="en-AU" dirty="0"/>
              <a:t> return most recently </a:t>
            </a:r>
            <a:r>
              <a:rPr lang="en-AU" dirty="0">
                <a:solidFill>
                  <a:schemeClr val="accent1"/>
                </a:solidFill>
              </a:rPr>
              <a:t>written</a:t>
            </a:r>
            <a:r>
              <a:rPr lang="en-AU" dirty="0"/>
              <a:t> value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dirty="0"/>
              <a:t>Formal: For concurrent processes P</a:t>
            </a:r>
            <a:r>
              <a:rPr lang="en-AU" baseline="-25000" dirty="0"/>
              <a:t>1</a:t>
            </a:r>
            <a:r>
              <a:rPr lang="en-AU" dirty="0"/>
              <a:t> and P</a:t>
            </a:r>
            <a:r>
              <a:rPr lang="en-AU" baseline="-25000" dirty="0"/>
              <a:t>2</a:t>
            </a:r>
          </a:p>
          <a:p>
            <a:pPr lvl="1">
              <a:lnSpc>
                <a:spcPct val="90000"/>
              </a:lnSpc>
            </a:pPr>
            <a:r>
              <a:rPr lang="en-AU" dirty="0">
                <a:solidFill>
                  <a:schemeClr val="accent1"/>
                </a:solidFill>
              </a:rPr>
              <a:t>P writes X </a:t>
            </a:r>
            <a:r>
              <a:rPr lang="en-AU" dirty="0"/>
              <a:t>before </a:t>
            </a:r>
            <a:r>
              <a:rPr lang="en-AU" dirty="0">
                <a:solidFill>
                  <a:schemeClr val="accent1"/>
                </a:solidFill>
              </a:rPr>
              <a:t>P reads X </a:t>
            </a:r>
            <a:r>
              <a:rPr lang="en-AU" dirty="0"/>
              <a:t>(with no intervening writes)</a:t>
            </a:r>
            <a:br>
              <a:rPr lang="en-AU" dirty="0"/>
            </a:br>
            <a:r>
              <a:rPr lang="en-AU" dirty="0">
                <a:sym typeface="Symbol" pitchFamily="18" charset="2"/>
              </a:rPr>
              <a:t> read returns written value</a:t>
            </a:r>
          </a:p>
          <a:p>
            <a:pPr lvl="2">
              <a:lnSpc>
                <a:spcPct val="90000"/>
              </a:lnSpc>
            </a:pPr>
            <a:r>
              <a:rPr lang="en-AU" dirty="0">
                <a:solidFill>
                  <a:schemeClr val="accent2"/>
                </a:solidFill>
                <a:sym typeface="Symbol" pitchFamily="18" charset="2"/>
              </a:rPr>
              <a:t>(preserve program order)</a:t>
            </a:r>
          </a:p>
          <a:p>
            <a:pPr lvl="1">
              <a:lnSpc>
                <a:spcPct val="90000"/>
              </a:lnSpc>
            </a:pPr>
            <a:r>
              <a:rPr lang="en-AU" dirty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AU" baseline="-25000" dirty="0">
                <a:solidFill>
                  <a:schemeClr val="accent1"/>
                </a:solidFill>
                <a:sym typeface="Symbol" pitchFamily="18" charset="2"/>
              </a:rPr>
              <a:t>1</a:t>
            </a:r>
            <a:r>
              <a:rPr lang="en-AU" dirty="0">
                <a:solidFill>
                  <a:schemeClr val="accent1"/>
                </a:solidFill>
                <a:sym typeface="Symbol" pitchFamily="18" charset="2"/>
              </a:rPr>
              <a:t> writes X </a:t>
            </a:r>
            <a:r>
              <a:rPr lang="en-AU" dirty="0">
                <a:sym typeface="Symbol" pitchFamily="18" charset="2"/>
              </a:rPr>
              <a:t>before </a:t>
            </a:r>
            <a:r>
              <a:rPr lang="en-AU" dirty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AU" baseline="-25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AU" dirty="0">
                <a:solidFill>
                  <a:schemeClr val="accent1"/>
                </a:solidFill>
                <a:sym typeface="Symbol" pitchFamily="18" charset="2"/>
              </a:rPr>
              <a:t> reads X </a:t>
            </a:r>
            <a:r>
              <a:rPr lang="en-AU" dirty="0">
                <a:sym typeface="Symbol" pitchFamily="18" charset="2"/>
              </a:rPr>
              <a:t/>
            </a:r>
            <a:br>
              <a:rPr lang="en-AU" dirty="0">
                <a:sym typeface="Symbol" pitchFamily="18" charset="2"/>
              </a:rPr>
            </a:br>
            <a:r>
              <a:rPr lang="en-AU" dirty="0">
                <a:sym typeface="Symbol" pitchFamily="18" charset="2"/>
              </a:rPr>
              <a:t> read returns written value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(coherent memory view, can’t read old value forever)</a:t>
            </a:r>
            <a:endParaRPr lang="en-AU" dirty="0">
              <a:solidFill>
                <a:srgbClr val="FF0000"/>
              </a:solidFill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AU" dirty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AU" baseline="-25000" dirty="0">
                <a:solidFill>
                  <a:schemeClr val="accent1"/>
                </a:solidFill>
                <a:sym typeface="Symbol" pitchFamily="18" charset="2"/>
              </a:rPr>
              <a:t>1</a:t>
            </a:r>
            <a:r>
              <a:rPr lang="en-AU" dirty="0">
                <a:solidFill>
                  <a:schemeClr val="accent1"/>
                </a:solidFill>
                <a:sym typeface="Symbol" pitchFamily="18" charset="2"/>
              </a:rPr>
              <a:t> writes X </a:t>
            </a:r>
            <a:r>
              <a:rPr lang="en-AU" dirty="0">
                <a:sym typeface="Symbol" pitchFamily="18" charset="2"/>
              </a:rPr>
              <a:t>and </a:t>
            </a:r>
            <a:r>
              <a:rPr lang="en-AU" dirty="0">
                <a:solidFill>
                  <a:schemeClr val="accent1"/>
                </a:solidFill>
                <a:sym typeface="Symbol" pitchFamily="18" charset="2"/>
              </a:rPr>
              <a:t>P</a:t>
            </a:r>
            <a:r>
              <a:rPr lang="en-AU" baseline="-25000" dirty="0">
                <a:solidFill>
                  <a:schemeClr val="accent1"/>
                </a:solidFill>
                <a:sym typeface="Symbol" pitchFamily="18" charset="2"/>
              </a:rPr>
              <a:t>2</a:t>
            </a:r>
            <a:r>
              <a:rPr lang="en-AU" dirty="0">
                <a:solidFill>
                  <a:schemeClr val="accent1"/>
                </a:solidFill>
                <a:sym typeface="Symbol" pitchFamily="18" charset="2"/>
              </a:rPr>
              <a:t> writes X</a:t>
            </a:r>
            <a:r>
              <a:rPr lang="en-AU" dirty="0">
                <a:sym typeface="Symbol" pitchFamily="18" charset="2"/>
              </a:rPr>
              <a:t/>
            </a:r>
            <a:br>
              <a:rPr lang="en-AU" dirty="0">
                <a:sym typeface="Symbol" pitchFamily="18" charset="2"/>
              </a:rPr>
            </a:br>
            <a:r>
              <a:rPr lang="en-AU" dirty="0">
                <a:sym typeface="Symbol" pitchFamily="18" charset="2"/>
              </a:rPr>
              <a:t> all processors see writes in the same order</a:t>
            </a:r>
          </a:p>
          <a:p>
            <a:pPr lvl="2">
              <a:lnSpc>
                <a:spcPct val="90000"/>
              </a:lnSpc>
            </a:pPr>
            <a:r>
              <a:rPr lang="en-AU" dirty="0">
                <a:sym typeface="Symbol" pitchFamily="18" charset="2"/>
              </a:rPr>
              <a:t>all see the same final value for X</a:t>
            </a:r>
          </a:p>
          <a:p>
            <a:pPr lvl="2">
              <a:lnSpc>
                <a:spcPct val="90000"/>
              </a:lnSpc>
            </a:pPr>
            <a:r>
              <a:rPr lang="en-AU" dirty="0">
                <a:sym typeface="Symbol" pitchFamily="18" charset="2"/>
              </a:rPr>
              <a:t>Aka write serialization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(else P</a:t>
            </a:r>
            <a:r>
              <a:rPr lang="en-US" baseline="-25000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 can see P</a:t>
            </a:r>
            <a:r>
              <a:rPr lang="en-US" baseline="-25000" dirty="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’s write before P</a:t>
            </a:r>
            <a:r>
              <a:rPr lang="en-US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’s and P</a:t>
            </a:r>
            <a:r>
              <a:rPr lang="en-US" baseline="-25000" dirty="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 can see the opposite; their final understanding of state is wrong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Coherence Defined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AU" dirty="0"/>
              <a:t>Operations performed by caches in multiprocessors to ensure coherence</a:t>
            </a:r>
          </a:p>
          <a:p>
            <a:pPr lvl="1">
              <a:lnSpc>
                <a:spcPct val="90000"/>
              </a:lnSpc>
            </a:pPr>
            <a:r>
              <a:rPr lang="en-AU" dirty="0">
                <a:solidFill>
                  <a:schemeClr val="accent1"/>
                </a:solidFill>
              </a:rPr>
              <a:t>Migration</a:t>
            </a:r>
            <a:r>
              <a:rPr lang="en-AU" dirty="0"/>
              <a:t> of data to local caches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Reduces bandwidth for shared memory</a:t>
            </a:r>
          </a:p>
          <a:p>
            <a:pPr lvl="1">
              <a:lnSpc>
                <a:spcPct val="90000"/>
              </a:lnSpc>
            </a:pPr>
            <a:r>
              <a:rPr lang="en-AU" dirty="0">
                <a:solidFill>
                  <a:schemeClr val="accent1"/>
                </a:solidFill>
              </a:rPr>
              <a:t>Replication</a:t>
            </a:r>
            <a:r>
              <a:rPr lang="en-AU" dirty="0"/>
              <a:t> of read-shared data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Reduces contention for access</a:t>
            </a:r>
          </a:p>
          <a:p>
            <a:pPr>
              <a:lnSpc>
                <a:spcPct val="90000"/>
              </a:lnSpc>
            </a:pPr>
            <a:endParaRPr lang="en-AU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dirty="0">
                <a:solidFill>
                  <a:schemeClr val="accent1"/>
                </a:solidFill>
              </a:rPr>
              <a:t>Snooping</a:t>
            </a:r>
            <a:r>
              <a:rPr lang="en-AU" dirty="0"/>
              <a:t> protocols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Each cache monitors bus reads/writes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Cache Coherence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9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Snooping </a:t>
            </a:r>
            <a:r>
              <a:rPr lang="en-US" dirty="0"/>
              <a:t>for Hardware Cache Coherence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All caches monitor bus and all other caches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Bus read: </a:t>
            </a:r>
            <a:r>
              <a:rPr lang="en-US" dirty="0"/>
              <a:t>respond if you have dirty data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Bus write: </a:t>
            </a:r>
            <a:r>
              <a:rPr lang="en-US" dirty="0"/>
              <a:t>update/invalidate your copy of data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5656502" y="4171790"/>
            <a:ext cx="61266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266700" y="4267200"/>
            <a:ext cx="20955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Core0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447800" y="4724400"/>
            <a:ext cx="9144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18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8" name="Straight Arrow Connector 7"/>
          <p:cNvCxnSpPr/>
          <p:nvPr>
            <p:custDataLst>
              <p:tags r:id="rId4"/>
            </p:custDataLst>
          </p:nvPr>
        </p:nvCxnSpPr>
        <p:spPr>
          <a:xfrm rot="5400000">
            <a:off x="16390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Memory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I/O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533400" y="5562600"/>
            <a:ext cx="8305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Interconnect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2" name="Straight Arrow Connector 11"/>
          <p:cNvCxnSpPr/>
          <p:nvPr>
            <p:custDataLst>
              <p:tags r:id="rId8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9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4953000" y="4168914"/>
            <a:ext cx="61266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>
          <a:xfrm>
            <a:off x="6400800" y="4168914"/>
            <a:ext cx="61266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266700" y="4708386"/>
            <a:ext cx="8382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Snoop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7" name="Straight Arrow Connector 16"/>
          <p:cNvCxnSpPr/>
          <p:nvPr>
            <p:custDataLst>
              <p:tags r:id="rId13"/>
            </p:custDataLst>
          </p:nvPr>
        </p:nvCxnSpPr>
        <p:spPr>
          <a:xfrm rot="5400000">
            <a:off x="4960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>
            <p:custDataLst>
              <p:tags r:id="rId14"/>
            </p:custDataLst>
          </p:nvPr>
        </p:nvCxnSpPr>
        <p:spPr>
          <a:xfrm rot="10800000">
            <a:off x="1066799" y="4876800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2781300" y="4267200"/>
            <a:ext cx="20955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Core1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3962400" y="4724400"/>
            <a:ext cx="9144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18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21" name="Straight Arrow Connector 20"/>
          <p:cNvCxnSpPr/>
          <p:nvPr>
            <p:custDataLst>
              <p:tags r:id="rId17"/>
            </p:custDataLst>
          </p:nvPr>
        </p:nvCxnSpPr>
        <p:spPr>
          <a:xfrm rot="5400000">
            <a:off x="41536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2781300" y="4708386"/>
            <a:ext cx="8382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Snoop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23" name="Straight Arrow Connector 22"/>
          <p:cNvCxnSpPr/>
          <p:nvPr>
            <p:custDataLst>
              <p:tags r:id="rId19"/>
            </p:custDataLst>
          </p:nvPr>
        </p:nvCxnSpPr>
        <p:spPr>
          <a:xfrm rot="5400000">
            <a:off x="30106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20"/>
            </p:custDataLst>
          </p:nvPr>
        </p:nvCxnSpPr>
        <p:spPr>
          <a:xfrm rot="10800000">
            <a:off x="3581399" y="4876800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>
            <p:custDataLst>
              <p:tags r:id="rId21"/>
            </p:custDataLst>
          </p:nvPr>
        </p:nvSpPr>
        <p:spPr>
          <a:xfrm>
            <a:off x="6972300" y="4267200"/>
            <a:ext cx="20955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  <a:latin typeface="Source Sans Pro"/>
              </a:rPr>
              <a:t>CoreN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6" name="Rectangle 25"/>
          <p:cNvSpPr/>
          <p:nvPr>
            <p:custDataLst>
              <p:tags r:id="rId22"/>
            </p:custDataLst>
          </p:nvPr>
        </p:nvSpPr>
        <p:spPr>
          <a:xfrm>
            <a:off x="8153400" y="4724400"/>
            <a:ext cx="9144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18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27" name="Straight Arrow Connector 26"/>
          <p:cNvCxnSpPr/>
          <p:nvPr>
            <p:custDataLst>
              <p:tags r:id="rId23"/>
            </p:custDataLst>
          </p:nvPr>
        </p:nvCxnSpPr>
        <p:spPr>
          <a:xfrm rot="5400000">
            <a:off x="83446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>
            <p:custDataLst>
              <p:tags r:id="rId24"/>
            </p:custDataLst>
          </p:nvPr>
        </p:nvSpPr>
        <p:spPr>
          <a:xfrm>
            <a:off x="6972300" y="4708386"/>
            <a:ext cx="8382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Snoop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29" name="Straight Arrow Connector 28"/>
          <p:cNvCxnSpPr/>
          <p:nvPr>
            <p:custDataLst>
              <p:tags r:id="rId25"/>
            </p:custDataLst>
          </p:nvPr>
        </p:nvCxnSpPr>
        <p:spPr>
          <a:xfrm rot="5400000">
            <a:off x="72016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26"/>
            </p:custDataLst>
          </p:nvPr>
        </p:nvCxnSpPr>
        <p:spPr>
          <a:xfrm rot="10800000">
            <a:off x="7772399" y="4876800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7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AU" dirty="0"/>
              <a:t>Cache gets </a:t>
            </a:r>
            <a:r>
              <a:rPr lang="en-AU" b="1" dirty="0"/>
              <a:t>exclusive access </a:t>
            </a:r>
            <a:r>
              <a:rPr lang="en-AU" dirty="0"/>
              <a:t>to a block when it is to be written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Broadcasts an invalidate message on the bus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Subsequent read in another cache misses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Owning cache supplies updated value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Invalidating Snooping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693406"/>
              </p:ext>
            </p:extLst>
          </p:nvPr>
        </p:nvGraphicFramePr>
        <p:xfrm>
          <a:off x="228600" y="3581400"/>
          <a:ext cx="8586784" cy="2523744"/>
        </p:xfrm>
        <a:graphic>
          <a:graphicData uri="http://schemas.openxmlformats.org/drawingml/2006/table">
            <a:tbl>
              <a:tblPr/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CPU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Bus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CPU A’s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CPU B’s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CPU A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CPU B reads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CPU A writes 1 to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CPU B read X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7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Write-back policies for bandwidth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Write-invalidate coherence policy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First invalidate all other copies of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Then write it in cache line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Anybody else can read it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Permits one writer, multiple readers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In reality: many coherence protocols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Snooping doesn’t scale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Directory-based protocols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Caches and memory record sharing status of blocks in a directory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Cache Coherence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1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438400" y="1066800"/>
            <a:ext cx="6705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ource Sans Pro"/>
              </a:rPr>
              <a:t>Coherence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all copies have same data at all times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ource Sans Pro"/>
              </a:rPr>
              <a:t>Coherence controller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ource Sans Pro"/>
              </a:rPr>
              <a:t>: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Source Sans Pro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Examines bus traffic (addresses and data)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Executes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coherence protocol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108585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What to do with local copy when you see different things happening on bus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Three processor-initiated events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: load    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St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: store   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WB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: write-back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Two remote-initiated events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LdMiss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: read miss from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another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processor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StMiss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: write miss from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another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processor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28600" y="1219200"/>
            <a:ext cx="2133600" cy="914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CPU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752600" y="2743200"/>
            <a:ext cx="609600" cy="914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D$ data</a:t>
            </a: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1600200" y="2133600"/>
            <a:ext cx="0" cy="609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2057400" y="2133600"/>
            <a:ext cx="0" cy="609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2057400" y="36576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 rot="-5400000">
            <a:off x="1143000" y="3048000"/>
            <a:ext cx="914400" cy="304800"/>
          </a:xfrm>
          <a:prstGeom prst="rect">
            <a:avLst/>
          </a:prstGeom>
          <a:solidFill>
            <a:srgbClr val="52F4C2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D$ tags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1600200" y="36576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arrow" w="med" len="med"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228600" y="2895600"/>
            <a:ext cx="609600" cy="609600"/>
          </a:xfrm>
          <a:prstGeom prst="flowChartConnector">
            <a:avLst/>
          </a:prstGeom>
          <a:solidFill>
            <a:srgbClr val="6565FF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CC</a:t>
            </a:r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H="1">
            <a:off x="838200" y="3200400"/>
            <a:ext cx="609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228600" y="4572000"/>
            <a:ext cx="2133600" cy="304800"/>
          </a:xfrm>
          <a:prstGeom prst="rect">
            <a:avLst/>
          </a:prstGeom>
          <a:solidFill>
            <a:srgbClr val="FF0909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bus</a:t>
            </a:r>
          </a:p>
        </p:txBody>
      </p:sp>
      <p:sp>
        <p:nvSpPr>
          <p:cNvPr id="29" name="Freeform 14"/>
          <p:cNvSpPr>
            <a:spLocks/>
          </p:cNvSpPr>
          <p:nvPr/>
        </p:nvSpPr>
        <p:spPr bwMode="auto">
          <a:xfrm>
            <a:off x="533400" y="3505200"/>
            <a:ext cx="1066800" cy="609600"/>
          </a:xfrm>
          <a:custGeom>
            <a:avLst/>
            <a:gdLst>
              <a:gd name="T0" fmla="*/ 2147483647 w 672"/>
              <a:gd name="T1" fmla="*/ 2147483647 h 384"/>
              <a:gd name="T2" fmla="*/ 0 w 672"/>
              <a:gd name="T3" fmla="*/ 2147483647 h 384"/>
              <a:gd name="T4" fmla="*/ 0 w 672"/>
              <a:gd name="T5" fmla="*/ 0 h 384"/>
              <a:gd name="T6" fmla="*/ 0 60000 65536"/>
              <a:gd name="T7" fmla="*/ 0 60000 65536"/>
              <a:gd name="T8" fmla="*/ 0 60000 65536"/>
              <a:gd name="T9" fmla="*/ 0 w 672"/>
              <a:gd name="T10" fmla="*/ 0 h 384"/>
              <a:gd name="T11" fmla="*/ 672 w 67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384">
                <a:moveTo>
                  <a:pt x="672" y="384"/>
                </a:moveTo>
                <a:lnTo>
                  <a:pt x="0" y="38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0" name="Freeform 15"/>
          <p:cNvSpPr>
            <a:spLocks/>
          </p:cNvSpPr>
          <p:nvPr/>
        </p:nvSpPr>
        <p:spPr bwMode="auto">
          <a:xfrm flipV="1">
            <a:off x="533400" y="2438400"/>
            <a:ext cx="1066800" cy="457200"/>
          </a:xfrm>
          <a:custGeom>
            <a:avLst/>
            <a:gdLst>
              <a:gd name="T0" fmla="*/ 2147483647 w 672"/>
              <a:gd name="T1" fmla="*/ 2147483647 h 384"/>
              <a:gd name="T2" fmla="*/ 0 w 672"/>
              <a:gd name="T3" fmla="*/ 2147483647 h 384"/>
              <a:gd name="T4" fmla="*/ 0 w 672"/>
              <a:gd name="T5" fmla="*/ 0 h 384"/>
              <a:gd name="T6" fmla="*/ 0 60000 65536"/>
              <a:gd name="T7" fmla="*/ 0 60000 65536"/>
              <a:gd name="T8" fmla="*/ 0 60000 65536"/>
              <a:gd name="T9" fmla="*/ 0 w 672"/>
              <a:gd name="T10" fmla="*/ 0 h 384"/>
              <a:gd name="T11" fmla="*/ 672 w 67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384">
                <a:moveTo>
                  <a:pt x="672" y="384"/>
                </a:moveTo>
                <a:lnTo>
                  <a:pt x="0" y="38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7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 Coherence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1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209800" y="1066800"/>
            <a:ext cx="6858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ource Sans Pro"/>
              </a:rPr>
              <a:t>VI (valid-invalid) protocol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ource Sans Pro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Two states (per block in cache)</a:t>
            </a:r>
          </a:p>
          <a:p>
            <a:pPr marL="10858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V (valid)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: have block</a:t>
            </a:r>
          </a:p>
          <a:p>
            <a:pPr marL="10858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 (invalid)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: don’t have block</a:t>
            </a:r>
          </a:p>
          <a:p>
            <a:pPr marL="10858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Tx/>
              <a:buChar char="+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Can implement with valid bit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Protocol diagram (left)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If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you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load/store a block: transition to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V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68580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If anyone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else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wants to read/write block:</a:t>
            </a:r>
          </a:p>
          <a:p>
            <a:pPr marL="10858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Give it up: transition to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state</a:t>
            </a:r>
          </a:p>
          <a:p>
            <a:pPr marL="10858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Write-back if your own copy is dirty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04800" y="1524000"/>
            <a:ext cx="914400" cy="914400"/>
          </a:xfrm>
          <a:prstGeom prst="flowChartConnector">
            <a:avLst/>
          </a:prstGeom>
          <a:solidFill>
            <a:srgbClr val="FFFF0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04800" y="4876800"/>
            <a:ext cx="914400" cy="914400"/>
          </a:xfrm>
          <a:prstGeom prst="flowChartConnector">
            <a:avLst/>
          </a:prstGeom>
          <a:solidFill>
            <a:srgbClr val="FFFF0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914400" y="2438400"/>
            <a:ext cx="1588" cy="2438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V="1">
            <a:off x="609600" y="2438400"/>
            <a:ext cx="1588" cy="2438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 rot="-5400000">
            <a:off x="-645468" y="3190844"/>
            <a:ext cx="205740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Load, Store</a:t>
            </a:r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609600" y="1066800"/>
            <a:ext cx="304800" cy="457200"/>
          </a:xfrm>
          <a:custGeom>
            <a:avLst/>
            <a:gdLst>
              <a:gd name="T0" fmla="*/ 2147483647 w 192"/>
              <a:gd name="T1" fmla="*/ 2147483647 h 288"/>
              <a:gd name="T2" fmla="*/ 2147483647 w 192"/>
              <a:gd name="T3" fmla="*/ 0 h 288"/>
              <a:gd name="T4" fmla="*/ 0 w 192"/>
              <a:gd name="T5" fmla="*/ 0 h 288"/>
              <a:gd name="T6" fmla="*/ 0 w 192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 rot="-5400000">
            <a:off x="-345926" y="3266252"/>
            <a:ext cx="297338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LdMiss</a:t>
            </a:r>
            <a:r>
              <a:rPr lang="en-US" sz="20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StMiss</a:t>
            </a:r>
            <a:r>
              <a:rPr lang="en-US" sz="20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, WB</a:t>
            </a:r>
          </a:p>
        </p:txBody>
      </p:sp>
      <p:sp>
        <p:nvSpPr>
          <p:cNvPr id="24" name="Freeform 11"/>
          <p:cNvSpPr>
            <a:spLocks/>
          </p:cNvSpPr>
          <p:nvPr/>
        </p:nvSpPr>
        <p:spPr bwMode="auto">
          <a:xfrm rot="10800000">
            <a:off x="609600" y="5791200"/>
            <a:ext cx="304800" cy="457200"/>
          </a:xfrm>
          <a:custGeom>
            <a:avLst/>
            <a:gdLst>
              <a:gd name="T0" fmla="*/ 2147483647 w 192"/>
              <a:gd name="T1" fmla="*/ 2147483647 h 288"/>
              <a:gd name="T2" fmla="*/ 2147483647 w 192"/>
              <a:gd name="T3" fmla="*/ 0 h 288"/>
              <a:gd name="T4" fmla="*/ 0 w 192"/>
              <a:gd name="T5" fmla="*/ 0 h 288"/>
              <a:gd name="T6" fmla="*/ 0 w 192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924658" y="6017567"/>
            <a:ext cx="157968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Load, Store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914400" y="840433"/>
            <a:ext cx="12954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LdMiss</a:t>
            </a:r>
            <a:r>
              <a:rPr lang="en-US" sz="20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/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StMiss</a:t>
            </a:r>
            <a:endParaRPr lang="en-US" sz="20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2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 Protocol (Write-Back Cache)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2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04800" y="5029200"/>
            <a:ext cx="8534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nsolas" panose="020B0609020204030204" pitchFamily="49" charset="0"/>
              </a:rPr>
              <a:t>lw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by Thread B generates an “other load miss” event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LdMiss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Thread A responds by sending its dirty copy, transitioning to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6781800" y="14478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8305800" y="14478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</a:t>
            </a:r>
            <a:endParaRPr lang="en-US" sz="22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7543800" y="14478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6781800" y="17526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V:0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8305800" y="17526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</a:t>
            </a:r>
            <a:endParaRPr lang="en-US" sz="22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7543800" y="17526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6781800" y="24384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V:1</a:t>
            </a: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8305800" y="24384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0</a:t>
            </a:r>
            <a:endParaRPr lang="en-US" sz="2200" dirty="0">
              <a:solidFill>
                <a:schemeClr val="accent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7543800" y="24384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6781800" y="30480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  <a:ea typeface="Times New Roman" charset="0"/>
                <a:cs typeface="Times New Roman" charset="0"/>
              </a:rPr>
              <a:t>I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: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8305800" y="30480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</a:t>
            </a:r>
            <a:endParaRPr lang="en-US" sz="22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7543800" y="30480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V:1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6781800" y="39624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8305800" y="39624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accent2"/>
                </a:solidFill>
                <a:latin typeface="Source Sans Pro"/>
                <a:ea typeface="+mn-ea"/>
                <a:cs typeface="+mn-cs"/>
              </a:rPr>
              <a:t>1</a:t>
            </a:r>
            <a:endParaRPr lang="en-US" sz="2200" dirty="0">
              <a:solidFill>
                <a:schemeClr val="accent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7543800" y="39624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V:2</a:t>
            </a: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6781800" y="10668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CPU0</a:t>
            </a: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8305800" y="10668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Mem</a:t>
            </a:r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7543800" y="10668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CPU1</a:t>
            </a:r>
          </a:p>
        </p:txBody>
      </p:sp>
      <p:sp>
        <p:nvSpPr>
          <p:cNvPr id="45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52400" y="11430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u="sng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Thread A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lw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t0, r3, 0</a:t>
            </a: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ADDIU t0, t0, 1</a:t>
            </a: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sw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t0, r3, 0</a:t>
            </a:r>
            <a:endParaRPr lang="en-US" dirty="0">
              <a:solidFill>
                <a:schemeClr val="accent6"/>
              </a:solidFill>
              <a:latin typeface="Courier New" charset="0"/>
              <a:ea typeface="+mn-ea"/>
              <a:cs typeface="+mn-cs"/>
            </a:endParaRPr>
          </a:p>
        </p:txBody>
      </p:sp>
      <p:sp>
        <p:nvSpPr>
          <p:cNvPr id="46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505200" y="1143000"/>
            <a:ext cx="327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u="sng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Thread B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>
              <a:solidFill>
                <a:srgbClr val="000000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>
              <a:solidFill>
                <a:srgbClr val="000000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>
              <a:solidFill>
                <a:srgbClr val="000000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lw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t0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, r3, 0</a:t>
            </a:r>
            <a:endParaRPr lang="en-US" dirty="0">
              <a:solidFill>
                <a:schemeClr val="accent6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ADDIU t0, t0, 1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sw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t0, r3, 0</a:t>
            </a:r>
            <a:endParaRPr lang="en-US" dirty="0">
              <a:solidFill>
                <a:schemeClr val="accent6"/>
              </a:solidFill>
              <a:latin typeface="Courier New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 </a:t>
            </a:r>
            <a:r>
              <a:rPr lang="en-US" dirty="0">
                <a:sym typeface="Symbol" charset="2"/>
              </a:rPr>
              <a:t> </a:t>
            </a:r>
            <a:r>
              <a:rPr lang="en-US" dirty="0"/>
              <a:t>MSI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1219200" y="5410200"/>
            <a:ext cx="10971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LdMiss</a:t>
            </a:r>
            <a:endParaRPr lang="en-US" sz="20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304800" y="1524000"/>
            <a:ext cx="914400" cy="914400"/>
          </a:xfrm>
          <a:prstGeom prst="flowChartConnector">
            <a:avLst/>
          </a:prstGeom>
          <a:solidFill>
            <a:srgbClr val="FFFF0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04800" y="4876800"/>
            <a:ext cx="914400" cy="914400"/>
          </a:xfrm>
          <a:prstGeom prst="flowChartConnector">
            <a:avLst/>
          </a:prstGeom>
          <a:solidFill>
            <a:srgbClr val="FFFF0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flipV="1">
            <a:off x="914400" y="2438400"/>
            <a:ext cx="1588" cy="2438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V="1">
            <a:off x="609600" y="2438400"/>
            <a:ext cx="1588" cy="2438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 rot="-5400000">
            <a:off x="-22225" y="3359119"/>
            <a:ext cx="9588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Store</a:t>
            </a:r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609600" y="1066800"/>
            <a:ext cx="304800" cy="457200"/>
          </a:xfrm>
          <a:custGeom>
            <a:avLst/>
            <a:gdLst>
              <a:gd name="T0" fmla="*/ 2147483647 w 192"/>
              <a:gd name="T1" fmla="*/ 2147483647 h 288"/>
              <a:gd name="T2" fmla="*/ 2147483647 w 192"/>
              <a:gd name="T3" fmla="*/ 0 h 288"/>
              <a:gd name="T4" fmla="*/ 0 w 192"/>
              <a:gd name="T5" fmla="*/ 0 h 288"/>
              <a:gd name="T6" fmla="*/ 0 w 192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 rot="-5400000">
            <a:off x="-412750" y="3324195"/>
            <a:ext cx="295275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StMiss, WB</a:t>
            </a:r>
          </a:p>
        </p:txBody>
      </p:sp>
      <p:sp>
        <p:nvSpPr>
          <p:cNvPr id="34" name="Freeform 11"/>
          <p:cNvSpPr>
            <a:spLocks/>
          </p:cNvSpPr>
          <p:nvPr/>
        </p:nvSpPr>
        <p:spPr bwMode="auto">
          <a:xfrm rot="10800000">
            <a:off x="609600" y="5791200"/>
            <a:ext cx="304800" cy="457200"/>
          </a:xfrm>
          <a:custGeom>
            <a:avLst/>
            <a:gdLst>
              <a:gd name="T0" fmla="*/ 2147483647 w 192"/>
              <a:gd name="T1" fmla="*/ 2147483647 h 288"/>
              <a:gd name="T2" fmla="*/ 2147483647 w 192"/>
              <a:gd name="T3" fmla="*/ 0 h 288"/>
              <a:gd name="T4" fmla="*/ 0 w 192"/>
              <a:gd name="T5" fmla="*/ 0 h 288"/>
              <a:gd name="T6" fmla="*/ 0 w 192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188118" y="6275684"/>
            <a:ext cx="175101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Load, Store</a:t>
            </a:r>
          </a:p>
        </p:txBody>
      </p:sp>
      <p:sp>
        <p:nvSpPr>
          <p:cNvPr id="36" name="AutoShape 14"/>
          <p:cNvSpPr>
            <a:spLocks noChangeArrowheads="1"/>
          </p:cNvSpPr>
          <p:nvPr/>
        </p:nvSpPr>
        <p:spPr bwMode="auto">
          <a:xfrm>
            <a:off x="2362200" y="4876800"/>
            <a:ext cx="914400" cy="914400"/>
          </a:xfrm>
          <a:prstGeom prst="flowChartConnector">
            <a:avLst/>
          </a:prstGeom>
          <a:solidFill>
            <a:srgbClr val="FFFF00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 flipV="1">
            <a:off x="1217613" y="5181600"/>
            <a:ext cx="114458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1676400" y="4800600"/>
            <a:ext cx="91281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Store</a:t>
            </a:r>
          </a:p>
        </p:txBody>
      </p:sp>
      <p:sp>
        <p:nvSpPr>
          <p:cNvPr id="39" name="Freeform 17"/>
          <p:cNvSpPr>
            <a:spLocks/>
          </p:cNvSpPr>
          <p:nvPr/>
        </p:nvSpPr>
        <p:spPr bwMode="auto">
          <a:xfrm rot="10800000">
            <a:off x="2665413" y="5791200"/>
            <a:ext cx="304800" cy="457200"/>
          </a:xfrm>
          <a:custGeom>
            <a:avLst/>
            <a:gdLst>
              <a:gd name="T0" fmla="*/ 2147483647 w 192"/>
              <a:gd name="T1" fmla="*/ 2147483647 h 288"/>
              <a:gd name="T2" fmla="*/ 2147483647 w 192"/>
              <a:gd name="T3" fmla="*/ 0 h 288"/>
              <a:gd name="T4" fmla="*/ 0 w 192"/>
              <a:gd name="T5" fmla="*/ 0 h 288"/>
              <a:gd name="T6" fmla="*/ 0 w 192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88"/>
              <a:gd name="T14" fmla="*/ 192 w 19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3046413" y="5867400"/>
            <a:ext cx="1906587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Load, LdMiss</a:t>
            </a:r>
            <a:endParaRPr lang="en-US" sz="2000">
              <a:solidFill>
                <a:schemeClr val="tx2"/>
              </a:solidFill>
              <a:latin typeface="Source Sans Pro"/>
              <a:ea typeface="+mn-ea"/>
              <a:cs typeface="+mn-cs"/>
              <a:sym typeface="Symbol" charset="2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41" name="Line 19"/>
          <p:cNvSpPr>
            <a:spLocks noChangeShapeType="1"/>
          </p:cNvSpPr>
          <p:nvPr/>
        </p:nvSpPr>
        <p:spPr bwMode="auto">
          <a:xfrm flipV="1">
            <a:off x="1219200" y="5486400"/>
            <a:ext cx="114458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 flipH="1" flipV="1">
            <a:off x="992188" y="2362200"/>
            <a:ext cx="1446212" cy="2667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 flipH="1" flipV="1">
            <a:off x="1219200" y="2209800"/>
            <a:ext cx="1446213" cy="2667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 rot="3724763">
            <a:off x="1124400" y="3843610"/>
            <a:ext cx="112369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StMiss</a:t>
            </a:r>
            <a:endParaRPr lang="en-US" sz="2000" dirty="0">
              <a:solidFill>
                <a:schemeClr val="tx2"/>
              </a:solidFill>
              <a:latin typeface="Source Sans Pro"/>
              <a:ea typeface="+mn-ea"/>
              <a:cs typeface="+mn-cs"/>
              <a:sym typeface="Symbol" charset="2"/>
            </a:endParaRP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 rot="3684050">
            <a:off x="1637369" y="3175674"/>
            <a:ext cx="91122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chemeClr val="tx2"/>
                </a:solidFill>
                <a:latin typeface="Source Sans Pro"/>
                <a:ea typeface="+mn-ea"/>
                <a:cs typeface="+mn-cs"/>
                <a:sym typeface="Symbol" charset="2"/>
              </a:rPr>
              <a:t>Load</a:t>
            </a: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914400" y="685800"/>
            <a:ext cx="128166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LdMiss</a:t>
            </a:r>
            <a:r>
              <a:rPr lang="en-US" sz="20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/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StMiss</a:t>
            </a:r>
            <a:endParaRPr lang="en-US" sz="20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223255" y="759522"/>
            <a:ext cx="7134105" cy="4953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/>
              <a:t>VI protocol is inefficient</a:t>
            </a:r>
          </a:p>
          <a:p>
            <a:pPr lvl="1" eaLnBrk="1" hangingPunct="1">
              <a:buFontTx/>
              <a:buChar char="–"/>
            </a:pPr>
            <a:r>
              <a:rPr lang="en-US" sz="2400" dirty="0"/>
              <a:t>Only one cached copy allowed in entire system</a:t>
            </a:r>
          </a:p>
          <a:p>
            <a:pPr lvl="1" eaLnBrk="1" hangingPunct="1">
              <a:buFontTx/>
              <a:buChar char="–"/>
            </a:pPr>
            <a:r>
              <a:rPr lang="en-US" sz="2400" dirty="0"/>
              <a:t>Multiple copies can’t exist even if read-only</a:t>
            </a:r>
          </a:p>
          <a:p>
            <a:pPr marL="1085850" lvl="2" eaLnBrk="1" hangingPunct="1"/>
            <a:r>
              <a:rPr lang="en-US" sz="2000" dirty="0"/>
              <a:t>Not a problem in example</a:t>
            </a:r>
          </a:p>
          <a:p>
            <a:pPr marL="1085850" lvl="2" eaLnBrk="1" hangingPunct="1"/>
            <a:r>
              <a:rPr lang="en-US" sz="2000" dirty="0"/>
              <a:t>Big problem in reality</a:t>
            </a:r>
          </a:p>
          <a:p>
            <a:pPr marL="0" indent="0" eaLnBrk="1" hangingPunct="1">
              <a:buNone/>
            </a:pPr>
            <a:r>
              <a:rPr lang="en-US" sz="2800" b="1" dirty="0">
                <a:solidFill>
                  <a:schemeClr val="accent6"/>
                </a:solidFill>
              </a:rPr>
              <a:t>MSI (modified-shared-invalid)</a:t>
            </a:r>
            <a:endParaRPr lang="en-US" sz="2800" dirty="0">
              <a:solidFill>
                <a:schemeClr val="accent6"/>
              </a:solidFill>
            </a:endParaRPr>
          </a:p>
          <a:p>
            <a:pPr lvl="1" eaLnBrk="1" hangingPunct="1"/>
            <a:r>
              <a:rPr lang="en-US" sz="2400" dirty="0"/>
              <a:t>Fixes problem: splits “V” state into two states</a:t>
            </a:r>
          </a:p>
          <a:p>
            <a:pPr marL="1085850" lvl="2" eaLnBrk="1" hangingPunct="1"/>
            <a:r>
              <a:rPr lang="en-US" sz="2000" b="1" dirty="0"/>
              <a:t>M (modified)</a:t>
            </a:r>
            <a:r>
              <a:rPr lang="en-US" sz="2000" dirty="0"/>
              <a:t>: local dirty copy</a:t>
            </a:r>
            <a:endParaRPr lang="en-US" sz="2000" b="1" dirty="0"/>
          </a:p>
          <a:p>
            <a:pPr marL="1085850" lvl="2" eaLnBrk="1" hangingPunct="1"/>
            <a:r>
              <a:rPr lang="en-US" sz="2000" b="1" dirty="0"/>
              <a:t>S (shared)</a:t>
            </a:r>
            <a:r>
              <a:rPr lang="en-US" sz="2000" dirty="0"/>
              <a:t>: local clean copy</a:t>
            </a:r>
            <a:endParaRPr lang="en-US" sz="2000" dirty="0" smtClean="0"/>
          </a:p>
          <a:p>
            <a:pPr lvl="1" eaLnBrk="1" hangingPunct="1"/>
            <a:r>
              <a:rPr lang="en-US" sz="2400" dirty="0" smtClean="0"/>
              <a:t>Allows </a:t>
            </a:r>
            <a:r>
              <a:rPr lang="en-US" sz="2400" b="1" dirty="0" smtClean="0"/>
              <a:t>either</a:t>
            </a:r>
            <a:endParaRPr lang="en-US" sz="2400" dirty="0" smtClean="0"/>
          </a:p>
          <a:p>
            <a:pPr marL="1085850" lvl="2" eaLnBrk="1" hangingPunct="1"/>
            <a:r>
              <a:rPr lang="en-US" sz="2000" dirty="0" smtClean="0"/>
              <a:t>Multiple read-only copies (S-state)  </a:t>
            </a:r>
            <a:r>
              <a:rPr lang="en-US" sz="2000" b="1" dirty="0" smtClean="0">
                <a:solidFill>
                  <a:schemeClr val="accent6"/>
                </a:solidFill>
              </a:rPr>
              <a:t>--OR--</a:t>
            </a:r>
            <a:endParaRPr lang="en-US" sz="2000" dirty="0" smtClean="0">
              <a:solidFill>
                <a:schemeClr val="accent6"/>
              </a:solidFill>
            </a:endParaRPr>
          </a:p>
          <a:p>
            <a:pPr marL="1085850" lvl="2" eaLnBrk="1" hangingPunct="1"/>
            <a:r>
              <a:rPr lang="en-US" sz="2000" dirty="0" smtClean="0"/>
              <a:t>Single read/write copy (M-state)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51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MSI Protocol (Write-Back Cache)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26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04800" y="4953000"/>
            <a:ext cx="853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nsolas" panose="020B0609020204030204" pitchFamily="49" charset="0"/>
              </a:rPr>
              <a:t>lw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Source Sans Pro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by Thread B generates a “other load miss” event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LdMiss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Thread A responds by sending its dirty copy, transitioning to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nsolas" panose="020B0609020204030204" pitchFamily="49" charset="0"/>
              </a:rPr>
              <a:t>sw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Source Sans Pro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by Thread B generates a “other store miss” event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StMiss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B0F0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Thread A responds by transitioning to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7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52400" y="11430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u="sng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Thread A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lw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t0, r3, 0</a:t>
            </a: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ADDIU t0, t0, 1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sw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t0, r3, 0</a:t>
            </a:r>
            <a:endParaRPr lang="en-US" dirty="0">
              <a:solidFill>
                <a:schemeClr val="accent6"/>
              </a:solidFill>
              <a:latin typeface="Courier New" charset="0"/>
              <a:ea typeface="+mn-ea"/>
              <a:cs typeface="+mn-cs"/>
            </a:endParaRPr>
          </a:p>
        </p:txBody>
      </p:sp>
      <p:sp>
        <p:nvSpPr>
          <p:cNvPr id="28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505200" y="1143000"/>
            <a:ext cx="327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u="sng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Thread B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>
              <a:solidFill>
                <a:srgbClr val="000000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>
              <a:solidFill>
                <a:srgbClr val="000000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>
              <a:solidFill>
                <a:srgbClr val="000000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lw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t0, 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r3, 0</a:t>
            </a:r>
            <a:endParaRPr lang="en-US" dirty="0">
              <a:solidFill>
                <a:schemeClr val="accent6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ADDIU t0, t0, 1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sw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t0, r3, 0</a:t>
            </a:r>
            <a:endParaRPr lang="en-US" dirty="0">
              <a:solidFill>
                <a:schemeClr val="accent6"/>
              </a:solidFill>
              <a:latin typeface="Courier New" charset="0"/>
              <a:ea typeface="+mn-ea"/>
              <a:cs typeface="+mn-cs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6781800" y="12192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8305800" y="12192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0</a:t>
            </a:r>
            <a:endParaRPr lang="en-US" sz="2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7543800" y="12192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781800" y="15240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S:0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8305800" y="15240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0</a:t>
            </a:r>
            <a:endParaRPr lang="en-US" sz="2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7543800" y="15240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6781800" y="22860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M:1</a:t>
            </a: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8305800" y="22860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FF0909"/>
                </a:solidFill>
                <a:latin typeface="Calibri"/>
                <a:ea typeface="+mn-ea"/>
                <a:cs typeface="+mn-cs"/>
              </a:rPr>
              <a:t>0</a:t>
            </a:r>
            <a:endParaRPr lang="en-US" sz="2200" dirty="0">
              <a:solidFill>
                <a:srgbClr val="FF0909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7543800" y="22860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6781800" y="28194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S:1</a:t>
            </a:r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8305800" y="28194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1</a:t>
            </a:r>
            <a:endParaRPr lang="en-US" sz="2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7543800" y="28194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S:1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6781800" y="36576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I:     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8305800" y="36576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FF0909"/>
                </a:solidFill>
                <a:latin typeface="Calibri"/>
                <a:ea typeface="+mn-ea"/>
                <a:cs typeface="+mn-cs"/>
              </a:rPr>
              <a:t>1</a:t>
            </a:r>
            <a:endParaRPr lang="en-US" sz="2200" dirty="0">
              <a:solidFill>
                <a:srgbClr val="FF0909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7543800" y="36576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M:2</a:t>
            </a:r>
          </a:p>
        </p:txBody>
      </p:sp>
      <p:sp>
        <p:nvSpPr>
          <p:cNvPr id="44" name="Rectangle 21"/>
          <p:cNvSpPr>
            <a:spLocks noChangeArrowheads="1"/>
          </p:cNvSpPr>
          <p:nvPr/>
        </p:nvSpPr>
        <p:spPr bwMode="auto">
          <a:xfrm>
            <a:off x="6781800" y="8382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CPU0</a:t>
            </a: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8305800" y="8382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Mem</a:t>
            </a:r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7543800" y="8382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CPU1</a:t>
            </a:r>
          </a:p>
        </p:txBody>
      </p:sp>
    </p:spTree>
    <p:extLst>
      <p:ext uri="{BB962C8B-B14F-4D97-AF65-F5344CB8AC3E}">
        <p14:creationId xmlns:p14="http://schemas.microsoft.com/office/powerpoint/2010/main" val="244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What if matrix size is 100 </a:t>
            </a:r>
            <a:r>
              <a:rPr lang="en-US" dirty="0">
                <a:cs typeface="Arial" charset="0"/>
              </a:rPr>
              <a:t>× 100?</a:t>
            </a:r>
          </a:p>
          <a:p>
            <a:endParaRPr lang="en-US" dirty="0"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cs typeface="Arial" charset="0"/>
              </a:rPr>
              <a:t>Single processor: Time = (10 + 10000) × </a:t>
            </a:r>
            <a:r>
              <a:rPr lang="en-US" dirty="0" err="1">
                <a:cs typeface="Arial" charset="0"/>
              </a:rPr>
              <a:t>t</a:t>
            </a:r>
            <a:r>
              <a:rPr lang="en-US" baseline="-25000" dirty="0" err="1">
                <a:cs typeface="Arial" charset="0"/>
              </a:rPr>
              <a:t>add</a:t>
            </a:r>
            <a:endParaRPr lang="en-US" baseline="-25000" dirty="0">
              <a:cs typeface="Arial" charset="0"/>
            </a:endParaRPr>
          </a:p>
          <a:p>
            <a:endParaRPr lang="en-US" dirty="0"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cs typeface="Arial" charset="0"/>
              </a:rPr>
              <a:t>10 processors</a:t>
            </a:r>
          </a:p>
          <a:p>
            <a:pPr lvl="1"/>
            <a:endParaRPr lang="en-US" baseline="-25000" dirty="0">
              <a:cs typeface="Arial" charset="0"/>
            </a:endParaRPr>
          </a:p>
          <a:p>
            <a:endParaRPr lang="en-US" dirty="0"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cs typeface="Arial" charset="0"/>
              </a:rPr>
              <a:t>100 processors</a:t>
            </a:r>
          </a:p>
          <a:p>
            <a:pPr lvl="1"/>
            <a:endParaRPr lang="en-US" baseline="-25000" dirty="0">
              <a:cs typeface="Arial" charset="0"/>
            </a:endParaRPr>
          </a:p>
          <a:p>
            <a:pPr lvl="1"/>
            <a:endParaRPr lang="en-US" dirty="0">
              <a:cs typeface="Arial" charset="0"/>
            </a:endParaRPr>
          </a:p>
          <a:p>
            <a:endParaRPr lang="en-US" dirty="0">
              <a:cs typeface="Arial" charset="0"/>
            </a:endParaRPr>
          </a:p>
          <a:p>
            <a:pPr marL="0" indent="0">
              <a:buNone/>
            </a:pPr>
            <a:r>
              <a:rPr lang="en-US" dirty="0">
                <a:cs typeface="Arial" charset="0"/>
              </a:rPr>
              <a:t>Assuming load balanced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8823960" cy="574198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Coherence introduces two new kinds of cache misses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Upgrade miss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On stores to read-only blocks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Delay to acquire write permission to read-only block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Coherence miss</a:t>
            </a:r>
            <a:endParaRPr lang="en-US" sz="2400" dirty="0">
              <a:solidFill>
                <a:schemeClr val="accent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000" dirty="0"/>
              <a:t>Miss to a block evicted by another processor’s requests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Making the cache larger…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Doesn’t reduce these type of misses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 cache grows large, these sorts of misses dominate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accent1"/>
                </a:solidFill>
              </a:rPr>
              <a:t>False sharing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Two or more processors sharing parts of the same block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But</a:t>
            </a:r>
            <a:r>
              <a:rPr lang="en-US" sz="2400" i="1" dirty="0"/>
              <a:t> not</a:t>
            </a:r>
            <a:r>
              <a:rPr lang="en-US" sz="2400" dirty="0"/>
              <a:t> the same bytes within that block (no actual sharing)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</a:rPr>
              <a:t>Creates pathological “ping-pong” behavior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1"/>
                </a:solidFill>
              </a:rPr>
              <a:t>Careful data placement may help, but is </a:t>
            </a:r>
            <a:r>
              <a:rPr lang="en-US" sz="2400" dirty="0" smtClean="0">
                <a:solidFill>
                  <a:schemeClr val="accent1"/>
                </a:solidFill>
              </a:rPr>
              <a:t>difficult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Cache Coherence and Cache Misses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990600"/>
            <a:ext cx="8961120" cy="574198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In reality: many coherence protocols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Snooping: VI, MSI, MESI, MOESI, </a:t>
            </a:r>
            <a:r>
              <a:rPr lang="is-IS" dirty="0"/>
              <a:t>…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But Snooping doesn’t scale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Directory-based protocols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Caches &amp; memory record blocks’ sharing status in directory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Nothing is free </a:t>
            </a:r>
            <a:r>
              <a:rPr lang="en-AU" dirty="0">
                <a:sym typeface="Wingdings"/>
              </a:rPr>
              <a:t> directory protocols are slower!</a:t>
            </a:r>
          </a:p>
          <a:p>
            <a:pPr lvl="2">
              <a:lnSpc>
                <a:spcPct val="90000"/>
              </a:lnSpc>
            </a:pPr>
            <a:endParaRPr lang="en-AU" dirty="0">
              <a:sym typeface="Wingdings"/>
            </a:endParaRPr>
          </a:p>
          <a:p>
            <a:pPr marL="69850" indent="0">
              <a:lnSpc>
                <a:spcPct val="90000"/>
              </a:lnSpc>
              <a:buNone/>
            </a:pPr>
            <a:r>
              <a:rPr lang="en-US" dirty="0" smtClean="0"/>
              <a:t>Cache </a:t>
            </a:r>
            <a:r>
              <a:rPr lang="en-US" dirty="0"/>
              <a:t>Coherency:</a:t>
            </a:r>
          </a:p>
          <a:p>
            <a:pPr marL="228600" indent="-457200">
              <a:lnSpc>
                <a:spcPct val="90000"/>
              </a:lnSpc>
            </a:pPr>
            <a:r>
              <a:rPr lang="en-US" sz="2800" dirty="0"/>
              <a:t>requires that </a:t>
            </a:r>
            <a:r>
              <a:rPr lang="en-AU" sz="2800" dirty="0">
                <a:solidFill>
                  <a:schemeClr val="accent1"/>
                </a:solidFill>
              </a:rPr>
              <a:t>reads</a:t>
            </a:r>
            <a:r>
              <a:rPr lang="en-AU" sz="2800" dirty="0">
                <a:solidFill>
                  <a:srgbClr val="00F6FF"/>
                </a:solidFill>
              </a:rPr>
              <a:t> </a:t>
            </a:r>
            <a:r>
              <a:rPr lang="en-AU" sz="2800" dirty="0"/>
              <a:t>return most recently </a:t>
            </a:r>
            <a:r>
              <a:rPr lang="en-AU" sz="2800" dirty="0">
                <a:solidFill>
                  <a:schemeClr val="accent1"/>
                </a:solidFill>
              </a:rPr>
              <a:t>written</a:t>
            </a:r>
            <a:r>
              <a:rPr lang="en-AU" sz="2800" dirty="0">
                <a:solidFill>
                  <a:srgbClr val="00F6FF"/>
                </a:solidFill>
              </a:rPr>
              <a:t> </a:t>
            </a:r>
            <a:r>
              <a:rPr lang="en-AU" sz="2800" dirty="0"/>
              <a:t>value</a:t>
            </a:r>
            <a:endParaRPr lang="en-US" sz="2800" dirty="0"/>
          </a:p>
          <a:p>
            <a:pPr marL="228600" indent="-457200">
              <a:lnSpc>
                <a:spcPct val="90000"/>
              </a:lnSpc>
            </a:pPr>
            <a:r>
              <a:rPr lang="en-US" sz="2800" dirty="0"/>
              <a:t>Is a hard problem!</a:t>
            </a:r>
            <a:endParaRPr lang="en-AU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Cache Coherence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Informally, Cache Coherency requires that </a:t>
            </a:r>
            <a:r>
              <a:rPr lang="en-AU" dirty="0">
                <a:solidFill>
                  <a:schemeClr val="accent1"/>
                </a:solidFill>
              </a:rPr>
              <a:t>reads</a:t>
            </a:r>
            <a:r>
              <a:rPr lang="en-AU" dirty="0">
                <a:solidFill>
                  <a:srgbClr val="00F6FF"/>
                </a:solidFill>
              </a:rPr>
              <a:t> </a:t>
            </a:r>
            <a:r>
              <a:rPr lang="en-AU" dirty="0"/>
              <a:t>return most recently </a:t>
            </a:r>
            <a:r>
              <a:rPr lang="en-AU" dirty="0">
                <a:solidFill>
                  <a:schemeClr val="accent1"/>
                </a:solidFill>
              </a:rPr>
              <a:t>written</a:t>
            </a:r>
            <a:r>
              <a:rPr lang="en-AU" dirty="0">
                <a:solidFill>
                  <a:srgbClr val="00F6FF"/>
                </a:solidFill>
              </a:rPr>
              <a:t> </a:t>
            </a:r>
            <a:r>
              <a:rPr lang="en-AU" dirty="0"/>
              <a:t>value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Cache coherence hard problem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Snooping protocols are one approach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Takeaway: Summary of cache coherence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 cache coherency sufficient?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i.e. Is cache </a:t>
            </a:r>
            <a:r>
              <a:rPr lang="en-US" dirty="0">
                <a:solidFill>
                  <a:schemeClr val="accent1"/>
                </a:solidFill>
              </a:rPr>
              <a:t>coherency</a:t>
            </a:r>
            <a:r>
              <a:rPr lang="en-US" dirty="0"/>
              <a:t> (</a:t>
            </a:r>
            <a:r>
              <a:rPr lang="en-US" b="1" i="1" dirty="0"/>
              <a:t>what</a:t>
            </a:r>
            <a:r>
              <a:rPr lang="en-US" dirty="0"/>
              <a:t> values are read) sufficient to maintain </a:t>
            </a:r>
            <a:r>
              <a:rPr lang="en-US" dirty="0">
                <a:solidFill>
                  <a:schemeClr val="accent1"/>
                </a:solidFill>
              </a:rPr>
              <a:t>consistency</a:t>
            </a:r>
            <a:r>
              <a:rPr lang="en-US" dirty="0"/>
              <a:t> (</a:t>
            </a:r>
            <a:r>
              <a:rPr lang="en-US" b="1" i="1" dirty="0"/>
              <a:t>when</a:t>
            </a:r>
            <a:r>
              <a:rPr lang="en-US" dirty="0"/>
              <a:t> a written value will be returned to a read).  Both coherency and consistency are required to maintain consistency in shared memory programs.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Goal: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Done Yet?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2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04800" y="4953000"/>
            <a:ext cx="853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What just happened???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Is Cache Coherency Protocol Broken??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8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52400" y="1143000"/>
            <a:ext cx="3886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u="sng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Thread A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lw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t0, r3, 0</a:t>
            </a: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 smtClean="0">
              <a:solidFill>
                <a:srgbClr val="FFFFFF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 smtClean="0">
              <a:solidFill>
                <a:srgbClr val="FFFFFF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>
              <a:solidFill>
                <a:srgbClr val="FFFFFF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 smtClean="0">
              <a:solidFill>
                <a:srgbClr val="FFFFFF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ADDIU t0, t0, 1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sw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t0, x, 0</a:t>
            </a:r>
            <a:endParaRPr lang="en-US" dirty="0">
              <a:solidFill>
                <a:schemeClr val="accent6"/>
              </a:solidFill>
              <a:latin typeface="Courier New" charset="0"/>
              <a:ea typeface="+mn-ea"/>
              <a:cs typeface="+mn-cs"/>
            </a:endParaRPr>
          </a:p>
        </p:txBody>
      </p:sp>
      <p:sp>
        <p:nvSpPr>
          <p:cNvPr id="29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505200" y="1143000"/>
            <a:ext cx="327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u="sng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Thread B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endParaRPr lang="en-US" dirty="0">
              <a:solidFill>
                <a:srgbClr val="000000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lw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t0, 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r3, 0</a:t>
            </a:r>
            <a:endParaRPr lang="en-US" dirty="0">
              <a:solidFill>
                <a:schemeClr val="accent6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smtClean="0">
                <a:solidFill>
                  <a:schemeClr val="tx2"/>
                </a:solidFill>
                <a:latin typeface="Courier New" charset="0"/>
                <a:ea typeface="+mn-ea"/>
                <a:cs typeface="+mn-cs"/>
              </a:rPr>
              <a:t>ADDIU t0, t0, 1</a:t>
            </a:r>
            <a:endParaRPr lang="en-US" dirty="0">
              <a:solidFill>
                <a:schemeClr val="tx2"/>
              </a:solidFill>
              <a:latin typeface="Courier New" charset="0"/>
              <a:ea typeface="+mn-ea"/>
              <a:cs typeface="+mn-cs"/>
            </a:endParaRPr>
          </a:p>
          <a:p>
            <a:pPr marL="342900" indent="-34290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0305"/>
              </a:buClr>
            </a:pPr>
            <a:r>
              <a:rPr lang="en-US" dirty="0" err="1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sw</a:t>
            </a:r>
            <a:r>
              <a:rPr lang="en-US" dirty="0" smtClean="0">
                <a:solidFill>
                  <a:schemeClr val="accent6"/>
                </a:solidFill>
                <a:latin typeface="Courier New" charset="0"/>
                <a:ea typeface="+mn-ea"/>
                <a:cs typeface="+mn-cs"/>
              </a:rPr>
              <a:t> t0, x, 0</a:t>
            </a:r>
            <a:endParaRPr lang="en-US" dirty="0">
              <a:solidFill>
                <a:schemeClr val="accent6"/>
              </a:solidFill>
              <a:latin typeface="Courier New" charset="0"/>
              <a:ea typeface="+mn-ea"/>
              <a:cs typeface="+mn-cs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6781800" y="12192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8305800" y="12192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0</a:t>
            </a:r>
            <a:endParaRPr lang="en-US" sz="2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7543800" y="12192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6781800" y="15240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S:0</a:t>
            </a: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8305800" y="15240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0</a:t>
            </a:r>
            <a:endParaRPr lang="en-US" sz="22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7543800" y="15240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6781800" y="19812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S:0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8305800" y="19812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7543800" y="19812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S:0</a:t>
            </a: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6781800" y="38100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M:1</a:t>
            </a: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8305800" y="38100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FF0909"/>
                </a:solidFill>
                <a:latin typeface="Calibri"/>
                <a:ea typeface="+mn-ea"/>
                <a:cs typeface="+mn-cs"/>
              </a:rPr>
              <a:t>1</a:t>
            </a:r>
            <a:endParaRPr lang="en-US" sz="2200" dirty="0">
              <a:solidFill>
                <a:srgbClr val="FF0909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7543800" y="38100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I:</a:t>
            </a: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6781800" y="8382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CPU0</a:t>
            </a: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8305800" y="838200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Mem</a:t>
            </a:r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7543800" y="838200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CPU1</a:t>
            </a: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6781800" y="2802924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I:</a:t>
            </a: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8305800" y="2802924"/>
            <a:ext cx="609600" cy="304800"/>
          </a:xfrm>
          <a:prstGeom prst="rect">
            <a:avLst/>
          </a:prstGeom>
          <a:solidFill>
            <a:srgbClr val="D5D5D5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7543800" y="2802924"/>
            <a:ext cx="762000" cy="30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M:1</a:t>
            </a:r>
          </a:p>
        </p:txBody>
      </p:sp>
      <p:sp>
        <p:nvSpPr>
          <p:cNvPr id="48" name="Oval 47"/>
          <p:cNvSpPr/>
          <p:nvPr/>
        </p:nvSpPr>
        <p:spPr>
          <a:xfrm>
            <a:off x="8229600" y="3581400"/>
            <a:ext cx="838200" cy="762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35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  <p:bldP spid="4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Thread A (on Core0)		Thread B (on Core1)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for(</a:t>
            </a:r>
            <a:r>
              <a:rPr lang="en-US" sz="2800" dirty="0" err="1">
                <a:solidFill>
                  <a:schemeClr val="tx2"/>
                </a:solidFill>
              </a:rPr>
              <a:t>int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 = 0,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 &lt; 5; </a:t>
            </a:r>
            <a:r>
              <a:rPr lang="en-US" sz="2800" dirty="0" err="1">
                <a:solidFill>
                  <a:schemeClr val="tx2"/>
                </a:solidFill>
              </a:rPr>
              <a:t>i</a:t>
            </a:r>
            <a:r>
              <a:rPr lang="en-US" sz="2800" dirty="0">
                <a:solidFill>
                  <a:schemeClr val="tx2"/>
                </a:solidFill>
              </a:rPr>
              <a:t>++) {	</a:t>
            </a:r>
            <a:r>
              <a:rPr lang="en-US" sz="2800" dirty="0" smtClean="0">
                <a:solidFill>
                  <a:schemeClr val="tx2"/>
                </a:solidFill>
              </a:rPr>
              <a:t>	for(</a:t>
            </a:r>
            <a:r>
              <a:rPr lang="en-US" sz="2800" dirty="0" err="1" smtClean="0">
                <a:solidFill>
                  <a:schemeClr val="tx2"/>
                </a:solidFill>
              </a:rPr>
              <a:t>int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j = 0; j &lt; 5; </a:t>
            </a:r>
            <a:r>
              <a:rPr lang="en-US" sz="2800" dirty="0" err="1">
                <a:solidFill>
                  <a:schemeClr val="tx2"/>
                </a:solidFill>
              </a:rPr>
              <a:t>j++</a:t>
            </a:r>
            <a:r>
              <a:rPr lang="en-US" sz="2800" dirty="0">
                <a:solidFill>
                  <a:schemeClr val="tx2"/>
                </a:solidFill>
              </a:rPr>
              <a:t>) {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	LW </a:t>
            </a:r>
            <a:r>
              <a:rPr lang="en-US" sz="2800" dirty="0" smtClean="0">
                <a:solidFill>
                  <a:schemeClr val="tx2"/>
                </a:solidFill>
              </a:rPr>
              <a:t>t0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addr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)			LW </a:t>
            </a:r>
            <a:r>
              <a:rPr lang="en-US" sz="2800" dirty="0" smtClean="0">
                <a:solidFill>
                  <a:schemeClr val="tx2"/>
                </a:solidFill>
              </a:rPr>
              <a:t>t0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addr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	ADDIU </a:t>
            </a:r>
            <a:r>
              <a:rPr lang="en-US" sz="2800" dirty="0" smtClean="0">
                <a:solidFill>
                  <a:schemeClr val="tx2"/>
                </a:solidFill>
              </a:rPr>
              <a:t>t0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smtClean="0">
                <a:solidFill>
                  <a:schemeClr val="tx2"/>
                </a:solidFill>
              </a:rPr>
              <a:t>t0</a:t>
            </a:r>
            <a:r>
              <a:rPr lang="en-US" sz="2800" dirty="0">
                <a:solidFill>
                  <a:schemeClr val="tx2"/>
                </a:solidFill>
              </a:rPr>
              <a:t>, 1		</a:t>
            </a:r>
            <a:r>
              <a:rPr lang="en-US" sz="2800" dirty="0" smtClean="0">
                <a:solidFill>
                  <a:schemeClr val="tx2"/>
                </a:solidFill>
              </a:rPr>
              <a:t>	ADDIU t0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smtClean="0">
                <a:solidFill>
                  <a:schemeClr val="tx2"/>
                </a:solidFill>
              </a:rPr>
              <a:t>t0</a:t>
            </a:r>
            <a:r>
              <a:rPr lang="en-US" sz="2800" dirty="0">
                <a:solidFill>
                  <a:schemeClr val="tx2"/>
                </a:solidFill>
              </a:rPr>
              <a:t>, 1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	SW </a:t>
            </a:r>
            <a:r>
              <a:rPr lang="en-US" sz="2800" dirty="0" smtClean="0">
                <a:solidFill>
                  <a:schemeClr val="tx2"/>
                </a:solidFill>
              </a:rPr>
              <a:t>t0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addr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)			SW </a:t>
            </a:r>
            <a:r>
              <a:rPr lang="en-US" sz="2800" dirty="0" smtClean="0">
                <a:solidFill>
                  <a:schemeClr val="tx2"/>
                </a:solidFill>
              </a:rPr>
              <a:t>t0</a:t>
            </a:r>
            <a:r>
              <a:rPr lang="en-US" sz="2800" dirty="0">
                <a:solidFill>
                  <a:schemeClr val="tx2"/>
                </a:solidFill>
              </a:rPr>
              <a:t>, </a:t>
            </a:r>
            <a:r>
              <a:rPr lang="en-US" sz="2800" dirty="0" err="1">
                <a:solidFill>
                  <a:schemeClr val="tx2"/>
                </a:solidFill>
              </a:rPr>
              <a:t>addr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}					</a:t>
            </a:r>
            <a:r>
              <a:rPr lang="en-US" sz="2800" dirty="0" smtClean="0">
                <a:solidFill>
                  <a:schemeClr val="tx2"/>
                </a:solidFill>
              </a:rPr>
              <a:t>		}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 Cache Coherency Sufficient?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591" y="3657600"/>
            <a:ext cx="719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Very expensive and difficult to maintain consistency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8382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Core0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8382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8" name="Straight Arrow Connector 7"/>
          <p:cNvCxnSpPr/>
          <p:nvPr>
            <p:custDataLst>
              <p:tags r:id="rId3"/>
            </p:custDataLst>
          </p:nvPr>
        </p:nvCxnSpPr>
        <p:spPr>
          <a:xfrm rot="5400000">
            <a:off x="1181894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2590800" y="6324600"/>
            <a:ext cx="1295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Memory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4419600" y="63246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I/O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1219200" y="5562600"/>
            <a:ext cx="7162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Interconnect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2" name="Straight Arrow Connector 11"/>
          <p:cNvCxnSpPr/>
          <p:nvPr>
            <p:custDataLst>
              <p:tags r:id="rId7"/>
            </p:custDataLst>
          </p:nvPr>
        </p:nvCxnSpPr>
        <p:spPr>
          <a:xfrm rot="5400000">
            <a:off x="3086894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 rot="5400000">
            <a:off x="4761706" y="6133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>
            <p:custDataLst>
              <p:tags r:id="rId9"/>
            </p:custDataLst>
          </p:nvPr>
        </p:nvCxnSpPr>
        <p:spPr>
          <a:xfrm rot="5400000">
            <a:off x="3313906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>
            <p:custDataLst>
              <p:tags r:id="rId10"/>
            </p:custDataLst>
          </p:nvPr>
        </p:nvCxnSpPr>
        <p:spPr>
          <a:xfrm rot="5400000">
            <a:off x="7885905" y="53713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>
            <p:custDataLst>
              <p:tags r:id="rId11"/>
            </p:custDataLst>
          </p:nvPr>
        </p:nvSpPr>
        <p:spPr>
          <a:xfrm>
            <a:off x="28956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Core1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" name="Rectangle 16"/>
          <p:cNvSpPr/>
          <p:nvPr>
            <p:custDataLst>
              <p:tags r:id="rId12"/>
            </p:custDataLst>
          </p:nvPr>
        </p:nvSpPr>
        <p:spPr>
          <a:xfrm>
            <a:off x="28956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5656502" y="4193876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19" name="Rectangle 18"/>
          <p:cNvSpPr/>
          <p:nvPr>
            <p:custDataLst>
              <p:tags r:id="rId14"/>
            </p:custDataLst>
          </p:nvPr>
        </p:nvSpPr>
        <p:spPr>
          <a:xfrm>
            <a:off x="7543800" y="42672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  <a:latin typeface="Source Sans Pro"/>
              </a:rPr>
              <a:t>CoreN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7543800" y="47244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1" name="TextBox 20"/>
          <p:cNvSpPr txBox="1"/>
          <p:nvPr>
            <p:custDataLst>
              <p:tags r:id="rId16"/>
            </p:custDataLst>
          </p:nvPr>
        </p:nvSpPr>
        <p:spPr>
          <a:xfrm>
            <a:off x="4953000" y="419100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  <p:sp>
        <p:nvSpPr>
          <p:cNvPr id="22" name="TextBox 21"/>
          <p:cNvSpPr txBox="1"/>
          <p:nvPr>
            <p:custDataLst>
              <p:tags r:id="rId17"/>
            </p:custDataLst>
          </p:nvPr>
        </p:nvSpPr>
        <p:spPr>
          <a:xfrm>
            <a:off x="6436204" y="419100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Source Sans Pro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50384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Need it to exploit multiple processing units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	…</a:t>
            </a:r>
            <a:r>
              <a:rPr lang="en-US" dirty="0"/>
              <a:t>to parallelize for </a:t>
            </a:r>
            <a:r>
              <a:rPr lang="en-US" dirty="0">
                <a:solidFill>
                  <a:schemeClr val="accent1"/>
                </a:solidFill>
              </a:rPr>
              <a:t>multicore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	…</a:t>
            </a:r>
            <a:r>
              <a:rPr lang="en-US" dirty="0"/>
              <a:t>to write servers that handle many clients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accent6"/>
                </a:solidFill>
              </a:rPr>
              <a:t>Problem</a:t>
            </a:r>
            <a:r>
              <a:rPr lang="en-US" dirty="0"/>
              <a:t>: hard even for experienced programmers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Behavior can depend on subtle timing differences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Bugs may be impossible to reproduce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1"/>
                </a:solidFill>
              </a:rPr>
              <a:t>Needed</a:t>
            </a:r>
            <a:r>
              <a:rPr lang="en-US" dirty="0">
                <a:solidFill>
                  <a:schemeClr val="accent1"/>
                </a:solidFill>
              </a:rPr>
              <a:t>: synchronization of threads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Threads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Within a thread: execution is sequential</a:t>
            </a:r>
          </a:p>
          <a:p>
            <a:pPr marL="0" indent="0">
              <a:buNone/>
            </a:pPr>
            <a:r>
              <a:rPr lang="en-US" sz="2800" dirty="0"/>
              <a:t>Between threads?</a:t>
            </a:r>
          </a:p>
          <a:p>
            <a:pPr lvl="1"/>
            <a:r>
              <a:rPr lang="en-US" sz="2400" dirty="0"/>
              <a:t>No ordering or timing guarantees</a:t>
            </a:r>
          </a:p>
          <a:p>
            <a:pPr lvl="1"/>
            <a:r>
              <a:rPr lang="en-US" sz="2400" dirty="0"/>
              <a:t>Might even run on different cores at the same time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/>
                </a:solidFill>
              </a:rPr>
              <a:t>Problem:</a:t>
            </a:r>
            <a:r>
              <a:rPr lang="en-US" sz="2800" dirty="0"/>
              <a:t> hard to program, hard to reason about</a:t>
            </a:r>
          </a:p>
          <a:p>
            <a:pPr lvl="1"/>
            <a:r>
              <a:rPr lang="en-US" sz="2400" dirty="0"/>
              <a:t>Behavior can depend on subtle timing differences</a:t>
            </a:r>
          </a:p>
          <a:p>
            <a:pPr lvl="1"/>
            <a:r>
              <a:rPr lang="en-US" sz="2400" dirty="0"/>
              <a:t>Bugs may be impossible to reproduce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Cache coherency is </a:t>
            </a:r>
            <a:r>
              <a:rPr lang="en-US" sz="2800" b="1" dirty="0">
                <a:solidFill>
                  <a:schemeClr val="accent1"/>
                </a:solidFill>
              </a:rPr>
              <a:t>not</a:t>
            </a:r>
            <a:r>
              <a:rPr lang="en-US" sz="2800" dirty="0"/>
              <a:t> sufficient…</a:t>
            </a:r>
          </a:p>
          <a:p>
            <a:pPr marL="0" indent="0">
              <a:buNone/>
            </a:pPr>
            <a:r>
              <a:rPr lang="en-US" sz="2800" dirty="0"/>
              <a:t>Need explicit synchronization to make sense of concurrency!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</a:t>
            </a:r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990600"/>
            <a:ext cx="9344270" cy="574198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Concurrency poses challenges for: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accent1"/>
                </a:solidFill>
              </a:rPr>
              <a:t>Correctness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Threads accessing shared memory should not interfere with each other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accent1"/>
                </a:solidFill>
              </a:rPr>
              <a:t>Liveness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Threads should not get stuck, should make forward progress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accent1"/>
                </a:solidFill>
              </a:rPr>
              <a:t>Efficiency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Program should make good use of available computing resources (e.g., processors).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accent1"/>
                </a:solidFill>
              </a:rPr>
              <a:t>Fairness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Resources apportioned fairly between threads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Threads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>
              <a:solidFill>
                <a:srgbClr val="00F6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Apache web server</a:t>
            </a:r>
          </a:p>
          <a:p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void main() {</a:t>
            </a:r>
            <a:br>
              <a:rPr lang="en-US" dirty="0">
                <a:latin typeface="Consolas" pitchFamily="49" charset="0"/>
              </a:rPr>
            </a:br>
            <a:r>
              <a:rPr lang="en-US" dirty="0">
                <a:latin typeface="Consolas" pitchFamily="49" charset="0"/>
              </a:rPr>
              <a:t>	setup();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while (c = </a:t>
            </a:r>
            <a:r>
              <a:rPr lang="en-US" dirty="0" err="1">
                <a:latin typeface="Consolas" pitchFamily="49" charset="0"/>
              </a:rPr>
              <a:t>accept_connection</a:t>
            </a:r>
            <a:r>
              <a:rPr lang="en-US" dirty="0">
                <a:latin typeface="Consolas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/>
            </a:r>
            <a:br>
              <a:rPr lang="en-US" dirty="0">
                <a:latin typeface="Consolas" pitchFamily="49" charset="0"/>
              </a:rPr>
            </a:br>
            <a:r>
              <a:rPr lang="en-US" dirty="0">
                <a:latin typeface="Consolas" pitchFamily="49" charset="0"/>
              </a:rPr>
              <a:t>		</a:t>
            </a:r>
            <a:r>
              <a:rPr lang="en-US" dirty="0" err="1">
                <a:latin typeface="Consolas" pitchFamily="49" charset="0"/>
              </a:rPr>
              <a:t>req</a:t>
            </a:r>
            <a:r>
              <a:rPr lang="en-US" dirty="0">
                <a:latin typeface="Consolas" pitchFamily="49" charset="0"/>
              </a:rPr>
              <a:t> = </a:t>
            </a:r>
            <a:r>
              <a:rPr lang="en-US" dirty="0" err="1">
                <a:latin typeface="Consolas" pitchFamily="49" charset="0"/>
              </a:rPr>
              <a:t>read_request</a:t>
            </a:r>
            <a:r>
              <a:rPr lang="en-US" dirty="0">
                <a:latin typeface="Consolas" pitchFamily="49" charset="0"/>
              </a:rPr>
              <a:t>(c);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	hits[</a:t>
            </a:r>
            <a:r>
              <a:rPr lang="en-US" dirty="0" err="1">
                <a:latin typeface="Consolas" pitchFamily="49" charset="0"/>
              </a:rPr>
              <a:t>req</a:t>
            </a:r>
            <a:r>
              <a:rPr lang="en-US" dirty="0">
                <a:latin typeface="Consolas" pitchFamily="49" charset="0"/>
              </a:rPr>
              <a:t>]++;</a:t>
            </a:r>
            <a:br>
              <a:rPr lang="en-US" dirty="0">
                <a:latin typeface="Consolas" pitchFamily="49" charset="0"/>
              </a:rPr>
            </a:br>
            <a:r>
              <a:rPr lang="en-US" dirty="0">
                <a:latin typeface="Consolas" pitchFamily="49" charset="0"/>
              </a:rPr>
              <a:t>		</a:t>
            </a:r>
            <a:r>
              <a:rPr lang="en-US" dirty="0" err="1">
                <a:latin typeface="Consolas" pitchFamily="49" charset="0"/>
              </a:rPr>
              <a:t>send_response</a:t>
            </a:r>
            <a:r>
              <a:rPr lang="en-US" dirty="0">
                <a:latin typeface="Consolas" pitchFamily="49" charset="0"/>
              </a:rPr>
              <a:t>(c, </a:t>
            </a:r>
            <a:r>
              <a:rPr lang="en-US" dirty="0" err="1">
                <a:latin typeface="Consolas" pitchFamily="49" charset="0"/>
              </a:rPr>
              <a:t>req</a:t>
            </a:r>
            <a:r>
              <a:rPr lang="en-US" dirty="0">
                <a:latin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cleanup();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Multi-Threaded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4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Unfortunately, we cannot not obtain unlimited scaling (speedup) by adding unlimited parallel resources, eventual performance is dominated by a component needing to be executed sequentially.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Amdahl's </a:t>
            </a:r>
            <a:r>
              <a:rPr lang="en-US" dirty="0"/>
              <a:t>Law is a caution about this diminishing return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client request handled by a separate thread (in parallel)</a:t>
            </a:r>
          </a:p>
          <a:p>
            <a:pPr lvl="1"/>
            <a:r>
              <a:rPr lang="en-US" dirty="0"/>
              <a:t>Some shared state: hit counter, ...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(look familiar?)</a:t>
            </a:r>
          </a:p>
          <a:p>
            <a:r>
              <a:rPr lang="en-US" dirty="0"/>
              <a:t>Timing-dependent failure </a:t>
            </a:r>
            <a:r>
              <a:rPr lang="en-US" dirty="0">
                <a:sym typeface="Symbol" pitchFamily="18" charset="2"/>
              </a:rPr>
              <a:t> </a:t>
            </a:r>
            <a:r>
              <a:rPr lang="en-US" dirty="0">
                <a:solidFill>
                  <a:schemeClr val="accent1"/>
                </a:solidFill>
                <a:sym typeface="Symbol" pitchFamily="18" charset="2"/>
              </a:rPr>
              <a:t>race condition</a:t>
            </a:r>
          </a:p>
          <a:p>
            <a:pPr lvl="1"/>
            <a:r>
              <a:rPr lang="en-US" dirty="0">
                <a:sym typeface="Symbol" pitchFamily="18" charset="2"/>
              </a:rPr>
              <a:t> hard to reproduce  hard to debug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web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2481943"/>
            <a:ext cx="3581400" cy="181588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Thread 52</a:t>
            </a: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addiu</a:t>
            </a:r>
            <a:endParaRPr lang="en-US" sz="2800" b="1" dirty="0" smtClean="0">
              <a:solidFill>
                <a:schemeClr val="tx2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  <a:endParaRPr lang="en-US" sz="2800" b="1" dirty="0">
              <a:solidFill>
                <a:schemeClr val="tx2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0" y="2481943"/>
            <a:ext cx="3352800" cy="181588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Thread 205</a:t>
            </a: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addiu</a:t>
            </a:r>
            <a:endParaRPr lang="en-US" sz="2800" b="1" dirty="0" smtClean="0">
              <a:solidFill>
                <a:schemeClr val="tx2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  <a:endParaRPr lang="en-US" sz="2800" b="1" dirty="0">
              <a:solidFill>
                <a:schemeClr val="tx2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230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/>
              <a:t>Possible result: lost update!   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Timing-dependent </a:t>
            </a:r>
            <a:r>
              <a:rPr lang="en-US" sz="2800" dirty="0"/>
              <a:t>failure </a:t>
            </a:r>
            <a:r>
              <a:rPr lang="en-US" sz="2800" dirty="0">
                <a:sym typeface="Symbol" pitchFamily="18" charset="2"/>
              </a:rPr>
              <a:t> </a:t>
            </a:r>
            <a:r>
              <a:rPr lang="en-US" sz="2800" dirty="0">
                <a:solidFill>
                  <a:schemeClr val="accent1"/>
                </a:solidFill>
                <a:sym typeface="Symbol" pitchFamily="18" charset="2"/>
              </a:rPr>
              <a:t>race condition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 </a:t>
            </a:r>
            <a:r>
              <a:rPr lang="en-US" sz="2400" b="1" dirty="0">
                <a:sym typeface="Symbol" pitchFamily="18" charset="2"/>
              </a:rPr>
              <a:t>Very hard to reproduce  Difficult to debug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threads, one counter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85375" y="4160372"/>
            <a:ext cx="39421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ADDIU/SW: </a:t>
            </a:r>
            <a:r>
              <a:rPr lang="en-US" sz="2800" dirty="0">
                <a:solidFill>
                  <a:schemeClr val="accent5"/>
                </a:solidFill>
                <a:latin typeface="Comic Sans MS" panose="030F0702030302020204" pitchFamily="66" charset="0"/>
                <a:ea typeface="ＭＳ Ｐゴシック" pitchFamily="-112" charset="-128"/>
              </a:rPr>
              <a:t>hits = 0 + 1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805113" y="2481263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48406" y="3123734"/>
            <a:ext cx="13452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 smtClean="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LW </a:t>
            </a:r>
            <a:r>
              <a:rPr lang="en-US" sz="2800" dirty="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(0)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64926" y="3887322"/>
            <a:ext cx="3974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dirty="0" smtClean="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ADDIU/SW</a:t>
            </a:r>
            <a:r>
              <a:rPr lang="en-US" sz="2800" dirty="0" smtClean="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: </a:t>
            </a:r>
            <a:r>
              <a:rPr lang="en-US" sz="2800" dirty="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hits = 0 + 1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44006" y="3476159"/>
            <a:ext cx="13452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 smtClean="0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LW </a:t>
            </a:r>
            <a:r>
              <a:rPr lang="en-US" sz="2800" dirty="0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(0)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276600" y="2422525"/>
            <a:ext cx="585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T1</a:t>
            </a: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6081713" y="2420938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372225" y="2362200"/>
            <a:ext cx="642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T2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90600" y="4572000"/>
            <a:ext cx="138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tx2"/>
                </a:solidFill>
                <a:latin typeface="Comic Sans MS" pitchFamily="-112" charset="0"/>
                <a:ea typeface="ＭＳ Ｐゴシック" pitchFamily="-112" charset="-128"/>
              </a:rPr>
              <a:t>hits = 1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90600" y="1981200"/>
            <a:ext cx="1441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tx2"/>
                </a:solidFill>
                <a:latin typeface="Comic Sans MS" pitchFamily="-112" charset="0"/>
                <a:ea typeface="ＭＳ Ｐゴシック" pitchFamily="-112" charset="-128"/>
              </a:rPr>
              <a:t>hits = 0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413912" y="2588747"/>
            <a:ext cx="0" cy="1828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30324" y="2588747"/>
            <a:ext cx="9316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tx2"/>
                </a:solidFill>
                <a:latin typeface="Comic Sans MS" pitchFamily="-112" charset="0"/>
                <a:ea typeface="ＭＳ Ｐゴシック" pitchFamily="-112" charset="-128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19585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6"/>
                </a:solidFill>
              </a:rPr>
              <a:t>Timing-dependent error involving access to shared state </a:t>
            </a:r>
          </a:p>
          <a:p>
            <a:pPr marL="0" indent="0">
              <a:buNone/>
            </a:pPr>
            <a:r>
              <a:rPr lang="en-US" sz="2800" dirty="0"/>
              <a:t>Race conditions depend on how threads are scheduled</a:t>
            </a:r>
          </a:p>
          <a:p>
            <a:pPr lvl="1"/>
            <a:r>
              <a:rPr lang="en-US" sz="2400" dirty="0"/>
              <a:t>i.e. who wins “races” to update state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Challenges of Race Conditions</a:t>
            </a:r>
          </a:p>
          <a:p>
            <a:pPr lvl="1"/>
            <a:r>
              <a:rPr lang="en-US" sz="2400" dirty="0"/>
              <a:t>Races are intermittent, may occur rarely</a:t>
            </a:r>
          </a:p>
          <a:p>
            <a:pPr lvl="1"/>
            <a:r>
              <a:rPr lang="en-US" sz="2400" dirty="0"/>
              <a:t>Timing dependent = small changes can hide bug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Program is correct </a:t>
            </a:r>
            <a:r>
              <a:rPr lang="en-US" sz="2800" i="1" dirty="0">
                <a:solidFill>
                  <a:schemeClr val="accent1"/>
                </a:solidFill>
              </a:rPr>
              <a:t>only</a:t>
            </a:r>
            <a:r>
              <a:rPr lang="en-US" sz="2800" dirty="0">
                <a:solidFill>
                  <a:srgbClr val="00F6FF"/>
                </a:solidFill>
              </a:rPr>
              <a:t> </a:t>
            </a:r>
            <a:r>
              <a:rPr lang="en-US" sz="2800" dirty="0"/>
              <a:t>if </a:t>
            </a:r>
            <a:r>
              <a:rPr lang="en-US" sz="2800" i="1" dirty="0">
                <a:solidFill>
                  <a:schemeClr val="accent1"/>
                </a:solidFill>
              </a:rPr>
              <a:t>all possible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schedules are safe  </a:t>
            </a:r>
          </a:p>
          <a:p>
            <a:pPr marL="457200" indent="-457200"/>
            <a:r>
              <a:rPr lang="en-US" sz="2400" dirty="0"/>
              <a:t>Number of possible schedules is huge</a:t>
            </a:r>
          </a:p>
          <a:p>
            <a:pPr marL="457200" indent="-457200"/>
            <a:r>
              <a:rPr lang="en-US" sz="2400" dirty="0"/>
              <a:t>Imagine adversary who switches contexts at worst possible time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200" y="4680136"/>
            <a:ext cx="8839200" cy="176964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5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if we can designate parts of the execution as </a:t>
            </a:r>
            <a:r>
              <a:rPr lang="en-US" dirty="0">
                <a:solidFill>
                  <a:schemeClr val="accent6"/>
                </a:solidFill>
              </a:rPr>
              <a:t>critical sections</a:t>
            </a:r>
          </a:p>
          <a:p>
            <a:pPr lvl="1"/>
            <a:r>
              <a:rPr lang="en-US" dirty="0"/>
              <a:t>Rule: only one thread can be “inside” a critical section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3650" y="3184498"/>
            <a:ext cx="358140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Thread 52</a:t>
            </a: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err="1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CSEnter</a:t>
            </a:r>
            <a:r>
              <a:rPr lang="en-US" sz="2800" b="1" dirty="0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()</a:t>
            </a: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800" b="1" dirty="0" smtClean="0">
              <a:solidFill>
                <a:schemeClr val="tx2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</a:p>
          <a:p>
            <a:pPr eaLnBrk="1" hangingPunct="1"/>
            <a:r>
              <a:rPr lang="en-US" sz="2800" b="1" dirty="0" err="1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CSExit</a:t>
            </a:r>
            <a:r>
              <a:rPr lang="en-US" sz="2800" b="1" dirty="0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()</a:t>
            </a: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10200" y="3265998"/>
            <a:ext cx="335280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  <a:ea typeface="ＭＳ Ｐゴシック" pitchFamily="-112" charset="-128"/>
              </a:rPr>
              <a:t>Thread 205</a:t>
            </a:r>
          </a:p>
          <a:p>
            <a:pPr eaLnBrk="1" hangingPunct="1"/>
            <a:endParaRPr lang="en-US" sz="2800" b="1" dirty="0" smtClean="0">
              <a:solidFill>
                <a:schemeClr val="accent1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err="1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CSEnter</a:t>
            </a:r>
            <a:r>
              <a:rPr lang="en-US" sz="2800" b="1" dirty="0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()</a:t>
            </a: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read hits</a:t>
            </a:r>
          </a:p>
          <a:p>
            <a:pPr eaLnBrk="1" hangingPunct="1"/>
            <a:r>
              <a:rPr lang="en-US" sz="2800" b="1" dirty="0" err="1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addi</a:t>
            </a:r>
            <a:endParaRPr lang="en-US" sz="2800" b="1" dirty="0" smtClean="0">
              <a:solidFill>
                <a:schemeClr val="tx2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write hits</a:t>
            </a:r>
          </a:p>
          <a:p>
            <a:pPr eaLnBrk="1" hangingPunct="1"/>
            <a:r>
              <a:rPr lang="en-US" sz="2800" b="1" dirty="0" err="1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CSExit</a:t>
            </a:r>
            <a:r>
              <a:rPr lang="en-US" sz="2800" b="1" dirty="0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()</a:t>
            </a:r>
          </a:p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  <a:p>
            <a:pPr eaLnBrk="1" hangingPunct="1"/>
            <a:endParaRPr lang="en-US" sz="2800" b="1" dirty="0">
              <a:solidFill>
                <a:srgbClr val="FFFFFF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810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eliminate races: use </a:t>
            </a:r>
            <a:r>
              <a:rPr lang="en-US" i="1" dirty="0">
                <a:solidFill>
                  <a:schemeClr val="accent6"/>
                </a:solidFill>
              </a:rPr>
              <a:t>critical sections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that only one thread can be in</a:t>
            </a:r>
          </a:p>
          <a:p>
            <a:pPr lvl="1"/>
            <a:r>
              <a:rPr lang="en-US" dirty="0"/>
              <a:t>Contending threads must wait to enter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805113" y="2481263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05000" y="3276600"/>
            <a:ext cx="33099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 dirty="0" err="1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CSEnter</a:t>
            </a:r>
            <a:r>
              <a:rPr lang="en-US" sz="2800" dirty="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();</a:t>
            </a:r>
          </a:p>
          <a:p>
            <a:pPr lvl="1" eaLnBrk="1" hangingPunct="1"/>
            <a:r>
              <a:rPr lang="en-US" sz="2800" i="1" dirty="0">
                <a:solidFill>
                  <a:schemeClr val="accent6"/>
                </a:solidFill>
                <a:latin typeface="Comic Sans MS" pitchFamily="-112" charset="0"/>
                <a:ea typeface="ＭＳ Ｐゴシック" pitchFamily="-112" charset="-128"/>
              </a:rPr>
              <a:t>Critical section</a:t>
            </a:r>
          </a:p>
          <a:p>
            <a:pPr eaLnBrk="1" hangingPunct="1"/>
            <a:r>
              <a:rPr lang="en-US" sz="2800" dirty="0" err="1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CSExit</a:t>
            </a:r>
            <a:r>
              <a:rPr lang="en-US" sz="2800" dirty="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();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76600" y="2422525"/>
            <a:ext cx="585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T1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081713" y="2420938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372225" y="2362200"/>
            <a:ext cx="642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T2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028700" y="3263900"/>
            <a:ext cx="0" cy="31369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30324" y="2588747"/>
            <a:ext cx="9316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tx2"/>
                </a:solidFill>
                <a:latin typeface="Comic Sans MS" pitchFamily="-112" charset="0"/>
                <a:ea typeface="ＭＳ Ｐゴシック" pitchFamily="-112" charset="-128"/>
              </a:rPr>
              <a:t>time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681663" y="3239631"/>
            <a:ext cx="330993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2800" dirty="0" err="1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CSEnter</a:t>
            </a:r>
            <a:r>
              <a:rPr lang="en-US" sz="2800" dirty="0" smtClean="0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();</a:t>
            </a:r>
            <a:endParaRPr lang="en-US" sz="2800" dirty="0">
              <a:solidFill>
                <a:schemeClr val="accent5"/>
              </a:solidFill>
              <a:latin typeface="Comic Sans MS" pitchFamily="-112" charset="0"/>
              <a:ea typeface="ＭＳ Ｐゴシック" pitchFamily="-112" charset="-128"/>
            </a:endParaRPr>
          </a:p>
          <a:p>
            <a:pPr lvl="1" eaLnBrk="1" hangingPunct="1"/>
            <a:r>
              <a:rPr lang="en-US" sz="2800" i="1" dirty="0" smtClean="0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# wait</a:t>
            </a:r>
          </a:p>
          <a:p>
            <a:pPr lvl="1" eaLnBrk="1" hangingPunct="1"/>
            <a:r>
              <a:rPr lang="en-US" sz="2800" i="1" dirty="0" smtClean="0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# wait</a:t>
            </a:r>
            <a:endParaRPr lang="en-US" sz="2800" i="1" dirty="0">
              <a:solidFill>
                <a:schemeClr val="accent5"/>
              </a:solidFill>
              <a:latin typeface="Comic Sans MS" pitchFamily="-112" charset="0"/>
              <a:ea typeface="ＭＳ Ｐゴシック" pitchFamily="-112" charset="-128"/>
            </a:endParaRPr>
          </a:p>
          <a:p>
            <a:pPr lvl="1" eaLnBrk="1" hangingPunct="1"/>
            <a:r>
              <a:rPr lang="en-US" sz="2800" i="1" dirty="0" smtClean="0">
                <a:solidFill>
                  <a:schemeClr val="accent6"/>
                </a:solidFill>
                <a:latin typeface="Comic Sans MS" pitchFamily="-112" charset="0"/>
                <a:ea typeface="ＭＳ Ｐゴシック" pitchFamily="-112" charset="-128"/>
              </a:rPr>
              <a:t>Critical </a:t>
            </a:r>
            <a:r>
              <a:rPr lang="en-US" sz="2800" i="1" dirty="0">
                <a:solidFill>
                  <a:schemeClr val="accent6"/>
                </a:solidFill>
                <a:latin typeface="Comic Sans MS" pitchFamily="-112" charset="0"/>
                <a:ea typeface="ＭＳ Ｐゴシック" pitchFamily="-112" charset="-128"/>
              </a:rPr>
              <a:t>section</a:t>
            </a:r>
          </a:p>
          <a:p>
            <a:pPr eaLnBrk="1" hangingPunct="1"/>
            <a:r>
              <a:rPr lang="en-US" sz="2800" dirty="0" err="1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CSExit</a:t>
            </a:r>
            <a:r>
              <a:rPr lang="en-US" sz="2800" dirty="0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();</a:t>
            </a: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819400" y="4843463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290888" y="4784725"/>
            <a:ext cx="585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T1</a:t>
            </a: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096000" y="5600700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386513" y="5541962"/>
            <a:ext cx="642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T2</a:t>
            </a:r>
          </a:p>
        </p:txBody>
      </p:sp>
    </p:spTree>
    <p:extLst>
      <p:ext uri="{BB962C8B-B14F-4D97-AF65-F5344CB8AC3E}">
        <p14:creationId xmlns:p14="http://schemas.microsoft.com/office/powerpoint/2010/main" val="306242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11" grpId="0"/>
      <p:bldP spid="13" grpId="0" animBg="1"/>
      <p:bldP spid="14" grpId="0"/>
      <p:bldP spid="15" grpId="0" animBg="1"/>
      <p:bldP spid="1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/>
              <a:t>Implement </a:t>
            </a:r>
            <a:r>
              <a:rPr lang="en-US" sz="3000" dirty="0" err="1">
                <a:solidFill>
                  <a:schemeClr val="accent6"/>
                </a:solidFill>
              </a:rPr>
              <a:t>CSEnter</a:t>
            </a:r>
            <a:r>
              <a:rPr lang="en-US" sz="3000" dirty="0"/>
              <a:t> </a:t>
            </a:r>
            <a:r>
              <a:rPr lang="en-US" sz="3000" dirty="0" smtClean="0"/>
              <a:t>and </a:t>
            </a:r>
            <a:r>
              <a:rPr lang="en-US" sz="3000" dirty="0" err="1" smtClean="0">
                <a:solidFill>
                  <a:schemeClr val="accent6"/>
                </a:solidFill>
              </a:rPr>
              <a:t>CSExit</a:t>
            </a:r>
            <a:r>
              <a:rPr lang="en-US" sz="3000" dirty="0" smtClean="0">
                <a:solidFill>
                  <a:schemeClr val="tx2"/>
                </a:solidFill>
              </a:rPr>
              <a:t>; </a:t>
            </a:r>
            <a:r>
              <a:rPr lang="en-US" sz="3000" dirty="0" err="1">
                <a:solidFill>
                  <a:schemeClr val="tx2"/>
                </a:solidFill>
              </a:rPr>
              <a:t>ie</a:t>
            </a:r>
            <a:r>
              <a:rPr lang="en-US" sz="3000" dirty="0">
                <a:solidFill>
                  <a:schemeClr val="tx2"/>
                </a:solidFill>
              </a:rPr>
              <a:t>. </a:t>
            </a:r>
            <a:r>
              <a:rPr lang="en-US" sz="3000" dirty="0" smtClean="0">
                <a:solidFill>
                  <a:schemeClr val="tx2"/>
                </a:solidFill>
              </a:rPr>
              <a:t>a </a:t>
            </a:r>
            <a:r>
              <a:rPr lang="en-US" sz="3000" dirty="0">
                <a:solidFill>
                  <a:schemeClr val="accent6"/>
                </a:solidFill>
              </a:rPr>
              <a:t>critical section </a:t>
            </a:r>
          </a:p>
          <a:p>
            <a:pPr marL="0" indent="0">
              <a:buNone/>
            </a:pPr>
            <a:r>
              <a:rPr lang="en-US" sz="3000" dirty="0"/>
              <a:t>Only one thread can hold the lock at a time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accent6"/>
                </a:solidFill>
              </a:rPr>
              <a:t>	“I have the lock”</a:t>
            </a:r>
          </a:p>
          <a:p>
            <a:endParaRPr lang="en-US" sz="3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accent6"/>
                </a:solidFill>
              </a:rPr>
              <a:t>Mutual Exclusion Lock (</a:t>
            </a:r>
            <a:r>
              <a:rPr lang="en-US" sz="3000" dirty="0" err="1">
                <a:solidFill>
                  <a:schemeClr val="accent6"/>
                </a:solidFill>
              </a:rPr>
              <a:t>mutex</a:t>
            </a:r>
            <a:r>
              <a:rPr lang="en-US" sz="3000" dirty="0">
                <a:solidFill>
                  <a:schemeClr val="accent6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000" dirty="0"/>
              <a:t>lock(m): wait till it becomes free, then lock it</a:t>
            </a:r>
          </a:p>
          <a:p>
            <a:pPr marL="0" indent="0">
              <a:buNone/>
            </a:pPr>
            <a:r>
              <a:rPr lang="en-US" sz="3000" dirty="0"/>
              <a:t>unlock(m): unlock 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</a:t>
            </a:r>
            <a:r>
              <a:rPr lang="en-US" dirty="0"/>
              <a:t>Exclusion Lock (</a:t>
            </a:r>
            <a:r>
              <a:rPr lang="en-US" dirty="0" err="1"/>
              <a:t>Mutex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  <p:sp>
        <p:nvSpPr>
          <p:cNvPr id="5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46981" y="4611235"/>
            <a:ext cx="6421438" cy="2246769"/>
          </a:xfrm>
          <a:prstGeom prst="rect">
            <a:avLst/>
          </a:prstGeom>
          <a:noFill/>
          <a:ln w="5715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dirty="0" err="1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safe_increment</a:t>
            </a:r>
            <a:r>
              <a:rPr lang="en-US" sz="2800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() {</a:t>
            </a:r>
          </a:p>
          <a:p>
            <a:pPr eaLnBrk="1" hangingPunct="1"/>
            <a:r>
              <a:rPr lang="en-US" sz="2800" dirty="0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	</a:t>
            </a:r>
            <a:r>
              <a:rPr lang="en-US" sz="2800" dirty="0" err="1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pthread_mutex_lock</a:t>
            </a:r>
            <a:r>
              <a:rPr lang="en-US" sz="2800" dirty="0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(&amp;m);</a:t>
            </a:r>
          </a:p>
          <a:p>
            <a:pPr eaLnBrk="1" hangingPunct="1"/>
            <a:r>
              <a:rPr lang="en-US" sz="2800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	hits = hits + 1;</a:t>
            </a:r>
          </a:p>
          <a:p>
            <a:pPr eaLnBrk="1" hangingPunct="1"/>
            <a:r>
              <a:rPr lang="en-US" sz="2800" dirty="0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	</a:t>
            </a:r>
            <a:r>
              <a:rPr lang="en-US" sz="2800" dirty="0" err="1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pthread_mutex_unlock</a:t>
            </a:r>
            <a:r>
              <a:rPr lang="en-US" sz="2800" dirty="0" smtClean="0">
                <a:solidFill>
                  <a:schemeClr val="accent6"/>
                </a:solidFill>
                <a:latin typeface="Consolas" pitchFamily="49" charset="0"/>
                <a:ea typeface="ＭＳ Ｐゴシック" pitchFamily="-112" charset="-128"/>
              </a:rPr>
              <a:t>(&amp;m);</a:t>
            </a:r>
          </a:p>
          <a:p>
            <a:pPr eaLnBrk="1" hangingPunct="1"/>
            <a:r>
              <a:rPr lang="en-US" sz="2800" dirty="0" smtClean="0">
                <a:solidFill>
                  <a:schemeClr val="tx2"/>
                </a:solidFill>
                <a:latin typeface="Consolas" pitchFamily="49" charset="0"/>
                <a:ea typeface="ＭＳ Ｐゴシック" pitchFamily="-112" charset="-128"/>
              </a:rPr>
              <a:t>}</a:t>
            </a:r>
            <a:endParaRPr lang="en-US" sz="2800" dirty="0">
              <a:solidFill>
                <a:schemeClr val="tx2"/>
              </a:solidFill>
              <a:latin typeface="Consolas" pitchFamily="49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34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1663700" algn="l"/>
              </a:tabLst>
            </a:pPr>
            <a:r>
              <a:rPr lang="en-US" sz="2800" dirty="0"/>
              <a:t>Only one thread can hold a given </a:t>
            </a:r>
            <a:r>
              <a:rPr lang="en-US" sz="2800" dirty="0" err="1"/>
              <a:t>mutex</a:t>
            </a:r>
            <a:r>
              <a:rPr lang="en-US" sz="2800" dirty="0"/>
              <a:t> at a time</a:t>
            </a:r>
          </a:p>
          <a:p>
            <a:pPr marL="0" indent="0">
              <a:lnSpc>
                <a:spcPct val="90000"/>
              </a:lnSpc>
              <a:buNone/>
              <a:tabLst>
                <a:tab pos="1663700" algn="l"/>
              </a:tabLst>
            </a:pPr>
            <a:r>
              <a:rPr lang="en-US" sz="2800" dirty="0"/>
              <a:t>Acquire (lock) </a:t>
            </a:r>
            <a:r>
              <a:rPr lang="en-US" sz="2800" dirty="0" err="1"/>
              <a:t>mutex</a:t>
            </a:r>
            <a:r>
              <a:rPr lang="en-US" sz="2800" dirty="0"/>
              <a:t> on entry to critical section</a:t>
            </a:r>
          </a:p>
          <a:p>
            <a:pPr lvl="1">
              <a:lnSpc>
                <a:spcPct val="90000"/>
              </a:lnSpc>
              <a:tabLst>
                <a:tab pos="1663700" algn="l"/>
              </a:tabLst>
            </a:pPr>
            <a:r>
              <a:rPr lang="en-US" dirty="0"/>
              <a:t>Or block if another thread already holds it</a:t>
            </a:r>
          </a:p>
          <a:p>
            <a:pPr marL="0" indent="0">
              <a:lnSpc>
                <a:spcPct val="90000"/>
              </a:lnSpc>
              <a:buNone/>
              <a:tabLst>
                <a:tab pos="1663700" algn="l"/>
              </a:tabLst>
            </a:pPr>
            <a:r>
              <a:rPr lang="en-US" sz="2800" dirty="0"/>
              <a:t>Release (unlock) </a:t>
            </a:r>
            <a:r>
              <a:rPr lang="en-US" sz="2800" dirty="0" err="1"/>
              <a:t>mutex</a:t>
            </a:r>
            <a:r>
              <a:rPr lang="en-US" sz="2800" dirty="0"/>
              <a:t> on exit</a:t>
            </a:r>
          </a:p>
          <a:p>
            <a:pPr lvl="1">
              <a:lnSpc>
                <a:spcPct val="90000"/>
              </a:lnSpc>
              <a:tabLst>
                <a:tab pos="1663700" algn="l"/>
              </a:tabLst>
            </a:pPr>
            <a:r>
              <a:rPr lang="en-US" dirty="0"/>
              <a:t>Allow </a:t>
            </a:r>
            <a:r>
              <a:rPr lang="en-US" b="1" dirty="0"/>
              <a:t>one</a:t>
            </a:r>
            <a:r>
              <a:rPr lang="en-US" dirty="0"/>
              <a:t> waiting thread (if any) to acquire &amp; proceed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Mutexes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4362271"/>
            <a:ext cx="47958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chemeClr val="accent1"/>
                </a:solidFill>
                <a:latin typeface="Courier New" pitchFamily="-112" charset="0"/>
                <a:ea typeface="ＭＳ Ｐゴシック" pitchFamily="-112" charset="-128"/>
              </a:rPr>
              <a:t>pthread_mutex_lock</a:t>
            </a:r>
            <a:r>
              <a:rPr lang="en-US" sz="2400" b="1" dirty="0" smtClean="0">
                <a:solidFill>
                  <a:schemeClr val="accent1"/>
                </a:solidFill>
                <a:latin typeface="Courier New" pitchFamily="-112" charset="0"/>
                <a:ea typeface="ＭＳ Ｐゴシック" pitchFamily="-112" charset="-128"/>
              </a:rPr>
              <a:t>(&amp;m</a:t>
            </a:r>
            <a:r>
              <a:rPr lang="en-US" sz="2400" b="1" dirty="0">
                <a:solidFill>
                  <a:schemeClr val="accent1"/>
                </a:solidFill>
                <a:latin typeface="Courier New" pitchFamily="-112" charset="0"/>
                <a:ea typeface="ＭＳ Ｐゴシック" pitchFamily="-112" charset="-128"/>
              </a:rPr>
              <a:t>);</a:t>
            </a:r>
          </a:p>
          <a:p>
            <a:pPr lvl="1" eaLnBrk="1" hangingPunct="1"/>
            <a:r>
              <a:rPr lang="en-US" sz="2400" b="1" dirty="0">
                <a:solidFill>
                  <a:schemeClr val="accent6"/>
                </a:solidFill>
                <a:latin typeface="Courier New" pitchFamily="-112" charset="0"/>
                <a:ea typeface="ＭＳ Ｐゴシック" pitchFamily="-112" charset="-128"/>
              </a:rPr>
              <a:t>hits = hits+1;</a:t>
            </a:r>
          </a:p>
          <a:p>
            <a:pPr eaLnBrk="1" hangingPunct="1"/>
            <a:r>
              <a:rPr lang="en-US" sz="2400" b="1" dirty="0" err="1">
                <a:solidFill>
                  <a:schemeClr val="accent1"/>
                </a:solidFill>
                <a:latin typeface="Courier New" pitchFamily="-112" charset="0"/>
                <a:ea typeface="ＭＳ Ｐゴシック" pitchFamily="-112" charset="-128"/>
              </a:rPr>
              <a:t>pthread_mutex_unlock</a:t>
            </a:r>
            <a:r>
              <a:rPr lang="en-US" sz="2400" b="1" dirty="0" smtClean="0">
                <a:solidFill>
                  <a:schemeClr val="accent1"/>
                </a:solidFill>
                <a:latin typeface="Courier New" pitchFamily="-112" charset="0"/>
                <a:ea typeface="ＭＳ Ｐゴシック" pitchFamily="-112" charset="-128"/>
              </a:rPr>
              <a:t>(&amp;m</a:t>
            </a:r>
            <a:r>
              <a:rPr lang="en-US" sz="2400" b="1" dirty="0">
                <a:solidFill>
                  <a:schemeClr val="accent1"/>
                </a:solidFill>
                <a:latin typeface="Courier New" pitchFamily="-112" charset="0"/>
                <a:ea typeface="ＭＳ Ｐゴシック" pitchFamily="-112" charset="-128"/>
              </a:rPr>
              <a:t>);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133600" y="5754688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F6FF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05088" y="5638800"/>
            <a:ext cx="585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 dirty="0">
                <a:solidFill>
                  <a:schemeClr val="accent1"/>
                </a:solidFill>
                <a:latin typeface="Comic Sans MS" pitchFamily="-112" charset="0"/>
                <a:ea typeface="ＭＳ Ｐゴシック" pitchFamily="-112" charset="-128"/>
              </a:rPr>
              <a:t>T1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305550" y="6210300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596063" y="5922962"/>
            <a:ext cx="642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800">
                <a:solidFill>
                  <a:schemeClr val="accent5"/>
                </a:solidFill>
                <a:latin typeface="Comic Sans MS" pitchFamily="-112" charset="0"/>
                <a:ea typeface="ＭＳ Ｐゴシック" pitchFamily="-112" charset="-128"/>
              </a:rPr>
              <a:t>T2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572000" y="4004608"/>
            <a:ext cx="4800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chemeClr val="accent5"/>
                </a:solidFill>
                <a:latin typeface="Courier New" pitchFamily="-112" charset="0"/>
                <a:ea typeface="ＭＳ Ｐゴシック" pitchFamily="-112" charset="-128"/>
              </a:rPr>
              <a:t>pthread_mutex_lock</a:t>
            </a:r>
            <a:r>
              <a:rPr lang="en-US" sz="2400" b="1" dirty="0" smtClean="0">
                <a:solidFill>
                  <a:schemeClr val="accent5"/>
                </a:solidFill>
                <a:latin typeface="Courier New" pitchFamily="-112" charset="0"/>
                <a:ea typeface="ＭＳ Ｐゴシック" pitchFamily="-112" charset="-128"/>
              </a:rPr>
              <a:t>(&amp;m);</a:t>
            </a:r>
          </a:p>
          <a:p>
            <a:pPr eaLnBrk="1" hangingPunct="1"/>
            <a:r>
              <a:rPr lang="en-US" sz="2400" b="1" dirty="0" smtClean="0">
                <a:solidFill>
                  <a:schemeClr val="accent5"/>
                </a:solidFill>
                <a:latin typeface="Courier New" pitchFamily="-112" charset="0"/>
                <a:ea typeface="ＭＳ Ｐゴシック" pitchFamily="-112" charset="-128"/>
              </a:rPr>
              <a:t>  # wait</a:t>
            </a:r>
            <a:endParaRPr lang="en-US" sz="2400" b="1" dirty="0">
              <a:solidFill>
                <a:schemeClr val="accent5"/>
              </a:solidFill>
              <a:latin typeface="Courier New" pitchFamily="-112" charset="0"/>
              <a:ea typeface="ＭＳ Ｐゴシック" pitchFamily="-112" charset="-128"/>
            </a:endParaRPr>
          </a:p>
          <a:p>
            <a:pPr eaLnBrk="1" hangingPunct="1"/>
            <a:r>
              <a:rPr lang="en-US" sz="2400" b="1" dirty="0" smtClean="0">
                <a:solidFill>
                  <a:schemeClr val="accent5"/>
                </a:solidFill>
                <a:latin typeface="Courier New" pitchFamily="-112" charset="0"/>
                <a:ea typeface="ＭＳ Ｐゴシック" pitchFamily="-112" charset="-128"/>
              </a:rPr>
              <a:t>  # wait</a:t>
            </a:r>
            <a:endParaRPr lang="en-US" sz="2400" b="1" dirty="0">
              <a:solidFill>
                <a:schemeClr val="accent5"/>
              </a:solidFill>
              <a:latin typeface="Courier New" pitchFamily="-112" charset="0"/>
              <a:ea typeface="ＭＳ Ｐゴシック" pitchFamily="-112" charset="-128"/>
            </a:endParaRPr>
          </a:p>
          <a:p>
            <a:pPr lvl="1" eaLnBrk="1" hangingPunct="1"/>
            <a:r>
              <a:rPr lang="en-US" sz="2400" b="1" dirty="0">
                <a:solidFill>
                  <a:schemeClr val="accent6"/>
                </a:solidFill>
                <a:latin typeface="Courier New" pitchFamily="-112" charset="0"/>
                <a:ea typeface="ＭＳ Ｐゴシック" pitchFamily="-112" charset="-128"/>
              </a:rPr>
              <a:t>hits = hits+1;</a:t>
            </a:r>
          </a:p>
          <a:p>
            <a:pPr eaLnBrk="1" hangingPunct="1"/>
            <a:r>
              <a:rPr lang="en-US" sz="2400" b="1" dirty="0" err="1">
                <a:solidFill>
                  <a:schemeClr val="accent5"/>
                </a:solidFill>
                <a:latin typeface="Courier New" pitchFamily="-112" charset="0"/>
                <a:ea typeface="ＭＳ Ｐゴシック" pitchFamily="-112" charset="-128"/>
              </a:rPr>
              <a:t>pthread_mutex_unlock</a:t>
            </a:r>
            <a:r>
              <a:rPr lang="en-US" sz="2400" b="1" dirty="0" smtClean="0">
                <a:solidFill>
                  <a:schemeClr val="accent5"/>
                </a:solidFill>
                <a:latin typeface="Courier New" pitchFamily="-112" charset="0"/>
                <a:ea typeface="ＭＳ Ｐゴシック" pitchFamily="-112" charset="-128"/>
              </a:rPr>
              <a:t>(&amp;m</a:t>
            </a:r>
            <a:r>
              <a:rPr lang="en-US" sz="2400" b="1" dirty="0">
                <a:solidFill>
                  <a:schemeClr val="accent5"/>
                </a:solidFill>
                <a:latin typeface="Courier New" pitchFamily="-112" charset="0"/>
                <a:ea typeface="ＭＳ Ｐゴシック" pitchFamily="-112" charset="-128"/>
              </a:rPr>
              <a:t>);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133601" y="3733800"/>
            <a:ext cx="4592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chemeClr val="accent1"/>
                </a:solidFill>
                <a:latin typeface="Courier New" pitchFamily="-112" charset="0"/>
                <a:ea typeface="ＭＳ Ｐゴシック" pitchFamily="-112" charset="-128"/>
              </a:rPr>
              <a:t>pthread_mutex_init</a:t>
            </a:r>
            <a:r>
              <a:rPr lang="en-US" sz="2400" b="1" dirty="0" smtClean="0">
                <a:solidFill>
                  <a:schemeClr val="accent1"/>
                </a:solidFill>
                <a:latin typeface="Courier New" pitchFamily="-112" charset="0"/>
                <a:ea typeface="ＭＳ Ｐゴシック" pitchFamily="-112" charset="-128"/>
              </a:rPr>
              <a:t>(&amp;m</a:t>
            </a:r>
            <a:r>
              <a:rPr lang="en-US" sz="2400" b="1" dirty="0">
                <a:solidFill>
                  <a:schemeClr val="accent1"/>
                </a:solidFill>
                <a:latin typeface="Courier New" pitchFamily="-112" charset="0"/>
                <a:ea typeface="ＭＳ Ｐゴシック" pitchFamily="-112" charset="-128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95854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to implement </a:t>
            </a:r>
            <a:r>
              <a:rPr lang="en-US" dirty="0" err="1"/>
              <a:t>mutex</a:t>
            </a:r>
            <a:r>
              <a:rPr lang="en-US" dirty="0"/>
              <a:t> locks? </a:t>
            </a:r>
          </a:p>
          <a:p>
            <a:pPr marL="0" indent="0">
              <a:buNone/>
            </a:pPr>
            <a:r>
              <a:rPr lang="en-US" dirty="0"/>
              <a:t>What are the hardware primitives?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Then, use these </a:t>
            </a:r>
            <a:r>
              <a:rPr lang="en-US" dirty="0" err="1"/>
              <a:t>mutex</a:t>
            </a:r>
            <a:r>
              <a:rPr lang="en-US" dirty="0"/>
              <a:t> locks to implement critical sections, and use critical sections to write parallel safe programs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489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indent="0">
              <a:buNone/>
            </a:pPr>
            <a:r>
              <a:rPr lang="en-AU" dirty="0"/>
              <a:t>Atomic </a:t>
            </a:r>
            <a:r>
              <a:rPr lang="en-AU" dirty="0">
                <a:solidFill>
                  <a:schemeClr val="accent1"/>
                </a:solidFill>
              </a:rPr>
              <a:t>read &amp; write </a:t>
            </a:r>
            <a:r>
              <a:rPr lang="en-AU" dirty="0"/>
              <a:t>memory operation</a:t>
            </a:r>
          </a:p>
          <a:p>
            <a:pPr lvl="1"/>
            <a:r>
              <a:rPr lang="en-AU" dirty="0"/>
              <a:t>Between read &amp; write: </a:t>
            </a:r>
            <a:r>
              <a:rPr lang="en-AU" i="1" dirty="0"/>
              <a:t>no writes to that address</a:t>
            </a:r>
          </a:p>
          <a:p>
            <a:pPr marL="0" indent="0">
              <a:buNone/>
            </a:pPr>
            <a:r>
              <a:rPr lang="en-US" dirty="0"/>
              <a:t>Many atomic hardware primitives</a:t>
            </a:r>
          </a:p>
          <a:p>
            <a:pPr marL="457200" indent="-457200"/>
            <a:r>
              <a:rPr lang="en-US" dirty="0">
                <a:solidFill>
                  <a:schemeClr val="accent1"/>
                </a:solidFill>
              </a:rPr>
              <a:t>test and set </a:t>
            </a:r>
            <a:r>
              <a:rPr lang="en-US" dirty="0"/>
              <a:t>(x86)</a:t>
            </a:r>
          </a:p>
          <a:p>
            <a:pPr marL="457200" indent="-457200"/>
            <a:r>
              <a:rPr lang="en-US" dirty="0">
                <a:solidFill>
                  <a:schemeClr val="accent1"/>
                </a:solidFill>
              </a:rPr>
              <a:t>atomic increment </a:t>
            </a:r>
            <a:r>
              <a:rPr lang="en-US" dirty="0"/>
              <a:t>(x86)</a:t>
            </a:r>
          </a:p>
          <a:p>
            <a:pPr marL="457200" indent="-457200"/>
            <a:r>
              <a:rPr lang="en-US" dirty="0">
                <a:solidFill>
                  <a:schemeClr val="accent1"/>
                </a:solidFill>
              </a:rPr>
              <a:t>bus lock prefix </a:t>
            </a:r>
            <a:r>
              <a:rPr lang="en-US" dirty="0"/>
              <a:t>(x86)</a:t>
            </a:r>
          </a:p>
          <a:p>
            <a:pPr marL="457200" indent="-457200"/>
            <a:r>
              <a:rPr lang="en-US" dirty="0">
                <a:solidFill>
                  <a:schemeClr val="accent1"/>
                </a:solidFill>
              </a:rPr>
              <a:t>compare and exchange </a:t>
            </a:r>
            <a:r>
              <a:rPr lang="en-US" dirty="0"/>
              <a:t>(x86, ARM deprecated)</a:t>
            </a:r>
          </a:p>
          <a:p>
            <a:pPr marL="457200" indent="-457200"/>
            <a:r>
              <a:rPr lang="en-US" dirty="0">
                <a:solidFill>
                  <a:schemeClr val="accent1"/>
                </a:solidFill>
              </a:rPr>
              <a:t>linked load / store conditional  </a:t>
            </a:r>
            <a:r>
              <a:rPr lang="en-US" dirty="0"/>
              <a:t>(pair of </a:t>
            </a:r>
            <a:r>
              <a:rPr lang="en-US" dirty="0" err="1"/>
              <a:t>insns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smtClean="0"/>
              <a:t>(RISC-V, </a:t>
            </a:r>
            <a:r>
              <a:rPr lang="en-US" dirty="0"/>
              <a:t>ARM, PowerPC, DEC Alpha, …)</a:t>
            </a:r>
          </a:p>
          <a:p>
            <a:pPr lvl="2"/>
            <a:endParaRPr lang="en-AU" sz="2800" dirty="0">
              <a:cs typeface="Arial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Hardware Support for 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AU" sz="2800" dirty="0"/>
              <a:t>Load </a:t>
            </a:r>
            <a:r>
              <a:rPr lang="en-AU" sz="2800" dirty="0" smtClean="0"/>
              <a:t>Reserved: </a:t>
            </a:r>
            <a:r>
              <a:rPr lang="en-AU" sz="2800" dirty="0"/>
              <a:t>		</a:t>
            </a:r>
            <a:r>
              <a:rPr lang="en-AU" sz="2800" dirty="0" smtClean="0">
                <a:solidFill>
                  <a:schemeClr val="accent1"/>
                </a:solidFill>
                <a:latin typeface="Lucida Console" pitchFamily="49" charset="0"/>
              </a:rPr>
              <a:t>LR.W </a:t>
            </a:r>
            <a:r>
              <a:rPr lang="en-US" sz="2800" dirty="0" err="1" smtClean="0">
                <a:solidFill>
                  <a:schemeClr val="accent1"/>
                </a:solidFill>
                <a:latin typeface="Lucida Console" pitchFamily="49" charset="0"/>
              </a:rPr>
              <a:t>rd</a:t>
            </a:r>
            <a:r>
              <a:rPr lang="en-US" sz="2800" dirty="0" smtClean="0">
                <a:solidFill>
                  <a:schemeClr val="accent1"/>
                </a:solidFill>
                <a:latin typeface="Lucida Console" pitchFamily="49" charset="0"/>
              </a:rPr>
              <a:t>, rs1</a:t>
            </a:r>
            <a:endParaRPr lang="en-US" sz="2800" dirty="0">
              <a:solidFill>
                <a:schemeClr val="accent1"/>
              </a:solidFill>
              <a:latin typeface="Lucida Console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sz="2600" i="1" dirty="0">
                <a:solidFill>
                  <a:schemeClr val="accent4"/>
                </a:solidFill>
              </a:rPr>
              <a:t>“I want the value at address X. Also, start monitoring any writes to this address.”</a:t>
            </a:r>
          </a:p>
          <a:p>
            <a:pPr marL="0" indent="0">
              <a:lnSpc>
                <a:spcPct val="90000"/>
              </a:lnSpc>
              <a:buNone/>
            </a:pPr>
            <a:endParaRPr lang="en-AU" sz="1200" dirty="0"/>
          </a:p>
          <a:p>
            <a:pPr marL="0" indent="0">
              <a:lnSpc>
                <a:spcPct val="90000"/>
              </a:lnSpc>
              <a:buNone/>
            </a:pPr>
            <a:r>
              <a:rPr lang="en-AU" sz="2800" dirty="0" smtClean="0"/>
              <a:t>Store Conditional:		</a:t>
            </a:r>
            <a:r>
              <a:rPr lang="en-AU" sz="2800" dirty="0" smtClean="0">
                <a:solidFill>
                  <a:schemeClr val="accent1"/>
                </a:solidFill>
                <a:latin typeface="Lucida Console" pitchFamily="49" charset="0"/>
              </a:rPr>
              <a:t>SC.W </a:t>
            </a:r>
            <a:r>
              <a:rPr lang="en-AU" sz="2800" dirty="0" err="1" smtClean="0">
                <a:solidFill>
                  <a:schemeClr val="accent1"/>
                </a:solidFill>
                <a:latin typeface="Lucida Console" pitchFamily="49" charset="0"/>
              </a:rPr>
              <a:t>rd</a:t>
            </a:r>
            <a:r>
              <a:rPr lang="en-AU" sz="2800" dirty="0" smtClean="0">
                <a:solidFill>
                  <a:schemeClr val="accent1"/>
                </a:solidFill>
                <a:latin typeface="Lucida Console" pitchFamily="49" charset="0"/>
              </a:rPr>
              <a:t>, rs1, </a:t>
            </a:r>
            <a:r>
              <a:rPr lang="en-US" sz="2800" dirty="0" smtClean="0">
                <a:solidFill>
                  <a:schemeClr val="accent1"/>
                </a:solidFill>
                <a:latin typeface="Lucida Console" pitchFamily="49" charset="0"/>
              </a:rPr>
              <a:t>rs2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600" i="1" dirty="0" smtClean="0">
                <a:solidFill>
                  <a:schemeClr val="accent4"/>
                </a:solidFill>
              </a:rPr>
              <a:t>“</a:t>
            </a:r>
            <a:r>
              <a:rPr lang="en-AU" sz="2600" i="1" dirty="0">
                <a:solidFill>
                  <a:schemeClr val="accent4"/>
                </a:solidFill>
              </a:rPr>
              <a:t>If no one has changed the value at address X since the LL, perform this store and tell me it worked.”</a:t>
            </a:r>
            <a:endParaRPr lang="en-US" sz="2600" dirty="0">
              <a:solidFill>
                <a:schemeClr val="accent4"/>
              </a:solidFill>
              <a:latin typeface="Lucida Console" pitchFamily="49" charset="0"/>
            </a:endParaRPr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>
                <a:solidFill>
                  <a:schemeClr val="tx2"/>
                </a:solidFill>
              </a:rPr>
              <a:t>Data at location </a:t>
            </a:r>
            <a:r>
              <a:rPr lang="en-AU" sz="2400" dirty="0">
                <a:solidFill>
                  <a:schemeClr val="accent6"/>
                </a:solidFill>
              </a:rPr>
              <a:t>has not changed </a:t>
            </a:r>
            <a:r>
              <a:rPr lang="en-AU" sz="2400" dirty="0">
                <a:solidFill>
                  <a:schemeClr val="tx2"/>
                </a:solidFill>
              </a:rPr>
              <a:t>since the </a:t>
            </a:r>
            <a:r>
              <a:rPr lang="en-AU" sz="2400" dirty="0" smtClean="0">
                <a:solidFill>
                  <a:schemeClr val="tx2"/>
                </a:solidFill>
              </a:rPr>
              <a:t>LR?</a:t>
            </a:r>
            <a:endParaRPr lang="en-AU" sz="2400" dirty="0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dirty="0">
                <a:solidFill>
                  <a:schemeClr val="accent6"/>
                </a:solidFill>
              </a:rPr>
              <a:t>SUCCESS</a:t>
            </a:r>
            <a:r>
              <a:rPr lang="en-AU" dirty="0">
                <a:solidFill>
                  <a:schemeClr val="tx2"/>
                </a:solidFill>
              </a:rPr>
              <a:t>: </a:t>
            </a:r>
          </a:p>
          <a:p>
            <a:pPr lvl="3">
              <a:lnSpc>
                <a:spcPct val="90000"/>
              </a:lnSpc>
            </a:pPr>
            <a:r>
              <a:rPr lang="en-AU" sz="2400" dirty="0">
                <a:solidFill>
                  <a:schemeClr val="tx2"/>
                </a:solidFill>
              </a:rPr>
              <a:t>Performs the store </a:t>
            </a:r>
          </a:p>
          <a:p>
            <a:pPr lvl="3">
              <a:lnSpc>
                <a:spcPct val="90000"/>
              </a:lnSpc>
            </a:pPr>
            <a:r>
              <a:rPr lang="en-AU" sz="2400" dirty="0">
                <a:solidFill>
                  <a:schemeClr val="tx2"/>
                </a:solidFill>
              </a:rPr>
              <a:t>Returns 1 in </a:t>
            </a:r>
            <a:r>
              <a:rPr lang="en-AU" sz="2400" dirty="0" err="1" smtClean="0">
                <a:solidFill>
                  <a:schemeClr val="tx2"/>
                </a:solidFill>
              </a:rPr>
              <a:t>rd</a:t>
            </a:r>
            <a:r>
              <a:rPr lang="en-AU" sz="2400" dirty="0" smtClean="0">
                <a:solidFill>
                  <a:schemeClr val="tx2"/>
                </a:solidFill>
              </a:rPr>
              <a:t> </a:t>
            </a:r>
            <a:endParaRPr lang="en-AU" sz="24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>
                <a:solidFill>
                  <a:schemeClr val="tx2"/>
                </a:solidFill>
              </a:rPr>
              <a:t>Data at location </a:t>
            </a:r>
            <a:r>
              <a:rPr lang="en-AU" sz="2400" dirty="0">
                <a:solidFill>
                  <a:schemeClr val="accent6"/>
                </a:solidFill>
              </a:rPr>
              <a:t>has changed</a:t>
            </a:r>
            <a:r>
              <a:rPr lang="en-AU" sz="2400" dirty="0">
                <a:solidFill>
                  <a:schemeClr val="tx2"/>
                </a:solidFill>
              </a:rPr>
              <a:t> since the </a:t>
            </a:r>
            <a:r>
              <a:rPr lang="en-AU" sz="2400" dirty="0" smtClean="0">
                <a:solidFill>
                  <a:schemeClr val="tx2"/>
                </a:solidFill>
              </a:rPr>
              <a:t>LR?</a:t>
            </a:r>
            <a:endParaRPr lang="en-AU" sz="2400" dirty="0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dirty="0">
                <a:solidFill>
                  <a:schemeClr val="accent6"/>
                </a:solidFill>
              </a:rPr>
              <a:t>FAILURE</a:t>
            </a:r>
            <a:r>
              <a:rPr lang="en-AU" dirty="0">
                <a:solidFill>
                  <a:schemeClr val="tx2"/>
                </a:solidFill>
              </a:rPr>
              <a:t>: </a:t>
            </a:r>
          </a:p>
          <a:p>
            <a:pPr lvl="3">
              <a:lnSpc>
                <a:spcPct val="90000"/>
              </a:lnSpc>
            </a:pPr>
            <a:r>
              <a:rPr lang="en-AU" sz="2400" dirty="0">
                <a:solidFill>
                  <a:schemeClr val="tx2"/>
                </a:solidFill>
              </a:rPr>
              <a:t>Does not perform the store</a:t>
            </a:r>
          </a:p>
          <a:p>
            <a:pPr lvl="3">
              <a:lnSpc>
                <a:spcPct val="90000"/>
              </a:lnSpc>
            </a:pPr>
            <a:r>
              <a:rPr lang="en-AU" sz="2400" dirty="0">
                <a:solidFill>
                  <a:schemeClr val="tx2"/>
                </a:solidFill>
              </a:rPr>
              <a:t>Returns 0 in </a:t>
            </a:r>
            <a:r>
              <a:rPr lang="en-AU" sz="2400" dirty="0" err="1" smtClean="0">
                <a:solidFill>
                  <a:schemeClr val="tx2"/>
                </a:solidFill>
              </a:rPr>
              <a:t>rd</a:t>
            </a:r>
            <a:endParaRPr lang="en-AU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Synchronization in </a:t>
            </a:r>
            <a:r>
              <a:rPr lang="en-AU" dirty="0" smtClean="0"/>
              <a:t>RISC-V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Improvement 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884670"/>
            <a:ext cx="8686800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cs typeface="Tahoma"/>
              </a:rPr>
              <a:t>s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  <a:ea typeface="ＭＳ Ｐゴシック" charset="-128"/>
                <a:cs typeface="Tahoma"/>
              </a:rPr>
              <a:t>econds      instructions         </a:t>
            </a:r>
            <a:r>
              <a:rPr lang="en-US" sz="2800" dirty="0" smtClean="0">
                <a:solidFill>
                  <a:srgbClr val="92D050"/>
                </a:solidFill>
                <a:latin typeface="Source Sans Pro"/>
                <a:ea typeface="ＭＳ Ｐゴシック" charset="-128"/>
                <a:cs typeface="Tahoma"/>
              </a:rPr>
              <a:t>cycles</a:t>
            </a:r>
            <a:r>
              <a:rPr lang="en-US" sz="2800" dirty="0">
                <a:solidFill>
                  <a:schemeClr val="accent1"/>
                </a:solidFill>
                <a:latin typeface="Source Sans Pro"/>
                <a:ea typeface="ＭＳ Ｐゴシック" charset="-128"/>
                <a:cs typeface="Tahoma"/>
              </a:rPr>
              <a:t>	</a:t>
            </a:r>
            <a:r>
              <a:rPr lang="en-US" sz="2800" dirty="0" smtClean="0">
                <a:solidFill>
                  <a:schemeClr val="accent1"/>
                </a:solidFill>
                <a:latin typeface="Source Sans Pro"/>
                <a:ea typeface="ＭＳ Ｐゴシック" charset="-128"/>
                <a:cs typeface="Tahoma"/>
              </a:rPr>
              <a:t>       seconds</a:t>
            </a:r>
            <a:endParaRPr lang="en-US" sz="2800" dirty="0">
              <a:solidFill>
                <a:schemeClr val="accent1"/>
              </a:solidFill>
              <a:latin typeface="Source Sans Pro"/>
              <a:ea typeface="ＭＳ Ｐゴシック" charset="-128"/>
              <a:cs typeface="Tahoma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cs typeface="Tahoma"/>
              </a:rPr>
              <a:t>program        </a:t>
            </a:r>
            <a:r>
              <a:rPr lang="en-US" sz="2800" dirty="0" err="1" smtClean="0">
                <a:solidFill>
                  <a:schemeClr val="tx2"/>
                </a:solidFill>
                <a:latin typeface="Source Sans Pro"/>
                <a:cs typeface="Tahoma"/>
              </a:rPr>
              <a:t>program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  <a:cs typeface="Tahoma"/>
              </a:rPr>
              <a:t>           </a:t>
            </a:r>
            <a:r>
              <a:rPr lang="en-US" sz="2800" dirty="0" smtClean="0">
                <a:solidFill>
                  <a:srgbClr val="92D050"/>
                </a:solidFill>
                <a:latin typeface="Source Sans Pro"/>
                <a:cs typeface="Tahoma"/>
              </a:rPr>
              <a:t>instruction</a:t>
            </a:r>
            <a:r>
              <a:rPr lang="en-US" sz="2800" dirty="0" smtClean="0">
                <a:solidFill>
                  <a:schemeClr val="accent1"/>
                </a:solidFill>
                <a:latin typeface="Source Sans Pro"/>
                <a:cs typeface="Tahoma"/>
              </a:rPr>
              <a:t>       cycle</a:t>
            </a:r>
            <a:endParaRPr lang="en-US" sz="2800" dirty="0" smtClean="0">
              <a:solidFill>
                <a:schemeClr val="accent1"/>
              </a:solidFill>
              <a:latin typeface="Source Sans Pro"/>
              <a:ea typeface="ＭＳ Ｐゴシック" charset="-128"/>
              <a:cs typeface="Tahoma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2695489"/>
            <a:ext cx="8686800" cy="3781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2 Classic Goals of Architects:</a:t>
            </a:r>
            <a:endParaRPr lang="en-US" sz="36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⬇ Clock period  </a:t>
            </a:r>
            <a:r>
              <a:rPr lang="en-US" sz="3600" dirty="0" smtClean="0">
                <a:solidFill>
                  <a:schemeClr val="tx2"/>
                </a:solidFill>
              </a:rPr>
              <a:t>(⬆ Clock frequency)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92D050"/>
                </a:solidFill>
              </a:rPr>
              <a:t>⬇ </a:t>
            </a:r>
            <a:r>
              <a:rPr lang="en-US" sz="3600" dirty="0" smtClean="0">
                <a:solidFill>
                  <a:srgbClr val="92D050"/>
                </a:solidFill>
              </a:rPr>
              <a:t>Cycles per Instruction </a:t>
            </a:r>
            <a:r>
              <a:rPr lang="en-US" sz="3600" dirty="0" smtClean="0">
                <a:solidFill>
                  <a:schemeClr val="tx2"/>
                </a:solidFill>
              </a:rPr>
              <a:t>(⬆ IPC)</a:t>
            </a:r>
            <a:endParaRPr lang="en-US" sz="3600" dirty="0">
              <a:solidFill>
                <a:schemeClr val="tx2"/>
              </a:solidFill>
            </a:endParaRPr>
          </a:p>
          <a:p>
            <a:endParaRPr lang="en-US" sz="3600" dirty="0">
              <a:solidFill>
                <a:schemeClr val="accent1"/>
              </a:solidFill>
            </a:endParaRPr>
          </a:p>
          <a:p>
            <a:endParaRPr lang="en-US" sz="3600" dirty="0" smtClean="0">
              <a:solidFill>
                <a:schemeClr val="accent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28600" y="1598959"/>
            <a:ext cx="1289165" cy="1"/>
          </a:xfrm>
          <a:prstGeom prst="line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1727875" y="1396425"/>
            <a:ext cx="66982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  <a:ea typeface="ＭＳ Ｐゴシック" charset="-128"/>
                <a:cs typeface="Tahoma"/>
              </a:rPr>
              <a:t>= </a:t>
            </a:r>
            <a:endParaRPr lang="en-US" sz="3200" dirty="0">
              <a:solidFill>
                <a:schemeClr val="tx2"/>
              </a:solidFill>
              <a:latin typeface="Source Sans Pro"/>
              <a:cs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0888" y="1273225"/>
            <a:ext cx="425580" cy="58477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  <a:latin typeface="Source Sans Pro"/>
                <a:ea typeface="ＭＳ Ｐゴシック" charset="-128"/>
                <a:cs typeface="Tahoma"/>
              </a:rPr>
              <a:t>x</a:t>
            </a:r>
            <a:endParaRPr lang="en-US" sz="3200" dirty="0">
              <a:solidFill>
                <a:schemeClr val="tx2"/>
              </a:solidFill>
              <a:latin typeface="Source Sans Pro"/>
              <a:cs typeface="Taho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1263135"/>
            <a:ext cx="425580" cy="584775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  <a:latin typeface="Source Sans Pro"/>
                <a:ea typeface="ＭＳ Ｐゴシック" charset="-128"/>
                <a:cs typeface="Tahoma"/>
              </a:rPr>
              <a:t>x</a:t>
            </a:r>
            <a:endParaRPr lang="en-US" sz="3200" dirty="0">
              <a:solidFill>
                <a:schemeClr val="tx2"/>
              </a:solidFill>
              <a:latin typeface="Source Sans Pro"/>
              <a:cs typeface="Tahoma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430060" y="1598959"/>
            <a:ext cx="1641618" cy="1"/>
          </a:xfrm>
          <a:prstGeom prst="line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4946578" y="1598959"/>
            <a:ext cx="1252904" cy="1241"/>
          </a:xfrm>
          <a:prstGeom prst="line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7074876" y="1598959"/>
            <a:ext cx="1002324" cy="1241"/>
          </a:xfrm>
          <a:prstGeom prst="lin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491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AU" sz="2800" dirty="0"/>
              <a:t>Load Reserved: 		</a:t>
            </a:r>
            <a:r>
              <a:rPr lang="en-AU" sz="2800" dirty="0">
                <a:solidFill>
                  <a:schemeClr val="accent1"/>
                </a:solidFill>
                <a:latin typeface="Lucida Console" pitchFamily="49" charset="0"/>
              </a:rPr>
              <a:t>LR.W </a:t>
            </a:r>
            <a:r>
              <a:rPr lang="en-US" sz="2800" dirty="0" err="1">
                <a:solidFill>
                  <a:schemeClr val="accent1"/>
                </a:solidFill>
                <a:latin typeface="Lucida Console" pitchFamily="49" charset="0"/>
              </a:rPr>
              <a:t>rd</a:t>
            </a:r>
            <a:r>
              <a:rPr lang="en-US" sz="2800" dirty="0">
                <a:solidFill>
                  <a:schemeClr val="accent1"/>
                </a:solidFill>
                <a:latin typeface="Lucida Console" pitchFamily="49" charset="0"/>
              </a:rPr>
              <a:t>, rs1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800" dirty="0"/>
              <a:t>Store Conditional:		</a:t>
            </a:r>
            <a:r>
              <a:rPr lang="en-AU" sz="2800" dirty="0">
                <a:solidFill>
                  <a:schemeClr val="accent1"/>
                </a:solidFill>
                <a:latin typeface="Lucida Console" pitchFamily="49" charset="0"/>
              </a:rPr>
              <a:t>SC.W </a:t>
            </a:r>
            <a:r>
              <a:rPr lang="en-AU" sz="2800" dirty="0" err="1">
                <a:solidFill>
                  <a:schemeClr val="accent1"/>
                </a:solidFill>
                <a:latin typeface="Lucida Console" pitchFamily="49" charset="0"/>
              </a:rPr>
              <a:t>rd</a:t>
            </a:r>
            <a:r>
              <a:rPr lang="en-AU" sz="2800" dirty="0">
                <a:solidFill>
                  <a:schemeClr val="accent1"/>
                </a:solidFill>
                <a:latin typeface="Lucida Console" pitchFamily="49" charset="0"/>
              </a:rPr>
              <a:t>, rs1, </a:t>
            </a:r>
            <a:r>
              <a:rPr lang="en-US" sz="2800" dirty="0">
                <a:solidFill>
                  <a:schemeClr val="accent1"/>
                </a:solidFill>
                <a:latin typeface="Lucida Console" pitchFamily="49" charset="0"/>
              </a:rPr>
              <a:t>rs2</a:t>
            </a:r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 smtClean="0"/>
              <a:t>Succeeds </a:t>
            </a:r>
            <a:r>
              <a:rPr lang="en-AU" sz="2400" dirty="0"/>
              <a:t>if location not changed since the </a:t>
            </a:r>
            <a:r>
              <a:rPr lang="en-AU" sz="2400" dirty="0" smtClean="0">
                <a:latin typeface="Lucida Console" pitchFamily="49" charset="0"/>
              </a:rPr>
              <a:t>LR</a:t>
            </a:r>
            <a:endParaRPr lang="en-AU" sz="2400" dirty="0">
              <a:latin typeface="Lucida Console" pitchFamily="49" charset="0"/>
            </a:endParaRP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000" dirty="0"/>
              <a:t>Returns 1 in </a:t>
            </a:r>
            <a:r>
              <a:rPr lang="en-AU" sz="2000" dirty="0" err="1" smtClean="0"/>
              <a:t>rd</a:t>
            </a:r>
            <a:endParaRPr lang="en-AU" sz="2000" dirty="0"/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/>
              <a:t>Fails if location is changed</a:t>
            </a: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000" dirty="0"/>
              <a:t>Returns 0 in </a:t>
            </a:r>
            <a:r>
              <a:rPr lang="en-AU" sz="2000" dirty="0" err="1" smtClean="0"/>
              <a:t>rd</a:t>
            </a:r>
            <a:endParaRPr lang="en-AU" sz="2000" dirty="0" smtClean="0"/>
          </a:p>
          <a:p>
            <a:pPr marL="469900" lvl="2" indent="0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en-AU" sz="2000" dirty="0" smtClean="0"/>
          </a:p>
          <a:p>
            <a:pPr marL="469900" lvl="2" indent="0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en-AU" sz="2000" dirty="0"/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Any time a processor intervenes and modifies the value in memory between the </a:t>
            </a:r>
            <a:r>
              <a:rPr lang="en-US" sz="2800" dirty="0" smtClean="0">
                <a:solidFill>
                  <a:schemeClr val="accent1"/>
                </a:solidFill>
              </a:rPr>
              <a:t>LR </a:t>
            </a:r>
            <a:r>
              <a:rPr lang="en-US" sz="2800" dirty="0">
                <a:solidFill>
                  <a:schemeClr val="accent1"/>
                </a:solidFill>
              </a:rPr>
              <a:t>and SC instruction, the SC returns 0 in </a:t>
            </a:r>
            <a:r>
              <a:rPr lang="en-US" sz="2800" dirty="0" smtClean="0">
                <a:solidFill>
                  <a:schemeClr val="accent1"/>
                </a:solidFill>
              </a:rPr>
              <a:t>t0</a:t>
            </a:r>
            <a:r>
              <a:rPr lang="en-US" sz="2800" dirty="0">
                <a:solidFill>
                  <a:schemeClr val="accent1"/>
                </a:solidFill>
              </a:rPr>
              <a:t>, causing the code to try again.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  i.e. use this value 0 in </a:t>
            </a:r>
            <a:r>
              <a:rPr lang="en-US" sz="2800" dirty="0" smtClean="0">
                <a:solidFill>
                  <a:schemeClr val="accent1"/>
                </a:solidFill>
              </a:rPr>
              <a:t>t0 </a:t>
            </a:r>
            <a:r>
              <a:rPr lang="en-US" sz="2800" dirty="0">
                <a:solidFill>
                  <a:schemeClr val="accent1"/>
                </a:solidFill>
              </a:rPr>
              <a:t>to try again.</a:t>
            </a:r>
          </a:p>
          <a:p>
            <a:pPr marL="469900" lvl="2" indent="0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en-AU" sz="2000" dirty="0"/>
          </a:p>
          <a:p>
            <a:pPr lvl="2">
              <a:lnSpc>
                <a:spcPct val="90000"/>
              </a:lnSpc>
            </a:pPr>
            <a:endParaRPr lang="en-AU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Synchronization in RISC-V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AU" sz="2800" dirty="0"/>
              <a:t>Load Reserved: 		</a:t>
            </a:r>
            <a:r>
              <a:rPr lang="en-AU" sz="2800" dirty="0">
                <a:solidFill>
                  <a:schemeClr val="accent1"/>
                </a:solidFill>
                <a:latin typeface="Lucida Console" pitchFamily="49" charset="0"/>
              </a:rPr>
              <a:t>LR.W </a:t>
            </a:r>
            <a:r>
              <a:rPr lang="en-US" sz="2800" dirty="0" err="1">
                <a:solidFill>
                  <a:schemeClr val="accent1"/>
                </a:solidFill>
                <a:latin typeface="Lucida Console" pitchFamily="49" charset="0"/>
              </a:rPr>
              <a:t>rd</a:t>
            </a:r>
            <a:r>
              <a:rPr lang="en-US" sz="2800" dirty="0">
                <a:solidFill>
                  <a:schemeClr val="accent1"/>
                </a:solidFill>
                <a:latin typeface="Lucida Console" pitchFamily="49" charset="0"/>
              </a:rPr>
              <a:t>, rs1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800" dirty="0"/>
              <a:t>Store Conditional:		</a:t>
            </a:r>
            <a:r>
              <a:rPr lang="en-AU" sz="2800" dirty="0">
                <a:solidFill>
                  <a:schemeClr val="accent1"/>
                </a:solidFill>
                <a:latin typeface="Lucida Console" pitchFamily="49" charset="0"/>
              </a:rPr>
              <a:t>SC.W </a:t>
            </a:r>
            <a:r>
              <a:rPr lang="en-AU" sz="2800" dirty="0" err="1">
                <a:solidFill>
                  <a:schemeClr val="accent1"/>
                </a:solidFill>
                <a:latin typeface="Lucida Console" pitchFamily="49" charset="0"/>
              </a:rPr>
              <a:t>rd</a:t>
            </a:r>
            <a:r>
              <a:rPr lang="en-AU" sz="2800" dirty="0">
                <a:solidFill>
                  <a:schemeClr val="accent1"/>
                </a:solidFill>
                <a:latin typeface="Lucida Console" pitchFamily="49" charset="0"/>
              </a:rPr>
              <a:t>, rs1, </a:t>
            </a:r>
            <a:r>
              <a:rPr lang="en-US" sz="2800" dirty="0">
                <a:solidFill>
                  <a:schemeClr val="accent1"/>
                </a:solidFill>
                <a:latin typeface="Lucida Console" pitchFamily="49" charset="0"/>
              </a:rPr>
              <a:t>rs2</a:t>
            </a:r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 smtClean="0"/>
              <a:t>Succeeds </a:t>
            </a:r>
            <a:r>
              <a:rPr lang="en-AU" sz="2400" dirty="0"/>
              <a:t>if location not changed since the </a:t>
            </a:r>
            <a:r>
              <a:rPr lang="en-AU" sz="2400" dirty="0" smtClean="0">
                <a:latin typeface="Lucida Console" pitchFamily="49" charset="0"/>
              </a:rPr>
              <a:t>LR</a:t>
            </a:r>
            <a:endParaRPr lang="en-AU" sz="2400" dirty="0">
              <a:latin typeface="Lucida Console" pitchFamily="49" charset="0"/>
            </a:endParaRP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000" dirty="0"/>
              <a:t>Returns 1 in </a:t>
            </a:r>
            <a:r>
              <a:rPr lang="en-AU" sz="2000" dirty="0" err="1" smtClean="0"/>
              <a:t>rd</a:t>
            </a:r>
            <a:endParaRPr lang="en-AU" sz="2000" dirty="0"/>
          </a:p>
          <a:p>
            <a:pPr lvl="1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400" dirty="0"/>
              <a:t>Fails if location is changed</a:t>
            </a:r>
          </a:p>
          <a:p>
            <a:pPr lvl="2">
              <a:lnSpc>
                <a:spcPct val="9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en-AU" sz="2000" dirty="0"/>
              <a:t>Returns 0 in </a:t>
            </a:r>
            <a:r>
              <a:rPr lang="en-AU" sz="2000" dirty="0" err="1" smtClean="0"/>
              <a:t>rd</a:t>
            </a:r>
            <a:endParaRPr lang="en-AU" sz="2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AU" dirty="0"/>
              <a:t>Example: atomic </a:t>
            </a:r>
            <a:r>
              <a:rPr lang="en-AU" dirty="0" err="1"/>
              <a:t>incrementor</a:t>
            </a:r>
            <a:endParaRPr lang="en-AU" dirty="0"/>
          </a:p>
          <a:p>
            <a:pPr marL="0" indent="0">
              <a:lnSpc>
                <a:spcPct val="90000"/>
              </a:lnSpc>
              <a:buNone/>
            </a:pPr>
            <a:r>
              <a:rPr lang="en-AU" dirty="0"/>
              <a:t>	</a:t>
            </a:r>
            <a:r>
              <a:rPr lang="en-AU" sz="2800" dirty="0" err="1">
                <a:solidFill>
                  <a:schemeClr val="accent1"/>
                </a:solidFill>
              </a:rPr>
              <a:t>i</a:t>
            </a:r>
            <a:r>
              <a:rPr lang="en-AU" sz="2800" dirty="0">
                <a:solidFill>
                  <a:schemeClr val="accent1"/>
                </a:solidFill>
              </a:rPr>
              <a:t>++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sz="2800" dirty="0">
                <a:solidFill>
                  <a:schemeClr val="accent1"/>
                </a:solidFill>
              </a:rPr>
              <a:t>	  ↓</a:t>
            </a:r>
          </a:p>
          <a:p>
            <a:pPr marL="0" indent="0">
              <a:buNone/>
            </a:pPr>
            <a:r>
              <a:rPr lang="en-AU" sz="2800" dirty="0">
                <a:solidFill>
                  <a:schemeClr val="accent1"/>
                </a:solidFill>
              </a:rPr>
              <a:t>	LW </a:t>
            </a:r>
            <a:r>
              <a:rPr lang="en-AU" sz="2800" dirty="0" smtClean="0">
                <a:solidFill>
                  <a:schemeClr val="accent1"/>
                </a:solidFill>
              </a:rPr>
              <a:t>t0</a:t>
            </a:r>
            <a:r>
              <a:rPr lang="en-AU" sz="2800" dirty="0">
                <a:solidFill>
                  <a:schemeClr val="accent1"/>
                </a:solidFill>
              </a:rPr>
              <a:t>, </a:t>
            </a:r>
            <a:r>
              <a:rPr lang="en-AU" sz="2800" dirty="0" smtClean="0">
                <a:solidFill>
                  <a:schemeClr val="accent1"/>
                </a:solidFill>
              </a:rPr>
              <a:t>s0, 0</a:t>
            </a:r>
            <a:endParaRPr lang="en-AU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sz="2800" dirty="0">
                <a:solidFill>
                  <a:schemeClr val="tx2"/>
                </a:solidFill>
              </a:rPr>
              <a:t>	ADDIU </a:t>
            </a:r>
            <a:r>
              <a:rPr lang="en-AU" sz="2800" dirty="0" smtClean="0">
                <a:solidFill>
                  <a:schemeClr val="tx2"/>
                </a:solidFill>
              </a:rPr>
              <a:t>t0</a:t>
            </a:r>
            <a:r>
              <a:rPr lang="en-AU" sz="2800" dirty="0">
                <a:solidFill>
                  <a:schemeClr val="tx2"/>
                </a:solidFill>
              </a:rPr>
              <a:t>, </a:t>
            </a:r>
            <a:r>
              <a:rPr lang="en-AU" sz="2800" dirty="0" smtClean="0">
                <a:solidFill>
                  <a:schemeClr val="tx2"/>
                </a:solidFill>
              </a:rPr>
              <a:t>t0</a:t>
            </a:r>
            <a:r>
              <a:rPr lang="en-AU" sz="2800" dirty="0">
                <a:solidFill>
                  <a:schemeClr val="tx2"/>
                </a:solidFill>
              </a:rPr>
              <a:t>, 1</a:t>
            </a:r>
          </a:p>
          <a:p>
            <a:pPr marL="0" indent="0">
              <a:buNone/>
            </a:pPr>
            <a:r>
              <a:rPr lang="en-AU" sz="2800" dirty="0">
                <a:solidFill>
                  <a:schemeClr val="accent1"/>
                </a:solidFill>
              </a:rPr>
              <a:t>	SW </a:t>
            </a:r>
            <a:r>
              <a:rPr lang="en-AU" sz="2800" dirty="0" smtClean="0">
                <a:solidFill>
                  <a:schemeClr val="accent1"/>
                </a:solidFill>
              </a:rPr>
              <a:t>t0</a:t>
            </a:r>
            <a:r>
              <a:rPr lang="en-AU" sz="2800" dirty="0">
                <a:solidFill>
                  <a:schemeClr val="accent1"/>
                </a:solidFill>
              </a:rPr>
              <a:t>, </a:t>
            </a:r>
            <a:r>
              <a:rPr lang="en-AU" sz="2800" dirty="0" smtClean="0">
                <a:solidFill>
                  <a:schemeClr val="accent1"/>
                </a:solidFill>
              </a:rPr>
              <a:t>s0, 0</a:t>
            </a:r>
            <a:r>
              <a:rPr lang="en-AU" sz="2800" dirty="0">
                <a:solidFill>
                  <a:schemeClr val="accent1"/>
                </a:solidFill>
              </a:rPr>
              <a:t>		</a:t>
            </a:r>
            <a:endParaRPr lang="en-AU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Synchronization in RISC-V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4343400"/>
            <a:ext cx="30604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chemeClr val="accent6"/>
                </a:solidFill>
                <a:latin typeface="Source Sans Pro"/>
              </a:rPr>
              <a:t>	</a:t>
            </a:r>
            <a:r>
              <a:rPr lang="en-AU" sz="2800" dirty="0" smtClean="0">
                <a:solidFill>
                  <a:schemeClr val="accent1"/>
                </a:solidFill>
                <a:latin typeface="Source Sans Pro"/>
              </a:rPr>
              <a:t>LR.W t0</a:t>
            </a:r>
            <a:r>
              <a:rPr lang="en-AU" sz="2800" dirty="0">
                <a:solidFill>
                  <a:schemeClr val="accent1"/>
                </a:solidFill>
                <a:latin typeface="Source Sans Pro"/>
              </a:rPr>
              <a:t>, </a:t>
            </a:r>
            <a:r>
              <a:rPr lang="en-AU" sz="2800" dirty="0" smtClean="0">
                <a:solidFill>
                  <a:schemeClr val="accent1"/>
                </a:solidFill>
                <a:latin typeface="Source Sans Pro"/>
              </a:rPr>
              <a:t>s0</a:t>
            </a:r>
            <a:endParaRPr lang="en-AU" sz="2800" dirty="0">
              <a:solidFill>
                <a:schemeClr val="accent1"/>
              </a:solidFill>
              <a:latin typeface="Source Sans Pro"/>
            </a:endParaRPr>
          </a:p>
          <a:p>
            <a:r>
              <a:rPr lang="en-AU" sz="2800" dirty="0" smtClean="0">
                <a:solidFill>
                  <a:schemeClr val="tx2"/>
                </a:solidFill>
                <a:latin typeface="Source Sans Pro"/>
              </a:rPr>
              <a:t>	ADDIU t0</a:t>
            </a:r>
            <a:r>
              <a:rPr lang="en-AU" sz="2800" dirty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AU" sz="2800" dirty="0" smtClean="0">
                <a:solidFill>
                  <a:schemeClr val="tx2"/>
                </a:solidFill>
                <a:latin typeface="Source Sans Pro"/>
              </a:rPr>
              <a:t>t0</a:t>
            </a:r>
            <a:r>
              <a:rPr lang="en-AU" sz="2800" dirty="0">
                <a:solidFill>
                  <a:schemeClr val="tx2"/>
                </a:solidFill>
                <a:latin typeface="Source Sans Pro"/>
              </a:rPr>
              <a:t>, 1</a:t>
            </a:r>
          </a:p>
          <a:p>
            <a:r>
              <a:rPr lang="en-AU" sz="2800" dirty="0" smtClean="0">
                <a:solidFill>
                  <a:schemeClr val="accent1"/>
                </a:solidFill>
                <a:latin typeface="Source Sans Pro"/>
              </a:rPr>
              <a:t>	SC.W t0</a:t>
            </a:r>
            <a:r>
              <a:rPr lang="en-AU" sz="2800" dirty="0">
                <a:solidFill>
                  <a:schemeClr val="accent1"/>
                </a:solidFill>
                <a:latin typeface="Source Sans Pro"/>
              </a:rPr>
              <a:t>, </a:t>
            </a:r>
            <a:r>
              <a:rPr lang="en-AU" sz="2800" dirty="0" smtClean="0">
                <a:solidFill>
                  <a:schemeClr val="accent1"/>
                </a:solidFill>
                <a:latin typeface="Source Sans Pro"/>
              </a:rPr>
              <a:t>s0, 0</a:t>
            </a:r>
            <a:endParaRPr lang="en-AU" sz="2800" dirty="0">
              <a:solidFill>
                <a:schemeClr val="accent1"/>
              </a:solidFill>
              <a:latin typeface="Source Sans Pro"/>
            </a:endParaRPr>
          </a:p>
          <a:p>
            <a:r>
              <a:rPr lang="en-AU" sz="2800" dirty="0" smtClean="0">
                <a:solidFill>
                  <a:schemeClr val="accent6"/>
                </a:solidFill>
                <a:latin typeface="Source Sans Pro"/>
              </a:rPr>
              <a:t>	BEQZ t0</a:t>
            </a:r>
            <a:r>
              <a:rPr lang="en-AU" sz="2800" dirty="0">
                <a:solidFill>
                  <a:schemeClr val="accent6"/>
                </a:solidFill>
                <a:latin typeface="Source Sans Pro"/>
              </a:rPr>
              <a:t>, </a:t>
            </a:r>
            <a:r>
              <a:rPr lang="en-AU" sz="2800" dirty="0" smtClean="0">
                <a:solidFill>
                  <a:schemeClr val="accent6"/>
                </a:solidFill>
                <a:latin typeface="Source Sans Pro"/>
              </a:rPr>
              <a:t>try</a:t>
            </a:r>
            <a:endParaRPr lang="en-AU" sz="28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3505200"/>
            <a:ext cx="19848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a</a:t>
            </a:r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tomic(</a:t>
            </a:r>
            <a:r>
              <a:rPr lang="en-US" sz="2800" dirty="0" err="1" smtClean="0">
                <a:solidFill>
                  <a:schemeClr val="accent1"/>
                </a:solidFill>
                <a:latin typeface="Source Sans Pro"/>
              </a:rPr>
              <a:t>i</a:t>
            </a:r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++)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       </a:t>
            </a:r>
            <a:r>
              <a:rPr lang="en-AU" sz="2800" dirty="0" smtClean="0">
                <a:solidFill>
                  <a:schemeClr val="accent1"/>
                </a:solidFill>
                <a:latin typeface="Source Sans Pro"/>
              </a:rPr>
              <a:t>↓</a:t>
            </a:r>
            <a:endParaRPr lang="en-US" sz="28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980093"/>
            <a:ext cx="8189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Value in memory changed between 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LR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and 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SC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?</a:t>
            </a:r>
          </a:p>
          <a:p>
            <a:r>
              <a:rPr lang="en-US" sz="2800" dirty="0">
                <a:solidFill>
                  <a:schemeClr val="tx2"/>
                </a:solidFill>
                <a:latin typeface="Source Sans Pro"/>
                <a:sym typeface="Wingdings"/>
              </a:rPr>
              <a:t>	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  <a:sym typeface="Wingdings"/>
              </a:rPr>
              <a:t>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SC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returns 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0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in 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t0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  <a:sym typeface="Wingdings"/>
              </a:rPr>
              <a:t> 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retry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86200" y="5181600"/>
            <a:ext cx="990600" cy="0"/>
          </a:xfrm>
          <a:prstGeom prst="straightConnector1">
            <a:avLst/>
          </a:prstGeom>
          <a:ln w="444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00600" y="4343400"/>
            <a:ext cx="689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Source Sans Pro"/>
              </a:rPr>
              <a:t>t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ry:</a:t>
            </a:r>
            <a:endParaRPr lang="en-US" sz="2800" dirty="0">
              <a:solidFill>
                <a:schemeClr val="accent6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36623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AU" dirty="0"/>
              <a:t>Load Reserved: 		</a:t>
            </a:r>
            <a:r>
              <a:rPr lang="en-AU" dirty="0" smtClean="0"/>
              <a:t>	</a:t>
            </a:r>
            <a:r>
              <a:rPr lang="en-AU" dirty="0" smtClean="0">
                <a:solidFill>
                  <a:schemeClr val="accent1"/>
                </a:solidFill>
                <a:latin typeface="Lucida Console" pitchFamily="49" charset="0"/>
              </a:rPr>
              <a:t>LR.W </a:t>
            </a:r>
            <a:r>
              <a:rPr lang="en-US" dirty="0" err="1">
                <a:solidFill>
                  <a:schemeClr val="accent1"/>
                </a:solidFill>
                <a:latin typeface="Lucida Console" pitchFamily="49" charset="0"/>
              </a:rPr>
              <a:t>rd</a:t>
            </a:r>
            <a:r>
              <a:rPr lang="en-US" dirty="0">
                <a:solidFill>
                  <a:schemeClr val="accent1"/>
                </a:solidFill>
                <a:latin typeface="Lucida Console" pitchFamily="49" charset="0"/>
              </a:rPr>
              <a:t>, rs1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AU" dirty="0"/>
              <a:t>Store Conditional:		</a:t>
            </a:r>
            <a:r>
              <a:rPr lang="en-AU" dirty="0">
                <a:solidFill>
                  <a:schemeClr val="accent1"/>
                </a:solidFill>
                <a:latin typeface="Lucida Console" pitchFamily="49" charset="0"/>
              </a:rPr>
              <a:t>SC.W </a:t>
            </a:r>
            <a:r>
              <a:rPr lang="en-AU" dirty="0" err="1">
                <a:solidFill>
                  <a:schemeClr val="accent1"/>
                </a:solidFill>
                <a:latin typeface="Lucida Console" pitchFamily="49" charset="0"/>
              </a:rPr>
              <a:t>rd</a:t>
            </a:r>
            <a:r>
              <a:rPr lang="en-AU" dirty="0">
                <a:solidFill>
                  <a:schemeClr val="accent1"/>
                </a:solidFill>
                <a:latin typeface="Lucida Console" pitchFamily="49" charset="0"/>
              </a:rPr>
              <a:t>, rs1, </a:t>
            </a:r>
            <a:r>
              <a:rPr lang="en-US" dirty="0">
                <a:solidFill>
                  <a:schemeClr val="accent1"/>
                </a:solidFill>
                <a:latin typeface="Lucida Console" pitchFamily="49" charset="0"/>
              </a:rPr>
              <a:t>rs2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Atomic Increment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/>
          </p:nvPr>
        </p:nvGraphicFramePr>
        <p:xfrm>
          <a:off x="228600" y="1972495"/>
          <a:ext cx="8586784" cy="4583185"/>
        </p:xfrm>
        <a:graphic>
          <a:graphicData uri="http://schemas.openxmlformats.org/drawingml/2006/table">
            <a:tbl>
              <a:tblPr/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7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A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B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Mem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[$s0]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try: 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LR.W t0, 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try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: 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LR.W t0, 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ADDIU t0, t0,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ADDIU t0, t0,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SC.W t0, s0,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BEQZ 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SC.W t0, s0,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BEQZ 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8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Load Reserved / </a:t>
            </a:r>
            <a:r>
              <a:rPr lang="en-US" sz="3600" dirty="0">
                <a:solidFill>
                  <a:schemeClr val="accent1"/>
                </a:solidFill>
              </a:rPr>
              <a:t>Store Conditional</a:t>
            </a:r>
          </a:p>
          <a:p>
            <a:pPr marL="0" indent="0">
              <a:buNone/>
            </a:pPr>
            <a:r>
              <a:rPr lang="en-US" sz="2000" dirty="0"/>
              <a:t>m = 0; // m=0 means lock is free; otherwise, if m=1, then lock locked</a:t>
            </a: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mutex_lock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   while(</a:t>
            </a:r>
            <a:r>
              <a:rPr lang="en-US" dirty="0" err="1">
                <a:latin typeface="Consolas" pitchFamily="49" charset="0"/>
              </a:rPr>
              <a:t>test_and_set</a:t>
            </a:r>
            <a:r>
              <a:rPr lang="en-US" dirty="0">
                <a:latin typeface="Consolas" pitchFamily="49" charset="0"/>
              </a:rPr>
              <a:t>(m)){}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}</a:t>
            </a:r>
          </a:p>
          <a:p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</a:rPr>
              <a:t>test_and_set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old = *m;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*m = 1;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return old;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from </a:t>
            </a:r>
            <a:r>
              <a:rPr lang="en-US" dirty="0" smtClean="0"/>
              <a:t>LR </a:t>
            </a:r>
            <a:r>
              <a:rPr lang="en-US" dirty="0"/>
              <a:t>and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2762367" y="4392019"/>
            <a:ext cx="304800" cy="838200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flipH="1">
            <a:off x="718057" y="4392019"/>
            <a:ext cx="304800" cy="838200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8890" y="4392019"/>
            <a:ext cx="238225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LR.W       Atomic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SC.W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Load Reserved / </a:t>
            </a:r>
            <a:r>
              <a:rPr lang="en-US" sz="3600" dirty="0">
                <a:solidFill>
                  <a:schemeClr val="accent1"/>
                </a:solidFill>
              </a:rPr>
              <a:t>Store Conditional</a:t>
            </a:r>
          </a:p>
          <a:p>
            <a:pPr marL="0" indent="0">
              <a:buNone/>
            </a:pPr>
            <a:r>
              <a:rPr lang="en-US" sz="2000" dirty="0"/>
              <a:t>m = 0; // m=0 means lock is free; otherwise, if m=1, then lock locked</a:t>
            </a: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mutex_lock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   while(</a:t>
            </a:r>
            <a:r>
              <a:rPr lang="en-US" dirty="0" err="1">
                <a:latin typeface="Consolas" pitchFamily="49" charset="0"/>
              </a:rPr>
              <a:t>test_and_set</a:t>
            </a:r>
            <a:r>
              <a:rPr lang="en-US" dirty="0">
                <a:latin typeface="Consolas" pitchFamily="49" charset="0"/>
              </a:rPr>
              <a:t>(m)){}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}</a:t>
            </a:r>
          </a:p>
          <a:p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</a:rPr>
              <a:t>test_and_set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</a:t>
            </a:r>
            <a:r>
              <a:rPr lang="en-US" dirty="0" smtClean="0">
                <a:latin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LI </a:t>
            </a:r>
            <a:r>
              <a:rPr lang="en-US" dirty="0" smtClean="0">
                <a:latin typeface="Consolas" pitchFamily="49" charset="0"/>
              </a:rPr>
              <a:t>t0</a:t>
            </a:r>
            <a:r>
              <a:rPr lang="en-US" dirty="0">
                <a:latin typeface="Consolas" pitchFamily="49" charset="0"/>
              </a:rPr>
              <a:t>, 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AU" dirty="0" smtClean="0">
                <a:solidFill>
                  <a:schemeClr val="accent1"/>
                </a:solidFill>
                <a:latin typeface="Lucida Console" pitchFamily="49" charset="0"/>
              </a:rPr>
              <a:t>LR.W </a:t>
            </a:r>
            <a:r>
              <a:rPr lang="en-US" dirty="0" smtClean="0">
                <a:solidFill>
                  <a:schemeClr val="accent1"/>
                </a:solidFill>
                <a:latin typeface="Lucida Console" pitchFamily="49" charset="0"/>
              </a:rPr>
              <a:t>t1, 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a0</a:t>
            </a:r>
            <a:endParaRPr lang="en-US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SC.W t0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a0, 0</a:t>
            </a:r>
            <a:endParaRPr lang="en-US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MOVE </a:t>
            </a:r>
            <a:r>
              <a:rPr lang="en-US" dirty="0" smtClean="0">
                <a:latin typeface="Consolas" pitchFamily="49" charset="0"/>
              </a:rPr>
              <a:t>v0, t1</a:t>
            </a:r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}</a:t>
            </a:r>
            <a:endParaRPr lang="en-US" dirty="0">
              <a:latin typeface="Consolas" pitchFamily="49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from </a:t>
            </a:r>
            <a:r>
              <a:rPr lang="en-US" dirty="0" smtClean="0"/>
              <a:t>LR </a:t>
            </a:r>
            <a:r>
              <a:rPr lang="en-US" dirty="0"/>
              <a:t>and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5039380"/>
            <a:ext cx="2157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BEQZ t0, try</a:t>
            </a:r>
            <a:endParaRPr lang="en-US" sz="28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6271" y="3861592"/>
            <a:ext cx="689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try:</a:t>
            </a:r>
            <a:endParaRPr lang="en-US" sz="2800" dirty="0">
              <a:solidFill>
                <a:schemeClr val="accent6"/>
              </a:solidFill>
              <a:latin typeface="Source Sans Pro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05200" y="5300990"/>
            <a:ext cx="7620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3470" y="4123202"/>
            <a:ext cx="453259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39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Load Reserved / </a:t>
            </a:r>
            <a:r>
              <a:rPr lang="en-US" sz="3600" dirty="0">
                <a:solidFill>
                  <a:schemeClr val="accent1"/>
                </a:solidFill>
              </a:rPr>
              <a:t>Store Conditional</a:t>
            </a:r>
          </a:p>
          <a:p>
            <a:pPr marL="0" indent="0">
              <a:buNone/>
            </a:pPr>
            <a:r>
              <a:rPr lang="en-US" sz="2000" dirty="0"/>
              <a:t>m = 0; // m=0 means lock is free; otherwise, if m=1, then lock locked</a:t>
            </a: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mutex_lock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   while(</a:t>
            </a:r>
            <a:r>
              <a:rPr lang="en-US" dirty="0" err="1">
                <a:latin typeface="Consolas" pitchFamily="49" charset="0"/>
              </a:rPr>
              <a:t>test_and_set</a:t>
            </a:r>
            <a:r>
              <a:rPr lang="en-US" dirty="0">
                <a:latin typeface="Consolas" pitchFamily="49" charset="0"/>
              </a:rPr>
              <a:t>(m)){}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}</a:t>
            </a:r>
          </a:p>
          <a:p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</a:rPr>
              <a:t>test_and_set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</a:t>
            </a:r>
            <a:r>
              <a:rPr lang="en-US" dirty="0" smtClean="0">
                <a:latin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try: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LI </a:t>
            </a:r>
            <a:r>
              <a:rPr lang="en-US" dirty="0" smtClean="0">
                <a:latin typeface="Consolas" pitchFamily="49" charset="0"/>
              </a:rPr>
              <a:t>t0</a:t>
            </a:r>
            <a:r>
              <a:rPr lang="en-US" dirty="0">
                <a:latin typeface="Consolas" pitchFamily="49" charset="0"/>
              </a:rPr>
              <a:t>, 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LR.W t1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a0,</a:t>
            </a:r>
            <a:endParaRPr lang="en-US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SC.W t0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a0, 0</a:t>
            </a:r>
            <a:endParaRPr lang="en-US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	BEQZ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t0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, try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MOVE </a:t>
            </a:r>
            <a:r>
              <a:rPr lang="en-US" dirty="0" smtClean="0">
                <a:latin typeface="Consolas" pitchFamily="49" charset="0"/>
              </a:rPr>
              <a:t>a0</a:t>
            </a:r>
            <a:r>
              <a:rPr lang="en-US" dirty="0">
                <a:latin typeface="Consolas" pitchFamily="49" charset="0"/>
              </a:rPr>
              <a:t>, </a:t>
            </a:r>
            <a:r>
              <a:rPr lang="en-US" dirty="0" smtClean="0">
                <a:latin typeface="Consolas" pitchFamily="49" charset="0"/>
              </a:rPr>
              <a:t>t1</a:t>
            </a:r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}</a:t>
            </a:r>
            <a:endParaRPr lang="en-US" dirty="0">
              <a:latin typeface="Consolas" pitchFamily="49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from </a:t>
            </a:r>
            <a:r>
              <a:rPr lang="en-US" dirty="0" smtClean="0"/>
              <a:t>LR </a:t>
            </a:r>
            <a:r>
              <a:rPr lang="en-US" dirty="0"/>
              <a:t>and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Load Reserved / </a:t>
            </a:r>
            <a:r>
              <a:rPr lang="en-US" sz="3600" dirty="0">
                <a:solidFill>
                  <a:schemeClr val="accent1"/>
                </a:solidFill>
              </a:rPr>
              <a:t>Store Conditional</a:t>
            </a:r>
          </a:p>
          <a:p>
            <a:pPr marL="0" indent="0">
              <a:buNone/>
            </a:pPr>
            <a:r>
              <a:rPr lang="en-US" sz="2000" dirty="0"/>
              <a:t>m = 0; // m=0 means lock is free; otherwise, if m=1, then lock locked</a:t>
            </a: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mutex_lock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   </a:t>
            </a:r>
            <a:r>
              <a:rPr lang="en-US" dirty="0" err="1">
                <a:solidFill>
                  <a:schemeClr val="accent6"/>
                </a:solidFill>
                <a:latin typeface="Consolas" pitchFamily="49" charset="0"/>
              </a:rPr>
              <a:t>test_and_set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	LI </a:t>
            </a:r>
            <a:r>
              <a:rPr lang="en-US" dirty="0" smtClean="0">
                <a:latin typeface="Consolas" pitchFamily="49" charset="0"/>
              </a:rPr>
              <a:t>t0</a:t>
            </a:r>
            <a:r>
              <a:rPr lang="en-US" dirty="0">
                <a:latin typeface="Consolas" pitchFamily="49" charset="0"/>
              </a:rPr>
              <a:t>, 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LR.W t1, a0</a:t>
            </a:r>
            <a:endParaRPr lang="en-US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  <a:latin typeface="Consolas" pitchFamily="49" charset="0"/>
              </a:rPr>
              <a:t>		BNEZ </a:t>
            </a:r>
            <a:r>
              <a:rPr lang="en-US" dirty="0" smtClean="0">
                <a:solidFill>
                  <a:schemeClr val="accent4"/>
                </a:solidFill>
                <a:latin typeface="Consolas" pitchFamily="49" charset="0"/>
              </a:rPr>
              <a:t>t1</a:t>
            </a:r>
            <a:r>
              <a:rPr lang="en-US" dirty="0">
                <a:solidFill>
                  <a:schemeClr val="accent4"/>
                </a:solidFill>
                <a:latin typeface="Consolas" pitchFamily="49" charset="0"/>
              </a:rPr>
              <a:t>, </a:t>
            </a:r>
            <a:r>
              <a:rPr lang="en-US" dirty="0" err="1">
                <a:solidFill>
                  <a:schemeClr val="accent4"/>
                </a:solidFill>
                <a:latin typeface="Consolas" pitchFamily="49" charset="0"/>
              </a:rPr>
              <a:t>test_and_set</a:t>
            </a:r>
            <a:endParaRPr lang="en-US" dirty="0">
              <a:solidFill>
                <a:schemeClr val="accent4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SC.W t0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a0, 0</a:t>
            </a:r>
            <a:endParaRPr lang="en-US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		BEQZ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t0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, </a:t>
            </a:r>
            <a:r>
              <a:rPr lang="en-US" dirty="0" err="1">
                <a:solidFill>
                  <a:schemeClr val="accent6"/>
                </a:solidFill>
                <a:latin typeface="Consolas" pitchFamily="49" charset="0"/>
              </a:rPr>
              <a:t>test_and_set</a:t>
            </a:r>
            <a:endParaRPr lang="en-US" dirty="0">
              <a:solidFill>
                <a:schemeClr val="accent6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}</a:t>
            </a:r>
          </a:p>
          <a:p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mutex_unlock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*m = 0;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from </a:t>
            </a:r>
            <a:r>
              <a:rPr lang="en-US" dirty="0" smtClean="0"/>
              <a:t>LR </a:t>
            </a:r>
            <a:r>
              <a:rPr lang="en-US" dirty="0"/>
              <a:t>and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5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Load Reserved / </a:t>
            </a:r>
            <a:r>
              <a:rPr lang="en-US" sz="3600" dirty="0">
                <a:solidFill>
                  <a:schemeClr val="accent1"/>
                </a:solidFill>
              </a:rPr>
              <a:t>Store Conditional</a:t>
            </a:r>
          </a:p>
          <a:p>
            <a:pPr marL="0" indent="0">
              <a:buNone/>
            </a:pPr>
            <a:r>
              <a:rPr lang="en-US" sz="2000" dirty="0"/>
              <a:t>m = 0; // m=0 means lock is free; otherwise, if m=1, then lock locked</a:t>
            </a: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mutex_lock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   </a:t>
            </a:r>
            <a:r>
              <a:rPr lang="en-US" dirty="0" err="1">
                <a:solidFill>
                  <a:schemeClr val="accent6"/>
                </a:solidFill>
                <a:latin typeface="Consolas" pitchFamily="49" charset="0"/>
              </a:rPr>
              <a:t>test_and_set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	LI </a:t>
            </a:r>
            <a:r>
              <a:rPr lang="en-US" dirty="0" smtClean="0">
                <a:latin typeface="Consolas" pitchFamily="49" charset="0"/>
              </a:rPr>
              <a:t>t0</a:t>
            </a:r>
            <a:r>
              <a:rPr lang="en-US" dirty="0">
                <a:latin typeface="Consolas" pitchFamily="49" charset="0"/>
              </a:rPr>
              <a:t>, 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LR.W t1, a0</a:t>
            </a:r>
            <a:endParaRPr lang="en-US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  <a:latin typeface="Consolas" pitchFamily="49" charset="0"/>
              </a:rPr>
              <a:t>		BNEZ </a:t>
            </a:r>
            <a:r>
              <a:rPr lang="en-US" dirty="0" smtClean="0">
                <a:solidFill>
                  <a:schemeClr val="accent4"/>
                </a:solidFill>
                <a:latin typeface="Consolas" pitchFamily="49" charset="0"/>
              </a:rPr>
              <a:t>t1</a:t>
            </a:r>
            <a:r>
              <a:rPr lang="en-US" dirty="0">
                <a:solidFill>
                  <a:schemeClr val="accent4"/>
                </a:solidFill>
                <a:latin typeface="Consolas" pitchFamily="49" charset="0"/>
              </a:rPr>
              <a:t>, </a:t>
            </a:r>
            <a:r>
              <a:rPr lang="en-US" dirty="0" err="1">
                <a:solidFill>
                  <a:schemeClr val="accent4"/>
                </a:solidFill>
                <a:latin typeface="Consolas" pitchFamily="49" charset="0"/>
              </a:rPr>
              <a:t>test_and_set</a:t>
            </a:r>
            <a:endParaRPr lang="en-US" dirty="0">
              <a:solidFill>
                <a:schemeClr val="accent4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SC.W t0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a0, 0</a:t>
            </a:r>
            <a:endParaRPr lang="en-US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		BEQZ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t0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, </a:t>
            </a:r>
            <a:r>
              <a:rPr lang="en-US" dirty="0" err="1">
                <a:solidFill>
                  <a:schemeClr val="accent6"/>
                </a:solidFill>
                <a:latin typeface="Consolas" pitchFamily="49" charset="0"/>
              </a:rPr>
              <a:t>test_and_set</a:t>
            </a:r>
            <a:endParaRPr lang="en-US" dirty="0">
              <a:solidFill>
                <a:schemeClr val="accent6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}</a:t>
            </a:r>
          </a:p>
          <a:p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mutex_unlock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{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	SW zero</a:t>
            </a:r>
            <a:r>
              <a:rPr lang="en-US" dirty="0">
                <a:latin typeface="Consolas" pitchFamily="49" charset="0"/>
              </a:rPr>
              <a:t>, </a:t>
            </a:r>
            <a:r>
              <a:rPr lang="en-US" dirty="0" smtClean="0">
                <a:latin typeface="Consolas" pitchFamily="49" charset="0"/>
              </a:rPr>
              <a:t>a0, 0</a:t>
            </a:r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}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from </a:t>
            </a:r>
            <a:r>
              <a:rPr lang="en-US" dirty="0" smtClean="0"/>
              <a:t>LR </a:t>
            </a:r>
            <a:r>
              <a:rPr lang="en-US" dirty="0"/>
              <a:t>and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739205"/>
            <a:ext cx="27831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This is called a 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Spin lock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Aka </a:t>
            </a:r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spin waiting</a:t>
            </a:r>
            <a:endParaRPr lang="en-US" sz="2800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4572000" y="2431703"/>
            <a:ext cx="1143000" cy="526702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9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Load Reserved / </a:t>
            </a:r>
            <a:r>
              <a:rPr lang="en-US" dirty="0">
                <a:solidFill>
                  <a:schemeClr val="accent1"/>
                </a:solidFill>
              </a:rPr>
              <a:t>Store Conditional</a:t>
            </a:r>
          </a:p>
          <a:p>
            <a:pPr marL="0" indent="0">
              <a:buNone/>
            </a:pPr>
            <a:r>
              <a:rPr lang="en-US" sz="1800" dirty="0"/>
              <a:t>m = 0; // m=0 means lock is free; otherwise, if m=1, then lock locked</a:t>
            </a:r>
          </a:p>
          <a:p>
            <a:pPr marL="0" indent="0">
              <a:buNone/>
            </a:pPr>
            <a:r>
              <a:rPr lang="en-US" sz="2800" dirty="0" err="1">
                <a:latin typeface="Consolas" pitchFamily="49" charset="0"/>
              </a:rPr>
              <a:t>mutex_lock</a:t>
            </a:r>
            <a:r>
              <a:rPr lang="en-US" sz="2800" dirty="0">
                <a:latin typeface="Consolas" pitchFamily="49" charset="0"/>
              </a:rPr>
              <a:t>(</a:t>
            </a:r>
            <a:r>
              <a:rPr lang="en-US" sz="2800" dirty="0" err="1">
                <a:latin typeface="Consolas" pitchFamily="49" charset="0"/>
              </a:rPr>
              <a:t>int</a:t>
            </a:r>
            <a:r>
              <a:rPr lang="en-US" sz="2800" dirty="0">
                <a:latin typeface="Consolas" pitchFamily="49" charset="0"/>
              </a:rPr>
              <a:t> *m) </a:t>
            </a:r>
            <a:r>
              <a:rPr lang="en-US" sz="2800" dirty="0" smtClean="0">
                <a:latin typeface="Consolas" pitchFamily="49" charset="0"/>
              </a:rPr>
              <a:t>{</a:t>
            </a:r>
            <a:endParaRPr lang="en-US" sz="2800" dirty="0">
              <a:latin typeface="Consolas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from </a:t>
            </a:r>
            <a:r>
              <a:rPr lang="en-US" dirty="0" smtClean="0"/>
              <a:t>LR </a:t>
            </a:r>
            <a:r>
              <a:rPr lang="en-US" dirty="0"/>
              <a:t>and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/>
          </p:nvPr>
        </p:nvGraphicFramePr>
        <p:xfrm>
          <a:off x="91440" y="2324033"/>
          <a:ext cx="8915401" cy="3803904"/>
        </p:xfrm>
        <a:graphic>
          <a:graphicData uri="http://schemas.openxmlformats.org/drawingml/2006/table">
            <a:tbl>
              <a:tblPr/>
              <a:tblGrid>
                <a:gridCol w="71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6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Mem M[a0]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  <a:latin typeface="Helvetica" pitchFamily="34" charset="0"/>
                        </a:rPr>
                        <a:t>try: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  <a:latin typeface="Helvetica" pitchFamily="34" charset="0"/>
                        </a:rPr>
                        <a:t>LI t0, 1</a:t>
                      </a:r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  <a:latin typeface="Helvetica" pitchFamily="34" charset="0"/>
                        </a:rPr>
                        <a:t>try:</a:t>
                      </a:r>
                      <a:r>
                        <a:rPr lang="en-US" dirty="0" smtClean="0">
                          <a:latin typeface="Helvetica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  <a:latin typeface="Helvetica" pitchFamily="34" charset="0"/>
                        </a:rPr>
                        <a:t>LI t0, 1</a:t>
                      </a:r>
                      <a:endParaRPr lang="en-US" dirty="0">
                        <a:solidFill>
                          <a:schemeClr val="tx2"/>
                        </a:solidFill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LR.W t1, a0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LR.W t1, a0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Helvetica" pitchFamily="34" charset="0"/>
                        </a:rPr>
                        <a:t>BNEZ 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Helvetica" pitchFamily="34" charset="0"/>
                        </a:rPr>
                        <a:t>BNEZ 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SC.W t0, a0,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SC.W t0, a0,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BEQZ 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BEQZ 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033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4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Load Reserved / </a:t>
            </a:r>
            <a:r>
              <a:rPr lang="en-US" sz="3600" dirty="0">
                <a:solidFill>
                  <a:schemeClr val="accent1"/>
                </a:solidFill>
              </a:rPr>
              <a:t>Store Conditional</a:t>
            </a:r>
          </a:p>
          <a:p>
            <a:pPr marL="0" indent="0">
              <a:buNone/>
            </a:pPr>
            <a:r>
              <a:rPr lang="en-US" sz="2000" dirty="0"/>
              <a:t>m = 0; // m=0 means lock is free; otherwise, if m=1, then lock locked</a:t>
            </a: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mutex_lock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   </a:t>
            </a:r>
            <a:r>
              <a:rPr lang="en-US" dirty="0" err="1">
                <a:solidFill>
                  <a:schemeClr val="accent6"/>
                </a:solidFill>
                <a:latin typeface="Consolas" pitchFamily="49" charset="0"/>
              </a:rPr>
              <a:t>test_and_set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		LI </a:t>
            </a:r>
            <a:r>
              <a:rPr lang="en-US" dirty="0" smtClean="0">
                <a:latin typeface="Consolas" pitchFamily="49" charset="0"/>
              </a:rPr>
              <a:t>t0</a:t>
            </a:r>
            <a:r>
              <a:rPr lang="en-US" dirty="0">
                <a:latin typeface="Consolas" pitchFamily="49" charset="0"/>
              </a:rPr>
              <a:t>, 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LR.W t1, a0</a:t>
            </a:r>
            <a:endParaRPr lang="en-US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  <a:latin typeface="Consolas" pitchFamily="49" charset="0"/>
              </a:rPr>
              <a:t>		BNEZ </a:t>
            </a:r>
            <a:r>
              <a:rPr lang="en-US" dirty="0" smtClean="0">
                <a:solidFill>
                  <a:schemeClr val="accent4"/>
                </a:solidFill>
                <a:latin typeface="Consolas" pitchFamily="49" charset="0"/>
              </a:rPr>
              <a:t>t1</a:t>
            </a:r>
            <a:r>
              <a:rPr lang="en-US" dirty="0">
                <a:solidFill>
                  <a:schemeClr val="accent4"/>
                </a:solidFill>
                <a:latin typeface="Consolas" pitchFamily="49" charset="0"/>
              </a:rPr>
              <a:t>, </a:t>
            </a:r>
            <a:r>
              <a:rPr lang="en-US" dirty="0" err="1">
                <a:solidFill>
                  <a:schemeClr val="accent4"/>
                </a:solidFill>
                <a:latin typeface="Consolas" pitchFamily="49" charset="0"/>
              </a:rPr>
              <a:t>test_and_set</a:t>
            </a:r>
            <a:endParaRPr lang="en-US" dirty="0">
              <a:solidFill>
                <a:schemeClr val="accent4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SC.W t0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a0, 0</a:t>
            </a:r>
            <a:endParaRPr lang="en-US" dirty="0">
              <a:solidFill>
                <a:schemeClr val="accent1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		BEQZ 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</a:rPr>
              <a:t>t0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</a:rPr>
              <a:t>, </a:t>
            </a:r>
            <a:r>
              <a:rPr lang="en-US" dirty="0" err="1">
                <a:solidFill>
                  <a:schemeClr val="accent6"/>
                </a:solidFill>
                <a:latin typeface="Consolas" pitchFamily="49" charset="0"/>
              </a:rPr>
              <a:t>test_and_set</a:t>
            </a:r>
            <a:endParaRPr lang="en-US" dirty="0">
              <a:solidFill>
                <a:schemeClr val="accent6"/>
              </a:solidFill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</a:rPr>
              <a:t>}</a:t>
            </a:r>
          </a:p>
          <a:p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</a:rPr>
              <a:t>mutex_unlock</a:t>
            </a:r>
            <a:r>
              <a:rPr lang="en-US" dirty="0">
                <a:latin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</a:rPr>
              <a:t>int</a:t>
            </a:r>
            <a:r>
              <a:rPr lang="en-US" dirty="0">
                <a:latin typeface="Consolas" pitchFamily="49" charset="0"/>
              </a:rPr>
              <a:t> *m) {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	SW zero</a:t>
            </a:r>
            <a:r>
              <a:rPr lang="en-US" dirty="0">
                <a:latin typeface="Consolas" pitchFamily="49" charset="0"/>
              </a:rPr>
              <a:t>, </a:t>
            </a:r>
            <a:r>
              <a:rPr lang="en-US" dirty="0" smtClean="0">
                <a:latin typeface="Consolas" pitchFamily="49" charset="0"/>
              </a:rPr>
              <a:t>a0, 0</a:t>
            </a:r>
            <a:endParaRPr lang="en-US" dirty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</a:rPr>
              <a:t>}</a:t>
            </a:r>
            <a:endParaRPr lang="en-US" dirty="0">
              <a:latin typeface="Consolas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Mutex</a:t>
            </a:r>
            <a:r>
              <a:rPr lang="en-US" dirty="0"/>
              <a:t> from </a:t>
            </a:r>
            <a:r>
              <a:rPr lang="en-US" dirty="0" smtClean="0"/>
              <a:t>LR </a:t>
            </a:r>
            <a:r>
              <a:rPr lang="en-US" dirty="0"/>
              <a:t>and 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739205"/>
            <a:ext cx="27831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This is called a </a:t>
            </a:r>
          </a:p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Spin lock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Aka </a:t>
            </a:r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spin waiting</a:t>
            </a:r>
            <a:endParaRPr lang="en-US" sz="2800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4572000" y="2431703"/>
            <a:ext cx="1143000" cy="526702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4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racy_theme">
  <a:themeElements>
    <a:clrScheme name="Custom 6">
      <a:dk1>
        <a:srgbClr val="FFFFFF"/>
      </a:dk1>
      <a:lt1>
        <a:srgbClr val="FFFFFF"/>
      </a:lt1>
      <a:dk2>
        <a:srgbClr val="424242"/>
      </a:dk2>
      <a:lt2>
        <a:srgbClr val="D8D8D8"/>
      </a:lt2>
      <a:accent1>
        <a:srgbClr val="0070C0"/>
      </a:accent1>
      <a:accent2>
        <a:srgbClr val="FF0000"/>
      </a:accent2>
      <a:accent3>
        <a:srgbClr val="7030A0"/>
      </a:accent3>
      <a:accent4>
        <a:srgbClr val="53A016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cy_theme" id="{87D39A7C-5058-483C-A408-E26106E53CCF}" vid="{8AF49146-2743-4A8D-8229-299168E9D8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Bracy_theme</Template>
  <TotalTime>8677</TotalTime>
  <Words>4882</Words>
  <Application>Microsoft Office PowerPoint</Application>
  <PresentationFormat>On-screen Show (4:3)</PresentationFormat>
  <Paragraphs>1739</Paragraphs>
  <Slides>117</Slides>
  <Notes>8</Notes>
  <HiddenSlides>3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35" baseType="lpstr">
      <vt:lpstr>ＭＳ Ｐゴシック</vt:lpstr>
      <vt:lpstr>Arial</vt:lpstr>
      <vt:lpstr>Calibri</vt:lpstr>
      <vt:lpstr>Cambria Math</vt:lpstr>
      <vt:lpstr>Comic Sans MS</vt:lpstr>
      <vt:lpstr>Consolas</vt:lpstr>
      <vt:lpstr>Courier New</vt:lpstr>
      <vt:lpstr>Helvetica</vt:lpstr>
      <vt:lpstr>Lucida Console</vt:lpstr>
      <vt:lpstr>Lucida Grande</vt:lpstr>
      <vt:lpstr>Osaka</vt:lpstr>
      <vt:lpstr>Source Sans Pro</vt:lpstr>
      <vt:lpstr>Source Sans Pro Light</vt:lpstr>
      <vt:lpstr>Symbol</vt:lpstr>
      <vt:lpstr>Tahoma</vt:lpstr>
      <vt:lpstr>Times New Roman</vt:lpstr>
      <vt:lpstr>Wingdings</vt:lpstr>
      <vt:lpstr>Bracy_theme</vt:lpstr>
      <vt:lpstr>Parallelism, Multicore, and Synchronization</vt:lpstr>
      <vt:lpstr>Announcements</vt:lpstr>
      <vt:lpstr>xkcd/619</vt:lpstr>
      <vt:lpstr>Pitfall: Amdahl’s Law</vt:lpstr>
      <vt:lpstr>Pitfall: Amdahl’s Law</vt:lpstr>
      <vt:lpstr>Scaling Example</vt:lpstr>
      <vt:lpstr>Scaling Example</vt:lpstr>
      <vt:lpstr>Takeaway</vt:lpstr>
      <vt:lpstr>Performance Improvement 101</vt:lpstr>
      <vt:lpstr>Clock frequencies have stalled</vt:lpstr>
      <vt:lpstr>Improving IPC via ILP</vt:lpstr>
      <vt:lpstr>Instruction-Level Parallelism (ILP)</vt:lpstr>
      <vt:lpstr>Multiple issue pipeline</vt:lpstr>
      <vt:lpstr>Static Multiple Issue</vt:lpstr>
      <vt:lpstr>RISC-V with Static Dual Issue</vt:lpstr>
      <vt:lpstr>Scheduling Example</vt:lpstr>
      <vt:lpstr>Techniques and Limits of Static Scheduling</vt:lpstr>
      <vt:lpstr>Speculation</vt:lpstr>
      <vt:lpstr>Optimizations to make it work</vt:lpstr>
      <vt:lpstr>Scheduling Example</vt:lpstr>
      <vt:lpstr>Limits of Static Scheduling </vt:lpstr>
      <vt:lpstr>Improving IPC via ILP</vt:lpstr>
      <vt:lpstr>Dynamic Multiple Issue</vt:lpstr>
      <vt:lpstr>Dynamic Multiple Issue</vt:lpstr>
      <vt:lpstr>Effectiveness of OoO Superscalar</vt:lpstr>
      <vt:lpstr>Power Efficiency</vt:lpstr>
      <vt:lpstr>Moore’s Law</vt:lpstr>
      <vt:lpstr>Why Multicore?</vt:lpstr>
      <vt:lpstr>Power Limits</vt:lpstr>
      <vt:lpstr>Power Wall</vt:lpstr>
      <vt:lpstr>Why Multicore? </vt:lpstr>
      <vt:lpstr>Power Efficiency</vt:lpstr>
      <vt:lpstr>Inside the Processor</vt:lpstr>
      <vt:lpstr>Inside the Processor</vt:lpstr>
      <vt:lpstr>Improving IPC via ILP  TLP</vt:lpstr>
      <vt:lpstr>What is a thread?</vt:lpstr>
      <vt:lpstr>Standard Multithreading Picture</vt:lpstr>
      <vt:lpstr>Hyperthreading</vt:lpstr>
      <vt:lpstr>Example: All of the above</vt:lpstr>
      <vt:lpstr>Parallel Programming</vt:lpstr>
      <vt:lpstr>Work Partitioning</vt:lpstr>
      <vt:lpstr>Load Balancing</vt:lpstr>
      <vt:lpstr>Amdahl’s Law</vt:lpstr>
      <vt:lpstr>Amdahl’s Law</vt:lpstr>
      <vt:lpstr>Parallelism is a necessity</vt:lpstr>
      <vt:lpstr>Parallel Programming</vt:lpstr>
      <vt:lpstr>Big Picture: Parallelism and Synchronization</vt:lpstr>
      <vt:lpstr>Parallelism &amp; Synchronization</vt:lpstr>
      <vt:lpstr>Parallelism and Synchronization</vt:lpstr>
      <vt:lpstr>Parallelism and Synchronization</vt:lpstr>
      <vt:lpstr>Parallelism and Synchronization</vt:lpstr>
      <vt:lpstr>Parallelism and Synchronization</vt:lpstr>
      <vt:lpstr>Parallelism and Synchronization</vt:lpstr>
      <vt:lpstr>Parallelism and Synchronization</vt:lpstr>
      <vt:lpstr>Shared Memory Multiprocessors</vt:lpstr>
      <vt:lpstr>Shared Memory Multiprocessors</vt:lpstr>
      <vt:lpstr>Cache Coherency Problem</vt:lpstr>
      <vt:lpstr>Not just a problem for Write-Back Caches</vt:lpstr>
      <vt:lpstr>Two issues</vt:lpstr>
      <vt:lpstr>Coherence Defined</vt:lpstr>
      <vt:lpstr>Cache Coherence Protocols</vt:lpstr>
      <vt:lpstr>Snooping</vt:lpstr>
      <vt:lpstr>Invalidating Snooping Protocols</vt:lpstr>
      <vt:lpstr>Writing</vt:lpstr>
      <vt:lpstr>Hardware Cache Coherence</vt:lpstr>
      <vt:lpstr>VI Coherence Protocol</vt:lpstr>
      <vt:lpstr>VI Protocol (Write-Back Cache)</vt:lpstr>
      <vt:lpstr>VI  MSI</vt:lpstr>
      <vt:lpstr>MSI Protocol (Write-Back Cache)</vt:lpstr>
      <vt:lpstr>Cache Coherence and Cache Misses</vt:lpstr>
      <vt:lpstr>More Cache Coherence</vt:lpstr>
      <vt:lpstr>Takeaway: Summary of cache coherence</vt:lpstr>
      <vt:lpstr>Next Goal: Synchronization</vt:lpstr>
      <vt:lpstr>Are We Done Yet?</vt:lpstr>
      <vt:lpstr>Is Cache Coherency Sufficient?</vt:lpstr>
      <vt:lpstr>Programming with Threads</vt:lpstr>
      <vt:lpstr>Programming with Threads</vt:lpstr>
      <vt:lpstr>Programming with Threads</vt:lpstr>
      <vt:lpstr>Example: Multi-Threaded Program</vt:lpstr>
      <vt:lpstr>Example: web server</vt:lpstr>
      <vt:lpstr>Two threads, one counter</vt:lpstr>
      <vt:lpstr>Race conditions</vt:lpstr>
      <vt:lpstr>Critical Sections</vt:lpstr>
      <vt:lpstr>Critical Sections</vt:lpstr>
      <vt:lpstr>Mutual Exclusion Lock (Mutex)</vt:lpstr>
      <vt:lpstr>Mutexes</vt:lpstr>
      <vt:lpstr>Next Goal</vt:lpstr>
      <vt:lpstr>Hardware Support for Synchronization</vt:lpstr>
      <vt:lpstr>Synchronization in RISC-V</vt:lpstr>
      <vt:lpstr>Synchronization in RISC-V</vt:lpstr>
      <vt:lpstr>Synchronization in RISC-V</vt:lpstr>
      <vt:lpstr>Atomic Increment in Action</vt:lpstr>
      <vt:lpstr>Mutex from LR and SC</vt:lpstr>
      <vt:lpstr>Mutex from LR and SC</vt:lpstr>
      <vt:lpstr>Mutex from LR and SC</vt:lpstr>
      <vt:lpstr>Mutex from LR and SC</vt:lpstr>
      <vt:lpstr>Mutex from LR and SC</vt:lpstr>
      <vt:lpstr>Mutex from LR and SC</vt:lpstr>
      <vt:lpstr>Mutex from LR and SC</vt:lpstr>
      <vt:lpstr>Mutex from LR and SC</vt:lpstr>
      <vt:lpstr>Now we can write parallel and correct programs</vt:lpstr>
      <vt:lpstr>Alternative Atomic Instructions</vt:lpstr>
      <vt:lpstr>Synchronization</vt:lpstr>
      <vt:lpstr>Summary</vt:lpstr>
      <vt:lpstr>Next Goal</vt:lpstr>
      <vt:lpstr>Producer/Consumer Example (1)</vt:lpstr>
      <vt:lpstr>Producer/Consumer Example (1)</vt:lpstr>
      <vt:lpstr>Protecting an invariant Example (2)</vt:lpstr>
      <vt:lpstr>Guidelines for successful mutexing</vt:lpstr>
      <vt:lpstr>Beyond mutexes Example (3)</vt:lpstr>
      <vt:lpstr>Language-level Synchronization</vt:lpstr>
      <vt:lpstr>Condition variables</vt:lpstr>
      <vt:lpstr>Using a condition variable Example (5)</vt:lpstr>
      <vt:lpstr>Monitors</vt:lpstr>
      <vt:lpstr>Java concurrency</vt:lpstr>
      <vt:lpstr>Language-level Synchronization</vt:lpstr>
      <vt:lpstr>Summary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Parallelism, Multicore, and Synchronization</dc:title>
  <dc:creator>loaner</dc:creator>
  <cp:lastModifiedBy>Hakim Weatherspoon</cp:lastModifiedBy>
  <cp:revision>44</cp:revision>
  <dcterms:created xsi:type="dcterms:W3CDTF">2019-01-13T02:56:01Z</dcterms:created>
  <dcterms:modified xsi:type="dcterms:W3CDTF">2019-04-25T02:05:11Z</dcterms:modified>
</cp:coreProperties>
</file>