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5.xml" ContentType="application/vnd.openxmlformats-officedocument.presentationml.notesSlide+xml"/>
  <Override PartName="/ppt/tags/tag19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9.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8" r:id="rId2"/>
    <p:sldId id="320" r:id="rId3"/>
    <p:sldId id="257" r:id="rId4"/>
    <p:sldId id="258" r:id="rId5"/>
    <p:sldId id="316" r:id="rId6"/>
    <p:sldId id="259" r:id="rId7"/>
    <p:sldId id="260" r:id="rId8"/>
    <p:sldId id="322" r:id="rId9"/>
    <p:sldId id="297" r:id="rId10"/>
    <p:sldId id="296" r:id="rId11"/>
    <p:sldId id="298" r:id="rId12"/>
    <p:sldId id="299" r:id="rId13"/>
    <p:sldId id="321" r:id="rId14"/>
    <p:sldId id="300" r:id="rId15"/>
    <p:sldId id="301" r:id="rId16"/>
    <p:sldId id="302" r:id="rId17"/>
    <p:sldId id="314" r:id="rId18"/>
    <p:sldId id="303" r:id="rId19"/>
    <p:sldId id="304" r:id="rId20"/>
    <p:sldId id="307" r:id="rId21"/>
    <p:sldId id="306" r:id="rId22"/>
    <p:sldId id="337" r:id="rId23"/>
    <p:sldId id="315" r:id="rId24"/>
    <p:sldId id="305" r:id="rId25"/>
    <p:sldId id="349" r:id="rId26"/>
    <p:sldId id="309" r:id="rId27"/>
    <p:sldId id="310" r:id="rId28"/>
    <p:sldId id="311" r:id="rId29"/>
    <p:sldId id="313" r:id="rId30"/>
    <p:sldId id="265" r:id="rId31"/>
    <p:sldId id="266" r:id="rId32"/>
    <p:sldId id="262" r:id="rId33"/>
    <p:sldId id="263" r:id="rId34"/>
    <p:sldId id="264" r:id="rId35"/>
    <p:sldId id="268" r:id="rId36"/>
    <p:sldId id="323" r:id="rId37"/>
    <p:sldId id="267" r:id="rId38"/>
    <p:sldId id="351" r:id="rId3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786" autoAdjust="0"/>
  </p:normalViewPr>
  <p:slideViewPr>
    <p:cSldViewPr>
      <p:cViewPr varScale="1">
        <p:scale>
          <a:sx n="43" d="100"/>
          <a:sy n="43" d="100"/>
        </p:scale>
        <p:origin x="51" y="846"/>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6" d="100"/>
          <a:sy n="46" d="100"/>
        </p:scale>
        <p:origin x="188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5670E512-9F9E-4156-953E-8350C511CBA9}" type="datetimeFigureOut">
              <a:rPr lang="en-US" smtClean="0"/>
              <a:t>3/14/2018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a:t>
            </a:fld>
            <a:endParaRPr lang="en-US"/>
          </a:p>
        </p:txBody>
      </p:sp>
    </p:spTree>
    <p:extLst>
      <p:ext uri="{BB962C8B-B14F-4D97-AF65-F5344CB8AC3E}">
        <p14:creationId xmlns:p14="http://schemas.microsoft.com/office/powerpoint/2010/main" val="41572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smtClean="0"/>
              <a:t>architecture allows </a:t>
            </a:r>
            <a:r>
              <a:rPr lang="en-US" dirty="0"/>
              <a:t>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11</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404735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250325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187808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17</a:t>
            </a:fld>
            <a:endParaRPr lang="en-US"/>
          </a:p>
        </p:txBody>
      </p:sp>
    </p:spTree>
    <p:extLst>
      <p:ext uri="{BB962C8B-B14F-4D97-AF65-F5344CB8AC3E}">
        <p14:creationId xmlns:p14="http://schemas.microsoft.com/office/powerpoint/2010/main" val="88873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60000"/>
                    <a:lumOff val="40000"/>
                  </a:schemeClr>
                </a:solidFill>
              </a:rPr>
              <a:t>can reduce the number of instructions required to execute a program and possibly increase performance by adding complexity to the ISA; however, they greatly increase the complexity of the ISA as well.</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18</a:t>
            </a:fld>
            <a:endParaRPr lang="en-US"/>
          </a:p>
        </p:txBody>
      </p:sp>
    </p:spTree>
    <p:extLst>
      <p:ext uri="{BB962C8B-B14F-4D97-AF65-F5344CB8AC3E}">
        <p14:creationId xmlns:p14="http://schemas.microsoft.com/office/powerpoint/2010/main" val="379052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19</a:t>
            </a:fld>
            <a:endParaRPr lang="en-US"/>
          </a:p>
        </p:txBody>
      </p:sp>
    </p:spTree>
    <p:extLst>
      <p:ext uri="{BB962C8B-B14F-4D97-AF65-F5344CB8AC3E}">
        <p14:creationId xmlns:p14="http://schemas.microsoft.com/office/powerpoint/2010/main" val="127179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20</a:t>
            </a:fld>
            <a:endParaRPr lang="en-US"/>
          </a:p>
        </p:txBody>
      </p:sp>
    </p:spTree>
    <p:extLst>
      <p:ext uri="{BB962C8B-B14F-4D97-AF65-F5344CB8AC3E}">
        <p14:creationId xmlns:p14="http://schemas.microsoft.com/office/powerpoint/2010/main" val="14973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93725" y="4379903"/>
            <a:ext cx="5546758" cy="4148173"/>
          </a:xfrm>
          <a:prstGeom prst="rect">
            <a:avLst/>
          </a:prstGeom>
          <a:noFill/>
          <a:ln>
            <a:miter lim="800000"/>
            <a:headEnd/>
            <a:tailEnd/>
          </a:ln>
        </p:spPr>
        <p:txBody>
          <a:bodyPr lIns="92268" tIns="46134" rIns="92268" bIns="46134"/>
          <a:lstStyle/>
          <a:p>
            <a:endParaRPr lang="en-US" dirty="0"/>
          </a:p>
        </p:txBody>
      </p:sp>
    </p:spTree>
    <p:extLst>
      <p:ext uri="{BB962C8B-B14F-4D97-AF65-F5344CB8AC3E}">
        <p14:creationId xmlns:p14="http://schemas.microsoft.com/office/powerpoint/2010/main" val="259198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21</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22</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93725" y="4379903"/>
            <a:ext cx="5546758" cy="41481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74" tIns="46137" rIns="92274" bIns="46137"/>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extLst>
      <p:ext uri="{BB962C8B-B14F-4D97-AF65-F5344CB8AC3E}">
        <p14:creationId xmlns:p14="http://schemas.microsoft.com/office/powerpoint/2010/main" val="90677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24</a:t>
            </a:fld>
            <a:endParaRPr lang="en-US"/>
          </a:p>
        </p:txBody>
      </p:sp>
    </p:spTree>
    <p:extLst>
      <p:ext uri="{BB962C8B-B14F-4D97-AF65-F5344CB8AC3E}">
        <p14:creationId xmlns:p14="http://schemas.microsoft.com/office/powerpoint/2010/main" val="220019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93725" y="4379903"/>
            <a:ext cx="5546758" cy="41481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74" tIns="46137" rIns="92274" bIns="46137"/>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extLst>
      <p:ext uri="{BB962C8B-B14F-4D97-AF65-F5344CB8AC3E}">
        <p14:creationId xmlns:p14="http://schemas.microsoft.com/office/powerpoint/2010/main" val="6198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62050" y="693738"/>
            <a:ext cx="4611688" cy="3457575"/>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25463" y="4379903"/>
            <a:ext cx="5080265" cy="4145126"/>
          </a:xfrm>
          <a:prstGeom prst="rect">
            <a:avLst/>
          </a:prstGeom>
          <a:noFill/>
          <a:ln>
            <a:round/>
            <a:headEnd/>
            <a:tailEnd/>
          </a:ln>
        </p:spPr>
        <p:txBody>
          <a:bodyPr wrap="none" lIns="91244" tIns="45622" rIns="91244" bIns="45622"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22876">
              <a:defRPr/>
            </a:pPr>
            <a:r>
              <a:rPr lang="en-US" dirty="0" smtClean="0"/>
              <a:t>common</a:t>
            </a:r>
            <a:r>
              <a:rPr lang="en-US" baseline="0" dirty="0" smtClean="0"/>
              <a:t> case means measurement</a:t>
            </a:r>
            <a:endParaRPr lang="en-US" dirty="0" smtClean="0"/>
          </a:p>
          <a:p>
            <a:r>
              <a:rPr lang="en-US" dirty="0" smtClean="0"/>
              <a:t>CISC:</a:t>
            </a:r>
          </a:p>
          <a:p>
            <a:pPr marL="346080" indent="-346080" defTabSz="922876">
              <a:spcBef>
                <a:spcPct val="20000"/>
              </a:spcBef>
              <a:buSzPct val="80000"/>
              <a:defRPr/>
            </a:pPr>
            <a:r>
              <a:rPr lang="en-US" dirty="0">
                <a:solidFill>
                  <a:schemeClr val="bg1"/>
                </a:solidFill>
                <a:latin typeface="Calibri" pitchFamily="34" charset="0"/>
                <a:cs typeface="Arial" pitchFamily="34" charset="0"/>
              </a:rPr>
              <a:t>Compilers can be smart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extLst>
      <p:ext uri="{BB962C8B-B14F-4D97-AF65-F5344CB8AC3E}">
        <p14:creationId xmlns:p14="http://schemas.microsoft.com/office/powerpoint/2010/main" val="377757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2876">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27</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28</a:t>
            </a:fld>
            <a:endParaRPr lang="en-US"/>
          </a:p>
        </p:txBody>
      </p:sp>
    </p:spTree>
    <p:extLst>
      <p:ext uri="{BB962C8B-B14F-4D97-AF65-F5344CB8AC3E}">
        <p14:creationId xmlns:p14="http://schemas.microsoft.com/office/powerpoint/2010/main" val="114313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29</a:t>
            </a:fld>
            <a:endParaRPr lang="en-US"/>
          </a:p>
        </p:txBody>
      </p:sp>
    </p:spTree>
    <p:extLst>
      <p:ext uri="{BB962C8B-B14F-4D97-AF65-F5344CB8AC3E}">
        <p14:creationId xmlns:p14="http://schemas.microsoft.com/office/powerpoint/2010/main" val="3578764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30</a:t>
            </a:fld>
            <a:endParaRPr lang="en-US"/>
          </a:p>
        </p:txBody>
      </p:sp>
    </p:spTree>
    <p:extLst>
      <p:ext uri="{BB962C8B-B14F-4D97-AF65-F5344CB8AC3E}">
        <p14:creationId xmlns:p14="http://schemas.microsoft.com/office/powerpoint/2010/main" val="247109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4</a:t>
            </a:fld>
            <a:endParaRPr lang="en-US"/>
          </a:p>
        </p:txBody>
      </p:sp>
    </p:spTree>
    <p:extLst>
      <p:ext uri="{BB962C8B-B14F-4D97-AF65-F5344CB8AC3E}">
        <p14:creationId xmlns:p14="http://schemas.microsoft.com/office/powerpoint/2010/main" val="2429188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p>
          <a:p>
            <a:endParaRPr lang="en-US" dirty="0" smtClean="0"/>
          </a:p>
          <a:p>
            <a:r>
              <a:rPr lang="en-US" dirty="0" smtClean="0"/>
              <a:t>Bring of </a:t>
            </a:r>
            <a:r>
              <a:rPr lang="en-US" dirty="0" err="1" smtClean="0"/>
              <a:t>of</a:t>
            </a:r>
            <a:r>
              <a:rPr lang="en-US" dirty="0" smtClean="0"/>
              <a:t> a contrast to MIPS</a:t>
            </a:r>
            <a:r>
              <a:rPr lang="en-US" baseline="0" dirty="0" smtClean="0"/>
              <a:t> and ARM </a:t>
            </a:r>
          </a:p>
          <a:p>
            <a:r>
              <a:rPr lang="en-US" baseline="0" dirty="0" smtClean="0"/>
              <a:t>Make type of instruction same color</a:t>
            </a:r>
          </a:p>
          <a:p>
            <a:r>
              <a:rPr lang="en-US" baseline="0" dirty="0" smtClean="0"/>
              <a:t>Add a Take away slide</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31</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32</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33</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34</a:t>
            </a:fld>
            <a:endParaRPr lang="en-US"/>
          </a:p>
        </p:txBody>
      </p:sp>
    </p:spTree>
    <p:extLst>
      <p:ext uri="{BB962C8B-B14F-4D97-AF65-F5344CB8AC3E}">
        <p14:creationId xmlns:p14="http://schemas.microsoft.com/office/powerpoint/2010/main" val="2719291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35</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36</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1023900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38</a:t>
            </a:fld>
            <a:endParaRPr lang="en-US"/>
          </a:p>
        </p:txBody>
      </p:sp>
    </p:spTree>
    <p:extLst>
      <p:ext uri="{BB962C8B-B14F-4D97-AF65-F5344CB8AC3E}">
        <p14:creationId xmlns:p14="http://schemas.microsoft.com/office/powerpoint/2010/main" val="360640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5</a:t>
            </a:fld>
            <a:endParaRPr lang="en-US"/>
          </a:p>
        </p:txBody>
      </p:sp>
    </p:spTree>
    <p:extLst>
      <p:ext uri="{BB962C8B-B14F-4D97-AF65-F5344CB8AC3E}">
        <p14:creationId xmlns:p14="http://schemas.microsoft.com/office/powerpoint/2010/main" val="264324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087">
              <a:defRPr/>
            </a:pPr>
            <a:r>
              <a:rPr lang="en-US" sz="3200" dirty="0"/>
              <a:t>Time for Prelim1 Questions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a:t>
            </a:fld>
            <a:endParaRPr lang="en-US"/>
          </a:p>
        </p:txBody>
      </p:sp>
    </p:spTree>
    <p:extLst>
      <p:ext uri="{BB962C8B-B14F-4D97-AF65-F5344CB8AC3E}">
        <p14:creationId xmlns:p14="http://schemas.microsoft.com/office/powerpoint/2010/main" val="69865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7</a:t>
            </a:fld>
            <a:endParaRPr lang="en-US"/>
          </a:p>
        </p:txBody>
      </p:sp>
    </p:spTree>
    <p:extLst>
      <p:ext uri="{BB962C8B-B14F-4D97-AF65-F5344CB8AC3E}">
        <p14:creationId xmlns:p14="http://schemas.microsoft.com/office/powerpoint/2010/main" val="22184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242948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Accumulator: one register (http://en.wikipedia.org/wiki/Electronic_Delay_Storage_Automatic_Calculator )</a:t>
            </a:r>
          </a:p>
          <a:p>
            <a:r>
              <a:rPr lang="en-US" dirty="0"/>
              <a:t>The accumulator is </a:t>
            </a:r>
            <a:r>
              <a:rPr lang="en-US" dirty="0" smtClean="0"/>
              <a:t>both </a:t>
            </a:r>
            <a:r>
              <a:rPr lang="en-US" dirty="0"/>
              <a:t>the source operand and the destination for the operation.  The second operand comes from memory.</a:t>
            </a:r>
          </a:p>
          <a:p>
            <a:endParaRPr lang="en-US" dirty="0"/>
          </a:p>
          <a:p>
            <a:r>
              <a:rPr lang="en-US" dirty="0"/>
              <a:t>EDSAC (Electronic Delay Storage Automatic Calculator) in 1949.  EDSAC was the </a:t>
            </a:r>
            <a:r>
              <a:rPr lang="en-US" b="1" i="1" dirty="0"/>
              <a:t>second</a:t>
            </a:r>
            <a:r>
              <a:rPr lang="en-US" dirty="0"/>
              <a:t> electronic digital </a:t>
            </a:r>
            <a:r>
              <a:rPr lang="en-US" b="1" i="1" dirty="0"/>
              <a:t>stored-program computer</a:t>
            </a:r>
            <a:r>
              <a:rPr lang="en-US" dirty="0"/>
              <a:t> to go into regular service. The first being the EDVAC (Electronic Discrete Variable Automatic Computer), which, unlike its predecessor the ENIAC, it was binary rather than decimal, and was a </a:t>
            </a:r>
            <a:r>
              <a:rPr lang="en-US" b="1" i="1" dirty="0"/>
              <a:t>stored program computer</a:t>
            </a:r>
            <a:r>
              <a:rPr lang="en-US" dirty="0"/>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dirty="0" err="1"/>
              <a:t>lb</a:t>
            </a:r>
            <a:r>
              <a:rPr lang="en-US" dirty="0"/>
              <a:t> (7,850 kg). The full complement of operating personnel was thirty people per eight-hour shift.</a:t>
            </a:r>
          </a:p>
          <a:p>
            <a:r>
              <a:rPr lang="en-US" dirty="0"/>
              <a:t> </a:t>
            </a:r>
          </a:p>
          <a:p>
            <a:r>
              <a:rPr lang="en-US" dirty="0"/>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9</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10</a:t>
            </a:fld>
            <a:endParaRPr lang="en-US"/>
          </a:p>
        </p:txBody>
      </p:sp>
    </p:spTree>
    <p:extLst>
      <p:ext uri="{BB962C8B-B14F-4D97-AF65-F5344CB8AC3E}">
        <p14:creationId xmlns:p14="http://schemas.microsoft.com/office/powerpoint/2010/main" val="92644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133023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9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notesSlide" Target="../notesSlides/notesSlide2.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3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tags" Target="../tags/tag173.xml"/><Relationship Id="rId3" Type="http://schemas.openxmlformats.org/officeDocument/2006/relationships/tags" Target="../tags/tag150.xml"/><Relationship Id="rId21" Type="http://schemas.openxmlformats.org/officeDocument/2006/relationships/tags" Target="../tags/tag168.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29" Type="http://schemas.openxmlformats.org/officeDocument/2006/relationships/image" Target="../media/image1.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tags" Target="../tags/tag171.xml"/><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notesSlide" Target="../notesSlides/notesSlide3.xml"/><Relationship Id="rId10" Type="http://schemas.openxmlformats.org/officeDocument/2006/relationships/tags" Target="../tags/tag157.xml"/><Relationship Id="rId19" Type="http://schemas.openxmlformats.org/officeDocument/2006/relationships/tags" Target="../tags/tag166.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notesSlide" Target="../notesSlides/notesSlide4.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slideLayout" Target="../slideLayouts/slideLayout4.xml"/><Relationship Id="rId2" Type="http://schemas.openxmlformats.org/officeDocument/2006/relationships/tags" Target="../tags/tag175.xml"/><Relationship Id="rId16" Type="http://schemas.openxmlformats.org/officeDocument/2006/relationships/tags" Target="../tags/tag189.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19" Type="http://schemas.openxmlformats.org/officeDocument/2006/relationships/image" Target="../media/image1.pn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RISC, CISC, and ISA Variations</a:t>
            </a:r>
            <a:endParaRPr lang="en-US" dirty="0"/>
          </a:p>
        </p:txBody>
      </p:sp>
      <p:sp>
        <p:nvSpPr>
          <p:cNvPr id="6"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7" name="Rectangle 6"/>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McKee, 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07616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a:t>D</a:t>
            </a:r>
            <a:r>
              <a:rPr lang="en-US" dirty="0" smtClean="0"/>
              <a:t>edicated registers</a:t>
            </a:r>
          </a:p>
          <a:p>
            <a:pPr lvl="2"/>
            <a:r>
              <a:rPr lang="en-US" dirty="0" smtClean="0"/>
              <a:t>E.g. indices </a:t>
            </a:r>
            <a:r>
              <a:rPr lang="en-US" dirty="0"/>
              <a:t>for array references in data transfer </a:t>
            </a:r>
            <a:r>
              <a:rPr lang="en-US" dirty="0" smtClean="0"/>
              <a:t>instructions, separate </a:t>
            </a:r>
            <a:r>
              <a:rPr lang="en-US" dirty="0"/>
              <a:t>accumulators for multiply or divide instructions</a:t>
            </a:r>
            <a:r>
              <a:rPr lang="en-US" dirty="0" smtClean="0"/>
              <a:t>,             top-of-stack </a:t>
            </a:r>
            <a:r>
              <a:rPr lang="en-US" dirty="0"/>
              <a:t>pointer. </a:t>
            </a:r>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Extended Accumulator</a:t>
            </a:r>
          </a:p>
          <a:p>
            <a:pPr lvl="2"/>
            <a:r>
              <a:rPr lang="en-US" dirty="0" smtClean="0"/>
              <a:t>One </a:t>
            </a:r>
            <a:r>
              <a:rPr lang="en-US" dirty="0"/>
              <a:t>operand may be in memory </a:t>
            </a:r>
            <a:r>
              <a:rPr lang="en-US" dirty="0" smtClean="0"/>
              <a:t>(like previous accumulators). </a:t>
            </a:r>
          </a:p>
          <a:p>
            <a:pPr lvl="2"/>
            <a:r>
              <a:rPr lang="en-US" dirty="0" smtClean="0"/>
              <a:t>Or, all </a:t>
            </a:r>
            <a:r>
              <a:rPr lang="en-US" dirty="0"/>
              <a:t>the operands </a:t>
            </a:r>
            <a:r>
              <a:rPr lang="en-US" dirty="0" smtClean="0"/>
              <a:t>may be registers (like MIPS).</a:t>
            </a:r>
            <a:endParaRPr lang="en-US" dirty="0"/>
          </a:p>
          <a:p>
            <a:pPr lvl="1"/>
            <a:endParaRPr lang="en-US" dirty="0" smtClean="0"/>
          </a:p>
          <a:p>
            <a:pPr lvl="1"/>
            <a:endParaRPr lang="en-US" dirty="0"/>
          </a:p>
          <a:p>
            <a:endParaRPr lang="en-US" dirty="0"/>
          </a:p>
        </p:txBody>
      </p:sp>
      <p:sp>
        <p:nvSpPr>
          <p:cNvPr id="4" name="TextBox 3"/>
          <p:cNvSpPr txBox="1"/>
          <p:nvPr/>
        </p:nvSpPr>
        <p:spPr>
          <a:xfrm>
            <a:off x="3892985" y="4048126"/>
            <a:ext cx="2471959" cy="923330"/>
          </a:xfrm>
          <a:prstGeom prst="rect">
            <a:avLst/>
          </a:prstGeom>
          <a:noFill/>
        </p:spPr>
        <p:txBody>
          <a:bodyPr wrap="none" rtlCol="0">
            <a:spAutoFit/>
          </a:bodyPr>
          <a:lstStyle/>
          <a:p>
            <a:r>
              <a:rPr lang="en-US" dirty="0" smtClean="0"/>
              <a:t>Intel 8086</a:t>
            </a:r>
          </a:p>
          <a:p>
            <a:r>
              <a:rPr lang="en-US" dirty="0" smtClean="0"/>
              <a:t>“extended accumulator”</a:t>
            </a:r>
          </a:p>
          <a:p>
            <a:r>
              <a:rPr lang="en-US" dirty="0" smtClean="0"/>
              <a:t>Processor for IBM PCs</a:t>
            </a:r>
            <a:endParaRPr lang="en-US" dirty="0"/>
          </a:p>
        </p:txBody>
      </p:sp>
      <p:pic>
        <p:nvPicPr>
          <p:cNvPr id="102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5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MIPS, ARM</a:t>
            </a:r>
          </a:p>
          <a:p>
            <a:pPr lvl="1"/>
            <a:endParaRPr lang="en-US" dirty="0"/>
          </a:p>
          <a:p>
            <a:endParaRPr lang="en-US" dirty="0"/>
          </a:p>
        </p:txBody>
      </p:sp>
    </p:spTree>
    <p:extLst>
      <p:ext uri="{BB962C8B-B14F-4D97-AF65-F5344CB8AC3E}">
        <p14:creationId xmlns:p14="http://schemas.microsoft.com/office/powerpoint/2010/main" val="3925205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3"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graphicFrame>
        <p:nvGraphicFramePr>
          <p:cNvPr id="4" name="Table 3"/>
          <p:cNvGraphicFramePr>
            <a:graphicFrameLocks noGrp="1"/>
          </p:cNvGraphicFramePr>
          <p:nvPr>
            <p:extLst>
              <p:ext uri="{D42A27DB-BD31-4B8C-83A1-F6EECF244321}">
                <p14:modId xmlns:p14="http://schemas.microsoft.com/office/powerpoint/2010/main" val="4188580949"/>
              </p:ext>
            </p:extLst>
          </p:nvPr>
        </p:nvGraphicFramePr>
        <p:xfrm>
          <a:off x="457200" y="1143000"/>
          <a:ext cx="8382000" cy="5791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8906">
                <a:tc>
                  <a:txBody>
                    <a:bodyPr/>
                    <a:lstStyle/>
                    <a:p>
                      <a:r>
                        <a:rPr lang="en-US" sz="1400" dirty="0" smtClean="0"/>
                        <a:t>Machine</a:t>
                      </a:r>
                      <a:endParaRPr lang="en-US" sz="1400" dirty="0"/>
                    </a:p>
                  </a:txBody>
                  <a:tcPr>
                    <a:noFill/>
                  </a:tcPr>
                </a:tc>
                <a:tc>
                  <a:txBody>
                    <a:bodyPr/>
                    <a:lstStyle/>
                    <a:p>
                      <a:r>
                        <a:rPr lang="en-US" sz="1400" dirty="0" err="1" smtClean="0"/>
                        <a:t>Num</a:t>
                      </a:r>
                      <a:r>
                        <a:rPr lang="en-US" sz="1400" dirty="0" smtClean="0"/>
                        <a:t> General</a:t>
                      </a:r>
                      <a:r>
                        <a:rPr lang="en-US" sz="1400" baseline="0" dirty="0" smtClean="0"/>
                        <a:t> Purpose Registers</a:t>
                      </a:r>
                      <a:endParaRPr lang="en-US" sz="1400" dirty="0"/>
                    </a:p>
                  </a:txBody>
                  <a:tcPr>
                    <a:noFill/>
                  </a:tcPr>
                </a:tc>
                <a:tc>
                  <a:txBody>
                    <a:bodyPr/>
                    <a:lstStyle/>
                    <a:p>
                      <a:r>
                        <a:rPr lang="en-US" sz="1400" dirty="0" smtClean="0"/>
                        <a:t>Architectural Style</a:t>
                      </a:r>
                      <a:endParaRPr lang="en-US" sz="1400" dirty="0"/>
                    </a:p>
                  </a:txBody>
                  <a:tcPr>
                    <a:noFill/>
                  </a:tcPr>
                </a:tc>
                <a:tc>
                  <a:txBody>
                    <a:bodyPr/>
                    <a:lstStyle/>
                    <a:p>
                      <a:r>
                        <a:rPr lang="en-US" sz="1400" dirty="0" smtClean="0"/>
                        <a:t>Year</a:t>
                      </a:r>
                      <a:endParaRPr lang="en-US" sz="1400" dirty="0"/>
                    </a:p>
                  </a:txBody>
                  <a:tcPr>
                    <a:noFill/>
                  </a:tcPr>
                </a:tc>
                <a:extLst>
                  <a:ext uri="{0D108BD9-81ED-4DB2-BD59-A6C34878D82A}">
                    <a16:rowId xmlns:a16="http://schemas.microsoft.com/office/drawing/2014/main" val="10000"/>
                  </a:ext>
                </a:extLst>
              </a:tr>
              <a:tr h="269015">
                <a:tc>
                  <a:txBody>
                    <a:bodyPr/>
                    <a:lstStyle/>
                    <a:p>
                      <a:r>
                        <a:rPr lang="en-US" sz="1200" dirty="0" smtClean="0"/>
                        <a:t>EDSAC</a:t>
                      </a:r>
                      <a:endParaRPr lang="en-US" sz="1200" dirty="0"/>
                    </a:p>
                  </a:txBody>
                  <a:tcPr>
                    <a:noFill/>
                  </a:tcPr>
                </a:tc>
                <a:tc>
                  <a:txBody>
                    <a:bodyPr/>
                    <a:lstStyle/>
                    <a:p>
                      <a:pPr algn="ctr"/>
                      <a:r>
                        <a:rPr lang="en-US" sz="1200" dirty="0" smtClean="0"/>
                        <a:t>1</a:t>
                      </a:r>
                    </a:p>
                  </a:txBody>
                  <a:tcPr>
                    <a:noFill/>
                  </a:tcPr>
                </a:tc>
                <a:tc>
                  <a:txBody>
                    <a:bodyPr/>
                    <a:lstStyle/>
                    <a:p>
                      <a:r>
                        <a:rPr lang="en-US" sz="1200" dirty="0" smtClean="0"/>
                        <a:t>Accumulator</a:t>
                      </a:r>
                      <a:endParaRPr lang="en-US" sz="1200" dirty="0"/>
                    </a:p>
                  </a:txBody>
                  <a:tcPr>
                    <a:noFill/>
                  </a:tcPr>
                </a:tc>
                <a:tc>
                  <a:txBody>
                    <a:bodyPr/>
                    <a:lstStyle/>
                    <a:p>
                      <a:r>
                        <a:rPr lang="en-US" sz="1200" dirty="0" smtClean="0"/>
                        <a:t>1949</a:t>
                      </a:r>
                      <a:endParaRPr lang="en-US" sz="1200" dirty="0"/>
                    </a:p>
                  </a:txBody>
                  <a:tcPr>
                    <a:noFill/>
                  </a:tcPr>
                </a:tc>
                <a:extLst>
                  <a:ext uri="{0D108BD9-81ED-4DB2-BD59-A6C34878D82A}">
                    <a16:rowId xmlns:a16="http://schemas.microsoft.com/office/drawing/2014/main" val="10001"/>
                  </a:ext>
                </a:extLst>
              </a:tr>
              <a:tr h="269015">
                <a:tc>
                  <a:txBody>
                    <a:bodyPr/>
                    <a:lstStyle/>
                    <a:p>
                      <a:r>
                        <a:rPr lang="en-US" sz="1200" dirty="0" smtClean="0"/>
                        <a:t>IBM 701</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1953</a:t>
                      </a:r>
                      <a:endParaRPr lang="en-US" sz="1200" dirty="0"/>
                    </a:p>
                  </a:txBody>
                  <a:tcPr>
                    <a:noFill/>
                  </a:tcPr>
                </a:tc>
                <a:extLst>
                  <a:ext uri="{0D108BD9-81ED-4DB2-BD59-A6C34878D82A}">
                    <a16:rowId xmlns:a16="http://schemas.microsoft.com/office/drawing/2014/main" val="10002"/>
                  </a:ext>
                </a:extLst>
              </a:tr>
              <a:tr h="269015">
                <a:tc>
                  <a:txBody>
                    <a:bodyPr/>
                    <a:lstStyle/>
                    <a:p>
                      <a:r>
                        <a:rPr lang="en-US" sz="1200" dirty="0" smtClean="0"/>
                        <a:t>CDC 6600</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1963</a:t>
                      </a:r>
                      <a:endParaRPr lang="en-US" sz="1200" dirty="0"/>
                    </a:p>
                  </a:txBody>
                  <a:tcPr>
                    <a:noFill/>
                  </a:tcPr>
                </a:tc>
                <a:extLst>
                  <a:ext uri="{0D108BD9-81ED-4DB2-BD59-A6C34878D82A}">
                    <a16:rowId xmlns:a16="http://schemas.microsoft.com/office/drawing/2014/main" val="10003"/>
                  </a:ext>
                </a:extLst>
              </a:tr>
              <a:tr h="269015">
                <a:tc>
                  <a:txBody>
                    <a:bodyPr/>
                    <a:lstStyle/>
                    <a:p>
                      <a:r>
                        <a:rPr lang="en-US" sz="1200" dirty="0" smtClean="0"/>
                        <a:t>IBM 360</a:t>
                      </a:r>
                      <a:endParaRPr lang="en-US" sz="1200" dirty="0"/>
                    </a:p>
                  </a:txBody>
                  <a:tcPr>
                    <a:noFill/>
                  </a:tcPr>
                </a:tc>
                <a:tc>
                  <a:txBody>
                    <a:bodyPr/>
                    <a:lstStyle/>
                    <a:p>
                      <a:pPr algn="ctr"/>
                      <a:r>
                        <a:rPr lang="en-US" sz="1200" dirty="0" smtClean="0"/>
                        <a:t>18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1964</a:t>
                      </a:r>
                      <a:endParaRPr lang="en-US" sz="1200" dirty="0"/>
                    </a:p>
                  </a:txBody>
                  <a:tcPr>
                    <a:noFill/>
                  </a:tcPr>
                </a:tc>
                <a:extLst>
                  <a:ext uri="{0D108BD9-81ED-4DB2-BD59-A6C34878D82A}">
                    <a16:rowId xmlns:a16="http://schemas.microsoft.com/office/drawing/2014/main" val="10004"/>
                  </a:ext>
                </a:extLst>
              </a:tr>
              <a:tr h="269015">
                <a:tc>
                  <a:txBody>
                    <a:bodyPr/>
                    <a:lstStyle/>
                    <a:p>
                      <a:r>
                        <a:rPr lang="en-US" sz="1200" dirty="0" smtClean="0"/>
                        <a:t>DEC PDP</a:t>
                      </a:r>
                      <a:r>
                        <a:rPr lang="en-US" sz="1200" baseline="0" dirty="0" smtClean="0"/>
                        <a:t>-8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1965</a:t>
                      </a:r>
                      <a:endParaRPr lang="en-US" sz="1200" dirty="0"/>
                    </a:p>
                  </a:txBody>
                  <a:tcPr>
                    <a:noFill/>
                  </a:tcPr>
                </a:tc>
                <a:extLst>
                  <a:ext uri="{0D108BD9-81ED-4DB2-BD59-A6C34878D82A}">
                    <a16:rowId xmlns:a16="http://schemas.microsoft.com/office/drawing/2014/main" val="10005"/>
                  </a:ext>
                </a:extLst>
              </a:tr>
              <a:tr h="269015">
                <a:tc>
                  <a:txBody>
                    <a:bodyPr/>
                    <a:lstStyle/>
                    <a:p>
                      <a:r>
                        <a:rPr lang="en-US" sz="1200" dirty="0" smtClean="0"/>
                        <a:t>DEC PDP</a:t>
                      </a:r>
                      <a:r>
                        <a:rPr lang="en-US" sz="1200" baseline="0" dirty="0" smtClean="0"/>
                        <a:t>-11</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1970</a:t>
                      </a:r>
                      <a:endParaRPr lang="en-US" sz="1200" dirty="0"/>
                    </a:p>
                  </a:txBody>
                  <a:tcPr>
                    <a:noFill/>
                  </a:tcPr>
                </a:tc>
                <a:extLst>
                  <a:ext uri="{0D108BD9-81ED-4DB2-BD59-A6C34878D82A}">
                    <a16:rowId xmlns:a16="http://schemas.microsoft.com/office/drawing/2014/main" val="10006"/>
                  </a:ext>
                </a:extLst>
              </a:tr>
              <a:tr h="269015">
                <a:tc>
                  <a:txBody>
                    <a:bodyPr/>
                    <a:lstStyle/>
                    <a:p>
                      <a:r>
                        <a:rPr lang="en-US" sz="1200" dirty="0" smtClean="0"/>
                        <a:t>Intel 8008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1972</a:t>
                      </a:r>
                      <a:endParaRPr lang="en-US" sz="1200" dirty="0"/>
                    </a:p>
                  </a:txBody>
                  <a:tcPr>
                    <a:noFill/>
                  </a:tcPr>
                </a:tc>
                <a:extLst>
                  <a:ext uri="{0D108BD9-81ED-4DB2-BD59-A6C34878D82A}">
                    <a16:rowId xmlns:a16="http://schemas.microsoft.com/office/drawing/2014/main" val="10007"/>
                  </a:ext>
                </a:extLst>
              </a:tr>
              <a:tr h="269015">
                <a:tc>
                  <a:txBody>
                    <a:bodyPr/>
                    <a:lstStyle/>
                    <a:p>
                      <a:r>
                        <a:rPr lang="en-US" sz="1200" dirty="0" smtClean="0"/>
                        <a:t>Motorola 6800</a:t>
                      </a:r>
                      <a:endParaRPr lang="en-US" sz="1200" dirty="0"/>
                    </a:p>
                  </a:txBody>
                  <a:tcPr>
                    <a:noFill/>
                  </a:tcPr>
                </a:tc>
                <a:tc>
                  <a:txBody>
                    <a:bodyPr/>
                    <a:lstStyle/>
                    <a:p>
                      <a:pPr algn="ctr"/>
                      <a:r>
                        <a:rPr lang="en-US" sz="1200" dirty="0" smtClean="0"/>
                        <a:t>2</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1974</a:t>
                      </a:r>
                      <a:endParaRPr lang="en-US" sz="1200" dirty="0"/>
                    </a:p>
                  </a:txBody>
                  <a:tcPr>
                    <a:noFill/>
                  </a:tcPr>
                </a:tc>
                <a:extLst>
                  <a:ext uri="{0D108BD9-81ED-4DB2-BD59-A6C34878D82A}">
                    <a16:rowId xmlns:a16="http://schemas.microsoft.com/office/drawing/2014/main" val="10008"/>
                  </a:ext>
                </a:extLst>
              </a:tr>
              <a:tr h="269015">
                <a:tc>
                  <a:txBody>
                    <a:bodyPr/>
                    <a:lstStyle/>
                    <a:p>
                      <a:r>
                        <a:rPr lang="en-US" sz="1200" dirty="0" smtClean="0"/>
                        <a:t>DEC</a:t>
                      </a:r>
                      <a:r>
                        <a:rPr lang="en-US" sz="1200" baseline="0" dirty="0" smtClean="0"/>
                        <a:t> VAX</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 Memory-Memory</a:t>
                      </a:r>
                      <a:endParaRPr lang="en-US" sz="1200" dirty="0"/>
                    </a:p>
                  </a:txBody>
                  <a:tcPr>
                    <a:noFill/>
                  </a:tcPr>
                </a:tc>
                <a:tc>
                  <a:txBody>
                    <a:bodyPr/>
                    <a:lstStyle/>
                    <a:p>
                      <a:r>
                        <a:rPr lang="en-US" sz="1200" dirty="0" smtClean="0"/>
                        <a:t>1977</a:t>
                      </a:r>
                      <a:endParaRPr lang="en-US" sz="1200" dirty="0"/>
                    </a:p>
                  </a:txBody>
                  <a:tcPr>
                    <a:noFill/>
                  </a:tcPr>
                </a:tc>
                <a:extLst>
                  <a:ext uri="{0D108BD9-81ED-4DB2-BD59-A6C34878D82A}">
                    <a16:rowId xmlns:a16="http://schemas.microsoft.com/office/drawing/2014/main" val="10009"/>
                  </a:ext>
                </a:extLst>
              </a:tr>
              <a:tr h="269015">
                <a:tc>
                  <a:txBody>
                    <a:bodyPr/>
                    <a:lstStyle/>
                    <a:p>
                      <a:r>
                        <a:rPr lang="en-US" sz="1200" dirty="0" smtClean="0"/>
                        <a:t>Intel 8086</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Extended Accumulator</a:t>
                      </a:r>
                      <a:endParaRPr lang="en-US" sz="1200" dirty="0"/>
                    </a:p>
                  </a:txBody>
                  <a:tcPr>
                    <a:noFill/>
                  </a:tcPr>
                </a:tc>
                <a:tc>
                  <a:txBody>
                    <a:bodyPr/>
                    <a:lstStyle/>
                    <a:p>
                      <a:r>
                        <a:rPr lang="en-US" sz="1200" dirty="0" smtClean="0"/>
                        <a:t>1978</a:t>
                      </a:r>
                      <a:endParaRPr lang="en-US" sz="1200" dirty="0"/>
                    </a:p>
                  </a:txBody>
                  <a:tcPr>
                    <a:noFill/>
                  </a:tcPr>
                </a:tc>
                <a:extLst>
                  <a:ext uri="{0D108BD9-81ED-4DB2-BD59-A6C34878D82A}">
                    <a16:rowId xmlns:a16="http://schemas.microsoft.com/office/drawing/2014/main" val="10010"/>
                  </a:ext>
                </a:extLst>
              </a:tr>
              <a:tr h="269015">
                <a:tc>
                  <a:txBody>
                    <a:bodyPr/>
                    <a:lstStyle/>
                    <a:p>
                      <a:r>
                        <a:rPr lang="en-US" sz="1200" dirty="0" smtClean="0"/>
                        <a:t>Motorola 6800</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1980</a:t>
                      </a:r>
                      <a:endParaRPr lang="en-US" sz="1200" dirty="0"/>
                    </a:p>
                  </a:txBody>
                  <a:tcPr>
                    <a:noFill/>
                  </a:tcPr>
                </a:tc>
                <a:extLst>
                  <a:ext uri="{0D108BD9-81ED-4DB2-BD59-A6C34878D82A}">
                    <a16:rowId xmlns:a16="http://schemas.microsoft.com/office/drawing/2014/main" val="10011"/>
                  </a:ext>
                </a:extLst>
              </a:tr>
              <a:tr h="269015">
                <a:tc>
                  <a:txBody>
                    <a:bodyPr/>
                    <a:lstStyle/>
                    <a:p>
                      <a:r>
                        <a:rPr lang="en-US" sz="1200" dirty="0" smtClean="0"/>
                        <a:t>Intel 80386</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1985</a:t>
                      </a:r>
                      <a:endParaRPr lang="en-US" sz="1200" dirty="0"/>
                    </a:p>
                  </a:txBody>
                  <a:tcPr>
                    <a:noFill/>
                  </a:tcPr>
                </a:tc>
                <a:extLst>
                  <a:ext uri="{0D108BD9-81ED-4DB2-BD59-A6C34878D82A}">
                    <a16:rowId xmlns:a16="http://schemas.microsoft.com/office/drawing/2014/main" val="10012"/>
                  </a:ext>
                </a:extLst>
              </a:tr>
              <a:tr h="269015">
                <a:tc>
                  <a:txBody>
                    <a:bodyPr/>
                    <a:lstStyle/>
                    <a:p>
                      <a:r>
                        <a:rPr lang="en-US" sz="1200" dirty="0" smtClean="0"/>
                        <a:t>ARM</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extLst>
                  <a:ext uri="{0D108BD9-81ED-4DB2-BD59-A6C34878D82A}">
                    <a16:rowId xmlns:a16="http://schemas.microsoft.com/office/drawing/2014/main" val="10013"/>
                  </a:ext>
                </a:extLst>
              </a:tr>
              <a:tr h="269015">
                <a:tc>
                  <a:txBody>
                    <a:bodyPr/>
                    <a:lstStyle/>
                    <a:p>
                      <a:r>
                        <a:rPr lang="en-US" sz="1200" dirty="0" smtClean="0"/>
                        <a:t>MIPS</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extLst>
                  <a:ext uri="{0D108BD9-81ED-4DB2-BD59-A6C34878D82A}">
                    <a16:rowId xmlns:a16="http://schemas.microsoft.com/office/drawing/2014/main" val="10014"/>
                  </a:ext>
                </a:extLst>
              </a:tr>
              <a:tr h="269015">
                <a:tc>
                  <a:txBody>
                    <a:bodyPr/>
                    <a:lstStyle/>
                    <a:p>
                      <a:r>
                        <a:rPr lang="en-US" sz="1200" dirty="0" smtClean="0"/>
                        <a:t>HP PA-RISC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1986</a:t>
                      </a:r>
                      <a:endParaRPr lang="en-US" sz="1200" dirty="0"/>
                    </a:p>
                  </a:txBody>
                  <a:tcPr>
                    <a:noFill/>
                  </a:tcPr>
                </a:tc>
                <a:extLst>
                  <a:ext uri="{0D108BD9-81ED-4DB2-BD59-A6C34878D82A}">
                    <a16:rowId xmlns:a16="http://schemas.microsoft.com/office/drawing/2014/main" val="10015"/>
                  </a:ext>
                </a:extLst>
              </a:tr>
              <a:tr h="269015">
                <a:tc>
                  <a:txBody>
                    <a:bodyPr/>
                    <a:lstStyle/>
                    <a:p>
                      <a:r>
                        <a:rPr lang="en-US" sz="1200" dirty="0" smtClean="0"/>
                        <a:t>SPARC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1987</a:t>
                      </a:r>
                      <a:endParaRPr lang="en-US" sz="1200" dirty="0"/>
                    </a:p>
                  </a:txBody>
                  <a:tcPr>
                    <a:noFill/>
                  </a:tcPr>
                </a:tc>
                <a:extLst>
                  <a:ext uri="{0D108BD9-81ED-4DB2-BD59-A6C34878D82A}">
                    <a16:rowId xmlns:a16="http://schemas.microsoft.com/office/drawing/2014/main" val="10016"/>
                  </a:ext>
                </a:extLst>
              </a:tr>
              <a:tr h="269015">
                <a:tc>
                  <a:txBody>
                    <a:bodyPr/>
                    <a:lstStyle/>
                    <a:p>
                      <a:r>
                        <a:rPr lang="en-US" sz="1200" dirty="0" smtClean="0"/>
                        <a:t>PowerPC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extLst>
                  <a:ext uri="{0D108BD9-81ED-4DB2-BD59-A6C34878D82A}">
                    <a16:rowId xmlns:a16="http://schemas.microsoft.com/office/drawing/2014/main" val="10017"/>
                  </a:ext>
                </a:extLst>
              </a:tr>
              <a:tr h="269015">
                <a:tc>
                  <a:txBody>
                    <a:bodyPr/>
                    <a:lstStyle/>
                    <a:p>
                      <a:r>
                        <a:rPr lang="en-US" sz="1200" dirty="0" smtClean="0"/>
                        <a:t>DEC Alpha</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extLst>
                  <a:ext uri="{0D108BD9-81ED-4DB2-BD59-A6C34878D82A}">
                    <a16:rowId xmlns:a16="http://schemas.microsoft.com/office/drawing/2014/main" val="10018"/>
                  </a:ext>
                </a:extLst>
              </a:tr>
              <a:tr h="269015">
                <a:tc>
                  <a:txBody>
                    <a:bodyPr/>
                    <a:lstStyle/>
                    <a:p>
                      <a:r>
                        <a:rPr lang="en-US" sz="1200" dirty="0" smtClean="0"/>
                        <a:t>HP/Intel</a:t>
                      </a:r>
                      <a:r>
                        <a:rPr lang="en-US" sz="1200" baseline="0" dirty="0" smtClean="0"/>
                        <a:t> IA-64</a:t>
                      </a:r>
                      <a:endParaRPr lang="en-US" sz="1200" dirty="0"/>
                    </a:p>
                  </a:txBody>
                  <a:tcPr>
                    <a:noFill/>
                  </a:tcPr>
                </a:tc>
                <a:tc>
                  <a:txBody>
                    <a:bodyPr/>
                    <a:lstStyle/>
                    <a:p>
                      <a:pPr algn="ctr"/>
                      <a:r>
                        <a:rPr lang="en-US" sz="1200" dirty="0" smtClean="0"/>
                        <a:t>128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2001</a:t>
                      </a:r>
                      <a:endParaRPr lang="en-US" sz="1200" dirty="0"/>
                    </a:p>
                  </a:txBody>
                  <a:tcPr>
                    <a:noFill/>
                  </a:tcPr>
                </a:tc>
                <a:extLst>
                  <a:ext uri="{0D108BD9-81ED-4DB2-BD59-A6C34878D82A}">
                    <a16:rowId xmlns:a16="http://schemas.microsoft.com/office/drawing/2014/main" val="10019"/>
                  </a:ext>
                </a:extLst>
              </a:tr>
              <a:tr h="269015">
                <a:tc>
                  <a:txBody>
                    <a:bodyPr/>
                    <a:lstStyle/>
                    <a:p>
                      <a:r>
                        <a:rPr lang="en-US" sz="1200" dirty="0" smtClean="0"/>
                        <a:t>AMD64 (EMT64)</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2003</a:t>
                      </a:r>
                      <a:endParaRPr lang="en-US" sz="1200" dirty="0"/>
                    </a:p>
                  </a:txBody>
                  <a:tcP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798489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21920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8"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719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compute with limited resources?</a:t>
            </a:r>
          </a:p>
          <a:p>
            <a:endParaRPr lang="en-US" dirty="0" smtClean="0"/>
          </a:p>
          <a:p>
            <a:r>
              <a:rPr lang="en-US" dirty="0" smtClean="0"/>
              <a:t>i.e. how do you design your ISA if you have limited resources?</a:t>
            </a:r>
            <a:endParaRPr lang="en-US" dirty="0"/>
          </a:p>
        </p:txBody>
      </p:sp>
    </p:spTree>
    <p:extLst>
      <p:ext uri="{BB962C8B-B14F-4D97-AF65-F5344CB8AC3E}">
        <p14:creationId xmlns:p14="http://schemas.microsoft.com/office/powerpoint/2010/main" val="4177976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smtClean="0"/>
              <a:t>Encouraged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
        <p:nvSpPr>
          <p:cNvPr id="4" name="Title 3"/>
          <p:cNvSpPr>
            <a:spLocks noGrp="1"/>
          </p:cNvSpPr>
          <p:nvPr>
            <p:ph type="title"/>
          </p:nvPr>
        </p:nvSpPr>
        <p:spPr/>
        <p:txBody>
          <a:bodyPr/>
          <a:lstStyle/>
          <a:p>
            <a:pPr algn="l"/>
            <a:r>
              <a:rPr lang="en-US" dirty="0" smtClean="0"/>
              <a:t>In the Beginning…</a:t>
            </a:r>
            <a:endParaRPr lang="en-US" dirty="0"/>
          </a:p>
        </p:txBody>
      </p:sp>
    </p:spTree>
    <p:extLst>
      <p:ext uri="{BB962C8B-B14F-4D97-AF65-F5344CB8AC3E}">
        <p14:creationId xmlns:p14="http://schemas.microsoft.com/office/powerpoint/2010/main" val="490913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6400800"/>
          </a:xfrm>
        </p:spPr>
        <p:txBody>
          <a:bodyPr>
            <a:normAutofit lnSpcReduction="10000"/>
          </a:bodyPr>
          <a:lstStyle/>
          <a:p>
            <a:r>
              <a:rPr lang="en-US" dirty="0"/>
              <a:t>People programmed in assembly and machine code!</a:t>
            </a:r>
          </a:p>
          <a:p>
            <a:pPr marL="0" indent="0"/>
            <a:r>
              <a:rPr lang="en-US" dirty="0" smtClean="0"/>
              <a:t>E.g. x86</a:t>
            </a:r>
          </a:p>
          <a:p>
            <a:pPr lvl="1"/>
            <a:r>
              <a:rPr lang="en-US" dirty="0"/>
              <a:t>&gt; 1000 </a:t>
            </a:r>
            <a:r>
              <a:rPr lang="en-US" dirty="0" smtClean="0"/>
              <a:t>instructions!</a:t>
            </a:r>
          </a:p>
          <a:p>
            <a:pPr lvl="2"/>
            <a:r>
              <a:rPr lang="en-US" dirty="0" smtClean="0"/>
              <a:t>1 </a:t>
            </a:r>
            <a:r>
              <a:rPr lang="en-US" dirty="0"/>
              <a:t>to 15 bytes </a:t>
            </a:r>
            <a:r>
              <a:rPr lang="en-US" dirty="0" smtClean="0"/>
              <a:t>each</a:t>
            </a:r>
          </a:p>
          <a:p>
            <a:pPr lvl="2"/>
            <a:r>
              <a:rPr lang="en-US" dirty="0" smtClean="0"/>
              <a:t>E.g. </a:t>
            </a:r>
            <a:r>
              <a:rPr lang="en-US" dirty="0" smtClean="0">
                <a:solidFill>
                  <a:schemeClr val="accent5">
                    <a:lumMod val="60000"/>
                    <a:lumOff val="40000"/>
                  </a:schemeClr>
                </a:solidFill>
              </a:rPr>
              <a:t>dozens of add instructions</a:t>
            </a:r>
            <a:endParaRPr lang="en-US" dirty="0">
              <a:solidFill>
                <a:schemeClr val="accent5">
                  <a:lumMod val="60000"/>
                  <a:lumOff val="40000"/>
                </a:schemeClr>
              </a:solidFill>
            </a:endParaRP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r>
              <a:rPr lang="en-US" dirty="0" smtClean="0"/>
              <a:t>]</a:t>
            </a:r>
          </a:p>
          <a:p>
            <a:pPr marL="914400" lvl="2" indent="0">
              <a:buNone/>
            </a:pPr>
            <a:endParaRPr lang="en-US" sz="1200" dirty="0" smtClean="0"/>
          </a:p>
          <a:p>
            <a:r>
              <a:rPr lang="en-US" dirty="0" smtClean="0"/>
              <a:t>E.g. VAX </a:t>
            </a:r>
          </a:p>
          <a:p>
            <a:pPr lvl="1"/>
            <a:r>
              <a:rPr lang="en-US" dirty="0" smtClean="0"/>
              <a:t>Like x86, arithmetic </a:t>
            </a:r>
            <a:r>
              <a:rPr lang="en-US" dirty="0"/>
              <a:t>on memory or registers</a:t>
            </a:r>
            <a:r>
              <a:rPr lang="en-US" dirty="0" smtClean="0"/>
              <a:t>, but also on </a:t>
            </a:r>
            <a:r>
              <a:rPr lang="en-US" dirty="0"/>
              <a:t>strings, polynomial evaluation, stacks/queues, …</a:t>
            </a:r>
          </a:p>
          <a:p>
            <a:pPr lvl="1"/>
            <a:endParaRPr lang="en-US" dirty="0"/>
          </a:p>
        </p:txBody>
      </p:sp>
      <p:sp>
        <p:nvSpPr>
          <p:cNvPr id="4" name="Title 3"/>
          <p:cNvSpPr>
            <a:spLocks noGrp="1"/>
          </p:cNvSpPr>
          <p:nvPr>
            <p:ph type="title"/>
          </p:nvPr>
        </p:nvSpPr>
        <p:spPr/>
        <p:txBody>
          <a:bodyPr/>
          <a:lstStyle/>
          <a:p>
            <a:pPr algn="l"/>
            <a:r>
              <a:rPr lang="en-US" dirty="0" smtClean="0"/>
              <a:t>In the Beginning…</a:t>
            </a:r>
            <a:endParaRPr lang="en-US" dirty="0"/>
          </a:p>
        </p:txBody>
      </p:sp>
    </p:spTree>
    <p:extLst>
      <p:ext uri="{BB962C8B-B14F-4D97-AF65-F5344CB8AC3E}">
        <p14:creationId xmlns:p14="http://schemas.microsoft.com/office/powerpoint/2010/main" val="2468942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 Instruction Set Computers (CISC)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7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The number of available registers greatly influenced the instruction set architecture (ISA)</a:t>
            </a:r>
          </a:p>
          <a:p>
            <a:endParaRPr lang="en-US" dirty="0" smtClean="0"/>
          </a:p>
          <a:p>
            <a:r>
              <a:rPr lang="en-US" b="1" i="1" dirty="0" smtClean="0">
                <a:solidFill>
                  <a:schemeClr val="accent5">
                    <a:lumMod val="60000"/>
                    <a:lumOff val="40000"/>
                  </a:schemeClr>
                </a:solidFill>
              </a:rPr>
              <a:t>Complex Instruction Set Computers </a:t>
            </a:r>
            <a:r>
              <a:rPr lang="en-US" dirty="0" smtClean="0">
                <a:solidFill>
                  <a:schemeClr val="accent5">
                    <a:lumMod val="60000"/>
                    <a:lumOff val="40000"/>
                  </a:schemeClr>
                </a:solidFill>
              </a:rPr>
              <a:t> were very complex</a:t>
            </a:r>
          </a:p>
          <a:p>
            <a:pPr lvl="1"/>
            <a:r>
              <a:rPr lang="en-US" dirty="0" smtClean="0">
                <a:solidFill>
                  <a:schemeClr val="accent5">
                    <a:lumMod val="60000"/>
                    <a:lumOff val="40000"/>
                  </a:schemeClr>
                </a:solidFill>
              </a:rPr>
              <a:t>Necessary to reduce </a:t>
            </a:r>
            <a:r>
              <a:rPr lang="en-US" dirty="0">
                <a:solidFill>
                  <a:schemeClr val="accent5">
                    <a:lumMod val="60000"/>
                    <a:lumOff val="40000"/>
                  </a:schemeClr>
                </a:solidFill>
              </a:rPr>
              <a:t>the number of instructions required to </a:t>
            </a:r>
            <a:r>
              <a:rPr lang="en-US" dirty="0" smtClean="0">
                <a:solidFill>
                  <a:schemeClr val="accent5">
                    <a:lumMod val="60000"/>
                    <a:lumOff val="40000"/>
                  </a:schemeClr>
                </a:solidFill>
              </a:rPr>
              <a:t>fit a program into memory.</a:t>
            </a:r>
          </a:p>
          <a:p>
            <a:pPr lvl="1"/>
            <a:r>
              <a:rPr lang="en-US" dirty="0">
                <a:solidFill>
                  <a:schemeClr val="accent5">
                    <a:lumMod val="60000"/>
                    <a:lumOff val="40000"/>
                  </a:schemeClr>
                </a:solidFill>
              </a:rPr>
              <a:t>H</a:t>
            </a:r>
            <a:r>
              <a:rPr lang="en-US" dirty="0" smtClean="0">
                <a:solidFill>
                  <a:schemeClr val="accent5">
                    <a:lumMod val="60000"/>
                    <a:lumOff val="40000"/>
                  </a:schemeClr>
                </a:solidFill>
              </a:rPr>
              <a:t>owever</a:t>
            </a:r>
            <a:r>
              <a:rPr lang="en-US" dirty="0">
                <a:solidFill>
                  <a:schemeClr val="accent5">
                    <a:lumMod val="60000"/>
                    <a:lumOff val="40000"/>
                  </a:schemeClr>
                </a:solidFill>
              </a:rPr>
              <a:t>, </a:t>
            </a:r>
            <a:r>
              <a:rPr lang="en-US" dirty="0" smtClean="0">
                <a:solidFill>
                  <a:schemeClr val="accent5">
                    <a:lumMod val="60000"/>
                    <a:lumOff val="40000"/>
                  </a:schemeClr>
                </a:solidFill>
              </a:rPr>
              <a:t>also greatly increased </a:t>
            </a:r>
            <a:r>
              <a:rPr lang="en-US" dirty="0">
                <a:solidFill>
                  <a:schemeClr val="accent5">
                    <a:lumMod val="60000"/>
                    <a:lumOff val="40000"/>
                  </a:schemeClr>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1014600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70868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Announcements</a:t>
            </a:r>
            <a:endParaRPr lang="en-US" sz="4000" dirty="0"/>
          </a:p>
        </p:txBody>
      </p:sp>
      <p:sp>
        <p:nvSpPr>
          <p:cNvPr id="3" name="Content Placeholder 2"/>
          <p:cNvSpPr>
            <a:spLocks noGrp="1"/>
          </p:cNvSpPr>
          <p:nvPr>
            <p:ph idx="1"/>
          </p:nvPr>
        </p:nvSpPr>
        <p:spPr>
          <a:xfrm>
            <a:off x="304800" y="609600"/>
            <a:ext cx="8686800" cy="6248400"/>
          </a:xfrm>
        </p:spPr>
        <p:txBody>
          <a:bodyPr>
            <a:noAutofit/>
          </a:bodyPr>
          <a:lstStyle/>
          <a:p>
            <a:r>
              <a:rPr lang="en-US" sz="2800" b="1" i="1" dirty="0" smtClean="0">
                <a:solidFill>
                  <a:schemeClr val="accent5">
                    <a:lumMod val="60000"/>
                    <a:lumOff val="40000"/>
                  </a:schemeClr>
                </a:solidFill>
              </a:rPr>
              <a:t>Prelim </a:t>
            </a:r>
            <a:r>
              <a:rPr lang="en-US" sz="2800" b="1" i="1" dirty="0" smtClean="0">
                <a:solidFill>
                  <a:schemeClr val="accent5">
                    <a:lumMod val="60000"/>
                    <a:lumOff val="40000"/>
                  </a:schemeClr>
                </a:solidFill>
              </a:rPr>
              <a:t>today</a:t>
            </a:r>
          </a:p>
          <a:p>
            <a:r>
              <a:rPr lang="en-US" sz="2800" dirty="0"/>
              <a:t>	S</a:t>
            </a:r>
            <a:r>
              <a:rPr lang="en-US" sz="2800" dirty="0" smtClean="0"/>
              <a:t>tarts at </a:t>
            </a:r>
            <a:r>
              <a:rPr lang="en-US" sz="2800" b="1" i="1" dirty="0" smtClean="0">
                <a:solidFill>
                  <a:schemeClr val="accent5">
                    <a:lumMod val="60000"/>
                    <a:lumOff val="40000"/>
                  </a:schemeClr>
                </a:solidFill>
              </a:rPr>
              <a:t>7:30pm</a:t>
            </a:r>
            <a:r>
              <a:rPr lang="en-US" sz="2800" dirty="0" smtClean="0"/>
              <a:t> sharp</a:t>
            </a:r>
          </a:p>
          <a:p>
            <a:r>
              <a:rPr lang="en-US" sz="2800" dirty="0"/>
              <a:t>	</a:t>
            </a:r>
            <a:r>
              <a:rPr lang="en-US" sz="2800" dirty="0" smtClean="0"/>
              <a:t>Go to location based on </a:t>
            </a:r>
            <a:r>
              <a:rPr lang="en-US" sz="2800" dirty="0" err="1" smtClean="0"/>
              <a:t>netid</a:t>
            </a:r>
            <a:r>
              <a:rPr lang="en-US" sz="2800" dirty="0" smtClean="0"/>
              <a:t> </a:t>
            </a:r>
            <a:endParaRPr lang="en-US" sz="2800" dirty="0" smtClean="0"/>
          </a:p>
          <a:p>
            <a:r>
              <a:rPr lang="en-US" sz="2800" dirty="0"/>
              <a:t>	</a:t>
            </a:r>
            <a:r>
              <a:rPr lang="en-US" sz="2800" dirty="0" smtClean="0"/>
              <a:t>Find locations on piazza</a:t>
            </a:r>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41004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idx="1"/>
          </p:nvPr>
        </p:nvSpPr>
        <p:spPr/>
        <p:txBody>
          <a:bodyPr/>
          <a:lstStyle/>
          <a:p>
            <a:r>
              <a:rPr lang="en-US" dirty="0" smtClean="0"/>
              <a:t>John Cock</a:t>
            </a:r>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0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a:t>
            </a:r>
            <a:r>
              <a:rPr lang="en-US" i="1" dirty="0" smtClean="0"/>
              <a:t>full</a:t>
            </a:r>
            <a:r>
              <a:rPr lang="en-US" dirty="0" smtClean="0"/>
              <a:t> pipeline</a:t>
            </a:r>
            <a:endParaRPr lang="en-US" dirty="0" smtClean="0"/>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2753853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
        <p:nvSpPr>
          <p:cNvPr id="11" name="AutoShape 10" descr="data:image/jpeg;base64,/9j/4AAQSkZJRgABAQAAAQABAAD/2wCEAAkGBhQSERUUExQVFRUVGBgaGRgXGBoaGRsYGxoaGRgeHRscHSYgGBwjGhgZHy8gJCcpLCwsFyAxNTAqNSYrLCkBCQoKDgwOGg8PGiwkHyQsLCwpLCwsKSwsKSksLCksKSksLCksLCwsKSwsKSksKSkpLCwpLCksLCwsLCwsLCwsKf/AABEIAMABBwMBIgACEQEDEQH/xAAcAAACAgMBAQAAAAAAAAAAAAAFBgMEAgcIAAH/xABNEAACAQIEBAMEBwQGBggHAAABAhEDIQAEEjEFIkFRBhNhBzJxgRQjQlKRobEzYnLBNUOCs9HwkqKywuHxFSQ0VGNzg5MWFyVTdKPS/8QAGgEAAwEBAQEAAAAAAAAAAAAAAQIDBAAFBv/EACgRAAICAgICAgICAgMAAAAAAAABAhEDIRIxE0EEUSIyYXEUQpGhsf/aAAwDAQACEQMRAD8AfvbAf/o2b/hT+9p45w4Vx8UQVZVYSDBBIn5HHSntXA/6IzeoSNC9Qv20i59Y+O2OYstlqbUWLI7VC0IQ6gbSZU8xtN9sJJJ9lINroZF8d0pnyqak2OkMs3+eLH/xrl3ULUp6gJIGsi/xAHrgJV8Po9VUpUsxDJqiUdyd5gEcsYHZfhgaiz6Kx0kCQF0A9idwcSeKDK+Wa9jg/i3JNSaj5bolQrq0vqhZGqCTMxOFiu+XFSoKTMaR1BDUjXpOxIFpG8DGdPw4pcLpzA5NX7KT/oj7PriEcEU0qT6ml20keUxAHcEWc+gvjo44x0jvJN7YR4HxVUo6HZZFRCvoonVcesYt5XOipn6emCB1HXrhTzGTVdcVJKmANLAsOpv7sdjgp4G/7Yn9r9DhpQq2KpW6Z1dwe2Xo/wDlp/sjF3FPhX7Gl/5af7Ixbx5orI6YBBBEgyCD1HXC74BBpUKmVc82UrPSHfyiddEkeqMB/ZwxZfb5nC1Wf6PxdT9jPUdPoK2Xll/0qbt/oDFMe40c+wJ42ymvNMYB5V3+GF1+FD7v8sNnihj9Jf4L+mBJnGdtmmK0AK+TKgkahAOzH/HGOVpkgEk7A3+WC+b91vgcUMpSlV+X8sG9BokzuWDuiILtVYfjTYfp+mKnhuqlXNMxA0lXK/w6l0/6sYL57IMn1gsafntPqtJo/M4G+DeEnUIn9kP9zDprgD/YMcLydNqSk93H4Ow/liw3DE6H9MS5DhThCNJkVKg2/eJ/QjE7cLf7pxn3ZWwc3Cx0OK9fh5KMovqUj8QRgq3Dn7HGP0JwZ9epGCmwoocBqsaVM/uLPaQIP6YYcvmDGFzgPD6lNCrKRFWrE/dLkqfmDg1SVhuDhZrYUXsxmrH4YC1xrgg6XWSrdibfMHYjqMW81U5D8MVKCzhFo5lnJ5+SFcaXOwJsx/dOzW6bjrg1QrnAr6KrLpZQymJBEi1xb44kpZSoqgU6k3J+tl7HpqENHaSxwdMUNVuJCmjO5CoilmJ2CqJJ+QBwLzviHKVaMVq1EUqwdYqsKeoDlezwbSOnUYpcbWvVy+ZoCgxapQqqjK6MrOyFQOYqy3PUH4417xnMUKop0q2YTLVqDZgPSqCozKz1FIGqmjKTCjY9sasOFS2Sm6ehiPiBqKilSzWRrU1ACM+ZpKQuyqeaWKqANXXvitkfELKFU1MhpAuPpdE9tuYetz+GFXMZfLNEZzLW7U8wJ/8A04gfJUIA+lZb5rXU/OaONixxa2hLSembYXjmS/73lf8A3qf/APWPY0vmPIQT59J7xFMVCfjemo/PH3Cf4sf5Bzkb99rhjg+bsDyLvt+0THNOQoTl2MUvfFzq8zp1HLp+N8dM+1evo4RmzJH1YEgTu6rt6zHzxzbwrP0Bk3pvVqrU8xWVAAaRErJN51ABotvGNsuiEGXcjl0rVX1rk6IUC1Q1EQk8sqVJJIid4vgOKITUp0PBI1AnSYMAjv6YZx4ro/THrfSaxDU9PmeVTVyZuCglVEDphep8VUIyzPNIlRtsLxO3TE/y+h3R8UjspJXcsZjt/wAMZh6YVZRf/cIk9fhiQcWohpVmECB3/IdcVm4ghEaj0HujBVnWijmq0ggDSJmNUj/E4LeCD/1xPg36YFVipBIY6j3AH6bYPeE6dMZyloYtZpldMW/PDz/Vgj+x1Jw0/VU/4E/2Ri1OKHDz9Wn8C/7Ixa8y18eTYzifcq3L8z+uAPj3Kscr51MTVyjpmE7/AFZmoP7VI1F+eKPiLxtTo0cxTovGYpggAoYDFQ/UQYVpjCD/APNLPdalMjqGppcdcbfi/FnlXKNGfNmjjexzz9Ra7+dTOpKio6HurKCMVjkjgb7Ns1NM5ZxzrNan2NB2iBf7DgiLxIw8NlMefmi4TcWb4STimhQzuTOhrdD+mIuFZKwnsn6rhnz+VHlvb7J/TFDh9CFHwT9VxJyHJvEdDTl65jYV+vdYwq5eoy0QgZgpVSQCQDYC4GHPxkIydaOuv4HffCSp5B6KB+WNOP8AUl7LGTrnzawk7o2/3kAP+shwP4pxCnRvVdVmYBuSPgJx7jnGUygaq3vMgCr1ZlJIHwh7nGq+IcSetUapVaWb4AR0HyxoxwvYWNeZ8erP1dIQPv8AX5A4t8E9owDaa1NQpi6EyDIuQdwI6XtjXVyN8Zu0XxfxJqhEzoTJcQSsoemwdTMMu1rH/li0E640N4d8WVso/wBW3ISpdDBBAN99jE3GN48J4nTr0lq0jKOJE7juD2I2OMeWDh/RZOzPMIApLGALk7CB39MU6fHqCmNYJHb8sFM7lDUpOi3LqygE9WED8yMI9fglagyeagWHQGCpg61A2MiZBHcEYzTVlI09Nj9l6utQy8w1KLXiTF42ib4u0kxHTzJl4ix/EETiLKZwNUZZEqASPjtiGwBNVtjmjx3Uniec/wDyKv5NGOl6JvHwxy54qq6s7mTJM16tyIPvt06Y9D4S2yOQHE+uPjHGM4+E49JIieJx7GJx7BAdVe2If/Rs3P3U9f62njmGhkx5BqalLatOiCTFuaZ2x1L7U6LPwnNKiuzFBAT3jzpMfL8sc10ctWTKMGWuq+aLG1PVA3UjVq9dsdJ0TirKlLJKWILKsCZ8tj+W4+ePj8PGlGkQ8j9m4gAwDtDT6E9sGWqxmMwajV1PlkGaiiobLZyWGtf3VkxiKgXH0TW1bRqJVS4RVAaT5bM8J0JJCie+EUmV4oDUOGSHPPyG0UyRv9r7nzxYrcHEGBV5So/Ykb9+a3oOuCOTLsMyyrWaXuy1RA5j75g+YfUb4JZzL1JqB6eZEVEkVMwg3AjUYEkzZtgDjnN2LQo53hxpiSKgvHMhUfn19MEvCmZWk/mlKjlOikBRIO50n+WC+Q4CMxSIiq1RswaVNfNDKOTV1gOZ+1IEYkGVaidBAUDZYZQO95bVJ9cMmpfiycnx2jY/CPbGrBVOWIAAEiuh2EbFRgjxX2jqyKlDlqOygtUAK00m5I2Y7iPWcarJUiWWlC7ygP6jrinLO2zKOml4t6wTP4Yk/jwbpAWWSVs2h4g8NJnKvnJmgtommKJEWFyAZb4mYgTYYDv4bzqCKWcpsosAcvS1R8kafjOEtDWo1A2WevqJHIFchyTYHTEz+OD1HxdmHY0xl6xccrKzgEHsQxBv2weDhqLCpcu0WMzl61FabVc1V81SNSJQp0/qi0NoqBd9PNpIFxjYvgyjU8gVGquaDyaC1ChcITMs4AMm/L9kfkg0c/nf+4BrbN5O3zfbHvpObp028vJvSgG9KoiHv/VtqI9BiOSCnq0UjJr0bT4nUAQibsGAi8mDbAulmqaaVeoiNy8rMqkwR0JvjT+Z8f5txSl3EKVJpvp8y+781mG1xNzjAeMjp0VRWYrzR5ywJ7CDeMR/wn9lPN6NseN/EVE0alEVAXvYAkcwYrzAaZMHr8cK+Rr6lcdo/QYRa3iuP2aMDqmHIqAwDMoUA263jti2fHWnURSPOQSbKLCLKqLA9Bh18dx0jlNdkHtG4hqzS0z7tNBFti1z8emFOTP6YueJOJ/SMy1RQQG0wDcwFAwdyyihTAZCWjsDBxdvhFFIR52L2W4VVYcqsfkcTDwxmD9iPnhiyPit1MEBkYxOmCCN79en44MZ3xGlMAsCZ2A3OJyyzTpI0Rw42uxDzXh+rSQs0ACOvfGwvZfxvRlnpnpUlf7SiR+QPzwv8Z40leg4CMpAm5wwez2iKeVh/Il21fWVCrwyrogg7EDtMzbCzk5Y3yROSUZaNgcI4sHfSN1In8j/ADxT8WZYecI+29Im8y30nLj5QquI9MYUqtDKM1SpWQIQDzEazHS0ajymIxQ4ln3TLUK1Vkqq1ZG8ykSZGutWgBgIiVETby4xlSrYPYzZrMMF3i3UD/EYSsx4jWjmM05qaahpimjMBp1Jo+WwO+CCeLadQqNNWCOy2M7e9+mBtfwk+ZepUV2QM7Ebg36WOwB/LEoJR/YZ76GPwn4pYsVzTy7VFVAqDY2MlBG5FzjQnHqmrNV2Gxq1D+LnG7Mr4aqrVViVswNp36fnGNHcUpkVqoO4qOD8Qxxu+Lxt0Qn/ACVicYYyOMYxuJM+49jHH3HAs6w9q2balwnNOtmVUg/+qg/njnJfHOa1XqSIvIB/XHQ3tk/oXN/w0/72njlem5DT/nbBcU1sSMmmFqninM3+uePjitUz5YS12ncxigd8S6bCSB8d/wAOmOUUFu2GuC10UMHAOrSQSY0ncxDAHtfB6rnMuy1C5y4LkGAJ92BpH1mxi8+t8LfCvCWarVAlPLVqhKq0KjDkf3GkxCnoxscTcZ8IZqgQj5WtTJIuUYgyLAMJDH4E4k4K7sbloYFRRll0xpbMOy6RAjy1WwkwJkYgFTvf43+WI8uPJylBKoKP5lRtLAq2kgAEAiSJnbHx8wNgyzBsTfDwohlTcj5ma2toAhV6Dqe5x9VgL9/+eIkWBMwD1Pc/E2xjVe25jubD8OuHtLoSm+whkM1prU9K631rpQWLHUIF7Ce5xZzOSqGhVzlVQztUpUqeoTTQBm17CHF1pxJszE9MY8H4a9KrSY02ADqxJUiwv13wTzHCqlbKHLIUWo9U1JJgEBQQJjcQfjjPkf5GjEkkY8P8TUnSlSVHY1ARoQsrqU30FLidxZhANhgvnOFCFqeZVKqBALaTy3AZfvHrB2wt5fwBVpvrbN5VIaZFU6heDEAXvFsMNXPqvm0VdakUtQcTGqbreBteRPbEJQp2i6dmqqFfmPxP5k74KZLKB6dZiASpUKeo7/DApaDIoZgQraoPeDf9cT8NqA1zLaYU9jLRGxt8ztjdf4mXi+TC2SpyvSwG49eh64kqKYtPwHw69hiDI5ymiFWbmEL9oiwuQwkb+uLuV4gkuoRqjMpVFVwPrCRpIGoa+oi++2Fbvo6mmTcN8PUKmXptYVNbE6Te11B3tEH5nDHTylI0offC5kMqaL1Ecy9JrxsC+kkCd4CgTGI+L1nYQjQZ/HGDJBudNnr4ZpQToL8M4PRqtyywU3PQemLfijgaMF0gDSpBna/+fzwqZOnm6ZVqbC24giflF8e4xx7Nk6agIF+UAgmO8icd4pcrTLeWHGmiXiPh/wAnLs5KkmBbYAkTfGPhvKlhUqous0oVgNtDHSpncHUQBAOCfAq/mBhUdkARjGgvICkt1EQBj74ez7UHzd/fooRIjmRmYWv0U/5GKY/yuMjDnaW4h9s9TDhKudZXpQrSjsuse+RopgEEkiZ67YJ5mtSzmqklaksuK1y1hTpstU6YAWffgHaSbzjXi5cna+CfD+G1AQ6nSwMgzEHCvGmiPMesj4Zy6qCM3TJE9BF/gxOw7YL5WvSpgL51IgdSSLyOkYVXbSomB5nQbK/2gOyncDpti4giAemIvFFh8jDmd4vTAP8A1inTMrpY3uDJibHYWPfGs8z4SDea7VMowLO5IqNquSRpAWAST7sm53w4pUWehHXFPxOyiiDAHOswIsAxxTGuGkHne2JgyFPyyFyaFuWWOsm0CwOlacm533jH3PcHy7qrUqIVYCsBAZTvLam69CDFsHeIeFKyCifMpfW80cxIXSrD7I+8NsVOKs61mksVcASX1ggdQYjfoO/rhnN2qKwpro1nncsablTuP8jHsNPEeFK+mm5Ar6QxA2QHofWIt0nHsa1kXsi8Ur0b89sCg8GzYJgaad9/62njmCpw1lYFedOjgGPgQdj6HHXvibhdLM5WpRrFhTcAMVMEQwIix6gbg4Qcz4YQTTo18sgAhW+jMKqi27U3RCbXI0gztgznx0QjGzR3DeB1KlRKdNAGZgA7yEn1MQP+WHen7Dc0R/2nJluqKZYHtcAYdDknZWoPnKIYgBaq0jTJeRNkrkmVt9n44gqezmoFb/raMSbatQA7xPmNPxJ+BxHzU6ZTgi7k+AZ+ll1pVaSVBTpJTpuk06qBe1Sk+qLTFtrziUcbzCIFrmuQBBKhUJjqW8sz8ZGAdDJ1aFUI1byNRCpWHmCk7E2XUgGhzfdADgnnfD3FDy/SBUTVIDVKkjoOYgTHwGFk17Y0YK+wdX8RcJa9TzHabaqqtAjv29AMCs9xXJNdKNRx6UzUHz5J/PBnN8L4jRcCrXfyjfzKYeqqx0I1hx8kOMuG+EKGYk089qYG+hVVvmGGoGfTC3FdFVig+5f9CvlszTcgUMk5g2mmqLPxqYI1EAZRmKApibuleg2mOvl0KbuxkYbf/gDLoJr5qt/arKn64hbKcKpqS1UOobQSXeoNREgHQDeAT8sL5F6TDxxL2wJnfB71PrcuTUBFifJM9/fVaiG8XAOFnP8AC6lJiKlCqNMSRSZ1mLQygjruDjYVXxnksuvl0EZl7U00rPxcrP4Yqn2iUx7mXYfFlX8wDjoynfRJqPoScqlRwQlCtEixpsBuPSBa9+0YtVcnVy1J8w9NgllI0o4ALgAkFxM2EHaeuGPMe0F2H1VJU/jYv/s6cfOL5nMZvJBStJjUqKGUo0aV5pPMTOoL1wZSlf5dHLrQj5fxhTpEkZc1JmAyUkSYgcml5v0BE/PFTidWpneSnSp03VdbqtIAkmBaFnSJNv1ix6t7OazQfMpII2CHf46gdwd8EuG+z6lQYVc3XaubaadNWF5tqIMntYqN7kA40Y4/RJtf7M1bQ4TX8zQKbueyAtfb7Mx88Pfh/wAGvlK6VsyyqyXFJWl1eDp1MDAYQWAk3A2xsXOZll5Qoo9AJ5gBIto22IJPNZh1XADN8MWoxbUAQCDv7sg2ABhb7TH1ZxqjjvbJObFzxVRKVVqfZr0wrR9+nyyfiI/LACk/PpbphsqZgVCykSb8m8kDS0epXZiYBTbCzxPhsD7y9GvtuDe8R/PGfPgafJGzBlTXEIwQOVv54o5mg7MogFmIAFrkm3/PA2hVYWD4Y/DvDDU8usrHUpYENs0+6R93YiDv3xl4Sr8S88taYycE4QKNMIQrsdRZioPvCCLyYi3rc9cUF+hPWrsysisqUyiW0FIZjOk6tU72sThv4fw5Sl3CsRcaSSJ6Hbb0xjS8J0WpilUq1iuqSECIjMRYsCG1RuL9u2M2NuLbZKbUgdw/hnDoBXURudVS/wAyNhg5TzvDEUQtKYn3lLdN7kn8MSZDwRkKQtlkdvvVZcn46p/LBfKUkorFKnSpD9xFX8xjnT9sSgVQ8U5N200su1Vh1Sg5/wBY0wB+OK/E+OVNULkARa71KI/EamI/0cT8T8aZakQKuZTUTAUMWJPSyzHzwj+LPGlWhmatFKaAo0S0ncA9CI374Kg/SGSS2MWf4jVWi7ihl00IzmAG90Eke4v88I/F+KM+X1PBmptEDZpj0xhwrxLXzTZhajDT9FrEKogTAHx2JG/XA6oiLl15ZmoJixPK3WO+L44V2TlWqJON+JKlbyhWqsqqkLpgAakCrZR6C5M26Yj4QHp8hY1PuFoKmp0gXtYi5vOA3HHml290AAdARGLHA8wiimAwBkSLzq1Afpiso/jofHp7LCay7VFANW88uomSJsLt/KMfMUKNUV1dFOlgZHTYwb/AnHsdGNKmVcr2jqXxK9EZWocwUWkANRcwvvCJPxjGvavjLg1EGK1A+lNHf8IWMMvtfUng2bjfQnSf61Jt8MctUZNNt4kfaA/Lc/LFp41J2zDGTWkb2Htq4epKomZP8NKmo/1qgP5Yo5z22GYoZQkd6tSPyRT+uNT1MgaNTTyszICPLqCoZnuv2pE6bm+ClRCqhmRxbmtGk2MHtIM3wjxwRRW0OOf9r2YrU2Rsrl9LAggtUYEbG0jfAP8A+amfppSoI6U1TSoZUBbQLCWfVJAt3sMK1fOv9kD5XMYipUa1U2BJUiwW4PSwGGUIpdA2bazXifMkQ2ZqQTbmCfgVAP4YVs3l5bnlzeCxLG/xmJxjwnguarEtVyjVJtzEJA2sr6bTJseuD+W8DZhlEmmpgWLk/H3Qf1xFJRHaFcHQ0xY9f0/C+MslnnL1KMjytXmC27e4DP8AD09cbApezVIGrMMT1C0hHyJf+WIK3sxoUiarVBp2Z69ZaSaiZAgBYBHUNNsOquhBWUTialRLGFBY9lBY/gMMmby+RoEOc9l0ZRMUKP0n8GYsAYxL4hyZpVhpo5rNkBW8w1ky9CCJiY9bgRh1s5xku0B8hw5jzFY09Dy39dURgzlMl59PSHXTqOoowY7dCsifnbGXC+H6K2qpleH0tAJdWzDZiuJUheVrCGKk22BjFrM5jWRycxM6ACBF7FVsAxgCIuTflbDxwKb2TeTj0fctppwKZQMLa2AAVbAz2AGmY7zN8TnMhPt6TIGvoxkg9N1cw2kAFanwgYudFNWSPMZSfM1XuQZEmQNVNmHUg0xHpVrZkdZYG0XmwCM1uYzTKPaByHtjaoURuwrmswGIUjy2IB0DrvaJZpGll/8ATT1xXNJGIWRb0N1516+knp074hWq1NY95xLCD1gMeVb+9RfczzYzejTB1A7GVmBtBAuSfdpzt9vBqggfi+VDSsaSo5SSN1VHERYczt+PpgRmuM8plT5gkGRbWbMZJklt2BsGjSIJw1Zhmk6pK2N9RBHIP3R/VvgVnOGKT1EgSJEEwt4kmdTz8owzdoC0I/FkJgLs0b77SQfUXB+GHHw9l3R2A/Zt5RU94Qaj6DUYxUr8JlkIB0CVUGftaiLxOmO5nDHkMiVA5SABG3bttjKsfG6Lzyc6CK509utjaR3i98GeHZqWE7g4CU6XWB+c9u/5Ys8POlwPl8htjD8qCVSRXE70J3tO8VZqhnmpUsw6U/LpMFWI5lveJF/XGu62aaodTszsdyxn9cOvtqpRnkb71BPyZ1wi0hhoVxTG9nwvpIjp/K+H/wBo6zn2YbVKdFx80j9QcIFSCfl+uH/xcdYyVUj9pk6Rn1BI/nhZdo4E+DG+urjvlq/6LjBnnLj+P/dOIOHZny6lYraaDgf2igONqcI8JZXShFLS2lGJV6i82kXgNAxz0A1f9HptQfzTELIvBmZHx2j54oZQUGdPLLA6l3H7w+ONu1fZ5lnJ/bJBlStS+/7wb8Zv6YWvEXs9oZFFr03qudYXS5EXDNuqzuox3JV2FMQsiadKodJNdyTCKDHWZO9gTtj2LuR8MtzKKq0yYlzMnrA2gT+NtsewHnxJ7kFc60joL2urPB83v7i7ED+sTvjlzLFBTYtp1SALtq+IAt+Jx1D7YWjg2bJAPKljMftafY9N/ljlVK5ClehjoOnruPljYZU6GTgmdUVNVIkHQAZRV63iCZ6XN8FM1mPMEOAZ7SNvnc/LCtwioyEkKTI/ng7lKgZjyu7aW5b8oMS3KAxiO0XxjyYXKd2a4ZVGJE/CKR++vwiPzw2eHGAohBupYQYnexI+GBnD30sQGQLEkn3gZEaRGpmHqR1xfqtSUxIVyJV1EMd1KkGFk7zc3ucUlCWJ03ZLyqa0h5y1aw+GLtHMiRthFHGihAlGuqxrBaYBJKkiFM2IJFrgYOZTMllLaTCRqIuom6ywsJF8JVjWOFGsO+MOLcFTPZerlnYor6DqABI0sDYGx7fPAnL5yfXBjIcSVGGplAnqQLR3wVGmC66NXcU4LQoZlqFHKZ/OvTIUyy06LW3DJT1EbDcdcOXEKn0gakyrq4peWPNY+VTdUgagCdQDQCZvGFHi2QpV6rjMcYdwC3KjU0EdAFDSx6cqH0nDJ4c4KMrR8umavNeHklSRchdIAJgEgiRp7TjTGKvQuTNOe5uzDh3CRRkAl61Vy9Rwq6mqG5gfY0mygzcjoGxPnKopLCmGP/27hQRpHl6rkkEqAZIBdu+LFfMeWscskdW0qF7aiPdgGH3ChjMm67xLOa2O5mbEFSSSBLKDKOwIFraNI3fGyETIyvXrhWBWBb7BlSVOoBZvFmWYJJZj2xayjCQ22uVA/AKe5BWqvYWxSpU5YM5VrgwSIMG55YsIAEe8wC9MW6MMCCeVRpAi4Yal90HcMlMXPX8bNConSodPnNH1bKxQyeVgAbKQBd6m56fHFrItpASIMLpBKiSoKECATc0SN/teuKlKotVSzn3lKqLGFPOk7KPfqd/cxHRzDA6mP7Mk6RJvKVb6Vj7VT8D2wj6GChqa+XRaPegzp93djsTrO3XFerQtIYRsRJMSQSeUAABoXfocZjM6xKqF3mYEAEqwGosdgx+eMTTQSKmomJJAJB3DDmKgc+si32MTHBb0wtVZ90Lqn1Vr7v8AdYkegwcymY1pqEExe8gQImAD6b4ocQpM1MMDAVhtBADjqVSLBwv9jEXCX8uJkzM7kWKgX1D7J7dMc1aO6CWbzbUlJIt2g9wPu+uJODZg1AjkASNUDa4xQbOJUlV3KtvA27AkzBOL/AaGmmqzJRFW+9gBPxx53y+ki+L2KfttozWyr96Lr+Dlv97Guae0DG1vbJQnK5Wp2dk+RSf93GqCsTeBhMf6oo+zJH073J6Y2PxrJPVyXDGpozn6No5RNxpO+w2O5wkcM8JZvM6TRy9Qq5gVCpWn/wC40LHrONqZjKvkshlqVRqbOhKSHIQnmYAHTLW7L3wMjqq7Ct6ESvwKpSR6tSFmmV0zLAllN45Rt3xtzh+aQqoV0YgKIVlOwjocax8RUM/mKTBKFUUxOr6pgXHQKCNRtPQbYVazVKUedQSQoA1DSRFr3F9t8aMODyq26ElJR6N+8Xzj0qRZBzSIBBI/l0wv57jBraadcKi6gdSqwK2MEAk9C3TGnvpGYczSFVR91C5HxgHDX4Hy2azFV6dQVTZdIeRfV3a+2F+T8V48TktnY5pyoe14Dlan9eLfeQj9Bj2LVLw7WUfsqo+En/HHsfJS+RJP9P8A09DhF/7DB7Zf6Fzf8NP+9p45UVsdV+2X+hc3/DT/AL6njlPH2R5KCtDP0dJBR1ckDWrkqEiCNDXLEwZ1gdNPb4uYWIDmCIOpRYT0J6x2jFJaaxOofC8n8sQE4AzYZ+ltBErUAjYw1trjf/N8X6PiMGVqArJsyzKCI2/wI+GAVfKMgDQVED3iAeYTYTMEYjp1GW+49RI/PAlFS7AmOmSpKRyt5yxq5Tq5euw1JY3EYvZilXyp82k+YorVEBgCQwA0sPe0kLqifhhBymcNN9S8p7rII+Bw25b2jVqqpTrOiqsKKoy9J6igkSbwzDqQJJjriax09HDTkcj5uWAqVGUAALq1ozwIJ1CIJ3iSTfAjjnhrKqj/AF7VG0qxFN2qMu88pBn1vbAnN+IzUfVUzFeoqhgoNmJ2WYKrTHukqCe0nfFjwzkWzWYcBQKA/aNKkW2AgCmWPQ6TEzOGjF2M3osezPwmGP0uqDCMPJU21MDPmE9UUiO09YU42XUzMCwva032MSehtM3kajPKZq2RQFimqcqqspEdo933SCPSehBgzNUqP7JMkWAhTPfQBDQbqoVd2ONsI0Z3Ih4nW6GIJMyNzIMBD7mwdqfSETrccEJM85I3uC0mYCt98yRHQ6m+wIkzVQ6iFDSwMAsCSJ1y/Qn7TNvq0/cOMEpLAVTuOkrMqbn1YTE3RASbnF0qJsyQjYQRYfVrYyCsLaxmUUdw9ToIgRJYgkKFAK31LqYCBeF5alJQSZPNiwaoCkhibLJUFRBWFkRuw5UYRoQMTvgNxBiSBIiOQb7gGxNhdVjrFzc4IQhV4uA+phfdRYiJ1DeFjS1UWH2RjPN0peJMEw256lSZLAG1VbgdBgNSUvLz72odvs6hsTNnPTBvNU4BVgGL6oPLP2xcmSOakO2/rgdBstcP4jINNRb3uUgbourlQTulXr1xY80Um3Bb3pIAkiNQlyx3ar0wMo0iuzHlMkDURpDLUMnl+zWb8MEtKNEctRLEggCOam/uAkkmTc4nIZGNYFw6y1125jcQxNyAIaoR/ZGKfDc4KRaFUoxXSV0gqWWbgK364lzlfQdtwegmSGa5aWFlGBuUTQ9RX9zXKsZBCyVncExq2A6YCQWwi1INV1aiNEiJOxF+g30j4YJcHrXPwt8JwJDgMwK3Mfd3gDe/fvivwnxNQDuupiRIsp6GMed8tN0aMPscuLeHaWeoU6dfXoSpr5CFMhWWJINuadumMODeBsnljqp0FLbaqv1pHw1yoPqAMY8N8WZfSFLMDPVDA9TjGv47y6tpTU97kKQo+ZEn5DGBua0XpB5p69LD0HQYAcZNOtXo0WViE11GYEqFOkoq61MhzqJ9I6zjJuI1KsFSQsSbaSR+M7dPXFfI5+isnQdXWIE23joLzE/4YlF07G9AnN5V6eVNTMP5VQVI106jT5fT3n5nj1wOXxZWproTOK6jbz6Iqal7ai739D6ROCXF/CeYrtrWuKikz5NaCn7sKAEBg7gTfcYF8L4TXya1C/D0qFTrNQKlQqvprLEARNsexiWNwtNN/XRlk5X1os0s1VqAmnkMixIGp2pogIYSCAUUnr7pw4+Asgo1s2XFCqpAdQxZBA1DSWZtIM7LpnrgNw32rI6FcwmpLQpQbfK34RtgT4Z4znyav0Ma6XmambMENpkQNdViCxCgWUsfS+Blw5OLvX9sCnHrs27wjORTAZSIn8JMb32jHsL+b8TLSQcysQF1OZRNVpib3O388ex43kyejV4k9k/tl/oXN/w0/wC+p45Tx1Z7Zf6Fzf8ADT/vaeOU5x7hjR8x6MfYx4Y449j6XMRNu3THzGdMSY7kDHHH05lvvHEeo4a38GKl6lQ/gFH54sJ4XpaQw0kG4OomfwN74JwqrWepopjuFAHUk9e5uMbs4DwxMrRWmnKqyzvPvNA1EmZiFvGwURhQ4H4a11UVQFuGJiBAv8yYgfHDtmKDUwGMgAzBU+X3nULxyAkkEaFY9RiuNISTJK2dRTeQQCIi4AgHVPLIGkWHMSqbapoV653iLnf7wOr/AEkJFRxOlmKjpA9UAAIBICiw3qJpGvUR9pUGqowmNTKvS1CtsAoInltebiFE7tJ1EG+po2GNSSIsyABliBF/2kXIMkvEFYmS3ViFFmIxarEgnVcy2rzbHVu2uLBohnYWICp1IxV88IBzAQN1GrSA2/NOtQbKD7zHVPKMBM7xnWwUEIGhRTm4UHUBczpkTfcnewGC9AQXz2bgnUzHe7CDBA1EgC5bttGlfvYCM5qOpuTqMDrGqnvBHNMyY3OKFRGfTJgAiASI6X9bHfE2VJB6FeU7D4mCRA2FsGtBsLLTMw07kX9UA+1HcdcFstnQTrBAKcwAPrSqf1az9t+vXArzgBKNBIBAkC4loIBHSmMSGirFFDWaxuAN6lPqxtHl4UYvsktqf7UpcdxUom7sT9lOmLHD81pBWNUy2kSZBCP9kBTZn3PTAsKQSEBhRrm5uFp1Nwo6q+JHaHDM3uNp36Bnp7Mx+y6dMK16CmHKqA+7aLQDHMJXZP3RFz3wu1KjLUVgINQKpn7phKm0mZHfBnJZnX7xOluadxJVWjoo5vNO3fFPimVNwoMJqKsLrpYyRaFszdZ2wq+jmYnMooIWZIkTI3Gtl3gmQfenbCZwGqWLvSp1m0LqqFVD6VncwYAnDvVpCpSJJXUokDfTpiY7jfsBhq9mvBk8rVSphVZy1UnS2utuE21LTQaXF7kgd5yZ17K42QcO9mddkRqrxqAJSQCvoYkEjrBjFqt4Hp0WUaijQZCkEn5kSOux74e61RqVPUYIUy25hBJMdWJiI/e9MKnH8m1VhV8r3jsYWppixYgye0WgHqcedlj7NEJNn3L5FEAUbdiZnvvvjDP8JLUwKZC6SCLwo9do29MeyPD2EGnQCuJGuoxIUbSqyZt6jF6tkEUA5hzUO4BsP7NNbH5zjE2WAvlUkVqrs1aOao5JWiNO7M3WOwk9h0xr7iHtiZqjr5StQMqFVnpll2Mspm46W3x99qHjoZxhksr+xRpdrAOy7RFgi3+Jv0GNbPQi2N2LDq5dk5THxPFvCYU/9H1labzXqOvyHmL16Hp3wUz3tMolUWlsogBk0Ig7Ii2HTaB8cawFP/M/8MQ6vTF5w8nbf/IsHx6Q+UOKNXUO9RXe+8Wk9ALLt0GPYR6bHvj2Mz+K70zUvk0ujqD2y/0Lm/4af99Txynjqz2y/wBC5v8Ahp/31PHKc49E809OPs3xjj044Nn3riSg0OpvYjax3xGMZIbj44442HnBwxGk/WPJnnqVCPzM/pgwOJUXylNKFJUbV75TTCyQSYAJ32npjLL8TytKmAvC3epfmdkpoTf7IJIExbA53c0frIpndihMqBMBW6dJm9sTniU2m/QydDTkcp5MBWVmcAg7E8pPX3QOZitpCaTM4yq557kMFhYKkEskHU3mEmWCoQSGs7sFMxGFPhPHaCzT1F/3rtERY95gLYyAThhy3EKdVpV11GwYnnaJYCoeoDA1nmZ0qPTG+Di1ohKMuz7mxUUnUtMETq6xHPpe9wLVKlQSNlMRAH5l4JaTYNJY3OqJJiwJDTNiusDlg4LV6hUcqkQQACOYAjWode7kea8bjQvXCf4o4i4UU1IVqljAuVvrmOpJv3n4Q7lSsRK3QNz/ABZ3hyD5UhZ+A5YQSYA2nbpBkmnSzOk6lTYgl2IXbvN8QlGUjnBeYCmwiJ2Fz88ZFmsXftyLAm9hcGcY3Js0pJDa2VVl1KdICkgSNgpAMAqfsHvv+P1MtpC9ZtNv3B9qf5Y9wKqXpPTcDVoJAmRo0PGx0gy87de+DGWy+lio3BmxI+0/Zx9z8sbIy5IztULtEgCQLgW2gnSAZtflY4JUGHNJ0uAxUcxnTpuCtvfot+OJcpkm8uWDGCJs/agD17k4xpUGq6VcagumZFQwCyk/a71j+JwzAS/QYgsZvHMV21uv2ibaaqdMRs0wmkjUszfcojfYUfapNjAvVpFgwJGgkMOXTKCJAuQGpflggc6oU1GAPMSCRNtQcRrb7lcj5YDCVZAqCGEKxENG2tgPeLH3aq4v/TQ1Ih50EQDvd1k3bbmLCw6egwObMUoAWVJEE330lOgA96gvXriWlnF1GmIkmBaJDtq6EttUHUbYVhJeFUkYspJBuDB3MS8g3jUSQdrwMXeA+L6uTdMvR0srtqClHYkNy/YlhyqDAvbbfC/l8tVp5kywlxKkHfSOb8NwTsR3w6+HeN5fLnW6B6ziVqBQagEXWZ5Rc39TM4y/I1GymPseMlxOtUT62l5bTYGLge6SATpnfTJjucQ5rNU0P1jAt23P4DYfHCtxvxqQJL+Us2g85MbTuT/DGEriXjVmtRETMu4k36gd/Uz8MeJkbm7kb4Y36Ng8W8XimpaVooOrEFjeBHx7AE3xrPxt7RSValQ1BnA1VSTq09QAeZT6kgx0G+Fzjufdk11GLtYAsSeswPT02wr16zMSzbkyTi/x8Sf5HZahr2S080ykx1tNsZHNk7j/AD8/8cVumPFsbqM9lqrVULa7fCIGKwx8nHg2OSASGBj2I8ex1HHVHthpluDZsASdKf3tM45RdSLHfHYPj1CeH1wskwsRMnnWwgE/ljQfiHgasKa1KRSrVuHCkEKACdVNbE3AtcSSdowW6ZNKzXIGPHBnjnhWtluZhqpnaoslfSeqn0OA2GAenGQ3xhj6Mccbm4VT4rUSMvVoZekjGXRTJO92degPTArOq1Oi9N3auNR1bEVGDGCBbVEmCdp9cRLweho15nPABjJptUIYdP2VMi9sU6fEaKUh5XuS2nVawa5ve+/+GClYxHTqFiPqyi+sT8gMEczklK3EjFChmy7Ce9oiPyGDVX3dsYc7amej8aNw2Kx4tVo1YR6gEHlW+5BNja8DGOezLVnNRwVQJGmb2F7C1/jiatSjzqhWQqEAmQAY/Mjt1xV4VSzB5lplgYu/Kvewi/xxqxzbirMWVJTdEOWp6x9VRYL1YCLfI7TGKvFsmcvWZWKyu/lsrQT9kte9jIw7ZfI1WEsqX6AkgfOMBeMeFaaMatesEDmy9T0t1I9emHskB6XiBVKMF5hKntpNmj1I74deF+JVhipBVwTE3BirEgCxl8KFU5SmOVi/wB/W2IquZ8yn9WCgB73PfbFYT4aBx5GyeH+Uy6dS3b028ygOqjsTjFsmio5DA8n/AIduTV3/APDH4410OM1aSoquQd+/UHffcD8MX8n4xqBSrEwRBv8Au6bT6Yos0WDwyrQ75PLUyqywuQu6DepXXsejDFZKC0vrKLqGjURqENqSlqBheztcYBU/GhAWabEBg0ywmH8yLCNyROJqvjWj0R/dAuzfcpr37qcP5I/Yvjl9Blc5ScguAtQkfwlm1SAbsTrDmP8AxDiH6BRXmkFgIK7R7oBgGZELOoi84DZ7xdSZAfKMaj1O58w/e/fF/TAqt4kpRyo5PNGqAACSd5JPSxwPJH7OWOX0GMzxYUHDBjUVAYUxbVqCxG0EgxJjFXMcYqCqGBAaqILbkgyw37Hr64FZnOvUVaY2YBnJUTO+8SABAAm+/W0+byzMgggFdv0/TGDNPn/RrxxUOy8zs5LMdRO7Hc/PEioou1gOpwv18hVg/WFvQTjGnwCoTzMI63JOMUfjc98jTL5PD0RcS4oHqTEovug7fH54HVH1GwAHYYzzeUKMReAd4xBjfGHFUjDLJzdsl0YxKnGGrGQbBOtH0KcZKY6bY8TjNcAJiXx7HiMfMcE6x9qCk8KzOkwdKX1af6xOsiPxxofK8Zqq9PVqrtRkhIYlkdb6n7RDddsdBeP6qLw+uaio6gLKv7p+sTex6+mNODxC4U+Xl2qLSXUWpWpqhOkGIBAsRt0wWk+xI/SEvxJxPOOQ7+ZRo1xrprOlGQ9r8w+OKVTw+vkeZTqmsy/tFSmQqCCffYgn5JHr3NZjO0M4582RE6BTMFFjrqtpm8ATOJT7OwyB0zdIIerapB7Qomd9hgJjSjTpiU9AiCQVB2kG/wAJ3xh5XY4aaPgevVohlq0yJYqhczpA1MwGyiO+A7+GcyIIpFlbZkhlPwZZGDYgSqcRysqz06jFQBppFaQN5LFoJJxC3HqSOWoUQgZSulj5kSI1amF23O1pwNzXBK1NdToQMeocBzDlglCqxWNQVGMTtMC04P8AB1+w94WzrVakHZBb5kk36/PDjUAjC14P4HVpa2qo1MmAA4INpmxwfzFSJx5+b9z1vjaxhvwlw5Xy51KGD1GNwDtAG/W2LXFsslABqjBVJgWk/AAXNu3bFf2f8ZUg0L6pYiRadyoPwg/M4b8/wsV6bIwkEfnuI9QYPyxeKpGDJK5M1rV8QMSVy9OHJhWcavno2n4m2FbOeGGeqxq1Xqt1Pr1gybA2xsenwBl1Uqa6dwXMF2HcEWRTgjlfByqAGMDsN/mcc8yQlWauyXhykhJKFiBJmWgbz22wKzSzVJAhSSbQFA6DT0ONq+NsqlDJsFChiVA+8QTDX3NrH441a567z+IOKRy80LxpkYpg7wfiP8/jjB8khNvynExzEbj8TiXJksTcQBsP8fkcEZOigeFzsSPjj3/RRiddvh/xwWKAdcfKDzPocLdjc39go5YaQpJKzO0XviSjk1+yo+d/1xfqU5mDHURiBswy9j6xg2LZPkaBK3EQT+tvyxNmsvaRuMV8vxCZG1sfTxDp+eAzrI6PPTaTB2jbtefxxmqLUqFELGoitCyQX0jUYbvpBIHXbriFKok3sdx/PFXPVTTqU8wlmV1b+0kFT+WBilTaDPcT1at2OofvX/PENWgH2HXp/hi/x6kq5lyg5GYOB2VwKgHyDRjPiJoMiPS5XJhkE2EetrHGvlaM7irBJ4cv3oPrb9cR1OFkbYI5iqTpvaPzEg4zq5J6cMykAxcetxcdY745Si+0c4yXTAL0SDGMZOGZssNOoEHezLfpN/nim6I3Tbt/xx3GL6Byku0B/Mx7BFuFqdjHobfrj2O8TO8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data:image/jpeg;base64,/9j/4AAQSkZJRgABAQAAAQABAAD/2wCEAAkGBhQSERUUExQVFRQVFxYYGBgWGBoXFxQaFxUXFxgZFBgaHCYeFxojGhcUHy8gIycpLCwsFx4xNTAqNSYrLCkBCQoKDgwOGg8PGiokHCQsLCwpLCwsKSksLCwsLCksLCwsKSwsLCksLCkpLCksKSwsKSwpKSksKSkpLCw1KTUsLP/AABEIAQMAwgMBIgACEQEDEQH/xAAcAAABBQEBAQAAAAAAAAAAAAADAAIEBQYBBwj/xABGEAABAwIDBAcFBQUFCAMAAAABAAIRAyEEEjEFQVFxBhMiYYGRsTKhwdHwI0JScuEUM2KCkiRDU2OiBxUWNHOywvFUg9L/xAAaAQACAwEBAAAAAAAAAAAAAAACAwABBAUG/8QALREAAgIBAwMDAgUFAAAAAAAAAAECEQMSITEEE0EiMlFhsTRCcYGhFDNSgpH/2gAMAwEAAhEDEQA/AMJstg6msSBAFPUTH2o37t61WHpsLx7J8lldlOHVV5/DTvf/ABm24QtVhywuE5TfuTJeTPi4J1GO0BpAQ9qH7B/5Pkn0o7UaQNNPBB2x/wAvU/J8kiXBqgtTopOmwmgw8HM97Qm9E6sYvBX3UiRyqvb8YupHShs4AO49SeUQFlNh1i3GYY8MRR8utas6jqQ1TUG0e7baZLY748LiF4TixGYcHH1Xv+06czz+N14dtyhGIrtI0qv/AO4o8L9TKyrYlYY3MfW9cxFfqto0Xm0vafB8G3d2k3An2e9rfSFE6SD924Ekgt13EXAHcIC6/UrVBMxYnWx688SAd47l2vQbUYQRY2IUHA7VZlZMyWNdEE2c2VOGJblGUE+C8nKE8HU3BXGXP0OjF6o/VGc2ZiThqxpP9lx7J52EcAY81r62GZiKLqVQS1zSDyI1HAjjxCzO36LarLAh7bi2o3hH6L7aLhkd7bLHiRpP1wW+Lr0kfz/0zuzKr8NVfg6hl9KTS/zGOl1zy/8AILQ0thirTaQezJbldchh9ppPEG44WROnWwDWptxFH9/R7TY++22ZvfxHeI3qi6L9OOsxGQ0y2m8XMzlP3TppJcPHuRtNptAxeiS/gq62z3UK/Vu1aRB/EJs4eS1+BeOuAkTlzHuENiU/pNswPDI/eM0dxuIaec27+ap8DXc6sTackREezAC5HU+i2drV3cd/Bhul3/O1uYPmFE2VT+2BnfKldLQf2t88GTHeFB2UPt28Jj3Lr4neJP6HKw/iF+ptKHaLjJEu0nuCNSpGR2jr3fJR2UqbXOAIcAbGCJsESmKci48yE6HtK6v+9L9SY0W75Hqk83PNcZEW0kLj9/NDIzo1ODZ9mz8rfQJKTgmfZs/K30CSGizxWjUiOYnv7Q1hbehXZmEkeP6rFYVouTNoP+tgW1w+IbmE2vvBW6ZgwrYmUyO1ERAiEHbB/s1T8nyRmPBzRpAQNsf8tU/6fyWeXBuxe5EDbbZ2YO5rD5PWGw1TLVpu/DUpnye0r0PF0AdlvkSRTdHAQ4m43rEbIwRrOdTAPaAkjRomb+5Ji9KbDlC8jR79jsYwEy4CNb6EiYWArdGadbEVKry4te6cunmddbq0LzUdmdrAnhYR6BWWGwywzyyv0m+GFV6iuw/Rug0ACky2lifih4zohQqCHUhxsXAz4FaZlAJxpjcl9zJ/kx3ah8IzVCg2iACyQAANZAAgDvVvsypTfdhE3tMEWO5N2lhszbarGYqs+m+RIcNCLI4Z58PcRPp4+NjdYjCDISQLA+Cye1MIWPFelx7QHmZ5qxw3S0VaLmPADy0tm/akEWvYqqcwZS0Pff8AiMeN1pjUomWWzNbszE9bTABIzAEepHivN+lmHp4XGPYyW062Vz8ojJf7RlMzBnXuzQtThtpFgHteBj0VFitmUnOzEQROpE3O8m6dFpOxcrkqNDsbGMbRFSo9s3ytd7bpMMLr65QJ5KDhoNdxzQe0SQQdTu8VCOPpNaAXU7byRNvFCbtykCSHtJ7pJ9yyZ8DzKjVhzrHFoz3THDF2KcWguGVl4vNxHfuUHZGEcMSyxyggzHC609batJxktLjxyfNcG1G7mEcwB8Vqx45RgoV4M6ypT12T61btE5XGTuGm6Bfu96C2tcdh+v4f1UY7UO5vmUmY17jEN96aoSSAnkjOTkWQPqE1515plAm0xqNF1x15oWUaLD9JGNY0ZXWaB5BJebVsQ/M7tu1O88UlXbZNSB0sI5sdg9qButDmmde5avD4tuYa/wBJ+SkjaVEaR4MPyTf99NmA158I+Ke5yl4M8ccY+QrXTmI3gboTqtMOp5ToWgFMZiM82ItvQdrH+zP/ACIHY1OnaC4qmzqy1/sQbT4wAh7DwTWjMGBma8Ddwm1ysu2j9qKYphvaHakkuEX1K2uDELNnWl6TZg9XqLCgxW2HsFW0QrCm6ySom9EnOkhgpwcqcQjr2rP9INlgtLhqr9z0DE3aQl1uSW6PL69Usfv+t/1xUPG4mrMNqunWM7WCN0THqrTb9MMfpMHTiNFU4fGl0k/Qn9Vrx1Hc5uRW6REcyud9R3J4d6OSZgKrv7t54yCfVaHEBjaHWZGuMNMZRvIHDvVu/o/QhzjTu3gSJnWQNVqxzhNNxAlGUWrMSMJUb/cx/wDWka7xqwD+UhbKtsLDMDS/M3Np23gTwse5ZnG7E6x1VzKhDGZhDszjLReDOiV3ldE7d+CH1xIkWPjHki4GoSTmJU/opg21AczQ6GyAeMq02zgGNoB7WhhDmRltZx3+CCXVKORQGLBGXpoqmAHQ+9TMJSOYQULYmGNTE0i8ZmZ2h0xBtoeMq52xh6Ta7gIbpYW+6FoWXVsJzdN2Wldg2Wjn8EnGx8V0bufwTTp5oGLRla0ZjbefVJTTn/wifBJN2F2ybJ7kfCOIe3s7xpCEGu4jyR8IXZm2BvxhPYpIsqZkutFk+rh+sp5AJLgBGk6JjCe1Iiw71MwJ7VPm1ZsjpNj4LwZmjhcmNewtgsJEWMWB1i+q0lDXxVR0ib1e0nH8eU+bG/JW+FufesU93Z0MFKNItaOisKDbKvoqxw5TEjRZI6tNc1da6y49SSImDeECq9HcolZyzyQZjOmWFJ05/Xd81n9lbKdUeGEEA3J+XFbfpHhs1ORuULYGzX2NwYaWnhJmP6dyJS2oT27mZqo94p1abo7Dmt8nhbdwlj/ris50pwQp1qpGlQU3jmcrXf6mu81o6g7FTw+K0dPspCsy3RH2vs7rqTBIBBBvzPzWKxe1H0zXptYCDUqCb2kAGFv63st+uK8v2tVPW172FR8W3kxqkQWqbRLSVsv+hmjx/B8Vabbd/ZRzp8/aVV0KN3/k+P8A6Vnt8xQaP4meYcs2X8ShmL3oF0ZP2lIf54/7VZ7bqfbv7J14dwVd0WI62mP84H/R/wC1YbYLuufGWJPHgF0MXIvrfeRpuOaZNl12o8fRMlGzEiTV6Z02OLC0y0lv9Jj4JJ9TZGFeS46uJJ5m53JI7RX7FbXwxY4tzAx3J+DDswjKb94+ak7boFtY31A91vgo+FDs4gg33j5LQzNF2WDZ7ROsblJwhuzm31CjiYMxMbtEbDas/lWbLwx8OSB/tC7GKpu4sBn8riPkrPZxkeCquneOo1q1ODn6tj2uymBLiC2Hb4vombKxjuqZ1ZFoaSe63yWdq4pmrDP1OJr8PTupbGELLnbVWnJzUnAGDeY4AnSe43VxhduBwE2nTgeR3oktjUpp7Fy1MxOPpU2kve0EbpE+Siy4tPCdypMbSBe0ub2cwlxGaBN7Xv3kK2y22Wo2uX3Y3s8SEmVSTBie5UrtmONcuFQ1KV4bmdEEWEGAIsrTZeyxTG8nvJPqUE4pExycguIYMpC7s9gFPP8AykcOBHApYooGEqgSx2hINzFwZWZOp2OaKXp/SJZScQMxlp86Z9Z81NyxTffSPUqn6ZbYZVexjTmyElxFxmJaYB3kBt+aEelViMgv3lbMXpTvyYc+WOrk0VRvYH1xXl+1T2q3/Wf6j68Vsx0pYWw5pGtwZ47isdj6Jd1hAnPUc4cSCQRYpONNTbYEskWtmXfQcXd+T4qw6QCKDI/Ew+9QOgw7bhH3PiFO6Qj7Fn5m+4lZMv4lGrF70C6I1P7U0WnP6NdorPazCazzmPtHw5Ks6H4c/tVN/wB3M4d85SdFN2o5nXP45jOvH3ro4uWD19awZNx4oRNkQ6jkUFp0n6umtHPRZtdTgSGzv1180kf9lo/Q/RJVRdsj7fGY03jeN38Qa74lQMKx2YQ7fvAKm1qebCUyZltuBs5zLx/KoWGpHMO0RfuPqtUjJAsADBm5jkqrbW1MrRTablozHgCNB3lT8TiBTpuc4kwBzJJgBY/EuJJcbybpLVhuVAnPnl9arS9C64PWUnXmHDxGU+gWYVl0dxGTENP4pb53HvHvQzjcSYJVkVmwoYMBhovYSwOJaWuyxN9IVm7DA02tDcrGDsgmbnVxO8m/cjYMAgFHxruweSRqdUdntK9RG2dWJaRwlSWU2mzhKibEpSNLlHxBA0MOiwHFButx6iqJFPDtFgPei1LKK4mx371015RPgpNI5Wuqqs+H+BVm91lmtu43Ix5mDlIHN3ZHxPgs0ottAymkrMc5+sbyT7yuShiIA3JEz9eS6UY7HnZPcMKR1Nj6IlGkNYnvPwCBTMWiee7kpDcRxgd408VTiyWT8JjDSdmbAMRpu4Im09pdbTAvmDmk8IEyQq4lMzrNLDFyUnyasPUSxyTLnodUP7VTbuGY/wClWG0Krusf2T7Tt44qP0PqA4hgyiQXOnf7BEcpUjHB3WP01du70ePlm3qsscrUokZ2o5FR3PAAJsBdSHm/gVAx/wC6d+V3oU5mMtG9I6Mfvh5n5JLzJrjASRUgT1DZtQVMLWZ/hvPox/qHKLh6MuEFw5Fd6F4jrDiGnVwpEjvDTTf7yuYOkCRzGhj0TnwIhyN27alFzLm662k/BZ8q72+Yawd51Mmwj4qkcgQM3uRwzXuTqNSC1w1aQRzBlNrSCCPH5/XFPH13KwLrc9J2XjA5oIMggEfIouJ2m0SJ0158OaxewNs9UcjzDDofwnv7irlmy3S7K4ZXXjeJMrBOLg6O3iza47HaXSYNLg0WnnpvHuQqnSJ7ieqEaEk6meJ8fcmP2A9hOUZt4nvAtM81KobCkC8HgOcquR3qYm4uq+BJE6RqVa7MoVAZcezGhmZ5EWXdnbFDDmMnhOg5KTiMRqqoj2BV60Nlee9Itp9Y8tHstPm4SD5XHmrbpJ0iuadM30J/D3D+L0WTmSnY4fmZg6jPtpQUbkhc8k0evoNU8T4rUkc06HIzSgtCdKlECtd5bu79F2JMDxTQE4P8freltBJknZ2P6isx7Tdpnw3hWtbGBxzZje9z3qiyTqpGAaA4gid4sgUVY+E9qLbPN+4qBtI/Yv8AyO9Cpv8A+T6qBtU/Yv8AyO9CjSGWY9jLDTT63pJBoSV/uAb3YdI0dp1qcWJrt8jnHuCmVKDOuc05bONvrmgbbeaW2SRMGrTPhUpNafUqxx7WiuQ4tPs7wRpFz4Jt7bi6SlsZja9cOqENs1oyjhbU+ahNdI9yc83KA45T3H3FChTdse/RMp8EQFCqWM/QVgjypuztuvo29pgi29oOuU8J3KA2pKRNxwIIVSipKmFCbg7TPRNmbUbUaCCCPjwPBW1Fk3XlOzNrPoOlt9A5psHQYmdxHFbCj08ohtxUB4ZCYPMWWV43FnWw9TFrd7mrr1MoWK6UdIcp6th7W8/hn4qHtTpw94IpNy/xu1/lboPHyWb1MmTv595KKONvdis/UriI1xldC6R4Jj6m4BaEc67CU/0HhqiymU9w4D3lOLtfBECOTpj60TM6aCfn3Kix+aeXqjMag09Z3DREJnRCQeKknuCdRruD2uA3kG8W+ghgbt3qiFKkqGwe5dcfyqNXcIvpF0VjuzP8PxUXHnsHki5NBH/3jS7v6XfJJQ11F20BrZtsY9tSr1j4L7CSb2sAg7Rr9WxxLYOUkdk8LbuK1mFwrSySwDfoJFtFgumG1KhrvpGerZlAboPYa6TxMkpaVugpOlZnng2jUe9c60O+RXXV/wCH3oJqNJ3gp5kCB8WOm4/Ap5Q6bwbSCOeiYWZbSRw3gqAimDy9F13x+vgkZ3+aTjZWWJw38dfigEwYMjvHxCMx2o8lyqzM3kqIc6t24z7k0h2/1KfRMjvCPTqyoSyKym493eFIFMNHeiyhVLmFCHWd6ZUHZPNEAQqzreKsgmrpE8vVcoC3euC5t5/AKiBOtAME+A+KkiIsoopjgu9YRpeVVEJGbgiIFNx3gAfWiM1KkGibhK1iO63mhbTfFNx4BApOg71Mq4M1xkbEvAAmwUizRF7GcO1BwKSt/wDgOv8Ah94STdQOk9cdUFOm5zyGtAJJO4d68t6S7SZXxDqlMEDKxt4kloiY3DTyV30p2651AUI7LnNeXTeGzDYjSQDM7lkKFbMbC3En5pUIv3MrNP8AKhdWFx9H8KM+m7cAfH4INSe/0TqMwMuI1auB43eX6J2Yjh/UUs53tnxBULOiI+oQiYPI+qIADpY8ECsb81CUKYM8EQOh3cfd9fFRy73p9N0iPJWQMWZTZPcIMhdovzDvCfChQi60obPVKoV1REZ0qPX0RygVioRDaIknW9z8kcVAELDCAeZ8kUEBVZB4JKcWRprx+Sa2ouX3/JU2XRw0ydQT4pzGwd4ThV4uAT2PB0IKDUy6Q8O0Vv0cqTXaOB+CqiYRuiz5xTe+SlN0zTjVm/zFJO6oriaGYfpC7thu6APU+hVRTo3O4CzeXEd8yr3pC4ftV4+7O4fu2z6qkbVOkGQmPal9EZ5Q21fLf8MJ1I4E95J+CQw/L3oLqj+5o+vNOa134j4KChOa7u8yEE0+I8oKI5rvxeaHLuLT7ioRHHGLzpx3fJB/ZKjzZscJspeHo53gGYFyOXBafZ2zyYhuvG5ASZz0mvDhUt2Z3C9F6j/vAenmpx6Ghjc1SoWjiCB5SL8lsW4UU2lxuGtJjkJ+Cx20dqvqWc/K2XOsIH3hDXNk8IaYAIWfuSfk1PFCPgqa+DLXEsJI3ZoBPICbHcdD7kI4y8EQe+y0OxaIdJMkaAGTqxznkTaxDL3VjW2Y1w9kcTayLvtC/wCkjPcxrCTdPlXtbou37pLT3aeI0UJ+wKo0LXDkQU2PUQfIqfR5FxuVxeo9V91KxGDqM1Y7mBI9yg1Hcbd2iapxfDM7xSXKD0XIh+v1KjUqkaaqSx144qwWqHNDu8cviSl1Mbh/M4oob9SngdwUBAtIGpb/AFfNPdSB3D5+KeWkoRaWnSOVvMaFQhxlYtMG7T5hTNktc2pLXFrhoRB9RCiVYfY66g8UbZ+Ihx9dB48AlTW6NGJ8mm/3liP8X/Q35LqzDtvu/BUPLTwukqpj7RY7fq5qziRHaNpmIaBr4KBXe8uIIy2ZYAAkZG5TyLYupG1qgdUJG8vKDtd56xrbQKVE2EGOqZrx1CfmdZK+i+wmEXPCv9vuBazl6+8pdX3wFYbL2LVrnsiG6FzrAfE8gthsrolTpw532jhvIho5N+cpcsiQOPp5zMVhNi1qsGmw5T942b5xdW1HoK779SfytHqQt81gHBPFELPLLJ8HRh0uOPO5gP8AhEMILXPkTrBBnwVrgnGkYc2d0t18lpquEBUWthxKztzNChBcKgf7XTqUqgabim+33h2Tu1WYwWwKdR4Dw4jc0Oc0kcJIMbzIPG0q9xOyGOEEa+fnuVQdnVcO9rqbg6JADr23id1t6OMl5AyQsuMbhGBxLKbabYyhjLNYIuBvJJuSmOoWAb3SeKZS2sKgjR29psW7r8eYRH1h2ROgvx4KS3Liq2Qx9LcNO5CqUcugUunbn3/XNO6qSSdAlOIakVbsIDrCBidkMMCASdZHmrz9mGpQKjJvoT7kGloOykZsOnJ7DfIT9bk+p0TpOHslp4tMFX2Hw+UaBG6uPFElL5Bel+DBbS6J1KYzNBqNnT7w7zx8FSFjTuPgvX20wbFV20+ilKtJcId+Jtj48Vpx5pLaRjy9JGW8DzJmHG4mO+6lUOEz71c7U6HVqQzU/tG9whw5jf4KicfxCCOFlrTUlsc2cJQdSQ6sBIGnA96JsHZwrVcrtIJO/RR3vO8y3jvB4qz6Hu+3mdQUufKG4eGaE7Ip8F1TnNvp7l1FYyjC42rmfrJJfexOup96LVYHYinmAymlRnwZTHgvTP8AhXC//FoeNOfVFb0aw4IP7PRkQAcgkAaD3BBPNrlqHYYdtJfF/wAlDsCoOrDZ9m3OLfqtHRALbFFpbEoj+6a38sj0Uj/cgj7N5B4EyPPUe9Ja3NMZbUytcYK4MRZBxJfTdlcLg3nh3HQ806nQfU0bbibAoaGWgwrhdL2ymnYtUC2U/wA3zCh1aT2e01w7zp56K6BtEqpSG5RauHJCYcSn9dpdU4oKyvxmx2vE3B3EajvB3KFXp1aRGYZ2g+00dqD+JvyV0+sECtiJjmoCV9PGTMGY08bwVMGImCdO/h3KPVoNc4kGHXuPjxUapUNJozwWtvm/h/i4Cyjj8ETLtj5F+9Kn9d6y56VUwHOa2o9rMrSQ3stzSGyTxh0clGHTwA/uyebgPQFGsM3whbzQXLNv1llwmRuWRd0+ptIGTOIaZYS25aC5pD2gy0nKToYkFSKPT+gZllZsXJyh4bG85XTHgo8E14Is+N+TVh1kei4qDsvaFKs2aT2vFpg3B4OGrTzVrRYEuhya5Qms1We6SdGmVW5mgNqXv+Lud81qXUwFUbWqw1S3HdElBTVM8Z2vWDRlm5Pp9e5R8HtKrSOak8tPn6pu3Tmr1DqMxjlKi4UbitfKs5mnR6UWp6Y4v/Fd7vkkhjDtXFWpF0z6RayE7qgd0I76UWTHW1MevgEmjWC6tOMMMk34bzz4eKbUxBOkD1/RMFNS/ggPE0W1XBzmiWyB48eOiM2kllSaDuVFjwxdyp4bAuUx9TgrIVmO6PU33ALDxZYeLdD4QqDHbCxFMy1vWj+A3HNrr+UrW5yF0VVC7PP31XyZpuB4SB53QqtapP7seLo3b4BXodagx/tNa7mAffqoNTo/SOgcORt71VktmAAqX9kT3k/BAxdN7mua8tLC1wcL3sbAzZb1/RZp0eRzAPxCgbX6MdXQq1M85GExlid2s21VqW4LujyLEYEAm5g7idY9f1QWYGTY+6fQqwxNLtFMos7QG+RHnYLrw4OXJbjNq7DNB5Y6o10RdrHjUT98NUNmHZvLjyAHxctP07w5binjcWsI7xkAkeIIWbpYRzs0C7RJB11A03m4srdVdkUJXSRZ9GNrOoPf1YcS5oECHTBMZs24SdI1W46NdLjWeab25Kok2kB0a2JMEczPgsF0ewD3VYGYFmo0g3gEHvUvaYfRxjXxDrOtaSBPvy+9c+UYym4m2E3CKZ6wa5Ko9q1C5zWb3b+A1J+CsaeMJbOQiRMWtO5VWM2c6o2oCQDUBE37MiBEHd3LFKjfqR5LtbDhtV2W7ZdB7gSFC5LY7V6B4m3VtZUAB9lwad2jXQsvj9m1KJiqx7DP3gR5HQrVGSeyObK7toe0rqa2pZJVpZNSPqqrg3u0yjv1PpCjO2S8XsVWVx1n3z/U4HzkIlJ9Zns1H8ic48jKa8UWH3GSzRIsQmlncj0dtzasz+Zt/MajwJU1mHa4TTIIPD615pTxNcBxyJlcMPxSLosEathnDUeSCQljLBu1TcqefqU0hRljC1NLUQ80m0iUNkA5ESnQPJSqeG/9ouQBUQCzDqB0nI/Y8QP8s+oUzFY1rBc8hvKzW38c6pRqg2bkdYfFTUkyNbHkuJFyibMoNfUDXBxcS3KAQA7iDPrPdvQ8R7RCtNmbEHV08Q+Sx1QBjaZa5+Zr23LS4HWYaJO8w1dSU1CG5zor17IsemFUtxb2k1QAGWa0GJp3Mx3keJ5Kqw2GeQ4spVnSTZ4DJzw0me4sIMC0hbHb2JczEvb/AGrtMDmlgphgDS01H9YXANEMaHZrBUlOhl+yyVWmzft6+Wk51UZ29WWFzXZpLtzYIkhYJ5X8HQhlklQPoJTzPqOIglrd86SPPeoXS2oKmObTbc0w2eeQu+IWjw1ejhXVariGtyMlrQBcNZDWAe0TmGg1We6KUqmIxtSo4QXgmpawDntcQJ39kNHdKHA05SyviheW2lHyz0ZlCBHCya6kFIQ3rE3ZrAhq6WyINwdxuDzCcuhCUVbui+EJk4ejJ/gCStYSRa5fIOlfBfU9kU2eyPE3PmUypho0N/FS3MnemdSt/cYnQiD1FSZzz3G//cE+kKjXSGtB4scWnx1B5KX1RTTZX3WD20SqW13aPY6OIA+B+AUjPSd/Dz7Pqq4A7k4HLvur7t8otQrhkw7PB9l4KE/ZD92X0UV2JJ4Joqn9R+iG4fBdSJI2c4aj5JwYFFGNeNHO8yUN+Lcbz5gfJC9PgtX5Jz60fXoodTF9x8lHFFz/AJqro9J8J1hpMripVv2WBzpy6w+Mhjmh5CuizOGY77pk8S6T71SdI30W0Koa6X5SAAcwBkDtHQcIme5dxeNfUkE5WH7rf/J2p9FUbWw+eg+mABmaQOG5VUbBbdHnONqXPOwWp6K7QotpUOsqsaaVevLXSXxiKJpMfTbBzBrnSdIAPjl8XsmrTPbpuA4xmH9QkIdCpcXGo3hdWWKOWCVnOU3CTZ6Ltl7RXq0quMpj7J5p05LKBc6mxuXEuY0FweRPV3kNE6gKo6RbVwlemxjqrnZG03jqqZh56oUn0zmDerMskGIAd4Kt6av/ALZU3exrb+7aqOkwuMNBceDbnyCTLo4+5y+wxZ3xRr8LgqePcXS+mKZBFmlzi5jGnWQAOqBGuq1mzNnMotys33c43c88XHeqDolsl9NjusblLiIB1AAOvDX3LSsauZk29Kexvx77vkPKa4rgXSEhjRoC6kuhUQ5KSfC4oQ0mZPYVxJbRQ5JcSUIIBcNMHVJJQgx9EDcoztY70klTINTqLAXQUklRDy7/AGobbrHFVMN1hFBjWODBABJE9qBL77nSmf7P8Iyaj47QgA7wCDMcEklcvaAvcbFzUNzUkkhDQWQLooNJggHmJXEkyLYLSJG1MFTZUIaxoFvuhBauJKsknZcEg1JSGpJJSC8jwkuJKmEJdSSQkOpJJKy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data:image/jpeg;base64,/9j/4AAQSkZJRgABAQAAAQABAAD/2wCEAAkGBxQTEhQUExQVFRUXGBoXFxcYGBgYHBgYHRcXFxwcHBodHSggHBolHBcXITEhJSorLi4uFx8zODMsNygtLisBCgoKDg0OGhAQGiwkHyQsLCwsLCwsLCwsLCwsLCwsLCwsLCwsLCwsLCwsLCwsLCwsLCwsLCwsLCwsLCwsLCwsLP/AABEIANMA7wMBIgACEQEDEQH/xAAcAAABBQEBAQAAAAAAAAAAAAADAQIEBQYABwj/xAA9EAABAwIDBQYEBAUEAgMAAAABAAIRAyEEMUEFElFhcQYigZGhsRMywfBCUtHhBxQjcvFigpKyM6IVFkP/xAAZAQADAQEBAAAAAAAAAAAAAAAAAQIDBAX/xAAlEQEBAAICAwEAAQQDAAAAAAAAAQIRAyEEEjFBIhMyUfBhccH/2gAMAwEAAhEDEQA/AKMNIEuEON4MWH0P0UStVDiRBJyjj9xCJTMk8L5H3XCnE/NfKOmcnouDKyR05ZbisxB7x3jcDLTX9PRK1riYa23Hh+6tqjmkuduwXCYEC5E58ZKFhWiJvbX765qbWVx7Dfh3RLy11rD8uh4XVazZpImCC46zYTYQtPg8OHQXTH5rZ6Si4qoxslveJzkCT48E8bJfq/6c+qzBbDIgvAIi3JW9MAlrA1snLUzqY0VfQqucTkNBGQ8QtH2Z2YajxciDxz9FrO6fydNj2Z2aWsvc8RcRp98ldVadOmN97gLGST5pgxAaN0Zm1lku2G2A0OY4yXCAPyt1d1N10/IyM7U9pmVGllI90C5AOmgCwTcU6o7uDdGVzBA1JM5JX773QAGsiSc51UgUQ0ZW0GruvJY22q+FqOsOGnEniV1BmqY9zR3nuA++CDU2vTBABtqTaBy/VVISXiam4LnMc7eX3dUeJq734iR/cE+qS8l29IJ0JNp6popXMGVNpyAfypPy+4/VEo4dwP8An9UcYbppmB+iLSoX0nkFFoplQO1aPvqEdoG6ARB4wD9Qu+GR9lPqU+saKAE9+6DET4/qnYM7xl2X+TxPBMl/PipmEY4j74dOa0kFrY9ktj0XtFR4MzEb0aZ8c/ZbMbGoP3TuutYQ7L7lZnZzfhU2AiQIJ6m/1Wv2T/42njddMRUulhmMENbHmn/EXPCh4vEhoIBG9CaQ61TeLi1wkW6HM+iXC1SRJvAz8FR0q3egAwSXG+R4equmU4Y1g18bINExeIcJk3dYRYc78b+ikfzUQI7sTlkhuwdQuHdAbz4cVNbg4+/BBPn9tGDvZfeaNXdlJvOqj1MQd6GwZ+nJFpkkwSQYkQJnj0GS82S3tr3aPToANnezg3+8kwPYBAdJ5DRPpUnPBdoM5nx6ImAwHxHgAW1gCzdTMT6q8cYuwtMOJDWglxs0Z+QVxgOxNT5q1QMJzzcRrByHqtNQNOgWNY0Nc4C8ZAZAxpx43Qtq4tzntbJG84CYjui7ukn0XROPGXtFzutC7C7MYRnzFzzkJkA9ACtO+hRw7CWsDfPPhKq8BjtxpJ0sMvC/h6qNhqtXEvG+TAJtoOS1mvxA+N2i2nTNZ5MZNaM3HgF5ntAvrVXVH2JPy8so5AcM1fdqtpsfW3KZ7tMbniDeBoTlPIKldUDBM3Oiyyu6qFqNIiXDPKOluipsfi3B0NJLtTa3IWzRMTjbmLuNuk/VEwuyy4gQST11Tx19qscbl8QqGGdG9Enibn7v6LnYMuBtJyn6rY4PYhDQHNiYlLjdiHQjopvPI6MfGys+MQ7Zr2S5h5/XxUrCVd6A4Q/nkf35K5qYAtzOSpcVQO8QLag+UJzPHPpGfBlj3pZCmBpnqm0mQZldhq4LASYMQRwOqWJyIWXqyEdGhTKh0ABMW5HREFCTa6scDsmq98NYSYyCc4ytQNn4SpUIa1gLjo0/sFqdndjcQ7NgaLfib9CrvYuzXUKYAp990yd246rS4JrmN7xk5BdE45EXJWs2G4AN01V3Sow0ACIsE740C9yolXajhYMB6uI+hV6TtMeYVVjaLi4lovEA2kG9wiM2hUM7zWi9hJy68fBdUxrWkFwHIgp6GzKWFvl4qwaIvqq123qIMEkHpr9x5rMY3tI81qgaTuCQACRJBubX1A8UaG27qygOL7xHK6znZ/aDnglzi4DXeOnj9wreuajm90hmUSJT0W3gTGOPLkJFtEegO8S5xAzykDwOuXmlFBwkzr1+mSFXLjHd/wDaZ9LLz9/4b/EvD0y9wAMDXMSOJMZK82Q1ondBuYnQx0yHLrxVPWqFjGCA1xvAM7oyGXFX+zcM5rA7dIAbOWf3Hqt8Mf2llU9+Jl4I0+nJNwNZzqwc/ITH34qDh6wlpOWs5KbhHAkgXJJBPAQn+pTaji47rDIIA58VpsJTFKlaJIWf2HRMzE39lbY2vpwVYh5ttdop16zybF9h/qI3p6Klq7QDyQHxrJbn5q37TH+of7gfJUBbNyFjctdFtIwbZeDM3W22YSCCFidisO/cEDMLcbG2hRFnVG9Fjzbvx6niWTHdabCUQ4SU7H4MBptdGwGIpOu2oPC6JtDH0qbZeS4feiy11qt7nfbr4w+No5yqLE0RJPJafaGKfWJNOmxjfzVHAT0CpKuFcSQ4X4i4Rj/A89ckTf4e7HbWpVnGmHubUgTEfKCM/Fek7K2bTbu/02hwGe6PFYHsDWNM1KYFn1ZN9Nwafei9OouC9PDKWdPF5cLjexm0wMgB4Bc58ZINetAUfB1S4k5AcdTP+FTMLatR8WmTlHPXmnYKlUbJcS7gJJUvE4oNFs1Hq48NEz+6YEq1nAwBKex5hQsHjt5s5XMcSBafEym4naoaBvCOWZ+/3QQGO2wRIbnE3B4HThzWfxOLqVj8Nrz8QwYg7rRrPNaE1/iHdtcGehJAHoUXCbNp0z8QC57o6J7LTOVNlFnzveYueZ5HPgn4JrA4WEOPMzMWupPaOs7ebuNJNjyAtc+qZhSS9sixb0g6xx/co2ekynj2UoBDYc7dAAFgeQ4EqyrYsloDQC8kiOkz7LEVajnViIMhxJz4iOQiNVtdmDuh7r90ATe+vskHh1aoTHevoIHun4eqBYtJnK8QjtpMa4gjeIsYMA34x7Ky2TSc5xdSYBu5Exut87lYY8cjS5LLYGwmvbvO3SSRdwMATp+/BW+0NlPdvAfLp0HQqNhXNbDng1L2Imx5XvfkrsY2QCd5s/hiCtdFtlq2yXhsR9FL2VgCNDM/VaY4YPixyvNvsqQ3BAD7sp9YaDhKRDTzQMaIBlWlYhossjt/bBYQ0QTEmfRFugy+1KZc8xJVW+jEi6s341zicgCTO6M+t1FniJ6yubLDd3Kj1pNi0AajmSbtgePBX1IOaHshjIaN3eYXb5m4mCG92YJGZCq9nS2oHRxP18olbzBsZUAJF1hy31set4eMvHpUYfC/DFNwJkgb1g0F2obGbRxMKw2w67bWj6I218KRuRx9PspNt4QfDa7eAuALiVll/K7duEkmtqvE7IDvhVAxhLBlBIf8xBeDMnvHUA+AQsPgvhMhwvFitNsXddTAPzNkeSq9uviRKXJnbJssMcZbpX9k69NtUl3zfGpx/aTB9J+wvTajYNoAXiez8cW/H3R34ljtAWte76DyWw2F/E3Dvpj+a3qVTJxa0uaeYiSJ4RZej406ryvMvc/39a7EsLiAASpIAYycidOH+UDZGOpYlu/RqNqNmJabjqM2nkVMxeGlpAtay3cakp4s97eE3yjK2V1XV8W+S0uAgloPMxmNMwIVvW2Y8tLQDFrjMnVQ8J2c3T+IkAnWN4zfn8zvNURKNbcYcg0ENb9fvkq3EbSDqhaAS5oG6NO9JnkYVritkQ1oO9DRHUuzPVB2Ls9rqhff5r5Ra+euQCYWHZ7Aw0ucCLNHpJz5uIVi7FZAEATDRxN+GiPWd3SomGbuiTc/dkiThrqhkmSTHK2QTjMc/qhlhOeXujY063zGPIe+aE/HcIjjIVbtfEiRTBgk3PAffspFFjQGndm3dGsRmfJOh47ADYgzOfp+qmYXaXw6e61pHEzYny+4UeviLk3acr3gdTqgUyYneE3tfw0WO1reltcjdduiwgXRW7aO8HFpMZX1VExzkYONpnop96r1aMdp6g+W3gD9EOp2oqn8XrA9Fm61Swm0nVP0F0e1HrF8ztBUMyfU/Uqlx1Q1KjnHXI9BCkYDDlxibFXGC2P8ON7vOORvbkJ90auRW6U+A2NUq/hLW6vOXgBcq7Zsyjhm79VwjIucbdAJMu5CStBhGUqdJzyS0RvPJue6JPhEryTtDtt+Kql5kMEim38rfaTAk/stscJE7tazbPbShublGmX2ALt0MHhIn0S9ntsSAeS8+3lN2VtH4boJsVh5PFM8evrr8Tm/p5avyvRMXtkVbBpeQYtEC1wSbKZJ3ZG5OV3F0C2UA3zWZwj6fdIyGgt7LQHG0N0HvT+XeOfQLjmEerh/Kd1WOx1Sm6GuYeQDx6whY/H77Gum5mRwiR7pAe/vhsAXAiNZVXjHOqODGCXOMADmpuEt1IWWfrvvozZNKRiKv4abHX5lpAHlvHwWUY5b7tZTGCwDaAINSqYceOReegG63xXnYK9LjnrHj82XtV1sLbVbC1BVov3XZEZtcODhqPsL07YP8S6NUhuJHwXRG8JNMnnq3xkc149TNkQLVhY+msNXa5oc1wc0iQ4GQRyIsUUVNF88bB7SYjCH+k87puabrsPhoeYgr07sv/ETD1juVgaNR2W8ZYTlZ2n+4AcyjRNs+i50g2HL0skw+DawANBsnh2SI46JAKZzTQ0TJCM0LnFACa+emiFjK4aLlSKrw0SVSYnFfEeGtuc+iAhOO9VEEkkb1hkOZ+isBRdE968aQrGhQZTEkd6IJOaWpiDyjxQHl1OlazK3H55E6WjomiRM06pI/wBLYz4lpVUapAs+kSOIi3IkZp1HEVPwv3tQLx7rLcNPfukg7kDWWjO+rQFKpsw0XDp1gG3/ALKpNWsbSHX4uNzdGoY2sOFspMZXgFPcCdUwuGOTqg8AfdAqYCnk2oCf9QA9nJf56tm6nM8APLOUtOs7PdcI4hvTNPou0vCM+GN5vwSbzJNvVSTjS51/h34VCB4BVzcRuyd2SPm+WOVt3on0sc0C7Sb27o/RVKTu2G0KhwVQCAIbb4gcYLmg6cF5YyovQtt4oHD1Qaf/AOZjumx4npnK86a5PaoeXIBzT3FDKSl9sHG1A153S9jI3tS0GQD0tmr2l2hpBov96/TzTf4Tn+vWHGmPRw/VW3aTsZSNYPp0vmNwJDZN5jKFhyceP3Tq4eTPWpVJV2u+q74dFpc92QGl9SvQOy/Z4YZm/Uh1Yi50aIuB9Si9muzlPDNkNbvnMgZcgqD+J/aP4VP+Wpn+pVHfI/DTyjq7LpPJGGE/weedv2sJ2z25/N4lzmn+m3uU+bQbu/3G/SOCogUiVbRy27GabgefRGCjYcyXFSQqSJuppallKXJ7Kx6N/DPtsWObhcS7uG1KoT8h0YT+U6HTLLL1shfLZaRofJe3/wAMu1H81h/h1TNajAk5vZk13UZHwOqKTaoAfJsnV2bwieqaKWgySJB2nXgeybsegWgk3J1Ux2CkyTlyR/h2hAQd5znxundGts+CktwdiDeTOsozWwiSg3z3vjcJNRsjJpaSXTBziNT5Ict0dIiYANjwzUapSOYLcpzi0XzvKfTrXEZch9Zk2XJavSwwlZrTFwMzYA8syVMpbSA+UX4nPLhBVQaV7b0cwUZsnnzMyPoqmVg1GhZtoEXbTngN8E+sRZCq7Uc8EENDeAtrpB+4VGBe/uiNfz6W+sKvel6xajENvLmj/kf+yTfaSCCCObRbXJQGvBzLup/VAxuN+G2Zk/h5/snu0aRe02PIIptgBw71gJBMAW6FZvU9EXE1S4kuuTmgMPeHktRDSuXOXNCDaHsTjnUatZ7fmGHqEdQWEeULRfwkxj3V6wr1HPfVG+3eMkub8xHgRloxYOhiCwktMbzXMPR7S0+/mAr7s9Qe7aGDbSO6WP3yeDACXf8AJst/3JU5fj2raeMZRpPqvMNY0uPhoOZy8V89bV2g/EVqlap8z3ExwGgHIAAeC9A/iztyzMK3WKlXoPkb5y7wavNYSxis7+OXV7ABPAi5TGu33dPdUgek2AihIEjigHbyGaqa5yagH754q37JbcdhcXSeCQC7cfH5Xd33g/7VRmTyCFiRAgZnJAr6I/8AsJGZIixy/VKO0hjMxxgD6LF7OxwqUqdS53mtJ+Wxi4y0KkirMfsE/ZnptKXaZlpcRxy9LIo7UUZzJ8FiiwHOQf7m39U2OCNk247VUeDo4x+6e7tTQGrj0ErCNaeI8iE5sxmPJGzYK0XbF7WH+USiwTmQOn7rsQWaS69wSfqn4INv5QSROq5v1sd8UExJ63APGc06G/m8pKI+u0GzGxrp+pChmrE7tuPP9UUJgeBlJE806QTryv7zmo1IHWQDr9lFbUgxJ8gfdELR2JrhgcZiJtAE8LLN4nEueZeZP3kNFI2jit90D5QTHM8VXvK3xx0RjiUzeKe5yESmBauZ6pJzSvEweQXbvugOqiRC0vY7aDWV8PVc7dFPeY8/6fhuz8YWalKx8NI4n6X9wkEnbG0HYitUrOze4mOAyA8AAPBRmhNAUiiLg85TM2uO7I0XYenugDz6ouJqAuIbqfRNDkEehPKWcuaGTdAI5c1vFOAPQLjySBHHQZ+yHWhonNxsERxi2vBDZTklztJ6eCYavsJtDepmiRLm95pvkTfTR3/Za4A8/HX6rzbsXiN3E0+Dt5hngQY9QF6dTqMYJgucf7oHPOEJD+EZiJ6H90Z1BwHynoYEen1Qv5gEw8ECcwd2fC4UxmJbYB8XiTE+UQgkKkCTEOnlkpXwjxv981K3RrUJ9PYIcd75vVMPO6joFnQBPdAmfEWnyQaDzJDxug3GRdHMxARK+GYMnGDqY9g63ih/ywiRHUnXPRc2/wDhqIKbQN60ScxvfUHhohCqZ3bHnHunFjTMEiL3sI67xvyRiywLSIyJMCPr4mFP/RupOaJ3zr+EiPO5P3dR9pY5m7uMB3r7xMZacxPC/rZ76gAJ3W2Emwjz+ipK9UvcXHXTll7QteOJpHuQiiBg4BPbu6iei2JEcUkKW/DzkN3q4fomHCuGnskCtu0crffqmb2iPgsNZxJtlwUd7IMFIEaudmuZmuY26ALTanVKsWGfsmufoEjGJgtNkBc2/jZPbqkbYIBhd3vOPKPqfJOa2M80JrZc2SdctTGU6aotRv2EAhPGySeCVq5ANIA+5JSVWEtvYaN58SiNXEx3jpl15ffFALsl4p4mgfw/EaD0kNPuV62xjJEU3kyY1M9LSF4nXcbGcr+MyvR+ym231mujdFRsTFjByPmD5IS1jmMLYeHAc2ER5OS0WUoMOaYy3m69SSoxx1WIc5x/4kfVPG0njIzwkCPRo1TBCBo4eELmmLbwy5+6JU2iHWLRvcYaY9kjm1HHulpGcCB67yCedOqNA7tLvDM3IFvdRg85QPv3Uljambg6Tlf6AJ7XOnvF5I03QfcfRc17ah08N+YETnxHgf1UsYeno6TwLALeBhBpxvRcjVpO4GmeY3fDmiGmYs0OboW94iOIBEDnEIkkHaDtqu1rNxoEuPCCBc6OIVKwqy2/id5gvIaQcgORmCZzVPSrArbCzSb1UmV0wmtenFUCisRkjMxUZ38SoxS7qAlDHToPCySq0PjQ+ajhqeySQAJJMBBubgyDIv7+SC8wY19lvtl9lAKYdU7zjp+EeGqTE9laTvw7v9tvRYXnx26J4udm3nzTGv3+qeKpWmxXY5wPcfPJw+oVfX2DXZ+Geh/WFc5Mb+s7wck/FV/MFd8WVJrUXM+ZpHUIbnK2erA2iXDzRnIVL5vBFcmQYcuTgE0oBwKi4txm+mQUtpUHEOugVGrNJKuOy+0Rh6wcciN13QkGfAgFU5aPsEpbDQ+SaXtm6HQQ+3QQed0goDIuF+I/dYvsXts1GHDvJhgltnGWTG7bhaOvJafCbPYLhzxvX3d4+xiMkEsX0WNEmEE1GnWeETHp93QHYWDIDQ05m4nPTU5Im5Is8AdTbjMphgquKmw3r5hzyZ8o90IVImNRc2seRui0KdHd7z3NfwLZb5iSVO2fgqZnefQqCJEvfTI6bzN0nkZXJrKttxWsDd3vOdOgaAR1Jn6JKQkht5No7oF+ZIA6q02w5khvwwwj8TSyHD/aA0+Sg1aY3N+LARYgX6TKXr2NiYvBOogtrg0w8Wnvbw6NMEXzWXq4S8tlo6yp1WoSbkk5XM/YTCV0Y46Re0LccOaJTxTciboy2vZTFUMRhjgK8NO8XU3QO9feidHTN0s8vWb0vj4/e63pjaZCcagWn2r2AdRuyqQzg5oPkZHsqDaOwqtIb074iZAy5EfVRjzYZfKvLx+THuxHmVabBYN8vP4cv7j+3uqdj7eCsO0YDaNCnQ3e4zfq1Gx/Ue+DAOZawWvGvBXlLZpHHlMbuvRtg7Sae7KvaoHJeP7P7T1RQpsDKTS2IeGd4gHU84IPFeg9ntusxNMGSDqNQea4eXiuHf49Xi58M+p9Xhw4KA7AAqXQbofBDxmO+GQJF7eJssfZt6qfaeFFJgqAte2YcwgG0wfFYTtNs34VTeaP6b7t5TeFuqUEuZUcGjMF1r65+Ci41jMXg6jGXfRsDxES30gK+LluOW2XPxTPHX7+PNcOblFchYaoLjUFEeV6jxiBNKUJoQDibKBWzA+729lMqGyg7xLiYJjgJjRAoheEOqQRaEQVOR8Uu/yQSZ2VrmniWEOa3elpJygiY8XBvjC9OY55AO63qT+3FeRvJ4LV9mdvh4bh3mHEw1zph18uTvfrnUqbGlfiCM6RcdSCCOGcx9VC+KKkw0TPyxPnc8lN/wDjgN/vHIA90mB/pAF/3TqGAbpUB4yDy1kcQkGQr7R7nwwCGyDct06MHmlGKBALwX6NM/sZSswN/wDxv6bwmecNJHklp7LqONmkDnPvH0XNqtdxFDM4FvOPFdjHHdFhnnHWyfVxFOmHA1Gki0bsmZjqgPxzH0iKbXBrSDvOMScrCeZtmqxw72VyQXoZKJWNgUKoL+q2IpK9E7DbIp/BbVM77pk8LmAOS84C9b2Ni6Io0xSI3d0ffVcvk5WYzTs8LCXO2rGvswERJI4SSPJVuLwStaWMBFiEx1YOzXFHp6eS7b2G+i+WGWTwuBGsZ3m6i4bEwdLjI5T+8rbdt6m7SaB+J0HpBP0CxQevS4rbj28fyMJhnrFHxBPDyyCXD4hzCHMcWuGoJB9FIL9ENjQMv1WjD9bPsp2trvqso13tLHWD3NALXfhuIsTa4K1u03RnmLHkR9NV5K10KfT29XADRUdAymDHmJXLy+N7XeLu4PL9ZrPtt9r46kHMfUjcMbwM9Dlec8lmMTtr4ZczCkspuEG18ybTl1zVDUrEkk3J1KY16fH42OP3tHL5dy/t6IGCbdR+ieUIlPJXU5CpoXFLCADiTaEmAcBM6mxQ8W5LTEABBLGthw4c+Kr3MhTcK+0E9ELEt80jDY7Rds+gHV6UGB8RpPEQQbc7QmNSYDCmrWZTB3d8wT+WBJPkEyr1ahUY8XcA6QYJE6ZyD6Ka1lAkNIDiBMkAzzMACfBUkVKh71QG4gCTOgiw9J6KT/KtbAd8RomZG83Q8Rz4plpkX7ZfzHOTP6JHbRqiHOh1oBMWnhF1FotaPmgmYuXD2H1U/Ze64xDIHFjSfqSuebt+tL1FLgti1MQ8WO7+J+Qzvc65rUba2SKeGIpuG6G3BF3AG1xqpWEa4GAA8C/d3Qf+JiPBdtLHuNJ9NzHCWlth3biLm91t+M9MJMt6JA6wOrfb790NjoPoU5pg+hQZHCDGmnRaLs3tYNApERFweOsFZ149PZNlRnhM5qtePkvHluPUsPXBuCpjXyvMsLtaqwd10jg6/wC6mjtXUH4RPX9lyXxspenoTzMLO1724Z/RaeDx6tcP0WKBU7aG2qlYQ4COUqAurixuOOq4efOZ5bhUqSVy0YlKQLgUqAUpIXJpceqAelKaHArkAQnVNLkgfGaZVeIQAM3IwahYdup19lKlAOo/KRqDITnmQmUnQVxMEjggBb0GfNWfZDDOfiwWgEBri6bWPdsdDJ9FV1DcharsPhXNpuqbjSHOuSJJa2wgad7evyCcKthiMO5jJbTkj8pJIEdQUCni6jYM2vN8svzNCPR2jAd/TIEwbumfHW3qoFTFkuhryBFrC3WDfJPZaYms0ANjX91VsG9WgzG9GZ4rlywxaX8ehbNphje6ALaAScszqVIxbjujqPULly0y/wDCn9rzPFiHvA/MfdIfoPZcuVJK42CY4Z9Ui5IH0tU/MLlyAA2ziNEYrlyYKUq5ckbkq5cgESLlyAa5oQg88Vy5BHVHFRaV3QVy5Aqc0J8LlyDEIsUJ/wA3guXJgKrmF6R2KxDiwNJlrQwNGg7hK5ckS0w536veANheBOR1z0VlicOwAQ1o8AuXKi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8167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dirty="0" smtClean="0"/>
              <a:t>Reduced Instruction Set Computer (RISC)</a:t>
            </a:r>
            <a:endParaRPr lang="en-US" sz="3600" dirty="0"/>
          </a:p>
        </p:txBody>
      </p:sp>
      <p:sp>
        <p:nvSpPr>
          <p:cNvPr id="2264067" name="Rectangle 3"/>
          <p:cNvSpPr>
            <a:spLocks noGrp="1" noChangeArrowheads="1"/>
          </p:cNvSpPr>
          <p:nvPr>
            <p:ph type="body" idx="1"/>
          </p:nvPr>
        </p:nvSpPr>
        <p:spPr>
          <a:xfrm>
            <a:off x="228600" y="685800"/>
            <a:ext cx="8915400" cy="6172200"/>
          </a:xfrm>
        </p:spPr>
        <p:txBody>
          <a:bodyPr>
            <a:normAutofit/>
          </a:bodyPr>
          <a:lstStyle/>
          <a:p>
            <a:pPr>
              <a:lnSpc>
                <a:spcPct val="90000"/>
              </a:lnSpc>
            </a:pPr>
            <a:r>
              <a:rPr lang="en-US" dirty="0"/>
              <a:t>MIPS Design </a:t>
            </a:r>
            <a:r>
              <a:rPr lang="en-US" dirty="0" smtClean="0"/>
              <a:t>Principles</a:t>
            </a:r>
          </a:p>
          <a:p>
            <a:pPr>
              <a:lnSpc>
                <a:spcPct val="90000"/>
              </a:lnSpc>
            </a:pPr>
            <a:endParaRPr lang="en-US" sz="2800" dirty="0"/>
          </a:p>
          <a:p>
            <a:pPr>
              <a:lnSpc>
                <a:spcPct val="90000"/>
              </a:lnSpc>
            </a:pPr>
            <a:r>
              <a:rPr lang="en-US" sz="2800" dirty="0" smtClean="0"/>
              <a:t>Simplicity </a:t>
            </a:r>
            <a:r>
              <a:rPr lang="en-US" sz="2800" dirty="0"/>
              <a:t>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p:txBody>
      </p:sp>
    </p:spTree>
    <p:extLst>
      <p:ext uri="{BB962C8B-B14F-4D97-AF65-F5344CB8AC3E}">
        <p14:creationId xmlns:p14="http://schemas.microsoft.com/office/powerpoint/2010/main" val="841129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Reduced Instruction Set Computer</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Oval 3"/>
          <p:cNvSpPr/>
          <p:nvPr/>
        </p:nvSpPr>
        <p:spPr>
          <a:xfrm>
            <a:off x="1219200" y="2590800"/>
            <a:ext cx="304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1295400"/>
            <a:ext cx="3200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7" name="Rectangle 3"/>
          <p:cNvSpPr>
            <a:spLocks noGrp="1" noChangeArrowheads="1"/>
          </p:cNvSpPr>
          <p:nvPr>
            <p:ph idx="1"/>
          </p:nvPr>
        </p:nvSpPr>
        <p:spPr>
          <a:xfrm>
            <a:off x="228600" y="901797"/>
            <a:ext cx="4191000" cy="5741984"/>
          </a:xfrm>
        </p:spPr>
        <p:txBody>
          <a:bodyPr>
            <a:noAutofit/>
          </a:bodyPr>
          <a:lstStyle/>
          <a:p>
            <a:pPr marL="0" indent="0">
              <a:buNone/>
            </a:pPr>
            <a:r>
              <a:rPr lang="en-US" b="1" dirty="0" smtClean="0">
                <a:solidFill>
                  <a:schemeClr val="tx1"/>
                </a:solidFill>
                <a:ea typeface="ＭＳ Ｐゴシック" charset="-128"/>
                <a:cs typeface="ＭＳ Ｐゴシック" charset="-128"/>
              </a:rPr>
              <a:t>RISC</a:t>
            </a:r>
          </a:p>
          <a:p>
            <a:pPr marL="457200" indent="-457200">
              <a:buFont typeface="Arial" charset="0"/>
              <a:buChar char="•"/>
            </a:pPr>
            <a:r>
              <a:rPr lang="en-US" sz="2400" dirty="0" smtClean="0">
                <a:solidFill>
                  <a:schemeClr val="tx1"/>
                </a:solidFill>
                <a:ea typeface="ＭＳ Ｐゴシック" charset="-128"/>
                <a:cs typeface="ＭＳ Ｐゴシック" charset="-128"/>
              </a:rPr>
              <a:t>Single-cycle </a:t>
            </a:r>
            <a:r>
              <a:rPr lang="en-US" sz="2400" dirty="0">
                <a:solidFill>
                  <a:schemeClr val="tx1"/>
                </a:solidFill>
                <a:ea typeface="ＭＳ Ｐゴシック" charset="-128"/>
                <a:cs typeface="ＭＳ Ｐゴシック" charset="-128"/>
              </a:rPr>
              <a:t>execution</a:t>
            </a:r>
          </a:p>
          <a:p>
            <a:pPr marL="457200" indent="-457200">
              <a:buFont typeface="Arial" charset="0"/>
              <a:buChar char="•"/>
            </a:pPr>
            <a:r>
              <a:rPr lang="en-US" sz="2400" dirty="0" smtClean="0">
                <a:solidFill>
                  <a:schemeClr val="tx1"/>
                </a:solidFill>
                <a:ea typeface="ＭＳ Ｐゴシック" charset="-128"/>
                <a:cs typeface="ＭＳ Ｐゴシック" charset="-128"/>
              </a:rPr>
              <a:t>Hardwired control</a:t>
            </a:r>
          </a:p>
          <a:p>
            <a:pPr marL="457200" indent="-457200">
              <a:buFont typeface="Arial" charset="0"/>
              <a:buChar char="•"/>
            </a:pPr>
            <a:endParaRPr lang="en-US" sz="2400" dirty="0">
              <a:solidFill>
                <a:schemeClr val="tx1"/>
              </a:solidFill>
              <a:ea typeface="ＭＳ Ｐゴシック" charset="-128"/>
              <a:cs typeface="ＭＳ Ｐゴシック" charset="-128"/>
            </a:endParaRPr>
          </a:p>
          <a:p>
            <a:pPr marL="457200" indent="-457200">
              <a:buFont typeface="Arial" charset="0"/>
              <a:buChar char="•"/>
            </a:pPr>
            <a:r>
              <a:rPr lang="en-US" sz="2400" dirty="0" smtClean="0">
                <a:solidFill>
                  <a:schemeClr val="tx1"/>
                </a:solidFill>
                <a:ea typeface="ＭＳ Ｐゴシック" charset="-128"/>
                <a:cs typeface="ＭＳ Ｐゴシック" charset="-128"/>
              </a:rPr>
              <a:t>Load/store </a:t>
            </a:r>
            <a:r>
              <a:rPr lang="en-US" sz="2400" dirty="0">
                <a:solidFill>
                  <a:schemeClr val="tx1"/>
                </a:solidFill>
                <a:ea typeface="ＭＳ Ｐゴシック" charset="-128"/>
                <a:cs typeface="ＭＳ Ｐゴシック" charset="-128"/>
              </a:rPr>
              <a:t>architecture</a:t>
            </a:r>
          </a:p>
          <a:p>
            <a:pPr marL="457200" indent="-457200">
              <a:buFont typeface="Arial" charset="0"/>
              <a:buChar char="•"/>
            </a:pPr>
            <a:r>
              <a:rPr lang="en-US" sz="2400" dirty="0" smtClean="0">
                <a:solidFill>
                  <a:schemeClr val="tx1"/>
                </a:solidFill>
                <a:ea typeface="ＭＳ Ｐゴシック" charset="-128"/>
                <a:cs typeface="ＭＳ Ｐゴシック" charset="-128"/>
              </a:rPr>
              <a:t>Few </a:t>
            </a:r>
            <a:r>
              <a:rPr lang="en-US" sz="2400" dirty="0">
                <a:solidFill>
                  <a:schemeClr val="tx1"/>
                </a:solidFill>
                <a:ea typeface="ＭＳ Ｐゴシック" charset="-128"/>
                <a:cs typeface="ＭＳ Ｐゴシック" charset="-128"/>
              </a:rPr>
              <a:t>memory addressing modes</a:t>
            </a:r>
          </a:p>
          <a:p>
            <a:pPr marL="457200" indent="-457200">
              <a:buFont typeface="Arial" charset="0"/>
              <a:buChar char="•"/>
            </a:pPr>
            <a:r>
              <a:rPr lang="en-US" sz="2400" dirty="0" smtClean="0">
                <a:solidFill>
                  <a:schemeClr val="tx1"/>
                </a:solidFill>
                <a:ea typeface="ＭＳ Ｐゴシック" charset="-128"/>
                <a:cs typeface="ＭＳ Ｐゴシック" charset="-128"/>
              </a:rPr>
              <a:t>Fixed-length </a:t>
            </a:r>
            <a:r>
              <a:rPr lang="en-US" sz="2400" dirty="0" err="1" smtClean="0">
                <a:solidFill>
                  <a:schemeClr val="tx1"/>
                </a:solidFill>
                <a:ea typeface="ＭＳ Ｐゴシック" charset="-128"/>
                <a:cs typeface="ＭＳ Ｐゴシック" charset="-128"/>
              </a:rPr>
              <a:t>insn</a:t>
            </a:r>
            <a:r>
              <a:rPr lang="en-US" sz="2400" dirty="0" smtClean="0">
                <a:solidFill>
                  <a:schemeClr val="tx1"/>
                </a:solidFill>
                <a:ea typeface="ＭＳ Ｐゴシック" charset="-128"/>
                <a:cs typeface="ＭＳ Ｐゴシック" charset="-128"/>
              </a:rPr>
              <a:t> format</a:t>
            </a:r>
            <a:endParaRPr lang="en-US" sz="2400" dirty="0">
              <a:solidFill>
                <a:schemeClr val="tx1"/>
              </a:solidFill>
              <a:ea typeface="ＭＳ Ｐゴシック" charset="-128"/>
              <a:cs typeface="ＭＳ Ｐゴシック" charset="-128"/>
            </a:endParaRPr>
          </a:p>
          <a:p>
            <a:pPr marL="457200" indent="-457200">
              <a:buFont typeface="Arial" charset="0"/>
              <a:buChar char="•"/>
            </a:pPr>
            <a:endParaRPr lang="en-US" sz="2400" dirty="0" smtClean="0">
              <a:solidFill>
                <a:schemeClr val="tx1"/>
              </a:solidFill>
              <a:ea typeface="ＭＳ Ｐゴシック" charset="-128"/>
              <a:cs typeface="ＭＳ Ｐゴシック" charset="-128"/>
            </a:endParaRPr>
          </a:p>
          <a:p>
            <a:pPr marL="457200" indent="-457200">
              <a:buFont typeface="Arial" charset="0"/>
              <a:buChar char="•"/>
            </a:pPr>
            <a:r>
              <a:rPr lang="en-US" sz="2400" dirty="0" smtClean="0">
                <a:solidFill>
                  <a:schemeClr val="tx1"/>
                </a:solidFill>
                <a:ea typeface="ＭＳ Ｐゴシック" charset="-128"/>
                <a:cs typeface="ＭＳ Ｐゴシック" charset="-128"/>
              </a:rPr>
              <a:t>Reliance </a:t>
            </a:r>
            <a:r>
              <a:rPr lang="en-US" sz="2400" dirty="0">
                <a:solidFill>
                  <a:schemeClr val="tx1"/>
                </a:solidFill>
                <a:ea typeface="ＭＳ Ｐゴシック" charset="-128"/>
                <a:cs typeface="ＭＳ Ｐゴシック" charset="-128"/>
              </a:rPr>
              <a:t>on compiler optimizations</a:t>
            </a:r>
          </a:p>
          <a:p>
            <a:pPr marL="457200" indent="-457200">
              <a:buFont typeface="Arial" charset="0"/>
              <a:buChar char="•"/>
            </a:pPr>
            <a:r>
              <a:rPr lang="en-US" sz="2400" dirty="0" smtClean="0">
                <a:solidFill>
                  <a:schemeClr val="tx1"/>
                </a:solidFill>
                <a:ea typeface="ＭＳ Ｐゴシック" charset="-128"/>
                <a:cs typeface="ＭＳ Ｐゴシック" charset="-128"/>
              </a:rPr>
              <a:t>Many </a:t>
            </a:r>
            <a:r>
              <a:rPr lang="en-US" sz="2400" dirty="0">
                <a:solidFill>
                  <a:schemeClr val="tx1"/>
                </a:solidFill>
                <a:ea typeface="ＭＳ Ｐゴシック" charset="-128"/>
                <a:cs typeface="ＭＳ Ｐゴシック" charset="-128"/>
              </a:rPr>
              <a:t>registers (compilers are better at using them</a:t>
            </a:r>
            <a:r>
              <a:rPr lang="en-US" sz="2400" dirty="0" smtClean="0">
                <a:solidFill>
                  <a:schemeClr val="tx1"/>
                </a:solidFill>
                <a:ea typeface="ＭＳ Ｐゴシック" charset="-128"/>
                <a:cs typeface="ＭＳ Ｐゴシック" charset="-128"/>
              </a:rPr>
              <a:t>)</a:t>
            </a:r>
            <a:endParaRPr lang="en-US" sz="2400" dirty="0">
              <a:solidFill>
                <a:schemeClr val="tx1"/>
              </a:solidFill>
              <a:ea typeface="ＭＳ Ｐゴシック" charset="-128"/>
              <a:cs typeface="ＭＳ Ｐゴシック" charset="-128"/>
            </a:endParaRPr>
          </a:p>
        </p:txBody>
      </p:sp>
      <p:sp>
        <p:nvSpPr>
          <p:cNvPr id="2264066" name="Rectangle 2"/>
          <p:cNvSpPr>
            <a:spLocks noGrp="1" noChangeArrowheads="1"/>
          </p:cNvSpPr>
          <p:nvPr>
            <p:ph type="title"/>
          </p:nvPr>
        </p:nvSpPr>
        <p:spPr/>
        <p:txBody>
          <a:bodyPr>
            <a:noAutofit/>
          </a:bodyPr>
          <a:lstStyle/>
          <a:p>
            <a:r>
              <a:rPr lang="en-US" sz="3600" dirty="0" smtClean="0"/>
              <a:t>The </a:t>
            </a:r>
            <a:r>
              <a:rPr lang="en-US" sz="3600" smtClean="0"/>
              <a:t>RISC Tenets</a:t>
            </a:r>
            <a:endParaRPr lang="en-US" sz="3600" dirty="0"/>
          </a:p>
        </p:txBody>
      </p:sp>
      <p:sp>
        <p:nvSpPr>
          <p:cNvPr id="3" name="Slide Number Placeholder 2"/>
          <p:cNvSpPr>
            <a:spLocks noGrp="1"/>
          </p:cNvSpPr>
          <p:nvPr>
            <p:ph type="sldNum" sz="quarter" idx="10"/>
          </p:nvPr>
        </p:nvSpPr>
        <p:spPr/>
        <p:txBody>
          <a:bodyPr/>
          <a:lstStyle/>
          <a:p>
            <a:fld id="{DAD0A56F-BD0F-4BDF-9912-D1E89E9626C0}" type="slidenum">
              <a:rPr lang="en-US" smtClean="0"/>
              <a:t>25</a:t>
            </a:fld>
            <a:endParaRPr lang="en-US"/>
          </a:p>
        </p:txBody>
      </p:sp>
      <p:sp>
        <p:nvSpPr>
          <p:cNvPr id="2" name="Content Placeholder 1"/>
          <p:cNvSpPr>
            <a:spLocks noGrp="1"/>
          </p:cNvSpPr>
          <p:nvPr>
            <p:ph sz="half" idx="4294967295"/>
          </p:nvPr>
        </p:nvSpPr>
        <p:spPr>
          <a:xfrm>
            <a:off x="4191000" y="901797"/>
            <a:ext cx="4724400" cy="5440363"/>
          </a:xfrm>
        </p:spPr>
        <p:txBody>
          <a:bodyPr>
            <a:normAutofit/>
          </a:bodyPr>
          <a:lstStyle/>
          <a:p>
            <a:pPr marL="0" indent="0">
              <a:buNone/>
            </a:pPr>
            <a:r>
              <a:rPr lang="en-US" b="1" smtClean="0">
                <a:ea typeface="ＭＳ Ｐゴシック" charset="-128"/>
                <a:cs typeface="ＭＳ Ｐゴシック" charset="-128"/>
              </a:rPr>
              <a:t>CISC</a:t>
            </a:r>
            <a:endParaRPr lang="en-US" b="1" dirty="0" smtClean="0">
              <a:ea typeface="ＭＳ Ｐゴシック" charset="-128"/>
              <a:cs typeface="ＭＳ Ｐゴシック" charset="-128"/>
            </a:endParaRPr>
          </a:p>
          <a:p>
            <a:pPr marL="285750" indent="-285750">
              <a:buFont typeface="Arial" charset="0"/>
              <a:buChar char="•"/>
            </a:pPr>
            <a:r>
              <a:rPr lang="en-US" sz="2400" dirty="0" smtClean="0"/>
              <a:t>many </a:t>
            </a:r>
            <a:r>
              <a:rPr lang="en-US" sz="2400" dirty="0" err="1"/>
              <a:t>multicycle</a:t>
            </a:r>
            <a:r>
              <a:rPr lang="en-US" sz="2400" dirty="0"/>
              <a:t> </a:t>
            </a:r>
            <a:r>
              <a:rPr lang="en-US" sz="2400" dirty="0" smtClean="0"/>
              <a:t>operations</a:t>
            </a:r>
            <a:endParaRPr lang="en-US" sz="2400" b="1" dirty="0" smtClean="0"/>
          </a:p>
          <a:p>
            <a:pPr marL="285750" indent="-285750">
              <a:buFont typeface="Arial" charset="0"/>
              <a:buChar char="•"/>
            </a:pPr>
            <a:r>
              <a:rPr lang="en-US" sz="2400" dirty="0" err="1" smtClean="0"/>
              <a:t>microcoded</a:t>
            </a:r>
            <a:r>
              <a:rPr lang="en-US" sz="2400" dirty="0" smtClean="0"/>
              <a:t> </a:t>
            </a:r>
            <a:r>
              <a:rPr lang="en-US" sz="2400" dirty="0"/>
              <a:t>multi-cycle operations</a:t>
            </a:r>
          </a:p>
          <a:p>
            <a:pPr marL="285750" indent="-285750">
              <a:buFont typeface="Arial" charset="0"/>
              <a:buChar char="•"/>
            </a:pPr>
            <a:r>
              <a:rPr lang="en-US" sz="2400" dirty="0" smtClean="0"/>
              <a:t>register-mem </a:t>
            </a:r>
            <a:r>
              <a:rPr lang="en-US" sz="2400" dirty="0"/>
              <a:t>and </a:t>
            </a:r>
            <a:r>
              <a:rPr lang="en-US" sz="2400" dirty="0" smtClean="0"/>
              <a:t>mem-mem</a:t>
            </a:r>
            <a:endParaRPr lang="en-US" sz="2400" dirty="0"/>
          </a:p>
          <a:p>
            <a:pPr marL="285750" indent="-285750">
              <a:buFont typeface="Arial" charset="0"/>
              <a:buChar char="•"/>
            </a:pPr>
            <a:r>
              <a:rPr lang="en-US" sz="2400" dirty="0" smtClean="0"/>
              <a:t>many modes</a:t>
            </a:r>
          </a:p>
          <a:p>
            <a:pPr marL="285750" indent="-285750">
              <a:buFont typeface="Arial" charset="0"/>
              <a:buChar char="•"/>
            </a:pPr>
            <a:endParaRPr lang="en-US" sz="2400" dirty="0"/>
          </a:p>
          <a:p>
            <a:pPr marL="285750" indent="-285750">
              <a:buFont typeface="Arial" charset="0"/>
              <a:buChar char="•"/>
            </a:pPr>
            <a:r>
              <a:rPr lang="en-US" sz="2400" dirty="0" smtClean="0"/>
              <a:t>many </a:t>
            </a:r>
            <a:r>
              <a:rPr lang="en-US" sz="2400" dirty="0"/>
              <a:t>formats and lengths</a:t>
            </a:r>
          </a:p>
          <a:p>
            <a:pPr marL="285750" indent="-285750">
              <a:buFont typeface="Arial" charset="0"/>
              <a:buChar char="•"/>
            </a:pPr>
            <a:endParaRPr lang="en-US" sz="2400" dirty="0" smtClean="0"/>
          </a:p>
          <a:p>
            <a:pPr marL="285750" indent="-285750">
              <a:buFont typeface="Arial" charset="0"/>
              <a:buChar char="•"/>
            </a:pPr>
            <a:r>
              <a:rPr lang="en-US" sz="2400" dirty="0" smtClean="0"/>
              <a:t>hand </a:t>
            </a:r>
            <a:r>
              <a:rPr lang="en-US" sz="2400" dirty="0"/>
              <a:t>assemble to get good </a:t>
            </a:r>
            <a:r>
              <a:rPr lang="en-US" sz="2400" dirty="0" smtClean="0"/>
              <a:t>performance</a:t>
            </a:r>
          </a:p>
          <a:p>
            <a:pPr marL="285750" indent="-285750">
              <a:buFont typeface="Arial" charset="0"/>
              <a:buChar char="•"/>
            </a:pPr>
            <a:r>
              <a:rPr lang="en-US" sz="2400" dirty="0" smtClean="0"/>
              <a:t>few </a:t>
            </a:r>
            <a:r>
              <a:rPr lang="en-US" sz="2400" dirty="0"/>
              <a:t>registers</a:t>
            </a:r>
          </a:p>
          <a:p>
            <a:endParaRPr lang="en-US" dirty="0"/>
          </a:p>
        </p:txBody>
      </p:sp>
      <p:sp>
        <p:nvSpPr>
          <p:cNvPr id="4" name="Rectangle 3"/>
          <p:cNvSpPr txBox="1">
            <a:spLocks noChangeArrowheads="1"/>
          </p:cNvSpPr>
          <p:nvPr/>
        </p:nvSpPr>
        <p:spPr>
          <a:xfrm>
            <a:off x="4876800" y="685800"/>
            <a:ext cx="4038600" cy="6172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744574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RISC Philosophy</a:t>
            </a:r>
            <a:endParaRPr lang="en-US" dirty="0" smtClean="0">
              <a:solidFill>
                <a:schemeClr val="accent5">
                  <a:lumMod val="60000"/>
                  <a:lumOff val="40000"/>
                </a:schemeClr>
              </a:solidFill>
            </a:endParaRPr>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5">
                    <a:lumMod val="60000"/>
                    <a:lumOff val="40000"/>
                  </a:schemeClr>
                </a:solidFill>
                <a:sym typeface="Wingdings" pitchFamily="2" charset="2"/>
              </a:rPr>
              <a:t>Energy efficiency</a:t>
            </a:r>
          </a:p>
          <a:p>
            <a:r>
              <a:rPr lang="en-US" dirty="0" smtClean="0">
                <a:solidFill>
                  <a:schemeClr val="accent5">
                    <a:lumMod val="60000"/>
                    <a:lumOff val="40000"/>
                  </a:schemeClr>
                </a:solidFill>
                <a:sym typeface="Wingdings" pitchFamily="2" charset="2"/>
              </a:rPr>
              <a:t>Embedded Systems</a:t>
            </a:r>
          </a:p>
          <a:p>
            <a:r>
              <a:rPr lang="en-US" dirty="0" smtClean="0">
                <a:solidFill>
                  <a:schemeClr val="accent5">
                    <a:lumMod val="60000"/>
                    <a:lumOff val="40000"/>
                  </a:schemeClr>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508235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27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number of available registers greatly influenced the instruction set architecture (ISA)</a:t>
            </a:r>
          </a:p>
          <a:p>
            <a:endParaRPr lang="en-US" dirty="0"/>
          </a:p>
          <a:p>
            <a:r>
              <a:rPr lang="en-US" dirty="0">
                <a:solidFill>
                  <a:schemeClr val="bg1"/>
                </a:solidFill>
              </a:rPr>
              <a:t>Complex Instruction Set Computers  were very complex</a:t>
            </a:r>
          </a:p>
          <a:p>
            <a:r>
              <a:rPr lang="en-US" dirty="0" smtClean="0">
                <a:solidFill>
                  <a:schemeClr val="bg1"/>
                </a:solidFill>
              </a:rPr>
              <a:t>- Necessary </a:t>
            </a:r>
            <a:r>
              <a:rPr lang="en-US" dirty="0">
                <a:solidFill>
                  <a:schemeClr val="bg1"/>
                </a:solidFill>
              </a:rPr>
              <a:t>to reduce the number of instructions required to fit a program into </a:t>
            </a:r>
            <a:r>
              <a:rPr lang="en-US" dirty="0" smtClean="0">
                <a:solidFill>
                  <a:schemeClr val="bg1"/>
                </a:solidFill>
              </a:rPr>
              <a:t>memory.</a:t>
            </a:r>
            <a:endParaRPr lang="en-US" dirty="0">
              <a:solidFill>
                <a:schemeClr val="bg1"/>
              </a:solidFill>
            </a:endParaRPr>
          </a:p>
          <a:p>
            <a:r>
              <a:rPr lang="en-US" dirty="0" smtClean="0">
                <a:solidFill>
                  <a:schemeClr val="bg1"/>
                </a:solidFill>
              </a:rPr>
              <a:t>- However</a:t>
            </a:r>
            <a:r>
              <a:rPr lang="en-US" dirty="0">
                <a:solidFill>
                  <a:schemeClr val="bg1"/>
                </a:solidFill>
              </a:rPr>
              <a:t>, also greatly increased the complexity of the ISA as well.</a:t>
            </a:r>
          </a:p>
          <a:p>
            <a:endParaRPr lang="en-US" dirty="0"/>
          </a:p>
          <a:p>
            <a:r>
              <a:rPr lang="en-US" dirty="0" smtClean="0">
                <a:solidFill>
                  <a:schemeClr val="accent5">
                    <a:lumMod val="60000"/>
                    <a:lumOff val="40000"/>
                  </a:schemeClr>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r>
              <a:rPr lang="en-US" dirty="0" smtClean="0">
                <a:solidFill>
                  <a:schemeClr val="accent5">
                    <a:lumMod val="60000"/>
                    <a:lumOff val="40000"/>
                  </a:schemeClr>
                </a:solidFill>
              </a:rPr>
              <a:t>ARM borrows a bit from both RISC and CISC.</a:t>
            </a:r>
          </a:p>
        </p:txBody>
      </p:sp>
    </p:spTree>
    <p:extLst>
      <p:ext uri="{BB962C8B-B14F-4D97-AF65-F5344CB8AC3E}">
        <p14:creationId xmlns:p14="http://schemas.microsoft.com/office/powerpoint/2010/main" val="211767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MIPS and ARM compare to each other?</a:t>
            </a:r>
            <a:endParaRPr lang="en-US" dirty="0"/>
          </a:p>
        </p:txBody>
      </p:sp>
    </p:spTree>
    <p:extLst>
      <p:ext uri="{BB962C8B-B14F-4D97-AF65-F5344CB8AC3E}">
        <p14:creationId xmlns:p14="http://schemas.microsoft.com/office/powerpoint/2010/main" val="4069618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6666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3213698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825638750"/>
              </p:ext>
            </p:extLst>
          </p:nvPr>
        </p:nvGraphicFramePr>
        <p:xfrm>
          <a:off x="1905000" y="18288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588601060"/>
              </p:ext>
            </p:extLst>
          </p:nvPr>
        </p:nvGraphicFramePr>
        <p:xfrm>
          <a:off x="1905000" y="3581400"/>
          <a:ext cx="6248400" cy="129032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641787504"/>
              </p:ext>
            </p:extLst>
          </p:nvPr>
        </p:nvGraphicFramePr>
        <p:xfrm>
          <a:off x="1905000" y="5167020"/>
          <a:ext cx="6248400" cy="1157580"/>
        </p:xfrm>
        <a:graphic>
          <a:graphicData uri="http://schemas.openxmlformats.org/drawingml/2006/table">
            <a:tbl>
              <a:tblPr/>
              <a:tblGrid>
                <a:gridCol w="11430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812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formats</a:t>
            </a:r>
            <a:endParaRPr lang="en-US" dirty="0"/>
          </a:p>
        </p:txBody>
      </p:sp>
      <p:sp>
        <p:nvSpPr>
          <p:cNvPr id="3" name="Content Placeholder 2"/>
          <p:cNvSpPr>
            <a:spLocks noGrp="1"/>
          </p:cNvSpPr>
          <p:nvPr>
            <p:ph idx="1"/>
          </p:nvPr>
        </p:nvSpPr>
        <p:spPr>
          <a:xfrm>
            <a:off x="228600" y="838200"/>
            <a:ext cx="9067800" cy="5638800"/>
          </a:xfrm>
        </p:spPr>
        <p:txBody>
          <a:bodyPr>
            <a:normAutofit/>
          </a:bodyPr>
          <a:lstStyle/>
          <a:p>
            <a:r>
              <a:rPr lang="en-US" dirty="0" smtClean="0"/>
              <a:t>All ARMv7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727770732"/>
              </p:ext>
            </p:extLst>
          </p:nvPr>
        </p:nvGraphicFramePr>
        <p:xfrm>
          <a:off x="1905000" y="1828800"/>
          <a:ext cx="6328609" cy="1290320"/>
        </p:xfrm>
        <a:graphic>
          <a:graphicData uri="http://schemas.openxmlformats.org/drawingml/2006/table">
            <a:tbl>
              <a:tblPr/>
              <a:tblGrid>
                <a:gridCol w="914400">
                  <a:extLst>
                    <a:ext uri="{9D8B030D-6E8A-4147-A177-3AD203B41FA5}">
                      <a16:colId xmlns:a16="http://schemas.microsoft.com/office/drawing/2014/main" val="20000"/>
                    </a:ext>
                  </a:extLst>
                </a:gridCol>
                <a:gridCol w="1300613">
                  <a:extLst>
                    <a:ext uri="{9D8B030D-6E8A-4147-A177-3AD203B41FA5}">
                      <a16:colId xmlns:a16="http://schemas.microsoft.com/office/drawing/2014/main" val="20001"/>
                    </a:ext>
                  </a:extLst>
                </a:gridCol>
                <a:gridCol w="832987">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842209">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689599760"/>
              </p:ext>
            </p:extLst>
          </p:nvPr>
        </p:nvGraphicFramePr>
        <p:xfrm>
          <a:off x="1905000" y="3581400"/>
          <a:ext cx="6248401" cy="1290320"/>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07761">
                  <a:extLst>
                    <a:ext uri="{9D8B030D-6E8A-4147-A177-3AD203B41FA5}">
                      <a16:colId xmlns:a16="http://schemas.microsoft.com/office/drawing/2014/main" val="20003"/>
                    </a:ext>
                  </a:extLst>
                </a:gridCol>
                <a:gridCol w="2621240">
                  <a:extLst>
                    <a:ext uri="{9D8B030D-6E8A-4147-A177-3AD203B41FA5}">
                      <a16:colId xmlns:a16="http://schemas.microsoft.com/office/drawing/2014/main" val="20004"/>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816766713"/>
              </p:ext>
            </p:extLst>
          </p:nvPr>
        </p:nvGraphicFramePr>
        <p:xfrm>
          <a:off x="1905000" y="5167020"/>
          <a:ext cx="6248399" cy="1156920"/>
        </p:xfrm>
        <a:graphic>
          <a:graphicData uri="http://schemas.openxmlformats.org/drawingml/2006/table">
            <a:tbl>
              <a:tblPr/>
              <a:tblGrid>
                <a:gridCol w="966247">
                  <a:extLst>
                    <a:ext uri="{9D8B030D-6E8A-4147-A177-3AD203B41FA5}">
                      <a16:colId xmlns:a16="http://schemas.microsoft.com/office/drawing/2014/main" val="20000"/>
                    </a:ext>
                  </a:extLst>
                </a:gridCol>
                <a:gridCol w="1243553">
                  <a:extLst>
                    <a:ext uri="{9D8B030D-6E8A-4147-A177-3AD203B41FA5}">
                      <a16:colId xmlns:a16="http://schemas.microsoft.com/office/drawing/2014/main" val="20001"/>
                    </a:ext>
                  </a:extLst>
                </a:gridCol>
                <a:gridCol w="4038599">
                  <a:extLst>
                    <a:ext uri="{9D8B030D-6E8A-4147-A177-3AD203B41FA5}">
                      <a16:colId xmlns:a16="http://schemas.microsoft.com/office/drawing/2014/main" val="20002"/>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0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Oval 5"/>
          <p:cNvSpPr/>
          <p:nvPr/>
        </p:nvSpPr>
        <p:spPr>
          <a:xfrm>
            <a:off x="1905000" y="20574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36123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071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597698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ARMv7 instructions are 32 bits 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2431677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fontScale="90000"/>
          </a:bodyPr>
          <a:lstStyle/>
          <a:p>
            <a:r>
              <a:rPr lang="en-US" dirty="0" smtClean="0"/>
              <a:t>ARMv8 (64-bit)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ARMv8 instructions are </a:t>
            </a:r>
            <a:r>
              <a:rPr lang="en-US" dirty="0" smtClean="0">
                <a:solidFill>
                  <a:schemeClr val="accent5">
                    <a:lumMod val="60000"/>
                    <a:lumOff val="40000"/>
                  </a:schemeClr>
                </a:solidFill>
              </a:rPr>
              <a:t>64 bits </a:t>
            </a:r>
            <a:r>
              <a:rPr lang="en-US" dirty="0" smtClean="0"/>
              <a:t>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b="1" dirty="0">
                <a:solidFill>
                  <a:schemeClr val="accent5">
                    <a:lumMod val="60000"/>
                    <a:lumOff val="40000"/>
                  </a:schemeClr>
                </a:solidFill>
              </a:rPr>
              <a:t>32</a:t>
            </a:r>
            <a:r>
              <a:rPr lang="en-US" dirty="0"/>
              <a:t> registers and r0 is always </a:t>
            </a:r>
            <a:r>
              <a:rPr lang="en-US" dirty="0" smtClean="0"/>
              <a:t>0</a:t>
            </a:r>
          </a:p>
          <a:p>
            <a:endParaRPr lang="en-US" dirty="0"/>
          </a:p>
          <a:p>
            <a:r>
              <a:rPr lang="en-US" b="1" i="1" dirty="0">
                <a:solidFill>
                  <a:schemeClr val="accent5">
                    <a:lumMod val="60000"/>
                    <a:lumOff val="40000"/>
                  </a:schemeClr>
                </a:solidFill>
              </a:rPr>
              <a:t>NO MORE</a:t>
            </a:r>
            <a:r>
              <a:rPr lang="en-US" dirty="0">
                <a:solidFill>
                  <a:schemeClr val="accent5">
                    <a:lumMod val="60000"/>
                    <a:lumOff val="40000"/>
                  </a:schemeClr>
                </a:solidFill>
              </a:rPr>
              <a:t> Complex Instruction Set Computer (CISC) properties</a:t>
            </a:r>
          </a:p>
          <a:p>
            <a:pPr lvl="1"/>
            <a:r>
              <a:rPr lang="en-US" dirty="0"/>
              <a:t>NO Conditional execution</a:t>
            </a:r>
          </a:p>
          <a:p>
            <a:pPr lvl="1"/>
            <a:r>
              <a:rPr lang="en-US" dirty="0"/>
              <a:t>NO Multiple words can be accessed from memory with a single instruction (SIMD: single </a:t>
            </a:r>
            <a:r>
              <a:rPr lang="en-US" dirty="0" err="1"/>
              <a:t>instr</a:t>
            </a:r>
            <a:r>
              <a:rPr lang="en-US" dirty="0"/>
              <a:t> multiple data</a:t>
            </a:r>
            <a:r>
              <a:rPr lang="en-US" dirty="0" smtClean="0"/>
              <a:t>)</a:t>
            </a:r>
          </a:p>
          <a:p>
            <a:endParaRPr lang="en-US" dirty="0"/>
          </a:p>
        </p:txBody>
      </p:sp>
    </p:spTree>
    <p:extLst>
      <p:ext uri="{BB962C8B-B14F-4D97-AF65-F5344CB8AC3E}">
        <p14:creationId xmlns:p14="http://schemas.microsoft.com/office/powerpoint/2010/main" val="1064093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3886932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dirty="0">
                <a:solidFill>
                  <a:srgbClr val="92D050"/>
                </a:solidFill>
              </a:rPr>
              <a:t>The number of available registers greatly influenced the instruction set architecture (ISA)</a:t>
            </a:r>
          </a:p>
          <a:p>
            <a:pPr>
              <a:lnSpc>
                <a:spcPct val="120000"/>
              </a:lnSpc>
            </a:pPr>
            <a:endParaRPr lang="en-US" dirty="0">
              <a:solidFill>
                <a:srgbClr val="92D050"/>
              </a:solidFill>
            </a:endParaRPr>
          </a:p>
          <a:p>
            <a:pPr marL="0" indent="0">
              <a:lnSpc>
                <a:spcPct val="120000"/>
              </a:lnSpc>
              <a:buNone/>
            </a:pPr>
            <a:r>
              <a:rPr lang="en-US" b="1" dirty="0">
                <a:solidFill>
                  <a:schemeClr val="accent1"/>
                </a:solidFill>
              </a:rPr>
              <a:t>Complex Instruction Set Computers  </a:t>
            </a:r>
            <a:r>
              <a:rPr lang="en-US" dirty="0">
                <a:solidFill>
                  <a:schemeClr val="accent1"/>
                </a:solidFill>
              </a:rPr>
              <a:t>were very complex</a:t>
            </a:r>
          </a:p>
          <a:p>
            <a:pPr marL="0" indent="0">
              <a:lnSpc>
                <a:spcPct val="120000"/>
              </a:lnSpc>
              <a:buNone/>
            </a:pPr>
            <a:r>
              <a:rPr lang="en-US" dirty="0" smtClean="0">
                <a:solidFill>
                  <a:schemeClr val="accent1"/>
                </a:solidFill>
              </a:rPr>
              <a:t>+ Small # of </a:t>
            </a:r>
            <a:r>
              <a:rPr lang="en-US" dirty="0" err="1" smtClean="0">
                <a:solidFill>
                  <a:schemeClr val="accent1"/>
                </a:solidFill>
              </a:rPr>
              <a:t>insns</a:t>
            </a:r>
            <a:r>
              <a:rPr lang="en-US" dirty="0" smtClean="0">
                <a:solidFill>
                  <a:schemeClr val="accent1"/>
                </a:solidFill>
              </a:rPr>
              <a:t> necessary to </a:t>
            </a:r>
            <a:r>
              <a:rPr lang="en-US" dirty="0">
                <a:solidFill>
                  <a:schemeClr val="accent1"/>
                </a:solidFill>
              </a:rPr>
              <a:t>fit </a:t>
            </a:r>
            <a:r>
              <a:rPr lang="en-US" dirty="0" smtClean="0">
                <a:solidFill>
                  <a:schemeClr val="accent1"/>
                </a:solidFill>
              </a:rPr>
              <a:t>program </a:t>
            </a:r>
            <a:r>
              <a:rPr lang="en-US" dirty="0">
                <a:solidFill>
                  <a:schemeClr val="accent1"/>
                </a:solidFill>
              </a:rPr>
              <a:t>into </a:t>
            </a:r>
            <a:r>
              <a:rPr lang="en-US" dirty="0" smtClean="0">
                <a:solidFill>
                  <a:schemeClr val="accent1"/>
                </a:solidFill>
              </a:rPr>
              <a:t>memory.</a:t>
            </a:r>
            <a:endParaRPr lang="en-US" dirty="0">
              <a:solidFill>
                <a:schemeClr val="accent1"/>
              </a:solidFill>
            </a:endParaRPr>
          </a:p>
          <a:p>
            <a:pPr marL="0" indent="0">
              <a:lnSpc>
                <a:spcPct val="120000"/>
              </a:lnSpc>
              <a:buNone/>
            </a:pPr>
            <a:r>
              <a:rPr lang="en-US" dirty="0" smtClean="0">
                <a:solidFill>
                  <a:schemeClr val="accent1"/>
                </a:solidFill>
              </a:rPr>
              <a:t>- greatly </a:t>
            </a:r>
            <a:r>
              <a:rPr lang="en-US" dirty="0">
                <a:solidFill>
                  <a:schemeClr val="accent1"/>
                </a:solidFill>
              </a:rPr>
              <a:t>increased the complexity of the ISA as well.</a:t>
            </a:r>
          </a:p>
          <a:p>
            <a:pPr>
              <a:lnSpc>
                <a:spcPct val="120000"/>
              </a:lnSpc>
            </a:pPr>
            <a:endParaRPr lang="en-US" dirty="0"/>
          </a:p>
          <a:p>
            <a:pPr marL="0" indent="0">
              <a:lnSpc>
                <a:spcPct val="120000"/>
              </a:lnSpc>
              <a:buNone/>
            </a:pPr>
            <a:r>
              <a:rPr lang="en-US" dirty="0" smtClean="0">
                <a:solidFill>
                  <a:schemeClr val="tx1"/>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pPr marL="0" indent="0">
              <a:lnSpc>
                <a:spcPct val="120000"/>
              </a:lnSpc>
              <a:buNone/>
            </a:pPr>
            <a:r>
              <a:rPr lang="en-US" dirty="0" smtClean="0">
                <a:solidFill>
                  <a:schemeClr val="tx1"/>
                </a:solidFill>
              </a:rPr>
              <a:t>ARM borrows a bit from both RISC and CISC.</a:t>
            </a:r>
          </a:p>
        </p:txBody>
      </p:sp>
      <p:sp>
        <p:nvSpPr>
          <p:cNvPr id="2" name="Title 1"/>
          <p:cNvSpPr>
            <a:spLocks noGrp="1"/>
          </p:cNvSpPr>
          <p:nvPr>
            <p:ph type="title"/>
          </p:nvPr>
        </p:nvSpPr>
        <p:spPr/>
        <p:txBody>
          <a:bodyPr>
            <a:normAutofit fontScale="90000"/>
          </a:bodyPr>
          <a:lstStyle/>
          <a:p>
            <a:r>
              <a:rPr lang="en-US" dirty="0" smtClean="0"/>
              <a:t>ISA Takeaways</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38</a:t>
            </a:fld>
            <a:endParaRPr lang="en-US"/>
          </a:p>
        </p:txBody>
      </p:sp>
    </p:spTree>
    <p:extLst>
      <p:ext uri="{BB962C8B-B14F-4D97-AF65-F5344CB8AC3E}">
        <p14:creationId xmlns:p14="http://schemas.microsoft.com/office/powerpoint/2010/main" val="3674773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3913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4</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1529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2745729" cy="81486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nvGrpSpPr>
          <p:cNvPr id="78" name="Group 77"/>
          <p:cNvGrpSpPr/>
          <p:nvPr/>
        </p:nvGrpSpPr>
        <p:grpSpPr>
          <a:xfrm>
            <a:off x="1752600" y="6225350"/>
            <a:ext cx="508809" cy="538050"/>
            <a:chOff x="6301155" y="5514358"/>
            <a:chExt cx="936315" cy="990127"/>
          </a:xfrm>
        </p:grpSpPr>
        <p:sp>
          <p:nvSpPr>
            <p:cNvPr id="79" name="Line 13"/>
            <p:cNvSpPr>
              <a:spLocks noChangeShapeType="1"/>
            </p:cNvSpPr>
            <p:nvPr/>
          </p:nvSpPr>
          <p:spPr bwMode="auto">
            <a:xfrm>
              <a:off x="6301155" y="5876540"/>
              <a:ext cx="31852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0" name="Line 14"/>
            <p:cNvSpPr>
              <a:spLocks noChangeShapeType="1"/>
            </p:cNvSpPr>
            <p:nvPr/>
          </p:nvSpPr>
          <p:spPr bwMode="auto">
            <a:xfrm>
              <a:off x="6982147" y="5514358"/>
              <a:ext cx="0" cy="204076"/>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1" name="Line 15"/>
            <p:cNvSpPr>
              <a:spLocks noChangeShapeType="1"/>
            </p:cNvSpPr>
            <p:nvPr/>
          </p:nvSpPr>
          <p:spPr bwMode="auto">
            <a:xfrm>
              <a:off x="6982148" y="6068599"/>
              <a:ext cx="0" cy="210732"/>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2" name="Line 16"/>
            <p:cNvSpPr>
              <a:spLocks noChangeShapeType="1"/>
            </p:cNvSpPr>
            <p:nvPr/>
          </p:nvSpPr>
          <p:spPr bwMode="auto">
            <a:xfrm>
              <a:off x="6759899" y="5709135"/>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3" name="Line 17"/>
            <p:cNvSpPr>
              <a:spLocks noChangeShapeType="1"/>
            </p:cNvSpPr>
            <p:nvPr/>
          </p:nvSpPr>
          <p:spPr bwMode="auto">
            <a:xfrm>
              <a:off x="6759899" y="6068599"/>
              <a:ext cx="222247"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4" name="Line 18"/>
            <p:cNvSpPr>
              <a:spLocks noChangeShapeType="1"/>
            </p:cNvSpPr>
            <p:nvPr/>
          </p:nvSpPr>
          <p:spPr bwMode="auto">
            <a:xfrm>
              <a:off x="6732824" y="5709135"/>
              <a:ext cx="276394"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85" name="Line 19"/>
            <p:cNvSpPr>
              <a:spLocks noChangeShapeType="1"/>
            </p:cNvSpPr>
            <p:nvPr/>
          </p:nvSpPr>
          <p:spPr bwMode="auto">
            <a:xfrm>
              <a:off x="6619675" y="5684480"/>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grpSp>
          <p:nvGrpSpPr>
            <p:cNvPr id="86" name="Group 85"/>
            <p:cNvGrpSpPr/>
            <p:nvPr/>
          </p:nvGrpSpPr>
          <p:grpSpPr>
            <a:xfrm>
              <a:off x="6726823" y="6309222"/>
              <a:ext cx="510647" cy="195263"/>
              <a:chOff x="7045588" y="3321961"/>
              <a:chExt cx="510647" cy="195263"/>
            </a:xfrm>
          </p:grpSpPr>
          <p:cxnSp>
            <p:nvCxnSpPr>
              <p:cNvPr id="87" name="Straight Connector 86"/>
              <p:cNvCxnSpPr/>
              <p:nvPr/>
            </p:nvCxnSpPr>
            <p:spPr>
              <a:xfrm>
                <a:off x="7045588" y="3321961"/>
                <a:ext cx="51064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239000" y="3517224"/>
                <a:ext cx="1524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48513" y="3441021"/>
                <a:ext cx="3047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1738459" y="5623559"/>
            <a:ext cx="948594" cy="519351"/>
            <a:chOff x="7010400" y="1482155"/>
            <a:chExt cx="1515867" cy="1226690"/>
          </a:xfrm>
        </p:grpSpPr>
        <p:sp>
          <p:nvSpPr>
            <p:cNvPr id="91" name="AutoShape 5"/>
            <p:cNvSpPr>
              <a:spLocks noChangeArrowheads="1"/>
            </p:cNvSpPr>
            <p:nvPr/>
          </p:nvSpPr>
          <p:spPr bwMode="auto">
            <a:xfrm>
              <a:off x="7620001" y="1482155"/>
              <a:ext cx="610378" cy="1226690"/>
            </a:xfrm>
            <a:prstGeom prst="flowChartDelay">
              <a:avLst/>
            </a:prstGeom>
            <a:noFill/>
            <a:ln w="25400">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solidFill>
                  <a:schemeClr val="tx2"/>
                </a:solidFill>
              </a:endParaRPr>
            </a:p>
          </p:txBody>
        </p:sp>
        <p:sp>
          <p:nvSpPr>
            <p:cNvPr id="92" name="Line 6"/>
            <p:cNvSpPr>
              <a:spLocks noChangeShapeType="1"/>
            </p:cNvSpPr>
            <p:nvPr/>
          </p:nvSpPr>
          <p:spPr bwMode="auto">
            <a:xfrm flipH="1">
              <a:off x="7318218" y="1905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93" name="Line 7"/>
            <p:cNvSpPr>
              <a:spLocks noChangeShapeType="1"/>
            </p:cNvSpPr>
            <p:nvPr/>
          </p:nvSpPr>
          <p:spPr bwMode="auto">
            <a:xfrm flipH="1">
              <a:off x="7318218" y="2286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94" name="Line 8"/>
            <p:cNvSpPr>
              <a:spLocks noChangeShapeType="1"/>
            </p:cNvSpPr>
            <p:nvPr/>
          </p:nvSpPr>
          <p:spPr bwMode="auto">
            <a:xfrm flipH="1">
              <a:off x="8221467" y="208915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95" name="TextBox 94"/>
            <p:cNvSpPr txBox="1"/>
            <p:nvPr/>
          </p:nvSpPr>
          <p:spPr>
            <a:xfrm>
              <a:off x="7010400" y="1605178"/>
              <a:ext cx="283970" cy="508872"/>
            </a:xfrm>
            <a:prstGeom prst="rect">
              <a:avLst/>
            </a:prstGeom>
            <a:noFill/>
            <a:ln>
              <a:noFill/>
            </a:ln>
          </p:spPr>
          <p:txBody>
            <a:bodyPr wrap="none" lIns="0" tIns="0" rIns="0" bIns="0" rtlCol="0">
              <a:spAutoFit/>
            </a:bodyPr>
            <a:lstStyle/>
            <a:p>
              <a:r>
                <a:rPr lang="en-US" sz="1400" dirty="0" smtClean="0">
                  <a:solidFill>
                    <a:schemeClr val="tx2"/>
                  </a:solidFill>
                </a:rPr>
                <a:t>A</a:t>
              </a:r>
              <a:endParaRPr lang="en-US" sz="1400" dirty="0">
                <a:solidFill>
                  <a:schemeClr val="tx2"/>
                </a:solidFill>
              </a:endParaRPr>
            </a:p>
          </p:txBody>
        </p:sp>
        <p:sp>
          <p:nvSpPr>
            <p:cNvPr id="96" name="TextBox 95"/>
            <p:cNvSpPr txBox="1"/>
            <p:nvPr/>
          </p:nvSpPr>
          <p:spPr>
            <a:xfrm>
              <a:off x="7010400" y="1986180"/>
              <a:ext cx="104196" cy="508872"/>
            </a:xfrm>
            <a:prstGeom prst="rect">
              <a:avLst/>
            </a:prstGeom>
            <a:noFill/>
            <a:ln>
              <a:noFill/>
            </a:ln>
          </p:spPr>
          <p:txBody>
            <a:bodyPr wrap="square" lIns="0" tIns="0" rIns="0" bIns="0" rtlCol="0">
              <a:spAutoFit/>
            </a:bodyPr>
            <a:lstStyle/>
            <a:p>
              <a:r>
                <a:rPr lang="en-US" sz="1400" dirty="0">
                  <a:solidFill>
                    <a:schemeClr val="tx2"/>
                  </a:solidFill>
                </a:rPr>
                <a:t>B</a:t>
              </a:r>
            </a:p>
          </p:txBody>
        </p:sp>
      </p:grpSp>
      <p:grpSp>
        <p:nvGrpSpPr>
          <p:cNvPr id="97" name="Group 96"/>
          <p:cNvGrpSpPr/>
          <p:nvPr/>
        </p:nvGrpSpPr>
        <p:grpSpPr>
          <a:xfrm>
            <a:off x="2495199" y="5121066"/>
            <a:ext cx="1633703" cy="884784"/>
            <a:chOff x="2895600" y="4754016"/>
            <a:chExt cx="1633703" cy="884784"/>
          </a:xfrm>
        </p:grpSpPr>
        <p:sp>
          <p:nvSpPr>
            <p:cNvPr id="98" name="Rectangle 102"/>
            <p:cNvSpPr>
              <a:spLocks noChangeArrowheads="1"/>
            </p:cNvSpPr>
            <p:nvPr>
              <p:custDataLst>
                <p:tags r:id="rId17"/>
              </p:custDataLst>
            </p:nvPr>
          </p:nvSpPr>
          <p:spPr bwMode="auto">
            <a:xfrm>
              <a:off x="3437790" y="4754016"/>
              <a:ext cx="506225" cy="867814"/>
            </a:xfrm>
            <a:prstGeom prst="rect">
              <a:avLst/>
            </a:prstGeom>
            <a:noFill/>
            <a:ln w="38100" algn="ctr">
              <a:solidFill>
                <a:schemeClr val="accent1"/>
              </a:solidFill>
              <a:miter lim="800000"/>
              <a:headEnd/>
              <a:tailEnd/>
            </a:ln>
            <a:effectLst/>
          </p:spPr>
          <p:txBody>
            <a:bodyPr anchor="ctr">
              <a:noAutofit/>
            </a:bodyPr>
            <a:lstStyle/>
            <a:p>
              <a:endParaRPr lang="en-US">
                <a:solidFill>
                  <a:schemeClr val="tx2"/>
                </a:solidFill>
              </a:endParaRPr>
            </a:p>
          </p:txBody>
        </p:sp>
        <p:sp>
          <p:nvSpPr>
            <p:cNvPr id="99" name="Line 103"/>
            <p:cNvSpPr>
              <a:spLocks noChangeShapeType="1"/>
            </p:cNvSpPr>
            <p:nvPr>
              <p:custDataLst>
                <p:tags r:id="rId18"/>
              </p:custDataLst>
            </p:nvPr>
          </p:nvSpPr>
          <p:spPr bwMode="auto">
            <a:xfrm>
              <a:off x="2895600" y="5130787"/>
              <a:ext cx="5421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100" name="Line 104"/>
            <p:cNvSpPr>
              <a:spLocks noChangeShapeType="1"/>
            </p:cNvSpPr>
            <p:nvPr>
              <p:custDataLst>
                <p:tags r:id="rId19"/>
              </p:custDataLst>
            </p:nvPr>
          </p:nvSpPr>
          <p:spPr bwMode="auto">
            <a:xfrm>
              <a:off x="3944014" y="5152987"/>
              <a:ext cx="5852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101" name="Line 105"/>
            <p:cNvSpPr>
              <a:spLocks noChangeShapeType="1"/>
            </p:cNvSpPr>
            <p:nvPr>
              <p:custDataLst>
                <p:tags r:id="rId20"/>
              </p:custDataLst>
            </p:nvPr>
          </p:nvSpPr>
          <p:spPr bwMode="auto">
            <a:xfrm flipH="1">
              <a:off x="3140952" y="50545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102" name="Line 106"/>
            <p:cNvSpPr>
              <a:spLocks noChangeShapeType="1"/>
            </p:cNvSpPr>
            <p:nvPr>
              <p:custDataLst>
                <p:tags r:id="rId21"/>
              </p:custDataLst>
            </p:nvPr>
          </p:nvSpPr>
          <p:spPr bwMode="auto">
            <a:xfrm flipH="1">
              <a:off x="4207752" y="50767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103" name="Text Box 107"/>
            <p:cNvSpPr txBox="1">
              <a:spLocks noChangeArrowheads="1"/>
            </p:cNvSpPr>
            <p:nvPr>
              <p:custDataLst>
                <p:tags r:id="rId22"/>
              </p:custDataLst>
            </p:nvPr>
          </p:nvSpPr>
          <p:spPr bwMode="auto">
            <a:xfrm>
              <a:off x="2895601" y="5046650"/>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smtClean="0">
                  <a:solidFill>
                    <a:schemeClr val="tx2"/>
                  </a:solidFill>
                  <a:latin typeface="Calibri"/>
                </a:rPr>
                <a:t>32</a:t>
              </a:r>
              <a:endParaRPr lang="en-US" sz="2800" dirty="0">
                <a:solidFill>
                  <a:schemeClr val="tx2"/>
                </a:solidFill>
                <a:latin typeface="Calibri"/>
              </a:endParaRPr>
            </a:p>
          </p:txBody>
        </p:sp>
        <p:sp>
          <p:nvSpPr>
            <p:cNvPr id="104" name="Text Box 108"/>
            <p:cNvSpPr txBox="1">
              <a:spLocks noChangeArrowheads="1"/>
            </p:cNvSpPr>
            <p:nvPr>
              <p:custDataLst>
                <p:tags r:id="rId23"/>
              </p:custDataLst>
            </p:nvPr>
          </p:nvSpPr>
          <p:spPr bwMode="auto">
            <a:xfrm>
              <a:off x="3962401" y="5076787"/>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Calibri"/>
                </a:rPr>
                <a:t>32</a:t>
              </a:r>
              <a:endParaRPr lang="en-US" sz="2800" dirty="0">
                <a:solidFill>
                  <a:schemeClr val="tx2"/>
                </a:solidFill>
                <a:latin typeface="Calibri"/>
              </a:endParaRPr>
            </a:p>
          </p:txBody>
        </p:sp>
        <p:sp>
          <p:nvSpPr>
            <p:cNvPr id="105" name="Line 109"/>
            <p:cNvSpPr>
              <a:spLocks noChangeShapeType="1"/>
            </p:cNvSpPr>
            <p:nvPr>
              <p:custDataLst>
                <p:tags r:id="rId24"/>
              </p:custDataLst>
            </p:nvPr>
          </p:nvSpPr>
          <p:spPr bwMode="auto">
            <a:xfrm flipV="1">
              <a:off x="3622801" y="5401715"/>
              <a:ext cx="76200" cy="228600"/>
            </a:xfrm>
            <a:prstGeom prst="line">
              <a:avLst/>
            </a:prstGeom>
            <a:noFill/>
            <a:ln w="38100">
              <a:solidFill>
                <a:schemeClr val="accent1"/>
              </a:solidFill>
              <a:round/>
              <a:headEnd/>
              <a:tailEnd/>
            </a:ln>
            <a:effectLst/>
          </p:spPr>
          <p:txBody>
            <a:bodyPr wrap="none" anchor="ctr">
              <a:noAutofit/>
            </a:bodyPr>
            <a:lstStyle/>
            <a:p>
              <a:endParaRPr lang="en-US" dirty="0">
                <a:solidFill>
                  <a:schemeClr val="tx2"/>
                </a:solidFill>
              </a:endParaRPr>
            </a:p>
          </p:txBody>
        </p:sp>
        <p:sp>
          <p:nvSpPr>
            <p:cNvPr id="106" name="Line 110"/>
            <p:cNvSpPr>
              <a:spLocks noChangeShapeType="1"/>
            </p:cNvSpPr>
            <p:nvPr>
              <p:custDataLst>
                <p:tags r:id="rId25"/>
              </p:custDataLst>
            </p:nvPr>
          </p:nvSpPr>
          <p:spPr bwMode="auto">
            <a:xfrm flipH="1" flipV="1">
              <a:off x="3699001" y="5401715"/>
              <a:ext cx="76200" cy="228600"/>
            </a:xfrm>
            <a:prstGeom prst="line">
              <a:avLst/>
            </a:prstGeom>
            <a:noFill/>
            <a:ln w="38100">
              <a:solidFill>
                <a:schemeClr val="accent1"/>
              </a:solidFill>
              <a:round/>
              <a:headEnd/>
              <a:tailEnd/>
            </a:ln>
            <a:effectLst/>
          </p:spPr>
          <p:txBody>
            <a:bodyPr anchor="ctr">
              <a:noAutofit/>
            </a:bodyPr>
            <a:lstStyle/>
            <a:p>
              <a:endParaRPr lang="en-US">
                <a:solidFill>
                  <a:schemeClr val="tx2"/>
                </a:solidFill>
              </a:endParaRPr>
            </a:p>
          </p:txBody>
        </p:sp>
        <p:sp>
          <p:nvSpPr>
            <p:cNvPr id="107" name="Text Box 113"/>
            <p:cNvSpPr txBox="1">
              <a:spLocks noChangeArrowheads="1"/>
            </p:cNvSpPr>
            <p:nvPr>
              <p:custDataLst>
                <p:tags r:id="rId26"/>
              </p:custDataLst>
            </p:nvPr>
          </p:nvSpPr>
          <p:spPr bwMode="auto">
            <a:xfrm>
              <a:off x="3400433" y="4844969"/>
              <a:ext cx="59663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smtClean="0">
                  <a:solidFill>
                    <a:schemeClr val="tx2"/>
                  </a:solidFill>
                  <a:latin typeface="Calibri"/>
                </a:rPr>
                <a:t>RF</a:t>
              </a:r>
              <a:endParaRPr lang="en-US" sz="3200" dirty="0">
                <a:solidFill>
                  <a:schemeClr val="tx2"/>
                </a:solidFill>
                <a:latin typeface="Calibri"/>
              </a:endParaRPr>
            </a:p>
          </p:txBody>
        </p:sp>
      </p:grpSp>
    </p:spTree>
    <p:extLst>
      <p:ext uri="{BB962C8B-B14F-4D97-AF65-F5344CB8AC3E}">
        <p14:creationId xmlns:p14="http://schemas.microsoft.com/office/powerpoint/2010/main" val="970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5</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52" idx="1"/>
          </p:cNvCxnSpPr>
          <p:nvPr/>
        </p:nvCxnSpPr>
        <p:spPr>
          <a:xfrm flipH="1">
            <a:off x="2209800" y="4766102"/>
            <a:ext cx="4191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00800" y="4350603"/>
            <a:ext cx="2459653" cy="830997"/>
          </a:xfrm>
          <a:prstGeom prst="rect">
            <a:avLst/>
          </a:prstGeom>
          <a:noFill/>
          <a:ln>
            <a:solidFill>
              <a:schemeClr val="accent5">
                <a:lumMod val="60000"/>
                <a:lumOff val="40000"/>
              </a:schemeClr>
            </a:solidFill>
          </a:ln>
        </p:spPr>
        <p:txBody>
          <a:bodyPr wrap="square" rtlCol="0">
            <a:spAutoFit/>
          </a:bodyPr>
          <a:lstStyle/>
          <a:p>
            <a:r>
              <a:rPr lang="en-US" sz="2400" dirty="0" smtClean="0"/>
              <a:t>Instruction Set</a:t>
            </a:r>
          </a:p>
          <a:p>
            <a:r>
              <a:rPr lang="en-US" sz="2400" dirty="0" smtClean="0"/>
              <a:t>Architecture (ISA)</a:t>
            </a:r>
            <a:endParaRPr lang="en-US" sz="2400" dirty="0"/>
          </a:p>
        </p:txBody>
      </p:sp>
      <p:cxnSp>
        <p:nvCxnSpPr>
          <p:cNvPr id="60" name="Straight Connector 59"/>
          <p:cNvCxnSpPr>
            <a:stCxn id="61" idx="1"/>
          </p:cNvCxnSpPr>
          <p:nvPr/>
        </p:nvCxnSpPr>
        <p:spPr>
          <a:xfrm flipH="1">
            <a:off x="2209800" y="1634699"/>
            <a:ext cx="487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86600" y="1219200"/>
            <a:ext cx="1773853" cy="830997"/>
          </a:xfrm>
          <a:prstGeom prst="rect">
            <a:avLst/>
          </a:prstGeom>
          <a:noFill/>
          <a:ln>
            <a:solidFill>
              <a:schemeClr val="accent5">
                <a:lumMod val="60000"/>
                <a:lumOff val="40000"/>
              </a:schemeClr>
            </a:solidFill>
          </a:ln>
        </p:spPr>
        <p:txBody>
          <a:bodyPr wrap="square" rtlCol="0">
            <a:spAutoFit/>
          </a:bodyPr>
          <a:lstStyle/>
          <a:p>
            <a:r>
              <a:rPr lang="en-US" sz="2400" dirty="0" smtClean="0"/>
              <a:t>High Level Languages</a:t>
            </a:r>
          </a:p>
        </p:txBody>
      </p:sp>
      <p:sp>
        <p:nvSpPr>
          <p:cNvPr id="25" name="Oval 24"/>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248945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and CISC</a:t>
            </a:r>
            <a:r>
              <a:rPr lang="en-US" dirty="0"/>
              <a:t> </a:t>
            </a:r>
            <a:r>
              <a:rPr lang="en-US" dirty="0" smtClean="0"/>
              <a:t>vs </a:t>
            </a:r>
            <a:r>
              <a:rPr lang="en-US" dirty="0" smtClean="0"/>
              <a:t>RISC</a:t>
            </a:r>
          </a:p>
          <a:p>
            <a:pPr marL="573088" lvl="1" indent="-457200">
              <a:buFont typeface="Arial"/>
              <a:buChar char="•"/>
            </a:pPr>
            <a:r>
              <a:rPr lang="en-US" dirty="0"/>
              <a:t>Peek inside some other ISAs:</a:t>
            </a:r>
          </a:p>
          <a:p>
            <a:pPr marL="973138" lvl="2" indent="-457200">
              <a:buFont typeface="Arial"/>
              <a:buChar char="•"/>
            </a:pPr>
            <a:r>
              <a:rPr lang="en-US" sz="2800" dirty="0"/>
              <a:t>X86</a:t>
            </a:r>
          </a:p>
          <a:p>
            <a:pPr marL="973138" lvl="2" indent="-457200">
              <a:buFont typeface="Arial"/>
              <a:buChar char="•"/>
            </a:pPr>
            <a:r>
              <a:rPr lang="en-US" sz="2800" dirty="0"/>
              <a:t>ARM</a:t>
            </a:r>
          </a:p>
          <a:p>
            <a:pPr marL="573088" lvl="1" indent="-457200">
              <a:buFont typeface="Arial"/>
              <a:buChar char="•"/>
            </a:pPr>
            <a:endParaRPr lang="en-US" dirty="0" smtClean="0"/>
          </a:p>
          <a:p>
            <a:pPr marL="0" indent="0"/>
            <a:endParaRPr lang="en-US" dirty="0" smtClean="0"/>
          </a:p>
          <a:p>
            <a:pPr marL="0" indent="0"/>
            <a:endParaRPr lang="en-US" dirty="0"/>
          </a:p>
        </p:txBody>
      </p:sp>
    </p:spTree>
    <p:extLst>
      <p:ext uri="{BB962C8B-B14F-4D97-AF65-F5344CB8AC3E}">
        <p14:creationId xmlns:p14="http://schemas.microsoft.com/office/powerpoint/2010/main" val="55446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10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217698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6248400"/>
          </a:xfrm>
        </p:spPr>
        <p:txBody>
          <a:bodyPr>
            <a:normAutofit lnSpcReduction="10000"/>
          </a:bodyPr>
          <a:lstStyle/>
          <a:p>
            <a:r>
              <a:rPr lang="en-US" dirty="0" smtClean="0"/>
              <a:t>Accumulators</a:t>
            </a:r>
          </a:p>
          <a:p>
            <a:pPr lvl="1"/>
            <a:r>
              <a:rPr lang="en-US" dirty="0" smtClean="0"/>
              <a:t>Early stored-program computers had </a:t>
            </a:r>
            <a:r>
              <a:rPr lang="en-US" b="1" i="1" dirty="0" smtClean="0"/>
              <a:t>one</a:t>
            </a:r>
            <a:r>
              <a:rPr lang="en-US" dirty="0" smtClean="0"/>
              <a:t> register!</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lvl="1"/>
            <a:r>
              <a:rPr lang="en-US" dirty="0" smtClean="0"/>
              <a:t>One register is two registers short of a MIPS instruction!</a:t>
            </a:r>
          </a:p>
          <a:p>
            <a:pPr lvl="1"/>
            <a:r>
              <a:rPr lang="en-US" dirty="0" smtClean="0"/>
              <a:t>Requires a memory-based operand-addressing mode</a:t>
            </a:r>
          </a:p>
          <a:p>
            <a:pPr lvl="2"/>
            <a:r>
              <a:rPr lang="en-US" dirty="0" smtClean="0"/>
              <a:t>Example Instructions:   </a:t>
            </a:r>
            <a:r>
              <a:rPr lang="en-US" dirty="0" smtClean="0">
                <a:solidFill>
                  <a:schemeClr val="accent5">
                    <a:lumMod val="60000"/>
                    <a:lumOff val="40000"/>
                  </a:schemeClr>
                </a:solidFill>
              </a:rPr>
              <a:t>add </a:t>
            </a:r>
            <a:r>
              <a:rPr lang="en-US" dirty="0">
                <a:solidFill>
                  <a:schemeClr val="accent5">
                    <a:lumMod val="60000"/>
                    <a:lumOff val="40000"/>
                  </a:schemeClr>
                </a:solidFill>
              </a:rPr>
              <a:t>200 // ACC = ACC + Mem[200]</a:t>
            </a:r>
            <a:endParaRPr lang="en-US" dirty="0" smtClean="0">
              <a:solidFill>
                <a:schemeClr val="accent5">
                  <a:lumMod val="60000"/>
                  <a:lumOff val="40000"/>
                </a:schemeClr>
              </a:solidFill>
            </a:endParaRPr>
          </a:p>
          <a:p>
            <a:pPr lvl="3"/>
            <a:r>
              <a:rPr lang="en-US" dirty="0" smtClean="0"/>
              <a:t>Add the accumulator to the word in memory at address 200</a:t>
            </a:r>
          </a:p>
          <a:p>
            <a:pPr lvl="3"/>
            <a:r>
              <a:rPr lang="en-US" dirty="0" smtClean="0"/>
              <a:t>Place the sum back in the accumulator</a:t>
            </a:r>
          </a:p>
          <a:p>
            <a:endParaRPr lang="en-US" dirty="0"/>
          </a:p>
        </p:txBody>
      </p:sp>
      <p:pic>
        <p:nvPicPr>
          <p:cNvPr id="1026"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2"/>
            <a:ext cx="3018110" cy="242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4269"/>
            <a:ext cx="3238964" cy="646331"/>
          </a:xfrm>
          <a:prstGeom prst="rect">
            <a:avLst/>
          </a:prstGeom>
          <a:noFill/>
        </p:spPr>
        <p:txBody>
          <a:bodyPr wrap="none" rtlCol="0">
            <a:spAutoFit/>
          </a:bodyPr>
          <a:lstStyle/>
          <a:p>
            <a:r>
              <a:rPr lang="en-US" dirty="0"/>
              <a:t>EDSAC (Electronic Delay Storage </a:t>
            </a:r>
            <a:endParaRPr lang="en-US" dirty="0" smtClean="0"/>
          </a:p>
          <a:p>
            <a:r>
              <a:rPr lang="en-US" dirty="0" smtClean="0"/>
              <a:t>Automatic </a:t>
            </a:r>
            <a:r>
              <a:rPr lang="en-US" dirty="0"/>
              <a:t> </a:t>
            </a:r>
            <a:r>
              <a:rPr lang="en-US" dirty="0" smtClean="0"/>
              <a:t>Calculator</a:t>
            </a:r>
            <a:r>
              <a:rPr lang="en-US" dirty="0"/>
              <a:t>) in 1949</a:t>
            </a:r>
          </a:p>
        </p:txBody>
      </p:sp>
      <p:pic>
        <p:nvPicPr>
          <p:cNvPr id="2050"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3657600"/>
            <a:ext cx="2058064" cy="646331"/>
          </a:xfrm>
          <a:prstGeom prst="rect">
            <a:avLst/>
          </a:prstGeom>
          <a:noFill/>
        </p:spPr>
        <p:txBody>
          <a:bodyPr wrap="none" rtlCol="0">
            <a:spAutoFit/>
          </a:bodyPr>
          <a:lstStyle/>
          <a:p>
            <a:r>
              <a:rPr lang="en-US" dirty="0" smtClean="0"/>
              <a:t>Intel 8008 in 1972</a:t>
            </a:r>
          </a:p>
          <a:p>
            <a:r>
              <a:rPr lang="en-US" dirty="0"/>
              <a:t>w</a:t>
            </a:r>
            <a:r>
              <a:rPr lang="en-US" dirty="0" smtClean="0"/>
              <a:t>as an accumulator</a:t>
            </a:r>
            <a:endParaRPr lang="en-US" dirty="0"/>
          </a:p>
        </p:txBody>
      </p:sp>
    </p:spTree>
    <p:extLst>
      <p:ext uri="{BB962C8B-B14F-4D97-AF65-F5344CB8AC3E}">
        <p14:creationId xmlns:p14="http://schemas.microsoft.com/office/powerpoint/2010/main" val="801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5741</TotalTime>
  <Words>3417</Words>
  <Application>Microsoft Office PowerPoint</Application>
  <PresentationFormat>On-screen Show (4:3)</PresentationFormat>
  <Paragraphs>712</Paragraphs>
  <Slides>38</Slides>
  <Notes>37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Arial</vt:lpstr>
      <vt:lpstr>Calibri</vt:lpstr>
      <vt:lpstr>Consolas</vt:lpstr>
      <vt:lpstr>Source Sans Pro</vt:lpstr>
      <vt:lpstr>Tahoma</vt:lpstr>
      <vt:lpstr>Times New Roman</vt:lpstr>
      <vt:lpstr>Wingdings</vt:lpstr>
      <vt:lpstr>Office Theme</vt:lpstr>
      <vt:lpstr>RISC, CISC, and ISA Variations</vt:lpstr>
      <vt:lpstr>Announcements</vt:lpstr>
      <vt:lpstr>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In the Beginning…</vt:lpstr>
      <vt:lpstr>In the Beginning…</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 (RISC)</vt:lpstr>
      <vt:lpstr>Reduced Instruction Set Computer</vt:lpstr>
      <vt:lpstr>The RISC Tenets</vt:lpstr>
      <vt:lpstr>RISC vs CISC</vt:lpstr>
      <vt:lpstr>ARMDroid vs WinTel</vt:lpstr>
      <vt:lpstr>Takeaway</vt:lpstr>
      <vt:lpstr>Next Goal</vt:lpstr>
      <vt:lpstr>MIPS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ISA Takeaways</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221</cp:revision>
  <cp:lastPrinted>2014-03-04T17:12:38Z</cp:lastPrinted>
  <dcterms:created xsi:type="dcterms:W3CDTF">2012-11-28T14:27:55Z</dcterms:created>
  <dcterms:modified xsi:type="dcterms:W3CDTF">2018-03-15T13:52:45Z</dcterms:modified>
</cp:coreProperties>
</file>