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3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4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5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6.xml" ContentType="application/vnd.openxmlformats-officedocument.presentationml.notes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notesSlides/notesSlide10.xml" ContentType="application/vnd.openxmlformats-officedocument.presentationml.notesSlide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notesSlides/notesSlide11.xml" ContentType="application/vnd.openxmlformats-officedocument.presentationml.notesSlide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notesSlides/notesSlide12.xml" ContentType="application/vnd.openxmlformats-officedocument.presentationml.notesSlide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notesSlides/notesSlide13.xml" ContentType="application/vnd.openxmlformats-officedocument.presentationml.notesSlide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notesSlides/notesSlide25.xml" ContentType="application/vnd.openxmlformats-officedocument.presentationml.notesSlide+xml"/>
  <Override PartName="/ppt/charts/chart2.xml" ContentType="application/vnd.openxmlformats-officedocument.drawingml.chart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notesSlides/notesSlide26.xml" ContentType="application/vnd.openxmlformats-officedocument.presentationml.notesSlide+xml"/>
  <Override PartName="/ppt/charts/chart3.xml" ContentType="application/vnd.openxmlformats-officedocument.drawingml.chart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notesSlides/notesSlide27.xml" ContentType="application/vnd.openxmlformats-officedocument.presentationml.notesSlide+xml"/>
  <Override PartName="/ppt/charts/chart4.xml" ContentType="application/vnd.openxmlformats-officedocument.drawingml.chart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notesSlides/notesSlide28.xml" ContentType="application/vnd.openxmlformats-officedocument.presentationml.notesSlide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notesSlides/notesSlide29.xml" ContentType="application/vnd.openxmlformats-officedocument.presentationml.notesSlide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notesSlides/notesSlide30.xml" ContentType="application/vnd.openxmlformats-officedocument.presentationml.notesSlide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notesSlides/notesSlide33.xml" ContentType="application/vnd.openxmlformats-officedocument.presentationml.notesSlide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59" r:id="rId3"/>
    <p:sldId id="302" r:id="rId4"/>
    <p:sldId id="306" r:id="rId5"/>
    <p:sldId id="309" r:id="rId6"/>
    <p:sldId id="307" r:id="rId7"/>
    <p:sldId id="308" r:id="rId8"/>
    <p:sldId id="347" r:id="rId9"/>
    <p:sldId id="258" r:id="rId10"/>
    <p:sldId id="348" r:id="rId11"/>
    <p:sldId id="305" r:id="rId12"/>
    <p:sldId id="324" r:id="rId13"/>
    <p:sldId id="325" r:id="rId14"/>
    <p:sldId id="260" r:id="rId15"/>
    <p:sldId id="349" r:id="rId16"/>
    <p:sldId id="350" r:id="rId17"/>
    <p:sldId id="351" r:id="rId18"/>
    <p:sldId id="352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79" r:id="rId28"/>
    <p:sldId id="340" r:id="rId29"/>
    <p:sldId id="341" r:id="rId30"/>
    <p:sldId id="342" r:id="rId31"/>
    <p:sldId id="343" r:id="rId32"/>
    <p:sldId id="344" r:id="rId33"/>
    <p:sldId id="280" r:id="rId34"/>
    <p:sldId id="281" r:id="rId35"/>
    <p:sldId id="345" r:id="rId36"/>
    <p:sldId id="346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326" r:id="rId49"/>
    <p:sldId id="327" r:id="rId50"/>
    <p:sldId id="328" r:id="rId51"/>
    <p:sldId id="330" r:id="rId52"/>
    <p:sldId id="331" r:id="rId53"/>
    <p:sldId id="332" r:id="rId54"/>
    <p:sldId id="333" r:id="rId55"/>
    <p:sldId id="334" r:id="rId56"/>
    <p:sldId id="335" r:id="rId57"/>
    <p:sldId id="336" r:id="rId58"/>
    <p:sldId id="353" r:id="rId59"/>
    <p:sldId id="337" r:id="rId60"/>
    <p:sldId id="338" r:id="rId61"/>
    <p:sldId id="339" r:id="rId62"/>
    <p:sldId id="294" r:id="rId63"/>
    <p:sldId id="295" r:id="rId64"/>
    <p:sldId id="296" r:id="rId65"/>
    <p:sldId id="297" r:id="rId66"/>
    <p:sldId id="298" r:id="rId67"/>
    <p:sldId id="300" r:id="rId68"/>
    <p:sldId id="299" r:id="rId69"/>
    <p:sldId id="301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77786" autoAdjust="0"/>
  </p:normalViewPr>
  <p:slideViewPr>
    <p:cSldViewPr>
      <p:cViewPr varScale="1">
        <p:scale>
          <a:sx n="56" d="100"/>
          <a:sy n="56" d="100"/>
        </p:scale>
        <p:origin x="113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1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58698940998596E-2"/>
          <c:y val="0.13110539845758401"/>
          <c:w val="0.82450832072617197"/>
          <c:h val="0.74550128534704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Embedded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188677073260601E-2"/>
                  <c:y val="-9.506982923430950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1550628539854E-2"/>
                  <c:y val="-3.25329704157350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09045908735098E-3"/>
                  <c:y val="-8.142477560675289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3579684118432599E-4"/>
                  <c:y val="-1.041881338906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2085463001336E-2"/>
                  <c:y val="-7.69984770422215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-2700000" vert="horz"/>
              <a:lstStyle/>
              <a:p>
                <a:pPr algn="ctr">
                  <a:defRPr sz="2400" b="1" i="0" u="none" strike="noStrike" baseline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290</c:v>
                </c:pt>
                <c:pt idx="1">
                  <c:v>488</c:v>
                </c:pt>
                <c:pt idx="2">
                  <c:v>892</c:v>
                </c:pt>
                <c:pt idx="3">
                  <c:v>862</c:v>
                </c:pt>
                <c:pt idx="4">
                  <c:v>1122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Desktop</c:v>
                </c:pt>
              </c:strCache>
            </c:strRef>
          </c:tx>
          <c:spPr>
            <a:noFill/>
            <a:ln w="12700">
              <a:noFill/>
              <a:prstDash val="solid"/>
            </a:ln>
          </c:spPr>
          <c:invertIfNegative val="0"/>
          <c:dLbls>
            <c:delete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Sheet1!$B$3:$F$3</c:f>
              <c:numCache>
                <c:formatCode>General</c:formatCode>
                <c:ptCount val="5"/>
                <c:pt idx="0">
                  <c:v>93</c:v>
                </c:pt>
                <c:pt idx="1">
                  <c:v>114</c:v>
                </c:pt>
                <c:pt idx="2">
                  <c:v>135</c:v>
                </c:pt>
                <c:pt idx="3">
                  <c:v>129</c:v>
                </c:pt>
                <c:pt idx="4">
                  <c:v>131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Servers</c:v>
                </c:pt>
              </c:strCache>
            </c:strRef>
          </c:tx>
          <c:spPr>
            <a:noFill/>
            <a:ln w="12700">
              <a:noFill/>
              <a:prstDash val="solid"/>
            </a:ln>
          </c:spPr>
          <c:invertIfNegative val="0"/>
          <c:dLbls>
            <c:delete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Sheet1!$B$4:$F$4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2025016784"/>
        <c:axId val="2025026576"/>
        <c:axId val="0"/>
      </c:bar3DChart>
      <c:catAx>
        <c:axId val="2025016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250265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25026576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5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250167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5675047198047605E-2"/>
          <c:y val="0.17436295000162"/>
          <c:w val="0.323813832481466"/>
          <c:h val="0.21079691516709501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58698940998596E-2"/>
          <c:y val="0.13110539845758401"/>
          <c:w val="0.82450832072617197"/>
          <c:h val="0.74550128534704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Embedded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188677073260601E-2"/>
                  <c:y val="-9.506982923430960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1550628539854E-2"/>
                  <c:y val="-3.25329704157350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09045908735098E-3"/>
                  <c:y val="-8.142477560675289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3579684118432599E-4"/>
                  <c:y val="-1.041881338906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2085463001336E-2"/>
                  <c:y val="-7.699847704222170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-2700000" vert="horz"/>
              <a:lstStyle/>
              <a:p>
                <a:pPr algn="ctr">
                  <a:defRPr sz="2400" b="1" i="0" u="none" strike="noStrike" baseline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290</c:v>
                </c:pt>
                <c:pt idx="1">
                  <c:v>488</c:v>
                </c:pt>
                <c:pt idx="2">
                  <c:v>892</c:v>
                </c:pt>
                <c:pt idx="3">
                  <c:v>862</c:v>
                </c:pt>
                <c:pt idx="4">
                  <c:v>1122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Desktop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0467836257309899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8538011695906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1929824561403501E-2"/>
                  <c:y val="-1.440329218107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92397660818713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63157894736842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Sheet1!$B$3:$F$3</c:f>
              <c:numCache>
                <c:formatCode>General</c:formatCode>
                <c:ptCount val="5"/>
                <c:pt idx="0">
                  <c:v>93</c:v>
                </c:pt>
                <c:pt idx="1">
                  <c:v>114</c:v>
                </c:pt>
                <c:pt idx="2">
                  <c:v>135</c:v>
                </c:pt>
                <c:pt idx="3">
                  <c:v>129</c:v>
                </c:pt>
                <c:pt idx="4">
                  <c:v>131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Servers</c:v>
                </c:pt>
              </c:strCache>
            </c:strRef>
          </c:tx>
          <c:spPr>
            <a:noFill/>
            <a:ln w="12700">
              <a:noFill/>
              <a:prstDash val="solid"/>
            </a:ln>
          </c:spPr>
          <c:invertIfNegative val="0"/>
          <c:dLbls>
            <c:delete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Sheet1!$B$4:$F$4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2025015152"/>
        <c:axId val="2025017328"/>
        <c:axId val="0"/>
      </c:bar3DChart>
      <c:catAx>
        <c:axId val="2025015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2501732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25017328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5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250151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5675047198047702E-2"/>
          <c:y val="0.17436295000162"/>
          <c:w val="0.323813832481466"/>
          <c:h val="0.21079691516709601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58698940998596E-2"/>
          <c:y val="0.13110539845758401"/>
          <c:w val="0.82450832072617197"/>
          <c:h val="0.74550128534704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Embedded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188677073260601E-2"/>
                  <c:y val="-9.506982923430960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1550628539854E-2"/>
                  <c:y val="-3.25329704157350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09045908735098E-3"/>
                  <c:y val="-8.142477560675289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3579684118432599E-4"/>
                  <c:y val="-1.041881338906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2085463001336E-2"/>
                  <c:y val="-7.699847704222179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-2700000" vert="horz"/>
              <a:lstStyle/>
              <a:p>
                <a:pPr algn="ctr">
                  <a:defRPr sz="2400" b="1" i="0" u="none" strike="noStrike" baseline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290</c:v>
                </c:pt>
                <c:pt idx="1">
                  <c:v>488</c:v>
                </c:pt>
                <c:pt idx="2">
                  <c:v>892</c:v>
                </c:pt>
                <c:pt idx="3">
                  <c:v>862</c:v>
                </c:pt>
                <c:pt idx="4">
                  <c:v>1122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Desktop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0467836257309999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8538011695906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1929824561403501E-2"/>
                  <c:y val="-1.440329218107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92397660818713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63157894736842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Sheet1!$B$3:$F$3</c:f>
              <c:numCache>
                <c:formatCode>General</c:formatCode>
                <c:ptCount val="5"/>
                <c:pt idx="0">
                  <c:v>93</c:v>
                </c:pt>
                <c:pt idx="1">
                  <c:v>114</c:v>
                </c:pt>
                <c:pt idx="2">
                  <c:v>135</c:v>
                </c:pt>
                <c:pt idx="3">
                  <c:v>129</c:v>
                </c:pt>
                <c:pt idx="4">
                  <c:v>131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Servers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46198830409356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23391812865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30994152046784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847953216374270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2339181286549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Sheet1!$B$4:$F$4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1785128992"/>
        <c:axId val="1785121376"/>
        <c:axId val="0"/>
      </c:bar3DChart>
      <c:catAx>
        <c:axId val="1785128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851213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785121376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5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851289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5675047198047702E-2"/>
          <c:y val="0.17436295000162"/>
          <c:w val="0.323813832481466"/>
          <c:h val="0.21079691516709601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58698940998596E-2"/>
          <c:y val="0.13110539845758401"/>
          <c:w val="0.82450832072617197"/>
          <c:h val="0.74550128534704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Cell Phones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188677073260601E-2"/>
                  <c:y val="-9.506982923430960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1550628539854E-2"/>
                  <c:y val="-3.25329704157350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09045908735098E-3"/>
                  <c:y val="-8.142477560675289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3579684118432599E-4"/>
                  <c:y val="-1.041881338906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2085463001336E-2"/>
                  <c:y val="-7.699847704222179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-2700000" vert="horz"/>
              <a:lstStyle/>
              <a:p>
                <a:pPr algn="ctr">
                  <a:defRPr sz="2400" b="1" i="0" u="none" strike="noStrike" baseline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  <c:pt idx="0">
                  <c:v>1997</c:v>
                </c:pt>
                <c:pt idx="1">
                  <c:v>1999</c:v>
                </c:pt>
                <c:pt idx="2">
                  <c:v>2001</c:v>
                </c:pt>
                <c:pt idx="3">
                  <c:v>2003</c:v>
                </c:pt>
                <c:pt idx="4">
                  <c:v>2005</c:v>
                </c:pt>
                <c:pt idx="5">
                  <c:v>2007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110</c:v>
                </c:pt>
                <c:pt idx="1">
                  <c:v>295</c:v>
                </c:pt>
                <c:pt idx="2">
                  <c:v>405</c:v>
                </c:pt>
                <c:pt idx="3">
                  <c:v>502</c:v>
                </c:pt>
                <c:pt idx="4">
                  <c:v>785</c:v>
                </c:pt>
                <c:pt idx="5">
                  <c:v>1182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PCs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0467836257309999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8538011695906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1929824561403501E-2"/>
                  <c:y val="-1.440329218107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92397660818713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63157894736842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  <c:pt idx="0">
                  <c:v>1997</c:v>
                </c:pt>
                <c:pt idx="1">
                  <c:v>1999</c:v>
                </c:pt>
                <c:pt idx="2">
                  <c:v>2001</c:v>
                </c:pt>
                <c:pt idx="3">
                  <c:v>2003</c:v>
                </c:pt>
                <c:pt idx="4">
                  <c:v>2005</c:v>
                </c:pt>
                <c:pt idx="5">
                  <c:v>2007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93</c:v>
                </c:pt>
                <c:pt idx="1">
                  <c:v>114</c:v>
                </c:pt>
                <c:pt idx="2">
                  <c:v>135</c:v>
                </c:pt>
                <c:pt idx="3">
                  <c:v>136</c:v>
                </c:pt>
                <c:pt idx="4">
                  <c:v>202</c:v>
                </c:pt>
                <c:pt idx="5">
                  <c:v>265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TVs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46198830409356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23391812865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30994152046784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847953216374270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2339181286549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  <c:pt idx="0">
                  <c:v>1997</c:v>
                </c:pt>
                <c:pt idx="1">
                  <c:v>1999</c:v>
                </c:pt>
                <c:pt idx="2">
                  <c:v>2001</c:v>
                </c:pt>
                <c:pt idx="3">
                  <c:v>2003</c:v>
                </c:pt>
                <c:pt idx="4">
                  <c:v>2005</c:v>
                </c:pt>
                <c:pt idx="5">
                  <c:v>2007</c:v>
                </c:pt>
              </c:numCache>
            </c:numRef>
          </c:cat>
          <c:val>
            <c:numRef>
              <c:f>Sheet1!$B$4:$G$4</c:f>
              <c:numCache>
                <c:formatCode>General</c:formatCode>
                <c:ptCount val="6"/>
                <c:pt idx="4">
                  <c:v>189</c:v>
                </c:pt>
                <c:pt idx="5">
                  <c:v>200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1785132256"/>
        <c:axId val="1784793472"/>
        <c:axId val="0"/>
      </c:bar3DChart>
      <c:catAx>
        <c:axId val="1785132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847934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784793472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5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851322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5675047198047702E-2"/>
          <c:y val="0.17436295000162"/>
          <c:w val="0.323813832481466"/>
          <c:h val="0.21079691516709601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0E512-9F9E-4156-953E-8350C511CBA9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5C3C1-9691-443C-BBCF-BED84F38E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04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A: can make code read-only, executable;</a:t>
            </a:r>
            <a:r>
              <a:rPr lang="en-US" baseline="0" dirty="0" smtClean="0"/>
              <a:t> make data read-write but not executable; etc.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7762F-F553-4D61-B576-BE80FD6C5BC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94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0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01" y="4343704"/>
            <a:ext cx="5485805" cy="41138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06" tIns="45703" rIns="91406" bIns="45703"/>
          <a:lstStyle/>
          <a:p>
            <a:r>
              <a:rPr lang="en-US" dirty="0" smtClean="0"/>
              <a:t>Caching,</a:t>
            </a:r>
          </a:p>
          <a:p>
            <a:r>
              <a:rPr lang="en-US" dirty="0" smtClean="0"/>
              <a:t>Virtual Memory, Paging, TLBs</a:t>
            </a:r>
          </a:p>
          <a:p>
            <a:r>
              <a:rPr lang="en-US" dirty="0" smtClean="0"/>
              <a:t>Operating System, Traps, Exceptions,</a:t>
            </a:r>
          </a:p>
          <a:p>
            <a:r>
              <a:rPr lang="en-US" dirty="0" smtClean="0"/>
              <a:t>Multicore and synchronization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471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3638" y="588963"/>
            <a:ext cx="4549775" cy="3413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65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8" y="4342150"/>
            <a:ext cx="5910514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3" tIns="43236" rIns="86473" bIns="43236"/>
          <a:lstStyle/>
          <a:p>
            <a:r>
              <a:rPr lang="en-US"/>
              <a:t>Tbyte = 2^40 bytes (or 10^12 bytes)</a:t>
            </a:r>
          </a:p>
          <a:p>
            <a:endParaRPr lang="en-US"/>
          </a:p>
          <a:p>
            <a:r>
              <a:rPr lang="en-US"/>
              <a:t>Note that Moore’s law is not about speed predictions but about chip complexity</a:t>
            </a:r>
          </a:p>
        </p:txBody>
      </p:sp>
    </p:spTree>
    <p:extLst>
      <p:ext uri="{BB962C8B-B14F-4D97-AF65-F5344CB8AC3E}">
        <p14:creationId xmlns:p14="http://schemas.microsoft.com/office/powerpoint/2010/main" val="2577533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95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NVIDIA GF100 has 3B transistors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90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05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6476" tIns="43238" rIns="86476" bIns="4323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20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7237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6" y="4343704"/>
            <a:ext cx="5025926" cy="410935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05" tIns="45203" rIns="90405" bIns="45203"/>
          <a:lstStyle/>
          <a:p>
            <a:r>
              <a:rPr lang="en-US" dirty="0" smtClean="0"/>
              <a:t>John Bardeen</a:t>
            </a:r>
          </a:p>
          <a:p>
            <a:r>
              <a:rPr lang="en-US" dirty="0" smtClean="0"/>
              <a:t>Walter Brattain</a:t>
            </a:r>
          </a:p>
          <a:p>
            <a:r>
              <a:rPr lang="en-US" dirty="0" smtClean="0"/>
              <a:t>William</a:t>
            </a:r>
            <a:r>
              <a:rPr lang="en-US" baseline="0" dirty="0" smtClean="0"/>
              <a:t> Shockley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692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7237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6" y="4343704"/>
            <a:ext cx="5025926" cy="410935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05" tIns="45203" rIns="90405" bIns="45203"/>
          <a:lstStyle/>
          <a:p>
            <a:r>
              <a:rPr lang="en-US" dirty="0" smtClean="0"/>
              <a:t>John Bardeen</a:t>
            </a:r>
          </a:p>
          <a:p>
            <a:r>
              <a:rPr lang="en-US" dirty="0" smtClean="0"/>
              <a:t>Walter Brattain</a:t>
            </a:r>
          </a:p>
          <a:p>
            <a:r>
              <a:rPr lang="en-US" dirty="0" smtClean="0"/>
              <a:t>William</a:t>
            </a:r>
            <a:r>
              <a:rPr lang="en-US" baseline="0" dirty="0" smtClean="0"/>
              <a:t> Shockley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148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cloud completes the commoditization process</a:t>
            </a:r>
            <a:r>
              <a:rPr lang="en-US" baseline="0" dirty="0" smtClean="0"/>
              <a:t> and makes storage and computation a commodity.</a:t>
            </a:r>
          </a:p>
          <a:p>
            <a:r>
              <a:rPr lang="en-US" dirty="0" smtClean="0"/>
              <a:t>Public </a:t>
            </a:r>
            <a:r>
              <a:rPr lang="en-US" dirty="0" err="1" smtClean="0"/>
              <a:t>vs</a:t>
            </a:r>
            <a:r>
              <a:rPr lang="en-US" dirty="0" smtClean="0"/>
              <a:t> private</a:t>
            </a:r>
          </a:p>
          <a:p>
            <a:r>
              <a:rPr lang="en-US" dirty="0" err="1" smtClean="0"/>
              <a:t>IaaS</a:t>
            </a:r>
            <a:r>
              <a:rPr lang="en-US" dirty="0" smtClean="0"/>
              <a:t>, </a:t>
            </a:r>
            <a:r>
              <a:rPr lang="en-US" dirty="0" err="1" smtClean="0"/>
              <a:t>PaaS</a:t>
            </a:r>
            <a:r>
              <a:rPr lang="en-US" dirty="0" smtClean="0"/>
              <a:t>, </a:t>
            </a:r>
            <a:r>
              <a:rPr lang="en-US" dirty="0" err="1" smtClean="0"/>
              <a:t>SaaS</a:t>
            </a:r>
            <a:endParaRPr lang="en-US" dirty="0" smtClean="0"/>
          </a:p>
          <a:p>
            <a:r>
              <a:rPr lang="en-US" dirty="0" smtClean="0"/>
              <a:t>On demand (self service), network access, resource pooling, rapid elasticity, measured service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9041-1A58-5848-983A-F7DEF26E51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78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cloud completes the commoditization process</a:t>
            </a:r>
            <a:r>
              <a:rPr lang="en-US" baseline="0" dirty="0" smtClean="0"/>
              <a:t> and makes storage and computation a commodity.</a:t>
            </a:r>
          </a:p>
          <a:p>
            <a:r>
              <a:rPr lang="en-US" dirty="0" smtClean="0"/>
              <a:t>Public </a:t>
            </a:r>
            <a:r>
              <a:rPr lang="en-US" dirty="0" err="1" smtClean="0"/>
              <a:t>vs</a:t>
            </a:r>
            <a:r>
              <a:rPr lang="en-US" dirty="0" smtClean="0"/>
              <a:t> private</a:t>
            </a:r>
          </a:p>
          <a:p>
            <a:r>
              <a:rPr lang="en-US" dirty="0" err="1" smtClean="0"/>
              <a:t>IaaS</a:t>
            </a:r>
            <a:r>
              <a:rPr lang="en-US" dirty="0" smtClean="0"/>
              <a:t>, </a:t>
            </a:r>
            <a:r>
              <a:rPr lang="en-US" dirty="0" err="1" smtClean="0"/>
              <a:t>PaaS</a:t>
            </a:r>
            <a:r>
              <a:rPr lang="en-US" dirty="0" smtClean="0"/>
              <a:t>, </a:t>
            </a:r>
            <a:r>
              <a:rPr lang="en-US" dirty="0" err="1" smtClean="0"/>
              <a:t>SaaS</a:t>
            </a:r>
            <a:endParaRPr lang="en-US" dirty="0" smtClean="0"/>
          </a:p>
          <a:p>
            <a:r>
              <a:rPr lang="en-US" dirty="0" smtClean="0"/>
              <a:t>On demand (self service), network access, resource pooling, rapid elasticity, measured service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9041-1A58-5848-983A-F7DEF26E511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46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cloud completes the commoditization process</a:t>
            </a:r>
            <a:r>
              <a:rPr lang="en-US" baseline="0" dirty="0" smtClean="0"/>
              <a:t> and makes storage and computation a commodity.</a:t>
            </a:r>
          </a:p>
          <a:p>
            <a:r>
              <a:rPr lang="en-US" dirty="0" smtClean="0"/>
              <a:t>Public </a:t>
            </a:r>
            <a:r>
              <a:rPr lang="en-US" dirty="0" err="1" smtClean="0"/>
              <a:t>vs</a:t>
            </a:r>
            <a:r>
              <a:rPr lang="en-US" dirty="0" smtClean="0"/>
              <a:t> private</a:t>
            </a:r>
          </a:p>
          <a:p>
            <a:r>
              <a:rPr lang="en-US" dirty="0" err="1" smtClean="0"/>
              <a:t>IaaS</a:t>
            </a:r>
            <a:r>
              <a:rPr lang="en-US" dirty="0" smtClean="0"/>
              <a:t>, </a:t>
            </a:r>
            <a:r>
              <a:rPr lang="en-US" dirty="0" err="1" smtClean="0"/>
              <a:t>PaaS</a:t>
            </a:r>
            <a:r>
              <a:rPr lang="en-US" dirty="0" smtClean="0"/>
              <a:t>, </a:t>
            </a:r>
            <a:r>
              <a:rPr lang="en-US" dirty="0" err="1" smtClean="0"/>
              <a:t>SaaS</a:t>
            </a:r>
            <a:endParaRPr lang="en-US" dirty="0" smtClean="0"/>
          </a:p>
          <a:p>
            <a:r>
              <a:rPr lang="en-US" dirty="0" smtClean="0"/>
              <a:t>On demand (self service), network access, resource pooling, rapid elasticity, measured service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9041-1A58-5848-983A-F7DEF26E511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26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Char char="-"/>
            </a:pPr>
            <a:r>
              <a:rPr lang="en-US" sz="1400">
                <a:ea typeface="ＭＳ Ｐゴシック" charset="0"/>
                <a:cs typeface="ＭＳ Ｐゴシック" charset="0"/>
              </a:rPr>
              <a:t>datacenters built from commodity components are becoming a commodity themselves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1400">
                <a:ea typeface="ＭＳ Ｐゴシック" charset="0"/>
                <a:cs typeface="ＭＳ Ｐゴシック" charset="0"/>
              </a:rPr>
              <a:t>it</a:t>
            </a:r>
            <a:r>
              <a:rPr lang="ja-JP" altLang="en-US" sz="1400">
                <a:ea typeface="ＭＳ Ｐゴシック" charset="0"/>
                <a:cs typeface="ＭＳ Ｐゴシック" charset="0"/>
              </a:rPr>
              <a:t>’</a:t>
            </a:r>
            <a:r>
              <a:rPr lang="en-US" sz="1400">
                <a:ea typeface="ＭＳ Ｐゴシック" charset="0"/>
                <a:cs typeface="ＭＳ Ｐゴシック" charset="0"/>
              </a:rPr>
              <a:t>s as easy as ordering it online and have it shipped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1400">
                <a:ea typeface="ＭＳ Ｐゴシック" charset="0"/>
                <a:cs typeface="ＭＳ Ｐゴシック" charset="0"/>
              </a:rPr>
              <a:t>comes with commodity hardware &amp; software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1400">
                <a:ea typeface="ＭＳ Ｐゴシック" charset="0"/>
                <a:cs typeface="ＭＳ Ｐゴシック" charset="0"/>
              </a:rPr>
              <a:t>simply plug power, data and potentially cooling &amp; flip the switch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r>
              <a:rPr lang="en-US" sz="1400">
                <a:ea typeface="ＭＳ Ｐゴシック" charset="0"/>
                <a:cs typeface="ＭＳ Ｐゴシック" charset="0"/>
              </a:rPr>
              <a:t>may have a bunch of these datacenters, typically connected over fiber residing at distant geographical location</a:t>
            </a: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Datacenters of commodity components have emerged as the computing platform of choice for a wide variety of applications, ranging from blunt content delivery to more advanced complete in-browser document &amp; spreadsheet processing. In fact this paradigm has been so successful that it has driven datacenters to becoming a commodity themselves. It</a:t>
            </a:r>
            <a:r>
              <a:rPr lang="ja-JP" altLang="en-US" sz="140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s as easy as ordering one online and having it shipped to any location. These datacenters in a box typically come already set up with commodity hardware and software; all you need to do is plug the power, data and potentially cooling and flip the switch. This great ease is ushering in the global network of datacenters paradigm.</a:t>
            </a: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62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293540" indent="-36844033" defTabSz="91462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5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01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85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0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B87FDD-2DD3-3B4C-BA2E-A64C1E852295}" type="slidenum">
              <a:rPr lang="en-US" sz="1100"/>
              <a:pPr/>
              <a:t>33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057429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A: can make code read-only, executable;</a:t>
            </a:r>
            <a:r>
              <a:rPr lang="en-US" baseline="0" dirty="0" smtClean="0"/>
              <a:t> make data read-write but not executable; etc.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7762F-F553-4D61-B576-BE80FD6C5BC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510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%Naturally, having multiple datacenters at various distant geographical locations raises the next challenge – coordinating them as part of a single global distributed system. </a:t>
            </a:r>
          </a:p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%Interconnecting the datacenters via high bandwidth, large latency links like optical fiber networks is a viable option today.</a:t>
            </a: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Interconnecting datacenters over distant geographical locations can be usually done via high bandwidth, optical fiber networks. Already laid down dark fiber is cheap and can be acquired in bulk – making private lambda networks a reality.</a:t>
            </a: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Although the raw bandwidth is cheap, these</a:t>
            </a: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 networks experience some level of packet loss due to cabling, equipment, dirty or degraded fiber and other glitches. </a:t>
            </a:r>
            <a:r>
              <a:rPr lang="en-US" sz="1400">
                <a:ea typeface="ＭＳ Ｐゴシック" charset="0"/>
                <a:cs typeface="ＭＳ Ｐゴシック" charset="0"/>
              </a:rPr>
              <a:t>Eliminating the packet loss altogether on such links is not an option – </a:t>
            </a: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the general belief is that non congestion packet loss is unavoidable. For example, on managed links, t</a:t>
            </a:r>
            <a:r>
              <a:rPr lang="en-US" sz="1400">
                <a:ea typeface="ＭＳ Ｐゴシック" charset="0"/>
                <a:cs typeface="ＭＳ Ｐゴシック" charset="0"/>
              </a:rPr>
              <a:t>ier 1 ISP service level agreements cite packet loss rates in the range of 0.1% - 0.3%-0.7%.</a:t>
            </a: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80000"/>
              </a:lnSpc>
            </a:pPr>
            <a:endParaRPr lang="en-US" sz="140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% for various reasons like transient malfunctions, poorly configured equipment and dirty or degraded optical fiber. </a:t>
            </a: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62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293540" indent="-36844033" defTabSz="91462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5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01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85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0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AC22B5C-C98E-CA42-94E9-B73A5BF97ADB}" type="slidenum">
              <a:rPr lang="en-US" sz="1100"/>
              <a:pPr/>
              <a:t>34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929161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A5CDB9-2B4D-5F4D-88AF-F665B07A3A98}" type="slidenum">
              <a:rPr lang="en-US"/>
              <a:pPr/>
              <a:t>35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0382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%Naturally, having multiple datacenters at various distant geographical locations raises the next challenge – coordinating them as part of a single global distributed system. </a:t>
            </a:r>
          </a:p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%Interconnecting the datacenters via high bandwidth, large latency links like optical fiber networks is a viable option today.</a:t>
            </a: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Interconnecting datacenters over distant geographical locations can be usually done via high bandwidth, optical fiber networks. Already laid down dark fiber is cheap and can be acquired in bulk – making private lambda networks a reality.</a:t>
            </a: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Although the raw bandwidth is cheap, these</a:t>
            </a: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 networks experience some level of packet loss due to cabling, equipment, dirty or degraded fiber and other glitches. </a:t>
            </a:r>
            <a:r>
              <a:rPr lang="en-US" sz="1400">
                <a:ea typeface="ＭＳ Ｐゴシック" charset="0"/>
                <a:cs typeface="ＭＳ Ｐゴシック" charset="0"/>
              </a:rPr>
              <a:t>Eliminating the packet loss altogether on such links is not an option – </a:t>
            </a: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the general belief is that non congestion packet loss is unavoidable. For example, on managed links, t</a:t>
            </a:r>
            <a:r>
              <a:rPr lang="en-US" sz="1400">
                <a:ea typeface="ＭＳ Ｐゴシック" charset="0"/>
                <a:cs typeface="ＭＳ Ｐゴシック" charset="0"/>
              </a:rPr>
              <a:t>ier 1 ISP service level agreements cite packet loss rates in the range of 0.1% - 0.3%-0.7%.</a:t>
            </a: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80000"/>
              </a:lnSpc>
            </a:pPr>
            <a:endParaRPr lang="en-US" sz="140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% for various reasons like transient malfunctions, poorly configured equipment and dirty or degraded optical fiber. </a:t>
            </a: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62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293540" indent="-36844033" defTabSz="91462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5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01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85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0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AC22B5C-C98E-CA42-94E9-B73A5BF97ADB}" type="slidenum">
              <a:rPr lang="en-US" sz="1100"/>
              <a:pPr/>
              <a:t>36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1614046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cloud completes the commoditization process</a:t>
            </a:r>
            <a:r>
              <a:rPr lang="en-US" baseline="0" dirty="0" smtClean="0"/>
              <a:t> and makes storage and computation a commodity.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9041-1A58-5848-983A-F7DEF26E511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64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2050" y="588963"/>
            <a:ext cx="4551363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30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6" tIns="43238" rIns="86476" bIns="43238"/>
          <a:lstStyle/>
          <a:p>
            <a:r>
              <a:rPr lang="en-US" dirty="0"/>
              <a:t>For “definitions” of desktop, servers, supercomputers (100’s to 1000’s of processors, </a:t>
            </a:r>
            <a:r>
              <a:rPr lang="en-US" dirty="0" err="1"/>
              <a:t>Gbytes</a:t>
            </a:r>
            <a:r>
              <a:rPr lang="en-US" dirty="0"/>
              <a:t> to </a:t>
            </a:r>
            <a:r>
              <a:rPr lang="en-US" dirty="0" err="1"/>
              <a:t>Tbytes</a:t>
            </a:r>
            <a:r>
              <a:rPr lang="en-US" dirty="0"/>
              <a:t> of main memory, </a:t>
            </a:r>
            <a:r>
              <a:rPr lang="en-US" dirty="0" err="1"/>
              <a:t>Tbytes</a:t>
            </a:r>
            <a:r>
              <a:rPr lang="en-US" dirty="0"/>
              <a:t> to </a:t>
            </a:r>
            <a:r>
              <a:rPr lang="en-US" dirty="0" err="1"/>
              <a:t>Pbytes</a:t>
            </a:r>
            <a:r>
              <a:rPr lang="en-US" dirty="0"/>
              <a:t> of secondary storage), and embedded systems (cell phones, automobile control, video games, entertainment systems (digital TVs), PDAs, etc.).</a:t>
            </a:r>
          </a:p>
          <a:p>
            <a:r>
              <a:rPr lang="en-US" dirty="0"/>
              <a:t>The computer (IT) industry is responsible for almost 10% of the GNP of the US.</a:t>
            </a:r>
          </a:p>
          <a:p>
            <a:r>
              <a:rPr lang="en-US" dirty="0"/>
              <a:t>The embedded market has shown the strongest growth (40% compounded annual growth compared to only 9% for desktops – where do laptops fit?).  This chart/number does not include the low-end 8-bit and 16-bit embedded processors that are everywhere!</a:t>
            </a:r>
          </a:p>
          <a:p>
            <a:r>
              <a:rPr lang="en-US" dirty="0"/>
              <a:t>This is a good slide to talk about the other performance metrics in addition to speed (or see if the students can come up with them) including</a:t>
            </a:r>
          </a:p>
          <a:p>
            <a:r>
              <a:rPr lang="en-US" dirty="0"/>
              <a:t>Power, space/volume, memory space, cost, reliability</a:t>
            </a:r>
          </a:p>
        </p:txBody>
      </p:sp>
    </p:spTree>
    <p:extLst>
      <p:ext uri="{BB962C8B-B14F-4D97-AF65-F5344CB8AC3E}">
        <p14:creationId xmlns:p14="http://schemas.microsoft.com/office/powerpoint/2010/main" val="3308360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2050" y="588963"/>
            <a:ext cx="4551363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30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6" tIns="43238" rIns="86476" bIns="43238"/>
          <a:lstStyle/>
          <a:p>
            <a:r>
              <a:rPr lang="en-US" dirty="0"/>
              <a:t>For “definitions” of desktop, servers, supercomputers (100’s to 1000’s of processors, </a:t>
            </a:r>
            <a:r>
              <a:rPr lang="en-US" dirty="0" err="1"/>
              <a:t>Gbytes</a:t>
            </a:r>
            <a:r>
              <a:rPr lang="en-US" dirty="0"/>
              <a:t> to </a:t>
            </a:r>
            <a:r>
              <a:rPr lang="en-US" dirty="0" err="1"/>
              <a:t>Tbytes</a:t>
            </a:r>
            <a:r>
              <a:rPr lang="en-US" dirty="0"/>
              <a:t> of main memory, </a:t>
            </a:r>
            <a:r>
              <a:rPr lang="en-US" dirty="0" err="1"/>
              <a:t>Tbytes</a:t>
            </a:r>
            <a:r>
              <a:rPr lang="en-US" dirty="0"/>
              <a:t> to </a:t>
            </a:r>
            <a:r>
              <a:rPr lang="en-US" dirty="0" err="1"/>
              <a:t>Pbytes</a:t>
            </a:r>
            <a:r>
              <a:rPr lang="en-US" dirty="0"/>
              <a:t> of secondary storage), and embedded systems (cell phones, automobile control, video games, entertainment systems (digital TVs), PDAs, etc.).</a:t>
            </a:r>
          </a:p>
          <a:p>
            <a:r>
              <a:rPr lang="en-US" dirty="0"/>
              <a:t>The computer (IT) industry is responsible for almost 10% of the GNP of the US.</a:t>
            </a:r>
          </a:p>
          <a:p>
            <a:r>
              <a:rPr lang="en-US" dirty="0"/>
              <a:t>The embedded market has shown the strongest growth (40% compounded annual growth compared to only 9% for desktops – where do laptops fit?).  This chart/number does not include the low-end 8-bit and 16-bit embedded processors that are everywhere!</a:t>
            </a:r>
          </a:p>
          <a:p>
            <a:r>
              <a:rPr lang="en-US" dirty="0"/>
              <a:t>This is a good slide to talk about the other performance metrics in addition to speed (or see if the students can come up with them) including</a:t>
            </a:r>
          </a:p>
          <a:p>
            <a:r>
              <a:rPr lang="en-US" dirty="0"/>
              <a:t>Power, space/volume, memory space, cost, reliability</a:t>
            </a:r>
          </a:p>
        </p:txBody>
      </p:sp>
    </p:spTree>
    <p:extLst>
      <p:ext uri="{BB962C8B-B14F-4D97-AF65-F5344CB8AC3E}">
        <p14:creationId xmlns:p14="http://schemas.microsoft.com/office/powerpoint/2010/main" val="12710649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2050" y="588963"/>
            <a:ext cx="4551363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30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6" tIns="43238" rIns="86476" bIns="43238"/>
          <a:lstStyle/>
          <a:p>
            <a:r>
              <a:rPr lang="en-US" dirty="0"/>
              <a:t>For “definitions” of desktop, servers, supercomputers (100’s to 1000’s of processors, </a:t>
            </a:r>
            <a:r>
              <a:rPr lang="en-US" dirty="0" err="1"/>
              <a:t>Gbytes</a:t>
            </a:r>
            <a:r>
              <a:rPr lang="en-US" dirty="0"/>
              <a:t> to </a:t>
            </a:r>
            <a:r>
              <a:rPr lang="en-US" dirty="0" err="1"/>
              <a:t>Tbytes</a:t>
            </a:r>
            <a:r>
              <a:rPr lang="en-US" dirty="0"/>
              <a:t> of main memory, </a:t>
            </a:r>
            <a:r>
              <a:rPr lang="en-US" dirty="0" err="1"/>
              <a:t>Tbytes</a:t>
            </a:r>
            <a:r>
              <a:rPr lang="en-US" dirty="0"/>
              <a:t> to </a:t>
            </a:r>
            <a:r>
              <a:rPr lang="en-US" dirty="0" err="1"/>
              <a:t>Pbytes</a:t>
            </a:r>
            <a:r>
              <a:rPr lang="en-US" dirty="0"/>
              <a:t> of secondary storage), and embedded systems (cell phones, automobile control, video games, entertainment systems (digital TVs), PDAs, etc.).</a:t>
            </a:r>
          </a:p>
          <a:p>
            <a:r>
              <a:rPr lang="en-US" dirty="0"/>
              <a:t>The computer (IT) industry is responsible for almost 10% of the GNP of the US.</a:t>
            </a:r>
          </a:p>
          <a:p>
            <a:r>
              <a:rPr lang="en-US" dirty="0"/>
              <a:t>The embedded market has shown the strongest growth (40% compounded annual growth compared to only 9% for desktops – where do laptops fit?).  This chart/number does not include the low-end 8-bit and 16-bit embedded processors that are everywhere!</a:t>
            </a:r>
          </a:p>
          <a:p>
            <a:r>
              <a:rPr lang="en-US" dirty="0"/>
              <a:t>This is a good slide to talk about the other performance metrics in addition to speed (or see if the students can come up with them) including</a:t>
            </a:r>
          </a:p>
          <a:p>
            <a:r>
              <a:rPr lang="en-US" dirty="0"/>
              <a:t>Power, space/volume, memory space, cost, reliability</a:t>
            </a:r>
          </a:p>
        </p:txBody>
      </p:sp>
    </p:spTree>
    <p:extLst>
      <p:ext uri="{BB962C8B-B14F-4D97-AF65-F5344CB8AC3E}">
        <p14:creationId xmlns:p14="http://schemas.microsoft.com/office/powerpoint/2010/main" val="6929084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2050" y="588963"/>
            <a:ext cx="4551363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30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6" tIns="43238" rIns="86476" bIns="43238"/>
          <a:lstStyle/>
          <a:p>
            <a:r>
              <a:rPr lang="en-US" dirty="0"/>
              <a:t>For “definitions” of desktop, servers, supercomputers (100’s to 1000’s of processors, </a:t>
            </a:r>
            <a:r>
              <a:rPr lang="en-US" dirty="0" err="1"/>
              <a:t>Gbytes</a:t>
            </a:r>
            <a:r>
              <a:rPr lang="en-US" dirty="0"/>
              <a:t> to </a:t>
            </a:r>
            <a:r>
              <a:rPr lang="en-US" dirty="0" err="1"/>
              <a:t>Tbytes</a:t>
            </a:r>
            <a:r>
              <a:rPr lang="en-US" dirty="0"/>
              <a:t> of main memory, </a:t>
            </a:r>
            <a:r>
              <a:rPr lang="en-US" dirty="0" err="1"/>
              <a:t>Tbytes</a:t>
            </a:r>
            <a:r>
              <a:rPr lang="en-US" dirty="0"/>
              <a:t> to </a:t>
            </a:r>
            <a:r>
              <a:rPr lang="en-US" dirty="0" err="1"/>
              <a:t>Pbytes</a:t>
            </a:r>
            <a:r>
              <a:rPr lang="en-US" dirty="0"/>
              <a:t> of secondary storage), and embedded systems (cell phones, automobile control, video games, entertainment systems (digital TVs), PDAs, etc.).</a:t>
            </a:r>
          </a:p>
          <a:p>
            <a:r>
              <a:rPr lang="en-US" dirty="0"/>
              <a:t>The computer (IT) industry is responsible for almost 10% of the GNP of the US.</a:t>
            </a:r>
          </a:p>
          <a:p>
            <a:r>
              <a:rPr lang="en-US" dirty="0"/>
              <a:t>The embedded market has shown the strongest growth (40% compounded annual growth compared to only 9% for desktops – where do laptops fit?).  This chart/number does not include the low-end 8-bit and 16-bit embedded processors that are everywhere!</a:t>
            </a:r>
          </a:p>
          <a:p>
            <a:r>
              <a:rPr lang="en-US" dirty="0"/>
              <a:t>This is a good slide to talk about the other performance metrics in addition to speed (or see if the students can come up with them) including</a:t>
            </a:r>
          </a:p>
          <a:p>
            <a:r>
              <a:rPr lang="en-US" dirty="0"/>
              <a:t>Power, space/volume, memory space, cost, reliability</a:t>
            </a:r>
          </a:p>
        </p:txBody>
      </p:sp>
    </p:spTree>
    <p:extLst>
      <p:ext uri="{BB962C8B-B14F-4D97-AF65-F5344CB8AC3E}">
        <p14:creationId xmlns:p14="http://schemas.microsoft.com/office/powerpoint/2010/main" val="6866078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3" tIns="45712" rIns="91423" bIns="4571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202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3" tIns="45712" rIns="91423" bIns="4571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06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A: can make code read-only, executable;</a:t>
            </a:r>
            <a:r>
              <a:rPr lang="en-US" baseline="0" dirty="0" smtClean="0"/>
              <a:t> make data read-write but not executable; etc.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7762F-F553-4D61-B576-BE80FD6C5BC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592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3638" y="588963"/>
            <a:ext cx="4549775" cy="3413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65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8" y="4342150"/>
            <a:ext cx="5910514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3" tIns="43236" rIns="86473" bIns="43236"/>
          <a:lstStyle/>
          <a:p>
            <a:r>
              <a:rPr lang="en-US"/>
              <a:t>Tbyte = 2^40 bytes (or 10^12 bytes)</a:t>
            </a:r>
          </a:p>
          <a:p>
            <a:endParaRPr lang="en-US"/>
          </a:p>
          <a:p>
            <a:r>
              <a:rPr lang="en-US"/>
              <a:t>Note that Moore’s law is not about speed predictions but about chip complexity</a:t>
            </a:r>
          </a:p>
        </p:txBody>
      </p:sp>
    </p:spTree>
    <p:extLst>
      <p:ext uri="{BB962C8B-B14F-4D97-AF65-F5344CB8AC3E}">
        <p14:creationId xmlns:p14="http://schemas.microsoft.com/office/powerpoint/2010/main" val="12419887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84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18" tIns="45710" rIns="91418" bIns="4571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406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3:07-4:20</a:t>
            </a:r>
            <a:r>
              <a:rPr lang="en-US" baseline="0" dirty="0" smtClean="0"/>
              <a:t> End of Moore’s Law</a:t>
            </a:r>
          </a:p>
          <a:p>
            <a:r>
              <a:rPr lang="en-US" baseline="0" dirty="0" smtClean="0"/>
              <a:t>10:25-11:25 Exponentials must end. Singularity</a:t>
            </a:r>
          </a:p>
          <a:p>
            <a:r>
              <a:rPr lang="en-US" dirty="0" smtClean="0"/>
              <a:t>-7nm (currently 14nm)       - 12:58 Singularity</a:t>
            </a:r>
          </a:p>
          <a:p>
            <a:r>
              <a:rPr lang="en-US" dirty="0" smtClean="0"/>
              <a:t>End</a:t>
            </a:r>
            <a:r>
              <a:rPr lang="en-US" baseline="0" dirty="0" smtClean="0"/>
              <a:t> of Moore’s Law predicted by </a:t>
            </a:r>
            <a:endParaRPr lang="en-US" dirty="0" smtClean="0"/>
          </a:p>
          <a:p>
            <a:r>
              <a:rPr lang="en-US" dirty="0" smtClean="0"/>
              <a:t>-17:56 (18:00) </a:t>
            </a:r>
          </a:p>
          <a:p>
            <a:r>
              <a:rPr lang="en-US" dirty="0" smtClean="0"/>
              <a:t>Graphics, Neural</a:t>
            </a:r>
            <a:r>
              <a:rPr lang="en-US" baseline="0" dirty="0" smtClean="0"/>
              <a:t> Nets,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5C3C1-9691-443C-BBCF-BED84F38E74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707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0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08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8719" y="686405"/>
            <a:ext cx="4500563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0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58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Q: Benefits?</a:t>
            </a:r>
          </a:p>
          <a:p>
            <a:r>
              <a:rPr lang="en-US" baseline="0" dirty="0" smtClean="0"/>
              <a:t>A1: Don’t need 4MB contiguous physical memory</a:t>
            </a:r>
          </a:p>
          <a:p>
            <a:r>
              <a:rPr lang="en-US" baseline="0" dirty="0" smtClean="0"/>
              <a:t>A2: Don’t need to allocate every </a:t>
            </a:r>
            <a:r>
              <a:rPr lang="en-US" baseline="0" dirty="0" err="1" smtClean="0"/>
              <a:t>PageTable</a:t>
            </a:r>
            <a:r>
              <a:rPr lang="en-US" baseline="0" dirty="0" smtClean="0"/>
              <a:t>, only those containing valid PTEs</a:t>
            </a:r>
          </a:p>
          <a:p>
            <a:r>
              <a:rPr lang="en-US" baseline="0" dirty="0" smtClean="0"/>
              <a:t>Q: Drawbacks?</a:t>
            </a:r>
          </a:p>
          <a:p>
            <a:r>
              <a:rPr lang="en-US" baseline="0" dirty="0" smtClean="0"/>
              <a:t>A: </a:t>
            </a:r>
            <a:r>
              <a:rPr lang="en-US" baseline="0" smtClean="0"/>
              <a:t>Longer lookups.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7762F-F553-4D61-B576-BE80FD6C5BC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Q: Benefits?</a:t>
            </a:r>
          </a:p>
          <a:p>
            <a:r>
              <a:rPr lang="en-US" baseline="0" dirty="0" smtClean="0"/>
              <a:t>A1: Don’t need 4MB contiguous physical memory</a:t>
            </a:r>
          </a:p>
          <a:p>
            <a:r>
              <a:rPr lang="en-US" baseline="0" dirty="0" smtClean="0"/>
              <a:t>A2: Don’t need to allocate every </a:t>
            </a:r>
            <a:r>
              <a:rPr lang="en-US" baseline="0" dirty="0" err="1" smtClean="0"/>
              <a:t>PageTable</a:t>
            </a:r>
            <a:r>
              <a:rPr lang="en-US" baseline="0" dirty="0" smtClean="0"/>
              <a:t>, only those containing valid PTEs</a:t>
            </a:r>
          </a:p>
          <a:p>
            <a:r>
              <a:rPr lang="en-US" baseline="0" dirty="0" smtClean="0"/>
              <a:t>Q: Drawbacks?</a:t>
            </a:r>
          </a:p>
          <a:p>
            <a:r>
              <a:rPr lang="en-US" baseline="0" dirty="0" smtClean="0"/>
              <a:t>A: </a:t>
            </a:r>
            <a:r>
              <a:rPr lang="en-US" baseline="0" smtClean="0"/>
              <a:t>Longer lookups.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7762F-F553-4D61-B576-BE80FD6C5BC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75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2014: Jason Zhao and Joe </a:t>
            </a:r>
            <a:r>
              <a:rPr lang="en-US" dirty="0" err="1" smtClean="0"/>
              <a:t>Mongeluzzi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5C3C1-9691-443C-BBCF-BED84F38E7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13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http://en.wikipedia.org/wiki/The_Imitation_Game</a:t>
            </a:r>
          </a:p>
          <a:p>
            <a:r>
              <a:rPr lang="en-US" dirty="0" smtClean="0"/>
              <a:t>The film's title [The Imitation Game] refers to Turing's proposed test of the same name, which he discussed in his 1950 paper on artificial intelligence entitled "Computing Machinery and Intelligence".[29] The paper opens: "I propose to consider the question, 'Can machines think?' This should begin with definitions of the meaning of the terms 'machine' and 'think'.“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5C3C1-9691-443C-BBCF-BED84F38E7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85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http://en.wikipedia.org/wiki/Bombe</a:t>
            </a:r>
          </a:p>
          <a:p>
            <a:r>
              <a:rPr lang="en-US" dirty="0" smtClean="0"/>
              <a:t>How many possible combinations to break an</a:t>
            </a:r>
            <a:r>
              <a:rPr lang="en-US" baseline="0" dirty="0" smtClean="0"/>
              <a:t> Enigma</a:t>
            </a:r>
            <a:r>
              <a:rPr lang="en-US" dirty="0" smtClean="0"/>
              <a:t> cipher text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msg</a:t>
            </a:r>
            <a:r>
              <a:rPr lang="en-US" baseline="0" dirty="0" smtClean="0"/>
              <a:t> encrypted by the Enigma machine)</a:t>
            </a:r>
            <a:r>
              <a:rPr lang="en-US" dirty="0" smtClean="0"/>
              <a:t>?</a:t>
            </a:r>
          </a:p>
          <a:p>
            <a:r>
              <a:rPr lang="en-US" dirty="0" smtClean="0"/>
              <a:t>  Rotors</a:t>
            </a:r>
            <a:r>
              <a:rPr lang="en-US" baseline="0" dirty="0" smtClean="0"/>
              <a:t> x  Rotor </a:t>
            </a:r>
            <a:r>
              <a:rPr lang="en-US" baseline="0" dirty="0" err="1" smtClean="0"/>
              <a:t>posititions</a:t>
            </a:r>
            <a:r>
              <a:rPr lang="en-US" baseline="0" dirty="0" smtClean="0"/>
              <a:t> x </a:t>
            </a:r>
            <a:r>
              <a:rPr lang="en-US" baseline="0" dirty="0" err="1" smtClean="0"/>
              <a:t>plugboard</a:t>
            </a:r>
            <a:r>
              <a:rPr lang="en-US" baseline="0" dirty="0" smtClean="0"/>
              <a:t> combinations with 10 pairs = 159 quintillion = 1.59 x 10^20 158,962,555,217,826,360,000 </a:t>
            </a:r>
            <a:endParaRPr lang="en-US" dirty="0" smtClean="0"/>
          </a:p>
          <a:p>
            <a:r>
              <a:rPr lang="en-US" dirty="0" smtClean="0"/>
              <a:t>  Rotors (3 of 5 rotors)</a:t>
            </a:r>
            <a:r>
              <a:rPr lang="en-US" baseline="0" dirty="0" smtClean="0"/>
              <a:t>: 5 x 4 x 3 = 60</a:t>
            </a:r>
          </a:p>
          <a:p>
            <a:r>
              <a:rPr lang="en-US" baseline="0" dirty="0" smtClean="0"/>
              <a:t>  Rotor positions: 26 x 26 x 26 = 17,526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plugboard</a:t>
            </a:r>
            <a:r>
              <a:rPr lang="en-US" dirty="0" smtClean="0"/>
              <a:t>: 26! / (6!10!2^10)</a:t>
            </a:r>
          </a:p>
          <a:p>
            <a:endParaRPr lang="en-US" dirty="0" smtClean="0"/>
          </a:p>
          <a:p>
            <a:r>
              <a:rPr lang="en-US" dirty="0" err="1" smtClean="0"/>
              <a:t>Numberphile</a:t>
            </a:r>
            <a:r>
              <a:rPr lang="en-US" dirty="0" smtClean="0"/>
              <a:t> on Enigma/Bombe</a:t>
            </a:r>
          </a:p>
          <a:p>
            <a:r>
              <a:rPr lang="en-US" dirty="0" smtClean="0"/>
              <a:t>For those who want to learn more about the mechanism of the Bombe and how it exploited the flaw in the Enigma, </a:t>
            </a:r>
            <a:r>
              <a:rPr lang="en-US" dirty="0" err="1" smtClean="0"/>
              <a:t>Numberphile</a:t>
            </a:r>
            <a:r>
              <a:rPr lang="en-US" dirty="0" smtClean="0"/>
              <a:t> has recently done an excellent episode on it. Enjoy!</a:t>
            </a:r>
          </a:p>
          <a:p>
            <a:endParaRPr lang="en-US" dirty="0" smtClean="0"/>
          </a:p>
          <a:p>
            <a:r>
              <a:rPr lang="en-US" dirty="0" smtClean="0"/>
              <a:t>Flaw in the Enigma: http://www.youtube.com/watch?v=V4V2bpZlqx8</a:t>
            </a:r>
          </a:p>
          <a:p>
            <a:r>
              <a:rPr lang="en-US" dirty="0" smtClean="0"/>
              <a:t>Previous episode on Enigma: http://www.youtube.com/watch?v=G2_Q9FoD-oQ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5C3C1-9691-443C-BBCF-BED84F38E7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12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does</a:t>
            </a:r>
            <a:r>
              <a:rPr lang="en-US" baseline="0" dirty="0" smtClean="0"/>
              <a:t> The Imitation Game, </a:t>
            </a:r>
            <a:r>
              <a:rPr lang="en-US" baseline="0" dirty="0" err="1" smtClean="0"/>
              <a:t>Engima</a:t>
            </a:r>
            <a:r>
              <a:rPr lang="en-US" baseline="0" dirty="0" smtClean="0"/>
              <a:t>/Bombe, Turing relate to you and this course?!  </a:t>
            </a:r>
          </a:p>
          <a:p>
            <a:r>
              <a:rPr lang="en-US" baseline="0" dirty="0" smtClean="0"/>
              <a:t>Alan Turing thesis in 1936 came up with an abstract model for a CPU that can simulate any algorithm, a Turing Machine.  You will build a CPU and understand it and its organization</a:t>
            </a:r>
          </a:p>
          <a:p>
            <a:endParaRPr lang="en-US" dirty="0" smtClean="0"/>
          </a:p>
          <a:p>
            <a:r>
              <a:rPr lang="en-US" dirty="0" smtClean="0"/>
              <a:t>http://en.wikipedia.org/wiki/Turing_machine</a:t>
            </a:r>
          </a:p>
          <a:p>
            <a:r>
              <a:rPr lang="en-US" dirty="0" smtClean="0"/>
              <a:t>A Turing machine is a hypothetical device that manipulates symbols on a strip of tape according to a table of rules. Despite its simplicity, a Turing machine can be adapted to simulate the logic of any computer algorithm, and is particularly useful in explaining the functions of a CPU inside a computer.</a:t>
            </a:r>
          </a:p>
          <a:p>
            <a:endParaRPr lang="en-US" dirty="0" smtClean="0"/>
          </a:p>
          <a:p>
            <a:r>
              <a:rPr lang="en-US" dirty="0" smtClean="0"/>
              <a:t>Note that every part of the machine (i.e. its state, symbol-collections, and used tape at any given time) and its actions (such as printing, erasing and tape motion) is finite, discrete and distinguishable; it is the unlimited amount of tape and runtime that gives it an unbounded amount of storage space.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5C3C1-9691-443C-BBCF-BED84F38E7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54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2057400"/>
          </a:xfrm>
        </p:spPr>
        <p:txBody>
          <a:bodyPr>
            <a:noAutofit/>
          </a:bodyPr>
          <a:lstStyle>
            <a:lvl1pPr marL="0" indent="0" algn="ctr">
              <a:buNone/>
              <a:defRPr sz="28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CS 3410, Spring </a:t>
            </a:r>
            <a:r>
              <a:rPr lang="en-US" dirty="0" smtClean="0"/>
              <a:t>2015</a:t>
            </a:r>
            <a:endParaRPr lang="en-US" dirty="0" smtClean="0"/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Cornell 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63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20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4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6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00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5334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38200"/>
            <a:ext cx="86868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1F04E-0558-49D7-83D7-0EA3FDD97FD3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85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ln>
            <a:solidFill>
              <a:schemeClr val="accent5">
                <a:lumMod val="60000"/>
                <a:lumOff val="40000"/>
              </a:schemeClr>
            </a:solidFill>
          </a:ln>
          <a:solidFill>
            <a:schemeClr val="accent5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5">
            <a:lumMod val="60000"/>
            <a:lumOff val="4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5">
            <a:lumMod val="60000"/>
            <a:lumOff val="40000"/>
          </a:schemeClr>
        </a:buClr>
        <a:buFont typeface="Calibri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5">
            <a:lumMod val="60000"/>
            <a:lumOff val="40000"/>
          </a:schemeClr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>
            <a:lumMod val="60000"/>
            <a:lumOff val="40000"/>
          </a:schemeClr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tags" Target="../tags/tag232.xml"/><Relationship Id="rId21" Type="http://schemas.openxmlformats.org/officeDocument/2006/relationships/tags" Target="../tags/tag136.xml"/><Relationship Id="rId42" Type="http://schemas.openxmlformats.org/officeDocument/2006/relationships/tags" Target="../tags/tag157.xml"/><Relationship Id="rId63" Type="http://schemas.openxmlformats.org/officeDocument/2006/relationships/tags" Target="../tags/tag178.xml"/><Relationship Id="rId84" Type="http://schemas.openxmlformats.org/officeDocument/2006/relationships/tags" Target="../tags/tag199.xml"/><Relationship Id="rId138" Type="http://schemas.openxmlformats.org/officeDocument/2006/relationships/tags" Target="../tags/tag253.xml"/><Relationship Id="rId107" Type="http://schemas.openxmlformats.org/officeDocument/2006/relationships/tags" Target="../tags/tag222.xml"/><Relationship Id="rId11" Type="http://schemas.openxmlformats.org/officeDocument/2006/relationships/tags" Target="../tags/tag126.xml"/><Relationship Id="rId32" Type="http://schemas.openxmlformats.org/officeDocument/2006/relationships/tags" Target="../tags/tag147.xml"/><Relationship Id="rId53" Type="http://schemas.openxmlformats.org/officeDocument/2006/relationships/tags" Target="../tags/tag168.xml"/><Relationship Id="rId74" Type="http://schemas.openxmlformats.org/officeDocument/2006/relationships/tags" Target="../tags/tag189.xml"/><Relationship Id="rId128" Type="http://schemas.openxmlformats.org/officeDocument/2006/relationships/tags" Target="../tags/tag243.xml"/><Relationship Id="rId149" Type="http://schemas.openxmlformats.org/officeDocument/2006/relationships/notesSlide" Target="../notesSlides/notesSlide10.xml"/><Relationship Id="rId5" Type="http://schemas.openxmlformats.org/officeDocument/2006/relationships/tags" Target="../tags/tag120.xml"/><Relationship Id="rId95" Type="http://schemas.openxmlformats.org/officeDocument/2006/relationships/tags" Target="../tags/tag210.xml"/><Relationship Id="rId22" Type="http://schemas.openxmlformats.org/officeDocument/2006/relationships/tags" Target="../tags/tag137.xml"/><Relationship Id="rId27" Type="http://schemas.openxmlformats.org/officeDocument/2006/relationships/tags" Target="../tags/tag142.xml"/><Relationship Id="rId43" Type="http://schemas.openxmlformats.org/officeDocument/2006/relationships/tags" Target="../tags/tag158.xml"/><Relationship Id="rId48" Type="http://schemas.openxmlformats.org/officeDocument/2006/relationships/tags" Target="../tags/tag163.xml"/><Relationship Id="rId64" Type="http://schemas.openxmlformats.org/officeDocument/2006/relationships/tags" Target="../tags/tag179.xml"/><Relationship Id="rId69" Type="http://schemas.openxmlformats.org/officeDocument/2006/relationships/tags" Target="../tags/tag184.xml"/><Relationship Id="rId113" Type="http://schemas.openxmlformats.org/officeDocument/2006/relationships/tags" Target="../tags/tag228.xml"/><Relationship Id="rId118" Type="http://schemas.openxmlformats.org/officeDocument/2006/relationships/tags" Target="../tags/tag233.xml"/><Relationship Id="rId134" Type="http://schemas.openxmlformats.org/officeDocument/2006/relationships/tags" Target="../tags/tag249.xml"/><Relationship Id="rId139" Type="http://schemas.openxmlformats.org/officeDocument/2006/relationships/tags" Target="../tags/tag254.xml"/><Relationship Id="rId80" Type="http://schemas.openxmlformats.org/officeDocument/2006/relationships/tags" Target="../tags/tag195.xml"/><Relationship Id="rId85" Type="http://schemas.openxmlformats.org/officeDocument/2006/relationships/tags" Target="../tags/tag200.xml"/><Relationship Id="rId12" Type="http://schemas.openxmlformats.org/officeDocument/2006/relationships/tags" Target="../tags/tag127.xml"/><Relationship Id="rId17" Type="http://schemas.openxmlformats.org/officeDocument/2006/relationships/tags" Target="../tags/tag132.xml"/><Relationship Id="rId33" Type="http://schemas.openxmlformats.org/officeDocument/2006/relationships/tags" Target="../tags/tag148.xml"/><Relationship Id="rId38" Type="http://schemas.openxmlformats.org/officeDocument/2006/relationships/tags" Target="../tags/tag153.xml"/><Relationship Id="rId59" Type="http://schemas.openxmlformats.org/officeDocument/2006/relationships/tags" Target="../tags/tag174.xml"/><Relationship Id="rId103" Type="http://schemas.openxmlformats.org/officeDocument/2006/relationships/tags" Target="../tags/tag218.xml"/><Relationship Id="rId108" Type="http://schemas.openxmlformats.org/officeDocument/2006/relationships/tags" Target="../tags/tag223.xml"/><Relationship Id="rId124" Type="http://schemas.openxmlformats.org/officeDocument/2006/relationships/tags" Target="../tags/tag239.xml"/><Relationship Id="rId129" Type="http://schemas.openxmlformats.org/officeDocument/2006/relationships/tags" Target="../tags/tag244.xml"/><Relationship Id="rId54" Type="http://schemas.openxmlformats.org/officeDocument/2006/relationships/tags" Target="../tags/tag169.xml"/><Relationship Id="rId70" Type="http://schemas.openxmlformats.org/officeDocument/2006/relationships/tags" Target="../tags/tag185.xml"/><Relationship Id="rId75" Type="http://schemas.openxmlformats.org/officeDocument/2006/relationships/tags" Target="../tags/tag190.xml"/><Relationship Id="rId91" Type="http://schemas.openxmlformats.org/officeDocument/2006/relationships/tags" Target="../tags/tag206.xml"/><Relationship Id="rId96" Type="http://schemas.openxmlformats.org/officeDocument/2006/relationships/tags" Target="../tags/tag211.xml"/><Relationship Id="rId140" Type="http://schemas.openxmlformats.org/officeDocument/2006/relationships/tags" Target="../tags/tag255.xml"/><Relationship Id="rId145" Type="http://schemas.openxmlformats.org/officeDocument/2006/relationships/tags" Target="../tags/tag260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23" Type="http://schemas.openxmlformats.org/officeDocument/2006/relationships/tags" Target="../tags/tag138.xml"/><Relationship Id="rId28" Type="http://schemas.openxmlformats.org/officeDocument/2006/relationships/tags" Target="../tags/tag143.xml"/><Relationship Id="rId49" Type="http://schemas.openxmlformats.org/officeDocument/2006/relationships/tags" Target="../tags/tag164.xml"/><Relationship Id="rId114" Type="http://schemas.openxmlformats.org/officeDocument/2006/relationships/tags" Target="../tags/tag229.xml"/><Relationship Id="rId119" Type="http://schemas.openxmlformats.org/officeDocument/2006/relationships/tags" Target="../tags/tag234.xml"/><Relationship Id="rId44" Type="http://schemas.openxmlformats.org/officeDocument/2006/relationships/tags" Target="../tags/tag159.xml"/><Relationship Id="rId60" Type="http://schemas.openxmlformats.org/officeDocument/2006/relationships/tags" Target="../tags/tag175.xml"/><Relationship Id="rId65" Type="http://schemas.openxmlformats.org/officeDocument/2006/relationships/tags" Target="../tags/tag180.xml"/><Relationship Id="rId81" Type="http://schemas.openxmlformats.org/officeDocument/2006/relationships/tags" Target="../tags/tag196.xml"/><Relationship Id="rId86" Type="http://schemas.openxmlformats.org/officeDocument/2006/relationships/tags" Target="../tags/tag201.xml"/><Relationship Id="rId130" Type="http://schemas.openxmlformats.org/officeDocument/2006/relationships/tags" Target="../tags/tag245.xml"/><Relationship Id="rId135" Type="http://schemas.openxmlformats.org/officeDocument/2006/relationships/tags" Target="../tags/tag250.xml"/><Relationship Id="rId13" Type="http://schemas.openxmlformats.org/officeDocument/2006/relationships/tags" Target="../tags/tag128.xml"/><Relationship Id="rId18" Type="http://schemas.openxmlformats.org/officeDocument/2006/relationships/tags" Target="../tags/tag133.xml"/><Relationship Id="rId39" Type="http://schemas.openxmlformats.org/officeDocument/2006/relationships/tags" Target="../tags/tag154.xml"/><Relationship Id="rId109" Type="http://schemas.openxmlformats.org/officeDocument/2006/relationships/tags" Target="../tags/tag224.xml"/><Relationship Id="rId34" Type="http://schemas.openxmlformats.org/officeDocument/2006/relationships/tags" Target="../tags/tag149.xml"/><Relationship Id="rId50" Type="http://schemas.openxmlformats.org/officeDocument/2006/relationships/tags" Target="../tags/tag165.xml"/><Relationship Id="rId55" Type="http://schemas.openxmlformats.org/officeDocument/2006/relationships/tags" Target="../tags/tag170.xml"/><Relationship Id="rId76" Type="http://schemas.openxmlformats.org/officeDocument/2006/relationships/tags" Target="../tags/tag191.xml"/><Relationship Id="rId97" Type="http://schemas.openxmlformats.org/officeDocument/2006/relationships/tags" Target="../tags/tag212.xml"/><Relationship Id="rId104" Type="http://schemas.openxmlformats.org/officeDocument/2006/relationships/tags" Target="../tags/tag219.xml"/><Relationship Id="rId120" Type="http://schemas.openxmlformats.org/officeDocument/2006/relationships/tags" Target="../tags/tag235.xml"/><Relationship Id="rId125" Type="http://schemas.openxmlformats.org/officeDocument/2006/relationships/tags" Target="../tags/tag240.xml"/><Relationship Id="rId141" Type="http://schemas.openxmlformats.org/officeDocument/2006/relationships/tags" Target="../tags/tag256.xml"/><Relationship Id="rId146" Type="http://schemas.openxmlformats.org/officeDocument/2006/relationships/tags" Target="../tags/tag261.xml"/><Relationship Id="rId7" Type="http://schemas.openxmlformats.org/officeDocument/2006/relationships/tags" Target="../tags/tag122.xml"/><Relationship Id="rId71" Type="http://schemas.openxmlformats.org/officeDocument/2006/relationships/tags" Target="../tags/tag186.xml"/><Relationship Id="rId92" Type="http://schemas.openxmlformats.org/officeDocument/2006/relationships/tags" Target="../tags/tag207.xml"/><Relationship Id="rId2" Type="http://schemas.openxmlformats.org/officeDocument/2006/relationships/tags" Target="../tags/tag117.xml"/><Relationship Id="rId29" Type="http://schemas.openxmlformats.org/officeDocument/2006/relationships/tags" Target="../tags/tag144.xml"/><Relationship Id="rId24" Type="http://schemas.openxmlformats.org/officeDocument/2006/relationships/tags" Target="../tags/tag139.xml"/><Relationship Id="rId40" Type="http://schemas.openxmlformats.org/officeDocument/2006/relationships/tags" Target="../tags/tag155.xml"/><Relationship Id="rId45" Type="http://schemas.openxmlformats.org/officeDocument/2006/relationships/tags" Target="../tags/tag160.xml"/><Relationship Id="rId66" Type="http://schemas.openxmlformats.org/officeDocument/2006/relationships/tags" Target="../tags/tag181.xml"/><Relationship Id="rId87" Type="http://schemas.openxmlformats.org/officeDocument/2006/relationships/tags" Target="../tags/tag202.xml"/><Relationship Id="rId110" Type="http://schemas.openxmlformats.org/officeDocument/2006/relationships/tags" Target="../tags/tag225.xml"/><Relationship Id="rId115" Type="http://schemas.openxmlformats.org/officeDocument/2006/relationships/tags" Target="../tags/tag230.xml"/><Relationship Id="rId131" Type="http://schemas.openxmlformats.org/officeDocument/2006/relationships/tags" Target="../tags/tag246.xml"/><Relationship Id="rId136" Type="http://schemas.openxmlformats.org/officeDocument/2006/relationships/tags" Target="../tags/tag251.xml"/><Relationship Id="rId61" Type="http://schemas.openxmlformats.org/officeDocument/2006/relationships/tags" Target="../tags/tag176.xml"/><Relationship Id="rId82" Type="http://schemas.openxmlformats.org/officeDocument/2006/relationships/tags" Target="../tags/tag197.xml"/><Relationship Id="rId19" Type="http://schemas.openxmlformats.org/officeDocument/2006/relationships/tags" Target="../tags/tag134.xml"/><Relationship Id="rId14" Type="http://schemas.openxmlformats.org/officeDocument/2006/relationships/tags" Target="../tags/tag129.xml"/><Relationship Id="rId30" Type="http://schemas.openxmlformats.org/officeDocument/2006/relationships/tags" Target="../tags/tag145.xml"/><Relationship Id="rId35" Type="http://schemas.openxmlformats.org/officeDocument/2006/relationships/tags" Target="../tags/tag150.xml"/><Relationship Id="rId56" Type="http://schemas.openxmlformats.org/officeDocument/2006/relationships/tags" Target="../tags/tag171.xml"/><Relationship Id="rId77" Type="http://schemas.openxmlformats.org/officeDocument/2006/relationships/tags" Target="../tags/tag192.xml"/><Relationship Id="rId100" Type="http://schemas.openxmlformats.org/officeDocument/2006/relationships/tags" Target="../tags/tag215.xml"/><Relationship Id="rId105" Type="http://schemas.openxmlformats.org/officeDocument/2006/relationships/tags" Target="../tags/tag220.xml"/><Relationship Id="rId126" Type="http://schemas.openxmlformats.org/officeDocument/2006/relationships/tags" Target="../tags/tag241.xml"/><Relationship Id="rId147" Type="http://schemas.openxmlformats.org/officeDocument/2006/relationships/tags" Target="../tags/tag262.xml"/><Relationship Id="rId8" Type="http://schemas.openxmlformats.org/officeDocument/2006/relationships/tags" Target="../tags/tag123.xml"/><Relationship Id="rId51" Type="http://schemas.openxmlformats.org/officeDocument/2006/relationships/tags" Target="../tags/tag166.xml"/><Relationship Id="rId72" Type="http://schemas.openxmlformats.org/officeDocument/2006/relationships/tags" Target="../tags/tag187.xml"/><Relationship Id="rId93" Type="http://schemas.openxmlformats.org/officeDocument/2006/relationships/tags" Target="../tags/tag208.xml"/><Relationship Id="rId98" Type="http://schemas.openxmlformats.org/officeDocument/2006/relationships/tags" Target="../tags/tag213.xml"/><Relationship Id="rId121" Type="http://schemas.openxmlformats.org/officeDocument/2006/relationships/tags" Target="../tags/tag236.xml"/><Relationship Id="rId142" Type="http://schemas.openxmlformats.org/officeDocument/2006/relationships/tags" Target="../tags/tag257.xml"/><Relationship Id="rId3" Type="http://schemas.openxmlformats.org/officeDocument/2006/relationships/tags" Target="../tags/tag118.xml"/><Relationship Id="rId25" Type="http://schemas.openxmlformats.org/officeDocument/2006/relationships/tags" Target="../tags/tag140.xml"/><Relationship Id="rId46" Type="http://schemas.openxmlformats.org/officeDocument/2006/relationships/tags" Target="../tags/tag161.xml"/><Relationship Id="rId67" Type="http://schemas.openxmlformats.org/officeDocument/2006/relationships/tags" Target="../tags/tag182.xml"/><Relationship Id="rId116" Type="http://schemas.openxmlformats.org/officeDocument/2006/relationships/tags" Target="../tags/tag231.xml"/><Relationship Id="rId137" Type="http://schemas.openxmlformats.org/officeDocument/2006/relationships/tags" Target="../tags/tag252.xml"/><Relationship Id="rId20" Type="http://schemas.openxmlformats.org/officeDocument/2006/relationships/tags" Target="../tags/tag135.xml"/><Relationship Id="rId41" Type="http://schemas.openxmlformats.org/officeDocument/2006/relationships/tags" Target="../tags/tag156.xml"/><Relationship Id="rId62" Type="http://schemas.openxmlformats.org/officeDocument/2006/relationships/tags" Target="../tags/tag177.xml"/><Relationship Id="rId83" Type="http://schemas.openxmlformats.org/officeDocument/2006/relationships/tags" Target="../tags/tag198.xml"/><Relationship Id="rId88" Type="http://schemas.openxmlformats.org/officeDocument/2006/relationships/tags" Target="../tags/tag203.xml"/><Relationship Id="rId111" Type="http://schemas.openxmlformats.org/officeDocument/2006/relationships/tags" Target="../tags/tag226.xml"/><Relationship Id="rId132" Type="http://schemas.openxmlformats.org/officeDocument/2006/relationships/tags" Target="../tags/tag247.xml"/><Relationship Id="rId15" Type="http://schemas.openxmlformats.org/officeDocument/2006/relationships/tags" Target="../tags/tag130.xml"/><Relationship Id="rId36" Type="http://schemas.openxmlformats.org/officeDocument/2006/relationships/tags" Target="../tags/tag151.xml"/><Relationship Id="rId57" Type="http://schemas.openxmlformats.org/officeDocument/2006/relationships/tags" Target="../tags/tag172.xml"/><Relationship Id="rId106" Type="http://schemas.openxmlformats.org/officeDocument/2006/relationships/tags" Target="../tags/tag221.xml"/><Relationship Id="rId127" Type="http://schemas.openxmlformats.org/officeDocument/2006/relationships/tags" Target="../tags/tag242.xml"/><Relationship Id="rId10" Type="http://schemas.openxmlformats.org/officeDocument/2006/relationships/tags" Target="../tags/tag125.xml"/><Relationship Id="rId31" Type="http://schemas.openxmlformats.org/officeDocument/2006/relationships/tags" Target="../tags/tag146.xml"/><Relationship Id="rId52" Type="http://schemas.openxmlformats.org/officeDocument/2006/relationships/tags" Target="../tags/tag167.xml"/><Relationship Id="rId73" Type="http://schemas.openxmlformats.org/officeDocument/2006/relationships/tags" Target="../tags/tag188.xml"/><Relationship Id="rId78" Type="http://schemas.openxmlformats.org/officeDocument/2006/relationships/tags" Target="../tags/tag193.xml"/><Relationship Id="rId94" Type="http://schemas.openxmlformats.org/officeDocument/2006/relationships/tags" Target="../tags/tag209.xml"/><Relationship Id="rId99" Type="http://schemas.openxmlformats.org/officeDocument/2006/relationships/tags" Target="../tags/tag214.xml"/><Relationship Id="rId101" Type="http://schemas.openxmlformats.org/officeDocument/2006/relationships/tags" Target="../tags/tag216.xml"/><Relationship Id="rId122" Type="http://schemas.openxmlformats.org/officeDocument/2006/relationships/tags" Target="../tags/tag237.xml"/><Relationship Id="rId143" Type="http://schemas.openxmlformats.org/officeDocument/2006/relationships/tags" Target="../tags/tag258.xml"/><Relationship Id="rId148" Type="http://schemas.openxmlformats.org/officeDocument/2006/relationships/slideLayout" Target="../slideLayouts/slideLayout4.xml"/><Relationship Id="rId4" Type="http://schemas.openxmlformats.org/officeDocument/2006/relationships/tags" Target="../tags/tag119.xml"/><Relationship Id="rId9" Type="http://schemas.openxmlformats.org/officeDocument/2006/relationships/tags" Target="../tags/tag124.xml"/><Relationship Id="rId26" Type="http://schemas.openxmlformats.org/officeDocument/2006/relationships/tags" Target="../tags/tag141.xml"/><Relationship Id="rId47" Type="http://schemas.openxmlformats.org/officeDocument/2006/relationships/tags" Target="../tags/tag162.xml"/><Relationship Id="rId68" Type="http://schemas.openxmlformats.org/officeDocument/2006/relationships/tags" Target="../tags/tag183.xml"/><Relationship Id="rId89" Type="http://schemas.openxmlformats.org/officeDocument/2006/relationships/tags" Target="../tags/tag204.xml"/><Relationship Id="rId112" Type="http://schemas.openxmlformats.org/officeDocument/2006/relationships/tags" Target="../tags/tag227.xml"/><Relationship Id="rId133" Type="http://schemas.openxmlformats.org/officeDocument/2006/relationships/tags" Target="../tags/tag248.xml"/><Relationship Id="rId16" Type="http://schemas.openxmlformats.org/officeDocument/2006/relationships/tags" Target="../tags/tag131.xml"/><Relationship Id="rId37" Type="http://schemas.openxmlformats.org/officeDocument/2006/relationships/tags" Target="../tags/tag152.xml"/><Relationship Id="rId58" Type="http://schemas.openxmlformats.org/officeDocument/2006/relationships/tags" Target="../tags/tag173.xml"/><Relationship Id="rId79" Type="http://schemas.openxmlformats.org/officeDocument/2006/relationships/tags" Target="../tags/tag194.xml"/><Relationship Id="rId102" Type="http://schemas.openxmlformats.org/officeDocument/2006/relationships/tags" Target="../tags/tag217.xml"/><Relationship Id="rId123" Type="http://schemas.openxmlformats.org/officeDocument/2006/relationships/tags" Target="../tags/tag238.xml"/><Relationship Id="rId144" Type="http://schemas.openxmlformats.org/officeDocument/2006/relationships/tags" Target="../tags/tag259.xml"/><Relationship Id="rId90" Type="http://schemas.openxmlformats.org/officeDocument/2006/relationships/tags" Target="../tags/tag20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4.xml"/><Relationship Id="rId1" Type="http://schemas.openxmlformats.org/officeDocument/2006/relationships/tags" Target="../tags/tag26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74.xml"/><Relationship Id="rId13" Type="http://schemas.openxmlformats.org/officeDocument/2006/relationships/tags" Target="../tags/tag279.xml"/><Relationship Id="rId18" Type="http://schemas.openxmlformats.org/officeDocument/2006/relationships/slideLayout" Target="../slideLayouts/slideLayout4.xml"/><Relationship Id="rId3" Type="http://schemas.openxmlformats.org/officeDocument/2006/relationships/tags" Target="../tags/tag269.xml"/><Relationship Id="rId7" Type="http://schemas.openxmlformats.org/officeDocument/2006/relationships/tags" Target="../tags/tag273.xml"/><Relationship Id="rId12" Type="http://schemas.openxmlformats.org/officeDocument/2006/relationships/tags" Target="../tags/tag278.xml"/><Relationship Id="rId17" Type="http://schemas.openxmlformats.org/officeDocument/2006/relationships/tags" Target="../tags/tag283.xml"/><Relationship Id="rId2" Type="http://schemas.openxmlformats.org/officeDocument/2006/relationships/tags" Target="../tags/tag268.xml"/><Relationship Id="rId16" Type="http://schemas.openxmlformats.org/officeDocument/2006/relationships/tags" Target="../tags/tag282.xml"/><Relationship Id="rId20" Type="http://schemas.openxmlformats.org/officeDocument/2006/relationships/image" Target="../media/image13.png"/><Relationship Id="rId1" Type="http://schemas.openxmlformats.org/officeDocument/2006/relationships/tags" Target="../tags/tag267.xml"/><Relationship Id="rId6" Type="http://schemas.openxmlformats.org/officeDocument/2006/relationships/tags" Target="../tags/tag272.xml"/><Relationship Id="rId11" Type="http://schemas.openxmlformats.org/officeDocument/2006/relationships/tags" Target="../tags/tag277.xml"/><Relationship Id="rId5" Type="http://schemas.openxmlformats.org/officeDocument/2006/relationships/tags" Target="../tags/tag271.xml"/><Relationship Id="rId15" Type="http://schemas.openxmlformats.org/officeDocument/2006/relationships/tags" Target="../tags/tag281.xml"/><Relationship Id="rId10" Type="http://schemas.openxmlformats.org/officeDocument/2006/relationships/tags" Target="../tags/tag276.xml"/><Relationship Id="rId19" Type="http://schemas.openxmlformats.org/officeDocument/2006/relationships/notesSlide" Target="../notesSlides/notesSlide12.xml"/><Relationship Id="rId4" Type="http://schemas.openxmlformats.org/officeDocument/2006/relationships/tags" Target="../tags/tag270.xml"/><Relationship Id="rId9" Type="http://schemas.openxmlformats.org/officeDocument/2006/relationships/tags" Target="../tags/tag275.xml"/><Relationship Id="rId14" Type="http://schemas.openxmlformats.org/officeDocument/2006/relationships/tags" Target="../tags/tag28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7.xml"/><Relationship Id="rId1" Type="http://schemas.openxmlformats.org/officeDocument/2006/relationships/tags" Target="../tags/tag28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9.xml"/><Relationship Id="rId1" Type="http://schemas.openxmlformats.org/officeDocument/2006/relationships/tags" Target="../tags/tag28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1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1.xml"/><Relationship Id="rId1" Type="http://schemas.openxmlformats.org/officeDocument/2006/relationships/tags" Target="../tags/tag29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notesSlide" Target="../notesSlides/notesSlide1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294.xml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6" Type="http://schemas.openxmlformats.org/officeDocument/2006/relationships/chart" Target="../charts/chart1.xml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chart" Target="../charts/chart2.xml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300.xml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chart" Target="../charts/chart3.xml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303.xml"/><Relationship Id="rId2" Type="http://schemas.openxmlformats.org/officeDocument/2006/relationships/tags" Target="../tags/tag302.xml"/><Relationship Id="rId1" Type="http://schemas.openxmlformats.org/officeDocument/2006/relationships/tags" Target="../tags/tag301.xml"/><Relationship Id="rId6" Type="http://schemas.openxmlformats.org/officeDocument/2006/relationships/chart" Target="../charts/chart4.xml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3.png"/><Relationship Id="rId2" Type="http://schemas.openxmlformats.org/officeDocument/2006/relationships/tags" Target="../tags/tag305.xml"/><Relationship Id="rId1" Type="http://schemas.openxmlformats.org/officeDocument/2006/relationships/tags" Target="../tags/tag304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7.png"/><Relationship Id="rId3" Type="http://schemas.openxmlformats.org/officeDocument/2006/relationships/tags" Target="../tags/tag308.xml"/><Relationship Id="rId7" Type="http://schemas.openxmlformats.org/officeDocument/2006/relationships/tags" Target="../tags/tag312.xml"/><Relationship Id="rId12" Type="http://schemas.openxmlformats.org/officeDocument/2006/relationships/image" Target="../media/image46.png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6" Type="http://schemas.openxmlformats.org/officeDocument/2006/relationships/tags" Target="../tags/tag311.xml"/><Relationship Id="rId11" Type="http://schemas.openxmlformats.org/officeDocument/2006/relationships/image" Target="../media/image45.jpeg"/><Relationship Id="rId5" Type="http://schemas.openxmlformats.org/officeDocument/2006/relationships/tags" Target="../tags/tag310.xml"/><Relationship Id="rId15" Type="http://schemas.openxmlformats.org/officeDocument/2006/relationships/image" Target="../media/image49.jpg"/><Relationship Id="rId10" Type="http://schemas.openxmlformats.org/officeDocument/2006/relationships/image" Target="../media/image44.jpeg"/><Relationship Id="rId4" Type="http://schemas.openxmlformats.org/officeDocument/2006/relationships/tags" Target="../tags/tag309.xml"/><Relationship Id="rId9" Type="http://schemas.openxmlformats.org/officeDocument/2006/relationships/notesSlide" Target="../notesSlides/notesSlide29.xml"/><Relationship Id="rId1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31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14.xml"/><Relationship Id="rId1" Type="http://schemas.openxmlformats.org/officeDocument/2006/relationships/tags" Target="../tags/tag313.xml"/><Relationship Id="rId6" Type="http://schemas.openxmlformats.org/officeDocument/2006/relationships/tags" Target="../tags/tag318.xml"/><Relationship Id="rId5" Type="http://schemas.openxmlformats.org/officeDocument/2006/relationships/tags" Target="../tags/tag317.xml"/><Relationship Id="rId4" Type="http://schemas.openxmlformats.org/officeDocument/2006/relationships/tags" Target="../tags/tag316.xml"/><Relationship Id="rId9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0.xml"/><Relationship Id="rId1" Type="http://schemas.openxmlformats.org/officeDocument/2006/relationships/tags" Target="../tags/tag319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4" Type="http://schemas.openxmlformats.org/officeDocument/2006/relationships/notesSlide" Target="../notesSlides/notesSlide3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notesSlide" Target="../notesSlides/notesSlide2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6" Type="http://schemas.openxmlformats.org/officeDocument/2006/relationships/tags" Target="../tags/tag36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10" Type="http://schemas.openxmlformats.org/officeDocument/2006/relationships/tags" Target="../tags/tag30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4" Type="http://schemas.openxmlformats.org/officeDocument/2006/relationships/notesSlide" Target="../notesSlides/notesSlide3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tags" Target="../tags/tag49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notesSlide" Target="../notesSlides/notesSlide3.xml"/><Relationship Id="rId2" Type="http://schemas.openxmlformats.org/officeDocument/2006/relationships/tags" Target="../tags/tag38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5" Type="http://schemas.openxmlformats.org/officeDocument/2006/relationships/tags" Target="../tags/tag41.xml"/><Relationship Id="rId15" Type="http://schemas.openxmlformats.org/officeDocument/2006/relationships/tags" Target="../tags/tag51.xml"/><Relationship Id="rId10" Type="http://schemas.openxmlformats.org/officeDocument/2006/relationships/tags" Target="../tags/tag46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7.xml"/><Relationship Id="rId1" Type="http://schemas.openxmlformats.org/officeDocument/2006/relationships/tags" Target="../tags/tag32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337.xml"/><Relationship Id="rId13" Type="http://schemas.openxmlformats.org/officeDocument/2006/relationships/tags" Target="../tags/tag342.xml"/><Relationship Id="rId18" Type="http://schemas.openxmlformats.org/officeDocument/2006/relationships/tags" Target="../tags/tag347.xml"/><Relationship Id="rId3" Type="http://schemas.openxmlformats.org/officeDocument/2006/relationships/tags" Target="../tags/tag332.xml"/><Relationship Id="rId21" Type="http://schemas.openxmlformats.org/officeDocument/2006/relationships/tags" Target="../tags/tag350.xml"/><Relationship Id="rId7" Type="http://schemas.openxmlformats.org/officeDocument/2006/relationships/tags" Target="../tags/tag336.xml"/><Relationship Id="rId12" Type="http://schemas.openxmlformats.org/officeDocument/2006/relationships/tags" Target="../tags/tag341.xml"/><Relationship Id="rId17" Type="http://schemas.openxmlformats.org/officeDocument/2006/relationships/tags" Target="../tags/tag346.xml"/><Relationship Id="rId2" Type="http://schemas.openxmlformats.org/officeDocument/2006/relationships/tags" Target="../tags/tag331.xml"/><Relationship Id="rId16" Type="http://schemas.openxmlformats.org/officeDocument/2006/relationships/tags" Target="../tags/tag345.xml"/><Relationship Id="rId20" Type="http://schemas.openxmlformats.org/officeDocument/2006/relationships/tags" Target="../tags/tag349.xml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11" Type="http://schemas.openxmlformats.org/officeDocument/2006/relationships/tags" Target="../tags/tag340.xml"/><Relationship Id="rId24" Type="http://schemas.openxmlformats.org/officeDocument/2006/relationships/slideLayout" Target="../slideLayouts/slideLayout5.xml"/><Relationship Id="rId5" Type="http://schemas.openxmlformats.org/officeDocument/2006/relationships/tags" Target="../tags/tag334.xml"/><Relationship Id="rId15" Type="http://schemas.openxmlformats.org/officeDocument/2006/relationships/tags" Target="../tags/tag344.xml"/><Relationship Id="rId23" Type="http://schemas.openxmlformats.org/officeDocument/2006/relationships/tags" Target="../tags/tag352.xml"/><Relationship Id="rId10" Type="http://schemas.openxmlformats.org/officeDocument/2006/relationships/tags" Target="../tags/tag339.xml"/><Relationship Id="rId19" Type="http://schemas.openxmlformats.org/officeDocument/2006/relationships/tags" Target="../tags/tag348.xml"/><Relationship Id="rId4" Type="http://schemas.openxmlformats.org/officeDocument/2006/relationships/tags" Target="../tags/tag333.xml"/><Relationship Id="rId9" Type="http://schemas.openxmlformats.org/officeDocument/2006/relationships/tags" Target="../tags/tag338.xml"/><Relationship Id="rId14" Type="http://schemas.openxmlformats.org/officeDocument/2006/relationships/tags" Target="../tags/tag343.xml"/><Relationship Id="rId22" Type="http://schemas.openxmlformats.org/officeDocument/2006/relationships/tags" Target="../tags/tag35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4.xml"/><Relationship Id="rId1" Type="http://schemas.openxmlformats.org/officeDocument/2006/relationships/tags" Target="../tags/tag35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6.xml"/><Relationship Id="rId1" Type="http://schemas.openxmlformats.org/officeDocument/2006/relationships/tags" Target="../tags/tag35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8.xml"/><Relationship Id="rId1" Type="http://schemas.openxmlformats.org/officeDocument/2006/relationships/tags" Target="../tags/tag357.xml"/><Relationship Id="rId4" Type="http://schemas.openxmlformats.org/officeDocument/2006/relationships/notesSlide" Target="../notesSlides/notesSlide3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12" Type="http://schemas.openxmlformats.org/officeDocument/2006/relationships/image" Target="../media/image74.jpeg"/><Relationship Id="rId2" Type="http://schemas.openxmlformats.org/officeDocument/2006/relationships/tags" Target="../tags/tag360.xml"/><Relationship Id="rId1" Type="http://schemas.openxmlformats.org/officeDocument/2006/relationships/tags" Target="../tags/tag35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363.xml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tags" Target="../tags/tag64.xml"/><Relationship Id="rId18" Type="http://schemas.openxmlformats.org/officeDocument/2006/relationships/tags" Target="../tags/tag69.xml"/><Relationship Id="rId26" Type="http://schemas.openxmlformats.org/officeDocument/2006/relationships/tags" Target="../tags/tag77.xml"/><Relationship Id="rId3" Type="http://schemas.openxmlformats.org/officeDocument/2006/relationships/tags" Target="../tags/tag54.xml"/><Relationship Id="rId21" Type="http://schemas.openxmlformats.org/officeDocument/2006/relationships/tags" Target="../tags/tag72.xml"/><Relationship Id="rId7" Type="http://schemas.openxmlformats.org/officeDocument/2006/relationships/tags" Target="../tags/tag58.xml"/><Relationship Id="rId12" Type="http://schemas.openxmlformats.org/officeDocument/2006/relationships/tags" Target="../tags/tag63.xml"/><Relationship Id="rId17" Type="http://schemas.openxmlformats.org/officeDocument/2006/relationships/tags" Target="../tags/tag68.xml"/><Relationship Id="rId25" Type="http://schemas.openxmlformats.org/officeDocument/2006/relationships/tags" Target="../tags/tag76.xml"/><Relationship Id="rId2" Type="http://schemas.openxmlformats.org/officeDocument/2006/relationships/tags" Target="../tags/tag53.xml"/><Relationship Id="rId16" Type="http://schemas.openxmlformats.org/officeDocument/2006/relationships/tags" Target="../tags/tag67.xml"/><Relationship Id="rId20" Type="http://schemas.openxmlformats.org/officeDocument/2006/relationships/tags" Target="../tags/tag71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24" Type="http://schemas.openxmlformats.org/officeDocument/2006/relationships/tags" Target="../tags/tag75.xml"/><Relationship Id="rId5" Type="http://schemas.openxmlformats.org/officeDocument/2006/relationships/tags" Target="../tags/tag56.xml"/><Relationship Id="rId15" Type="http://schemas.openxmlformats.org/officeDocument/2006/relationships/tags" Target="../tags/tag66.xml"/><Relationship Id="rId23" Type="http://schemas.openxmlformats.org/officeDocument/2006/relationships/tags" Target="../tags/tag74.xml"/><Relationship Id="rId28" Type="http://schemas.openxmlformats.org/officeDocument/2006/relationships/notesSlide" Target="../notesSlides/notesSlide4.xml"/><Relationship Id="rId10" Type="http://schemas.openxmlformats.org/officeDocument/2006/relationships/tags" Target="../tags/tag61.xml"/><Relationship Id="rId19" Type="http://schemas.openxmlformats.org/officeDocument/2006/relationships/tags" Target="../tags/tag70.xml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tags" Target="../tags/tag65.xml"/><Relationship Id="rId22" Type="http://schemas.openxmlformats.org/officeDocument/2006/relationships/tags" Target="../tags/tag73.xml"/><Relationship Id="rId27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tags" Target="../tags/tag90.xml"/><Relationship Id="rId18" Type="http://schemas.openxmlformats.org/officeDocument/2006/relationships/tags" Target="../tags/tag95.xml"/><Relationship Id="rId26" Type="http://schemas.openxmlformats.org/officeDocument/2006/relationships/tags" Target="../tags/tag103.xml"/><Relationship Id="rId3" Type="http://schemas.openxmlformats.org/officeDocument/2006/relationships/tags" Target="../tags/tag80.xml"/><Relationship Id="rId21" Type="http://schemas.openxmlformats.org/officeDocument/2006/relationships/tags" Target="../tags/tag98.xml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tags" Target="../tags/tag94.xml"/><Relationship Id="rId25" Type="http://schemas.openxmlformats.org/officeDocument/2006/relationships/tags" Target="../tags/tag102.xml"/><Relationship Id="rId2" Type="http://schemas.openxmlformats.org/officeDocument/2006/relationships/tags" Target="../tags/tag79.xml"/><Relationship Id="rId16" Type="http://schemas.openxmlformats.org/officeDocument/2006/relationships/tags" Target="../tags/tag93.xml"/><Relationship Id="rId20" Type="http://schemas.openxmlformats.org/officeDocument/2006/relationships/tags" Target="../tags/tag97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24" Type="http://schemas.openxmlformats.org/officeDocument/2006/relationships/tags" Target="../tags/tag101.xml"/><Relationship Id="rId5" Type="http://schemas.openxmlformats.org/officeDocument/2006/relationships/tags" Target="../tags/tag82.xml"/><Relationship Id="rId15" Type="http://schemas.openxmlformats.org/officeDocument/2006/relationships/tags" Target="../tags/tag92.xml"/><Relationship Id="rId23" Type="http://schemas.openxmlformats.org/officeDocument/2006/relationships/tags" Target="../tags/tag100.xml"/><Relationship Id="rId28" Type="http://schemas.openxmlformats.org/officeDocument/2006/relationships/notesSlide" Target="../notesSlides/notesSlide5.xml"/><Relationship Id="rId10" Type="http://schemas.openxmlformats.org/officeDocument/2006/relationships/tags" Target="../tags/tag87.xml"/><Relationship Id="rId19" Type="http://schemas.openxmlformats.org/officeDocument/2006/relationships/tags" Target="../tags/tag96.xml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tags" Target="../tags/tag91.xml"/><Relationship Id="rId22" Type="http://schemas.openxmlformats.org/officeDocument/2006/relationships/tags" Target="../tags/tag99.xml"/><Relationship Id="rId27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does the Future Hold?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7848600" cy="2057400"/>
          </a:xfrm>
        </p:spPr>
        <p:txBody>
          <a:bodyPr/>
          <a:lstStyle/>
          <a:p>
            <a:r>
              <a:rPr lang="en-US" b="1" dirty="0" smtClean="0"/>
              <a:t>Prof</a:t>
            </a:r>
            <a:r>
              <a:rPr lang="en-US" b="1" dirty="0" smtClean="0"/>
              <a:t>. Hakim Weatherspoon</a:t>
            </a:r>
          </a:p>
          <a:p>
            <a:r>
              <a:rPr lang="en-US" b="1" dirty="0" smtClean="0"/>
              <a:t>CS 3410, Spring </a:t>
            </a:r>
            <a:r>
              <a:rPr lang="en-US" b="1" dirty="0" smtClean="0"/>
              <a:t>2015</a:t>
            </a:r>
            <a:endParaRPr lang="en-US" b="1" dirty="0" smtClean="0"/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Cornell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94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28600" y="533400"/>
            <a:ext cx="8686800" cy="5638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/>
              <a:t>Lord of the Cache</a:t>
            </a:r>
            <a:r>
              <a:rPr lang="en-US" sz="3600" dirty="0" smtClean="0"/>
              <a:t> </a:t>
            </a:r>
            <a:r>
              <a:rPr lang="en-US" sz="3600" dirty="0" smtClean="0"/>
              <a:t>Games Night was great!</a:t>
            </a:r>
          </a:p>
          <a:p>
            <a:pPr lvl="1">
              <a:spcBef>
                <a:spcPts val="0"/>
              </a:spcBef>
            </a:pPr>
            <a:endParaRPr lang="en-US" sz="2800" b="1" dirty="0" smtClean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9"/>
          <a:stretch/>
        </p:blipFill>
        <p:spPr>
          <a:xfrm>
            <a:off x="0" y="4800600"/>
            <a:ext cx="39624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4"/>
          <a:stretch/>
        </p:blipFill>
        <p:spPr>
          <a:xfrm>
            <a:off x="5562600" y="4876800"/>
            <a:ext cx="3581400" cy="19846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5" b="14289"/>
          <a:stretch/>
        </p:blipFill>
        <p:spPr>
          <a:xfrm>
            <a:off x="5588758" y="3048000"/>
            <a:ext cx="3555242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9"/>
          <a:stretch/>
        </p:blipFill>
        <p:spPr>
          <a:xfrm>
            <a:off x="22746" y="2743200"/>
            <a:ext cx="3962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0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28600" y="533400"/>
            <a:ext cx="8686800" cy="5638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/>
              <a:t>Lord of the Cache</a:t>
            </a:r>
            <a:r>
              <a:rPr lang="en-US" sz="3600" dirty="0" smtClean="0"/>
              <a:t> </a:t>
            </a:r>
            <a:r>
              <a:rPr lang="en-US" sz="3600" dirty="0" smtClean="0"/>
              <a:t>Games Night was great!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Winner: Team </a:t>
            </a:r>
            <a:r>
              <a:rPr lang="en-US" b="1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xyzzy</a:t>
            </a:r>
            <a:endParaRPr lang="en-US" b="1" i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 smtClean="0"/>
              <a:t>	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Andrew Matsumoto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r>
              <a:rPr lang="en-US" sz="2800" dirty="0" smtClean="0"/>
              <a:t>and 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Ian </a:t>
            </a:r>
            <a:r>
              <a:rPr lang="en-US" sz="2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Leeming</a:t>
            </a:r>
            <a:r>
              <a:rPr lang="en-US" sz="2800" b="1" dirty="0" smtClean="0">
                <a:solidFill>
                  <a:schemeClr val="accent1"/>
                </a:solidFill>
              </a:rPr>
              <a:t> </a:t>
            </a:r>
            <a:endParaRPr lang="en-US" sz="2800" b="1" dirty="0" smtClean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9"/>
          <a:stretch/>
        </p:blipFill>
        <p:spPr>
          <a:xfrm>
            <a:off x="0" y="4800600"/>
            <a:ext cx="3962400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4"/>
          <a:stretch/>
        </p:blipFill>
        <p:spPr>
          <a:xfrm>
            <a:off x="5562600" y="4876800"/>
            <a:ext cx="3581400" cy="19846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5" b="14289"/>
          <a:stretch/>
        </p:blipFill>
        <p:spPr>
          <a:xfrm>
            <a:off x="5588758" y="3048000"/>
            <a:ext cx="3555242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9"/>
          <a:stretch/>
        </p:blipFill>
        <p:spPr>
          <a:xfrm>
            <a:off x="22746" y="2743200"/>
            <a:ext cx="3962400" cy="2057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47778" r="12501"/>
          <a:stretch/>
        </p:blipFill>
        <p:spPr>
          <a:xfrm>
            <a:off x="990600" y="1965472"/>
            <a:ext cx="6934200" cy="465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7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28600" y="533400"/>
            <a:ext cx="8686800" cy="5638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/>
              <a:t>Lord of the Cache</a:t>
            </a:r>
            <a:r>
              <a:rPr lang="en-US" sz="3600" dirty="0" smtClean="0"/>
              <a:t> </a:t>
            </a:r>
            <a:r>
              <a:rPr lang="en-US" sz="3600" dirty="0" smtClean="0"/>
              <a:t>Games Night was great!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Winner: Team </a:t>
            </a:r>
            <a:r>
              <a:rPr lang="en-US" b="1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xyzzy</a:t>
            </a:r>
            <a:endParaRPr lang="en-US" b="1" i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 smtClean="0"/>
              <a:t>	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Andrew Matsumoto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r>
              <a:rPr lang="en-US" sz="2800" dirty="0" smtClean="0"/>
              <a:t>and 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Ian </a:t>
            </a:r>
            <a:r>
              <a:rPr lang="en-US" sz="2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Leeming</a:t>
            </a:r>
            <a:r>
              <a:rPr lang="en-US" sz="2800" b="1" dirty="0" smtClean="0">
                <a:solidFill>
                  <a:schemeClr val="accent1"/>
                </a:solidFill>
              </a:rPr>
              <a:t> </a:t>
            </a:r>
            <a:endParaRPr lang="en-US" sz="2800" b="1" dirty="0" smtClean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9"/>
          <a:stretch/>
        </p:blipFill>
        <p:spPr>
          <a:xfrm>
            <a:off x="0" y="4800600"/>
            <a:ext cx="3962400" cy="2057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4"/>
          <a:stretch/>
        </p:blipFill>
        <p:spPr>
          <a:xfrm>
            <a:off x="5562600" y="4876800"/>
            <a:ext cx="3581400" cy="19846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5" b="14289"/>
          <a:stretch/>
        </p:blipFill>
        <p:spPr>
          <a:xfrm>
            <a:off x="5588758" y="3048000"/>
            <a:ext cx="3555242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9"/>
          <a:stretch/>
        </p:blipFill>
        <p:spPr>
          <a:xfrm>
            <a:off x="22746" y="2743200"/>
            <a:ext cx="3962400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18114" r="32994" b="26249"/>
          <a:stretch/>
        </p:blipFill>
        <p:spPr>
          <a:xfrm>
            <a:off x="790353" y="2057399"/>
            <a:ext cx="7515447" cy="497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0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28600" y="533400"/>
            <a:ext cx="8686800" cy="5638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/>
              <a:t>Lord of the Cache</a:t>
            </a:r>
            <a:r>
              <a:rPr lang="en-US" sz="3600" dirty="0" smtClean="0"/>
              <a:t> </a:t>
            </a:r>
            <a:r>
              <a:rPr lang="en-US" sz="3600" dirty="0" smtClean="0"/>
              <a:t>Games Night was great!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Champion of Champions: </a:t>
            </a:r>
            <a:r>
              <a:rPr lang="en-US" dirty="0" smtClean="0"/>
              <a:t>2015 </a:t>
            </a:r>
            <a:r>
              <a:rPr lang="en-US" dirty="0" smtClean="0"/>
              <a:t>vs 2011</a:t>
            </a:r>
            <a:endParaRPr lang="en-US" b="1" i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 smtClean="0"/>
              <a:t>	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xyzzy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2015)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r>
              <a:rPr lang="en-US" sz="2800" dirty="0" smtClean="0"/>
              <a:t>vs </a:t>
            </a:r>
            <a:r>
              <a:rPr lang="en-US" sz="2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hakimPeterspoon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(2011)</a:t>
            </a:r>
            <a:r>
              <a:rPr lang="en-US" sz="2800" b="1" dirty="0" smtClean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5" r="10870" b="11594"/>
          <a:stretch/>
        </p:blipFill>
        <p:spPr>
          <a:xfrm>
            <a:off x="680156" y="2057399"/>
            <a:ext cx="7244644" cy="477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9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Big Picture about the Future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3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4400" dirty="0" smtClean="0"/>
          </a:p>
          <a:p>
            <a:pPr algn="ctr"/>
            <a:r>
              <a:rPr lang="en-US" sz="4400" dirty="0" smtClean="0"/>
              <a:t>“Sometimes </a:t>
            </a:r>
            <a:r>
              <a:rPr lang="en-US" sz="4400" dirty="0"/>
              <a:t>it is the people that no one imagines anything of </a:t>
            </a:r>
            <a:endParaRPr lang="en-US" sz="4400" dirty="0" smtClean="0"/>
          </a:p>
          <a:p>
            <a:pPr algn="ctr"/>
            <a:r>
              <a:rPr lang="en-US" sz="4400" dirty="0" smtClean="0"/>
              <a:t>who </a:t>
            </a:r>
            <a:r>
              <a:rPr lang="en-US" sz="4400" dirty="0"/>
              <a:t>do the things that no one can </a:t>
            </a:r>
            <a:r>
              <a:rPr lang="en-US" sz="4400" dirty="0" smtClean="0"/>
              <a:t>imagine”</a:t>
            </a:r>
          </a:p>
          <a:p>
            <a:pPr algn="ctr"/>
            <a:endParaRPr lang="en-US" sz="4400" dirty="0"/>
          </a:p>
          <a:p>
            <a:pPr algn="r"/>
            <a:r>
              <a:rPr lang="en-US" sz="2800" dirty="0" smtClean="0"/>
              <a:t>--quote from the movie The Imitation Game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226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4400" dirty="0" smtClean="0"/>
          </a:p>
          <a:p>
            <a:endParaRPr lang="en-US" sz="4400" dirty="0"/>
          </a:p>
          <a:p>
            <a:pPr algn="ctr"/>
            <a:r>
              <a:rPr lang="en-US" sz="4400" dirty="0" smtClean="0"/>
              <a:t>“Can machines think?”</a:t>
            </a:r>
          </a:p>
          <a:p>
            <a:pPr algn="ctr"/>
            <a:endParaRPr lang="en-US" sz="4400" dirty="0"/>
          </a:p>
          <a:p>
            <a:pPr algn="r"/>
            <a:r>
              <a:rPr lang="en-US" dirty="0" smtClean="0"/>
              <a:t>-- Alan Turing, 1950</a:t>
            </a:r>
          </a:p>
          <a:p>
            <a:pPr algn="r"/>
            <a:r>
              <a:rPr lang="en-US" dirty="0" smtClean="0"/>
              <a:t>Computing Machinery and Intelligence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10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986" name="Picture 2" descr="http://upload.wikimedia.org/wikipedia/commons/3/3e/EnigmaMachineLabel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2886075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weather\AppData\Local\Microsoft\Windows\Temporary Internet Files\Content.IE5\568C2J3L\IMG_20111004_1552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033" y="842356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26896" y="3787486"/>
            <a:ext cx="36936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Bombe</a:t>
            </a:r>
            <a:r>
              <a:rPr lang="en-US" dirty="0" smtClean="0"/>
              <a:t> </a:t>
            </a:r>
          </a:p>
          <a:p>
            <a:r>
              <a:rPr lang="en-US" sz="2800" dirty="0" smtClean="0"/>
              <a:t>used by the Allies to </a:t>
            </a:r>
          </a:p>
          <a:p>
            <a:r>
              <a:rPr lang="en-US" sz="2800" dirty="0" smtClean="0"/>
              <a:t>break the German </a:t>
            </a:r>
          </a:p>
          <a:p>
            <a:r>
              <a:rPr lang="en-US" sz="2800" dirty="0" smtClean="0"/>
              <a:t>Enigma machine during </a:t>
            </a:r>
          </a:p>
          <a:p>
            <a:r>
              <a:rPr lang="en-US" sz="2800" dirty="0" smtClean="0"/>
              <a:t>World War II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05536" y="4619625"/>
            <a:ext cx="381880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Enigma machine </a:t>
            </a:r>
          </a:p>
          <a:p>
            <a:r>
              <a:rPr lang="en-US" sz="2400" dirty="0" smtClean="0"/>
              <a:t>Used by the Germans during </a:t>
            </a:r>
          </a:p>
          <a:p>
            <a:r>
              <a:rPr lang="en-US" sz="2400" dirty="0" smtClean="0"/>
              <a:t>World War II to encrypt and </a:t>
            </a:r>
          </a:p>
          <a:p>
            <a:r>
              <a:rPr lang="en-US" sz="2400" dirty="0"/>
              <a:t>e</a:t>
            </a:r>
            <a:r>
              <a:rPr lang="en-US" sz="2400" dirty="0" smtClean="0"/>
              <a:t>xchange secret messages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919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62" name="Picture 2" descr="http://upload.wikimedia.org/wikipedia/en/c/c8/Alan_Turing_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3076575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http://upload.wikimedia.org/wikipedia/commons/3/3d/Maqui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09996"/>
            <a:ext cx="6943725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46099" y="5154037"/>
            <a:ext cx="2061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Alan Turing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371600" y="4867621"/>
            <a:ext cx="27689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Turing Machine</a:t>
            </a:r>
          </a:p>
          <a:p>
            <a:pPr algn="ctr"/>
            <a:r>
              <a:rPr lang="en-US" sz="3200" dirty="0" smtClean="0"/>
              <a:t>1936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2419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6"/>
          <p:cNvGrpSpPr/>
          <p:nvPr>
            <p:custDataLst>
              <p:tags r:id="rId1"/>
            </p:custDataLst>
          </p:nvPr>
        </p:nvGrpSpPr>
        <p:grpSpPr>
          <a:xfrm>
            <a:off x="2057400" y="971490"/>
            <a:ext cx="6858000" cy="5334000"/>
            <a:chOff x="2057400" y="457200"/>
            <a:chExt cx="6858000" cy="5334000"/>
          </a:xfrm>
        </p:grpSpPr>
        <p:sp>
          <p:nvSpPr>
            <p:cNvPr id="133" name="Right Triangle 132"/>
            <p:cNvSpPr/>
            <p:nvPr>
              <p:custDataLst>
                <p:tags r:id="rId142"/>
              </p:custDataLst>
            </p:nvPr>
          </p:nvSpPr>
          <p:spPr>
            <a:xfrm rot="10800000">
              <a:off x="7620000" y="914400"/>
              <a:ext cx="609600" cy="685800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15"/>
            <p:cNvSpPr/>
            <p:nvPr>
              <p:custDataLst>
                <p:tags r:id="rId143"/>
              </p:custDataLst>
            </p:nvPr>
          </p:nvSpPr>
          <p:spPr>
            <a:xfrm>
              <a:off x="7924800" y="457200"/>
              <a:ext cx="990600" cy="5334000"/>
            </a:xfrm>
            <a:prstGeom prst="roundRect">
              <a:avLst>
                <a:gd name="adj" fmla="val 30422"/>
              </a:avLst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ounded Rectangle 116"/>
            <p:cNvSpPr/>
            <p:nvPr>
              <p:custDataLst>
                <p:tags r:id="rId144"/>
              </p:custDataLst>
            </p:nvPr>
          </p:nvSpPr>
          <p:spPr>
            <a:xfrm>
              <a:off x="2057400" y="457200"/>
              <a:ext cx="914400" cy="3048000"/>
            </a:xfrm>
            <a:prstGeom prst="roundRect">
              <a:avLst>
                <a:gd name="adj" fmla="val 30422"/>
              </a:avLst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ounded Rectangle 123"/>
            <p:cNvSpPr/>
            <p:nvPr>
              <p:custDataLst>
                <p:tags r:id="rId145"/>
              </p:custDataLst>
            </p:nvPr>
          </p:nvSpPr>
          <p:spPr>
            <a:xfrm>
              <a:off x="2057400" y="457200"/>
              <a:ext cx="6400800" cy="6096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ight Triangle 127"/>
            <p:cNvSpPr/>
            <p:nvPr>
              <p:custDataLst>
                <p:tags r:id="rId146"/>
              </p:custDataLst>
            </p:nvPr>
          </p:nvSpPr>
          <p:spPr>
            <a:xfrm rot="5400000">
              <a:off x="2552700" y="876300"/>
              <a:ext cx="609600" cy="685800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TextBox 144"/>
            <p:cNvSpPr txBox="1"/>
            <p:nvPr>
              <p:custDataLst>
                <p:tags r:id="rId147"/>
              </p:custDataLst>
            </p:nvPr>
          </p:nvSpPr>
          <p:spPr>
            <a:xfrm>
              <a:off x="8001000" y="5083314"/>
              <a:ext cx="838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Write-</a:t>
              </a:r>
              <a:br>
                <a:rPr lang="en-US" sz="2000" dirty="0" smtClean="0">
                  <a:solidFill>
                    <a:schemeClr val="bg1"/>
                  </a:solidFill>
                </a:rPr>
              </a:br>
              <a:r>
                <a:rPr lang="en-US" sz="2000" dirty="0" smtClean="0">
                  <a:solidFill>
                    <a:schemeClr val="bg1"/>
                  </a:solidFill>
                </a:rPr>
                <a:t>Back</a:t>
              </a:r>
            </a:p>
          </p:txBody>
        </p:sp>
      </p:grpSp>
      <p:grpSp>
        <p:nvGrpSpPr>
          <p:cNvPr id="3" name="Group 154"/>
          <p:cNvGrpSpPr/>
          <p:nvPr>
            <p:custDataLst>
              <p:tags r:id="rId2"/>
            </p:custDataLst>
          </p:nvPr>
        </p:nvGrpSpPr>
        <p:grpSpPr>
          <a:xfrm>
            <a:off x="5791200" y="1657290"/>
            <a:ext cx="2286000" cy="4648200"/>
            <a:chOff x="6629400" y="1143000"/>
            <a:chExt cx="1447800" cy="4648200"/>
          </a:xfrm>
        </p:grpSpPr>
        <p:sp>
          <p:nvSpPr>
            <p:cNvPr id="108" name="Rounded Rectangle 107"/>
            <p:cNvSpPr/>
            <p:nvPr>
              <p:custDataLst>
                <p:tags r:id="rId140"/>
              </p:custDataLst>
            </p:nvPr>
          </p:nvSpPr>
          <p:spPr>
            <a:xfrm>
              <a:off x="6705600" y="1143000"/>
              <a:ext cx="1295400" cy="4648200"/>
            </a:xfrm>
            <a:prstGeom prst="roundRect">
              <a:avLst>
                <a:gd name="adj" fmla="val 19208"/>
              </a:avLst>
            </a:prstGeom>
            <a:solidFill>
              <a:schemeClr val="accent4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xtBox 141"/>
            <p:cNvSpPr txBox="1"/>
            <p:nvPr>
              <p:custDataLst>
                <p:tags r:id="rId141"/>
              </p:custDataLst>
            </p:nvPr>
          </p:nvSpPr>
          <p:spPr>
            <a:xfrm>
              <a:off x="6629400" y="5334000"/>
              <a:ext cx="1447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Memory</a:t>
              </a:r>
            </a:p>
          </p:txBody>
        </p:sp>
      </p:grpSp>
      <p:grpSp>
        <p:nvGrpSpPr>
          <p:cNvPr id="4" name="Group 148"/>
          <p:cNvGrpSpPr/>
          <p:nvPr>
            <p:custDataLst>
              <p:tags r:id="rId3"/>
            </p:custDataLst>
          </p:nvPr>
        </p:nvGrpSpPr>
        <p:grpSpPr>
          <a:xfrm>
            <a:off x="152400" y="1657290"/>
            <a:ext cx="1600200" cy="4670286"/>
            <a:chOff x="152400" y="1143000"/>
            <a:chExt cx="1676400" cy="4670286"/>
          </a:xfrm>
        </p:grpSpPr>
        <p:sp>
          <p:nvSpPr>
            <p:cNvPr id="93" name="Rounded Rectangle 92"/>
            <p:cNvSpPr/>
            <p:nvPr>
              <p:custDataLst>
                <p:tags r:id="rId138"/>
              </p:custDataLst>
            </p:nvPr>
          </p:nvSpPr>
          <p:spPr>
            <a:xfrm>
              <a:off x="152400" y="1143000"/>
              <a:ext cx="1676400" cy="46482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TextBox 136"/>
            <p:cNvSpPr txBox="1"/>
            <p:nvPr>
              <p:custDataLst>
                <p:tags r:id="rId139"/>
              </p:custDataLst>
            </p:nvPr>
          </p:nvSpPr>
          <p:spPr>
            <a:xfrm>
              <a:off x="228600" y="5105400"/>
              <a:ext cx="1447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Instruction</a:t>
              </a:r>
              <a:br>
                <a:rPr lang="en-US" sz="2000" dirty="0" smtClean="0">
                  <a:solidFill>
                    <a:schemeClr val="bg1"/>
                  </a:solidFill>
                </a:rPr>
              </a:br>
              <a:r>
                <a:rPr lang="en-US" sz="2000" dirty="0" smtClean="0">
                  <a:solidFill>
                    <a:schemeClr val="bg1"/>
                  </a:solidFill>
                </a:rPr>
                <a:t>Fetch</a:t>
              </a:r>
            </a:p>
          </p:txBody>
        </p:sp>
      </p:grpSp>
      <p:grpSp>
        <p:nvGrpSpPr>
          <p:cNvPr id="5" name="Group 153"/>
          <p:cNvGrpSpPr/>
          <p:nvPr>
            <p:custDataLst>
              <p:tags r:id="rId4"/>
            </p:custDataLst>
          </p:nvPr>
        </p:nvGrpSpPr>
        <p:grpSpPr>
          <a:xfrm>
            <a:off x="3886200" y="1657290"/>
            <a:ext cx="2057400" cy="4648200"/>
            <a:chOff x="3886200" y="1143000"/>
            <a:chExt cx="2819400" cy="4648200"/>
          </a:xfrm>
        </p:grpSpPr>
        <p:sp>
          <p:nvSpPr>
            <p:cNvPr id="106" name="Rounded Rectangle 105"/>
            <p:cNvSpPr/>
            <p:nvPr>
              <p:custDataLst>
                <p:tags r:id="rId136"/>
              </p:custDataLst>
            </p:nvPr>
          </p:nvSpPr>
          <p:spPr>
            <a:xfrm>
              <a:off x="3886200" y="1143000"/>
              <a:ext cx="2819400" cy="4648200"/>
            </a:xfrm>
            <a:prstGeom prst="roundRect">
              <a:avLst>
                <a:gd name="adj" fmla="val 11944"/>
              </a:avLst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140"/>
            <p:cNvSpPr txBox="1"/>
            <p:nvPr>
              <p:custDataLst>
                <p:tags r:id="rId137"/>
              </p:custDataLst>
            </p:nvPr>
          </p:nvSpPr>
          <p:spPr>
            <a:xfrm>
              <a:off x="4648200" y="5391090"/>
              <a:ext cx="1447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Execute</a:t>
              </a:r>
            </a:p>
          </p:txBody>
        </p:sp>
      </p:grpSp>
      <p:grpSp>
        <p:nvGrpSpPr>
          <p:cNvPr id="6" name="Group 152"/>
          <p:cNvGrpSpPr/>
          <p:nvPr>
            <p:custDataLst>
              <p:tags r:id="rId5"/>
            </p:custDataLst>
          </p:nvPr>
        </p:nvGrpSpPr>
        <p:grpSpPr>
          <a:xfrm>
            <a:off x="1752600" y="1657290"/>
            <a:ext cx="2133600" cy="4648201"/>
            <a:chOff x="1828800" y="1143000"/>
            <a:chExt cx="2057400" cy="4648201"/>
          </a:xfrm>
        </p:grpSpPr>
        <p:sp>
          <p:nvSpPr>
            <p:cNvPr id="111" name="Rounded Rectangle 110"/>
            <p:cNvSpPr/>
            <p:nvPr>
              <p:custDataLst>
                <p:tags r:id="rId132"/>
              </p:custDataLst>
            </p:nvPr>
          </p:nvSpPr>
          <p:spPr>
            <a:xfrm>
              <a:off x="2751083" y="1143000"/>
              <a:ext cx="1135117" cy="4648200"/>
            </a:xfrm>
            <a:prstGeom prst="roundRect">
              <a:avLst>
                <a:gd name="adj" fmla="val 30962"/>
              </a:avLst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ounded Rectangle 111"/>
            <p:cNvSpPr/>
            <p:nvPr>
              <p:custDataLst>
                <p:tags r:id="rId133"/>
              </p:custDataLst>
            </p:nvPr>
          </p:nvSpPr>
          <p:spPr>
            <a:xfrm>
              <a:off x="1828800" y="3505200"/>
              <a:ext cx="2057400" cy="2286000"/>
            </a:xfrm>
            <a:prstGeom prst="roundRect">
              <a:avLst>
                <a:gd name="adj" fmla="val 15859"/>
              </a:avLst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ight Triangle 114"/>
            <p:cNvSpPr/>
            <p:nvPr>
              <p:custDataLst>
                <p:tags r:id="rId134"/>
              </p:custDataLst>
            </p:nvPr>
          </p:nvSpPr>
          <p:spPr>
            <a:xfrm rot="16200000">
              <a:off x="2458847" y="3132658"/>
              <a:ext cx="550314" cy="533400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TextBox 138"/>
            <p:cNvSpPr txBox="1"/>
            <p:nvPr>
              <p:custDataLst>
                <p:tags r:id="rId135"/>
              </p:custDataLst>
            </p:nvPr>
          </p:nvSpPr>
          <p:spPr>
            <a:xfrm>
              <a:off x="2133600" y="5083315"/>
              <a:ext cx="1447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Instruction</a:t>
              </a:r>
              <a:br>
                <a:rPr lang="en-US" sz="2000" dirty="0" smtClean="0">
                  <a:solidFill>
                    <a:schemeClr val="bg1"/>
                  </a:solidFill>
                </a:rPr>
              </a:br>
              <a:r>
                <a:rPr lang="en-US" sz="2000" dirty="0" smtClean="0">
                  <a:solidFill>
                    <a:schemeClr val="bg1"/>
                  </a:solidFill>
                </a:rPr>
                <a:t>Decode</a:t>
              </a:r>
            </a:p>
          </p:txBody>
        </p:sp>
      </p:grpSp>
      <p:sp>
        <p:nvSpPr>
          <p:cNvPr id="136" name="Arc 135"/>
          <p:cNvSpPr/>
          <p:nvPr>
            <p:custDataLst>
              <p:tags r:id="rId6"/>
            </p:custDataLst>
          </p:nvPr>
        </p:nvSpPr>
        <p:spPr>
          <a:xfrm rot="10800000" flipV="1">
            <a:off x="2743200" y="16572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ounded Rectangle 126"/>
          <p:cNvSpPr/>
          <p:nvPr>
            <p:custDataLst>
              <p:tags r:id="rId7"/>
            </p:custDataLst>
          </p:nvPr>
        </p:nvSpPr>
        <p:spPr>
          <a:xfrm>
            <a:off x="5943600" y="1657290"/>
            <a:ext cx="1981200" cy="4648200"/>
          </a:xfrm>
          <a:prstGeom prst="roundRect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Connector 102"/>
          <p:cNvCxnSpPr>
            <a:endCxn id="104" idx="2"/>
          </p:cNvCxnSpPr>
          <p:nvPr>
            <p:custDataLst>
              <p:tags r:id="rId8"/>
            </p:custDataLst>
          </p:nvPr>
        </p:nvCxnSpPr>
        <p:spPr>
          <a:xfrm>
            <a:off x="8229600" y="6305490"/>
            <a:ext cx="38100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Arc 103"/>
          <p:cNvSpPr/>
          <p:nvPr>
            <p:custDataLst>
              <p:tags r:id="rId9"/>
            </p:custDataLst>
          </p:nvPr>
        </p:nvSpPr>
        <p:spPr>
          <a:xfrm rot="5400000">
            <a:off x="8305800" y="56958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Arc 104"/>
          <p:cNvSpPr/>
          <p:nvPr>
            <p:custDataLst>
              <p:tags r:id="rId10"/>
            </p:custDataLst>
          </p:nvPr>
        </p:nvSpPr>
        <p:spPr>
          <a:xfrm rot="10800000">
            <a:off x="7924800" y="56958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>
            <a:stCxn id="143" idx="2"/>
          </p:cNvCxnSpPr>
          <p:nvPr>
            <p:custDataLst>
              <p:tags r:id="rId11"/>
            </p:custDataLst>
          </p:nvPr>
        </p:nvCxnSpPr>
        <p:spPr>
          <a:xfrm rot="5400000">
            <a:off x="1828800" y="2800290"/>
            <a:ext cx="182880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Arc 147"/>
          <p:cNvSpPr/>
          <p:nvPr>
            <p:custDataLst>
              <p:tags r:id="rId12"/>
            </p:custDataLst>
          </p:nvPr>
        </p:nvSpPr>
        <p:spPr>
          <a:xfrm rot="16200000" flipV="1">
            <a:off x="7315200" y="15810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 Box 1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667000" y="4648200"/>
            <a:ext cx="685800" cy="304800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rIns="0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1600" dirty="0" smtClean="0">
                <a:solidFill>
                  <a:srgbClr val="FFFFFF"/>
                </a:solidFill>
              </a:rPr>
              <a:t>extend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51" name="Freeform 150"/>
          <p:cNvSpPr/>
          <p:nvPr>
            <p:custDataLst>
              <p:tags r:id="rId14"/>
            </p:custDataLst>
          </p:nvPr>
        </p:nvSpPr>
        <p:spPr>
          <a:xfrm>
            <a:off x="4953000" y="2190690"/>
            <a:ext cx="609600" cy="1524000"/>
          </a:xfrm>
          <a:custGeom>
            <a:avLst/>
            <a:gdLst>
              <a:gd name="connsiteX0" fmla="*/ 0 w 685800"/>
              <a:gd name="connsiteY0" fmla="*/ 0 h 762000"/>
              <a:gd name="connsiteX1" fmla="*/ 685800 w 685800"/>
              <a:gd name="connsiteY1" fmla="*/ 0 h 762000"/>
              <a:gd name="connsiteX2" fmla="*/ 685800 w 685800"/>
              <a:gd name="connsiteY2" fmla="*/ 762000 h 762000"/>
              <a:gd name="connsiteX3" fmla="*/ 0 w 685800"/>
              <a:gd name="connsiteY3" fmla="*/ 762000 h 762000"/>
              <a:gd name="connsiteX4" fmla="*/ 0 w 685800"/>
              <a:gd name="connsiteY4" fmla="*/ 0 h 762000"/>
              <a:gd name="connsiteX0" fmla="*/ 0 w 685800"/>
              <a:gd name="connsiteY0" fmla="*/ 0 h 762000"/>
              <a:gd name="connsiteX1" fmla="*/ 685800 w 685800"/>
              <a:gd name="connsiteY1" fmla="*/ 190500 h 762000"/>
              <a:gd name="connsiteX2" fmla="*/ 685800 w 685800"/>
              <a:gd name="connsiteY2" fmla="*/ 762000 h 762000"/>
              <a:gd name="connsiteX3" fmla="*/ 0 w 685800"/>
              <a:gd name="connsiteY3" fmla="*/ 762000 h 762000"/>
              <a:gd name="connsiteX4" fmla="*/ 0 w 685800"/>
              <a:gd name="connsiteY4" fmla="*/ 0 h 762000"/>
              <a:gd name="connsiteX0" fmla="*/ 0 w 685800"/>
              <a:gd name="connsiteY0" fmla="*/ 0 h 762000"/>
              <a:gd name="connsiteX1" fmla="*/ 685800 w 685800"/>
              <a:gd name="connsiteY1" fmla="*/ 190500 h 762000"/>
              <a:gd name="connsiteX2" fmla="*/ 685800 w 685800"/>
              <a:gd name="connsiteY2" fmla="*/ 571500 h 762000"/>
              <a:gd name="connsiteX3" fmla="*/ 0 w 685800"/>
              <a:gd name="connsiteY3" fmla="*/ 762000 h 762000"/>
              <a:gd name="connsiteX4" fmla="*/ 0 w 685800"/>
              <a:gd name="connsiteY4" fmla="*/ 0 h 762000"/>
              <a:gd name="connsiteX0" fmla="*/ 0 w 685800"/>
              <a:gd name="connsiteY0" fmla="*/ 0 h 762000"/>
              <a:gd name="connsiteX1" fmla="*/ 685800 w 685800"/>
              <a:gd name="connsiteY1" fmla="*/ 317500 h 762000"/>
              <a:gd name="connsiteX2" fmla="*/ 685800 w 685800"/>
              <a:gd name="connsiteY2" fmla="*/ 571500 h 762000"/>
              <a:gd name="connsiteX3" fmla="*/ 0 w 685800"/>
              <a:gd name="connsiteY3" fmla="*/ 762000 h 762000"/>
              <a:gd name="connsiteX4" fmla="*/ 0 w 685800"/>
              <a:gd name="connsiteY4" fmla="*/ 0 h 762000"/>
              <a:gd name="connsiteX0" fmla="*/ 0 w 685800"/>
              <a:gd name="connsiteY0" fmla="*/ 0 h 952500"/>
              <a:gd name="connsiteX1" fmla="*/ 685800 w 685800"/>
              <a:gd name="connsiteY1" fmla="*/ 317500 h 952500"/>
              <a:gd name="connsiteX2" fmla="*/ 685800 w 685800"/>
              <a:gd name="connsiteY2" fmla="*/ 952500 h 952500"/>
              <a:gd name="connsiteX3" fmla="*/ 0 w 685800"/>
              <a:gd name="connsiteY3" fmla="*/ 762000 h 952500"/>
              <a:gd name="connsiteX4" fmla="*/ 0 w 685800"/>
              <a:gd name="connsiteY4" fmla="*/ 0 h 9525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0 w 685800"/>
              <a:gd name="connsiteY4" fmla="*/ 0 h 12700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0 w 685800"/>
              <a:gd name="connsiteY4" fmla="*/ 635000 h 1270000"/>
              <a:gd name="connsiteX5" fmla="*/ 0 w 685800"/>
              <a:gd name="connsiteY5" fmla="*/ 0 h 12700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171450 w 685800"/>
              <a:gd name="connsiteY4" fmla="*/ 635000 h 1270000"/>
              <a:gd name="connsiteX5" fmla="*/ 0 w 685800"/>
              <a:gd name="connsiteY5" fmla="*/ 0 h 12700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171450 w 685800"/>
              <a:gd name="connsiteY4" fmla="*/ 635000 h 1270000"/>
              <a:gd name="connsiteX5" fmla="*/ 0 w 685800"/>
              <a:gd name="connsiteY5" fmla="*/ 508000 h 1270000"/>
              <a:gd name="connsiteX6" fmla="*/ 0 w 685800"/>
              <a:gd name="connsiteY6" fmla="*/ 0 h 12700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0 w 685800"/>
              <a:gd name="connsiteY4" fmla="*/ 762000 h 1270000"/>
              <a:gd name="connsiteX5" fmla="*/ 171450 w 685800"/>
              <a:gd name="connsiteY5" fmla="*/ 635000 h 1270000"/>
              <a:gd name="connsiteX6" fmla="*/ 0 w 685800"/>
              <a:gd name="connsiteY6" fmla="*/ 508000 h 1270000"/>
              <a:gd name="connsiteX7" fmla="*/ 0 w 685800"/>
              <a:gd name="connsiteY7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" h="1270000">
                <a:moveTo>
                  <a:pt x="0" y="0"/>
                </a:moveTo>
                <a:lnTo>
                  <a:pt x="685800" y="317500"/>
                </a:lnTo>
                <a:lnTo>
                  <a:pt x="685800" y="952500"/>
                </a:lnTo>
                <a:lnTo>
                  <a:pt x="0" y="1270000"/>
                </a:lnTo>
                <a:lnTo>
                  <a:pt x="0" y="762000"/>
                </a:lnTo>
                <a:lnTo>
                  <a:pt x="171450" y="635000"/>
                </a:lnTo>
                <a:lnTo>
                  <a:pt x="0" y="50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9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648200" y="3181290"/>
            <a:ext cx="152400" cy="762000"/>
          </a:xfrm>
          <a:custGeom>
            <a:avLst/>
            <a:gdLst>
              <a:gd name="connsiteX0" fmla="*/ 0 w 609600"/>
              <a:gd name="connsiteY0" fmla="*/ 0 h 1143000"/>
              <a:gd name="connsiteX1" fmla="*/ 609600 w 609600"/>
              <a:gd name="connsiteY1" fmla="*/ 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30480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304800 w 609600"/>
              <a:gd name="connsiteY4" fmla="*/ 0 h 1143000"/>
              <a:gd name="connsiteX0" fmla="*/ 0 w 304800"/>
              <a:gd name="connsiteY0" fmla="*/ 0 h 1143000"/>
              <a:gd name="connsiteX1" fmla="*/ 304800 w 304800"/>
              <a:gd name="connsiteY1" fmla="*/ 152400 h 1143000"/>
              <a:gd name="connsiteX2" fmla="*/ 304800 w 304800"/>
              <a:gd name="connsiteY2" fmla="*/ 990600 h 1143000"/>
              <a:gd name="connsiteX3" fmla="*/ 0 w 304800"/>
              <a:gd name="connsiteY3" fmla="*/ 1143000 h 1143000"/>
              <a:gd name="connsiteX4" fmla="*/ 0 w 304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143000">
                <a:moveTo>
                  <a:pt x="0" y="0"/>
                </a:moveTo>
                <a:lnTo>
                  <a:pt x="304800" y="152400"/>
                </a:lnTo>
                <a:lnTo>
                  <a:pt x="304800" y="9906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70" name="Rectangle 4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400800" y="3714690"/>
            <a:ext cx="1143000" cy="1066800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76" name="Rectangle 22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362199" y="2266890"/>
            <a:ext cx="1143001" cy="1363663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 anchorCtr="1"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register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file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7" name="Oval 24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362200" y="4038600"/>
            <a:ext cx="1219200" cy="457199"/>
          </a:xfrm>
          <a:prstGeom prst="ellipse">
            <a:avLst/>
          </a:prstGeom>
          <a:solidFill>
            <a:schemeClr val="bg2"/>
          </a:solidFill>
          <a:ln w="25400" cap="sq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1800" dirty="0" smtClean="0">
                <a:solidFill>
                  <a:srgbClr val="FFFFFF"/>
                </a:solidFill>
                <a:latin typeface="Calibri"/>
              </a:rPr>
              <a:t>control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9" name="Rounded Rectangle 118"/>
          <p:cNvSpPr/>
          <p:nvPr>
            <p:custDataLst>
              <p:tags r:id="rId19"/>
            </p:custDataLst>
          </p:nvPr>
        </p:nvSpPr>
        <p:spPr>
          <a:xfrm>
            <a:off x="152400" y="1657290"/>
            <a:ext cx="1600200" cy="4648200"/>
          </a:xfrm>
          <a:prstGeom prst="roundRect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9730" name="Rectangle 2"/>
          <p:cNvSpPr>
            <a:spLocks noGrp="1" noChangeArrowheads="1"/>
          </p:cNvSpPr>
          <p:nvPr>
            <p:ph type="title"/>
            <p:custDataLst>
              <p:tags r:id="rId20"/>
            </p:custDataLst>
          </p:nvPr>
        </p:nvSpPr>
        <p:spPr>
          <a:xfrm>
            <a:off x="228600" y="0"/>
            <a:ext cx="8763000" cy="457200"/>
          </a:xfrm>
        </p:spPr>
        <p:txBody>
          <a:bodyPr>
            <a:noAutofit/>
          </a:bodyPr>
          <a:lstStyle/>
          <a:p>
            <a:r>
              <a:rPr lang="en-US" dirty="0" smtClean="0"/>
              <a:t>Big Picture</a:t>
            </a:r>
            <a:endParaRPr lang="en-US" dirty="0"/>
          </a:p>
        </p:txBody>
      </p:sp>
      <p:sp>
        <p:nvSpPr>
          <p:cNvPr id="2249753" name="Line 25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V="1">
            <a:off x="2514600" y="3638491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2249775" name="Line 47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8686800" y="1428690"/>
            <a:ext cx="0" cy="16764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9779" name="Line 51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V="1">
            <a:off x="2209800" y="31812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/>
          </a:p>
        </p:txBody>
      </p:sp>
      <p:sp>
        <p:nvSpPr>
          <p:cNvPr id="2249780" name="Text Box 52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105400" y="2724090"/>
            <a:ext cx="470000" cy="394275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non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1800" dirty="0" err="1">
                <a:solidFill>
                  <a:srgbClr val="FFFFFF"/>
                </a:solidFill>
                <a:latin typeface="Calibri"/>
              </a:rPr>
              <a:t>alu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" name="Line 49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H="1">
            <a:off x="2209800" y="1428690"/>
            <a:ext cx="0" cy="17526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48" name="Line 44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4800600" y="34860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50" name="Line 44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4419600" y="37908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54" name="Line 4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2057400" y="4648200"/>
            <a:ext cx="152400" cy="1524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78" name="Text Box 5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477000" y="4400490"/>
            <a:ext cx="976100" cy="413639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>
                <a:solidFill>
                  <a:srgbClr val="FFFFFF"/>
                </a:solidFill>
                <a:latin typeface="Calibri"/>
              </a:rPr>
              <a:t>memory</a:t>
            </a:r>
          </a:p>
        </p:txBody>
      </p:sp>
      <p:sp>
        <p:nvSpPr>
          <p:cNvPr id="80" name="Line 49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 flipV="1">
            <a:off x="4191000" y="3333690"/>
            <a:ext cx="0" cy="9144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 type="oval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82" name="Text Box 5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6324600" y="4019490"/>
            <a:ext cx="518900" cy="394275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d</a:t>
            </a:r>
            <a:r>
              <a:rPr lang="en-US" baseline="-25000" dirty="0" smtClean="0">
                <a:solidFill>
                  <a:srgbClr val="FFFFFF"/>
                </a:solidFill>
                <a:latin typeface="Calibri"/>
              </a:rPr>
              <a:t>in</a:t>
            </a:r>
            <a:endParaRPr lang="en-US" baseline="-25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3" name="Text Box 5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7010400" y="4019490"/>
            <a:ext cx="518900" cy="394275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d</a:t>
            </a:r>
            <a:r>
              <a:rPr lang="en-US" baseline="-25000" dirty="0" err="1" smtClean="0">
                <a:solidFill>
                  <a:srgbClr val="FFFFFF"/>
                </a:solidFill>
                <a:latin typeface="Calibri"/>
              </a:rPr>
              <a:t>out</a:t>
            </a:r>
            <a:endParaRPr lang="en-US" baseline="-25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4" name="Line 45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 flipV="1">
            <a:off x="6858000" y="478149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85" name="Text Box 5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400800" y="3638490"/>
            <a:ext cx="976100" cy="394275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addr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" name="Line 44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>
            <a:off x="6858000" y="2876490"/>
            <a:ext cx="0" cy="8382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oval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88" name="Line 48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 flipH="1">
            <a:off x="8534400" y="31050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 dirty="0"/>
          </a:p>
        </p:txBody>
      </p:sp>
      <p:sp>
        <p:nvSpPr>
          <p:cNvPr id="89" name="Line 44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>
            <a:off x="8229600" y="33336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90" name="Line 49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>
            <a:off x="8229600" y="3333690"/>
            <a:ext cx="0" cy="9144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29" name="Line 45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 flipV="1">
            <a:off x="8458200" y="348609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30" name="Line 45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 flipV="1">
            <a:off x="5334000" y="348609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31" name="Line 45"/>
          <p:cNvSpPr>
            <a:spLocks noChangeShapeType="1"/>
          </p:cNvSpPr>
          <p:nvPr>
            <p:custDataLst>
              <p:tags r:id="rId41"/>
            </p:custDataLst>
          </p:nvPr>
        </p:nvSpPr>
        <p:spPr bwMode="auto">
          <a:xfrm flipV="1">
            <a:off x="4648200" y="394329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32" name="Line 45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 flipV="1">
            <a:off x="2971800" y="502920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99" name="Line 25"/>
          <p:cNvSpPr>
            <a:spLocks noChangeShapeType="1"/>
          </p:cNvSpPr>
          <p:nvPr>
            <p:custDataLst>
              <p:tags r:id="rId43"/>
            </p:custDataLst>
          </p:nvPr>
        </p:nvSpPr>
        <p:spPr bwMode="auto">
          <a:xfrm flipV="1">
            <a:off x="2895599" y="3638491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00" name="Line 25"/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 flipV="1">
            <a:off x="3124199" y="3638491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01" name="Line 25"/>
          <p:cNvSpPr>
            <a:spLocks noChangeShapeType="1"/>
          </p:cNvSpPr>
          <p:nvPr>
            <p:custDataLst>
              <p:tags r:id="rId45"/>
            </p:custDataLst>
          </p:nvPr>
        </p:nvSpPr>
        <p:spPr bwMode="auto">
          <a:xfrm flipV="1">
            <a:off x="3352799" y="3638491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02" name="Line 34"/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 flipV="1">
            <a:off x="2057400" y="4267200"/>
            <a:ext cx="304800" cy="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25" name="Rounded Rectangle 124"/>
          <p:cNvSpPr/>
          <p:nvPr>
            <p:custDataLst>
              <p:tags r:id="rId47"/>
            </p:custDataLst>
          </p:nvPr>
        </p:nvSpPr>
        <p:spPr>
          <a:xfrm>
            <a:off x="3886200" y="1657290"/>
            <a:ext cx="2057400" cy="4648200"/>
          </a:xfrm>
          <a:prstGeom prst="roundRect">
            <a:avLst>
              <a:gd name="adj" fmla="val 11944"/>
            </a:avLst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/>
          <p:nvPr>
            <p:custDataLst>
              <p:tags r:id="rId48"/>
            </p:custDataLst>
          </p:nvPr>
        </p:nvCxnSpPr>
        <p:spPr>
          <a:xfrm flipV="1">
            <a:off x="2057400" y="6305490"/>
            <a:ext cx="1600200" cy="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>
            <p:custDataLst>
              <p:tags r:id="rId49"/>
            </p:custDataLst>
          </p:nvPr>
        </p:nvCxnSpPr>
        <p:spPr>
          <a:xfrm rot="10800000">
            <a:off x="1905001" y="4019491"/>
            <a:ext cx="533402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>
            <p:custDataLst>
              <p:tags r:id="rId50"/>
            </p:custDataLst>
          </p:nvPr>
        </p:nvCxnSpPr>
        <p:spPr>
          <a:xfrm rot="5400000">
            <a:off x="6553200" y="3638490"/>
            <a:ext cx="472440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>
            <p:custDataLst>
              <p:tags r:id="rId51"/>
            </p:custDataLst>
          </p:nvPr>
        </p:nvCxnSpPr>
        <p:spPr>
          <a:xfrm rot="16200000" flipH="1">
            <a:off x="800101" y="2457390"/>
            <a:ext cx="2514600" cy="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Arc 93"/>
          <p:cNvSpPr/>
          <p:nvPr>
            <p:custDataLst>
              <p:tags r:id="rId52"/>
            </p:custDataLst>
          </p:nvPr>
        </p:nvSpPr>
        <p:spPr>
          <a:xfrm rot="5400000">
            <a:off x="3276600" y="56958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Arc 96"/>
          <p:cNvSpPr/>
          <p:nvPr>
            <p:custDataLst>
              <p:tags r:id="rId53"/>
            </p:custDataLst>
          </p:nvPr>
        </p:nvSpPr>
        <p:spPr>
          <a:xfrm rot="10800000">
            <a:off x="1752601" y="56958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/>
          <p:nvPr>
            <p:custDataLst>
              <p:tags r:id="rId54"/>
            </p:custDataLst>
          </p:nvPr>
        </p:nvCxnSpPr>
        <p:spPr>
          <a:xfrm rot="10800000">
            <a:off x="2057400" y="971490"/>
            <a:ext cx="655320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Arc 113"/>
          <p:cNvSpPr/>
          <p:nvPr>
            <p:custDataLst>
              <p:tags r:id="rId55"/>
            </p:custDataLst>
          </p:nvPr>
        </p:nvSpPr>
        <p:spPr>
          <a:xfrm>
            <a:off x="8305800" y="9714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Arc 117"/>
          <p:cNvSpPr/>
          <p:nvPr>
            <p:custDataLst>
              <p:tags r:id="rId56"/>
            </p:custDataLst>
          </p:nvPr>
        </p:nvSpPr>
        <p:spPr>
          <a:xfrm rot="5400000">
            <a:off x="2133601" y="34098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Arc 119"/>
          <p:cNvSpPr/>
          <p:nvPr>
            <p:custDataLst>
              <p:tags r:id="rId57"/>
            </p:custDataLst>
          </p:nvPr>
        </p:nvSpPr>
        <p:spPr>
          <a:xfrm rot="16200000">
            <a:off x="2057400" y="9714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Arc 120"/>
          <p:cNvSpPr/>
          <p:nvPr>
            <p:custDataLst>
              <p:tags r:id="rId58"/>
            </p:custDataLst>
          </p:nvPr>
        </p:nvSpPr>
        <p:spPr>
          <a:xfrm rot="10800000">
            <a:off x="2057400" y="34098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Arc 122"/>
          <p:cNvSpPr/>
          <p:nvPr>
            <p:custDataLst>
              <p:tags r:id="rId59"/>
            </p:custDataLst>
          </p:nvPr>
        </p:nvSpPr>
        <p:spPr>
          <a:xfrm rot="10800000" flipV="1">
            <a:off x="1752601" y="40194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Arc 134"/>
          <p:cNvSpPr/>
          <p:nvPr>
            <p:custDataLst>
              <p:tags r:id="rId60"/>
            </p:custDataLst>
          </p:nvPr>
        </p:nvSpPr>
        <p:spPr>
          <a:xfrm rot="16200000" flipV="1">
            <a:off x="3276600" y="16572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8" name="Straight Connector 137"/>
          <p:cNvCxnSpPr/>
          <p:nvPr>
            <p:custDataLst>
              <p:tags r:id="rId61"/>
            </p:custDataLst>
          </p:nvPr>
        </p:nvCxnSpPr>
        <p:spPr>
          <a:xfrm rot="10800000">
            <a:off x="3048000" y="1657290"/>
            <a:ext cx="53340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Arc 142"/>
          <p:cNvSpPr/>
          <p:nvPr>
            <p:custDataLst>
              <p:tags r:id="rId62"/>
            </p:custDataLst>
          </p:nvPr>
        </p:nvSpPr>
        <p:spPr>
          <a:xfrm rot="10800000" flipV="1">
            <a:off x="2743200" y="15810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Straight Connector 143"/>
          <p:cNvCxnSpPr/>
          <p:nvPr>
            <p:custDataLst>
              <p:tags r:id="rId63"/>
            </p:custDataLst>
          </p:nvPr>
        </p:nvCxnSpPr>
        <p:spPr>
          <a:xfrm rot="10800000" flipV="1">
            <a:off x="3048000" y="1581088"/>
            <a:ext cx="4648200" cy="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stCxn id="148" idx="0"/>
          </p:cNvCxnSpPr>
          <p:nvPr>
            <p:custDataLst>
              <p:tags r:id="rId64"/>
            </p:custDataLst>
          </p:nvPr>
        </p:nvCxnSpPr>
        <p:spPr>
          <a:xfrm rot="5400000">
            <a:off x="7886700" y="1923990"/>
            <a:ext cx="762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Line 8"/>
          <p:cNvSpPr>
            <a:spLocks noChangeShapeType="1"/>
          </p:cNvSpPr>
          <p:nvPr>
            <p:custDataLst>
              <p:tags r:id="rId65"/>
            </p:custDataLst>
          </p:nvPr>
        </p:nvSpPr>
        <p:spPr bwMode="auto">
          <a:xfrm>
            <a:off x="685798" y="3257490"/>
            <a:ext cx="2" cy="762000"/>
          </a:xfrm>
          <a:prstGeom prst="line">
            <a:avLst/>
          </a:prstGeom>
          <a:noFill/>
          <a:ln w="25400" cap="sq">
            <a:solidFill>
              <a:schemeClr val="accent1"/>
            </a:solidFill>
            <a:round/>
            <a:headEnd type="arrow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59" name="Text Box 11"/>
          <p:cNvSpPr txBox="1">
            <a:spLocks noChangeArrowheads="1"/>
          </p:cNvSpPr>
          <p:nvPr>
            <p:custDataLst>
              <p:tags r:id="rId66"/>
            </p:custDataLst>
          </p:nvPr>
        </p:nvSpPr>
        <p:spPr bwMode="auto">
          <a:xfrm>
            <a:off x="304800" y="4019490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Consolas" pitchFamily="49" charset="0"/>
              </a:rPr>
              <a:t>PC</a:t>
            </a:r>
            <a:endParaRPr lang="en-US" dirty="0">
              <a:solidFill>
                <a:srgbClr val="FFFFFF"/>
              </a:solidFill>
              <a:latin typeface="Consolas" pitchFamily="49" charset="0"/>
            </a:endParaRPr>
          </a:p>
        </p:txBody>
      </p:sp>
      <p:sp>
        <p:nvSpPr>
          <p:cNvPr id="66" name="Line 18"/>
          <p:cNvSpPr>
            <a:spLocks noChangeShapeType="1"/>
          </p:cNvSpPr>
          <p:nvPr>
            <p:custDataLst>
              <p:tags r:id="rId67"/>
            </p:custDataLst>
          </p:nvPr>
        </p:nvSpPr>
        <p:spPr bwMode="auto">
          <a:xfrm flipH="1">
            <a:off x="1219200" y="3638490"/>
            <a:ext cx="0" cy="1143000"/>
          </a:xfrm>
          <a:prstGeom prst="line">
            <a:avLst/>
          </a:prstGeom>
          <a:noFill/>
          <a:ln w="25400" cap="sq">
            <a:solidFill>
              <a:schemeClr val="accent1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69" name="Line 21"/>
          <p:cNvSpPr>
            <a:spLocks noChangeShapeType="1"/>
          </p:cNvSpPr>
          <p:nvPr>
            <p:custDataLst>
              <p:tags r:id="rId68"/>
            </p:custDataLst>
          </p:nvPr>
        </p:nvSpPr>
        <p:spPr bwMode="auto">
          <a:xfrm>
            <a:off x="685798" y="4324288"/>
            <a:ext cx="2" cy="457201"/>
          </a:xfrm>
          <a:prstGeom prst="line">
            <a:avLst/>
          </a:prstGeom>
          <a:noFill/>
          <a:ln w="25400" cap="sq">
            <a:solidFill>
              <a:schemeClr val="accent1"/>
            </a:solidFill>
            <a:round/>
            <a:headEnd type="arrow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73" name="Line 49"/>
          <p:cNvSpPr>
            <a:spLocks noChangeShapeType="1"/>
          </p:cNvSpPr>
          <p:nvPr>
            <p:custDataLst>
              <p:tags r:id="rId69"/>
            </p:custDataLst>
          </p:nvPr>
        </p:nvSpPr>
        <p:spPr bwMode="auto">
          <a:xfrm flipH="1" flipV="1">
            <a:off x="1295400" y="2724090"/>
            <a:ext cx="152400" cy="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75" name="Rectangle 4"/>
          <p:cNvSpPr>
            <a:spLocks noChangeArrowheads="1"/>
          </p:cNvSpPr>
          <p:nvPr>
            <p:custDataLst>
              <p:tags r:id="rId70"/>
            </p:custDataLst>
          </p:nvPr>
        </p:nvSpPr>
        <p:spPr bwMode="auto">
          <a:xfrm>
            <a:off x="304800" y="2190690"/>
            <a:ext cx="990600" cy="1066800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memory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3" name="Oval 17"/>
          <p:cNvSpPr>
            <a:spLocks noChangeArrowheads="1"/>
          </p:cNvSpPr>
          <p:nvPr>
            <p:custDataLst>
              <p:tags r:id="rId71"/>
            </p:custDataLst>
          </p:nvPr>
        </p:nvSpPr>
        <p:spPr bwMode="auto">
          <a:xfrm>
            <a:off x="457200" y="4781490"/>
            <a:ext cx="990600" cy="685800"/>
          </a:xfrm>
          <a:prstGeom prst="ellipse">
            <a:avLst/>
          </a:prstGeom>
          <a:solidFill>
            <a:schemeClr val="bg2"/>
          </a:solidFill>
          <a:ln w="25400" algn="ctr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new</a:t>
            </a:r>
            <a:br>
              <a:rPr lang="en-US" dirty="0" smtClean="0">
                <a:solidFill>
                  <a:srgbClr val="FFFFFF"/>
                </a:solidFill>
                <a:latin typeface="Calibri"/>
              </a:rPr>
            </a:br>
            <a:r>
              <a:rPr lang="en-US" dirty="0" smtClean="0">
                <a:solidFill>
                  <a:srgbClr val="FFFFFF"/>
                </a:solidFill>
                <a:latin typeface="Calibri"/>
              </a:rPr>
              <a:t>pc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6" name="Line 49"/>
          <p:cNvSpPr>
            <a:spLocks noChangeShapeType="1"/>
          </p:cNvSpPr>
          <p:nvPr>
            <p:custDataLst>
              <p:tags r:id="rId72"/>
            </p:custDataLst>
          </p:nvPr>
        </p:nvSpPr>
        <p:spPr bwMode="auto">
          <a:xfrm flipH="1" flipV="1">
            <a:off x="1447800" y="2724090"/>
            <a:ext cx="0" cy="152400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95" name="Line 18"/>
          <p:cNvSpPr>
            <a:spLocks noChangeShapeType="1"/>
          </p:cNvSpPr>
          <p:nvPr>
            <p:custDataLst>
              <p:tags r:id="rId73"/>
            </p:custDataLst>
          </p:nvPr>
        </p:nvSpPr>
        <p:spPr bwMode="auto">
          <a:xfrm>
            <a:off x="685800" y="3638490"/>
            <a:ext cx="533400" cy="0"/>
          </a:xfrm>
          <a:prstGeom prst="line">
            <a:avLst/>
          </a:prstGeom>
          <a:noFill/>
          <a:ln w="25400" cap="sq">
            <a:solidFill>
              <a:schemeClr val="accent1"/>
            </a:solidFill>
            <a:round/>
            <a:headEnd type="oval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67" name="Line 49"/>
          <p:cNvSpPr>
            <a:spLocks noChangeShapeType="1"/>
          </p:cNvSpPr>
          <p:nvPr>
            <p:custDataLst>
              <p:tags r:id="rId74"/>
            </p:custDataLst>
          </p:nvPr>
        </p:nvSpPr>
        <p:spPr bwMode="auto">
          <a:xfrm flipV="1">
            <a:off x="1447800" y="4248090"/>
            <a:ext cx="609600" cy="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9771" name="Line 43"/>
          <p:cNvSpPr>
            <a:spLocks noChangeShapeType="1"/>
          </p:cNvSpPr>
          <p:nvPr>
            <p:custDataLst>
              <p:tags r:id="rId75"/>
            </p:custDataLst>
          </p:nvPr>
        </p:nvSpPr>
        <p:spPr bwMode="auto">
          <a:xfrm>
            <a:off x="3505200" y="2495490"/>
            <a:ext cx="14478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9772" name="Line 44"/>
          <p:cNvSpPr>
            <a:spLocks noChangeShapeType="1"/>
          </p:cNvSpPr>
          <p:nvPr>
            <p:custDataLst>
              <p:tags r:id="rId76"/>
            </p:custDataLst>
          </p:nvPr>
        </p:nvSpPr>
        <p:spPr bwMode="auto">
          <a:xfrm>
            <a:off x="3505200" y="3333690"/>
            <a:ext cx="114046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9776" name="Line 48"/>
          <p:cNvSpPr>
            <a:spLocks noChangeShapeType="1"/>
          </p:cNvSpPr>
          <p:nvPr>
            <p:custDataLst>
              <p:tags r:id="rId77"/>
            </p:custDataLst>
          </p:nvPr>
        </p:nvSpPr>
        <p:spPr bwMode="auto">
          <a:xfrm flipH="1">
            <a:off x="5562600" y="2876490"/>
            <a:ext cx="2819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 dirty="0"/>
          </a:p>
        </p:txBody>
      </p:sp>
      <p:sp>
        <p:nvSpPr>
          <p:cNvPr id="2249777" name="Line 49"/>
          <p:cNvSpPr>
            <a:spLocks noChangeShapeType="1"/>
          </p:cNvSpPr>
          <p:nvPr>
            <p:custDataLst>
              <p:tags r:id="rId78"/>
            </p:custDataLst>
          </p:nvPr>
        </p:nvSpPr>
        <p:spPr bwMode="auto">
          <a:xfrm flipV="1">
            <a:off x="2209800" y="1428690"/>
            <a:ext cx="64770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81" name="Line 44"/>
          <p:cNvSpPr>
            <a:spLocks noChangeShapeType="1"/>
          </p:cNvSpPr>
          <p:nvPr>
            <p:custDataLst>
              <p:tags r:id="rId79"/>
            </p:custDataLst>
          </p:nvPr>
        </p:nvSpPr>
        <p:spPr bwMode="auto">
          <a:xfrm>
            <a:off x="4191000" y="4216627"/>
            <a:ext cx="2209800" cy="31463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91" name="Line 49"/>
          <p:cNvSpPr>
            <a:spLocks noChangeShapeType="1"/>
          </p:cNvSpPr>
          <p:nvPr>
            <p:custDataLst>
              <p:tags r:id="rId80"/>
            </p:custDataLst>
          </p:nvPr>
        </p:nvSpPr>
        <p:spPr bwMode="auto">
          <a:xfrm flipV="1">
            <a:off x="7543800" y="4248090"/>
            <a:ext cx="6858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26" name="Line 44"/>
          <p:cNvSpPr>
            <a:spLocks noChangeShapeType="1"/>
          </p:cNvSpPr>
          <p:nvPr>
            <p:custDataLst>
              <p:tags r:id="rId81"/>
            </p:custDataLst>
          </p:nvPr>
        </p:nvSpPr>
        <p:spPr bwMode="auto">
          <a:xfrm flipV="1">
            <a:off x="3352800" y="4800600"/>
            <a:ext cx="10668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47" name="Text Box 11"/>
          <p:cNvSpPr txBox="1">
            <a:spLocks noChangeArrowheads="1"/>
          </p:cNvSpPr>
          <p:nvPr>
            <p:custDataLst>
              <p:tags r:id="rId82"/>
            </p:custDataLst>
          </p:nvPr>
        </p:nvSpPr>
        <p:spPr bwMode="auto">
          <a:xfrm rot="16200000">
            <a:off x="-609596" y="3867088"/>
            <a:ext cx="4724398" cy="304799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49" name="Text Box 11"/>
          <p:cNvSpPr txBox="1">
            <a:spLocks noChangeArrowheads="1"/>
          </p:cNvSpPr>
          <p:nvPr>
            <p:custDataLst>
              <p:tags r:id="rId83"/>
            </p:custDataLst>
          </p:nvPr>
        </p:nvSpPr>
        <p:spPr bwMode="auto">
          <a:xfrm rot="16200000">
            <a:off x="1371600" y="4095691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inst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3" name="TextBox 152"/>
          <p:cNvSpPr txBox="1"/>
          <p:nvPr>
            <p:custDataLst>
              <p:tags r:id="rId84"/>
            </p:custDataLst>
          </p:nvPr>
        </p:nvSpPr>
        <p:spPr>
          <a:xfrm>
            <a:off x="1371600" y="636258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IF/ID</a:t>
            </a:r>
          </a:p>
        </p:txBody>
      </p:sp>
      <p:sp>
        <p:nvSpPr>
          <p:cNvPr id="154" name="Text Box 11"/>
          <p:cNvSpPr txBox="1">
            <a:spLocks noChangeArrowheads="1"/>
          </p:cNvSpPr>
          <p:nvPr>
            <p:custDataLst>
              <p:tags r:id="rId85"/>
            </p:custDataLst>
          </p:nvPr>
        </p:nvSpPr>
        <p:spPr bwMode="auto">
          <a:xfrm rot="16200000">
            <a:off x="1524001" y="3867089"/>
            <a:ext cx="4724400" cy="304799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5" name="TextBox 154"/>
          <p:cNvSpPr txBox="1"/>
          <p:nvPr>
            <p:custDataLst>
              <p:tags r:id="rId86"/>
            </p:custDataLst>
          </p:nvPr>
        </p:nvSpPr>
        <p:spPr>
          <a:xfrm>
            <a:off x="3505200" y="63816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ID/EX</a:t>
            </a:r>
          </a:p>
        </p:txBody>
      </p:sp>
      <p:sp>
        <p:nvSpPr>
          <p:cNvPr id="157" name="Text Box 11"/>
          <p:cNvSpPr txBox="1">
            <a:spLocks noChangeArrowheads="1"/>
          </p:cNvSpPr>
          <p:nvPr>
            <p:custDataLst>
              <p:tags r:id="rId87"/>
            </p:custDataLst>
          </p:nvPr>
        </p:nvSpPr>
        <p:spPr bwMode="auto">
          <a:xfrm rot="16200000">
            <a:off x="5562601" y="3867090"/>
            <a:ext cx="4724400" cy="304799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8" name="Text Box 11"/>
          <p:cNvSpPr txBox="1">
            <a:spLocks noChangeArrowheads="1"/>
          </p:cNvSpPr>
          <p:nvPr>
            <p:custDataLst>
              <p:tags r:id="rId88"/>
            </p:custDataLst>
          </p:nvPr>
        </p:nvSpPr>
        <p:spPr bwMode="auto">
          <a:xfrm rot="16200000">
            <a:off x="3581401" y="3867089"/>
            <a:ext cx="4724400" cy="304799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72" name="Rectangle 19"/>
          <p:cNvSpPr>
            <a:spLocks noChangeArrowheads="1"/>
          </p:cNvSpPr>
          <p:nvPr>
            <p:custDataLst>
              <p:tags r:id="rId89"/>
            </p:custDataLst>
          </p:nvPr>
        </p:nvSpPr>
        <p:spPr bwMode="auto">
          <a:xfrm>
            <a:off x="8382000" y="2724090"/>
            <a:ext cx="152400" cy="762000"/>
          </a:xfrm>
          <a:custGeom>
            <a:avLst/>
            <a:gdLst>
              <a:gd name="connsiteX0" fmla="*/ 0 w 609600"/>
              <a:gd name="connsiteY0" fmla="*/ 0 h 1143000"/>
              <a:gd name="connsiteX1" fmla="*/ 609600 w 609600"/>
              <a:gd name="connsiteY1" fmla="*/ 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30480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304800 w 609600"/>
              <a:gd name="connsiteY4" fmla="*/ 0 h 1143000"/>
              <a:gd name="connsiteX0" fmla="*/ 0 w 304800"/>
              <a:gd name="connsiteY0" fmla="*/ 0 h 1143000"/>
              <a:gd name="connsiteX1" fmla="*/ 304800 w 304800"/>
              <a:gd name="connsiteY1" fmla="*/ 152400 h 1143000"/>
              <a:gd name="connsiteX2" fmla="*/ 304800 w 304800"/>
              <a:gd name="connsiteY2" fmla="*/ 990600 h 1143000"/>
              <a:gd name="connsiteX3" fmla="*/ 0 w 304800"/>
              <a:gd name="connsiteY3" fmla="*/ 1143000 h 1143000"/>
              <a:gd name="connsiteX4" fmla="*/ 0 w 304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143000">
                <a:moveTo>
                  <a:pt x="0" y="0"/>
                </a:moveTo>
                <a:lnTo>
                  <a:pt x="304800" y="152400"/>
                </a:lnTo>
                <a:lnTo>
                  <a:pt x="304800" y="9906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75" name="TextBox 174"/>
          <p:cNvSpPr txBox="1"/>
          <p:nvPr>
            <p:custDataLst>
              <p:tags r:id="rId90"/>
            </p:custDataLst>
          </p:nvPr>
        </p:nvSpPr>
        <p:spPr>
          <a:xfrm>
            <a:off x="5334000" y="6381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EX/MEM</a:t>
            </a:r>
          </a:p>
        </p:txBody>
      </p:sp>
      <p:sp>
        <p:nvSpPr>
          <p:cNvPr id="179" name="TextBox 178"/>
          <p:cNvSpPr txBox="1"/>
          <p:nvPr>
            <p:custDataLst>
              <p:tags r:id="rId91"/>
            </p:custDataLst>
          </p:nvPr>
        </p:nvSpPr>
        <p:spPr>
          <a:xfrm>
            <a:off x="7315200" y="63816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MEM/WB</a:t>
            </a:r>
          </a:p>
        </p:txBody>
      </p:sp>
      <p:sp>
        <p:nvSpPr>
          <p:cNvPr id="180" name="Text Box 11"/>
          <p:cNvSpPr txBox="1">
            <a:spLocks noChangeArrowheads="1"/>
          </p:cNvSpPr>
          <p:nvPr>
            <p:custDataLst>
              <p:tags r:id="rId92"/>
            </p:custDataLst>
          </p:nvPr>
        </p:nvSpPr>
        <p:spPr bwMode="auto">
          <a:xfrm rot="16200000">
            <a:off x="3505200" y="4724401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err="1" smtClean="0">
                <a:solidFill>
                  <a:srgbClr val="FFFFFF"/>
                </a:solidFill>
                <a:latin typeface="+mj-lt"/>
              </a:rPr>
              <a:t>imm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1" name="Text Box 11"/>
          <p:cNvSpPr txBox="1">
            <a:spLocks noChangeArrowheads="1"/>
          </p:cNvSpPr>
          <p:nvPr>
            <p:custDataLst>
              <p:tags r:id="rId93"/>
            </p:custDataLst>
          </p:nvPr>
        </p:nvSpPr>
        <p:spPr bwMode="auto">
          <a:xfrm rot="16200000">
            <a:off x="3505200" y="3181291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B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2" name="Text Box 11"/>
          <p:cNvSpPr txBox="1">
            <a:spLocks noChangeArrowheads="1"/>
          </p:cNvSpPr>
          <p:nvPr>
            <p:custDataLst>
              <p:tags r:id="rId94"/>
            </p:custDataLst>
          </p:nvPr>
        </p:nvSpPr>
        <p:spPr bwMode="auto">
          <a:xfrm rot="16200000">
            <a:off x="3505200" y="2343091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A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3" name="Text Box 11"/>
          <p:cNvSpPr txBox="1">
            <a:spLocks noChangeArrowheads="1"/>
          </p:cNvSpPr>
          <p:nvPr>
            <p:custDataLst>
              <p:tags r:id="rId95"/>
            </p:custDataLst>
          </p:nvPr>
        </p:nvSpPr>
        <p:spPr bwMode="auto">
          <a:xfrm rot="16200000">
            <a:off x="3619504" y="5810191"/>
            <a:ext cx="533398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ctrl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4" name="Line 25"/>
          <p:cNvSpPr>
            <a:spLocks noChangeShapeType="1"/>
          </p:cNvSpPr>
          <p:nvPr>
            <p:custDataLst>
              <p:tags r:id="rId96"/>
            </p:custDataLst>
          </p:nvPr>
        </p:nvSpPr>
        <p:spPr bwMode="auto">
          <a:xfrm flipV="1">
            <a:off x="3505199" y="60006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85" name="Text Box 11"/>
          <p:cNvSpPr txBox="1">
            <a:spLocks noChangeArrowheads="1"/>
          </p:cNvSpPr>
          <p:nvPr>
            <p:custDataLst>
              <p:tags r:id="rId97"/>
            </p:custDataLst>
          </p:nvPr>
        </p:nvSpPr>
        <p:spPr bwMode="auto">
          <a:xfrm rot="16200000">
            <a:off x="5676901" y="5810190"/>
            <a:ext cx="533398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ctrl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6" name="Line 25"/>
          <p:cNvSpPr>
            <a:spLocks noChangeShapeType="1"/>
          </p:cNvSpPr>
          <p:nvPr>
            <p:custDataLst>
              <p:tags r:id="rId98"/>
            </p:custDataLst>
          </p:nvPr>
        </p:nvSpPr>
        <p:spPr bwMode="auto">
          <a:xfrm flipV="1">
            <a:off x="5562596" y="6000688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87" name="Text Box 11"/>
          <p:cNvSpPr txBox="1">
            <a:spLocks noChangeArrowheads="1"/>
          </p:cNvSpPr>
          <p:nvPr>
            <p:custDataLst>
              <p:tags r:id="rId99"/>
            </p:custDataLst>
          </p:nvPr>
        </p:nvSpPr>
        <p:spPr bwMode="auto">
          <a:xfrm rot="16200000">
            <a:off x="7658101" y="5810190"/>
            <a:ext cx="533398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ctrl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8" name="Line 25"/>
          <p:cNvSpPr>
            <a:spLocks noChangeShapeType="1"/>
          </p:cNvSpPr>
          <p:nvPr>
            <p:custDataLst>
              <p:tags r:id="rId100"/>
            </p:custDataLst>
          </p:nvPr>
        </p:nvSpPr>
        <p:spPr bwMode="auto">
          <a:xfrm flipV="1">
            <a:off x="7543796" y="6000688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89" name="Text Box 11"/>
          <p:cNvSpPr txBox="1">
            <a:spLocks noChangeArrowheads="1"/>
          </p:cNvSpPr>
          <p:nvPr>
            <p:custDataLst>
              <p:tags r:id="rId101"/>
            </p:custDataLst>
          </p:nvPr>
        </p:nvSpPr>
        <p:spPr bwMode="auto">
          <a:xfrm rot="16200000">
            <a:off x="5562600" y="4095690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B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0" name="Text Box 11"/>
          <p:cNvSpPr txBox="1">
            <a:spLocks noChangeArrowheads="1"/>
          </p:cNvSpPr>
          <p:nvPr>
            <p:custDataLst>
              <p:tags r:id="rId102"/>
            </p:custDataLst>
          </p:nvPr>
        </p:nvSpPr>
        <p:spPr bwMode="auto">
          <a:xfrm rot="16200000">
            <a:off x="5562600" y="2724090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D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1" name="Text Box 11"/>
          <p:cNvSpPr txBox="1">
            <a:spLocks noChangeArrowheads="1"/>
          </p:cNvSpPr>
          <p:nvPr>
            <p:custDataLst>
              <p:tags r:id="rId103"/>
            </p:custDataLst>
          </p:nvPr>
        </p:nvSpPr>
        <p:spPr bwMode="auto">
          <a:xfrm rot="16200000">
            <a:off x="7543800" y="2724091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D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2" name="Text Box 11"/>
          <p:cNvSpPr txBox="1">
            <a:spLocks noChangeArrowheads="1"/>
          </p:cNvSpPr>
          <p:nvPr>
            <p:custDataLst>
              <p:tags r:id="rId104"/>
            </p:custDataLst>
          </p:nvPr>
        </p:nvSpPr>
        <p:spPr bwMode="auto">
          <a:xfrm rot="16200000">
            <a:off x="7543800" y="4095690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M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3" name="Line 25"/>
          <p:cNvSpPr>
            <a:spLocks noChangeShapeType="1"/>
          </p:cNvSpPr>
          <p:nvPr>
            <p:custDataLst>
              <p:tags r:id="rId105"/>
            </p:custDataLst>
          </p:nvPr>
        </p:nvSpPr>
        <p:spPr bwMode="auto">
          <a:xfrm flipV="1">
            <a:off x="3505200" y="61530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4" name="Line 25"/>
          <p:cNvSpPr>
            <a:spLocks noChangeShapeType="1"/>
          </p:cNvSpPr>
          <p:nvPr>
            <p:custDataLst>
              <p:tags r:id="rId106"/>
            </p:custDataLst>
          </p:nvPr>
        </p:nvSpPr>
        <p:spPr bwMode="auto">
          <a:xfrm flipV="1">
            <a:off x="3505200" y="58482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5" name="Line 25"/>
          <p:cNvSpPr>
            <a:spLocks noChangeShapeType="1"/>
          </p:cNvSpPr>
          <p:nvPr>
            <p:custDataLst>
              <p:tags r:id="rId107"/>
            </p:custDataLst>
          </p:nvPr>
        </p:nvSpPr>
        <p:spPr bwMode="auto">
          <a:xfrm flipV="1">
            <a:off x="5562599" y="61530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6" name="Line 25"/>
          <p:cNvSpPr>
            <a:spLocks noChangeShapeType="1"/>
          </p:cNvSpPr>
          <p:nvPr>
            <p:custDataLst>
              <p:tags r:id="rId108"/>
            </p:custDataLst>
          </p:nvPr>
        </p:nvSpPr>
        <p:spPr bwMode="auto">
          <a:xfrm flipV="1">
            <a:off x="5562599" y="58482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7" name="Line 25"/>
          <p:cNvSpPr>
            <a:spLocks noChangeShapeType="1"/>
          </p:cNvSpPr>
          <p:nvPr>
            <p:custDataLst>
              <p:tags r:id="rId109"/>
            </p:custDataLst>
          </p:nvPr>
        </p:nvSpPr>
        <p:spPr bwMode="auto">
          <a:xfrm flipV="1">
            <a:off x="7543799" y="6153090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8" name="Line 25"/>
          <p:cNvSpPr>
            <a:spLocks noChangeShapeType="1"/>
          </p:cNvSpPr>
          <p:nvPr>
            <p:custDataLst>
              <p:tags r:id="rId110"/>
            </p:custDataLst>
          </p:nvPr>
        </p:nvSpPr>
        <p:spPr bwMode="auto">
          <a:xfrm flipV="1">
            <a:off x="7543799" y="5848290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62" name="Oval 17"/>
          <p:cNvSpPr>
            <a:spLocks noChangeArrowheads="1"/>
          </p:cNvSpPr>
          <p:nvPr>
            <p:custDataLst>
              <p:tags r:id="rId111"/>
            </p:custDataLst>
          </p:nvPr>
        </p:nvSpPr>
        <p:spPr bwMode="auto">
          <a:xfrm>
            <a:off x="2476500" y="1496667"/>
            <a:ext cx="1066800" cy="762000"/>
          </a:xfrm>
          <a:prstGeom prst="ellipse">
            <a:avLst/>
          </a:prstGeom>
          <a:solidFill>
            <a:schemeClr val="bg2"/>
          </a:solidFill>
          <a:ln w="25400" algn="ctr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1" hangingPunct="1">
              <a:lnSpc>
                <a:spcPct val="80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compute</a:t>
            </a:r>
            <a:br>
              <a:rPr lang="en-US" sz="1400" dirty="0" smtClean="0">
                <a:solidFill>
                  <a:srgbClr val="FFFFFF"/>
                </a:solidFill>
                <a:latin typeface="Calibri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jump/branch</a:t>
            </a:r>
            <a:br>
              <a:rPr lang="en-US" sz="1400" dirty="0" smtClean="0">
                <a:solidFill>
                  <a:srgbClr val="FFFFFF"/>
                </a:solidFill>
                <a:latin typeface="Calibri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targets</a:t>
            </a:r>
            <a:endParaRPr lang="en-US" sz="140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64" name="Group 163"/>
          <p:cNvGrpSpPr/>
          <p:nvPr>
            <p:custDataLst>
              <p:tags r:id="rId112"/>
            </p:custDataLst>
          </p:nvPr>
        </p:nvGrpSpPr>
        <p:grpSpPr>
          <a:xfrm>
            <a:off x="838200" y="3486090"/>
            <a:ext cx="304800" cy="304800"/>
            <a:chOff x="990600" y="2971800"/>
            <a:chExt cx="304800" cy="304800"/>
          </a:xfrm>
          <a:solidFill>
            <a:schemeClr val="tx1"/>
          </a:solidFill>
        </p:grpSpPr>
        <p:sp>
          <p:nvSpPr>
            <p:cNvPr id="165" name="Freeform 164"/>
            <p:cNvSpPr/>
            <p:nvPr>
              <p:custDataLst>
                <p:tags r:id="rId130"/>
              </p:custDataLst>
            </p:nvPr>
          </p:nvSpPr>
          <p:spPr>
            <a:xfrm>
              <a:off x="990600" y="2971800"/>
              <a:ext cx="304800" cy="304800"/>
            </a:xfrm>
            <a:custGeom>
              <a:avLst/>
              <a:gdLst>
                <a:gd name="connsiteX0" fmla="*/ 0 w 685800"/>
                <a:gd name="connsiteY0" fmla="*/ 0 h 762000"/>
                <a:gd name="connsiteX1" fmla="*/ 685800 w 685800"/>
                <a:gd name="connsiteY1" fmla="*/ 0 h 762000"/>
                <a:gd name="connsiteX2" fmla="*/ 685800 w 685800"/>
                <a:gd name="connsiteY2" fmla="*/ 7620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190500 h 762000"/>
                <a:gd name="connsiteX2" fmla="*/ 685800 w 685800"/>
                <a:gd name="connsiteY2" fmla="*/ 7620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190500 h 762000"/>
                <a:gd name="connsiteX2" fmla="*/ 685800 w 685800"/>
                <a:gd name="connsiteY2" fmla="*/ 5715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317500 h 762000"/>
                <a:gd name="connsiteX2" fmla="*/ 685800 w 685800"/>
                <a:gd name="connsiteY2" fmla="*/ 5715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952500"/>
                <a:gd name="connsiteX1" fmla="*/ 685800 w 685800"/>
                <a:gd name="connsiteY1" fmla="*/ 317500 h 952500"/>
                <a:gd name="connsiteX2" fmla="*/ 685800 w 685800"/>
                <a:gd name="connsiteY2" fmla="*/ 952500 h 952500"/>
                <a:gd name="connsiteX3" fmla="*/ 0 w 685800"/>
                <a:gd name="connsiteY3" fmla="*/ 762000 h 952500"/>
                <a:gd name="connsiteX4" fmla="*/ 0 w 685800"/>
                <a:gd name="connsiteY4" fmla="*/ 0 h 9525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635000 h 1270000"/>
                <a:gd name="connsiteX5" fmla="*/ 0 w 685800"/>
                <a:gd name="connsiteY5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171450 w 685800"/>
                <a:gd name="connsiteY4" fmla="*/ 635000 h 1270000"/>
                <a:gd name="connsiteX5" fmla="*/ 0 w 685800"/>
                <a:gd name="connsiteY5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171450 w 685800"/>
                <a:gd name="connsiteY4" fmla="*/ 635000 h 1270000"/>
                <a:gd name="connsiteX5" fmla="*/ 0 w 685800"/>
                <a:gd name="connsiteY5" fmla="*/ 508000 h 1270000"/>
                <a:gd name="connsiteX6" fmla="*/ 0 w 685800"/>
                <a:gd name="connsiteY6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762000 h 1270000"/>
                <a:gd name="connsiteX5" fmla="*/ 171450 w 685800"/>
                <a:gd name="connsiteY5" fmla="*/ 635000 h 1270000"/>
                <a:gd name="connsiteX6" fmla="*/ 0 w 685800"/>
                <a:gd name="connsiteY6" fmla="*/ 508000 h 1270000"/>
                <a:gd name="connsiteX7" fmla="*/ 0 w 685800"/>
                <a:gd name="connsiteY7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762000 h 1270000"/>
                <a:gd name="connsiteX5" fmla="*/ 97971 w 685800"/>
                <a:gd name="connsiteY5" fmla="*/ 635000 h 1270000"/>
                <a:gd name="connsiteX6" fmla="*/ 0 w 685800"/>
                <a:gd name="connsiteY6" fmla="*/ 508000 h 1270000"/>
                <a:gd name="connsiteX7" fmla="*/ 0 w 685800"/>
                <a:gd name="connsiteY7" fmla="*/ 0 h 1270000"/>
                <a:gd name="connsiteX0" fmla="*/ 0 w 685800"/>
                <a:gd name="connsiteY0" fmla="*/ 0 h 1270000"/>
                <a:gd name="connsiteX1" fmla="*/ 489857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762000 h 1270000"/>
                <a:gd name="connsiteX5" fmla="*/ 97971 w 685800"/>
                <a:gd name="connsiteY5" fmla="*/ 635000 h 1270000"/>
                <a:gd name="connsiteX6" fmla="*/ 0 w 685800"/>
                <a:gd name="connsiteY6" fmla="*/ 508000 h 1270000"/>
                <a:gd name="connsiteX7" fmla="*/ 0 w 685800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62000 h 1270000"/>
                <a:gd name="connsiteX5" fmla="*/ 97971 w 489857"/>
                <a:gd name="connsiteY5" fmla="*/ 635000 h 1270000"/>
                <a:gd name="connsiteX6" fmla="*/ 0 w 489857"/>
                <a:gd name="connsiteY6" fmla="*/ 508000 h 1270000"/>
                <a:gd name="connsiteX7" fmla="*/ 0 w 489857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62000 h 1270000"/>
                <a:gd name="connsiteX5" fmla="*/ 97971 w 489857"/>
                <a:gd name="connsiteY5" fmla="*/ 635000 h 1270000"/>
                <a:gd name="connsiteX6" fmla="*/ 0 w 489857"/>
                <a:gd name="connsiteY6" fmla="*/ 508000 h 1270000"/>
                <a:gd name="connsiteX7" fmla="*/ 0 w 489857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62000 h 1270000"/>
                <a:gd name="connsiteX5" fmla="*/ 40821 w 489857"/>
                <a:gd name="connsiteY5" fmla="*/ 635000 h 1270000"/>
                <a:gd name="connsiteX6" fmla="*/ 0 w 489857"/>
                <a:gd name="connsiteY6" fmla="*/ 508000 h 1270000"/>
                <a:gd name="connsiteX7" fmla="*/ 0 w 489857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62000 h 1270000"/>
                <a:gd name="connsiteX5" fmla="*/ 40821 w 489857"/>
                <a:gd name="connsiteY5" fmla="*/ 635000 h 1270000"/>
                <a:gd name="connsiteX6" fmla="*/ 0 w 489857"/>
                <a:gd name="connsiteY6" fmla="*/ 555625 h 1270000"/>
                <a:gd name="connsiteX7" fmla="*/ 0 w 489857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14375 h 1270000"/>
                <a:gd name="connsiteX5" fmla="*/ 40821 w 489857"/>
                <a:gd name="connsiteY5" fmla="*/ 635000 h 1270000"/>
                <a:gd name="connsiteX6" fmla="*/ 0 w 489857"/>
                <a:gd name="connsiteY6" fmla="*/ 555625 h 1270000"/>
                <a:gd name="connsiteX7" fmla="*/ 0 w 489857"/>
                <a:gd name="connsiteY7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9857" h="1270000">
                  <a:moveTo>
                    <a:pt x="0" y="0"/>
                  </a:moveTo>
                  <a:lnTo>
                    <a:pt x="489857" y="317500"/>
                  </a:lnTo>
                  <a:lnTo>
                    <a:pt x="489857" y="952500"/>
                  </a:lnTo>
                  <a:lnTo>
                    <a:pt x="0" y="1270000"/>
                  </a:lnTo>
                  <a:lnTo>
                    <a:pt x="0" y="714375"/>
                  </a:lnTo>
                  <a:lnTo>
                    <a:pt x="40821" y="635000"/>
                  </a:lnTo>
                  <a:lnTo>
                    <a:pt x="0" y="5556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28575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Text Box 11"/>
            <p:cNvSpPr txBox="1">
              <a:spLocks noChangeArrowheads="1"/>
            </p:cNvSpPr>
            <p:nvPr>
              <p:custDataLst>
                <p:tags r:id="rId131"/>
              </p:custDataLst>
            </p:nvPr>
          </p:nvSpPr>
          <p:spPr bwMode="auto">
            <a:xfrm>
              <a:off x="1081086" y="3002753"/>
              <a:ext cx="152400" cy="2286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eaLnBrk="1" hangingPunct="1">
                <a:lnSpc>
                  <a:spcPct val="116000"/>
                </a:lnSpc>
                <a:buClr>
                  <a:srgbClr val="40458C"/>
                </a:buClr>
                <a:buSzPct val="100000"/>
                <a:buFont typeface="Times New Roman" pitchFamily="18" charset="0"/>
                <a:buNone/>
              </a:pPr>
              <a:r>
                <a:rPr lang="en-US" sz="1600" dirty="0" smtClean="0">
                  <a:solidFill>
                    <a:srgbClr val="FFFFFF"/>
                  </a:solidFill>
                  <a:latin typeface="Consolas" pitchFamily="49" charset="0"/>
                </a:rPr>
                <a:t>+4</a:t>
              </a:r>
              <a:endParaRPr lang="en-US" sz="1600" dirty="0">
                <a:solidFill>
                  <a:srgbClr val="FFFFFF"/>
                </a:solidFill>
                <a:latin typeface="Consolas" pitchFamily="49" charset="0"/>
              </a:endParaRPr>
            </a:p>
          </p:txBody>
        </p:sp>
      </p:grpSp>
      <p:sp>
        <p:nvSpPr>
          <p:cNvPr id="171" name="Line 25"/>
          <p:cNvSpPr>
            <a:spLocks noChangeShapeType="1"/>
          </p:cNvSpPr>
          <p:nvPr>
            <p:custDataLst>
              <p:tags r:id="rId113"/>
            </p:custDataLst>
          </p:nvPr>
        </p:nvSpPr>
        <p:spPr bwMode="auto">
          <a:xfrm flipV="1">
            <a:off x="990600" y="5467290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73" name="Line 49"/>
          <p:cNvSpPr>
            <a:spLocks noChangeShapeType="1"/>
          </p:cNvSpPr>
          <p:nvPr>
            <p:custDataLst>
              <p:tags r:id="rId114"/>
            </p:custDataLst>
          </p:nvPr>
        </p:nvSpPr>
        <p:spPr bwMode="auto">
          <a:xfrm>
            <a:off x="2057400" y="4248091"/>
            <a:ext cx="0" cy="114300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cxnSp>
        <p:nvCxnSpPr>
          <p:cNvPr id="174" name="Straight Connector 173"/>
          <p:cNvCxnSpPr/>
          <p:nvPr>
            <p:custDataLst>
              <p:tags r:id="rId115"/>
            </p:custDataLst>
          </p:nvPr>
        </p:nvCxnSpPr>
        <p:spPr>
          <a:xfrm rot="5400000">
            <a:off x="4343400" y="4248090"/>
            <a:ext cx="152400" cy="0"/>
          </a:xfrm>
          <a:prstGeom prst="line">
            <a:avLst/>
          </a:prstGeom>
          <a:ln w="889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Line 49"/>
          <p:cNvSpPr>
            <a:spLocks noChangeShapeType="1"/>
          </p:cNvSpPr>
          <p:nvPr>
            <p:custDataLst>
              <p:tags r:id="rId116"/>
            </p:custDataLst>
          </p:nvPr>
        </p:nvSpPr>
        <p:spPr bwMode="auto">
          <a:xfrm>
            <a:off x="4419600" y="3790890"/>
            <a:ext cx="22654" cy="9906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59" name="Line 44"/>
          <p:cNvSpPr>
            <a:spLocks noChangeShapeType="1"/>
          </p:cNvSpPr>
          <p:nvPr>
            <p:custDataLst>
              <p:tags r:id="rId117"/>
            </p:custDataLst>
          </p:nvPr>
        </p:nvSpPr>
        <p:spPr bwMode="auto">
          <a:xfrm flipV="1">
            <a:off x="2209800" y="4800600"/>
            <a:ext cx="4572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46" name="Line 45"/>
          <p:cNvSpPr>
            <a:spLocks noChangeShapeType="1"/>
          </p:cNvSpPr>
          <p:nvPr>
            <p:custDataLst>
              <p:tags r:id="rId118"/>
            </p:custDataLst>
          </p:nvPr>
        </p:nvSpPr>
        <p:spPr bwMode="auto">
          <a:xfrm flipV="1">
            <a:off x="5486400" y="3409890"/>
            <a:ext cx="0" cy="228600"/>
          </a:xfrm>
          <a:prstGeom prst="line">
            <a:avLst/>
          </a:prstGeom>
          <a:noFill/>
          <a:ln w="25400" cap="sq">
            <a:solidFill>
              <a:srgbClr val="00FF00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60" name="Oval 159"/>
          <p:cNvSpPr/>
          <p:nvPr>
            <p:custDataLst>
              <p:tags r:id="rId119"/>
            </p:custDataLst>
          </p:nvPr>
        </p:nvSpPr>
        <p:spPr>
          <a:xfrm>
            <a:off x="4645660" y="4800600"/>
            <a:ext cx="993140" cy="927103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rtlCol="0" anchor="ctr"/>
          <a:lstStyle/>
          <a:p>
            <a:pPr algn="ctr"/>
            <a:r>
              <a:rPr lang="en-US" dirty="0" smtClean="0"/>
              <a:t>forward</a:t>
            </a:r>
            <a:br>
              <a:rPr lang="en-US" dirty="0" smtClean="0"/>
            </a:br>
            <a:r>
              <a:rPr lang="en-US" dirty="0" smtClean="0"/>
              <a:t>unit</a:t>
            </a:r>
            <a:endParaRPr lang="en-US" dirty="0"/>
          </a:p>
        </p:txBody>
      </p:sp>
      <p:sp>
        <p:nvSpPr>
          <p:cNvPr id="161" name="Oval 160"/>
          <p:cNvSpPr/>
          <p:nvPr>
            <p:custDataLst>
              <p:tags r:id="rId120"/>
            </p:custDataLst>
          </p:nvPr>
        </p:nvSpPr>
        <p:spPr>
          <a:xfrm>
            <a:off x="2324099" y="4936551"/>
            <a:ext cx="1066802" cy="914401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rtlCol="0" anchor="ctr"/>
          <a:lstStyle/>
          <a:p>
            <a:pPr algn="ctr"/>
            <a:r>
              <a:rPr lang="en-US" dirty="0" smtClean="0"/>
              <a:t>detect</a:t>
            </a:r>
            <a:br>
              <a:rPr lang="en-US" dirty="0" smtClean="0"/>
            </a:br>
            <a:r>
              <a:rPr lang="en-US" dirty="0" smtClean="0"/>
              <a:t>hazard</a:t>
            </a:r>
            <a:endParaRPr lang="en-US" dirty="0"/>
          </a:p>
        </p:txBody>
      </p:sp>
      <p:sp>
        <p:nvSpPr>
          <p:cNvPr id="217" name="Rectangle 19"/>
          <p:cNvSpPr>
            <a:spLocks noChangeArrowheads="1"/>
          </p:cNvSpPr>
          <p:nvPr>
            <p:custDataLst>
              <p:tags r:id="rId121"/>
            </p:custDataLst>
          </p:nvPr>
        </p:nvSpPr>
        <p:spPr bwMode="auto">
          <a:xfrm>
            <a:off x="4343400" y="2819400"/>
            <a:ext cx="152400" cy="609600"/>
          </a:xfrm>
          <a:custGeom>
            <a:avLst/>
            <a:gdLst>
              <a:gd name="connsiteX0" fmla="*/ 0 w 609600"/>
              <a:gd name="connsiteY0" fmla="*/ 0 h 1143000"/>
              <a:gd name="connsiteX1" fmla="*/ 609600 w 609600"/>
              <a:gd name="connsiteY1" fmla="*/ 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30480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304800 w 609600"/>
              <a:gd name="connsiteY4" fmla="*/ 0 h 1143000"/>
              <a:gd name="connsiteX0" fmla="*/ 0 w 304800"/>
              <a:gd name="connsiteY0" fmla="*/ 0 h 1143000"/>
              <a:gd name="connsiteX1" fmla="*/ 304800 w 304800"/>
              <a:gd name="connsiteY1" fmla="*/ 152400 h 1143000"/>
              <a:gd name="connsiteX2" fmla="*/ 304800 w 304800"/>
              <a:gd name="connsiteY2" fmla="*/ 990600 h 1143000"/>
              <a:gd name="connsiteX3" fmla="*/ 0 w 304800"/>
              <a:gd name="connsiteY3" fmla="*/ 1143000 h 1143000"/>
              <a:gd name="connsiteX4" fmla="*/ 0 w 304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143000">
                <a:moveTo>
                  <a:pt x="0" y="0"/>
                </a:moveTo>
                <a:lnTo>
                  <a:pt x="304800" y="152400"/>
                </a:lnTo>
                <a:lnTo>
                  <a:pt x="304800" y="9906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18" name="Line 43"/>
          <p:cNvSpPr>
            <a:spLocks noChangeShapeType="1"/>
          </p:cNvSpPr>
          <p:nvPr>
            <p:custDataLst>
              <p:tags r:id="rId122"/>
            </p:custDataLst>
          </p:nvPr>
        </p:nvSpPr>
        <p:spPr bwMode="auto">
          <a:xfrm flipH="1">
            <a:off x="4267200" y="1600200"/>
            <a:ext cx="2133600" cy="0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0" name="Line 43"/>
          <p:cNvSpPr>
            <a:spLocks noChangeShapeType="1"/>
          </p:cNvSpPr>
          <p:nvPr>
            <p:custDataLst>
              <p:tags r:id="rId123"/>
            </p:custDataLst>
          </p:nvPr>
        </p:nvSpPr>
        <p:spPr bwMode="auto">
          <a:xfrm flipH="1">
            <a:off x="6400800" y="1600200"/>
            <a:ext cx="0" cy="1276288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1" name="Line 43"/>
          <p:cNvSpPr>
            <a:spLocks noChangeShapeType="1"/>
          </p:cNvSpPr>
          <p:nvPr>
            <p:custDataLst>
              <p:tags r:id="rId124"/>
            </p:custDataLst>
          </p:nvPr>
        </p:nvSpPr>
        <p:spPr bwMode="auto">
          <a:xfrm flipV="1">
            <a:off x="4114800" y="1447800"/>
            <a:ext cx="0" cy="1733490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2" name="Line 43"/>
          <p:cNvSpPr>
            <a:spLocks noChangeShapeType="1"/>
          </p:cNvSpPr>
          <p:nvPr>
            <p:custDataLst>
              <p:tags r:id="rId125"/>
            </p:custDataLst>
          </p:nvPr>
        </p:nvSpPr>
        <p:spPr bwMode="auto">
          <a:xfrm flipH="1" flipV="1">
            <a:off x="4267200" y="1600197"/>
            <a:ext cx="0" cy="1352492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" name="Line 43"/>
          <p:cNvSpPr>
            <a:spLocks noChangeShapeType="1"/>
          </p:cNvSpPr>
          <p:nvPr>
            <p:custDataLst>
              <p:tags r:id="rId126"/>
            </p:custDataLst>
          </p:nvPr>
        </p:nvSpPr>
        <p:spPr bwMode="auto">
          <a:xfrm flipV="1">
            <a:off x="4114800" y="3200399"/>
            <a:ext cx="228600" cy="0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5" name="Line 43"/>
          <p:cNvSpPr>
            <a:spLocks noChangeShapeType="1"/>
          </p:cNvSpPr>
          <p:nvPr>
            <p:custDataLst>
              <p:tags r:id="rId127"/>
            </p:custDataLst>
          </p:nvPr>
        </p:nvSpPr>
        <p:spPr bwMode="auto">
          <a:xfrm flipV="1">
            <a:off x="4114800" y="2362199"/>
            <a:ext cx="304800" cy="0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oval" w="med" len="med"/>
            <a:tailEnd type="none" w="sm" len="sm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6" name="Line 43"/>
          <p:cNvSpPr>
            <a:spLocks noChangeShapeType="1"/>
          </p:cNvSpPr>
          <p:nvPr>
            <p:custDataLst>
              <p:tags r:id="rId128"/>
            </p:custDataLst>
          </p:nvPr>
        </p:nvSpPr>
        <p:spPr bwMode="auto">
          <a:xfrm flipV="1">
            <a:off x="4267200" y="2133599"/>
            <a:ext cx="175054" cy="1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oval" w="med" len="med"/>
            <a:tailEnd type="none" w="sm" len="sm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16" name="Rectangle 19"/>
          <p:cNvSpPr>
            <a:spLocks noChangeArrowheads="1"/>
          </p:cNvSpPr>
          <p:nvPr>
            <p:custDataLst>
              <p:tags r:id="rId129"/>
            </p:custDataLst>
          </p:nvPr>
        </p:nvSpPr>
        <p:spPr bwMode="auto">
          <a:xfrm>
            <a:off x="4419600" y="2057400"/>
            <a:ext cx="152400" cy="609600"/>
          </a:xfrm>
          <a:custGeom>
            <a:avLst/>
            <a:gdLst>
              <a:gd name="connsiteX0" fmla="*/ 0 w 609600"/>
              <a:gd name="connsiteY0" fmla="*/ 0 h 1143000"/>
              <a:gd name="connsiteX1" fmla="*/ 609600 w 609600"/>
              <a:gd name="connsiteY1" fmla="*/ 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30480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304800 w 609600"/>
              <a:gd name="connsiteY4" fmla="*/ 0 h 1143000"/>
              <a:gd name="connsiteX0" fmla="*/ 0 w 304800"/>
              <a:gd name="connsiteY0" fmla="*/ 0 h 1143000"/>
              <a:gd name="connsiteX1" fmla="*/ 304800 w 304800"/>
              <a:gd name="connsiteY1" fmla="*/ 152400 h 1143000"/>
              <a:gd name="connsiteX2" fmla="*/ 304800 w 304800"/>
              <a:gd name="connsiteY2" fmla="*/ 990600 h 1143000"/>
              <a:gd name="connsiteX3" fmla="*/ 0 w 304800"/>
              <a:gd name="connsiteY3" fmla="*/ 1143000 h 1143000"/>
              <a:gd name="connsiteX4" fmla="*/ 0 w 304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143000">
                <a:moveTo>
                  <a:pt x="0" y="0"/>
                </a:moveTo>
                <a:lnTo>
                  <a:pt x="304800" y="152400"/>
                </a:lnTo>
                <a:lnTo>
                  <a:pt x="304800" y="9906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99" name="TextBox 198"/>
          <p:cNvSpPr txBox="1"/>
          <p:nvPr/>
        </p:nvSpPr>
        <p:spPr>
          <a:xfrm>
            <a:off x="533400" y="457200"/>
            <a:ext cx="8286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How a processor works?  How a computer is organized?</a:t>
            </a:r>
          </a:p>
        </p:txBody>
      </p:sp>
    </p:spTree>
    <p:extLst>
      <p:ext uri="{BB962C8B-B14F-4D97-AF65-F5344CB8AC3E}">
        <p14:creationId xmlns:p14="http://schemas.microsoft.com/office/powerpoint/2010/main" val="183689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Final Project</a:t>
            </a:r>
          </a:p>
          <a:p>
            <a:r>
              <a:rPr lang="en-US" sz="3600" dirty="0" smtClean="0"/>
              <a:t>Demo Sign-Up</a:t>
            </a:r>
            <a:r>
              <a:rPr lang="en-US" sz="3600" dirty="0"/>
              <a:t> </a:t>
            </a:r>
            <a:r>
              <a:rPr lang="en-US" sz="3600" dirty="0" smtClean="0"/>
              <a:t>via CMS</a:t>
            </a:r>
            <a:r>
              <a:rPr lang="en-US" dirty="0" smtClean="0"/>
              <a:t>.</a:t>
            </a:r>
          </a:p>
          <a:p>
            <a:r>
              <a:rPr lang="en-US" dirty="0" smtClean="0"/>
              <a:t>		</a:t>
            </a:r>
            <a:r>
              <a:rPr lang="en-US" sz="3600" dirty="0" smtClean="0"/>
              <a:t>sign up </a:t>
            </a:r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Tuesday, May </a:t>
            </a:r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12</a:t>
            </a:r>
            <a:r>
              <a:rPr lang="en-US" sz="36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 </a:t>
            </a:r>
            <a:endParaRPr lang="en-US" sz="3600" dirty="0" smtClean="0">
              <a:solidFill>
                <a:schemeClr val="accent1"/>
              </a:solidFill>
            </a:endParaRPr>
          </a:p>
          <a:p>
            <a:r>
              <a:rPr lang="en-US" sz="3600" dirty="0" smtClean="0"/>
              <a:t>		or </a:t>
            </a:r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Wednesday, May </a:t>
            </a:r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13</a:t>
            </a:r>
            <a:r>
              <a:rPr lang="en-US" sz="36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  </a:t>
            </a:r>
            <a:endParaRPr lang="en-US" sz="3600" dirty="0" smtClean="0"/>
          </a:p>
          <a:p>
            <a:r>
              <a:rPr lang="en-US" sz="3600" dirty="0" smtClean="0"/>
              <a:t>CMS submission due:</a:t>
            </a:r>
          </a:p>
          <a:p>
            <a:pPr lvl="1"/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Due 6:30pm Wednesday, May </a:t>
            </a:r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13</a:t>
            </a:r>
            <a:r>
              <a:rPr lang="en-US" sz="36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endParaRPr lang="en-US" sz="36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27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More of Moore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3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49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Moore’s Law</a:t>
            </a:r>
            <a:endParaRPr lang="en-US"/>
          </a:p>
        </p:txBody>
      </p:sp>
      <p:sp>
        <p:nvSpPr>
          <p:cNvPr id="4264963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76200" y="1143000"/>
            <a:ext cx="9144000" cy="67818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Moore’s Law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r>
              <a:rPr lang="en-US" sz="2800" dirty="0" smtClean="0"/>
              <a:t>introduced in 1965</a:t>
            </a:r>
          </a:p>
          <a:p>
            <a:pPr lvl="1"/>
            <a:r>
              <a:rPr lang="en-US" sz="2400" dirty="0" smtClean="0"/>
              <a:t>Number of transistors that can be integrated on a single die would double every 18 to 24 months (i.e., grow exponentially with time).</a:t>
            </a:r>
          </a:p>
          <a:p>
            <a:r>
              <a:rPr lang="en-US" sz="2800" dirty="0" smtClean="0"/>
              <a:t>Amazingly visionary </a:t>
            </a:r>
          </a:p>
          <a:p>
            <a:pPr lvl="1"/>
            <a:r>
              <a:rPr lang="en-US" sz="2400" dirty="0" smtClean="0"/>
              <a:t>2300 transistors, 1 MHz clock (Intel 4004) - 1971</a:t>
            </a:r>
          </a:p>
          <a:p>
            <a:pPr lvl="1"/>
            <a:r>
              <a:rPr lang="en-US" sz="2400" dirty="0" smtClean="0"/>
              <a:t>16 Million transistors (Ultra </a:t>
            </a:r>
            <a:r>
              <a:rPr lang="en-US" sz="2400" dirty="0" err="1" smtClean="0"/>
              <a:t>Sparc</a:t>
            </a:r>
            <a:r>
              <a:rPr lang="en-US" sz="2400" dirty="0" smtClean="0"/>
              <a:t> III)</a:t>
            </a:r>
          </a:p>
          <a:p>
            <a:pPr lvl="1"/>
            <a:r>
              <a:rPr lang="en-US" sz="2400" dirty="0" smtClean="0"/>
              <a:t>42 Million transistors, 2 GHz clock (Intel Xeon) – 2001</a:t>
            </a:r>
          </a:p>
          <a:p>
            <a:pPr lvl="1"/>
            <a:r>
              <a:rPr lang="en-US" sz="2400" dirty="0" smtClean="0"/>
              <a:t>55 Million transistors, 3 GHz, 130nm technology, 250mm2 die (Intel Pentium 4) – 2004</a:t>
            </a:r>
          </a:p>
          <a:p>
            <a:pPr lvl="1"/>
            <a:r>
              <a:rPr lang="en-US" sz="2400" dirty="0" smtClean="0"/>
              <a:t>290+ Million transistors, 3 GHz (Intel Core 2 Duo) – 2007</a:t>
            </a:r>
          </a:p>
          <a:p>
            <a:pPr lvl="1"/>
            <a:r>
              <a:rPr lang="en-US" sz="2400" dirty="0" smtClean="0"/>
              <a:t>731 Million transistors, 2-3Ghz (Intel Nehalem) – 2009</a:t>
            </a:r>
          </a:p>
          <a:p>
            <a:pPr lvl="1"/>
            <a:r>
              <a:rPr lang="en-US" sz="2400" dirty="0" smtClean="0"/>
              <a:t>1.4 Billion transistors, 2-3Ghz (Intel Ivy Bridge) – 2012</a:t>
            </a:r>
          </a:p>
          <a:p>
            <a:r>
              <a:rPr lang="en-US" sz="2800" dirty="0" smtClean="0"/>
              <a:t>	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40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Moore’s Law</a:t>
            </a:r>
            <a:endParaRPr lang="en-US"/>
          </a:p>
        </p:txBody>
      </p:sp>
      <p:pic>
        <p:nvPicPr>
          <p:cNvPr id="4994052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0" cstate="print"/>
          <a:srcRect l="19218" t="28504" r="32813" b="15264"/>
          <a:stretch>
            <a:fillRect/>
          </a:stretch>
        </p:blipFill>
        <p:spPr bwMode="auto">
          <a:xfrm>
            <a:off x="76201" y="76199"/>
            <a:ext cx="8991600" cy="65879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lg" len="lg"/>
          </a:ln>
          <a:effectLst/>
        </p:spPr>
      </p:pic>
      <p:sp>
        <p:nvSpPr>
          <p:cNvPr id="10" name="Rectangle 9"/>
          <p:cNvSpPr/>
          <p:nvPr>
            <p:custDataLst>
              <p:tags r:id="rId3"/>
            </p:custDataLst>
          </p:nvPr>
        </p:nvSpPr>
        <p:spPr>
          <a:xfrm>
            <a:off x="4343400" y="2895600"/>
            <a:ext cx="5334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486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1" name="Rectangle 10"/>
          <p:cNvSpPr/>
          <p:nvPr>
            <p:custDataLst>
              <p:tags r:id="rId4"/>
            </p:custDataLst>
          </p:nvPr>
        </p:nvSpPr>
        <p:spPr>
          <a:xfrm>
            <a:off x="3429000" y="3733800"/>
            <a:ext cx="5334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286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>
            <p:custDataLst>
              <p:tags r:id="rId5"/>
            </p:custDataLst>
          </p:nvPr>
        </p:nvSpPr>
        <p:spPr>
          <a:xfrm>
            <a:off x="3684234" y="4446234"/>
            <a:ext cx="6096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8088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3" name="Rectangle 12"/>
          <p:cNvSpPr/>
          <p:nvPr>
            <p:custDataLst>
              <p:tags r:id="rId6"/>
            </p:custDataLst>
          </p:nvPr>
        </p:nvSpPr>
        <p:spPr>
          <a:xfrm>
            <a:off x="3048000" y="5029200"/>
            <a:ext cx="6096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8080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>
            <p:custDataLst>
              <p:tags r:id="rId7"/>
            </p:custDataLst>
          </p:nvPr>
        </p:nvSpPr>
        <p:spPr>
          <a:xfrm>
            <a:off x="2743200" y="5334000"/>
            <a:ext cx="645112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8008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1828800" y="5334000"/>
            <a:ext cx="6096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4004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6" name="Rectangle 15"/>
          <p:cNvSpPr/>
          <p:nvPr>
            <p:custDataLst>
              <p:tags r:id="rId9"/>
            </p:custDataLst>
          </p:nvPr>
        </p:nvSpPr>
        <p:spPr>
          <a:xfrm>
            <a:off x="3810000" y="3429000"/>
            <a:ext cx="5334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386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7" name="Rectangle 16"/>
          <p:cNvSpPr/>
          <p:nvPr>
            <p:custDataLst>
              <p:tags r:id="rId10"/>
            </p:custDataLst>
          </p:nvPr>
        </p:nvSpPr>
        <p:spPr>
          <a:xfrm>
            <a:off x="5562600" y="2743200"/>
            <a:ext cx="11430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Pentium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8" name="Rectangle 17"/>
          <p:cNvSpPr/>
          <p:nvPr>
            <p:custDataLst>
              <p:tags r:id="rId11"/>
            </p:custDataLst>
          </p:nvPr>
        </p:nvSpPr>
        <p:spPr>
          <a:xfrm>
            <a:off x="7579312" y="1600200"/>
            <a:ext cx="9144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Atom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9" name="Rectangle 18"/>
          <p:cNvSpPr/>
          <p:nvPr>
            <p:custDataLst>
              <p:tags r:id="rId12"/>
            </p:custDataLst>
          </p:nvPr>
        </p:nvSpPr>
        <p:spPr>
          <a:xfrm>
            <a:off x="5947302" y="1591322"/>
            <a:ext cx="407634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P4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0" name="Rectangle 19"/>
          <p:cNvSpPr/>
          <p:nvPr>
            <p:custDataLst>
              <p:tags r:id="rId13"/>
            </p:custDataLst>
          </p:nvPr>
        </p:nvSpPr>
        <p:spPr>
          <a:xfrm>
            <a:off x="5410200" y="1143000"/>
            <a:ext cx="13716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Itanium 2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1" name="Rectangle 20"/>
          <p:cNvSpPr/>
          <p:nvPr>
            <p:custDataLst>
              <p:tags r:id="rId14"/>
            </p:custDataLst>
          </p:nvPr>
        </p:nvSpPr>
        <p:spPr>
          <a:xfrm>
            <a:off x="6907566" y="1353844"/>
            <a:ext cx="4572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K8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2" name="Rectangle 21"/>
          <p:cNvSpPr/>
          <p:nvPr>
            <p:custDataLst>
              <p:tags r:id="rId15"/>
            </p:custDataLst>
          </p:nvPr>
        </p:nvSpPr>
        <p:spPr>
          <a:xfrm>
            <a:off x="7467600" y="762000"/>
            <a:ext cx="5334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K10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3" name="Rectangle 22"/>
          <p:cNvSpPr/>
          <p:nvPr>
            <p:custDataLst>
              <p:tags r:id="rId16"/>
            </p:custDataLst>
          </p:nvPr>
        </p:nvSpPr>
        <p:spPr>
          <a:xfrm>
            <a:off x="4191000" y="228600"/>
            <a:ext cx="2971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Dual-core Itanium 2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4" name="Rectangle 23"/>
          <p:cNvSpPr/>
          <p:nvPr>
            <p:custDataLst>
              <p:tags r:id="rId17"/>
            </p:custDataLst>
          </p:nvPr>
        </p:nvSpPr>
        <p:spPr>
          <a:xfrm>
            <a:off x="7467600" y="104274"/>
            <a:ext cx="15240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Ivy Bridge</a:t>
            </a:r>
            <a:endParaRPr lang="en-US" sz="2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03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429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Why Multicore?</a:t>
            </a:r>
            <a:endParaRPr lang="en-US"/>
          </a:p>
        </p:txBody>
      </p:sp>
      <p:sp>
        <p:nvSpPr>
          <p:cNvPr id="500429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Moore’s law</a:t>
            </a:r>
          </a:p>
          <a:p>
            <a:pPr lvl="1"/>
            <a:r>
              <a:rPr lang="en-US" dirty="0" smtClean="0"/>
              <a:t>A law about transistors</a:t>
            </a:r>
          </a:p>
          <a:p>
            <a:pPr lvl="1"/>
            <a:r>
              <a:rPr lang="en-US" dirty="0" smtClean="0"/>
              <a:t>Smaller means more transistors per die</a:t>
            </a:r>
          </a:p>
          <a:p>
            <a:pPr lvl="1"/>
            <a:r>
              <a:rPr lang="en-US" dirty="0" smtClean="0"/>
              <a:t>And smaller means faster too</a:t>
            </a:r>
          </a:p>
          <a:p>
            <a:endParaRPr lang="en-US" dirty="0" smtClean="0"/>
          </a:p>
          <a:p>
            <a:r>
              <a:rPr lang="en-US" dirty="0" smtClean="0"/>
              <a:t>But: Power consumption growing too…</a:t>
            </a:r>
          </a:p>
        </p:txBody>
      </p:sp>
    </p:spTree>
    <p:extLst>
      <p:ext uri="{BB962C8B-B14F-4D97-AF65-F5344CB8AC3E}">
        <p14:creationId xmlns:p14="http://schemas.microsoft.com/office/powerpoint/2010/main" val="15867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4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to do with all these transistors?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Multi-core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2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Multi-core</a:t>
            </a:r>
            <a:endParaRPr lang="en-US" dirty="0"/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23183"/>
            <a:ext cx="4984750" cy="2055813"/>
          </a:xfrm>
        </p:spPr>
        <p:txBody>
          <a:bodyPr/>
          <a:lstStyle/>
          <a:p>
            <a:r>
              <a:rPr lang="en-US" sz="2800" dirty="0"/>
              <a:t>The first transistor</a:t>
            </a:r>
          </a:p>
          <a:p>
            <a:pPr lvl="1"/>
            <a:r>
              <a:rPr lang="en-US" sz="2400" dirty="0"/>
              <a:t>on a workbench at </a:t>
            </a:r>
            <a:endParaRPr lang="en-US" sz="2400" dirty="0" smtClean="0"/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AT</a:t>
            </a:r>
            <a:r>
              <a:rPr lang="en-US" sz="2400" dirty="0"/>
              <a:t>&amp;T Bell Labs in </a:t>
            </a:r>
            <a:r>
              <a:rPr lang="en-US" sz="2400" dirty="0" smtClean="0"/>
              <a:t>1947</a:t>
            </a:r>
          </a:p>
          <a:p>
            <a:pPr lvl="1"/>
            <a:r>
              <a:rPr lang="en-US" sz="2400" dirty="0"/>
              <a:t>Bardeen, Brattain, and Shockley</a:t>
            </a:r>
          </a:p>
        </p:txBody>
      </p:sp>
      <p:sp>
        <p:nvSpPr>
          <p:cNvPr id="1220614" name="Rectangle 6"/>
          <p:cNvSpPr>
            <a:spLocks noChangeArrowheads="1"/>
          </p:cNvSpPr>
          <p:nvPr/>
        </p:nvSpPr>
        <p:spPr bwMode="auto">
          <a:xfrm>
            <a:off x="4493503" y="4523183"/>
            <a:ext cx="4535368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>
                <a:latin typeface="Helvetica" charset="0"/>
              </a:rPr>
              <a:t>An Intel </a:t>
            </a:r>
            <a:r>
              <a:rPr lang="en-US" sz="2800" dirty="0" err="1" smtClean="0">
                <a:latin typeface="Helvetica" charset="0"/>
              </a:rPr>
              <a:t>Westmere</a:t>
            </a:r>
            <a:endParaRPr lang="en-US" sz="2800" dirty="0">
              <a:latin typeface="Helvetica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1.17 billion transistors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240 square millimeters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>
                <a:latin typeface="Helvetica" charset="0"/>
              </a:rPr>
              <a:t>3</a:t>
            </a:r>
            <a:r>
              <a:rPr lang="en-US" dirty="0" smtClean="0">
                <a:latin typeface="Helvetica" charset="0"/>
              </a:rPr>
              <a:t>2 nanometer: transistor gate width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Six processing cores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Release date: January 2010</a:t>
            </a:r>
            <a:endParaRPr lang="en-US" dirty="0">
              <a:latin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923" y="1072621"/>
            <a:ext cx="5053077" cy="2695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20738" y="3796237"/>
            <a:ext cx="37897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www.theregister.co.uk</a:t>
            </a:r>
            <a:r>
              <a:rPr lang="en-US" sz="1000" dirty="0"/>
              <a:t>/2010/02/03/</a:t>
            </a:r>
            <a:r>
              <a:rPr lang="en-US" sz="1000" dirty="0" err="1"/>
              <a:t>intel_westmere_ep_preview</a:t>
            </a:r>
            <a:r>
              <a:rPr lang="en-US" sz="1000" dirty="0"/>
              <a:t>/</a:t>
            </a:r>
          </a:p>
        </p:txBody>
      </p:sp>
      <p:pic>
        <p:nvPicPr>
          <p:cNvPr id="8" name="Picture 4" descr="transis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3504"/>
            <a:ext cx="3200399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70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Multi-core</a:t>
            </a:r>
            <a:endParaRPr lang="en-US" dirty="0"/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23183"/>
            <a:ext cx="4984750" cy="2055813"/>
          </a:xfrm>
        </p:spPr>
        <p:txBody>
          <a:bodyPr/>
          <a:lstStyle/>
          <a:p>
            <a:r>
              <a:rPr lang="en-US" sz="2800" dirty="0"/>
              <a:t>The first transistor</a:t>
            </a:r>
          </a:p>
          <a:p>
            <a:pPr lvl="1"/>
            <a:r>
              <a:rPr lang="en-US" sz="2400" dirty="0"/>
              <a:t>on a workbench at </a:t>
            </a:r>
            <a:endParaRPr lang="en-US" sz="2400" dirty="0" smtClean="0"/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AT</a:t>
            </a:r>
            <a:r>
              <a:rPr lang="en-US" sz="2400" dirty="0"/>
              <a:t>&amp;T Bell Labs in </a:t>
            </a:r>
            <a:r>
              <a:rPr lang="en-US" sz="2400" dirty="0" smtClean="0"/>
              <a:t>1947</a:t>
            </a:r>
          </a:p>
          <a:p>
            <a:pPr lvl="1"/>
            <a:r>
              <a:rPr lang="en-US" sz="2400" dirty="0"/>
              <a:t>Bardeen, Brattain, and Shockley</a:t>
            </a:r>
          </a:p>
        </p:txBody>
      </p:sp>
      <p:sp>
        <p:nvSpPr>
          <p:cNvPr id="1220614" name="Rectangle 6"/>
          <p:cNvSpPr>
            <a:spLocks noChangeArrowheads="1"/>
          </p:cNvSpPr>
          <p:nvPr/>
        </p:nvSpPr>
        <p:spPr bwMode="auto">
          <a:xfrm>
            <a:off x="4493503" y="4523183"/>
            <a:ext cx="4535368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>
                <a:latin typeface="Helvetica" charset="0"/>
              </a:rPr>
              <a:t>An Intel </a:t>
            </a:r>
            <a:r>
              <a:rPr lang="en-US" sz="2800" dirty="0" smtClean="0">
                <a:latin typeface="Helvetica" charset="0"/>
              </a:rPr>
              <a:t>Ivy Bridge</a:t>
            </a:r>
            <a:endParaRPr lang="en-US" sz="2800" dirty="0">
              <a:latin typeface="Helvetica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1.4 billion transistors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160 square millimeters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>
                <a:latin typeface="Helvetica" charset="0"/>
              </a:rPr>
              <a:t>22 nanometer: transistor gate </a:t>
            </a:r>
            <a:r>
              <a:rPr lang="en-US" dirty="0" smtClean="0">
                <a:latin typeface="Helvetica" charset="0"/>
              </a:rPr>
              <a:t>width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Up to eight processing cores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Release date: April 2012</a:t>
            </a:r>
            <a:endParaRPr lang="en-US" dirty="0">
              <a:latin typeface="Helvetic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0" y="3581400"/>
            <a:ext cx="60837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http://forwardthinking.pcmag.com/none/296972-intel-releases-ivy-bridge-first-processor-with-tri-gate-transistor</a:t>
            </a:r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3504"/>
            <a:ext cx="3200399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2.pcmag.com/media/images/342604-ivy-bridge-core.jpg?thumb=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6" b="28051"/>
          <a:stretch/>
        </p:blipFill>
        <p:spPr bwMode="auto">
          <a:xfrm>
            <a:off x="3360792" y="1267096"/>
            <a:ext cx="5664376" cy="231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to do with all these transistors?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Cloud Computing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9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52714"/>
            <a:ext cx="9144000" cy="5677755"/>
          </a:xfrm>
        </p:spPr>
        <p:txBody>
          <a:bodyPr>
            <a:normAutofit/>
          </a:bodyPr>
          <a:lstStyle/>
          <a:p>
            <a:r>
              <a:rPr lang="en-US" dirty="0" smtClean="0"/>
              <a:t>The promise of the Cloud</a:t>
            </a:r>
          </a:p>
          <a:p>
            <a:pPr lvl="1"/>
            <a:r>
              <a:rPr lang="en-US" i="1" dirty="0" smtClean="0"/>
              <a:t>ubiquitous</a:t>
            </a:r>
            <a:r>
              <a:rPr lang="en-US" i="1" dirty="0"/>
              <a:t>, convenient, on-demand network access to a shared pool of configurable computing resources (e.g., networks, servers, storage, applications, and services) that can be rapidly provisioned and released with minimal management effort or service provider </a:t>
            </a:r>
            <a:r>
              <a:rPr lang="en-US" i="1" dirty="0" smtClean="0"/>
              <a:t>interaction.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 smtClean="0"/>
              <a:t>Cloud Computing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59779" y="3564374"/>
            <a:ext cx="218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NIST Cloud Definition</a:t>
            </a:r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676" y="3841939"/>
            <a:ext cx="1857113" cy="190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cornell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51357" y="3688079"/>
            <a:ext cx="1142999" cy="114299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204" y="4770118"/>
            <a:ext cx="1620734" cy="57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logo_aw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9" y="4389120"/>
            <a:ext cx="1595297" cy="583645"/>
          </a:xfrm>
          <a:prstGeom prst="rect">
            <a:avLst/>
          </a:prstGeom>
        </p:spPr>
      </p:pic>
      <p:pic>
        <p:nvPicPr>
          <p:cNvPr id="10" name="Picture 9" descr="rackspace_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544" y="5041580"/>
            <a:ext cx="2204838" cy="388417"/>
          </a:xfrm>
          <a:prstGeom prst="rect">
            <a:avLst/>
          </a:prstGeom>
        </p:spPr>
      </p:pic>
      <p:pic>
        <p:nvPicPr>
          <p:cNvPr id="11" name="Picture 10" descr="gogrid_log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44" y="5995255"/>
            <a:ext cx="1512436" cy="265542"/>
          </a:xfrm>
          <a:prstGeom prst="rect">
            <a:avLst/>
          </a:prstGeom>
        </p:spPr>
      </p:pic>
      <p:pic>
        <p:nvPicPr>
          <p:cNvPr id="12" name="Picture 11" descr="nirvanix_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60" y="5760681"/>
            <a:ext cx="2697346" cy="500116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" y="5041580"/>
            <a:ext cx="28575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" y="3982196"/>
            <a:ext cx="16383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http://cdn.sheknows.com/articles/2011/08/Apple-iClou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10" y="3884649"/>
            <a:ext cx="955334" cy="109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encrypted-tbn1.gstatic.com/images?q=tbn:ANd9GcTI1PI9fcSzmWeVFNfjQ1dsPYo7A2Jq4Qp9sHtBi50wRZHRy2R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47" y="3982196"/>
            <a:ext cx="857771" cy="59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606979" y="4472396"/>
            <a:ext cx="1054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SEATTLE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9831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52714"/>
            <a:ext cx="9144000" cy="5677755"/>
          </a:xfrm>
        </p:spPr>
        <p:txBody>
          <a:bodyPr>
            <a:normAutofit/>
          </a:bodyPr>
          <a:lstStyle/>
          <a:p>
            <a:r>
              <a:rPr lang="en-US" dirty="0" smtClean="0"/>
              <a:t>The promise of the Cloud</a:t>
            </a:r>
          </a:p>
          <a:p>
            <a:pPr lvl="1"/>
            <a:r>
              <a:rPr lang="en-US" i="1" dirty="0" smtClean="0"/>
              <a:t>ubiquitous</a:t>
            </a:r>
            <a:r>
              <a:rPr lang="en-US" i="1" dirty="0"/>
              <a:t>, convenient,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on-demand network access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/>
              <a:t>to a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shared pool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/>
              <a:t>of configurable computing resources (e.g., networks, servers, storage, applications, and services) that can be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rapidly provisioned and released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/>
              <a:t>with minimal management effort or service provider interaction. </a:t>
            </a:r>
          </a:p>
          <a:p>
            <a:endParaRPr lang="en-US" dirty="0" smtClean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676" y="3841939"/>
            <a:ext cx="1857113" cy="190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cornell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51357" y="3688079"/>
            <a:ext cx="1142999" cy="114299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204" y="4770118"/>
            <a:ext cx="1620734" cy="57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logo_aw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9" y="4389120"/>
            <a:ext cx="1595297" cy="583645"/>
          </a:xfrm>
          <a:prstGeom prst="rect">
            <a:avLst/>
          </a:prstGeom>
        </p:spPr>
      </p:pic>
      <p:pic>
        <p:nvPicPr>
          <p:cNvPr id="10" name="Picture 9" descr="rackspace_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544" y="5041580"/>
            <a:ext cx="2204838" cy="388417"/>
          </a:xfrm>
          <a:prstGeom prst="rect">
            <a:avLst/>
          </a:prstGeom>
        </p:spPr>
      </p:pic>
      <p:pic>
        <p:nvPicPr>
          <p:cNvPr id="11" name="Picture 10" descr="gogrid_log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44" y="5995255"/>
            <a:ext cx="1512436" cy="265542"/>
          </a:xfrm>
          <a:prstGeom prst="rect">
            <a:avLst/>
          </a:prstGeom>
        </p:spPr>
      </p:pic>
      <p:pic>
        <p:nvPicPr>
          <p:cNvPr id="12" name="Picture 11" descr="nirvanix_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60" y="5760681"/>
            <a:ext cx="2697346" cy="500116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" y="5041580"/>
            <a:ext cx="28575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" y="3982196"/>
            <a:ext cx="16383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659779" y="3564374"/>
            <a:ext cx="218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NIST Cloud Definition</a:t>
            </a:r>
            <a:endParaRPr lang="en-US" dirty="0"/>
          </a:p>
        </p:txBody>
      </p:sp>
      <p:pic>
        <p:nvPicPr>
          <p:cNvPr id="16" name="Picture 4" descr="http://cdn.sheknows.com/articles/2011/08/Apple-iClou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10" y="3884649"/>
            <a:ext cx="955334" cy="109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encrypted-tbn1.gstatic.com/images?q=tbn:ANd9GcTI1PI9fcSzmWeVFNfjQ1dsPYo7A2Jq4Qp9sHtBi50wRZHRy2R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47" y="3982196"/>
            <a:ext cx="857771" cy="59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06979" y="4472396"/>
            <a:ext cx="1054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SEATTLE</a:t>
            </a:r>
            <a:endParaRPr lang="en-US" sz="2000" b="1" dirty="0"/>
          </a:p>
        </p:txBody>
      </p:sp>
      <p:sp>
        <p:nvSpPr>
          <p:cNvPr id="20" name="Oval 19"/>
          <p:cNvSpPr/>
          <p:nvPr/>
        </p:nvSpPr>
        <p:spPr>
          <a:xfrm>
            <a:off x="5935579" y="1411705"/>
            <a:ext cx="1299410" cy="545432"/>
          </a:xfrm>
          <a:prstGeom prst="ellipse">
            <a:avLst/>
          </a:prstGeom>
          <a:noFill/>
          <a:ln w="25400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 smtClean="0"/>
              <a:t>Cloud Computing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37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8600" y="457200"/>
            <a:ext cx="8686800" cy="5638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Prelim2 </a:t>
            </a:r>
            <a:r>
              <a:rPr lang="en-US" sz="3600" dirty="0" smtClean="0"/>
              <a:t>Results</a:t>
            </a:r>
          </a:p>
          <a:p>
            <a:pPr lvl="1"/>
            <a:r>
              <a:rPr lang="en-US" dirty="0" smtClean="0"/>
              <a:t>Mean </a:t>
            </a:r>
            <a:r>
              <a:rPr lang="en-US" dirty="0" smtClean="0"/>
              <a:t>61.5</a:t>
            </a:r>
            <a:r>
              <a:rPr lang="en-US" dirty="0" smtClean="0"/>
              <a:t> </a:t>
            </a:r>
            <a:r>
              <a:rPr lang="en-US" dirty="0" smtClean="0"/>
              <a:t>± </a:t>
            </a:r>
            <a:r>
              <a:rPr lang="en-US" dirty="0" smtClean="0"/>
              <a:t>17</a:t>
            </a:r>
            <a:r>
              <a:rPr lang="en-US" dirty="0" smtClean="0"/>
              <a:t>.3 </a:t>
            </a:r>
            <a:r>
              <a:rPr lang="en-US" dirty="0" smtClean="0"/>
              <a:t>(median </a:t>
            </a:r>
            <a:r>
              <a:rPr lang="en-US" dirty="0" smtClean="0"/>
              <a:t>62), </a:t>
            </a:r>
            <a:r>
              <a:rPr lang="en-US" dirty="0" smtClean="0"/>
              <a:t>Max </a:t>
            </a:r>
            <a:r>
              <a:rPr lang="en-US" dirty="0" smtClean="0"/>
              <a:t>95.5</a:t>
            </a:r>
            <a:endParaRPr lang="en-US" dirty="0" smtClean="0"/>
          </a:p>
          <a:p>
            <a:pPr lvl="1"/>
            <a:r>
              <a:rPr lang="en-US" dirty="0" smtClean="0"/>
              <a:t>Pickup in Homework </a:t>
            </a:r>
            <a:r>
              <a:rPr lang="en-US" dirty="0" err="1" smtClean="0"/>
              <a:t>Passback</a:t>
            </a:r>
            <a:r>
              <a:rPr lang="en-US" dirty="0" smtClean="0"/>
              <a:t> Room (216 Gates)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133600"/>
            <a:ext cx="778126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2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52714"/>
            <a:ext cx="9144000" cy="5677755"/>
          </a:xfrm>
        </p:spPr>
        <p:txBody>
          <a:bodyPr>
            <a:normAutofit/>
          </a:bodyPr>
          <a:lstStyle/>
          <a:p>
            <a:r>
              <a:rPr lang="en-US" dirty="0" smtClean="0"/>
              <a:t>The promise of the Cloud</a:t>
            </a:r>
          </a:p>
          <a:p>
            <a:pPr lvl="1"/>
            <a:r>
              <a:rPr lang="en-US" i="1" dirty="0" smtClean="0"/>
              <a:t>ubiquitous</a:t>
            </a:r>
            <a:r>
              <a:rPr lang="en-US" i="1" dirty="0"/>
              <a:t>, convenient,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on-demand network access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/>
              <a:t>to a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shared pool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/>
              <a:t>of configurable computing resources (e.g., networks, servers, storage, applications, and services) that can be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rapidly provisioned and released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/>
              <a:t>with minimal management effort or service provider interaction. </a:t>
            </a:r>
            <a:endParaRPr lang="en-US" i="1" dirty="0" smtClean="0"/>
          </a:p>
          <a:p>
            <a:r>
              <a:rPr lang="en-US" dirty="0" smtClean="0"/>
              <a:t>Requires fundamentals in systems</a:t>
            </a:r>
          </a:p>
          <a:p>
            <a:pPr lvl="1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Computation </a:t>
            </a:r>
            <a:endParaRPr lang="en-US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Networking</a:t>
            </a:r>
          </a:p>
          <a:p>
            <a:pPr lvl="1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Storage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 smtClean="0"/>
              <a:t>Cloud Computing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59779" y="3564374"/>
            <a:ext cx="218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NIST Cloud Definition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935579" y="1411705"/>
            <a:ext cx="1299410" cy="545432"/>
          </a:xfrm>
          <a:prstGeom prst="ellipse">
            <a:avLst/>
          </a:prstGeom>
          <a:noFill/>
          <a:ln w="25400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3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Cloud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Large organizations </a:t>
            </a:r>
            <a:r>
              <a:rPr lang="en-US" strike="sngStrike" dirty="0"/>
              <a:t>considering</a:t>
            </a:r>
            <a:r>
              <a:rPr lang="en-US" dirty="0"/>
              <a:t> using the cloud </a:t>
            </a:r>
          </a:p>
          <a:p>
            <a:pPr lvl="1"/>
            <a:r>
              <a:rPr lang="en-US" dirty="0" smtClean="0"/>
              <a:t>New York Times</a:t>
            </a:r>
          </a:p>
          <a:p>
            <a:pPr lvl="1"/>
            <a:r>
              <a:rPr lang="en-US" dirty="0" smtClean="0"/>
              <a:t>Netflix</a:t>
            </a:r>
          </a:p>
          <a:p>
            <a:pPr lvl="1"/>
            <a:r>
              <a:rPr lang="en-US" dirty="0" smtClean="0"/>
              <a:t>Nintendo</a:t>
            </a:r>
          </a:p>
          <a:p>
            <a:pPr lvl="1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Cornell</a:t>
            </a:r>
          </a:p>
          <a:p>
            <a:pPr lvl="1"/>
            <a:r>
              <a:rPr lang="en-US" dirty="0"/>
              <a:t>Library of </a:t>
            </a:r>
            <a:r>
              <a:rPr lang="en-US" dirty="0" smtClean="0"/>
              <a:t>Congress</a:t>
            </a:r>
          </a:p>
          <a:p>
            <a:pPr lvl="1"/>
            <a:endParaRPr lang="en-US" dirty="0"/>
          </a:p>
          <a:p>
            <a:r>
              <a:rPr lang="en-US" dirty="0"/>
              <a:t>The more data you have, the harder it is to move</a:t>
            </a:r>
          </a:p>
          <a:p>
            <a:pPr lvl="1"/>
            <a:r>
              <a:rPr lang="en-US" dirty="0"/>
              <a:t>Switching providers entails paying for bandwidth </a:t>
            </a:r>
            <a:r>
              <a:rPr lang="en-US" i="1" dirty="0"/>
              <a:t>twice</a:t>
            </a:r>
          </a:p>
          <a:p>
            <a:pPr lvl="1"/>
            <a:r>
              <a:rPr lang="en-US" dirty="0"/>
              <a:t>Inhibits opportunistic migration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2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Cloud Computing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How hard is to program with a </a:t>
            </a:r>
            <a:r>
              <a:rPr lang="en-US" dirty="0" err="1" smtClean="0"/>
              <a:t>ExaByte</a:t>
            </a:r>
            <a:r>
              <a:rPr lang="en-US" dirty="0" smtClean="0"/>
              <a:t> of data?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96" y="1588532"/>
            <a:ext cx="8031816" cy="4648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24208" y="6236732"/>
            <a:ext cx="336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Titan tech boom, randy </a:t>
            </a:r>
            <a:r>
              <a:rPr lang="en-US" dirty="0" err="1" smtClean="0"/>
              <a:t>katz</a:t>
            </a:r>
            <a:r>
              <a:rPr lang="en-US" dirty="0" smtClean="0"/>
              <a:t>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31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Cloud Computing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990600"/>
            <a:ext cx="8229600" cy="4724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Datacenters are becoming a commodity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Order online and have it delivered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Datacenter in a box: already set up with commodity hardware &amp; software (Intel, Linux, petabyte of storage)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Plug data, power &amp; cooling and turn on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typically connected via optical fiber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may have network of such datacenters</a:t>
            </a:r>
          </a:p>
        </p:txBody>
      </p:sp>
      <p:pic>
        <p:nvPicPr>
          <p:cNvPr id="4" name="Content Placeholder 3" descr="Cntanr_34open-2.1024x76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0"/>
            <a:ext cx="327660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95250"/>
            <a:ext cx="17526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3657600"/>
            <a:ext cx="20351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00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372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Cloud Computing = Network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of Datacenters</a:t>
            </a: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3733800"/>
            <a:ext cx="34544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3429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1847850"/>
            <a:ext cx="2862262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3368675"/>
            <a:ext cx="2290762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71600"/>
            <a:ext cx="31369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048000"/>
            <a:ext cx="2387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1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dirty="0" smtClean="0"/>
              <a:t>Cloud Computing</a:t>
            </a:r>
            <a:endParaRPr lang="en-US" sz="38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6199" y="872128"/>
            <a:ext cx="8876379" cy="5428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How to optimize a global network of data centers?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949483" y="2880919"/>
            <a:ext cx="6674088" cy="3946100"/>
            <a:chOff x="1124176" y="4223163"/>
            <a:chExt cx="6723063" cy="3112430"/>
          </a:xfrm>
        </p:grpSpPr>
        <p:pic>
          <p:nvPicPr>
            <p:cNvPr id="41" name="Picture 40" descr="MC91021633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2779" y="4223163"/>
              <a:ext cx="6654460" cy="3112430"/>
            </a:xfrm>
            <a:prstGeom prst="rect">
              <a:avLst/>
            </a:prstGeom>
          </p:spPr>
        </p:pic>
        <p:pic>
          <p:nvPicPr>
            <p:cNvPr id="42" name="Picture 41" descr="contain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06583" y="5449019"/>
              <a:ext cx="617424" cy="286119"/>
            </a:xfrm>
            <a:prstGeom prst="rect">
              <a:avLst/>
            </a:prstGeom>
          </p:spPr>
        </p:pic>
        <p:pic>
          <p:nvPicPr>
            <p:cNvPr id="43" name="Picture 42" descr="contain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14748" y="5677694"/>
              <a:ext cx="617424" cy="286119"/>
            </a:xfrm>
            <a:prstGeom prst="rect">
              <a:avLst/>
            </a:prstGeom>
          </p:spPr>
        </p:pic>
        <p:pic>
          <p:nvPicPr>
            <p:cNvPr id="44" name="Picture 43" descr="contain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99681" y="5048836"/>
              <a:ext cx="617424" cy="286119"/>
            </a:xfrm>
            <a:prstGeom prst="rect">
              <a:avLst/>
            </a:prstGeom>
          </p:spPr>
        </p:pic>
        <p:pic>
          <p:nvPicPr>
            <p:cNvPr id="45" name="Picture 44" descr="contain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17105" y="4820161"/>
              <a:ext cx="617424" cy="286119"/>
            </a:xfrm>
            <a:prstGeom prst="rect">
              <a:avLst/>
            </a:prstGeom>
          </p:spPr>
        </p:pic>
        <p:pic>
          <p:nvPicPr>
            <p:cNvPr id="46" name="Picture 45" descr="contain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27627" y="5048836"/>
              <a:ext cx="617424" cy="286119"/>
            </a:xfrm>
            <a:prstGeom prst="rect">
              <a:avLst/>
            </a:prstGeom>
          </p:spPr>
        </p:pic>
        <p:pic>
          <p:nvPicPr>
            <p:cNvPr id="47" name="Picture 46" descr="contain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5792" y="4991667"/>
              <a:ext cx="617424" cy="286119"/>
            </a:xfrm>
            <a:prstGeom prst="rect">
              <a:avLst/>
            </a:prstGeom>
          </p:spPr>
        </p:pic>
        <p:pic>
          <p:nvPicPr>
            <p:cNvPr id="48" name="Picture 47" descr="contain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4176" y="4591485"/>
              <a:ext cx="617424" cy="286119"/>
            </a:xfrm>
            <a:prstGeom prst="rect">
              <a:avLst/>
            </a:prstGeom>
          </p:spPr>
        </p:pic>
        <p:pic>
          <p:nvPicPr>
            <p:cNvPr id="49" name="Picture 48" descr="contain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9024" y="5963539"/>
              <a:ext cx="617424" cy="286119"/>
            </a:xfrm>
            <a:prstGeom prst="rect">
              <a:avLst/>
            </a:prstGeom>
          </p:spPr>
        </p:pic>
        <p:pic>
          <p:nvPicPr>
            <p:cNvPr id="50" name="Picture 49" descr="contain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94966" y="6706735"/>
              <a:ext cx="617424" cy="286119"/>
            </a:xfrm>
            <a:prstGeom prst="rect">
              <a:avLst/>
            </a:prstGeom>
          </p:spPr>
        </p:pic>
        <p:pic>
          <p:nvPicPr>
            <p:cNvPr id="51" name="Picture 50" descr="contain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42694" y="5620526"/>
              <a:ext cx="617424" cy="286119"/>
            </a:xfrm>
            <a:prstGeom prst="rect">
              <a:avLst/>
            </a:prstGeom>
          </p:spPr>
        </p:pic>
        <p:pic>
          <p:nvPicPr>
            <p:cNvPr id="52" name="Picture 51" descr="contain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32172" y="4877330"/>
              <a:ext cx="617424" cy="286119"/>
            </a:xfrm>
            <a:prstGeom prst="rect">
              <a:avLst/>
            </a:prstGeom>
          </p:spPr>
        </p:pic>
        <p:cxnSp>
          <p:nvCxnSpPr>
            <p:cNvPr id="53" name="Straight Connector 52"/>
            <p:cNvCxnSpPr>
              <a:stCxn id="48" idx="2"/>
              <a:endCxn id="47" idx="0"/>
            </p:cNvCxnSpPr>
            <p:nvPr/>
          </p:nvCxnSpPr>
          <p:spPr>
            <a:xfrm rot="16200000" flipH="1">
              <a:off x="1581664" y="4728828"/>
              <a:ext cx="114063" cy="411616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47" idx="3"/>
              <a:endCxn id="46" idx="1"/>
            </p:cNvCxnSpPr>
            <p:nvPr/>
          </p:nvCxnSpPr>
          <p:spPr>
            <a:xfrm>
              <a:off x="2153216" y="5134727"/>
              <a:ext cx="274411" cy="57169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7" idx="2"/>
              <a:endCxn id="49" idx="0"/>
            </p:cNvCxnSpPr>
            <p:nvPr/>
          </p:nvCxnSpPr>
          <p:spPr>
            <a:xfrm rot="16200000" flipH="1">
              <a:off x="1913244" y="5209047"/>
              <a:ext cx="685752" cy="823232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46" idx="3"/>
              <a:endCxn id="44" idx="1"/>
            </p:cNvCxnSpPr>
            <p:nvPr/>
          </p:nvCxnSpPr>
          <p:spPr>
            <a:xfrm>
              <a:off x="3045051" y="5191896"/>
              <a:ext cx="754630" cy="1191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9" idx="3"/>
              <a:endCxn id="44" idx="1"/>
            </p:cNvCxnSpPr>
            <p:nvPr/>
          </p:nvCxnSpPr>
          <p:spPr>
            <a:xfrm flipV="1">
              <a:off x="2976448" y="5191896"/>
              <a:ext cx="823232" cy="914703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49" idx="3"/>
              <a:endCxn id="51" idx="1"/>
            </p:cNvCxnSpPr>
            <p:nvPr/>
          </p:nvCxnSpPr>
          <p:spPr>
            <a:xfrm flipV="1">
              <a:off x="2976448" y="5763585"/>
              <a:ext cx="1166246" cy="343013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44" idx="3"/>
              <a:endCxn id="45" idx="2"/>
            </p:cNvCxnSpPr>
            <p:nvPr/>
          </p:nvCxnSpPr>
          <p:spPr>
            <a:xfrm flipV="1">
              <a:off x="4417105" y="5106280"/>
              <a:ext cx="308712" cy="85616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45" idx="3"/>
              <a:endCxn id="52" idx="1"/>
            </p:cNvCxnSpPr>
            <p:nvPr/>
          </p:nvCxnSpPr>
          <p:spPr>
            <a:xfrm>
              <a:off x="5034529" y="4963220"/>
              <a:ext cx="1097643" cy="57169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43" idx="0"/>
              <a:endCxn id="52" idx="2"/>
            </p:cNvCxnSpPr>
            <p:nvPr/>
          </p:nvCxnSpPr>
          <p:spPr>
            <a:xfrm rot="5400000" flipH="1" flipV="1">
              <a:off x="5875049" y="5111860"/>
              <a:ext cx="514246" cy="617424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52" idx="2"/>
              <a:endCxn id="42" idx="0"/>
            </p:cNvCxnSpPr>
            <p:nvPr/>
          </p:nvCxnSpPr>
          <p:spPr>
            <a:xfrm rot="16200000" flipH="1">
              <a:off x="6435304" y="5169028"/>
              <a:ext cx="285570" cy="274411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42" idx="2"/>
              <a:endCxn id="50" idx="0"/>
            </p:cNvCxnSpPr>
            <p:nvPr/>
          </p:nvCxnSpPr>
          <p:spPr>
            <a:xfrm rot="5400000">
              <a:off x="6023688" y="6015128"/>
              <a:ext cx="971597" cy="411616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43" idx="2"/>
              <a:endCxn id="50" idx="0"/>
            </p:cNvCxnSpPr>
            <p:nvPr/>
          </p:nvCxnSpPr>
          <p:spPr>
            <a:xfrm rot="16200000" flipH="1">
              <a:off x="5692108" y="6095165"/>
              <a:ext cx="742921" cy="480219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43" idx="3"/>
              <a:endCxn id="42" idx="2"/>
            </p:cNvCxnSpPr>
            <p:nvPr/>
          </p:nvCxnSpPr>
          <p:spPr>
            <a:xfrm flipV="1">
              <a:off x="6132172" y="5735138"/>
              <a:ext cx="583123" cy="85616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43" idx="1"/>
              <a:endCxn id="51" idx="3"/>
            </p:cNvCxnSpPr>
            <p:nvPr/>
          </p:nvCxnSpPr>
          <p:spPr>
            <a:xfrm rot="10800000">
              <a:off x="4760118" y="5763585"/>
              <a:ext cx="754630" cy="57169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44" idx="2"/>
              <a:endCxn id="51" idx="0"/>
            </p:cNvCxnSpPr>
            <p:nvPr/>
          </p:nvCxnSpPr>
          <p:spPr>
            <a:xfrm rot="16200000" flipH="1">
              <a:off x="4137114" y="5306234"/>
              <a:ext cx="285570" cy="343013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975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372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Cloud Computing = Network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of Datacenters</a:t>
            </a: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3733800"/>
            <a:ext cx="34544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3429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1847850"/>
            <a:ext cx="2862262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3368675"/>
            <a:ext cx="2290762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71600"/>
            <a:ext cx="31369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048000"/>
            <a:ext cx="2387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89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127351"/>
            <a:ext cx="9433560" cy="5273449"/>
          </a:xfrm>
        </p:spPr>
        <p:txBody>
          <a:bodyPr>
            <a:normAutofit/>
          </a:bodyPr>
          <a:lstStyle/>
          <a:p>
            <a:r>
              <a:rPr lang="en-US" dirty="0" smtClean="0"/>
              <a:t>The promise of the Cloud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computer </a:t>
            </a:r>
            <a:r>
              <a:rPr lang="en-US" dirty="0" smtClean="0"/>
              <a:t>utility; a commodity</a:t>
            </a:r>
          </a:p>
          <a:p>
            <a:pPr lvl="1"/>
            <a:r>
              <a:rPr lang="en-US" dirty="0" smtClean="0"/>
              <a:t>Catalyst for technology economy</a:t>
            </a:r>
          </a:p>
          <a:p>
            <a:pPr lvl="1"/>
            <a:r>
              <a:rPr lang="en-US" dirty="0" smtClean="0"/>
              <a:t>Revolutionizing for health care, financial systems,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scientific research, and society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However, cloud </a:t>
            </a:r>
            <a:r>
              <a:rPr lang="en-US" dirty="0"/>
              <a:t>platforms today </a:t>
            </a:r>
            <a:endParaRPr lang="en-US" dirty="0" smtClean="0"/>
          </a:p>
          <a:p>
            <a:pPr lvl="1"/>
            <a:r>
              <a:rPr lang="en-US" dirty="0"/>
              <a:t>E</a:t>
            </a:r>
            <a:r>
              <a:rPr lang="en-US" dirty="0" smtClean="0"/>
              <a:t>ntail significant risk: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vendor lock-in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vs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control</a:t>
            </a:r>
          </a:p>
          <a:p>
            <a:pPr lvl="1"/>
            <a:r>
              <a:rPr lang="en-US" dirty="0" smtClean="0"/>
              <a:t>Entail inefficient processes: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energy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vs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performance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/>
              <a:t>Entail poor communication: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fiber optics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vs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COTS endpoints</a:t>
            </a:r>
          </a:p>
          <a:p>
            <a:pPr lvl="1"/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457200"/>
            <a:ext cx="7620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Vision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620000" cy="381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Cloud Computing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07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3285" y="852715"/>
            <a:ext cx="8980715" cy="507308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Why don’t we save more energy in the cloud?</a:t>
            </a:r>
          </a:p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/>
              <a:t>one deletes data anymore</a:t>
            </a:r>
            <a:r>
              <a:rPr lang="en-US" dirty="0" smtClean="0"/>
              <a:t>!</a:t>
            </a:r>
          </a:p>
          <a:p>
            <a:pPr lvl="1"/>
            <a:r>
              <a:rPr lang="en-US" dirty="0"/>
              <a:t>Huge amounts of seldom-accessed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Data deluge</a:t>
            </a:r>
          </a:p>
          <a:p>
            <a:pPr lvl="1"/>
            <a:r>
              <a:rPr lang="en-US" dirty="0"/>
              <a:t>Google (YouTube, Picasa, Gmail, </a:t>
            </a:r>
            <a:r>
              <a:rPr lang="en-US" dirty="0" smtClean="0"/>
              <a:t>Docs)</a:t>
            </a:r>
            <a:r>
              <a:rPr lang="en-US" dirty="0"/>
              <a:t>, Facebook, </a:t>
            </a:r>
            <a:r>
              <a:rPr lang="en-US" dirty="0" smtClean="0"/>
              <a:t>Flickr</a:t>
            </a:r>
            <a:endParaRPr lang="en-US" dirty="0"/>
          </a:p>
          <a:p>
            <a:pPr lvl="1"/>
            <a:r>
              <a:rPr lang="en-US" dirty="0"/>
              <a:t>100 GB per second </a:t>
            </a:r>
            <a:r>
              <a:rPr lang="en-US" dirty="0" smtClean="0"/>
              <a:t>is faster </a:t>
            </a:r>
            <a:r>
              <a:rPr lang="en-US" dirty="0"/>
              <a:t>than hard disk capacity growth!</a:t>
            </a:r>
          </a:p>
          <a:p>
            <a:pPr lvl="1"/>
            <a:r>
              <a:rPr lang="en-US" dirty="0"/>
              <a:t>Max amount of data accessible at one time &lt;&lt; Total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New </a:t>
            </a:r>
            <a:r>
              <a:rPr lang="en-US" dirty="0"/>
              <a:t>scalable approach needed to store this </a:t>
            </a:r>
            <a:r>
              <a:rPr lang="en-US" dirty="0" smtClean="0"/>
              <a:t>data</a:t>
            </a:r>
          </a:p>
          <a:p>
            <a:pPr lvl="1"/>
            <a:r>
              <a:rPr lang="en-US" dirty="0"/>
              <a:t>Energy footprint proportional to number of HDDs </a:t>
            </a:r>
            <a:r>
              <a:rPr lang="en-US" dirty="0" smtClean="0"/>
              <a:t>is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 </a:t>
            </a:r>
            <a:r>
              <a:rPr lang="en-US" i="1" dirty="0" smtClean="0"/>
              <a:t>not</a:t>
            </a:r>
            <a:r>
              <a:rPr lang="en-US" dirty="0" smtClean="0"/>
              <a:t> </a:t>
            </a:r>
            <a:r>
              <a:rPr lang="en-US" dirty="0"/>
              <a:t>sustainable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Energy and Performance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762" y="5387452"/>
            <a:ext cx="2541019" cy="1470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208" y="5472579"/>
            <a:ext cx="1931554" cy="130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2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to do with all these transistors?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Embedded Processors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5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28600" y="457200"/>
            <a:ext cx="8686800" cy="5638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Prelim2 </a:t>
            </a:r>
            <a:r>
              <a:rPr lang="en-US" sz="3600" dirty="0" smtClean="0"/>
              <a:t>Results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91696917"/>
              </p:ext>
            </p:extLst>
          </p:nvPr>
        </p:nvGraphicFramePr>
        <p:xfrm>
          <a:off x="2743198" y="1864360"/>
          <a:ext cx="3505200" cy="369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"/>
                <a:gridCol w="285750"/>
                <a:gridCol w="285750"/>
                <a:gridCol w="285750"/>
                <a:gridCol w="28575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V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R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W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X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Physical Page Number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0x10045</a:t>
                      </a:r>
                      <a:endParaRPr lang="en-US" sz="24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0xC20A3</a:t>
                      </a:r>
                      <a:endParaRPr lang="en-US" sz="24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0x4123B</a:t>
                      </a:r>
                      <a:endParaRPr lang="en-US" sz="24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0x10044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21924" y="609600"/>
            <a:ext cx="1371600" cy="5486400"/>
          </a:xfrm>
          <a:prstGeom prst="rect">
            <a:avLst/>
          </a:prstGeom>
          <a:noFill/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21924" y="6096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Rectangle 1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21924" y="34290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21924" y="44958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Rectangle 1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21924" y="50292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228600" y="152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25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821924" y="55626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Rectangle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821924" y="39624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Right Brace 28"/>
          <p:cNvSpPr/>
          <p:nvPr/>
        </p:nvSpPr>
        <p:spPr>
          <a:xfrm rot="5400000">
            <a:off x="4972049" y="4819651"/>
            <a:ext cx="495300" cy="2057398"/>
          </a:xfrm>
          <a:prstGeom prst="righ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276600" y="6029980"/>
            <a:ext cx="3457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34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-bit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48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-bit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–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14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bit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Right Brace 30"/>
          <p:cNvSpPr/>
          <p:nvPr/>
        </p:nvSpPr>
        <p:spPr>
          <a:xfrm rot="16200000" flipV="1">
            <a:off x="3886198" y="152398"/>
            <a:ext cx="1219201" cy="3505202"/>
          </a:xfrm>
          <a:prstGeom prst="rightBrace">
            <a:avLst>
              <a:gd name="adj1" fmla="val 5654"/>
              <a:gd name="adj2" fmla="val 50000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696472" y="838200"/>
            <a:ext cx="2241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8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byte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64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-bit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Rectangle 3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04800" y="1752600"/>
            <a:ext cx="1371600" cy="4343400"/>
          </a:xfrm>
          <a:prstGeom prst="rect">
            <a:avLst/>
          </a:prstGeom>
          <a:noFill/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en-US"/>
          </a:p>
        </p:txBody>
      </p:sp>
      <p:sp>
        <p:nvSpPr>
          <p:cNvPr id="34" name="Rectangle 1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04800" y="17526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Rectangle 1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4800" y="44958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Rectangle 10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04800" y="50292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Rectangle 1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4800" y="55626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" name="Rectangle 10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4800" y="39624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0" y="924580"/>
            <a:ext cx="1526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64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=16EB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53200" y="6106180"/>
            <a:ext cx="2669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Physical Memory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6096000"/>
            <a:ext cx="2489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Virtual Memory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Right Brace 43"/>
          <p:cNvSpPr/>
          <p:nvPr/>
        </p:nvSpPr>
        <p:spPr>
          <a:xfrm>
            <a:off x="8193524" y="5572780"/>
            <a:ext cx="345476" cy="523220"/>
          </a:xfrm>
          <a:prstGeom prst="righ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8417519" y="5529590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16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kB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9" name="Straight Arrow Connector 48"/>
          <p:cNvCxnSpPr>
            <a:stCxn id="41" idx="1"/>
          </p:cNvCxnSpPr>
          <p:nvPr/>
        </p:nvCxnSpPr>
        <p:spPr>
          <a:xfrm flipH="1">
            <a:off x="1676400" y="1186190"/>
            <a:ext cx="304800" cy="56641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Left Brace 49"/>
          <p:cNvSpPr/>
          <p:nvPr/>
        </p:nvSpPr>
        <p:spPr>
          <a:xfrm>
            <a:off x="2519202" y="2514600"/>
            <a:ext cx="223995" cy="3086100"/>
          </a:xfrm>
          <a:prstGeom prst="lef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1876399" y="2667000"/>
            <a:ext cx="790601" cy="1384995"/>
            <a:chOff x="1876399" y="2806005"/>
            <a:chExt cx="790601" cy="1384995"/>
          </a:xfrm>
        </p:grpSpPr>
        <p:sp>
          <p:nvSpPr>
            <p:cNvPr id="51" name="TextBox 50"/>
            <p:cNvSpPr txBox="1"/>
            <p:nvPr/>
          </p:nvSpPr>
          <p:spPr>
            <a:xfrm>
              <a:off x="1876399" y="2806005"/>
              <a:ext cx="790601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sz="2800" baseline="30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64</a:t>
              </a:r>
              <a:endPara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  <a:p>
              <a:r>
                <a:rPr lang="en-US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sz="2800" baseline="30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14</a:t>
              </a:r>
              <a:endPara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  <a:p>
              <a:r>
                <a:rPr lang="en-US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=</a:t>
              </a:r>
              <a:r>
                <a:rPr lang="en-US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sz="2800" baseline="30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50</a:t>
              </a:r>
              <a:endParaRPr lang="en-US" sz="2800" baseline="300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1876399" y="3276600"/>
              <a:ext cx="613513" cy="0"/>
            </a:xfrm>
            <a:prstGeom prst="line">
              <a:avLst/>
            </a:prstGeom>
            <a:ln w="317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8117013" y="1219200"/>
            <a:ext cx="11031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 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4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8</a:t>
            </a:r>
            <a:endParaRPr lang="en-US" sz="2800" baseline="300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or</a:t>
            </a:r>
            <a:endParaRPr lang="en-US" sz="2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256TB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6" name="Straight Arrow Connector 55"/>
          <p:cNvCxnSpPr>
            <a:stCxn id="55" idx="0"/>
          </p:cNvCxnSpPr>
          <p:nvPr/>
        </p:nvCxnSpPr>
        <p:spPr>
          <a:xfrm flipH="1" flipV="1">
            <a:off x="8063338" y="642610"/>
            <a:ext cx="605269" cy="57659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ight Brace 58"/>
          <p:cNvSpPr/>
          <p:nvPr/>
        </p:nvSpPr>
        <p:spPr>
          <a:xfrm>
            <a:off x="1676400" y="5562600"/>
            <a:ext cx="269276" cy="533400"/>
          </a:xfrm>
          <a:prstGeom prst="righ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1900395" y="5529590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16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kB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1981200" y="3465969"/>
            <a:ext cx="685800" cy="648831"/>
          </a:xfrm>
          <a:prstGeom prst="ellips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8193524" y="1143000"/>
            <a:ext cx="909289" cy="1524000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38" idx="3"/>
          </p:cNvCxnSpPr>
          <p:nvPr/>
        </p:nvCxnSpPr>
        <p:spPr>
          <a:xfrm flipV="1">
            <a:off x="1676400" y="5410200"/>
            <a:ext cx="1066797" cy="41910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37" idx="3"/>
          </p:cNvCxnSpPr>
          <p:nvPr/>
        </p:nvCxnSpPr>
        <p:spPr>
          <a:xfrm flipV="1">
            <a:off x="1676400" y="5029200"/>
            <a:ext cx="1066797" cy="26670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36" idx="3"/>
          </p:cNvCxnSpPr>
          <p:nvPr/>
        </p:nvCxnSpPr>
        <p:spPr>
          <a:xfrm flipV="1">
            <a:off x="1676400" y="4648200"/>
            <a:ext cx="1066797" cy="11430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39" idx="3"/>
          </p:cNvCxnSpPr>
          <p:nvPr/>
        </p:nvCxnSpPr>
        <p:spPr>
          <a:xfrm>
            <a:off x="1676400" y="4229100"/>
            <a:ext cx="1066797" cy="3810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97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9" grpId="0" animBg="1"/>
      <p:bldP spid="25" grpId="0" animBg="1"/>
      <p:bldP spid="26" grpId="0" animBg="1"/>
      <p:bldP spid="29" grpId="0" animBg="1"/>
      <p:bldP spid="30" grpId="0"/>
      <p:bldP spid="31" grpId="0" animBg="1"/>
      <p:bldP spid="32" grpId="0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1" grpId="0"/>
      <p:bldP spid="42" grpId="0"/>
      <p:bldP spid="43" grpId="0"/>
      <p:bldP spid="44" grpId="0" animBg="1"/>
      <p:bldP spid="45" grpId="0"/>
      <p:bldP spid="50" grpId="0" animBg="1"/>
      <p:bldP spid="55" grpId="0"/>
      <p:bldP spid="59" grpId="0" animBg="1"/>
      <p:bldP spid="60" grpId="0"/>
      <p:bldP spid="62" grpId="0" animBg="1"/>
      <p:bldP spid="6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37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4000" y="-76200"/>
            <a:ext cx="55626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Where is the Market?</a:t>
            </a:r>
            <a:endParaRPr lang="en-US" sz="3200" dirty="0"/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idx="1"/>
            <p:custDataLst>
              <p:tags r:id="rId2"/>
            </p:custDataLst>
          </p:nvPr>
        </p:nvGraphicFramePr>
        <p:xfrm>
          <a:off x="228600" y="304800"/>
          <a:ext cx="86868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79379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5400000">
            <a:off x="-1752600" y="2819400"/>
            <a:ext cx="38862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libri"/>
              </a:rPr>
              <a:t>Millions of Computers</a:t>
            </a:r>
          </a:p>
        </p:txBody>
      </p:sp>
    </p:spTree>
    <p:extLst>
      <p:ext uri="{BB962C8B-B14F-4D97-AF65-F5344CB8AC3E}">
        <p14:creationId xmlns:p14="http://schemas.microsoft.com/office/powerpoint/2010/main" val="193482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37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4000" y="-76200"/>
            <a:ext cx="55626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Where is the Market?</a:t>
            </a:r>
            <a:endParaRPr lang="en-US" sz="3200" dirty="0"/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idx="1"/>
            <p:custDataLst>
              <p:tags r:id="rId2"/>
            </p:custDataLst>
          </p:nvPr>
        </p:nvGraphicFramePr>
        <p:xfrm>
          <a:off x="228600" y="304800"/>
          <a:ext cx="86868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79379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5400000">
            <a:off x="-1828800" y="2743200"/>
            <a:ext cx="40386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libri"/>
              </a:rPr>
              <a:t>Millions of Computers</a:t>
            </a:r>
          </a:p>
        </p:txBody>
      </p:sp>
    </p:spTree>
    <p:extLst>
      <p:ext uri="{BB962C8B-B14F-4D97-AF65-F5344CB8AC3E}">
        <p14:creationId xmlns:p14="http://schemas.microsoft.com/office/powerpoint/2010/main" val="295289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37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4000" y="-76200"/>
            <a:ext cx="55626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Where is the Market?</a:t>
            </a:r>
            <a:endParaRPr lang="en-US" sz="3200" dirty="0"/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idx="1"/>
            <p:custDataLst>
              <p:tags r:id="rId2"/>
            </p:custDataLst>
            <p:extLst/>
          </p:nvPr>
        </p:nvGraphicFramePr>
        <p:xfrm>
          <a:off x="228600" y="304800"/>
          <a:ext cx="86868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79379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5400000">
            <a:off x="-1866900" y="2672090"/>
            <a:ext cx="4191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libri"/>
              </a:rPr>
              <a:t>Millions of Computers</a:t>
            </a:r>
          </a:p>
        </p:txBody>
      </p:sp>
    </p:spTree>
    <p:extLst>
      <p:ext uri="{BB962C8B-B14F-4D97-AF65-F5344CB8AC3E}">
        <p14:creationId xmlns:p14="http://schemas.microsoft.com/office/powerpoint/2010/main" val="39762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37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4000" y="-76200"/>
            <a:ext cx="55626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Where is the Market?</a:t>
            </a:r>
            <a:endParaRPr lang="en-US" sz="3200" dirty="0"/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idx="1"/>
            <p:custDataLst>
              <p:tags r:id="rId2"/>
            </p:custDataLst>
            <p:extLst/>
          </p:nvPr>
        </p:nvGraphicFramePr>
        <p:xfrm>
          <a:off x="228600" y="304800"/>
          <a:ext cx="86868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79379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5400000">
            <a:off x="-1866900" y="2672090"/>
            <a:ext cx="4191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libri"/>
              </a:rPr>
              <a:t>Millions of Computers</a:t>
            </a:r>
          </a:p>
        </p:txBody>
      </p:sp>
    </p:spTree>
    <p:extLst>
      <p:ext uri="{BB962C8B-B14F-4D97-AF65-F5344CB8AC3E}">
        <p14:creationId xmlns:p14="http://schemas.microsoft.com/office/powerpoint/2010/main" val="235124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5844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 l="25574" t="11270" r="49570" b="58000"/>
          <a:stretch>
            <a:fillRect/>
          </a:stretch>
        </p:blipFill>
        <p:spPr bwMode="auto">
          <a:xfrm>
            <a:off x="1066800" y="533400"/>
            <a:ext cx="3030538" cy="23415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lg" len="lg"/>
          </a:ln>
          <a:effectLst/>
        </p:spPr>
      </p:pic>
      <p:pic>
        <p:nvPicPr>
          <p:cNvPr id="5795847" name="Picture 7" descr="image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429000"/>
            <a:ext cx="3256762" cy="28829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23015" b="7794"/>
          <a:stretch/>
        </p:blipFill>
        <p:spPr bwMode="auto">
          <a:xfrm>
            <a:off x="5410200" y="1828800"/>
            <a:ext cx="3200401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57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789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Where to?</a:t>
            </a:r>
            <a:endParaRPr lang="en-US"/>
          </a:p>
        </p:txBody>
      </p:sp>
      <p:sp>
        <p:nvSpPr>
          <p:cNvPr id="5797891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Smart Dust….</a:t>
            </a:r>
            <a:endParaRPr lang="en-US"/>
          </a:p>
        </p:txBody>
      </p:sp>
      <p:pic>
        <p:nvPicPr>
          <p:cNvPr id="5797892" name="Picture 4" descr="wasp_uav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" y="990600"/>
            <a:ext cx="2082800" cy="1789113"/>
          </a:xfrm>
          <a:prstGeom prst="rect">
            <a:avLst/>
          </a:prstGeom>
          <a:noFill/>
        </p:spPr>
      </p:pic>
      <p:pic>
        <p:nvPicPr>
          <p:cNvPr id="5797893" name="Picture 5" descr="deploy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0400" y="533400"/>
            <a:ext cx="5653088" cy="4346575"/>
          </a:xfrm>
          <a:prstGeom prst="rect">
            <a:avLst/>
          </a:prstGeom>
          <a:noFill/>
        </p:spPr>
      </p:pic>
      <p:pic>
        <p:nvPicPr>
          <p:cNvPr id="58370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" y="3276600"/>
            <a:ext cx="38766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 l="4432" t="20741" r="13573" b="25926"/>
          <a:stretch>
            <a:fillRect/>
          </a:stretch>
        </p:blipFill>
        <p:spPr bwMode="auto">
          <a:xfrm>
            <a:off x="5257800" y="4953000"/>
            <a:ext cx="2819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21212" y="457200"/>
            <a:ext cx="465985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04" y="990600"/>
            <a:ext cx="3385608" cy="557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8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Security?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Cryptography and security…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 r="1887" b="9459"/>
          <a:stretch>
            <a:fillRect/>
          </a:stretch>
        </p:blipFill>
        <p:spPr bwMode="auto">
          <a:xfrm>
            <a:off x="228600" y="1371600"/>
            <a:ext cx="3962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 l="3125" t="12500" r="7813" b="16667"/>
          <a:stretch>
            <a:fillRect/>
          </a:stretch>
        </p:blipFill>
        <p:spPr bwMode="auto">
          <a:xfrm>
            <a:off x="4343400" y="3581400"/>
            <a:ext cx="4343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>
            <p:custDataLst>
              <p:tags r:id="rId5"/>
            </p:custDataLst>
          </p:nvPr>
        </p:nvSpPr>
        <p:spPr>
          <a:xfrm>
            <a:off x="4343400" y="1219200"/>
            <a:ext cx="1391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TPM 1.2</a:t>
            </a:r>
          </a:p>
        </p:txBody>
      </p:sp>
      <p:sp>
        <p:nvSpPr>
          <p:cNvPr id="7" name="TextBox 6"/>
          <p:cNvSpPr txBox="1"/>
          <p:nvPr>
            <p:custDataLst>
              <p:tags r:id="rId6"/>
            </p:custDataLst>
          </p:nvPr>
        </p:nvSpPr>
        <p:spPr>
          <a:xfrm>
            <a:off x="685800" y="5218093"/>
            <a:ext cx="36460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IBM 4758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Secure </a:t>
            </a:r>
            <a:r>
              <a:rPr lang="en-US" sz="2800" dirty="0" err="1" smtClean="0">
                <a:solidFill>
                  <a:schemeClr val="bg1"/>
                </a:solidFill>
              </a:rPr>
              <a:t>Cryptoprocessor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24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Security?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Stack Smashing…</a:t>
            </a:r>
            <a:endParaRPr lang="en-US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752600"/>
            <a:ext cx="3752850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55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6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49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Moore’s Law</a:t>
            </a:r>
            <a:endParaRPr lang="en-US"/>
          </a:p>
        </p:txBody>
      </p:sp>
      <p:sp>
        <p:nvSpPr>
          <p:cNvPr id="4264963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152400" y="914400"/>
            <a:ext cx="9144000" cy="67818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Moore’s Law</a:t>
            </a:r>
            <a:r>
              <a:rPr lang="en-US" sz="2400" dirty="0" smtClean="0">
                <a:solidFill>
                  <a:schemeClr val="accent1"/>
                </a:solidFill>
              </a:rPr>
              <a:t> </a:t>
            </a:r>
            <a:r>
              <a:rPr lang="en-US" sz="2400" dirty="0" smtClean="0"/>
              <a:t>introduced in 1965</a:t>
            </a:r>
          </a:p>
          <a:p>
            <a:pPr lvl="1"/>
            <a:r>
              <a:rPr lang="en-US" sz="2400" dirty="0" smtClean="0"/>
              <a:t>Number of transistors that can be integrated on a single die would double every 18 to 24 months (i.e., grow exponentially with time)</a:t>
            </a:r>
          </a:p>
          <a:p>
            <a:endParaRPr lang="en-US" sz="2400" dirty="0" smtClean="0"/>
          </a:p>
          <a:p>
            <a:r>
              <a:rPr lang="en-US" sz="2400" dirty="0" smtClean="0"/>
              <a:t>Amazingly visionary </a:t>
            </a:r>
          </a:p>
          <a:p>
            <a:pPr lvl="1"/>
            <a:r>
              <a:rPr lang="en-US" sz="2400" dirty="0" smtClean="0"/>
              <a:t>2300 transistors, 1 MHz clock (Intel 4004) - 1971</a:t>
            </a:r>
          </a:p>
          <a:p>
            <a:pPr lvl="1"/>
            <a:r>
              <a:rPr lang="en-US" sz="2400" dirty="0" smtClean="0"/>
              <a:t>16 Million transistors (Ultra </a:t>
            </a:r>
            <a:r>
              <a:rPr lang="en-US" sz="2400" dirty="0" err="1" smtClean="0"/>
              <a:t>Sparc</a:t>
            </a:r>
            <a:r>
              <a:rPr lang="en-US" sz="2400" dirty="0" smtClean="0"/>
              <a:t> III)</a:t>
            </a:r>
          </a:p>
          <a:p>
            <a:pPr lvl="1"/>
            <a:r>
              <a:rPr lang="en-US" sz="2400" dirty="0" smtClean="0"/>
              <a:t>42 Million transistors, 2 GHz clock (Intel Xeon) – 2001</a:t>
            </a:r>
          </a:p>
          <a:p>
            <a:pPr lvl="1"/>
            <a:r>
              <a:rPr lang="en-US" sz="2400" dirty="0" smtClean="0"/>
              <a:t>55 Million transistors, 3 GHz, 130nm technology, 250mm2 die (Intel Pentium 4) – 2004</a:t>
            </a:r>
          </a:p>
          <a:p>
            <a:pPr lvl="1"/>
            <a:r>
              <a:rPr lang="en-US" sz="2400" dirty="0" smtClean="0"/>
              <a:t>290+ Million transistors, 3 GHz (Intel Core 2 Duo) – 2007</a:t>
            </a:r>
          </a:p>
          <a:p>
            <a:pPr lvl="1"/>
            <a:r>
              <a:rPr lang="en-US" sz="2400" dirty="0" smtClean="0"/>
              <a:t>731 Million transistors, 2-3Ghz (Intel Nehalem) – 2009</a:t>
            </a:r>
          </a:p>
          <a:p>
            <a:pPr lvl="1"/>
            <a:r>
              <a:rPr lang="en-US" sz="2400" dirty="0" smtClean="0"/>
              <a:t>1.4 Billion transistors, 2-3Ghz (Intel Ivy Bridge) – 2012</a:t>
            </a:r>
          </a:p>
          <a:p>
            <a:r>
              <a:rPr lang="en-US" sz="2400" dirty="0" smtClean="0"/>
              <a:t>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242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28600" y="457200"/>
            <a:ext cx="8686800" cy="5638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Prelim2 </a:t>
            </a:r>
            <a:r>
              <a:rPr lang="en-US" sz="3600" dirty="0" smtClean="0"/>
              <a:t>Results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custDataLst>
              <p:tags r:id="rId2"/>
            </p:custDataLst>
            <p:extLst/>
          </p:nvPr>
        </p:nvGraphicFramePr>
        <p:xfrm>
          <a:off x="2743198" y="1864360"/>
          <a:ext cx="3505200" cy="369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"/>
                <a:gridCol w="285750"/>
                <a:gridCol w="285750"/>
                <a:gridCol w="285750"/>
                <a:gridCol w="28575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V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R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W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X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Physical Page Number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0x10045</a:t>
                      </a:r>
                      <a:endParaRPr lang="en-US" sz="24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0xC20A3</a:t>
                      </a:r>
                      <a:endParaRPr lang="en-US" sz="24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0x4123B</a:t>
                      </a:r>
                      <a:endParaRPr lang="en-US" sz="24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0x10044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21924" y="609600"/>
            <a:ext cx="1371600" cy="5486400"/>
          </a:xfrm>
          <a:prstGeom prst="rect">
            <a:avLst/>
          </a:prstGeom>
          <a:noFill/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21924" y="6096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Rectangle 1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21924" y="34290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21924" y="44958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Rectangle 1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21924" y="50292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228600" y="152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25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821924" y="55626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Rectangle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821924" y="39624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Right Brace 28"/>
          <p:cNvSpPr/>
          <p:nvPr/>
        </p:nvSpPr>
        <p:spPr>
          <a:xfrm rot="5400000">
            <a:off x="4972049" y="4819651"/>
            <a:ext cx="495300" cy="2057398"/>
          </a:xfrm>
          <a:prstGeom prst="righ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276600" y="6029980"/>
            <a:ext cx="3457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34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-bit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48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-bit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–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14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bit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Right Brace 30"/>
          <p:cNvSpPr/>
          <p:nvPr/>
        </p:nvSpPr>
        <p:spPr>
          <a:xfrm rot="16200000" flipV="1">
            <a:off x="3886198" y="152398"/>
            <a:ext cx="1219201" cy="3505202"/>
          </a:xfrm>
          <a:prstGeom prst="rightBrace">
            <a:avLst>
              <a:gd name="adj1" fmla="val 5654"/>
              <a:gd name="adj2" fmla="val 50000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696472" y="838200"/>
            <a:ext cx="2241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8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byte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64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-bit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Rectangle 3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04800" y="1752600"/>
            <a:ext cx="1371600" cy="4343400"/>
          </a:xfrm>
          <a:prstGeom prst="rect">
            <a:avLst/>
          </a:prstGeom>
          <a:noFill/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en-US"/>
          </a:p>
        </p:txBody>
      </p:sp>
      <p:sp>
        <p:nvSpPr>
          <p:cNvPr id="34" name="Rectangle 1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04800" y="17526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Rectangle 1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4800" y="44958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Rectangle 10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04800" y="50292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Rectangle 1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4800" y="55626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" name="Rectangle 10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4800" y="39624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0" y="924580"/>
            <a:ext cx="1526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64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=16EB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53200" y="6106180"/>
            <a:ext cx="2669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Physical Memory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6096000"/>
            <a:ext cx="2489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Virtual Memory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Right Brace 43"/>
          <p:cNvSpPr/>
          <p:nvPr/>
        </p:nvSpPr>
        <p:spPr>
          <a:xfrm>
            <a:off x="8193523" y="5572780"/>
            <a:ext cx="340877" cy="523220"/>
          </a:xfrm>
          <a:prstGeom prst="righ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8417519" y="5529590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16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kB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9" name="Straight Arrow Connector 48"/>
          <p:cNvCxnSpPr>
            <a:stCxn id="41" idx="1"/>
          </p:cNvCxnSpPr>
          <p:nvPr/>
        </p:nvCxnSpPr>
        <p:spPr>
          <a:xfrm flipH="1">
            <a:off x="1676400" y="1186190"/>
            <a:ext cx="304800" cy="56641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Left Brace 49"/>
          <p:cNvSpPr/>
          <p:nvPr/>
        </p:nvSpPr>
        <p:spPr>
          <a:xfrm>
            <a:off x="2519202" y="2514600"/>
            <a:ext cx="223995" cy="3086100"/>
          </a:xfrm>
          <a:prstGeom prst="lef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1876399" y="2667000"/>
            <a:ext cx="790601" cy="1384995"/>
            <a:chOff x="1876399" y="2806005"/>
            <a:chExt cx="790601" cy="1384995"/>
          </a:xfrm>
        </p:grpSpPr>
        <p:sp>
          <p:nvSpPr>
            <p:cNvPr id="51" name="TextBox 50"/>
            <p:cNvSpPr txBox="1"/>
            <p:nvPr/>
          </p:nvSpPr>
          <p:spPr>
            <a:xfrm>
              <a:off x="1876399" y="2806005"/>
              <a:ext cx="790601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sz="2800" baseline="30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64</a:t>
              </a:r>
              <a:endPara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  <a:p>
              <a:r>
                <a:rPr lang="en-US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sz="2800" baseline="30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14</a:t>
              </a:r>
              <a:endPara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  <a:p>
              <a:r>
                <a:rPr lang="en-US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=</a:t>
              </a:r>
              <a:r>
                <a:rPr lang="en-US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sz="2800" baseline="30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50</a:t>
              </a:r>
              <a:endParaRPr lang="en-US" sz="2800" baseline="300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1876399" y="3276600"/>
              <a:ext cx="613513" cy="0"/>
            </a:xfrm>
            <a:prstGeom prst="line">
              <a:avLst/>
            </a:prstGeom>
            <a:ln w="317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Oval 61"/>
          <p:cNvSpPr/>
          <p:nvPr/>
        </p:nvSpPr>
        <p:spPr>
          <a:xfrm>
            <a:off x="1981200" y="3465969"/>
            <a:ext cx="685800" cy="648831"/>
          </a:xfrm>
          <a:prstGeom prst="ellips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872449" y="4280118"/>
            <a:ext cx="79060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50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x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8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=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53</a:t>
            </a:r>
            <a:endParaRPr lang="en-US" sz="2800" baseline="30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8PB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1904999" y="5486400"/>
            <a:ext cx="798075" cy="648831"/>
          </a:xfrm>
          <a:prstGeom prst="ellips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117013" y="1219200"/>
            <a:ext cx="11031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 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4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8</a:t>
            </a:r>
            <a:endParaRPr lang="en-US" sz="2800" baseline="300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or</a:t>
            </a:r>
            <a:endParaRPr lang="en-US" sz="2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256TB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8" name="Straight Arrow Connector 47"/>
          <p:cNvCxnSpPr>
            <a:stCxn id="40" idx="0"/>
          </p:cNvCxnSpPr>
          <p:nvPr/>
        </p:nvCxnSpPr>
        <p:spPr>
          <a:xfrm flipH="1" flipV="1">
            <a:off x="8063338" y="642610"/>
            <a:ext cx="605269" cy="57659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8193524" y="1143000"/>
            <a:ext cx="909289" cy="1524000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Moore’s Law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84582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6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33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Parallelism</a:t>
            </a:r>
            <a:endParaRPr lang="en-CA"/>
          </a:p>
        </p:txBody>
      </p:sp>
      <p:sp>
        <p:nvSpPr>
          <p:cNvPr id="4283395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Dennard</a:t>
            </a:r>
            <a:r>
              <a:rPr lang="en-US" dirty="0" smtClean="0"/>
              <a:t> scaling: power</a:t>
            </a:r>
          </a:p>
          <a:p>
            <a:endParaRPr lang="en-US" dirty="0" smtClean="0"/>
          </a:p>
          <a:p>
            <a:r>
              <a:rPr lang="en-US" dirty="0" smtClean="0"/>
              <a:t>Must exploit parallelism for performance</a:t>
            </a:r>
          </a:p>
          <a:p>
            <a:endParaRPr lang="en-US" dirty="0" smtClean="0"/>
          </a:p>
          <a:p>
            <a:r>
              <a:rPr lang="en-US" dirty="0" smtClean="0"/>
              <a:t>MIMD: multiple instruction, multiple data</a:t>
            </a:r>
          </a:p>
          <a:p>
            <a:pPr lvl="1"/>
            <a:r>
              <a:rPr lang="en-US" dirty="0" smtClean="0"/>
              <a:t>Multicore</a:t>
            </a:r>
          </a:p>
          <a:p>
            <a:r>
              <a:rPr lang="en-US" dirty="0"/>
              <a:t>SIMD: single instruction, multiple data</a:t>
            </a:r>
          </a:p>
          <a:p>
            <a:pPr lvl="1"/>
            <a:r>
              <a:rPr lang="en-US" dirty="0"/>
              <a:t>GPUs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11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slide from 2008</a:t>
            </a:r>
            <a:endParaRPr lang="en-US" dirty="0"/>
          </a:p>
        </p:txBody>
      </p:sp>
      <p:pic>
        <p:nvPicPr>
          <p:cNvPr id="5" name="Picture 4" descr="Screen Shot 2014-05-06 at 9.31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91373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4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Moore’s law dead?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3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Bob Colwell</a:t>
            </a:r>
          </a:p>
          <a:p>
            <a:r>
              <a:rPr lang="en-US" dirty="0"/>
              <a:t>	</a:t>
            </a:r>
            <a:r>
              <a:rPr lang="en-US" dirty="0" smtClean="0"/>
              <a:t>Chief Architect Pentium</a:t>
            </a:r>
          </a:p>
          <a:p>
            <a:r>
              <a:rPr lang="en-US" dirty="0" smtClean="0"/>
              <a:t>	DARPA</a:t>
            </a:r>
          </a:p>
          <a:p>
            <a:endParaRPr lang="en-US" dirty="0"/>
          </a:p>
          <a:p>
            <a:r>
              <a:rPr lang="en-US" dirty="0" smtClean="0"/>
              <a:t>Introduction</a:t>
            </a:r>
          </a:p>
          <a:p>
            <a:r>
              <a:rPr lang="en-US" dirty="0"/>
              <a:t>	</a:t>
            </a:r>
            <a:r>
              <a:rPr lang="en-US" dirty="0" smtClean="0"/>
              <a:t>Bill Dally, </a:t>
            </a:r>
            <a:r>
              <a:rPr lang="en-US" dirty="0" err="1" smtClean="0"/>
              <a:t>Nvidia</a:t>
            </a:r>
            <a:r>
              <a:rPr lang="en-US" dirty="0" smtClean="0"/>
              <a:t> CTO</a:t>
            </a:r>
          </a:p>
          <a:p>
            <a:endParaRPr lang="en-US" dirty="0"/>
          </a:p>
          <a:p>
            <a:r>
              <a:rPr lang="en-US" dirty="0" smtClean="0"/>
              <a:t>Talk</a:t>
            </a:r>
          </a:p>
          <a:p>
            <a:r>
              <a:rPr lang="en-US" b="1" dirty="0"/>
              <a:t>The Chip Design Game at the End of Moore's Law </a:t>
            </a:r>
          </a:p>
          <a:p>
            <a:r>
              <a:rPr lang="en-US" dirty="0" smtClean="0"/>
              <a:t>Hot Chips, Aug 2013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01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Singularity</a:t>
            </a:r>
          </a:p>
          <a:p>
            <a:endParaRPr lang="en-US" dirty="0"/>
          </a:p>
          <a:p>
            <a:r>
              <a:rPr lang="en-US" dirty="0" smtClean="0"/>
              <a:t>Approximate Computing</a:t>
            </a:r>
          </a:p>
          <a:p>
            <a:endParaRPr lang="en-US" dirty="0"/>
          </a:p>
          <a:p>
            <a:r>
              <a:rPr lang="en-US" dirty="0" smtClean="0"/>
              <a:t>Better interfaces</a:t>
            </a:r>
          </a:p>
          <a:p>
            <a:r>
              <a:rPr lang="en-US" dirty="0"/>
              <a:t>	B</a:t>
            </a:r>
            <a:r>
              <a:rPr lang="en-US" dirty="0" smtClean="0"/>
              <a:t>rain interfaces</a:t>
            </a:r>
          </a:p>
          <a:p>
            <a:endParaRPr lang="en-US" dirty="0"/>
          </a:p>
          <a:p>
            <a:r>
              <a:rPr lang="en-US" dirty="0" smtClean="0"/>
              <a:t>Specialized chips</a:t>
            </a:r>
          </a:p>
          <a:p>
            <a:r>
              <a:rPr lang="en-US" dirty="0"/>
              <a:t>	</a:t>
            </a:r>
            <a:r>
              <a:rPr lang="en-US" dirty="0" smtClean="0"/>
              <a:t>Make it programmable</a:t>
            </a:r>
          </a:p>
          <a:p>
            <a:endParaRPr lang="en-US" dirty="0"/>
          </a:p>
          <a:p>
            <a:r>
              <a:rPr lang="en-US" dirty="0" smtClean="0"/>
              <a:t>More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49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3297238" y="6626225"/>
            <a:ext cx="2540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86673" bIns="38100"/>
          <a:lstStyle/>
          <a:p>
            <a:pPr marL="9525" algn="ctr"/>
            <a:r>
              <a:rPr lang="en-US" sz="1000">
                <a:solidFill>
                  <a:srgbClr val="38FC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Kavita Bala, Cornell University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5246"/>
          <a:lstStyle/>
          <a:p>
            <a:pPr marL="47625"/>
            <a:r>
              <a:rPr lang="en-US" sz="3600" dirty="0" smtClean="0"/>
              <a:t>Supercomputers</a:t>
            </a:r>
            <a:endParaRPr lang="en-US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016000"/>
            <a:ext cx="8229600" cy="5743575"/>
          </a:xfrm>
          <a:ln/>
        </p:spPr>
        <p:txBody>
          <a:bodyPr rIns="135246"/>
          <a:lstStyle/>
          <a:p>
            <a:r>
              <a:rPr lang="en-US" dirty="0" err="1" smtClean="0"/>
              <a:t>Petaflops</a:t>
            </a:r>
            <a:r>
              <a:rPr lang="en-US" dirty="0" smtClean="0"/>
              <a:t>: GPUs</a:t>
            </a:r>
            <a:r>
              <a:rPr lang="en-US" dirty="0"/>
              <a:t>/multicore/100s-1000s cores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7" t="17036" r="28587" b="23148"/>
          <a:stretch>
            <a:fillRect/>
          </a:stretch>
        </p:blipFill>
        <p:spPr bwMode="auto">
          <a:xfrm>
            <a:off x="228600" y="2362200"/>
            <a:ext cx="48768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0" t="22221" r="9489" b="22221"/>
          <a:stretch>
            <a:fillRect/>
          </a:stretch>
        </p:blipFill>
        <p:spPr bwMode="auto">
          <a:xfrm>
            <a:off x="3886200" y="2971800"/>
            <a:ext cx="52197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43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3297238" y="6626225"/>
            <a:ext cx="2540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86673" bIns="38100"/>
          <a:lstStyle/>
          <a:p>
            <a:pPr marL="9525" algn="ctr"/>
            <a:r>
              <a:rPr lang="en-US" sz="1000">
                <a:solidFill>
                  <a:srgbClr val="38FC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Kavita Bala, Cornell University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5246"/>
          <a:lstStyle/>
          <a:p>
            <a:pPr marL="47625"/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5246"/>
          <a:lstStyle/>
          <a:p>
            <a:r>
              <a:rPr lang="en-US"/>
              <a:t>Petaflops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0" t="14444" r="14929" b="32222"/>
          <a:stretch>
            <a:fillRect/>
          </a:stretch>
        </p:blipFill>
        <p:spPr bwMode="auto">
          <a:xfrm>
            <a:off x="1371599" y="1676400"/>
            <a:ext cx="7446169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6" name="Picture 2" descr="http://blog.newegg.com/blog/wp-content/uploads/Tianh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973263"/>
            <a:ext cx="6191250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40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5246"/>
          <a:lstStyle/>
          <a:p>
            <a:pPr marL="47625"/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5246"/>
          <a:lstStyle/>
          <a:p>
            <a:r>
              <a:rPr lang="en-US"/>
              <a:t>Petaflops</a:t>
            </a:r>
          </a:p>
        </p:txBody>
      </p:sp>
      <p:pic>
        <p:nvPicPr>
          <p:cNvPr id="1026" name="Picture 2" descr="http://blog.newegg.com/blog/wp-content/uploads/Tianh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1447800"/>
            <a:ext cx="6191250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5609064"/>
            <a:ext cx="70068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Tianhe-2 is the fastest computer in the world!  </a:t>
            </a:r>
          </a:p>
          <a:p>
            <a:r>
              <a:rPr lang="en-US" sz="2800" dirty="0" smtClean="0"/>
              <a:t>It is a 33.86 petaflop supercomputer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5626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GPUs for Scientific Computing</a:t>
            </a:r>
            <a:endParaRPr lang="en-US" dirty="0"/>
          </a:p>
        </p:txBody>
      </p:sp>
      <p:pic>
        <p:nvPicPr>
          <p:cNvPr id="3" name="Picture 2" descr="Screen Shot 2014-05-06 at 11.27.53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496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2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28600" y="457200"/>
            <a:ext cx="8686800" cy="5638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Prelim2 </a:t>
            </a:r>
            <a:r>
              <a:rPr lang="en-US" sz="3600" dirty="0" smtClean="0"/>
              <a:t>Results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custDataLst>
              <p:tags r:id="rId2"/>
            </p:custDataLst>
            <p:extLst/>
          </p:nvPr>
        </p:nvGraphicFramePr>
        <p:xfrm>
          <a:off x="2743198" y="1864360"/>
          <a:ext cx="3505200" cy="369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"/>
                <a:gridCol w="285750"/>
                <a:gridCol w="285750"/>
                <a:gridCol w="285750"/>
                <a:gridCol w="28575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V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R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W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X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Physical Page Number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0x10045</a:t>
                      </a:r>
                      <a:endParaRPr lang="en-US" sz="24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0xC20A3</a:t>
                      </a:r>
                      <a:endParaRPr lang="en-US" sz="24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0x4123B</a:t>
                      </a:r>
                      <a:endParaRPr lang="en-US" sz="24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0x10044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21924" y="609600"/>
            <a:ext cx="1371600" cy="5486400"/>
          </a:xfrm>
          <a:prstGeom prst="rect">
            <a:avLst/>
          </a:prstGeom>
          <a:noFill/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21924" y="6858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Rectangle 1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21924" y="34290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21924" y="44958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228600" y="152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25" name="Rectangle 1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821924" y="55626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Right Brace 30"/>
          <p:cNvSpPr/>
          <p:nvPr/>
        </p:nvSpPr>
        <p:spPr>
          <a:xfrm rot="16200000" flipV="1">
            <a:off x="3886198" y="152398"/>
            <a:ext cx="1219201" cy="3505202"/>
          </a:xfrm>
          <a:prstGeom prst="rightBrace">
            <a:avLst>
              <a:gd name="adj1" fmla="val 5654"/>
              <a:gd name="adj2" fmla="val 50000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696472" y="838200"/>
            <a:ext cx="2241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8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byte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 32-bit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4800" y="34290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Rectangle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04800" y="44958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Rectangle 1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04800" y="50292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Rectangle 1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04800" y="55626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" name="Rectangle 1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4800" y="39624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0" y="924580"/>
            <a:ext cx="1476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21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=2MB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53200" y="6106180"/>
            <a:ext cx="2669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Physical Memory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6096000"/>
            <a:ext cx="2489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Virtual Memory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Right Brace 43"/>
          <p:cNvSpPr/>
          <p:nvPr/>
        </p:nvSpPr>
        <p:spPr>
          <a:xfrm>
            <a:off x="8193524" y="5486400"/>
            <a:ext cx="279120" cy="609600"/>
          </a:xfrm>
          <a:prstGeom prst="righ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8417519" y="5529590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16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kB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9" name="Straight Arrow Connector 48"/>
          <p:cNvCxnSpPr>
            <a:stCxn id="41" idx="1"/>
          </p:cNvCxnSpPr>
          <p:nvPr/>
        </p:nvCxnSpPr>
        <p:spPr>
          <a:xfrm flipH="1">
            <a:off x="1676400" y="1186190"/>
            <a:ext cx="304800" cy="224281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Left Brace 49"/>
          <p:cNvSpPr/>
          <p:nvPr/>
        </p:nvSpPr>
        <p:spPr>
          <a:xfrm>
            <a:off x="2519202" y="2514600"/>
            <a:ext cx="223995" cy="3086100"/>
          </a:xfrm>
          <a:prstGeom prst="lef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1876399" y="2667000"/>
            <a:ext cx="790601" cy="1384995"/>
            <a:chOff x="1876399" y="2806005"/>
            <a:chExt cx="790601" cy="1384995"/>
          </a:xfrm>
        </p:grpSpPr>
        <p:sp>
          <p:nvSpPr>
            <p:cNvPr id="51" name="TextBox 50"/>
            <p:cNvSpPr txBox="1"/>
            <p:nvPr/>
          </p:nvSpPr>
          <p:spPr>
            <a:xfrm>
              <a:off x="1876399" y="2806005"/>
              <a:ext cx="790601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sz="2800" baseline="30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64</a:t>
              </a:r>
              <a:endPara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  <a:p>
              <a:r>
                <a:rPr lang="en-US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sz="2800" baseline="30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14</a:t>
              </a:r>
              <a:endPara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  <a:p>
              <a:r>
                <a:rPr lang="en-US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=</a:t>
              </a:r>
              <a:r>
                <a:rPr lang="en-US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sz="2800" baseline="300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5</a:t>
              </a:r>
              <a:r>
                <a:rPr lang="en-US" sz="2800" baseline="30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0</a:t>
              </a:r>
              <a:endPara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1876399" y="3276600"/>
              <a:ext cx="613513" cy="0"/>
            </a:xfrm>
            <a:prstGeom prst="line">
              <a:avLst/>
            </a:prstGeom>
            <a:ln w="317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1872449" y="4280118"/>
            <a:ext cx="177805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50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x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8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=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53</a:t>
            </a:r>
            <a:endParaRPr lang="en-US" sz="2800" baseline="30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8PB + 2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" name="Rectangle 10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21924" y="12192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2" name="Rectangle 5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4800" y="1752600"/>
            <a:ext cx="1371600" cy="4343400"/>
          </a:xfrm>
          <a:prstGeom prst="rect">
            <a:avLst/>
          </a:prstGeom>
          <a:noFill/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905000" y="5486400"/>
            <a:ext cx="1828800" cy="648831"/>
          </a:xfrm>
          <a:prstGeom prst="ellips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9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0" grpId="0" animBg="1"/>
      <p:bldP spid="3" grpId="0"/>
      <p:bldP spid="5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GPUs for Neural Nets</a:t>
            </a:r>
            <a:endParaRPr lang="en-US" dirty="0"/>
          </a:p>
        </p:txBody>
      </p:sp>
      <p:pic>
        <p:nvPicPr>
          <p:cNvPr id="4" name="Picture 3" descr="Screen Shot 2014-05-06 at 10.14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28800"/>
            <a:ext cx="872058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GPUs for Graphics, of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927100"/>
            <a:ext cx="323850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762000"/>
            <a:ext cx="5334000" cy="328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553306"/>
            <a:ext cx="6858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7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to do with all these transistors?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You could save the world one day?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4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2" y="2971800"/>
            <a:ext cx="5362623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572000"/>
            <a:ext cx="333411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Alan Turing’s Bombe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Used to crack Germany’s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enigma machine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0" y="1295400"/>
            <a:ext cx="4190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ENIAC - 1946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First general purpose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electronic computer.  Designed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to calculate ballistic trajectories</a:t>
            </a:r>
          </a:p>
        </p:txBody>
      </p:sp>
    </p:spTree>
    <p:extLst>
      <p:ext uri="{BB962C8B-B14F-4D97-AF65-F5344CB8AC3E}">
        <p14:creationId xmlns:p14="http://schemas.microsoft.com/office/powerpoint/2010/main" val="27735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457200" y="25146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Graphics</a:t>
            </a: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152400" y="33528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Scientific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Computing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3962400" y="10668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Embedded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Computing</a:t>
            </a: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5867400" y="228600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Smart Dust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&amp; Sensor Networks</a:t>
            </a: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6172200" y="28956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2743200" y="53340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Cryptography</a:t>
            </a:r>
          </a:p>
        </p:txBody>
      </p:sp>
      <p:cxnSp>
        <p:nvCxnSpPr>
          <p:cNvPr id="11" name="Straight Arrow Connector 10"/>
          <p:cNvCxnSpPr/>
          <p:nvPr>
            <p:custDataLst>
              <p:tags r:id="rId7"/>
            </p:custDataLst>
          </p:nvPr>
        </p:nvCxnSpPr>
        <p:spPr>
          <a:xfrm rot="10800000">
            <a:off x="1905000" y="2819400"/>
            <a:ext cx="2514600" cy="6858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>
            <p:custDataLst>
              <p:tags r:id="rId8"/>
            </p:custDataLst>
          </p:nvPr>
        </p:nvCxnSpPr>
        <p:spPr>
          <a:xfrm rot="10800000" flipV="1">
            <a:off x="1905000" y="3048000"/>
            <a:ext cx="914400" cy="5334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>
            <p:custDataLst>
              <p:tags r:id="rId9"/>
            </p:custDataLst>
          </p:nvPr>
        </p:nvCxnSpPr>
        <p:spPr>
          <a:xfrm rot="5400000">
            <a:off x="3314700" y="4152900"/>
            <a:ext cx="1447800" cy="9144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6" idx="2"/>
          </p:cNvCxnSpPr>
          <p:nvPr>
            <p:custDataLst>
              <p:tags r:id="rId10"/>
            </p:custDataLst>
          </p:nvPr>
        </p:nvCxnSpPr>
        <p:spPr>
          <a:xfrm rot="5400000" flipH="1" flipV="1">
            <a:off x="3771910" y="2744004"/>
            <a:ext cx="1866087" cy="419894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>
            <p:custDataLst>
              <p:tags r:id="rId11"/>
            </p:custDataLst>
          </p:nvPr>
        </p:nvCxnSpPr>
        <p:spPr>
          <a:xfrm flipV="1">
            <a:off x="4191000" y="3429000"/>
            <a:ext cx="2438400" cy="9906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>
            <p:custDataLst>
              <p:tags r:id="rId12"/>
            </p:custDataLst>
          </p:nvPr>
        </p:nvCxnSpPr>
        <p:spPr>
          <a:xfrm flipV="1">
            <a:off x="4800600" y="1219200"/>
            <a:ext cx="3124200" cy="12192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>
            <p:custDataLst>
              <p:tags r:id="rId13"/>
            </p:custDataLst>
          </p:nvPr>
        </p:nvCxnSpPr>
        <p:spPr>
          <a:xfrm rot="16200000" flipV="1">
            <a:off x="1143000" y="1600200"/>
            <a:ext cx="1447800" cy="12954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>
            <p:custDataLst>
              <p:tags r:id="rId14"/>
            </p:custDataLst>
          </p:nvPr>
        </p:nvSpPr>
        <p:spPr>
          <a:xfrm>
            <a:off x="152400" y="10668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Games</a:t>
            </a:r>
          </a:p>
        </p:txBody>
      </p:sp>
      <p:sp>
        <p:nvSpPr>
          <p:cNvPr id="37" name="Oval 36"/>
          <p:cNvSpPr/>
          <p:nvPr>
            <p:custDataLst>
              <p:tags r:id="rId15"/>
            </p:custDataLst>
          </p:nvPr>
        </p:nvSpPr>
        <p:spPr>
          <a:xfrm>
            <a:off x="3886200" y="2743200"/>
            <a:ext cx="1371600" cy="1371600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>
            <p:custDataLst>
              <p:tags r:id="rId16"/>
            </p:custDataLst>
          </p:nvPr>
        </p:nvSpPr>
        <p:spPr>
          <a:xfrm>
            <a:off x="4267200" y="2971800"/>
            <a:ext cx="152400" cy="381000"/>
          </a:xfrm>
          <a:prstGeom prst="ellipse">
            <a:avLst/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>
            <p:custDataLst>
              <p:tags r:id="rId17"/>
            </p:custDataLst>
          </p:nvPr>
        </p:nvSpPr>
        <p:spPr>
          <a:xfrm>
            <a:off x="4724400" y="2971800"/>
            <a:ext cx="152400" cy="381000"/>
          </a:xfrm>
          <a:prstGeom prst="ellipse">
            <a:avLst/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/>
          <p:cNvSpPr/>
          <p:nvPr>
            <p:custDataLst>
              <p:tags r:id="rId18"/>
            </p:custDataLst>
          </p:nvPr>
        </p:nvSpPr>
        <p:spPr>
          <a:xfrm flipV="1">
            <a:off x="4114800" y="3200400"/>
            <a:ext cx="914400" cy="685800"/>
          </a:xfrm>
          <a:prstGeom prst="arc">
            <a:avLst>
              <a:gd name="adj1" fmla="val 11192200"/>
              <a:gd name="adj2" fmla="val 20856061"/>
            </a:avLst>
          </a:prstGeom>
          <a:ln w="5715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>
            <p:custDataLst>
              <p:tags r:id="rId19"/>
            </p:custDataLst>
          </p:nvPr>
        </p:nvCxnSpPr>
        <p:spPr>
          <a:xfrm>
            <a:off x="5257800" y="2286000"/>
            <a:ext cx="1066800" cy="6858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>
            <p:custDataLst>
              <p:tags r:id="rId20"/>
            </p:custDataLst>
          </p:nvPr>
        </p:nvCxnSpPr>
        <p:spPr>
          <a:xfrm>
            <a:off x="5029200" y="3886200"/>
            <a:ext cx="1066800" cy="6858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>
            <p:custDataLst>
              <p:tags r:id="rId21"/>
            </p:custDataLst>
          </p:nvPr>
        </p:nvSpPr>
        <p:spPr>
          <a:xfrm>
            <a:off x="4953000" y="4343400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Cloud Computing</a:t>
            </a:r>
          </a:p>
        </p:txBody>
      </p:sp>
      <p:cxnSp>
        <p:nvCxnSpPr>
          <p:cNvPr id="27" name="Straight Arrow Connector 26"/>
          <p:cNvCxnSpPr/>
          <p:nvPr>
            <p:custDataLst>
              <p:tags r:id="rId22"/>
            </p:custDataLst>
          </p:nvPr>
        </p:nvCxnSpPr>
        <p:spPr>
          <a:xfrm flipH="1" flipV="1">
            <a:off x="3162300" y="1828800"/>
            <a:ext cx="1028700" cy="1034143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>
            <p:custDataLst>
              <p:tags r:id="rId23"/>
            </p:custDataLst>
          </p:nvPr>
        </p:nvSpPr>
        <p:spPr>
          <a:xfrm>
            <a:off x="2057400" y="1262390"/>
            <a:ext cx="175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Save the world?</a:t>
            </a:r>
          </a:p>
        </p:txBody>
      </p:sp>
    </p:spTree>
    <p:extLst>
      <p:ext uri="{BB962C8B-B14F-4D97-AF65-F5344CB8AC3E}">
        <p14:creationId xmlns:p14="http://schemas.microsoft.com/office/powerpoint/2010/main" val="191151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34" grpId="0"/>
      <p:bldP spid="25" grpId="0"/>
      <p:bldP spid="2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Survey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Are you a better computer scientist and software engineering knowing “the low-level stuff”?</a:t>
            </a:r>
          </a:p>
          <a:p>
            <a:endParaRPr lang="en-US" dirty="0" smtClean="0"/>
          </a:p>
          <a:p>
            <a:r>
              <a:rPr lang="en-US" dirty="0" smtClean="0"/>
              <a:t>How much of computer architecture do software engineers actually have to deal with?</a:t>
            </a:r>
          </a:p>
          <a:p>
            <a:endParaRPr lang="en-US" dirty="0" smtClean="0"/>
          </a:p>
          <a:p>
            <a:r>
              <a:rPr lang="en-US" dirty="0" smtClean="0"/>
              <a:t>What are the most important aspects of computer architecture that a software engineer should keep in mind while programming?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80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8600" y="533400"/>
            <a:ext cx="8686800" cy="6400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These days, programs run on hardware...</a:t>
            </a:r>
          </a:p>
          <a:p>
            <a:r>
              <a:rPr lang="en-US" dirty="0" smtClean="0"/>
              <a:t>	… more than ever before</a:t>
            </a:r>
          </a:p>
          <a:p>
            <a:endParaRPr lang="en-US" dirty="0" smtClean="0"/>
          </a:p>
          <a:p>
            <a:r>
              <a:rPr lang="en-US" dirty="0" smtClean="0"/>
              <a:t>Google Chrome</a:t>
            </a:r>
          </a:p>
          <a:p>
            <a:r>
              <a:rPr lang="en-US" dirty="0" smtClean="0">
                <a:sym typeface="Wingdings" pitchFamily="2" charset="2"/>
              </a:rPr>
              <a:t> Operating Systems</a:t>
            </a:r>
          </a:p>
          <a:p>
            <a:r>
              <a:rPr lang="en-US" dirty="0" smtClean="0">
                <a:sym typeface="Wingdings" pitchFamily="2" charset="2"/>
              </a:rPr>
              <a:t> Multi-Core &amp; Hyper-Threading</a:t>
            </a:r>
          </a:p>
          <a:p>
            <a:r>
              <a:rPr lang="en-US" dirty="0" smtClean="0">
                <a:sym typeface="Wingdings" pitchFamily="2" charset="2"/>
              </a:rPr>
              <a:t> Datapath Pipelines, Caches, MMUs, I/O &amp; DMA</a:t>
            </a:r>
          </a:p>
          <a:p>
            <a:r>
              <a:rPr lang="en-US" dirty="0" smtClean="0">
                <a:sym typeface="Wingdings" pitchFamily="2" charset="2"/>
              </a:rPr>
              <a:t> Busses, Logic, &amp; State machines</a:t>
            </a:r>
          </a:p>
          <a:p>
            <a:r>
              <a:rPr lang="en-US" dirty="0" smtClean="0">
                <a:sym typeface="Wingdings" pitchFamily="2" charset="2"/>
              </a:rPr>
              <a:t> Gates</a:t>
            </a:r>
          </a:p>
          <a:p>
            <a:r>
              <a:rPr lang="en-US" dirty="0" smtClean="0">
                <a:sym typeface="Wingdings" pitchFamily="2" charset="2"/>
              </a:rPr>
              <a:t> Transistors</a:t>
            </a:r>
          </a:p>
          <a:p>
            <a:r>
              <a:rPr lang="en-US" dirty="0" smtClean="0">
                <a:sym typeface="Wingdings" pitchFamily="2" charset="2"/>
              </a:rPr>
              <a:t> Silicon</a:t>
            </a:r>
          </a:p>
          <a:p>
            <a:r>
              <a:rPr lang="en-US" dirty="0" smtClean="0">
                <a:sym typeface="Wingdings" pitchFamily="2" charset="2"/>
              </a:rPr>
              <a:t> Electrons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8130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99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Where to?</a:t>
            </a:r>
            <a:endParaRPr lang="en-US"/>
          </a:p>
        </p:txBody>
      </p:sp>
      <p:sp>
        <p:nvSpPr>
          <p:cNvPr id="579993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228600" y="533400"/>
            <a:ext cx="8686800" cy="6400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CS 3110: Better concurrent programming</a:t>
            </a:r>
          </a:p>
          <a:p>
            <a:endParaRPr lang="en-US" sz="800" dirty="0" smtClean="0"/>
          </a:p>
          <a:p>
            <a:r>
              <a:rPr lang="en-US" sz="28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CS 4410/4411: The Operating System!</a:t>
            </a:r>
          </a:p>
          <a:p>
            <a:endParaRPr lang="en-US" sz="800" dirty="0" smtClean="0"/>
          </a:p>
          <a:p>
            <a:r>
              <a:rPr lang="en-US" sz="2800" dirty="0" smtClean="0"/>
              <a:t>CS 4420/ECE 4750: Computer Architecture</a:t>
            </a:r>
          </a:p>
          <a:p>
            <a:endParaRPr lang="en-US" sz="800" dirty="0" smtClean="0"/>
          </a:p>
          <a:p>
            <a:r>
              <a:rPr lang="en-US" sz="2800" dirty="0" smtClean="0"/>
              <a:t>CS 4450: Networking</a:t>
            </a:r>
          </a:p>
          <a:p>
            <a:endParaRPr lang="en-US" sz="800" dirty="0" smtClean="0"/>
          </a:p>
          <a:p>
            <a:r>
              <a:rPr lang="en-US" sz="2800" dirty="0" smtClean="0"/>
              <a:t>CS 4620: Graphics</a:t>
            </a:r>
          </a:p>
          <a:p>
            <a:endParaRPr lang="en-US" sz="800" dirty="0" smtClean="0"/>
          </a:p>
          <a:p>
            <a:r>
              <a:rPr lang="en-US" sz="2800" dirty="0" err="1" smtClean="0"/>
              <a:t>MEng</a:t>
            </a:r>
            <a:endParaRPr lang="en-US" sz="2800" dirty="0" smtClean="0"/>
          </a:p>
          <a:p>
            <a:r>
              <a:rPr lang="en-US" sz="2400" dirty="0" smtClean="0"/>
              <a:t>5412—Cloud Computing,  5414—</a:t>
            </a:r>
            <a:r>
              <a:rPr lang="en-US" sz="2400" dirty="0" err="1" smtClean="0"/>
              <a:t>Distr</a:t>
            </a:r>
            <a:r>
              <a:rPr lang="en-US" sz="2400" dirty="0" smtClean="0"/>
              <a:t> Computing</a:t>
            </a:r>
          </a:p>
          <a:p>
            <a:r>
              <a:rPr lang="en-US" sz="2400" dirty="0" smtClean="0"/>
              <a:t>5430—Systems </a:t>
            </a:r>
            <a:r>
              <a:rPr lang="en-US" sz="2400" dirty="0" err="1" smtClean="0"/>
              <a:t>Secuirty</a:t>
            </a:r>
            <a:r>
              <a:rPr lang="en-US" sz="2400" dirty="0" smtClean="0"/>
              <a:t>, 5413 – high </a:t>
            </a:r>
            <a:r>
              <a:rPr lang="en-US" sz="2400" dirty="0" err="1" smtClean="0"/>
              <a:t>perf</a:t>
            </a:r>
            <a:r>
              <a:rPr lang="en-US" sz="2400" dirty="0" smtClean="0"/>
              <a:t> systems and </a:t>
            </a:r>
            <a:r>
              <a:rPr lang="en-US" sz="2400" dirty="0" err="1" smtClean="0"/>
              <a:t>netowrking</a:t>
            </a:r>
            <a:endParaRPr lang="en-US" sz="2400" dirty="0" smtClean="0"/>
          </a:p>
          <a:p>
            <a:r>
              <a:rPr lang="en-US" sz="2400" dirty="0" smtClean="0"/>
              <a:t>5300—Arch of </a:t>
            </a:r>
            <a:r>
              <a:rPr lang="en-US" sz="2400" dirty="0" err="1" smtClean="0"/>
              <a:t>Larg</a:t>
            </a:r>
            <a:r>
              <a:rPr lang="en-US" sz="2400" dirty="0" smtClean="0"/>
              <a:t> scale Info Systems</a:t>
            </a:r>
          </a:p>
          <a:p>
            <a:r>
              <a:rPr lang="en-US" sz="2400" dirty="0" smtClean="0"/>
              <a:t>6644 – Modeling the world</a:t>
            </a:r>
          </a:p>
          <a:p>
            <a:r>
              <a:rPr lang="en-US" sz="2400" dirty="0"/>
              <a:t>And many more</a:t>
            </a: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40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50699"/>
            <a:ext cx="1173653" cy="120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8600" y="533400"/>
            <a:ext cx="8686800" cy="6553200"/>
          </a:xfrm>
        </p:spPr>
        <p:txBody>
          <a:bodyPr>
            <a:normAutofit/>
          </a:bodyPr>
          <a:lstStyle/>
          <a:p>
            <a:r>
              <a:rPr lang="en-US" dirty="0" smtClean="0"/>
              <a:t>Your job as a computer scientist will require knowledge the computer</a:t>
            </a:r>
          </a:p>
          <a:p>
            <a:r>
              <a:rPr lang="en-US" sz="2800" dirty="0" smtClean="0"/>
              <a:t>Research/University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Industry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Government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654" y="3557098"/>
            <a:ext cx="2619375" cy="92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029" y="3555607"/>
            <a:ext cx="967468" cy="99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212" y="4459639"/>
            <a:ext cx="1002883" cy="1026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5257800"/>
            <a:ext cx="1485900" cy="1521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780" y="5367961"/>
            <a:ext cx="1367300" cy="139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144" y="5394779"/>
            <a:ext cx="13335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679" y="4466527"/>
            <a:ext cx="3005818" cy="730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44" y="4278184"/>
            <a:ext cx="742340" cy="91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compfac_2line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057400" y="2030948"/>
            <a:ext cx="5638190" cy="94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44" y="3561343"/>
            <a:ext cx="742340" cy="74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94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801987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609600" y="1828800"/>
            <a:ext cx="8001000" cy="112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If you want to make an apple pie from scratch, you must first create the universe.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– Carl Sagan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074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381000" y="1752600"/>
            <a:ext cx="1981200" cy="381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25</a:t>
            </a:r>
            <a:r>
              <a:rPr lang="en-US" sz="2400" dirty="0" smtClean="0"/>
              <a:t> </a:t>
            </a:r>
            <a:r>
              <a:rPr lang="en-US" sz="2400" dirty="0" smtClean="0"/>
              <a:t>bits</a:t>
            </a:r>
            <a:endParaRPr lang="en-US" sz="2400" dirty="0"/>
          </a:p>
        </p:txBody>
      </p:sp>
      <p:sp>
        <p:nvSpPr>
          <p:cNvPr id="7" name="Rectangle 6"/>
          <p:cNvSpPr/>
          <p:nvPr>
            <p:custDataLst>
              <p:tags r:id="rId2"/>
            </p:custDataLst>
          </p:nvPr>
        </p:nvSpPr>
        <p:spPr>
          <a:xfrm>
            <a:off x="152400" y="5648980"/>
            <a:ext cx="838200" cy="381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PTBR</a:t>
            </a:r>
            <a:endParaRPr lang="en-US" sz="2400" dirty="0"/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2362200" y="1752600"/>
            <a:ext cx="1981200" cy="381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25</a:t>
            </a:r>
            <a:r>
              <a:rPr lang="en-US" sz="2400" dirty="0" smtClean="0"/>
              <a:t> </a:t>
            </a:r>
            <a:r>
              <a:rPr lang="en-US" sz="2400" dirty="0" smtClean="0"/>
              <a:t>bits</a:t>
            </a:r>
            <a:endParaRPr lang="en-US" sz="2400" dirty="0"/>
          </a:p>
        </p:txBody>
      </p:sp>
      <p:sp>
        <p:nvSpPr>
          <p:cNvPr id="9" name="Rectangle 8"/>
          <p:cNvSpPr/>
          <p:nvPr>
            <p:custDataLst>
              <p:tags r:id="rId4"/>
            </p:custDataLst>
          </p:nvPr>
        </p:nvSpPr>
        <p:spPr>
          <a:xfrm>
            <a:off x="4343400" y="1752600"/>
            <a:ext cx="1981200" cy="381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14 </a:t>
            </a:r>
            <a:r>
              <a:rPr lang="en-US" sz="2400" dirty="0" smtClean="0"/>
              <a:t>bits</a:t>
            </a:r>
            <a:endParaRPr lang="en-US" sz="2400" dirty="0"/>
          </a:p>
        </p:txBody>
      </p:sp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6299024" y="1686580"/>
            <a:ext cx="101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vaddr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>
            <p:custDataLst>
              <p:tags r:id="rId6"/>
            </p:custDataLst>
          </p:nvPr>
        </p:nvCxnSpPr>
        <p:spPr>
          <a:xfrm flipV="1">
            <a:off x="990600" y="5791200"/>
            <a:ext cx="609600" cy="1018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>
            <p:custDataLst>
              <p:tags r:id="rId7"/>
            </p:custDataLst>
          </p:nvPr>
        </p:nvCxnSpPr>
        <p:spPr>
          <a:xfrm>
            <a:off x="1219200" y="5105400"/>
            <a:ext cx="3810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>
            <p:custDataLst>
              <p:tags r:id="rId8"/>
            </p:custDataLst>
          </p:nvPr>
        </p:nvCxnSpPr>
        <p:spPr>
          <a:xfrm rot="5400000" flipH="1" flipV="1">
            <a:off x="-266700" y="3619500"/>
            <a:ext cx="2971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>
            <p:custDataLst>
              <p:tags r:id="rId9"/>
            </p:custDataLst>
          </p:nvPr>
        </p:nvSpPr>
        <p:spPr>
          <a:xfrm>
            <a:off x="1676400" y="4963180"/>
            <a:ext cx="1600200" cy="3048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PDEntry</a:t>
            </a:r>
            <a:endParaRPr lang="en-US" sz="2400" dirty="0"/>
          </a:p>
        </p:txBody>
      </p:sp>
      <p:sp>
        <p:nvSpPr>
          <p:cNvPr id="19" name="TextBox 18"/>
          <p:cNvSpPr txBox="1"/>
          <p:nvPr>
            <p:custDataLst>
              <p:tags r:id="rId10"/>
            </p:custDataLst>
          </p:nvPr>
        </p:nvSpPr>
        <p:spPr>
          <a:xfrm>
            <a:off x="1371600" y="5801380"/>
            <a:ext cx="2294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Page Directory</a:t>
            </a:r>
          </a:p>
        </p:txBody>
      </p:sp>
      <p:cxnSp>
        <p:nvCxnSpPr>
          <p:cNvPr id="21" name="Straight Arrow Connector 20"/>
          <p:cNvCxnSpPr/>
          <p:nvPr>
            <p:custDataLst>
              <p:tags r:id="rId11"/>
            </p:custDataLst>
          </p:nvPr>
        </p:nvCxnSpPr>
        <p:spPr>
          <a:xfrm>
            <a:off x="3657600" y="4038600"/>
            <a:ext cx="3810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>
            <p:custDataLst>
              <p:tags r:id="rId12"/>
            </p:custDataLst>
          </p:nvPr>
        </p:nvCxnSpPr>
        <p:spPr>
          <a:xfrm rot="5400000" flipH="1" flipV="1">
            <a:off x="2705100" y="3086100"/>
            <a:ext cx="1905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>
            <p:custDataLst>
              <p:tags r:id="rId13"/>
            </p:custDataLst>
          </p:nvPr>
        </p:nvSpPr>
        <p:spPr>
          <a:xfrm>
            <a:off x="4060091" y="5115580"/>
            <a:ext cx="1774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Page Table</a:t>
            </a:r>
          </a:p>
        </p:txBody>
      </p:sp>
      <p:sp>
        <p:nvSpPr>
          <p:cNvPr id="26" name="Rectangle 25"/>
          <p:cNvSpPr/>
          <p:nvPr>
            <p:custDataLst>
              <p:tags r:id="rId14"/>
            </p:custDataLst>
          </p:nvPr>
        </p:nvSpPr>
        <p:spPr>
          <a:xfrm>
            <a:off x="4136291" y="3896380"/>
            <a:ext cx="1600200" cy="3048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PTEntry</a:t>
            </a:r>
            <a:endParaRPr lang="en-US" sz="2400" dirty="0"/>
          </a:p>
        </p:txBody>
      </p:sp>
      <p:cxnSp>
        <p:nvCxnSpPr>
          <p:cNvPr id="32" name="Straight Arrow Connector 31"/>
          <p:cNvCxnSpPr/>
          <p:nvPr>
            <p:custDataLst>
              <p:tags r:id="rId15"/>
            </p:custDataLst>
          </p:nvPr>
        </p:nvCxnSpPr>
        <p:spPr>
          <a:xfrm>
            <a:off x="3276600" y="5105400"/>
            <a:ext cx="7620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>
            <p:custDataLst>
              <p:tags r:id="rId16"/>
            </p:custDataLst>
          </p:nvPr>
        </p:nvCxnSpPr>
        <p:spPr>
          <a:xfrm>
            <a:off x="6096000" y="3581400"/>
            <a:ext cx="3048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>
            <p:custDataLst>
              <p:tags r:id="rId17"/>
            </p:custDataLst>
          </p:nvPr>
        </p:nvCxnSpPr>
        <p:spPr>
          <a:xfrm rot="5400000" flipH="1" flipV="1">
            <a:off x="5372100" y="2857500"/>
            <a:ext cx="1447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>
            <p:custDataLst>
              <p:tags r:id="rId18"/>
            </p:custDataLst>
          </p:nvPr>
        </p:nvSpPr>
        <p:spPr>
          <a:xfrm>
            <a:off x="6400800" y="4038600"/>
            <a:ext cx="1774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Page</a:t>
            </a:r>
          </a:p>
        </p:txBody>
      </p:sp>
      <p:sp>
        <p:nvSpPr>
          <p:cNvPr id="41" name="Rectangle 40"/>
          <p:cNvSpPr/>
          <p:nvPr>
            <p:custDataLst>
              <p:tags r:id="rId19"/>
            </p:custDataLst>
          </p:nvPr>
        </p:nvSpPr>
        <p:spPr>
          <a:xfrm>
            <a:off x="6477000" y="2438400"/>
            <a:ext cx="1600200" cy="16103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2" name="Rectangle 41"/>
          <p:cNvSpPr/>
          <p:nvPr>
            <p:custDataLst>
              <p:tags r:id="rId20"/>
            </p:custDataLst>
          </p:nvPr>
        </p:nvSpPr>
        <p:spPr>
          <a:xfrm>
            <a:off x="6477000" y="3429000"/>
            <a:ext cx="1600200" cy="3048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Word</a:t>
            </a:r>
            <a:endParaRPr lang="en-US" sz="2400" dirty="0"/>
          </a:p>
        </p:txBody>
      </p:sp>
      <p:cxnSp>
        <p:nvCxnSpPr>
          <p:cNvPr id="46" name="Straight Arrow Connector 45"/>
          <p:cNvCxnSpPr/>
          <p:nvPr>
            <p:custDataLst>
              <p:tags r:id="rId21"/>
            </p:custDataLst>
          </p:nvPr>
        </p:nvCxnSpPr>
        <p:spPr>
          <a:xfrm>
            <a:off x="5715000" y="4037012"/>
            <a:ext cx="6858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>
            <p:custDataLst>
              <p:tags r:id="rId22"/>
            </p:custDataLst>
          </p:nvPr>
        </p:nvSpPr>
        <p:spPr>
          <a:xfrm>
            <a:off x="4136291" y="3505200"/>
            <a:ext cx="1600200" cy="161038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3" name="Rectangle 32"/>
          <p:cNvSpPr/>
          <p:nvPr>
            <p:custDataLst>
              <p:tags r:id="rId23"/>
            </p:custDataLst>
          </p:nvPr>
        </p:nvSpPr>
        <p:spPr>
          <a:xfrm>
            <a:off x="1676400" y="4191000"/>
            <a:ext cx="1600200" cy="161038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8" name="Rectangle 27"/>
          <p:cNvSpPr/>
          <p:nvPr>
            <p:custDataLst>
              <p:tags r:id="rId24"/>
            </p:custDataLst>
          </p:nvPr>
        </p:nvSpPr>
        <p:spPr>
          <a:xfrm>
            <a:off x="5105400" y="1015425"/>
            <a:ext cx="3747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Multi-level </a:t>
            </a:r>
            <a:r>
              <a:rPr lang="en-US" sz="3200" dirty="0" err="1" smtClean="0">
                <a:solidFill>
                  <a:schemeClr val="bg1"/>
                </a:solidFill>
              </a:rPr>
              <a:t>PageTable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>
            <p:custDataLst>
              <p:tags r:id="rId25"/>
            </p:custDataLst>
          </p:nvPr>
        </p:nvSpPr>
        <p:spPr>
          <a:xfrm>
            <a:off x="381000" y="1752600"/>
            <a:ext cx="3962400" cy="381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228600" y="152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11" name="Left Brace 10"/>
          <p:cNvSpPr/>
          <p:nvPr/>
        </p:nvSpPr>
        <p:spPr>
          <a:xfrm rot="5400000" flipV="1">
            <a:off x="2331874" y="3230726"/>
            <a:ext cx="279072" cy="1610380"/>
          </a:xfrm>
          <a:prstGeom prst="lef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80225" y="3362980"/>
            <a:ext cx="562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8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Left Brace 13"/>
          <p:cNvSpPr/>
          <p:nvPr/>
        </p:nvSpPr>
        <p:spPr>
          <a:xfrm>
            <a:off x="816709" y="4185630"/>
            <a:ext cx="938939" cy="1595389"/>
          </a:xfrm>
          <a:prstGeom prst="lef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0" y="3657600"/>
            <a:ext cx="141577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25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x8B</a:t>
            </a:r>
            <a:endParaRPr lang="en-US" sz="2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28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</a:t>
            </a:r>
            <a:endParaRPr lang="en-US" sz="2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256</a:t>
            </a:r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</a:t>
            </a:r>
            <a:endParaRPr lang="en-US" sz="2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=1page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0" y="5810905"/>
            <a:ext cx="5268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Page table =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256M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B+256MB +2MB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810001" y="5781019"/>
            <a:ext cx="4191000" cy="553106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1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/>
      <p:bldP spid="24" grpId="0"/>
      <p:bldP spid="26" grpId="0" animBg="1"/>
      <p:bldP spid="40" grpId="0"/>
      <p:bldP spid="41" grpId="0" animBg="1"/>
      <p:bldP spid="42" grpId="0" animBg="1"/>
      <p:bldP spid="31" grpId="0" animBg="1"/>
      <p:bldP spid="33" grpId="0" animBg="1"/>
      <p:bldP spid="11" grpId="0" animBg="1"/>
      <p:bldP spid="12" grpId="0"/>
      <p:bldP spid="14" grpId="0" animBg="1"/>
      <p:bldP spid="37" grpId="0"/>
      <p:bldP spid="16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381000" y="1752600"/>
            <a:ext cx="1981200" cy="381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25</a:t>
            </a:r>
            <a:r>
              <a:rPr lang="en-US" sz="2400" dirty="0" smtClean="0"/>
              <a:t> </a:t>
            </a:r>
            <a:r>
              <a:rPr lang="en-US" sz="2400" dirty="0" smtClean="0"/>
              <a:t>bits</a:t>
            </a:r>
            <a:endParaRPr lang="en-US" sz="2400" dirty="0"/>
          </a:p>
        </p:txBody>
      </p:sp>
      <p:sp>
        <p:nvSpPr>
          <p:cNvPr id="7" name="Rectangle 6"/>
          <p:cNvSpPr/>
          <p:nvPr>
            <p:custDataLst>
              <p:tags r:id="rId2"/>
            </p:custDataLst>
          </p:nvPr>
        </p:nvSpPr>
        <p:spPr>
          <a:xfrm>
            <a:off x="152400" y="5648980"/>
            <a:ext cx="838200" cy="381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PTBR</a:t>
            </a:r>
            <a:endParaRPr lang="en-US" sz="2400" dirty="0"/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2362200" y="1752600"/>
            <a:ext cx="1981200" cy="381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25</a:t>
            </a:r>
            <a:r>
              <a:rPr lang="en-US" sz="2400" dirty="0" smtClean="0"/>
              <a:t> </a:t>
            </a:r>
            <a:r>
              <a:rPr lang="en-US" sz="2400" dirty="0" smtClean="0"/>
              <a:t>bits</a:t>
            </a:r>
            <a:endParaRPr lang="en-US" sz="2400" dirty="0"/>
          </a:p>
        </p:txBody>
      </p:sp>
      <p:sp>
        <p:nvSpPr>
          <p:cNvPr id="9" name="Rectangle 8"/>
          <p:cNvSpPr/>
          <p:nvPr>
            <p:custDataLst>
              <p:tags r:id="rId4"/>
            </p:custDataLst>
          </p:nvPr>
        </p:nvSpPr>
        <p:spPr>
          <a:xfrm>
            <a:off x="4343400" y="1752600"/>
            <a:ext cx="1981200" cy="381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14 </a:t>
            </a:r>
            <a:r>
              <a:rPr lang="en-US" sz="2400" dirty="0" smtClean="0"/>
              <a:t>bits</a:t>
            </a:r>
            <a:endParaRPr lang="en-US" sz="2400" dirty="0"/>
          </a:p>
        </p:txBody>
      </p:sp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6299024" y="1686580"/>
            <a:ext cx="101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vaddr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>
            <p:custDataLst>
              <p:tags r:id="rId6"/>
            </p:custDataLst>
          </p:nvPr>
        </p:nvCxnSpPr>
        <p:spPr>
          <a:xfrm flipV="1">
            <a:off x="990600" y="5791200"/>
            <a:ext cx="609600" cy="1018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>
            <p:custDataLst>
              <p:tags r:id="rId7"/>
            </p:custDataLst>
          </p:nvPr>
        </p:nvCxnSpPr>
        <p:spPr>
          <a:xfrm>
            <a:off x="1219200" y="5105400"/>
            <a:ext cx="3810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>
            <p:custDataLst>
              <p:tags r:id="rId8"/>
            </p:custDataLst>
          </p:nvPr>
        </p:nvCxnSpPr>
        <p:spPr>
          <a:xfrm rot="5400000" flipH="1" flipV="1">
            <a:off x="-266700" y="3619500"/>
            <a:ext cx="2971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>
            <p:custDataLst>
              <p:tags r:id="rId9"/>
            </p:custDataLst>
          </p:nvPr>
        </p:nvSpPr>
        <p:spPr>
          <a:xfrm>
            <a:off x="1676400" y="4963180"/>
            <a:ext cx="1600200" cy="3048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PDEntry</a:t>
            </a:r>
            <a:endParaRPr lang="en-US" sz="2400" dirty="0"/>
          </a:p>
        </p:txBody>
      </p:sp>
      <p:sp>
        <p:nvSpPr>
          <p:cNvPr id="19" name="TextBox 18"/>
          <p:cNvSpPr txBox="1"/>
          <p:nvPr>
            <p:custDataLst>
              <p:tags r:id="rId10"/>
            </p:custDataLst>
          </p:nvPr>
        </p:nvSpPr>
        <p:spPr>
          <a:xfrm>
            <a:off x="1371600" y="5801380"/>
            <a:ext cx="2294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Page Directory</a:t>
            </a:r>
          </a:p>
        </p:txBody>
      </p:sp>
      <p:cxnSp>
        <p:nvCxnSpPr>
          <p:cNvPr id="21" name="Straight Arrow Connector 20"/>
          <p:cNvCxnSpPr/>
          <p:nvPr>
            <p:custDataLst>
              <p:tags r:id="rId11"/>
            </p:custDataLst>
          </p:nvPr>
        </p:nvCxnSpPr>
        <p:spPr>
          <a:xfrm>
            <a:off x="3657600" y="4038600"/>
            <a:ext cx="3810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>
            <p:custDataLst>
              <p:tags r:id="rId12"/>
            </p:custDataLst>
          </p:nvPr>
        </p:nvCxnSpPr>
        <p:spPr>
          <a:xfrm rot="5400000" flipH="1" flipV="1">
            <a:off x="2705100" y="3086100"/>
            <a:ext cx="1905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>
            <p:custDataLst>
              <p:tags r:id="rId13"/>
            </p:custDataLst>
          </p:nvPr>
        </p:nvSpPr>
        <p:spPr>
          <a:xfrm>
            <a:off x="4060091" y="5115580"/>
            <a:ext cx="1774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Page Table</a:t>
            </a:r>
          </a:p>
        </p:txBody>
      </p:sp>
      <p:sp>
        <p:nvSpPr>
          <p:cNvPr id="26" name="Rectangle 25"/>
          <p:cNvSpPr/>
          <p:nvPr>
            <p:custDataLst>
              <p:tags r:id="rId14"/>
            </p:custDataLst>
          </p:nvPr>
        </p:nvSpPr>
        <p:spPr>
          <a:xfrm>
            <a:off x="4136291" y="3896380"/>
            <a:ext cx="1600200" cy="3048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PTEntry</a:t>
            </a:r>
            <a:endParaRPr lang="en-US" sz="2400" dirty="0"/>
          </a:p>
        </p:txBody>
      </p:sp>
      <p:cxnSp>
        <p:nvCxnSpPr>
          <p:cNvPr id="32" name="Straight Arrow Connector 31"/>
          <p:cNvCxnSpPr/>
          <p:nvPr>
            <p:custDataLst>
              <p:tags r:id="rId15"/>
            </p:custDataLst>
          </p:nvPr>
        </p:nvCxnSpPr>
        <p:spPr>
          <a:xfrm>
            <a:off x="3276600" y="5105400"/>
            <a:ext cx="7620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>
            <p:custDataLst>
              <p:tags r:id="rId16"/>
            </p:custDataLst>
          </p:nvPr>
        </p:nvCxnSpPr>
        <p:spPr>
          <a:xfrm>
            <a:off x="6096000" y="3581400"/>
            <a:ext cx="3048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>
            <p:custDataLst>
              <p:tags r:id="rId17"/>
            </p:custDataLst>
          </p:nvPr>
        </p:nvCxnSpPr>
        <p:spPr>
          <a:xfrm rot="5400000" flipH="1" flipV="1">
            <a:off x="5372100" y="2857500"/>
            <a:ext cx="1447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>
            <p:custDataLst>
              <p:tags r:id="rId18"/>
            </p:custDataLst>
          </p:nvPr>
        </p:nvSpPr>
        <p:spPr>
          <a:xfrm>
            <a:off x="6400800" y="4038600"/>
            <a:ext cx="1774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Page</a:t>
            </a:r>
          </a:p>
        </p:txBody>
      </p:sp>
      <p:sp>
        <p:nvSpPr>
          <p:cNvPr id="41" name="Rectangle 40"/>
          <p:cNvSpPr/>
          <p:nvPr>
            <p:custDataLst>
              <p:tags r:id="rId19"/>
            </p:custDataLst>
          </p:nvPr>
        </p:nvSpPr>
        <p:spPr>
          <a:xfrm>
            <a:off x="6477000" y="2438400"/>
            <a:ext cx="1600200" cy="16103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2" name="Rectangle 41"/>
          <p:cNvSpPr/>
          <p:nvPr>
            <p:custDataLst>
              <p:tags r:id="rId20"/>
            </p:custDataLst>
          </p:nvPr>
        </p:nvSpPr>
        <p:spPr>
          <a:xfrm>
            <a:off x="6477000" y="3429000"/>
            <a:ext cx="1600200" cy="3048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Word</a:t>
            </a:r>
            <a:endParaRPr lang="en-US" sz="2400" dirty="0"/>
          </a:p>
        </p:txBody>
      </p:sp>
      <p:cxnSp>
        <p:nvCxnSpPr>
          <p:cNvPr id="46" name="Straight Arrow Connector 45"/>
          <p:cNvCxnSpPr/>
          <p:nvPr>
            <p:custDataLst>
              <p:tags r:id="rId21"/>
            </p:custDataLst>
          </p:nvPr>
        </p:nvCxnSpPr>
        <p:spPr>
          <a:xfrm>
            <a:off x="5715000" y="4037012"/>
            <a:ext cx="6858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>
            <p:custDataLst>
              <p:tags r:id="rId22"/>
            </p:custDataLst>
          </p:nvPr>
        </p:nvSpPr>
        <p:spPr>
          <a:xfrm>
            <a:off x="4136291" y="3505200"/>
            <a:ext cx="1600200" cy="161038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3" name="Rectangle 32"/>
          <p:cNvSpPr/>
          <p:nvPr>
            <p:custDataLst>
              <p:tags r:id="rId23"/>
            </p:custDataLst>
          </p:nvPr>
        </p:nvSpPr>
        <p:spPr>
          <a:xfrm>
            <a:off x="1676400" y="4191000"/>
            <a:ext cx="1600200" cy="161038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8" name="Rectangle 27"/>
          <p:cNvSpPr/>
          <p:nvPr>
            <p:custDataLst>
              <p:tags r:id="rId24"/>
            </p:custDataLst>
          </p:nvPr>
        </p:nvSpPr>
        <p:spPr>
          <a:xfrm>
            <a:off x="5105400" y="1015425"/>
            <a:ext cx="3747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Multi-level </a:t>
            </a:r>
            <a:r>
              <a:rPr lang="en-US" sz="3200" dirty="0" err="1" smtClean="0">
                <a:solidFill>
                  <a:schemeClr val="bg1"/>
                </a:solidFill>
              </a:rPr>
              <a:t>PageTable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>
            <p:custDataLst>
              <p:tags r:id="rId25"/>
            </p:custDataLst>
          </p:nvPr>
        </p:nvSpPr>
        <p:spPr>
          <a:xfrm>
            <a:off x="381000" y="1752600"/>
            <a:ext cx="3962400" cy="381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228600" y="152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11" name="Left Brace 10"/>
          <p:cNvSpPr/>
          <p:nvPr/>
        </p:nvSpPr>
        <p:spPr>
          <a:xfrm rot="5400000" flipV="1">
            <a:off x="2331874" y="3230726"/>
            <a:ext cx="279072" cy="1610380"/>
          </a:xfrm>
          <a:prstGeom prst="lef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80225" y="3362980"/>
            <a:ext cx="562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8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Left Brace 13"/>
          <p:cNvSpPr/>
          <p:nvPr/>
        </p:nvSpPr>
        <p:spPr>
          <a:xfrm>
            <a:off x="816709" y="4185630"/>
            <a:ext cx="938939" cy="1595389"/>
          </a:xfrm>
          <a:prstGeom prst="lef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0" y="3657600"/>
            <a:ext cx="141577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25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x8B</a:t>
            </a:r>
            <a:endParaRPr lang="en-US" sz="2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28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</a:t>
            </a:r>
            <a:endParaRPr lang="en-US" sz="2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=256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</a:t>
            </a:r>
            <a:endParaRPr lang="en-US" sz="2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=1page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0" y="5810905"/>
            <a:ext cx="5432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Page table =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512M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 +2MB = 514MB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810002" y="5781019"/>
            <a:ext cx="3047998" cy="553106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0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How to improve your grade?</a:t>
            </a:r>
          </a:p>
          <a:p>
            <a:pPr marL="173038" lvl="1" indent="0">
              <a:buNone/>
            </a:pPr>
            <a:endParaRPr lang="en-US" sz="3600" dirty="0" smtClean="0"/>
          </a:p>
          <a:p>
            <a:r>
              <a:rPr lang="en-US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Submit a course evaluation and drop lowest in-class lab score</a:t>
            </a:r>
          </a:p>
          <a:p>
            <a:pPr lvl="1"/>
            <a:r>
              <a:rPr lang="en-US" dirty="0" smtClean="0"/>
              <a:t>To receive credit, Submit before Monday, May </a:t>
            </a:r>
            <a:r>
              <a:rPr lang="en-US" dirty="0" smtClean="0"/>
              <a:t>11</a:t>
            </a:r>
            <a:r>
              <a:rPr lang="en-US" baseline="30000" dirty="0" smtClean="0"/>
              <a:t>th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6677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3410">
      <a:dk1>
        <a:srgbClr val="FFFFFF"/>
      </a:dk1>
      <a:lt1>
        <a:sysClr val="window" lastClr="FFFFFF"/>
      </a:lt1>
      <a:dk2>
        <a:srgbClr val="000000"/>
      </a:dk2>
      <a:lt2>
        <a:srgbClr val="D8D8D8"/>
      </a:lt2>
      <a:accent1>
        <a:srgbClr val="FFFF00"/>
      </a:accent1>
      <a:accent2>
        <a:srgbClr val="FF0000"/>
      </a:accent2>
      <a:accent3>
        <a:srgbClr val="7030A0"/>
      </a:accent3>
      <a:accent4>
        <a:srgbClr val="0070C0"/>
      </a:accent4>
      <a:accent5>
        <a:srgbClr val="00B0F0"/>
      </a:accent5>
      <a:accent6>
        <a:srgbClr val="FFC000"/>
      </a:accent6>
      <a:hlink>
        <a:srgbClr val="6565FF"/>
      </a:hlink>
      <a:folHlink>
        <a:srgbClr val="A2A2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2870</TotalTime>
  <Words>3687</Words>
  <Application>Microsoft Office PowerPoint</Application>
  <PresentationFormat>On-screen Show (4:3)</PresentationFormat>
  <Paragraphs>687</Paragraphs>
  <Slides>69</Slides>
  <Notes>34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7" baseType="lpstr">
      <vt:lpstr>ＭＳ Ｐゴシック</vt:lpstr>
      <vt:lpstr>Arial</vt:lpstr>
      <vt:lpstr>Calibri</vt:lpstr>
      <vt:lpstr>Consolas</vt:lpstr>
      <vt:lpstr>Helvetica</vt:lpstr>
      <vt:lpstr>Times New Roman</vt:lpstr>
      <vt:lpstr>Wingdings</vt:lpstr>
      <vt:lpstr>Office Theme</vt:lpstr>
      <vt:lpstr>What does the Future Hold?</vt:lpstr>
      <vt:lpstr>Announcements</vt:lpstr>
      <vt:lpstr>Announcements</vt:lpstr>
      <vt:lpstr>Announcements</vt:lpstr>
      <vt:lpstr>Announcements</vt:lpstr>
      <vt:lpstr>Announcements</vt:lpstr>
      <vt:lpstr>Announcements</vt:lpstr>
      <vt:lpstr>Announcements</vt:lpstr>
      <vt:lpstr>Announcements</vt:lpstr>
      <vt:lpstr>Announcements</vt:lpstr>
      <vt:lpstr>Announcements</vt:lpstr>
      <vt:lpstr>Announcements</vt:lpstr>
      <vt:lpstr>Announcements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Big Picture</vt:lpstr>
      <vt:lpstr>What’s next?</vt:lpstr>
      <vt:lpstr>Moore’s Law</vt:lpstr>
      <vt:lpstr>Moore’s Law</vt:lpstr>
      <vt:lpstr>Why Multicore?</vt:lpstr>
      <vt:lpstr>What to do with all these transistors?</vt:lpstr>
      <vt:lpstr>Multi-core</vt:lpstr>
      <vt:lpstr>Multi-core</vt:lpstr>
      <vt:lpstr>What to do with all these transistors?</vt:lpstr>
      <vt:lpstr>Cloud Computing</vt:lpstr>
      <vt:lpstr>Cloud Computing</vt:lpstr>
      <vt:lpstr>Cloud Computing</vt:lpstr>
      <vt:lpstr>Cloud Computing</vt:lpstr>
      <vt:lpstr>Cloud Computing</vt:lpstr>
      <vt:lpstr>Cloud Computing</vt:lpstr>
      <vt:lpstr>Cloud Computing = Network of Datacenters</vt:lpstr>
      <vt:lpstr>Cloud Computing</vt:lpstr>
      <vt:lpstr>Cloud Computing = Network of Datacenters</vt:lpstr>
      <vt:lpstr>Cloud Computing</vt:lpstr>
      <vt:lpstr>Example: Energy and Performance</vt:lpstr>
      <vt:lpstr>What to do with all these transistors?</vt:lpstr>
      <vt:lpstr>Where is the Market?</vt:lpstr>
      <vt:lpstr>Where is the Market?</vt:lpstr>
      <vt:lpstr>Where is the Market?</vt:lpstr>
      <vt:lpstr>Where is the Market?</vt:lpstr>
      <vt:lpstr>PowerPoint Presentation</vt:lpstr>
      <vt:lpstr>Where to?</vt:lpstr>
      <vt:lpstr>Security?</vt:lpstr>
      <vt:lpstr>Security?</vt:lpstr>
      <vt:lpstr>What’s next?</vt:lpstr>
      <vt:lpstr>Moore’s Law</vt:lpstr>
      <vt:lpstr>Moore’s Law</vt:lpstr>
      <vt:lpstr>Parallelism</vt:lpstr>
      <vt:lpstr>My slide from 2008</vt:lpstr>
      <vt:lpstr>Is Moore’s law dead?</vt:lpstr>
      <vt:lpstr>Some thoughts</vt:lpstr>
      <vt:lpstr>PowerPoint Presentation</vt:lpstr>
      <vt:lpstr>Supercomputers</vt:lpstr>
      <vt:lpstr>PowerPoint Presentation</vt:lpstr>
      <vt:lpstr>PowerPoint Presentation</vt:lpstr>
      <vt:lpstr>GPUs for Scientific Computing</vt:lpstr>
      <vt:lpstr>GPUs for Neural Nets</vt:lpstr>
      <vt:lpstr>GPUs for Graphics, of course</vt:lpstr>
      <vt:lpstr>What to do with all these transistors?</vt:lpstr>
      <vt:lpstr>PowerPoint Presentation</vt:lpstr>
      <vt:lpstr>PowerPoint Presentation</vt:lpstr>
      <vt:lpstr>Survey Questions</vt:lpstr>
      <vt:lpstr>Why?</vt:lpstr>
      <vt:lpstr>Where to?</vt:lpstr>
      <vt:lpstr>Why?</vt:lpstr>
      <vt:lpstr>PowerPoint Presentation</vt:lpstr>
    </vt:vector>
  </TitlesOfParts>
  <Company>Cornell University Computing and Information Science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Hakim Weatherspoon</dc:creator>
  <cp:lastModifiedBy>Hakim Weatherspoon</cp:lastModifiedBy>
  <cp:revision>209</cp:revision>
  <dcterms:created xsi:type="dcterms:W3CDTF">2012-11-28T14:27:55Z</dcterms:created>
  <dcterms:modified xsi:type="dcterms:W3CDTF">2015-05-05T16:34:26Z</dcterms:modified>
</cp:coreProperties>
</file>