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9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5" r:id="rId2"/>
    <p:sldId id="298" r:id="rId3"/>
    <p:sldId id="299" r:id="rId4"/>
    <p:sldId id="300" r:id="rId5"/>
    <p:sldId id="296" r:id="rId6"/>
    <p:sldId id="29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7786" autoAdjust="0"/>
  </p:normalViewPr>
  <p:slideViewPr>
    <p:cSldViewPr>
      <p:cViewPr varScale="1">
        <p:scale>
          <a:sx n="47" d="100"/>
          <a:sy n="47" d="100"/>
        </p:scale>
        <p:origin x="107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8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7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30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  <p:extLst>
      <p:ext uri="{BB962C8B-B14F-4D97-AF65-F5344CB8AC3E}">
        <p14:creationId xmlns:p14="http://schemas.microsoft.com/office/powerpoint/2010/main" val="1423589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30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  <p:extLst>
      <p:ext uri="{BB962C8B-B14F-4D97-AF65-F5344CB8AC3E}">
        <p14:creationId xmlns:p14="http://schemas.microsoft.com/office/powerpoint/2010/main" val="647323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1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90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3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900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5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0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0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7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9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41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993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93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6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59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1" tIns="48321" rIns="96641" bIns="483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0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94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1" tIns="48321" rIns="96641" bIns="483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6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8" rIns="96635" bIns="483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7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8" rIns="96635" bIns="48318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825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263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Pair up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2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7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image" Target="../media/image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8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" Type="http://schemas.openxmlformats.org/officeDocument/2006/relationships/tags" Target="../tags/tag84.xml"/><Relationship Id="rId21" Type="http://schemas.openxmlformats.org/officeDocument/2006/relationships/notesSlide" Target="../notesSlides/notesSlide29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notesSlide" Target="../notesSlides/notesSlide30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tags" Target="../tags/tag124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Multicore and </a:t>
            </a:r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468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P &amp; H Chapter 4.10, 1.7, 1.8, 5.10,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6 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05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endParaRPr lang="en-US" dirty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baseline="-25000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endParaRPr lang="en-US" baseline="-25000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6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System Performance?</a:t>
            </a:r>
          </a:p>
          <a:p>
            <a:pPr lvl="1"/>
            <a:r>
              <a:rPr lang="en-US" dirty="0" smtClean="0"/>
              <a:t>Instruction Level Parallelism (ILP)</a:t>
            </a:r>
          </a:p>
          <a:p>
            <a:pPr lvl="1"/>
            <a:r>
              <a:rPr lang="en-US" dirty="0" smtClean="0"/>
              <a:t>Multicore </a:t>
            </a:r>
          </a:p>
          <a:p>
            <a:pPr lvl="2"/>
            <a:r>
              <a:rPr lang="en-US" dirty="0" smtClean="0"/>
              <a:t>Increase clock frequency </a:t>
            </a:r>
            <a:r>
              <a:rPr lang="en-US" dirty="0" err="1" smtClean="0"/>
              <a:t>vs</a:t>
            </a:r>
            <a:r>
              <a:rPr lang="en-US" dirty="0" smtClean="0"/>
              <a:t> multicore</a:t>
            </a:r>
          </a:p>
          <a:p>
            <a:pPr lvl="1"/>
            <a:r>
              <a:rPr lang="en-US" dirty="0" smtClean="0"/>
              <a:t>Beware of </a:t>
            </a:r>
            <a:r>
              <a:rPr lang="en-US" dirty="0" err="1" smtClean="0"/>
              <a:t>Amdahls</a:t>
            </a:r>
            <a:r>
              <a:rPr lang="en-US" dirty="0" smtClean="0"/>
              <a:t> Law</a:t>
            </a:r>
          </a:p>
          <a:p>
            <a:endParaRPr lang="en-US" dirty="0" smtClean="0"/>
          </a:p>
          <a:p>
            <a:r>
              <a:rPr lang="en-US" dirty="0" smtClean="0"/>
              <a:t>Next time: </a:t>
            </a:r>
          </a:p>
          <a:p>
            <a:pPr lvl="1"/>
            <a:r>
              <a:rPr lang="en-US" dirty="0" smtClean="0"/>
              <a:t>Concurrency, programming, </a:t>
            </a:r>
            <a:r>
              <a:rPr lang="en-US" dirty="0"/>
              <a:t>and </a:t>
            </a:r>
            <a:r>
              <a:rPr lang="en-US" dirty="0" smtClean="0"/>
              <a:t>synchronization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to improve system performance?</a:t>
            </a:r>
          </a:p>
          <a:p>
            <a:r>
              <a:rPr lang="en-US" dirty="0" smtClean="0">
                <a:sym typeface="Wingdings" pitchFamily="2" charset="2"/>
              </a:rPr>
              <a:t> Increase CPU clock rate?</a:t>
            </a:r>
          </a:p>
          <a:p>
            <a:r>
              <a:rPr lang="en-US" dirty="0" smtClean="0">
                <a:sym typeface="Wingdings" pitchFamily="2" charset="2"/>
              </a:rPr>
              <a:t>	 But I/O speeds are limited</a:t>
            </a:r>
          </a:p>
          <a:p>
            <a:r>
              <a:rPr lang="en-US" dirty="0" smtClean="0">
                <a:sym typeface="Wingdings" pitchFamily="2" charset="2"/>
              </a:rPr>
              <a:t>		Disk, Memory, Networks, etc.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Recall: Amdahl’s Law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13859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2-stage; 1GHz 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 smtClean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  <p:extLst>
      <p:ext uri="{BB962C8B-B14F-4D97-AF65-F5344CB8AC3E}">
        <p14:creationId xmlns:p14="http://schemas.microsoft.com/office/powerpoint/2010/main" val="6367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level parallelism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5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Static Multiple Issue</a:t>
            </a:r>
          </a:p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5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2735262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/>
              <a:t>One ALU/branch instruction</a:t>
            </a:r>
          </a:p>
          <a:p>
            <a:pPr lvl="1"/>
            <a:r>
              <a:rPr lang="en-US" sz="2400"/>
              <a:t>One load/store instruction</a:t>
            </a:r>
          </a:p>
          <a:p>
            <a:pPr lvl="1"/>
            <a:r>
              <a:rPr lang="en-US" sz="2400"/>
              <a:t>64-bit aligned</a:t>
            </a:r>
          </a:p>
          <a:p>
            <a:pPr lvl="2"/>
            <a:r>
              <a:rPr lang="en-US" sz="2000"/>
              <a:t>ALU/branch, then load/store</a:t>
            </a:r>
          </a:p>
          <a:p>
            <a:pPr lvl="2"/>
            <a:r>
              <a:rPr lang="en-US" sz="2000"/>
              <a:t>Pad an unused instruction with nop</a:t>
            </a:r>
            <a:endParaRPr lang="en-AU" sz="2000"/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/>
          </p:nvPr>
        </p:nvGraphicFramePr>
        <p:xfrm>
          <a:off x="1258888" y="4005263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9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37903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5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561717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155442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TOP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</p:spTree>
    <p:extLst>
      <p:ext uri="{BB962C8B-B14F-4D97-AF65-F5344CB8AC3E}">
        <p14:creationId xmlns:p14="http://schemas.microsoft.com/office/powerpoint/2010/main" val="23087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220200" cy="5638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HW2 Review Sessions!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Saturday, April 18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Hollister B14@7pm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Tuesday, April 21st</a:t>
            </a:r>
            <a:r>
              <a:rPr lang="en-US" sz="4000" dirty="0" smtClean="0"/>
              <a:t>, </a:t>
            </a:r>
            <a:r>
              <a:rPr lang="en-US" sz="4000" dirty="0"/>
              <a:t>Hollister B14@7pm</a:t>
            </a:r>
            <a:endParaRPr lang="en-US" sz="4000" dirty="0" smtClean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Lab3 is due yesterday!</a:t>
            </a:r>
            <a:endParaRPr lang="en-US" sz="4000" dirty="0"/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Wednesday, April 15th</a:t>
            </a: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PA3 started this week!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The Lord of the Cache!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Due Friday, April 24th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564694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158419"/>
            <a:ext cx="883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s1, +8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$s1, $s1, +8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-8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$s3,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 	sw   $t1,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-4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5</a:t>
            </a:r>
          </a:p>
        </p:txBody>
      </p:sp>
    </p:spTree>
    <p:extLst>
      <p:ext uri="{BB962C8B-B14F-4D97-AF65-F5344CB8AC3E}">
        <p14:creationId xmlns:p14="http://schemas.microsoft.com/office/powerpoint/2010/main" val="17925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5517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079242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  <p:extLst>
      <p:ext uri="{BB962C8B-B14F-4D97-AF65-F5344CB8AC3E}">
        <p14:creationId xmlns:p14="http://schemas.microsoft.com/office/powerpoint/2010/main" val="8368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3642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107367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lw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0($s2)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+1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sw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 0($s2)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5</a:t>
            </a:r>
          </a:p>
        </p:txBody>
      </p:sp>
    </p:spTree>
    <p:extLst>
      <p:ext uri="{BB962C8B-B14F-4D97-AF65-F5344CB8AC3E}">
        <p14:creationId xmlns:p14="http://schemas.microsoft.com/office/powerpoint/2010/main" val="38278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Dynamic Multiple Issue</a:t>
            </a:r>
          </a:p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SuperScalar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Processor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</p:spTree>
    <p:extLst>
      <p:ext uri="{BB962C8B-B14F-4D97-AF65-F5344CB8AC3E}">
        <p14:creationId xmlns:p14="http://schemas.microsoft.com/office/powerpoint/2010/main" val="18608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6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Q: Does multiple issue / ILP work?</a:t>
            </a:r>
          </a:p>
        </p:txBody>
      </p:sp>
    </p:spTree>
    <p:extLst>
      <p:ext uri="{BB962C8B-B14F-4D97-AF65-F5344CB8AC3E}">
        <p14:creationId xmlns:p14="http://schemas.microsoft.com/office/powerpoint/2010/main" val="29650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Power Efficiency</a:t>
            </a:r>
            <a:endParaRPr lang="en-AU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482025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Q: Does multiple issue / ILP cost much?</a:t>
            </a:r>
          </a:p>
        </p:txBody>
      </p:sp>
    </p:spTree>
    <p:extLst>
      <p:ext uri="{BB962C8B-B14F-4D97-AF65-F5344CB8AC3E}">
        <p14:creationId xmlns:p14="http://schemas.microsoft.com/office/powerpoint/2010/main" val="22634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8008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4004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386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Pentium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Atom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K10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Dual-core 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  <p:extLst>
      <p:ext uri="{BB962C8B-B14F-4D97-AF65-F5344CB8AC3E}">
        <p14:creationId xmlns:p14="http://schemas.microsoft.com/office/powerpoint/2010/main" val="18331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</p:spTree>
    <p:extLst>
      <p:ext uri="{BB962C8B-B14F-4D97-AF65-F5344CB8AC3E}">
        <p14:creationId xmlns:p14="http://schemas.microsoft.com/office/powerpoint/2010/main" val="3238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HW2-P5 (Pre-Lab4</a:t>
            </a:r>
            <a:r>
              <a:rPr lang="en-US" sz="4400" dirty="0" smtClean="0">
                <a:solidFill>
                  <a:schemeClr val="bg1"/>
                </a:solidFill>
              </a:rPr>
              <a:t>) due next week!</a:t>
            </a:r>
          </a:p>
          <a:p>
            <a:pPr marL="1314450" lvl="1" indent="-5715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Monday, April 20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</a:p>
          <a:p>
            <a:pPr marL="1314450" lvl="1" indent="-5715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Don’t forget to submit on CMS!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314450" lvl="1" indent="-5715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</a:t>
            </a:r>
            <a:r>
              <a:rPr lang="en-US" sz="3600" dirty="0" smtClean="0">
                <a:solidFill>
                  <a:schemeClr val="bg1"/>
                </a:solidFill>
              </a:rPr>
              <a:t>esigned for you to look over the code and understand virtual memory before coming to Lab 4.</a:t>
            </a:r>
          </a:p>
          <a:p>
            <a:pPr marL="1314450" lvl="1" indent="-571500">
              <a:buFont typeface="Arial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</p:spTree>
    <p:extLst>
      <p:ext uri="{BB962C8B-B14F-4D97-AF65-F5344CB8AC3E}">
        <p14:creationId xmlns:p14="http://schemas.microsoft.com/office/powerpoint/2010/main" val="10029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28716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84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Multi-Core</a:t>
            </a:r>
            <a:r>
              <a:rPr lang="en-US" sz="3300" dirty="0" smtClean="0"/>
              <a:t> vs. </a:t>
            </a:r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Multi-Issue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          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.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14097" y="6197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68391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5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7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  <p:extLst>
      <p:ext uri="{BB962C8B-B14F-4D97-AF65-F5344CB8AC3E}">
        <p14:creationId xmlns:p14="http://schemas.microsoft.com/office/powerpoint/2010/main" val="41758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Partition work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serial part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Serial part eventually dominates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4007" y="481078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0411" y="534418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29837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 smtClean="0"/>
              <a:t>Prelim 2 is on April 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at 7 PM at </a:t>
            </a:r>
            <a:r>
              <a:rPr lang="en-US" sz="3600" dirty="0" err="1" smtClean="0"/>
              <a:t>Statler</a:t>
            </a:r>
            <a:r>
              <a:rPr lang="en-US" sz="3600" dirty="0" smtClean="0"/>
              <a:t> Hall!</a:t>
            </a:r>
          </a:p>
          <a:p>
            <a:pPr marL="457200" indent="-457200">
              <a:buFont typeface="Arial"/>
              <a:buChar char="•"/>
            </a:pP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If you have a conflict e-mail me:  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deniz@cs.cornell.edu</a:t>
            </a:r>
          </a:p>
          <a:p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  <p:extLst>
      <p:ext uri="{BB962C8B-B14F-4D97-AF65-F5344CB8AC3E}">
        <p14:creationId xmlns:p14="http://schemas.microsoft.com/office/powerpoint/2010/main" val="23479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three weeks</a:t>
            </a:r>
          </a:p>
          <a:p>
            <a:pPr lvl="1"/>
            <a:r>
              <a:rPr lang="en-US" dirty="0" smtClean="0"/>
              <a:t>Week </a:t>
            </a:r>
            <a:r>
              <a:rPr lang="en-US" dirty="0" smtClean="0"/>
              <a:t>12 (Apr 21):  Lab4 </a:t>
            </a:r>
            <a:r>
              <a:rPr lang="en-US" dirty="0" smtClean="0"/>
              <a:t>due in-class,</a:t>
            </a:r>
            <a:r>
              <a:rPr lang="en-US" dirty="0" smtClean="0"/>
              <a:t> Proj3 </a:t>
            </a:r>
            <a:r>
              <a:rPr lang="en-US" dirty="0" smtClean="0"/>
              <a:t>due </a:t>
            </a:r>
            <a:r>
              <a:rPr lang="en-US" dirty="0" smtClean="0"/>
              <a:t>Fri, HW2 due Sat</a:t>
            </a:r>
            <a:endParaRPr lang="en-US" dirty="0" smtClean="0"/>
          </a:p>
          <a:p>
            <a:pPr lvl="1"/>
            <a:r>
              <a:rPr lang="en-US" dirty="0" smtClean="0"/>
              <a:t>Week 13 (Apr 28):  Proj4 </a:t>
            </a:r>
            <a:r>
              <a:rPr lang="en-US" dirty="0" smtClean="0"/>
              <a:t>release, </a:t>
            </a:r>
            <a:r>
              <a:rPr lang="en-US" dirty="0" smtClean="0"/>
              <a:t>Prelim2</a:t>
            </a:r>
          </a:p>
          <a:p>
            <a:pPr lvl="1"/>
            <a:r>
              <a:rPr lang="en-US" dirty="0" smtClean="0"/>
              <a:t>Week 14 (May </a:t>
            </a:r>
            <a:r>
              <a:rPr lang="en-US" dirty="0"/>
              <a:t>5</a:t>
            </a:r>
            <a:r>
              <a:rPr lang="en-US" dirty="0" smtClean="0"/>
              <a:t>): Proj3 tournament Mon, Proj4 design doc due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 (May 12): Proj4 due Wed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5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ways to improve performance</a:t>
            </a:r>
          </a:p>
          <a:p>
            <a:r>
              <a:rPr lang="en-US" dirty="0"/>
              <a:t>	</a:t>
            </a:r>
            <a:r>
              <a:rPr lang="en-US" dirty="0" smtClean="0"/>
              <a:t>Instruction Level Parallelism</a:t>
            </a:r>
          </a:p>
          <a:p>
            <a:r>
              <a:rPr lang="en-US" dirty="0"/>
              <a:t>	</a:t>
            </a:r>
            <a:r>
              <a:rPr lang="en-US" dirty="0" smtClean="0"/>
              <a:t>Multicore</a:t>
            </a:r>
          </a:p>
          <a:p>
            <a:r>
              <a:rPr lang="en-US" dirty="0"/>
              <a:t>	</a:t>
            </a:r>
            <a:r>
              <a:rPr lang="en-US" dirty="0" smtClean="0"/>
              <a:t>	Performance in multicore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Next 2 lectures: synchronization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" y="3734040"/>
            <a:ext cx="118651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301744" y="990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229500" y="1600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>
            <a:off x="1077100" y="1600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744100" y="2133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533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2819400"/>
          <a:ext cx="52879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8" imgW="2641600" imgH="419100" progId="Equation.3">
                  <p:embed/>
                </p:oleObj>
              </mc:Choice>
              <mc:Fallback>
                <p:oleObj name="Equation" r:id="rId8" imgW="264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287962" cy="839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2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</a:t>
            </a: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80s out of 100s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143000" y="2819400"/>
          <a:ext cx="52879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2641320" imgH="419040" progId="Equation.3">
                  <p:embed/>
                </p:oleObj>
              </mc:Choice>
              <mc:Fallback>
                <p:oleObj name="Equation" r:id="rId4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287963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1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1316</Words>
  <Application>Microsoft Office PowerPoint</Application>
  <PresentationFormat>On-screen Show (4:3)</PresentationFormat>
  <Paragraphs>414</Paragraphs>
  <Slides>41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Consolas</vt:lpstr>
      <vt:lpstr>Helvetica</vt:lpstr>
      <vt:lpstr>Lucida Console</vt:lpstr>
      <vt:lpstr>Symbol</vt:lpstr>
      <vt:lpstr>Wingdings</vt:lpstr>
      <vt:lpstr>Office Theme</vt:lpstr>
      <vt:lpstr>Equation</vt:lpstr>
      <vt:lpstr>Multicore and Parallelism</vt:lpstr>
      <vt:lpstr>Announcements</vt:lpstr>
      <vt:lpstr>Announcements</vt:lpstr>
      <vt:lpstr>Announcements</vt:lpstr>
      <vt:lpstr>Announcements</vt:lpstr>
      <vt:lpstr>Today</vt:lpstr>
      <vt:lpstr>xkcd/619</vt:lpstr>
      <vt:lpstr>Pitfall: Amdahl’s Law</vt:lpstr>
      <vt:lpstr>Pitfall: Amdahl’s Law</vt:lpstr>
      <vt:lpstr>Scaling Example</vt:lpstr>
      <vt:lpstr>Scaling Example</vt:lpstr>
      <vt:lpstr>Goals for Today</vt:lpstr>
      <vt:lpstr>Problem Statement</vt:lpstr>
      <vt:lpstr>Instruction-Level Parallelism (ILP)</vt:lpstr>
      <vt:lpstr>Instruction-Level Parallelism (ILP)</vt:lpstr>
      <vt:lpstr>Static Multiple Issue</vt:lpstr>
      <vt:lpstr>MIPS with Static Dual Issue</vt:lpstr>
      <vt:lpstr>Scheduling Example</vt:lpstr>
      <vt:lpstr>Scheduling Example</vt:lpstr>
      <vt:lpstr>Scheduling Example</vt:lpstr>
      <vt:lpstr>Limits of Static Scheduling </vt:lpstr>
      <vt:lpstr>Limits of Static Scheduling </vt:lpstr>
      <vt:lpstr>Dynamic Multiple Issue</vt:lpstr>
      <vt:lpstr>Dynamic Multiple Issue</vt:lpstr>
      <vt:lpstr>Does Multiple Issue Work?</vt:lpstr>
      <vt:lpstr>Power Efficiency</vt:lpstr>
      <vt:lpstr>Moore’s Law</vt:lpstr>
      <vt:lpstr>Why Multicore?</vt:lpstr>
      <vt:lpstr>Power Limits</vt:lpstr>
      <vt:lpstr>Power Wall</vt:lpstr>
      <vt:lpstr>Why Multicore? </vt:lpstr>
      <vt:lpstr>Inside the Processor</vt:lpstr>
      <vt:lpstr>Inside the Processor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 Programming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166</cp:revision>
  <dcterms:created xsi:type="dcterms:W3CDTF">2012-11-28T14:27:55Z</dcterms:created>
  <dcterms:modified xsi:type="dcterms:W3CDTF">2015-04-16T12:35:29Z</dcterms:modified>
</cp:coreProperties>
</file>