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2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3.xml" ContentType="application/vnd.openxmlformats-officedocument.presentationml.notesSlide+xml"/>
  <Override PartName="/ppt/tags/tag150.xml" ContentType="application/vnd.openxmlformats-officedocument.presentationml.tags+xml"/>
  <Override PartName="/ppt/notesSlides/notesSlide4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7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8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9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notesSlides/notesSlide10.xml" ContentType="application/vnd.openxmlformats-officedocument.presentationml.notesSlide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notesSlides/notesSlide11.xml" ContentType="application/vnd.openxmlformats-officedocument.presentationml.notesSlide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notesSlides/notesSlide12.xml" ContentType="application/vnd.openxmlformats-officedocument.presentationml.notesSlide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notesSlides/notesSlide13.xml" ContentType="application/vnd.openxmlformats-officedocument.presentationml.notesSlide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notesSlides/notesSlide14.xml" ContentType="application/vnd.openxmlformats-officedocument.presentationml.notesSlide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notesSlides/notesSlide15.xml" ContentType="application/vnd.openxmlformats-officedocument.presentationml.notesSlide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notesSlides/notesSlide16.xml" ContentType="application/vnd.openxmlformats-officedocument.presentationml.notesSlide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17.xml" ContentType="application/vnd.openxmlformats-officedocument.presentationml.notesSlid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notesSlides/notesSlide18.xml" ContentType="application/vnd.openxmlformats-officedocument.presentationml.notesSlide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notesSlides/notesSlide19.xml" ContentType="application/vnd.openxmlformats-officedocument.presentationml.notesSlide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notesSlides/notesSlide20.xml" ContentType="application/vnd.openxmlformats-officedocument.presentationml.notesSlide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21.xml" ContentType="application/vnd.openxmlformats-officedocument.presentationml.notesSlide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notesSlides/notesSlide22.xml" ContentType="application/vnd.openxmlformats-officedocument.presentationml.notesSlide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23.xml" ContentType="application/vnd.openxmlformats-officedocument.presentationml.notesSl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notesSlides/notesSlide24.xml" ContentType="application/vnd.openxmlformats-officedocument.presentationml.notesSlide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notesSlides/notesSlide25.xml" ContentType="application/vnd.openxmlformats-officedocument.presentationml.notesSlide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notesSlides/notesSlide26.xml" ContentType="application/vnd.openxmlformats-officedocument.presentationml.notesSlide+xml"/>
  <Override PartName="/ppt/tags/tag652.xml" ContentType="application/vnd.openxmlformats-officedocument.presentationml.tags+xml"/>
  <Override PartName="/ppt/notesSlides/notesSlide27.xml" ContentType="application/vnd.openxmlformats-officedocument.presentationml.notesSlide+xml"/>
  <Override PartName="/ppt/tags/tag653.xml" ContentType="application/vnd.openxmlformats-officedocument.presentationml.tags+xml"/>
  <Override PartName="/ppt/notesSlides/notesSlide28.xml" ContentType="application/vnd.openxmlformats-officedocument.presentationml.notesSlide+xml"/>
  <Override PartName="/ppt/tags/tag654.xml" ContentType="application/vnd.openxmlformats-officedocument.presentationml.tags+xml"/>
  <Override PartName="/ppt/notesSlides/notesSlide29.xml" ContentType="application/vnd.openxmlformats-officedocument.presentationml.notesSlide+xml"/>
  <Override PartName="/ppt/tags/tag655.xml" ContentType="application/vnd.openxmlformats-officedocument.presentationml.tags+xml"/>
  <Override PartName="/ppt/notesSlides/notesSlide30.xml" ContentType="application/vnd.openxmlformats-officedocument.presentationml.notesSlide+xml"/>
  <Override PartName="/ppt/tags/tag656.xml" ContentType="application/vnd.openxmlformats-officedocument.presentationml.tags+xml"/>
  <Override PartName="/ppt/notesSlides/notesSlide31.xml" ContentType="application/vnd.openxmlformats-officedocument.presentationml.notesSlide+xml"/>
  <Override PartName="/ppt/tags/tag657.xml" ContentType="application/vnd.openxmlformats-officedocument.presentationml.tags+xml"/>
  <Override PartName="/ppt/notesSlides/notesSlide32.xml" ContentType="application/vnd.openxmlformats-officedocument.presentationml.notesSlide+xml"/>
  <Override PartName="/ppt/tags/tag658.xml" ContentType="application/vnd.openxmlformats-officedocument.presentationml.tags+xml"/>
  <Override PartName="/ppt/notesSlides/notesSlide33.xml" ContentType="application/vnd.openxmlformats-officedocument.presentationml.notesSlide+xml"/>
  <Override PartName="/ppt/tags/tag659.xml" ContentType="application/vnd.openxmlformats-officedocument.presentationml.tags+xml"/>
  <Override PartName="/ppt/notesSlides/notesSlide34.xml" ContentType="application/vnd.openxmlformats-officedocument.presentationml.notesSlide+xml"/>
  <Override PartName="/ppt/tags/tag660.xml" ContentType="application/vnd.openxmlformats-officedocument.presentationml.tags+xml"/>
  <Override PartName="/ppt/notesSlides/notesSlide35.xml" ContentType="application/vnd.openxmlformats-officedocument.presentationml.notesSlide+xml"/>
  <Override PartName="/ppt/tags/tag661.xml" ContentType="application/vnd.openxmlformats-officedocument.presentationml.tags+xml"/>
  <Override PartName="/ppt/notesSlides/notesSlide36.xml" ContentType="application/vnd.openxmlformats-officedocument.presentationml.notesSlide+xml"/>
  <Override PartName="/ppt/tags/tag662.xml" ContentType="application/vnd.openxmlformats-officedocument.presentationml.tags+xml"/>
  <Override PartName="/ppt/notesSlides/notesSlide37.xml" ContentType="application/vnd.openxmlformats-officedocument.presentationml.notesSlide+xml"/>
  <Override PartName="/ppt/tags/tag663.xml" ContentType="application/vnd.openxmlformats-officedocument.presentationml.tags+xml"/>
  <Override PartName="/ppt/notesSlides/notesSlide38.xml" ContentType="application/vnd.openxmlformats-officedocument.presentationml.notesSlide+xml"/>
  <Override PartName="/ppt/tags/tag664.xml" ContentType="application/vnd.openxmlformats-officedocument.presentationml.tags+xml"/>
  <Override PartName="/ppt/notesSlides/notesSlide39.xml" ContentType="application/vnd.openxmlformats-officedocument.presentationml.notesSlide+xml"/>
  <Override PartName="/ppt/tags/tag665.xml" ContentType="application/vnd.openxmlformats-officedocument.presentationml.tags+xml"/>
  <Override PartName="/ppt/notesSlides/notesSlide40.xml" ContentType="application/vnd.openxmlformats-officedocument.presentationml.notesSlide+xml"/>
  <Override PartName="/ppt/tags/tag666.xml" ContentType="application/vnd.openxmlformats-officedocument.presentationml.tags+xml"/>
  <Override PartName="/ppt/notesSlides/notesSlide41.xml" ContentType="application/vnd.openxmlformats-officedocument.presentationml.notesSlide+xml"/>
  <Override PartName="/ppt/tags/tag667.xml" ContentType="application/vnd.openxmlformats-officedocument.presentationml.tags+xml"/>
  <Override PartName="/ppt/notesSlides/notesSlide42.xml" ContentType="application/vnd.openxmlformats-officedocument.presentationml.notesSlide+xml"/>
  <Override PartName="/ppt/tags/tag668.xml" ContentType="application/vnd.openxmlformats-officedocument.presentationml.tags+xml"/>
  <Override PartName="/ppt/notesSlides/notesSlide43.xml" ContentType="application/vnd.openxmlformats-officedocument.presentationml.notesSlide+xml"/>
  <Override PartName="/ppt/tags/tag669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notesSlides/notesSlide46.xml" ContentType="application/vnd.openxmlformats-officedocument.presentationml.notesSlide+xml"/>
  <Override PartName="/ppt/tags/tag672.xml" ContentType="application/vnd.openxmlformats-officedocument.presentationml.tags+xml"/>
  <Override PartName="/ppt/notesSlides/notesSlide47.xml" ContentType="application/vnd.openxmlformats-officedocument.presentationml.notesSlide+xml"/>
  <Override PartName="/ppt/tags/tag673.xml" ContentType="application/vnd.openxmlformats-officedocument.presentationml.tags+xml"/>
  <Override PartName="/ppt/notesSlides/notesSlide48.xml" ContentType="application/vnd.openxmlformats-officedocument.presentationml.notesSlide+xml"/>
  <Override PartName="/ppt/tags/tag674.xml" ContentType="application/vnd.openxmlformats-officedocument.presentationml.tags+xml"/>
  <Override PartName="/ppt/notesSlides/notesSlide49.xml" ContentType="application/vnd.openxmlformats-officedocument.presentationml.notesSlide+xml"/>
  <Override PartName="/ppt/tags/tag675.xml" ContentType="application/vnd.openxmlformats-officedocument.presentationml.tags+xml"/>
  <Override PartName="/ppt/notesSlides/notesSlide50.xml" ContentType="application/vnd.openxmlformats-officedocument.presentationml.notesSlide+xml"/>
  <Override PartName="/ppt/tags/tag676.xml" ContentType="application/vnd.openxmlformats-officedocument.presentationml.tags+xml"/>
  <Override PartName="/ppt/notesSlides/notesSlide51.xml" ContentType="application/vnd.openxmlformats-officedocument.presentationml.notesSlide+xml"/>
  <Override PartName="/ppt/tags/tag677.xml" ContentType="application/vnd.openxmlformats-officedocument.presentationml.tags+xml"/>
  <Override PartName="/ppt/notesSlides/notesSlide52.xml" ContentType="application/vnd.openxmlformats-officedocument.presentationml.notesSlide+xml"/>
  <Override PartName="/ppt/tags/tag678.xml" ContentType="application/vnd.openxmlformats-officedocument.presentationml.tags+xml"/>
  <Override PartName="/ppt/notesSlides/notesSlide53.xml" ContentType="application/vnd.openxmlformats-officedocument.presentationml.notesSlide+xml"/>
  <Override PartName="/ppt/tags/tag679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notesSlides/notesSlide56.xml" ContentType="application/vnd.openxmlformats-officedocument.presentationml.notesSlide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notesSlides/notesSlide57.xml" ContentType="application/vnd.openxmlformats-officedocument.presentationml.notesSlide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notesSlides/notesSlide58.xml" ContentType="application/vnd.openxmlformats-officedocument.presentationml.notesSlide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notesSlides/notesSlide59.xml" ContentType="application/vnd.openxmlformats-officedocument.presentationml.notesSlide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notesSlides/notesSlide60.xml" ContentType="application/vnd.openxmlformats-officedocument.presentationml.notesSlide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notesSlides/notesSlide61.xml" ContentType="application/vnd.openxmlformats-officedocument.presentationml.notesSlide+xml"/>
  <Override PartName="/ppt/tags/tag846.xml" ContentType="application/vnd.openxmlformats-officedocument.presentationml.tags+xml"/>
  <Override PartName="/ppt/notesSlides/notesSlide62.xml" ContentType="application/vnd.openxmlformats-officedocument.presentationml.notesSlide+xml"/>
  <Override PartName="/ppt/tags/tag847.xml" ContentType="application/vnd.openxmlformats-officedocument.presentationml.tags+xml"/>
  <Override PartName="/ppt/notesSlides/notesSlide63.xml" ContentType="application/vnd.openxmlformats-officedocument.presentationml.notesSlide+xml"/>
  <Override PartName="/ppt/tags/tag848.xml" ContentType="application/vnd.openxmlformats-officedocument.presentationml.tags+xml"/>
  <Override PartName="/ppt/notesSlides/notesSlide64.xml" ContentType="application/vnd.openxmlformats-officedocument.presentationml.notesSlide+xml"/>
  <Override PartName="/ppt/tags/tag849.xml" ContentType="application/vnd.openxmlformats-officedocument.presentationml.tags+xml"/>
  <Override PartName="/ppt/notesSlides/notesSlide65.xml" ContentType="application/vnd.openxmlformats-officedocument.presentationml.notesSlide+xml"/>
  <Override PartName="/ppt/tags/tag850.xml" ContentType="application/vnd.openxmlformats-officedocument.presentationml.tags+xml"/>
  <Override PartName="/ppt/notesSlides/notesSlide66.xml" ContentType="application/vnd.openxmlformats-officedocument.presentationml.notesSlide+xml"/>
  <Override PartName="/ppt/tags/tag851.xml" ContentType="application/vnd.openxmlformats-officedocument.presentationml.tags+xml"/>
  <Override PartName="/ppt/notesSlides/notesSlide67.xml" ContentType="application/vnd.openxmlformats-officedocument.presentationml.notesSlide+xml"/>
  <Override PartName="/ppt/tags/tag852.xml" ContentType="application/vnd.openxmlformats-officedocument.presentationml.tags+xml"/>
  <Override PartName="/ppt/notesSlides/notesSlide68.xml" ContentType="application/vnd.openxmlformats-officedocument.presentationml.notesSlide+xml"/>
  <Override PartName="/ppt/tags/tag853.xml" ContentType="application/vnd.openxmlformats-officedocument.presentationml.tags+xml"/>
  <Override PartName="/ppt/notesSlides/notesSlide69.xml" ContentType="application/vnd.openxmlformats-officedocument.presentationml.notesSlide+xml"/>
  <Override PartName="/ppt/tags/tag854.xml" ContentType="application/vnd.openxmlformats-officedocument.presentationml.tags+xml"/>
  <Override PartName="/ppt/notesSlides/notesSlide70.xml" ContentType="application/vnd.openxmlformats-officedocument.presentationml.notesSlide+xml"/>
  <Override PartName="/ppt/tags/tag855.xml" ContentType="application/vnd.openxmlformats-officedocument.presentationml.tags+xml"/>
  <Override PartName="/ppt/notesSlides/notesSlide71.xml" ContentType="application/vnd.openxmlformats-officedocument.presentationml.notesSlide+xml"/>
  <Override PartName="/ppt/tags/tag856.xml" ContentType="application/vnd.openxmlformats-officedocument.presentationml.tags+xml"/>
  <Override PartName="/ppt/notesSlides/notesSlide72.xml" ContentType="application/vnd.openxmlformats-officedocument.presentationml.notesSlide+xml"/>
  <Override PartName="/ppt/tags/tag857.xml" ContentType="application/vnd.openxmlformats-officedocument.presentationml.tags+xml"/>
  <Override PartName="/ppt/notesSlides/notesSlide73.xml" ContentType="application/vnd.openxmlformats-officedocument.presentationml.notesSlide+xml"/>
  <Override PartName="/ppt/tags/tag858.xml" ContentType="application/vnd.openxmlformats-officedocument.presentationml.tags+xml"/>
  <Override PartName="/ppt/notesSlides/notesSlide74.xml" ContentType="application/vnd.openxmlformats-officedocument.presentationml.notesSlide+xml"/>
  <Override PartName="/ppt/tags/tag859.xml" ContentType="application/vnd.openxmlformats-officedocument.presentationml.tags+xml"/>
  <Override PartName="/ppt/notesSlides/notesSlide75.xml" ContentType="application/vnd.openxmlformats-officedocument.presentationml.notesSlide+xml"/>
  <Override PartName="/ppt/tags/tag860.xml" ContentType="application/vnd.openxmlformats-officedocument.presentationml.tags+xml"/>
  <Override PartName="/ppt/notesSlides/notesSlide76.xml" ContentType="application/vnd.openxmlformats-officedocument.presentationml.notesSlide+xml"/>
  <Override PartName="/ppt/tags/tag861.xml" ContentType="application/vnd.openxmlformats-officedocument.presentationml.tags+xml"/>
  <Override PartName="/ppt/notesSlides/notesSlide77.xml" ContentType="application/vnd.openxmlformats-officedocument.presentationml.notesSlide+xml"/>
  <Override PartName="/ppt/tags/tag862.xml" ContentType="application/vnd.openxmlformats-officedocument.presentationml.tags+xml"/>
  <Override PartName="/ppt/notesSlides/notesSlide78.xml" ContentType="application/vnd.openxmlformats-officedocument.presentationml.notesSlide+xml"/>
  <Override PartName="/ppt/tags/tag863.xml" ContentType="application/vnd.openxmlformats-officedocument.presentationml.tags+xml"/>
  <Override PartName="/ppt/notesSlides/notesSlide79.xml" ContentType="application/vnd.openxmlformats-officedocument.presentationml.notesSlide+xml"/>
  <Override PartName="/ppt/tags/tag864.xml" ContentType="application/vnd.openxmlformats-officedocument.presentationml.tags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notesSlides/notesSlide83.xml" ContentType="application/vnd.openxmlformats-officedocument.presentationml.notesSlide+xml"/>
  <Override PartName="/ppt/tags/tag990.xml" ContentType="application/vnd.openxmlformats-officedocument.presentationml.tags+xml"/>
  <Override PartName="/ppt/notesSlides/notesSlide84.xml" ContentType="application/vnd.openxmlformats-officedocument.presentationml.notesSlide+xml"/>
  <Override PartName="/ppt/tags/tag991.xml" ContentType="application/vnd.openxmlformats-officedocument.presentationml.tags+xml"/>
  <Override PartName="/ppt/notesSlides/notesSlide85.xml" ContentType="application/vnd.openxmlformats-officedocument.presentationml.notesSlide+xml"/>
  <Override PartName="/ppt/tags/tag992.xml" ContentType="application/vnd.openxmlformats-officedocument.presentationml.tags+xml"/>
  <Override PartName="/ppt/notesSlides/notesSlide86.xml" ContentType="application/vnd.openxmlformats-officedocument.presentationml.notesSlide+xml"/>
  <Override PartName="/ppt/tags/tag993.xml" ContentType="application/vnd.openxmlformats-officedocument.presentationml.tags+xml"/>
  <Override PartName="/ppt/notesSlides/notesSlide87.xml" ContentType="application/vnd.openxmlformats-officedocument.presentationml.notesSlide+xml"/>
  <Override PartName="/ppt/tags/tag994.xml" ContentType="application/vnd.openxmlformats-officedocument.presentationml.tags+xml"/>
  <Override PartName="/ppt/notesSlides/notesSlide88.xml" ContentType="application/vnd.openxmlformats-officedocument.presentationml.notesSlide+xml"/>
  <Override PartName="/ppt/tags/tag995.xml" ContentType="application/vnd.openxmlformats-officedocument.presentationml.tags+xml"/>
  <Override PartName="/ppt/notesSlides/notesSlide89.xml" ContentType="application/vnd.openxmlformats-officedocument.presentationml.notesSlide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257" r:id="rId2"/>
    <p:sldId id="413" r:id="rId3"/>
    <p:sldId id="412" r:id="rId4"/>
    <p:sldId id="512" r:id="rId5"/>
    <p:sldId id="383" r:id="rId6"/>
    <p:sldId id="423" r:id="rId7"/>
    <p:sldId id="425" r:id="rId8"/>
    <p:sldId id="431" r:id="rId9"/>
    <p:sldId id="398" r:id="rId10"/>
    <p:sldId id="513" r:id="rId11"/>
    <p:sldId id="429" r:id="rId12"/>
    <p:sldId id="428" r:id="rId13"/>
    <p:sldId id="420" r:id="rId14"/>
    <p:sldId id="430" r:id="rId15"/>
    <p:sldId id="514" r:id="rId16"/>
    <p:sldId id="272" r:id="rId17"/>
    <p:sldId id="384" r:id="rId18"/>
    <p:sldId id="369" r:id="rId19"/>
    <p:sldId id="273" r:id="rId20"/>
    <p:sldId id="434" r:id="rId21"/>
    <p:sldId id="535" r:id="rId22"/>
    <p:sldId id="518" r:id="rId23"/>
    <p:sldId id="537" r:id="rId24"/>
    <p:sldId id="437" r:id="rId25"/>
    <p:sldId id="515" r:id="rId26"/>
    <p:sldId id="435" r:id="rId27"/>
    <p:sldId id="522" r:id="rId28"/>
    <p:sldId id="531" r:id="rId29"/>
    <p:sldId id="439" r:id="rId30"/>
    <p:sldId id="510" r:id="rId31"/>
    <p:sldId id="523" r:id="rId32"/>
    <p:sldId id="445" r:id="rId33"/>
    <p:sldId id="525" r:id="rId34"/>
    <p:sldId id="446" r:id="rId35"/>
    <p:sldId id="447" r:id="rId36"/>
    <p:sldId id="448" r:id="rId37"/>
    <p:sldId id="449" r:id="rId38"/>
    <p:sldId id="450" r:id="rId39"/>
    <p:sldId id="451" r:id="rId40"/>
    <p:sldId id="452" r:id="rId41"/>
    <p:sldId id="453" r:id="rId42"/>
    <p:sldId id="454" r:id="rId43"/>
    <p:sldId id="455" r:id="rId44"/>
    <p:sldId id="456" r:id="rId45"/>
    <p:sldId id="457" r:id="rId46"/>
    <p:sldId id="458" r:id="rId47"/>
    <p:sldId id="459" r:id="rId48"/>
    <p:sldId id="460" r:id="rId49"/>
    <p:sldId id="461" r:id="rId50"/>
    <p:sldId id="462" r:id="rId51"/>
    <p:sldId id="463" r:id="rId52"/>
    <p:sldId id="464" r:id="rId53"/>
    <p:sldId id="465" r:id="rId54"/>
    <p:sldId id="466" r:id="rId55"/>
    <p:sldId id="467" r:id="rId56"/>
    <p:sldId id="468" r:id="rId57"/>
    <p:sldId id="469" r:id="rId58"/>
    <p:sldId id="470" r:id="rId59"/>
    <p:sldId id="471" r:id="rId60"/>
    <p:sldId id="472" r:id="rId61"/>
    <p:sldId id="538" r:id="rId62"/>
    <p:sldId id="543" r:id="rId63"/>
    <p:sldId id="545" r:id="rId64"/>
    <p:sldId id="473" r:id="rId65"/>
    <p:sldId id="475" r:id="rId66"/>
    <p:sldId id="527" r:id="rId67"/>
    <p:sldId id="478" r:id="rId68"/>
    <p:sldId id="479" r:id="rId69"/>
    <p:sldId id="480" r:id="rId70"/>
    <p:sldId id="481" r:id="rId71"/>
    <p:sldId id="482" r:id="rId72"/>
    <p:sldId id="483" r:id="rId73"/>
    <p:sldId id="484" r:id="rId74"/>
    <p:sldId id="485" r:id="rId75"/>
    <p:sldId id="486" r:id="rId76"/>
    <p:sldId id="487" r:id="rId77"/>
    <p:sldId id="488" r:id="rId78"/>
    <p:sldId id="489" r:id="rId79"/>
    <p:sldId id="490" r:id="rId80"/>
    <p:sldId id="491" r:id="rId81"/>
    <p:sldId id="492" r:id="rId82"/>
    <p:sldId id="493" r:id="rId83"/>
    <p:sldId id="494" r:id="rId84"/>
    <p:sldId id="495" r:id="rId85"/>
    <p:sldId id="496" r:id="rId86"/>
    <p:sldId id="497" r:id="rId87"/>
    <p:sldId id="530" r:id="rId88"/>
    <p:sldId id="529" r:id="rId89"/>
    <p:sldId id="500" r:id="rId90"/>
    <p:sldId id="501" r:id="rId91"/>
    <p:sldId id="502" r:id="rId92"/>
    <p:sldId id="503" r:id="rId93"/>
    <p:sldId id="504" r:id="rId94"/>
    <p:sldId id="505" r:id="rId95"/>
    <p:sldId id="506" r:id="rId96"/>
    <p:sldId id="508" r:id="rId97"/>
    <p:sldId id="507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54B98F"/>
    <a:srgbClr val="000000"/>
    <a:srgbClr val="954F81"/>
    <a:srgbClr val="0075A0"/>
    <a:srgbClr val="00A8E5"/>
    <a:srgbClr val="009DD7"/>
    <a:srgbClr val="0084B4"/>
    <a:srgbClr val="0C9389"/>
    <a:srgbClr val="1D8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2821" autoAdjust="0"/>
  </p:normalViewPr>
  <p:slideViewPr>
    <p:cSldViewPr>
      <p:cViewPr>
        <p:scale>
          <a:sx n="100" d="100"/>
          <a:sy n="100" d="100"/>
        </p:scale>
        <p:origin x="-1248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0" d="100"/>
        <a:sy n="4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esProps" Target="presProps.xml"/><Relationship Id="rId102" Type="http://schemas.openxmlformats.org/officeDocument/2006/relationships/viewProps" Target="viewProps.xml"/><Relationship Id="rId103" Type="http://schemas.openxmlformats.org/officeDocument/2006/relationships/theme" Target="theme/theme1.xml"/><Relationship Id="rId10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interSettings" Target="printerSettings/printerSettings1.bin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3/18/15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24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5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Copy the data that is accessed recently, or around</a:t>
            </a:r>
            <a:r>
              <a:rPr lang="en-US" baseline="0" dirty="0" smtClean="0"/>
              <a:t> data that is accessed recently closer to the CPU!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7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7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Fix animation!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Give Address Book reference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6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92" tIns="45695" rIns="91392" bIns="4569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Animate!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LW to access</a:t>
            </a:r>
            <a:r>
              <a:rPr lang="en-US" baseline="0" dirty="0" smtClean="0"/>
              <a:t> and read variables</a:t>
            </a:r>
          </a:p>
          <a:p>
            <a:r>
              <a:rPr lang="en-US" baseline="0" dirty="0" smtClean="0"/>
              <a:t>SW to change the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6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2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6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Capacity and latency are closely coupled</a:t>
            </a:r>
          </a:p>
          <a:p>
            <a:r>
              <a:rPr lang="en-US" sz="1200" dirty="0" smtClean="0"/>
              <a:t>Cost is inversely proportional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63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4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4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baseline="0" dirty="0" smtClean="0"/>
              <a:t>Registers part of CPU,</a:t>
            </a:r>
            <a:r>
              <a:rPr lang="en-US" baseline="0" dirty="0"/>
              <a:t> </a:t>
            </a:r>
            <a:r>
              <a:rPr lang="en-US" baseline="0" dirty="0" smtClean="0"/>
              <a:t>Memory much larger, much slower to access</a:t>
            </a:r>
          </a:p>
          <a:p>
            <a:r>
              <a:rPr lang="en-US" baseline="0" dirty="0" smtClean="0"/>
              <a:t>Get rid of DISK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3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Caches and taking advantage of temporal and spatial locality!!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10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6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pPr marL="0" indent="0">
              <a:buFont typeface="Arial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45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53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53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8" tIns="43244" rIns="86488" bIns="43244"/>
          <a:lstStyle/>
          <a:p>
            <a:r>
              <a:rPr lang="en-US" dirty="0"/>
              <a:t>0001 M: 1, H: 0</a:t>
            </a:r>
          </a:p>
          <a:p>
            <a:r>
              <a:rPr lang="en-US" dirty="0"/>
              <a:t>0101 M: 2, H: 0</a:t>
            </a:r>
          </a:p>
          <a:p>
            <a:r>
              <a:rPr lang="en-US" dirty="0"/>
              <a:t>0001 M: 2, H: 3   01/45/00/00</a:t>
            </a:r>
          </a:p>
          <a:p>
            <a:r>
              <a:rPr lang="en-US" dirty="0"/>
              <a:t>1100 M: 3, H: 3   12,13/01/00/00</a:t>
            </a:r>
          </a:p>
          <a:p>
            <a:r>
              <a:rPr lang="en-US" dirty="0"/>
              <a:t>1000 M:4, H:3    12,13/4,5/00/00</a:t>
            </a:r>
          </a:p>
          <a:p>
            <a:r>
              <a:rPr lang="en-US" dirty="0"/>
              <a:t>0100 M:5, H:3    8,9/45/00/00</a:t>
            </a:r>
          </a:p>
          <a:p>
            <a:r>
              <a:rPr lang="en-US" dirty="0"/>
              <a:t>0000 M:5, H:4    01/45/00/00</a:t>
            </a:r>
          </a:p>
          <a:p>
            <a:r>
              <a:rPr lang="en-US" dirty="0"/>
              <a:t>1100 M: 3, H: 3   12,13/01/00/00</a:t>
            </a:r>
          </a:p>
          <a:p>
            <a:r>
              <a:rPr lang="en-US" dirty="0"/>
              <a:t>1000 M:4, H:3    8,9/12,13/00/00</a:t>
            </a:r>
          </a:p>
          <a:p>
            <a:endParaRPr lang="en-US" dirty="0"/>
          </a:p>
          <a:p>
            <a:r>
              <a:rPr lang="en-US" dirty="0"/>
              <a:t>M:7,H:4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8" tIns="43244" rIns="86488" bIns="43244"/>
          <a:lstStyle/>
          <a:p>
            <a:r>
              <a:rPr lang="en-US" dirty="0"/>
              <a:t>0001 M: 1, H: 0</a:t>
            </a:r>
          </a:p>
          <a:p>
            <a:r>
              <a:rPr lang="en-US" dirty="0"/>
              <a:t>0101 M: 2, H: 0</a:t>
            </a:r>
          </a:p>
          <a:p>
            <a:r>
              <a:rPr lang="en-US" dirty="0"/>
              <a:t>0001 M: 2, H: 3   01/45/00/00</a:t>
            </a:r>
          </a:p>
          <a:p>
            <a:r>
              <a:rPr lang="en-US" dirty="0"/>
              <a:t>1100 M: 3, H: 3   12,13/01/00/00</a:t>
            </a:r>
          </a:p>
          <a:p>
            <a:r>
              <a:rPr lang="en-US" dirty="0"/>
              <a:t>1000 M:4, H:3    12,13/4,5/00/00</a:t>
            </a:r>
          </a:p>
          <a:p>
            <a:r>
              <a:rPr lang="en-US" dirty="0"/>
              <a:t>0100 M:5, H:3    8,9/45/00/00</a:t>
            </a:r>
          </a:p>
          <a:p>
            <a:r>
              <a:rPr lang="en-US" dirty="0"/>
              <a:t>0000 M:5, H:4    01/45/00/00</a:t>
            </a:r>
          </a:p>
          <a:p>
            <a:r>
              <a:rPr lang="en-US" dirty="0"/>
              <a:t>1100 M: 3, H: 3   12,13/01/00/00</a:t>
            </a:r>
          </a:p>
          <a:p>
            <a:r>
              <a:rPr lang="en-US" dirty="0"/>
              <a:t>1000 M:4, H:3    8,9/12,13/00/00</a:t>
            </a:r>
          </a:p>
          <a:p>
            <a:endParaRPr lang="en-US" dirty="0"/>
          </a:p>
          <a:p>
            <a:r>
              <a:rPr lang="en-US" dirty="0"/>
              <a:t>M:7,H:4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2014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62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D9D9D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20" Type="http://schemas.openxmlformats.org/officeDocument/2006/relationships/tags" Target="../tags/tag219.xml"/><Relationship Id="rId21" Type="http://schemas.openxmlformats.org/officeDocument/2006/relationships/tags" Target="../tags/tag220.xml"/><Relationship Id="rId22" Type="http://schemas.openxmlformats.org/officeDocument/2006/relationships/tags" Target="../tags/tag221.xml"/><Relationship Id="rId23" Type="http://schemas.openxmlformats.org/officeDocument/2006/relationships/tags" Target="../tags/tag222.xml"/><Relationship Id="rId24" Type="http://schemas.openxmlformats.org/officeDocument/2006/relationships/tags" Target="../tags/tag223.xml"/><Relationship Id="rId25" Type="http://schemas.openxmlformats.org/officeDocument/2006/relationships/tags" Target="../tags/tag224.xml"/><Relationship Id="rId26" Type="http://schemas.openxmlformats.org/officeDocument/2006/relationships/tags" Target="../tags/tag225.xml"/><Relationship Id="rId27" Type="http://schemas.openxmlformats.org/officeDocument/2006/relationships/tags" Target="../tags/tag226.xml"/><Relationship Id="rId28" Type="http://schemas.openxmlformats.org/officeDocument/2006/relationships/tags" Target="../tags/tag227.xml"/><Relationship Id="rId29" Type="http://schemas.openxmlformats.org/officeDocument/2006/relationships/tags" Target="../tags/tag228.xml"/><Relationship Id="rId30" Type="http://schemas.openxmlformats.org/officeDocument/2006/relationships/slideLayout" Target="../slideLayouts/slideLayout2.xml"/><Relationship Id="rId31" Type="http://schemas.openxmlformats.org/officeDocument/2006/relationships/notesSlide" Target="../notesSlides/notesSlide8.xml"/><Relationship Id="rId10" Type="http://schemas.openxmlformats.org/officeDocument/2006/relationships/tags" Target="../tags/tag209.xml"/><Relationship Id="rId11" Type="http://schemas.openxmlformats.org/officeDocument/2006/relationships/tags" Target="../tags/tag210.xml"/><Relationship Id="rId12" Type="http://schemas.openxmlformats.org/officeDocument/2006/relationships/tags" Target="../tags/tag211.xml"/><Relationship Id="rId13" Type="http://schemas.openxmlformats.org/officeDocument/2006/relationships/tags" Target="../tags/tag212.xml"/><Relationship Id="rId14" Type="http://schemas.openxmlformats.org/officeDocument/2006/relationships/tags" Target="../tags/tag213.xml"/><Relationship Id="rId15" Type="http://schemas.openxmlformats.org/officeDocument/2006/relationships/tags" Target="../tags/tag214.xml"/><Relationship Id="rId16" Type="http://schemas.openxmlformats.org/officeDocument/2006/relationships/tags" Target="../tags/tag215.xml"/><Relationship Id="rId17" Type="http://schemas.openxmlformats.org/officeDocument/2006/relationships/tags" Target="../tags/tag216.xml"/><Relationship Id="rId18" Type="http://schemas.openxmlformats.org/officeDocument/2006/relationships/tags" Target="../tags/tag217.xml"/><Relationship Id="rId19" Type="http://schemas.openxmlformats.org/officeDocument/2006/relationships/tags" Target="../tags/tag218.xml"/><Relationship Id="rId1" Type="http://schemas.openxmlformats.org/officeDocument/2006/relationships/tags" Target="../tags/tag200.xml"/><Relationship Id="rId2" Type="http://schemas.openxmlformats.org/officeDocument/2006/relationships/tags" Target="../tags/tag201.xml"/><Relationship Id="rId3" Type="http://schemas.openxmlformats.org/officeDocument/2006/relationships/tags" Target="../tags/tag202.xml"/><Relationship Id="rId4" Type="http://schemas.openxmlformats.org/officeDocument/2006/relationships/tags" Target="../tags/tag203.xml"/><Relationship Id="rId5" Type="http://schemas.openxmlformats.org/officeDocument/2006/relationships/tags" Target="../tags/tag204.xml"/><Relationship Id="rId6" Type="http://schemas.openxmlformats.org/officeDocument/2006/relationships/tags" Target="../tags/tag205.xml"/><Relationship Id="rId7" Type="http://schemas.openxmlformats.org/officeDocument/2006/relationships/tags" Target="../tags/tag206.xml"/><Relationship Id="rId8" Type="http://schemas.openxmlformats.org/officeDocument/2006/relationships/tags" Target="../tags/tag20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1" Type="http://schemas.openxmlformats.org/officeDocument/2006/relationships/tags" Target="../tags/tag229.xml"/><Relationship Id="rId2" Type="http://schemas.openxmlformats.org/officeDocument/2006/relationships/tags" Target="../tags/tag230.xml"/></Relationships>
</file>

<file path=ppt/slides/_rels/slide12.xml.rels><?xml version="1.0" encoding="UTF-8" standalone="yes"?>
<Relationships xmlns="http://schemas.openxmlformats.org/package/2006/relationships"><Relationship Id="rId106" Type="http://schemas.openxmlformats.org/officeDocument/2006/relationships/tags" Target="../tags/tag336.xml"/><Relationship Id="rId107" Type="http://schemas.openxmlformats.org/officeDocument/2006/relationships/tags" Target="../tags/tag337.xml"/><Relationship Id="rId108" Type="http://schemas.openxmlformats.org/officeDocument/2006/relationships/tags" Target="../tags/tag338.xml"/><Relationship Id="rId109" Type="http://schemas.openxmlformats.org/officeDocument/2006/relationships/tags" Target="../tags/tag339.xml"/><Relationship Id="rId70" Type="http://schemas.openxmlformats.org/officeDocument/2006/relationships/tags" Target="../tags/tag300.xml"/><Relationship Id="rId71" Type="http://schemas.openxmlformats.org/officeDocument/2006/relationships/tags" Target="../tags/tag301.xml"/><Relationship Id="rId72" Type="http://schemas.openxmlformats.org/officeDocument/2006/relationships/tags" Target="../tags/tag302.xml"/><Relationship Id="rId73" Type="http://schemas.openxmlformats.org/officeDocument/2006/relationships/tags" Target="../tags/tag303.xml"/><Relationship Id="rId74" Type="http://schemas.openxmlformats.org/officeDocument/2006/relationships/tags" Target="../tags/tag304.xml"/><Relationship Id="rId75" Type="http://schemas.openxmlformats.org/officeDocument/2006/relationships/tags" Target="../tags/tag305.xml"/><Relationship Id="rId76" Type="http://schemas.openxmlformats.org/officeDocument/2006/relationships/tags" Target="../tags/tag306.xml"/><Relationship Id="rId77" Type="http://schemas.openxmlformats.org/officeDocument/2006/relationships/tags" Target="../tags/tag307.xml"/><Relationship Id="rId78" Type="http://schemas.openxmlformats.org/officeDocument/2006/relationships/tags" Target="../tags/tag308.xml"/><Relationship Id="rId79" Type="http://schemas.openxmlformats.org/officeDocument/2006/relationships/tags" Target="../tags/tag309.xml"/><Relationship Id="rId170" Type="http://schemas.openxmlformats.org/officeDocument/2006/relationships/tags" Target="../tags/tag400.xml"/><Relationship Id="rId171" Type="http://schemas.openxmlformats.org/officeDocument/2006/relationships/tags" Target="../tags/tag401.xml"/><Relationship Id="rId172" Type="http://schemas.openxmlformats.org/officeDocument/2006/relationships/tags" Target="../tags/tag402.xml"/><Relationship Id="rId173" Type="http://schemas.openxmlformats.org/officeDocument/2006/relationships/tags" Target="../tags/tag403.xml"/><Relationship Id="rId174" Type="http://schemas.openxmlformats.org/officeDocument/2006/relationships/tags" Target="../tags/tag404.xml"/><Relationship Id="rId175" Type="http://schemas.openxmlformats.org/officeDocument/2006/relationships/tags" Target="../tags/tag405.xml"/><Relationship Id="rId176" Type="http://schemas.openxmlformats.org/officeDocument/2006/relationships/tags" Target="../tags/tag406.xml"/><Relationship Id="rId177" Type="http://schemas.openxmlformats.org/officeDocument/2006/relationships/tags" Target="../tags/tag407.xml"/><Relationship Id="rId178" Type="http://schemas.openxmlformats.org/officeDocument/2006/relationships/tags" Target="../tags/tag408.xml"/><Relationship Id="rId179" Type="http://schemas.openxmlformats.org/officeDocument/2006/relationships/tags" Target="../tags/tag409.xml"/><Relationship Id="rId10" Type="http://schemas.openxmlformats.org/officeDocument/2006/relationships/tags" Target="../tags/tag240.xml"/><Relationship Id="rId11" Type="http://schemas.openxmlformats.org/officeDocument/2006/relationships/tags" Target="../tags/tag241.xml"/><Relationship Id="rId12" Type="http://schemas.openxmlformats.org/officeDocument/2006/relationships/tags" Target="../tags/tag242.xml"/><Relationship Id="rId13" Type="http://schemas.openxmlformats.org/officeDocument/2006/relationships/tags" Target="../tags/tag243.xml"/><Relationship Id="rId14" Type="http://schemas.openxmlformats.org/officeDocument/2006/relationships/tags" Target="../tags/tag244.xml"/><Relationship Id="rId15" Type="http://schemas.openxmlformats.org/officeDocument/2006/relationships/tags" Target="../tags/tag245.xml"/><Relationship Id="rId16" Type="http://schemas.openxmlformats.org/officeDocument/2006/relationships/tags" Target="../tags/tag246.xml"/><Relationship Id="rId17" Type="http://schemas.openxmlformats.org/officeDocument/2006/relationships/tags" Target="../tags/tag247.xml"/><Relationship Id="rId18" Type="http://schemas.openxmlformats.org/officeDocument/2006/relationships/tags" Target="../tags/tag248.xml"/><Relationship Id="rId19" Type="http://schemas.openxmlformats.org/officeDocument/2006/relationships/tags" Target="../tags/tag249.xml"/><Relationship Id="rId110" Type="http://schemas.openxmlformats.org/officeDocument/2006/relationships/tags" Target="../tags/tag340.xml"/><Relationship Id="rId111" Type="http://schemas.openxmlformats.org/officeDocument/2006/relationships/tags" Target="../tags/tag341.xml"/><Relationship Id="rId112" Type="http://schemas.openxmlformats.org/officeDocument/2006/relationships/tags" Target="../tags/tag342.xml"/><Relationship Id="rId113" Type="http://schemas.openxmlformats.org/officeDocument/2006/relationships/tags" Target="../tags/tag343.xml"/><Relationship Id="rId114" Type="http://schemas.openxmlformats.org/officeDocument/2006/relationships/tags" Target="../tags/tag344.xml"/><Relationship Id="rId115" Type="http://schemas.openxmlformats.org/officeDocument/2006/relationships/tags" Target="../tags/tag345.xml"/><Relationship Id="rId116" Type="http://schemas.openxmlformats.org/officeDocument/2006/relationships/tags" Target="../tags/tag346.xml"/><Relationship Id="rId117" Type="http://schemas.openxmlformats.org/officeDocument/2006/relationships/tags" Target="../tags/tag347.xml"/><Relationship Id="rId118" Type="http://schemas.openxmlformats.org/officeDocument/2006/relationships/tags" Target="../tags/tag348.xml"/><Relationship Id="rId119" Type="http://schemas.openxmlformats.org/officeDocument/2006/relationships/tags" Target="../tags/tag349.xml"/><Relationship Id="rId200" Type="http://schemas.openxmlformats.org/officeDocument/2006/relationships/tags" Target="../tags/tag430.xml"/><Relationship Id="rId201" Type="http://schemas.openxmlformats.org/officeDocument/2006/relationships/tags" Target="../tags/tag431.xml"/><Relationship Id="rId202" Type="http://schemas.openxmlformats.org/officeDocument/2006/relationships/tags" Target="../tags/tag432.xml"/><Relationship Id="rId203" Type="http://schemas.openxmlformats.org/officeDocument/2006/relationships/tags" Target="../tags/tag433.xml"/><Relationship Id="rId204" Type="http://schemas.openxmlformats.org/officeDocument/2006/relationships/tags" Target="../tags/tag434.xml"/><Relationship Id="rId205" Type="http://schemas.openxmlformats.org/officeDocument/2006/relationships/tags" Target="../tags/tag435.xml"/><Relationship Id="rId206" Type="http://schemas.openxmlformats.org/officeDocument/2006/relationships/tags" Target="../tags/tag436.xml"/><Relationship Id="rId207" Type="http://schemas.openxmlformats.org/officeDocument/2006/relationships/tags" Target="../tags/tag437.xml"/><Relationship Id="rId208" Type="http://schemas.openxmlformats.org/officeDocument/2006/relationships/tags" Target="../tags/tag438.xml"/><Relationship Id="rId209" Type="http://schemas.openxmlformats.org/officeDocument/2006/relationships/tags" Target="../tags/tag439.xml"/><Relationship Id="rId1" Type="http://schemas.openxmlformats.org/officeDocument/2006/relationships/tags" Target="../tags/tag231.xml"/><Relationship Id="rId2" Type="http://schemas.openxmlformats.org/officeDocument/2006/relationships/tags" Target="../tags/tag232.xml"/><Relationship Id="rId3" Type="http://schemas.openxmlformats.org/officeDocument/2006/relationships/tags" Target="../tags/tag233.xml"/><Relationship Id="rId4" Type="http://schemas.openxmlformats.org/officeDocument/2006/relationships/tags" Target="../tags/tag234.xml"/><Relationship Id="rId5" Type="http://schemas.openxmlformats.org/officeDocument/2006/relationships/tags" Target="../tags/tag235.xml"/><Relationship Id="rId6" Type="http://schemas.openxmlformats.org/officeDocument/2006/relationships/tags" Target="../tags/tag236.xml"/><Relationship Id="rId7" Type="http://schemas.openxmlformats.org/officeDocument/2006/relationships/tags" Target="../tags/tag237.xml"/><Relationship Id="rId8" Type="http://schemas.openxmlformats.org/officeDocument/2006/relationships/tags" Target="../tags/tag238.xml"/><Relationship Id="rId9" Type="http://schemas.openxmlformats.org/officeDocument/2006/relationships/tags" Target="../tags/tag239.xml"/><Relationship Id="rId80" Type="http://schemas.openxmlformats.org/officeDocument/2006/relationships/tags" Target="../tags/tag310.xml"/><Relationship Id="rId81" Type="http://schemas.openxmlformats.org/officeDocument/2006/relationships/tags" Target="../tags/tag311.xml"/><Relationship Id="rId82" Type="http://schemas.openxmlformats.org/officeDocument/2006/relationships/tags" Target="../tags/tag312.xml"/><Relationship Id="rId83" Type="http://schemas.openxmlformats.org/officeDocument/2006/relationships/tags" Target="../tags/tag313.xml"/><Relationship Id="rId84" Type="http://schemas.openxmlformats.org/officeDocument/2006/relationships/tags" Target="../tags/tag314.xml"/><Relationship Id="rId85" Type="http://schemas.openxmlformats.org/officeDocument/2006/relationships/tags" Target="../tags/tag315.xml"/><Relationship Id="rId86" Type="http://schemas.openxmlformats.org/officeDocument/2006/relationships/tags" Target="../tags/tag316.xml"/><Relationship Id="rId87" Type="http://schemas.openxmlformats.org/officeDocument/2006/relationships/tags" Target="../tags/tag317.xml"/><Relationship Id="rId88" Type="http://schemas.openxmlformats.org/officeDocument/2006/relationships/tags" Target="../tags/tag318.xml"/><Relationship Id="rId89" Type="http://schemas.openxmlformats.org/officeDocument/2006/relationships/tags" Target="../tags/tag319.xml"/><Relationship Id="rId180" Type="http://schemas.openxmlformats.org/officeDocument/2006/relationships/tags" Target="../tags/tag410.xml"/><Relationship Id="rId181" Type="http://schemas.openxmlformats.org/officeDocument/2006/relationships/tags" Target="../tags/tag411.xml"/><Relationship Id="rId182" Type="http://schemas.openxmlformats.org/officeDocument/2006/relationships/tags" Target="../tags/tag412.xml"/><Relationship Id="rId183" Type="http://schemas.openxmlformats.org/officeDocument/2006/relationships/tags" Target="../tags/tag413.xml"/><Relationship Id="rId184" Type="http://schemas.openxmlformats.org/officeDocument/2006/relationships/tags" Target="../tags/tag414.xml"/><Relationship Id="rId185" Type="http://schemas.openxmlformats.org/officeDocument/2006/relationships/tags" Target="../tags/tag415.xml"/><Relationship Id="rId186" Type="http://schemas.openxmlformats.org/officeDocument/2006/relationships/tags" Target="../tags/tag416.xml"/><Relationship Id="rId187" Type="http://schemas.openxmlformats.org/officeDocument/2006/relationships/tags" Target="../tags/tag417.xml"/><Relationship Id="rId188" Type="http://schemas.openxmlformats.org/officeDocument/2006/relationships/tags" Target="../tags/tag418.xml"/><Relationship Id="rId189" Type="http://schemas.openxmlformats.org/officeDocument/2006/relationships/tags" Target="../tags/tag419.xml"/><Relationship Id="rId20" Type="http://schemas.openxmlformats.org/officeDocument/2006/relationships/tags" Target="../tags/tag250.xml"/><Relationship Id="rId21" Type="http://schemas.openxmlformats.org/officeDocument/2006/relationships/tags" Target="../tags/tag251.xml"/><Relationship Id="rId22" Type="http://schemas.openxmlformats.org/officeDocument/2006/relationships/tags" Target="../tags/tag252.xml"/><Relationship Id="rId23" Type="http://schemas.openxmlformats.org/officeDocument/2006/relationships/tags" Target="../tags/tag253.xml"/><Relationship Id="rId24" Type="http://schemas.openxmlformats.org/officeDocument/2006/relationships/tags" Target="../tags/tag254.xml"/><Relationship Id="rId25" Type="http://schemas.openxmlformats.org/officeDocument/2006/relationships/tags" Target="../tags/tag255.xml"/><Relationship Id="rId26" Type="http://schemas.openxmlformats.org/officeDocument/2006/relationships/tags" Target="../tags/tag256.xml"/><Relationship Id="rId27" Type="http://schemas.openxmlformats.org/officeDocument/2006/relationships/tags" Target="../tags/tag257.xml"/><Relationship Id="rId28" Type="http://schemas.openxmlformats.org/officeDocument/2006/relationships/tags" Target="../tags/tag258.xml"/><Relationship Id="rId29" Type="http://schemas.openxmlformats.org/officeDocument/2006/relationships/tags" Target="../tags/tag259.xml"/><Relationship Id="rId120" Type="http://schemas.openxmlformats.org/officeDocument/2006/relationships/tags" Target="../tags/tag350.xml"/><Relationship Id="rId121" Type="http://schemas.openxmlformats.org/officeDocument/2006/relationships/tags" Target="../tags/tag351.xml"/><Relationship Id="rId122" Type="http://schemas.openxmlformats.org/officeDocument/2006/relationships/tags" Target="../tags/tag352.xml"/><Relationship Id="rId123" Type="http://schemas.openxmlformats.org/officeDocument/2006/relationships/tags" Target="../tags/tag353.xml"/><Relationship Id="rId124" Type="http://schemas.openxmlformats.org/officeDocument/2006/relationships/tags" Target="../tags/tag354.xml"/><Relationship Id="rId125" Type="http://schemas.openxmlformats.org/officeDocument/2006/relationships/tags" Target="../tags/tag355.xml"/><Relationship Id="rId126" Type="http://schemas.openxmlformats.org/officeDocument/2006/relationships/tags" Target="../tags/tag356.xml"/><Relationship Id="rId127" Type="http://schemas.openxmlformats.org/officeDocument/2006/relationships/tags" Target="../tags/tag357.xml"/><Relationship Id="rId128" Type="http://schemas.openxmlformats.org/officeDocument/2006/relationships/tags" Target="../tags/tag358.xml"/><Relationship Id="rId129" Type="http://schemas.openxmlformats.org/officeDocument/2006/relationships/tags" Target="../tags/tag359.xml"/><Relationship Id="rId210" Type="http://schemas.openxmlformats.org/officeDocument/2006/relationships/tags" Target="../tags/tag440.xml"/><Relationship Id="rId211" Type="http://schemas.openxmlformats.org/officeDocument/2006/relationships/tags" Target="../tags/tag441.xml"/><Relationship Id="rId212" Type="http://schemas.openxmlformats.org/officeDocument/2006/relationships/tags" Target="../tags/tag442.xml"/><Relationship Id="rId213" Type="http://schemas.openxmlformats.org/officeDocument/2006/relationships/tags" Target="../tags/tag443.xml"/><Relationship Id="rId214" Type="http://schemas.openxmlformats.org/officeDocument/2006/relationships/tags" Target="../tags/tag444.xml"/><Relationship Id="rId215" Type="http://schemas.openxmlformats.org/officeDocument/2006/relationships/tags" Target="../tags/tag445.xml"/><Relationship Id="rId216" Type="http://schemas.openxmlformats.org/officeDocument/2006/relationships/tags" Target="../tags/tag446.xml"/><Relationship Id="rId217" Type="http://schemas.openxmlformats.org/officeDocument/2006/relationships/tags" Target="../tags/tag447.xml"/><Relationship Id="rId218" Type="http://schemas.openxmlformats.org/officeDocument/2006/relationships/tags" Target="../tags/tag448.xml"/><Relationship Id="rId219" Type="http://schemas.openxmlformats.org/officeDocument/2006/relationships/tags" Target="../tags/tag449.xml"/><Relationship Id="rId90" Type="http://schemas.openxmlformats.org/officeDocument/2006/relationships/tags" Target="../tags/tag320.xml"/><Relationship Id="rId91" Type="http://schemas.openxmlformats.org/officeDocument/2006/relationships/tags" Target="../tags/tag321.xml"/><Relationship Id="rId92" Type="http://schemas.openxmlformats.org/officeDocument/2006/relationships/tags" Target="../tags/tag322.xml"/><Relationship Id="rId93" Type="http://schemas.openxmlformats.org/officeDocument/2006/relationships/tags" Target="../tags/tag323.xml"/><Relationship Id="rId94" Type="http://schemas.openxmlformats.org/officeDocument/2006/relationships/tags" Target="../tags/tag324.xml"/><Relationship Id="rId95" Type="http://schemas.openxmlformats.org/officeDocument/2006/relationships/tags" Target="../tags/tag325.xml"/><Relationship Id="rId96" Type="http://schemas.openxmlformats.org/officeDocument/2006/relationships/tags" Target="../tags/tag326.xml"/><Relationship Id="rId97" Type="http://schemas.openxmlformats.org/officeDocument/2006/relationships/tags" Target="../tags/tag327.xml"/><Relationship Id="rId98" Type="http://schemas.openxmlformats.org/officeDocument/2006/relationships/tags" Target="../tags/tag328.xml"/><Relationship Id="rId99" Type="http://schemas.openxmlformats.org/officeDocument/2006/relationships/tags" Target="../tags/tag329.xml"/><Relationship Id="rId190" Type="http://schemas.openxmlformats.org/officeDocument/2006/relationships/tags" Target="../tags/tag420.xml"/><Relationship Id="rId191" Type="http://schemas.openxmlformats.org/officeDocument/2006/relationships/tags" Target="../tags/tag421.xml"/><Relationship Id="rId192" Type="http://schemas.openxmlformats.org/officeDocument/2006/relationships/tags" Target="../tags/tag422.xml"/><Relationship Id="rId193" Type="http://schemas.openxmlformats.org/officeDocument/2006/relationships/tags" Target="../tags/tag423.xml"/><Relationship Id="rId194" Type="http://schemas.openxmlformats.org/officeDocument/2006/relationships/tags" Target="../tags/tag424.xml"/><Relationship Id="rId195" Type="http://schemas.openxmlformats.org/officeDocument/2006/relationships/tags" Target="../tags/tag425.xml"/><Relationship Id="rId196" Type="http://schemas.openxmlformats.org/officeDocument/2006/relationships/tags" Target="../tags/tag426.xml"/><Relationship Id="rId197" Type="http://schemas.openxmlformats.org/officeDocument/2006/relationships/tags" Target="../tags/tag427.xml"/><Relationship Id="rId198" Type="http://schemas.openxmlformats.org/officeDocument/2006/relationships/tags" Target="../tags/tag428.xml"/><Relationship Id="rId199" Type="http://schemas.openxmlformats.org/officeDocument/2006/relationships/tags" Target="../tags/tag429.xml"/><Relationship Id="rId30" Type="http://schemas.openxmlformats.org/officeDocument/2006/relationships/tags" Target="../tags/tag260.xml"/><Relationship Id="rId31" Type="http://schemas.openxmlformats.org/officeDocument/2006/relationships/tags" Target="../tags/tag261.xml"/><Relationship Id="rId32" Type="http://schemas.openxmlformats.org/officeDocument/2006/relationships/tags" Target="../tags/tag262.xml"/><Relationship Id="rId33" Type="http://schemas.openxmlformats.org/officeDocument/2006/relationships/tags" Target="../tags/tag263.xml"/><Relationship Id="rId34" Type="http://schemas.openxmlformats.org/officeDocument/2006/relationships/tags" Target="../tags/tag264.xml"/><Relationship Id="rId35" Type="http://schemas.openxmlformats.org/officeDocument/2006/relationships/tags" Target="../tags/tag265.xml"/><Relationship Id="rId36" Type="http://schemas.openxmlformats.org/officeDocument/2006/relationships/tags" Target="../tags/tag266.xml"/><Relationship Id="rId37" Type="http://schemas.openxmlformats.org/officeDocument/2006/relationships/tags" Target="../tags/tag267.xml"/><Relationship Id="rId38" Type="http://schemas.openxmlformats.org/officeDocument/2006/relationships/tags" Target="../tags/tag268.xml"/><Relationship Id="rId39" Type="http://schemas.openxmlformats.org/officeDocument/2006/relationships/tags" Target="../tags/tag269.xml"/><Relationship Id="rId130" Type="http://schemas.openxmlformats.org/officeDocument/2006/relationships/tags" Target="../tags/tag360.xml"/><Relationship Id="rId131" Type="http://schemas.openxmlformats.org/officeDocument/2006/relationships/tags" Target="../tags/tag361.xml"/><Relationship Id="rId132" Type="http://schemas.openxmlformats.org/officeDocument/2006/relationships/tags" Target="../tags/tag362.xml"/><Relationship Id="rId133" Type="http://schemas.openxmlformats.org/officeDocument/2006/relationships/tags" Target="../tags/tag363.xml"/><Relationship Id="rId220" Type="http://schemas.openxmlformats.org/officeDocument/2006/relationships/tags" Target="../tags/tag450.xml"/><Relationship Id="rId221" Type="http://schemas.openxmlformats.org/officeDocument/2006/relationships/tags" Target="../tags/tag451.xml"/><Relationship Id="rId222" Type="http://schemas.openxmlformats.org/officeDocument/2006/relationships/tags" Target="../tags/tag452.xml"/><Relationship Id="rId223" Type="http://schemas.openxmlformats.org/officeDocument/2006/relationships/tags" Target="../tags/tag453.xml"/><Relationship Id="rId224" Type="http://schemas.openxmlformats.org/officeDocument/2006/relationships/tags" Target="../tags/tag454.xml"/><Relationship Id="rId225" Type="http://schemas.openxmlformats.org/officeDocument/2006/relationships/tags" Target="../tags/tag455.xml"/><Relationship Id="rId226" Type="http://schemas.openxmlformats.org/officeDocument/2006/relationships/tags" Target="../tags/tag456.xml"/><Relationship Id="rId227" Type="http://schemas.openxmlformats.org/officeDocument/2006/relationships/tags" Target="../tags/tag457.xml"/><Relationship Id="rId228" Type="http://schemas.openxmlformats.org/officeDocument/2006/relationships/tags" Target="../tags/tag458.xml"/><Relationship Id="rId229" Type="http://schemas.openxmlformats.org/officeDocument/2006/relationships/tags" Target="../tags/tag459.xml"/><Relationship Id="rId134" Type="http://schemas.openxmlformats.org/officeDocument/2006/relationships/tags" Target="../tags/tag364.xml"/><Relationship Id="rId135" Type="http://schemas.openxmlformats.org/officeDocument/2006/relationships/tags" Target="../tags/tag365.xml"/><Relationship Id="rId136" Type="http://schemas.openxmlformats.org/officeDocument/2006/relationships/tags" Target="../tags/tag366.xml"/><Relationship Id="rId137" Type="http://schemas.openxmlformats.org/officeDocument/2006/relationships/tags" Target="../tags/tag367.xml"/><Relationship Id="rId138" Type="http://schemas.openxmlformats.org/officeDocument/2006/relationships/tags" Target="../tags/tag368.xml"/><Relationship Id="rId139" Type="http://schemas.openxmlformats.org/officeDocument/2006/relationships/tags" Target="../tags/tag369.xml"/><Relationship Id="rId40" Type="http://schemas.openxmlformats.org/officeDocument/2006/relationships/tags" Target="../tags/tag270.xml"/><Relationship Id="rId41" Type="http://schemas.openxmlformats.org/officeDocument/2006/relationships/tags" Target="../tags/tag271.xml"/><Relationship Id="rId42" Type="http://schemas.openxmlformats.org/officeDocument/2006/relationships/tags" Target="../tags/tag272.xml"/><Relationship Id="rId43" Type="http://schemas.openxmlformats.org/officeDocument/2006/relationships/tags" Target="../tags/tag273.xml"/><Relationship Id="rId44" Type="http://schemas.openxmlformats.org/officeDocument/2006/relationships/tags" Target="../tags/tag274.xml"/><Relationship Id="rId45" Type="http://schemas.openxmlformats.org/officeDocument/2006/relationships/tags" Target="../tags/tag275.xml"/><Relationship Id="rId46" Type="http://schemas.openxmlformats.org/officeDocument/2006/relationships/tags" Target="../tags/tag276.xml"/><Relationship Id="rId47" Type="http://schemas.openxmlformats.org/officeDocument/2006/relationships/tags" Target="../tags/tag277.xml"/><Relationship Id="rId48" Type="http://schemas.openxmlformats.org/officeDocument/2006/relationships/tags" Target="../tags/tag278.xml"/><Relationship Id="rId49" Type="http://schemas.openxmlformats.org/officeDocument/2006/relationships/tags" Target="../tags/tag279.xml"/><Relationship Id="rId140" Type="http://schemas.openxmlformats.org/officeDocument/2006/relationships/tags" Target="../tags/tag370.xml"/><Relationship Id="rId141" Type="http://schemas.openxmlformats.org/officeDocument/2006/relationships/tags" Target="../tags/tag371.xml"/><Relationship Id="rId142" Type="http://schemas.openxmlformats.org/officeDocument/2006/relationships/tags" Target="../tags/tag372.xml"/><Relationship Id="rId143" Type="http://schemas.openxmlformats.org/officeDocument/2006/relationships/tags" Target="../tags/tag373.xml"/><Relationship Id="rId144" Type="http://schemas.openxmlformats.org/officeDocument/2006/relationships/tags" Target="../tags/tag374.xml"/><Relationship Id="rId145" Type="http://schemas.openxmlformats.org/officeDocument/2006/relationships/tags" Target="../tags/tag375.xml"/><Relationship Id="rId146" Type="http://schemas.openxmlformats.org/officeDocument/2006/relationships/tags" Target="../tags/tag376.xml"/><Relationship Id="rId147" Type="http://schemas.openxmlformats.org/officeDocument/2006/relationships/tags" Target="../tags/tag377.xml"/><Relationship Id="rId148" Type="http://schemas.openxmlformats.org/officeDocument/2006/relationships/tags" Target="../tags/tag378.xml"/><Relationship Id="rId149" Type="http://schemas.openxmlformats.org/officeDocument/2006/relationships/tags" Target="../tags/tag379.xml"/><Relationship Id="rId230" Type="http://schemas.openxmlformats.org/officeDocument/2006/relationships/tags" Target="../tags/tag460.xml"/><Relationship Id="rId231" Type="http://schemas.openxmlformats.org/officeDocument/2006/relationships/tags" Target="../tags/tag461.xml"/><Relationship Id="rId232" Type="http://schemas.openxmlformats.org/officeDocument/2006/relationships/tags" Target="../tags/tag462.xml"/><Relationship Id="rId233" Type="http://schemas.openxmlformats.org/officeDocument/2006/relationships/tags" Target="../tags/tag463.xml"/><Relationship Id="rId234" Type="http://schemas.openxmlformats.org/officeDocument/2006/relationships/tags" Target="../tags/tag464.xml"/><Relationship Id="rId235" Type="http://schemas.openxmlformats.org/officeDocument/2006/relationships/tags" Target="../tags/tag465.xml"/><Relationship Id="rId236" Type="http://schemas.openxmlformats.org/officeDocument/2006/relationships/tags" Target="../tags/tag466.xml"/><Relationship Id="rId237" Type="http://schemas.openxmlformats.org/officeDocument/2006/relationships/tags" Target="../tags/tag467.xml"/><Relationship Id="rId238" Type="http://schemas.openxmlformats.org/officeDocument/2006/relationships/tags" Target="../tags/tag468.xml"/><Relationship Id="rId239" Type="http://schemas.openxmlformats.org/officeDocument/2006/relationships/tags" Target="../tags/tag469.xml"/><Relationship Id="rId50" Type="http://schemas.openxmlformats.org/officeDocument/2006/relationships/tags" Target="../tags/tag280.xml"/><Relationship Id="rId51" Type="http://schemas.openxmlformats.org/officeDocument/2006/relationships/tags" Target="../tags/tag281.xml"/><Relationship Id="rId52" Type="http://schemas.openxmlformats.org/officeDocument/2006/relationships/tags" Target="../tags/tag282.xml"/><Relationship Id="rId53" Type="http://schemas.openxmlformats.org/officeDocument/2006/relationships/tags" Target="../tags/tag283.xml"/><Relationship Id="rId54" Type="http://schemas.openxmlformats.org/officeDocument/2006/relationships/tags" Target="../tags/tag284.xml"/><Relationship Id="rId55" Type="http://schemas.openxmlformats.org/officeDocument/2006/relationships/tags" Target="../tags/tag285.xml"/><Relationship Id="rId56" Type="http://schemas.openxmlformats.org/officeDocument/2006/relationships/tags" Target="../tags/tag286.xml"/><Relationship Id="rId57" Type="http://schemas.openxmlformats.org/officeDocument/2006/relationships/tags" Target="../tags/tag287.xml"/><Relationship Id="rId58" Type="http://schemas.openxmlformats.org/officeDocument/2006/relationships/tags" Target="../tags/tag288.xml"/><Relationship Id="rId59" Type="http://schemas.openxmlformats.org/officeDocument/2006/relationships/tags" Target="../tags/tag289.xml"/><Relationship Id="rId150" Type="http://schemas.openxmlformats.org/officeDocument/2006/relationships/tags" Target="../tags/tag380.xml"/><Relationship Id="rId151" Type="http://schemas.openxmlformats.org/officeDocument/2006/relationships/tags" Target="../tags/tag381.xml"/><Relationship Id="rId152" Type="http://schemas.openxmlformats.org/officeDocument/2006/relationships/tags" Target="../tags/tag382.xml"/><Relationship Id="rId153" Type="http://schemas.openxmlformats.org/officeDocument/2006/relationships/tags" Target="../tags/tag383.xml"/><Relationship Id="rId154" Type="http://schemas.openxmlformats.org/officeDocument/2006/relationships/tags" Target="../tags/tag384.xml"/><Relationship Id="rId155" Type="http://schemas.openxmlformats.org/officeDocument/2006/relationships/tags" Target="../tags/tag385.xml"/><Relationship Id="rId156" Type="http://schemas.openxmlformats.org/officeDocument/2006/relationships/tags" Target="../tags/tag386.xml"/><Relationship Id="rId157" Type="http://schemas.openxmlformats.org/officeDocument/2006/relationships/tags" Target="../tags/tag387.xml"/><Relationship Id="rId158" Type="http://schemas.openxmlformats.org/officeDocument/2006/relationships/tags" Target="../tags/tag388.xml"/><Relationship Id="rId159" Type="http://schemas.openxmlformats.org/officeDocument/2006/relationships/tags" Target="../tags/tag389.xml"/><Relationship Id="rId240" Type="http://schemas.openxmlformats.org/officeDocument/2006/relationships/tags" Target="../tags/tag470.xml"/><Relationship Id="rId241" Type="http://schemas.openxmlformats.org/officeDocument/2006/relationships/tags" Target="../tags/tag471.xml"/><Relationship Id="rId242" Type="http://schemas.openxmlformats.org/officeDocument/2006/relationships/tags" Target="../tags/tag472.xml"/><Relationship Id="rId243" Type="http://schemas.openxmlformats.org/officeDocument/2006/relationships/tags" Target="../tags/tag473.xml"/><Relationship Id="rId244" Type="http://schemas.openxmlformats.org/officeDocument/2006/relationships/tags" Target="../tags/tag474.xml"/><Relationship Id="rId245" Type="http://schemas.openxmlformats.org/officeDocument/2006/relationships/tags" Target="../tags/tag475.xml"/><Relationship Id="rId246" Type="http://schemas.openxmlformats.org/officeDocument/2006/relationships/slideLayout" Target="../slideLayouts/slideLayout2.xml"/><Relationship Id="rId247" Type="http://schemas.openxmlformats.org/officeDocument/2006/relationships/notesSlide" Target="../notesSlides/notesSlide10.xml"/><Relationship Id="rId60" Type="http://schemas.openxmlformats.org/officeDocument/2006/relationships/tags" Target="../tags/tag290.xml"/><Relationship Id="rId61" Type="http://schemas.openxmlformats.org/officeDocument/2006/relationships/tags" Target="../tags/tag291.xml"/><Relationship Id="rId62" Type="http://schemas.openxmlformats.org/officeDocument/2006/relationships/tags" Target="../tags/tag292.xml"/><Relationship Id="rId63" Type="http://schemas.openxmlformats.org/officeDocument/2006/relationships/tags" Target="../tags/tag293.xml"/><Relationship Id="rId64" Type="http://schemas.openxmlformats.org/officeDocument/2006/relationships/tags" Target="../tags/tag294.xml"/><Relationship Id="rId65" Type="http://schemas.openxmlformats.org/officeDocument/2006/relationships/tags" Target="../tags/tag295.xml"/><Relationship Id="rId66" Type="http://schemas.openxmlformats.org/officeDocument/2006/relationships/tags" Target="../tags/tag296.xml"/><Relationship Id="rId67" Type="http://schemas.openxmlformats.org/officeDocument/2006/relationships/tags" Target="../tags/tag297.xml"/><Relationship Id="rId68" Type="http://schemas.openxmlformats.org/officeDocument/2006/relationships/tags" Target="../tags/tag298.xml"/><Relationship Id="rId69" Type="http://schemas.openxmlformats.org/officeDocument/2006/relationships/tags" Target="../tags/tag299.xml"/><Relationship Id="rId160" Type="http://schemas.openxmlformats.org/officeDocument/2006/relationships/tags" Target="../tags/tag390.xml"/><Relationship Id="rId161" Type="http://schemas.openxmlformats.org/officeDocument/2006/relationships/tags" Target="../tags/tag391.xml"/><Relationship Id="rId162" Type="http://schemas.openxmlformats.org/officeDocument/2006/relationships/tags" Target="../tags/tag392.xml"/><Relationship Id="rId163" Type="http://schemas.openxmlformats.org/officeDocument/2006/relationships/tags" Target="../tags/tag393.xml"/><Relationship Id="rId164" Type="http://schemas.openxmlformats.org/officeDocument/2006/relationships/tags" Target="../tags/tag394.xml"/><Relationship Id="rId165" Type="http://schemas.openxmlformats.org/officeDocument/2006/relationships/tags" Target="../tags/tag395.xml"/><Relationship Id="rId166" Type="http://schemas.openxmlformats.org/officeDocument/2006/relationships/tags" Target="../tags/tag396.xml"/><Relationship Id="rId167" Type="http://schemas.openxmlformats.org/officeDocument/2006/relationships/tags" Target="../tags/tag397.xml"/><Relationship Id="rId168" Type="http://schemas.openxmlformats.org/officeDocument/2006/relationships/tags" Target="../tags/tag398.xml"/><Relationship Id="rId169" Type="http://schemas.openxmlformats.org/officeDocument/2006/relationships/tags" Target="../tags/tag399.xml"/><Relationship Id="rId100" Type="http://schemas.openxmlformats.org/officeDocument/2006/relationships/tags" Target="../tags/tag330.xml"/><Relationship Id="rId101" Type="http://schemas.openxmlformats.org/officeDocument/2006/relationships/tags" Target="../tags/tag331.xml"/><Relationship Id="rId102" Type="http://schemas.openxmlformats.org/officeDocument/2006/relationships/tags" Target="../tags/tag332.xml"/><Relationship Id="rId103" Type="http://schemas.openxmlformats.org/officeDocument/2006/relationships/tags" Target="../tags/tag333.xml"/><Relationship Id="rId104" Type="http://schemas.openxmlformats.org/officeDocument/2006/relationships/tags" Target="../tags/tag334.xml"/><Relationship Id="rId105" Type="http://schemas.openxmlformats.org/officeDocument/2006/relationships/tags" Target="../tags/tag3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78.xml"/><Relationship Id="rId4" Type="http://schemas.openxmlformats.org/officeDocument/2006/relationships/tags" Target="../tags/tag479.xml"/><Relationship Id="rId5" Type="http://schemas.openxmlformats.org/officeDocument/2006/relationships/tags" Target="../tags/tag480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1.xml"/><Relationship Id="rId1" Type="http://schemas.openxmlformats.org/officeDocument/2006/relationships/tags" Target="../tags/tag476.xml"/><Relationship Id="rId2" Type="http://schemas.openxmlformats.org/officeDocument/2006/relationships/tags" Target="../tags/tag47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481.xml"/><Relationship Id="rId2" Type="http://schemas.openxmlformats.org/officeDocument/2006/relationships/tags" Target="../tags/tag482.xml"/><Relationship Id="rId3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85.xml"/><Relationship Id="rId4" Type="http://schemas.openxmlformats.org/officeDocument/2006/relationships/tags" Target="../tags/tag48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2.xml"/><Relationship Id="rId1" Type="http://schemas.openxmlformats.org/officeDocument/2006/relationships/tags" Target="../tags/tag483.xml"/><Relationship Id="rId2" Type="http://schemas.openxmlformats.org/officeDocument/2006/relationships/tags" Target="../tags/tag4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89.xml"/><Relationship Id="rId4" Type="http://schemas.openxmlformats.org/officeDocument/2006/relationships/tags" Target="../tags/tag490.xml"/><Relationship Id="rId5" Type="http://schemas.openxmlformats.org/officeDocument/2006/relationships/tags" Target="../tags/tag491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3.xml"/><Relationship Id="rId1" Type="http://schemas.openxmlformats.org/officeDocument/2006/relationships/tags" Target="../tags/tag487.xml"/><Relationship Id="rId2" Type="http://schemas.openxmlformats.org/officeDocument/2006/relationships/tags" Target="../tags/tag48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1" Type="http://schemas.openxmlformats.org/officeDocument/2006/relationships/tags" Target="../tags/tag492.xml"/><Relationship Id="rId2" Type="http://schemas.openxmlformats.org/officeDocument/2006/relationships/tags" Target="../tags/tag493.xml"/></Relationships>
</file>

<file path=ppt/slides/_rels/slide2.xml.rels><?xml version="1.0" encoding="UTF-8" standalone="yes"?>
<Relationships xmlns="http://schemas.openxmlformats.org/package/2006/relationships"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60" Type="http://schemas.openxmlformats.org/officeDocument/2006/relationships/tags" Target="../tags/tag60.xml"/><Relationship Id="rId61" Type="http://schemas.openxmlformats.org/officeDocument/2006/relationships/tags" Target="../tags/tag61.xml"/><Relationship Id="rId62" Type="http://schemas.openxmlformats.org/officeDocument/2006/relationships/tags" Target="../tags/tag62.xml"/><Relationship Id="rId63" Type="http://schemas.openxmlformats.org/officeDocument/2006/relationships/tags" Target="../tags/tag63.xml"/><Relationship Id="rId64" Type="http://schemas.openxmlformats.org/officeDocument/2006/relationships/tags" Target="../tags/tag64.xml"/><Relationship Id="rId65" Type="http://schemas.openxmlformats.org/officeDocument/2006/relationships/tags" Target="../tags/tag65.xml"/><Relationship Id="rId66" Type="http://schemas.openxmlformats.org/officeDocument/2006/relationships/tags" Target="../tags/tag66.xml"/><Relationship Id="rId67" Type="http://schemas.openxmlformats.org/officeDocument/2006/relationships/tags" Target="../tags/tag67.xml"/><Relationship Id="rId68" Type="http://schemas.openxmlformats.org/officeDocument/2006/relationships/tags" Target="../tags/tag68.xml"/><Relationship Id="rId69" Type="http://schemas.openxmlformats.org/officeDocument/2006/relationships/tags" Target="../tags/tag69.xml"/><Relationship Id="rId120" Type="http://schemas.openxmlformats.org/officeDocument/2006/relationships/tags" Target="../tags/tag120.xml"/><Relationship Id="rId121" Type="http://schemas.openxmlformats.org/officeDocument/2006/relationships/tags" Target="../tags/tag121.xml"/><Relationship Id="rId122" Type="http://schemas.openxmlformats.org/officeDocument/2006/relationships/tags" Target="../tags/tag122.xml"/><Relationship Id="rId123" Type="http://schemas.openxmlformats.org/officeDocument/2006/relationships/tags" Target="../tags/tag123.xml"/><Relationship Id="rId124" Type="http://schemas.openxmlformats.org/officeDocument/2006/relationships/tags" Target="../tags/tag124.xml"/><Relationship Id="rId125" Type="http://schemas.openxmlformats.org/officeDocument/2006/relationships/tags" Target="../tags/tag125.xml"/><Relationship Id="rId126" Type="http://schemas.openxmlformats.org/officeDocument/2006/relationships/tags" Target="../tags/tag126.xml"/><Relationship Id="rId127" Type="http://schemas.openxmlformats.org/officeDocument/2006/relationships/tags" Target="../tags/tag127.xml"/><Relationship Id="rId128" Type="http://schemas.openxmlformats.org/officeDocument/2006/relationships/tags" Target="../tags/tag128.xml"/><Relationship Id="rId129" Type="http://schemas.openxmlformats.org/officeDocument/2006/relationships/tags" Target="../tags/tag129.xml"/><Relationship Id="rId40" Type="http://schemas.openxmlformats.org/officeDocument/2006/relationships/tags" Target="../tags/tag40.xml"/><Relationship Id="rId41" Type="http://schemas.openxmlformats.org/officeDocument/2006/relationships/tags" Target="../tags/tag41.xml"/><Relationship Id="rId42" Type="http://schemas.openxmlformats.org/officeDocument/2006/relationships/tags" Target="../tags/tag42.xml"/><Relationship Id="rId90" Type="http://schemas.openxmlformats.org/officeDocument/2006/relationships/tags" Target="../tags/tag90.xml"/><Relationship Id="rId91" Type="http://schemas.openxmlformats.org/officeDocument/2006/relationships/tags" Target="../tags/tag91.xml"/><Relationship Id="rId92" Type="http://schemas.openxmlformats.org/officeDocument/2006/relationships/tags" Target="../tags/tag92.xml"/><Relationship Id="rId93" Type="http://schemas.openxmlformats.org/officeDocument/2006/relationships/tags" Target="../tags/tag93.xml"/><Relationship Id="rId94" Type="http://schemas.openxmlformats.org/officeDocument/2006/relationships/tags" Target="../tags/tag94.xml"/><Relationship Id="rId95" Type="http://schemas.openxmlformats.org/officeDocument/2006/relationships/tags" Target="../tags/tag95.xml"/><Relationship Id="rId96" Type="http://schemas.openxmlformats.org/officeDocument/2006/relationships/tags" Target="../tags/tag96.xml"/><Relationship Id="rId101" Type="http://schemas.openxmlformats.org/officeDocument/2006/relationships/tags" Target="../tags/tag101.xml"/><Relationship Id="rId102" Type="http://schemas.openxmlformats.org/officeDocument/2006/relationships/tags" Target="../tags/tag102.xml"/><Relationship Id="rId103" Type="http://schemas.openxmlformats.org/officeDocument/2006/relationships/tags" Target="../tags/tag103.xml"/><Relationship Id="rId104" Type="http://schemas.openxmlformats.org/officeDocument/2006/relationships/tags" Target="../tags/tag104.xml"/><Relationship Id="rId105" Type="http://schemas.openxmlformats.org/officeDocument/2006/relationships/tags" Target="../tags/tag105.xml"/><Relationship Id="rId106" Type="http://schemas.openxmlformats.org/officeDocument/2006/relationships/tags" Target="../tags/tag106.xml"/><Relationship Id="rId107" Type="http://schemas.openxmlformats.org/officeDocument/2006/relationships/tags" Target="../tags/tag107.xml"/><Relationship Id="rId108" Type="http://schemas.openxmlformats.org/officeDocument/2006/relationships/tags" Target="../tags/tag108.xml"/><Relationship Id="rId109" Type="http://schemas.openxmlformats.org/officeDocument/2006/relationships/tags" Target="../tags/tag109.xml"/><Relationship Id="rId97" Type="http://schemas.openxmlformats.org/officeDocument/2006/relationships/tags" Target="../tags/tag97.xml"/><Relationship Id="rId98" Type="http://schemas.openxmlformats.org/officeDocument/2006/relationships/tags" Target="../tags/tag98.xml"/><Relationship Id="rId99" Type="http://schemas.openxmlformats.org/officeDocument/2006/relationships/tags" Target="../tags/tag99.xml"/><Relationship Id="rId43" Type="http://schemas.openxmlformats.org/officeDocument/2006/relationships/tags" Target="../tags/tag43.xml"/><Relationship Id="rId44" Type="http://schemas.openxmlformats.org/officeDocument/2006/relationships/tags" Target="../tags/tag44.xml"/><Relationship Id="rId45" Type="http://schemas.openxmlformats.org/officeDocument/2006/relationships/tags" Target="../tags/tag45.xml"/><Relationship Id="rId46" Type="http://schemas.openxmlformats.org/officeDocument/2006/relationships/tags" Target="../tags/tag46.xml"/><Relationship Id="rId47" Type="http://schemas.openxmlformats.org/officeDocument/2006/relationships/tags" Target="../tags/tag47.xml"/><Relationship Id="rId48" Type="http://schemas.openxmlformats.org/officeDocument/2006/relationships/tags" Target="../tags/tag48.xml"/><Relationship Id="rId49" Type="http://schemas.openxmlformats.org/officeDocument/2006/relationships/tags" Target="../tags/tag49.xml"/><Relationship Id="rId100" Type="http://schemas.openxmlformats.org/officeDocument/2006/relationships/tags" Target="../tags/tag100.xml"/><Relationship Id="rId150" Type="http://schemas.openxmlformats.org/officeDocument/2006/relationships/image" Target="../media/image1.png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70" Type="http://schemas.openxmlformats.org/officeDocument/2006/relationships/tags" Target="../tags/tag70.xml"/><Relationship Id="rId71" Type="http://schemas.openxmlformats.org/officeDocument/2006/relationships/tags" Target="../tags/tag71.xml"/><Relationship Id="rId72" Type="http://schemas.openxmlformats.org/officeDocument/2006/relationships/tags" Target="../tags/tag72.xml"/><Relationship Id="rId73" Type="http://schemas.openxmlformats.org/officeDocument/2006/relationships/tags" Target="../tags/tag73.xml"/><Relationship Id="rId74" Type="http://schemas.openxmlformats.org/officeDocument/2006/relationships/tags" Target="../tags/tag74.xml"/><Relationship Id="rId75" Type="http://schemas.openxmlformats.org/officeDocument/2006/relationships/tags" Target="../tags/tag75.xml"/><Relationship Id="rId76" Type="http://schemas.openxmlformats.org/officeDocument/2006/relationships/tags" Target="../tags/tag76.xml"/><Relationship Id="rId77" Type="http://schemas.openxmlformats.org/officeDocument/2006/relationships/tags" Target="../tags/tag77.xml"/><Relationship Id="rId78" Type="http://schemas.openxmlformats.org/officeDocument/2006/relationships/tags" Target="../tags/tag78.xml"/><Relationship Id="rId79" Type="http://schemas.openxmlformats.org/officeDocument/2006/relationships/tags" Target="../tags/tag79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tags" Target="../tags/tag25.xml"/><Relationship Id="rId26" Type="http://schemas.openxmlformats.org/officeDocument/2006/relationships/tags" Target="../tags/tag26.xml"/><Relationship Id="rId27" Type="http://schemas.openxmlformats.org/officeDocument/2006/relationships/tags" Target="../tags/tag27.xml"/><Relationship Id="rId28" Type="http://schemas.openxmlformats.org/officeDocument/2006/relationships/tags" Target="../tags/tag28.xml"/><Relationship Id="rId29" Type="http://schemas.openxmlformats.org/officeDocument/2006/relationships/tags" Target="../tags/tag29.xml"/><Relationship Id="rId130" Type="http://schemas.openxmlformats.org/officeDocument/2006/relationships/tags" Target="../tags/tag130.xml"/><Relationship Id="rId131" Type="http://schemas.openxmlformats.org/officeDocument/2006/relationships/tags" Target="../tags/tag131.xml"/><Relationship Id="rId132" Type="http://schemas.openxmlformats.org/officeDocument/2006/relationships/tags" Target="../tags/tag132.xml"/><Relationship Id="rId133" Type="http://schemas.openxmlformats.org/officeDocument/2006/relationships/tags" Target="../tags/tag133.xml"/><Relationship Id="rId134" Type="http://schemas.openxmlformats.org/officeDocument/2006/relationships/tags" Target="../tags/tag134.xml"/><Relationship Id="rId135" Type="http://schemas.openxmlformats.org/officeDocument/2006/relationships/tags" Target="../tags/tag135.xml"/><Relationship Id="rId136" Type="http://schemas.openxmlformats.org/officeDocument/2006/relationships/tags" Target="../tags/tag136.xml"/><Relationship Id="rId137" Type="http://schemas.openxmlformats.org/officeDocument/2006/relationships/tags" Target="../tags/tag137.xml"/><Relationship Id="rId138" Type="http://schemas.openxmlformats.org/officeDocument/2006/relationships/tags" Target="../tags/tag138.xml"/><Relationship Id="rId139" Type="http://schemas.openxmlformats.org/officeDocument/2006/relationships/tags" Target="../tags/tag13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50" Type="http://schemas.openxmlformats.org/officeDocument/2006/relationships/tags" Target="../tags/tag50.xml"/><Relationship Id="rId51" Type="http://schemas.openxmlformats.org/officeDocument/2006/relationships/tags" Target="../tags/tag51.xml"/><Relationship Id="rId52" Type="http://schemas.openxmlformats.org/officeDocument/2006/relationships/tags" Target="../tags/tag52.xml"/><Relationship Id="rId53" Type="http://schemas.openxmlformats.org/officeDocument/2006/relationships/tags" Target="../tags/tag53.xml"/><Relationship Id="rId54" Type="http://schemas.openxmlformats.org/officeDocument/2006/relationships/tags" Target="../tags/tag54.xml"/><Relationship Id="rId55" Type="http://schemas.openxmlformats.org/officeDocument/2006/relationships/tags" Target="../tags/tag55.xml"/><Relationship Id="rId56" Type="http://schemas.openxmlformats.org/officeDocument/2006/relationships/tags" Target="../tags/tag56.xml"/><Relationship Id="rId57" Type="http://schemas.openxmlformats.org/officeDocument/2006/relationships/tags" Target="../tags/tag57.xml"/><Relationship Id="rId58" Type="http://schemas.openxmlformats.org/officeDocument/2006/relationships/tags" Target="../tags/tag58.xml"/><Relationship Id="rId59" Type="http://schemas.openxmlformats.org/officeDocument/2006/relationships/tags" Target="../tags/tag59.xml"/><Relationship Id="rId110" Type="http://schemas.openxmlformats.org/officeDocument/2006/relationships/tags" Target="../tags/tag110.xml"/><Relationship Id="rId111" Type="http://schemas.openxmlformats.org/officeDocument/2006/relationships/tags" Target="../tags/tag111.xml"/><Relationship Id="rId112" Type="http://schemas.openxmlformats.org/officeDocument/2006/relationships/tags" Target="../tags/tag112.xml"/><Relationship Id="rId113" Type="http://schemas.openxmlformats.org/officeDocument/2006/relationships/tags" Target="../tags/tag113.xml"/><Relationship Id="rId114" Type="http://schemas.openxmlformats.org/officeDocument/2006/relationships/tags" Target="../tags/tag114.xml"/><Relationship Id="rId115" Type="http://schemas.openxmlformats.org/officeDocument/2006/relationships/tags" Target="../tags/tag115.xml"/><Relationship Id="rId116" Type="http://schemas.openxmlformats.org/officeDocument/2006/relationships/tags" Target="../tags/tag116.xml"/><Relationship Id="rId117" Type="http://schemas.openxmlformats.org/officeDocument/2006/relationships/tags" Target="../tags/tag117.xml"/><Relationship Id="rId118" Type="http://schemas.openxmlformats.org/officeDocument/2006/relationships/tags" Target="../tags/tag118.xml"/><Relationship Id="rId119" Type="http://schemas.openxmlformats.org/officeDocument/2006/relationships/tags" Target="../tags/tag119.xml"/><Relationship Id="rId30" Type="http://schemas.openxmlformats.org/officeDocument/2006/relationships/tags" Target="../tags/tag30.xml"/><Relationship Id="rId31" Type="http://schemas.openxmlformats.org/officeDocument/2006/relationships/tags" Target="../tags/tag31.xml"/><Relationship Id="rId32" Type="http://schemas.openxmlformats.org/officeDocument/2006/relationships/tags" Target="../tags/tag32.xml"/><Relationship Id="rId33" Type="http://schemas.openxmlformats.org/officeDocument/2006/relationships/tags" Target="../tags/tag33.xml"/><Relationship Id="rId34" Type="http://schemas.openxmlformats.org/officeDocument/2006/relationships/tags" Target="../tags/tag34.xml"/><Relationship Id="rId35" Type="http://schemas.openxmlformats.org/officeDocument/2006/relationships/tags" Target="../tags/tag35.xml"/><Relationship Id="rId36" Type="http://schemas.openxmlformats.org/officeDocument/2006/relationships/tags" Target="../tags/tag36.xml"/><Relationship Id="rId37" Type="http://schemas.openxmlformats.org/officeDocument/2006/relationships/tags" Target="../tags/tag37.xml"/><Relationship Id="rId38" Type="http://schemas.openxmlformats.org/officeDocument/2006/relationships/tags" Target="../tags/tag38.xml"/><Relationship Id="rId39" Type="http://schemas.openxmlformats.org/officeDocument/2006/relationships/tags" Target="../tags/tag39.xml"/><Relationship Id="rId80" Type="http://schemas.openxmlformats.org/officeDocument/2006/relationships/tags" Target="../tags/tag80.xml"/><Relationship Id="rId81" Type="http://schemas.openxmlformats.org/officeDocument/2006/relationships/tags" Target="../tags/tag81.xml"/><Relationship Id="rId82" Type="http://schemas.openxmlformats.org/officeDocument/2006/relationships/tags" Target="../tags/tag82.xml"/><Relationship Id="rId83" Type="http://schemas.openxmlformats.org/officeDocument/2006/relationships/tags" Target="../tags/tag83.xml"/><Relationship Id="rId84" Type="http://schemas.openxmlformats.org/officeDocument/2006/relationships/tags" Target="../tags/tag84.xml"/><Relationship Id="rId85" Type="http://schemas.openxmlformats.org/officeDocument/2006/relationships/tags" Target="../tags/tag85.xml"/><Relationship Id="rId86" Type="http://schemas.openxmlformats.org/officeDocument/2006/relationships/tags" Target="../tags/tag86.xml"/><Relationship Id="rId87" Type="http://schemas.openxmlformats.org/officeDocument/2006/relationships/tags" Target="../tags/tag87.xml"/><Relationship Id="rId88" Type="http://schemas.openxmlformats.org/officeDocument/2006/relationships/tags" Target="../tags/tag88.xml"/><Relationship Id="rId89" Type="http://schemas.openxmlformats.org/officeDocument/2006/relationships/tags" Target="../tags/tag89.xml"/><Relationship Id="rId140" Type="http://schemas.openxmlformats.org/officeDocument/2006/relationships/tags" Target="../tags/tag140.xml"/><Relationship Id="rId141" Type="http://schemas.openxmlformats.org/officeDocument/2006/relationships/tags" Target="../tags/tag141.xml"/><Relationship Id="rId142" Type="http://schemas.openxmlformats.org/officeDocument/2006/relationships/tags" Target="../tags/tag142.xml"/><Relationship Id="rId143" Type="http://schemas.openxmlformats.org/officeDocument/2006/relationships/tags" Target="../tags/tag143.xml"/><Relationship Id="rId144" Type="http://schemas.openxmlformats.org/officeDocument/2006/relationships/tags" Target="../tags/tag144.xml"/><Relationship Id="rId145" Type="http://schemas.openxmlformats.org/officeDocument/2006/relationships/tags" Target="../tags/tag145.xml"/><Relationship Id="rId146" Type="http://schemas.openxmlformats.org/officeDocument/2006/relationships/tags" Target="../tags/tag146.xml"/><Relationship Id="rId147" Type="http://schemas.openxmlformats.org/officeDocument/2006/relationships/tags" Target="../tags/tag147.xml"/><Relationship Id="rId148" Type="http://schemas.openxmlformats.org/officeDocument/2006/relationships/slideLayout" Target="../slideLayouts/slideLayout4.xml"/><Relationship Id="rId149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9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Relationship Id="rId6" Type="http://schemas.openxmlformats.org/officeDocument/2006/relationships/image" Target="../media/image3.png"/><Relationship Id="rId1" Type="http://schemas.openxmlformats.org/officeDocument/2006/relationships/tags" Target="../tags/tag494.xml"/><Relationship Id="rId2" Type="http://schemas.openxmlformats.org/officeDocument/2006/relationships/tags" Target="../tags/tag49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9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.xml"/><Relationship Id="rId6" Type="http://schemas.openxmlformats.org/officeDocument/2006/relationships/image" Target="../media/image3.png"/><Relationship Id="rId1" Type="http://schemas.openxmlformats.org/officeDocument/2006/relationships/tags" Target="../tags/tag497.xml"/><Relationship Id="rId2" Type="http://schemas.openxmlformats.org/officeDocument/2006/relationships/tags" Target="../tags/tag49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0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<Relationship Id="rId1" Type="http://schemas.openxmlformats.org/officeDocument/2006/relationships/tags" Target="../tags/tag500.xml"/><Relationship Id="rId2" Type="http://schemas.openxmlformats.org/officeDocument/2006/relationships/tags" Target="../tags/tag50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0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.xml"/><Relationship Id="rId1" Type="http://schemas.openxmlformats.org/officeDocument/2006/relationships/tags" Target="../tags/tag503.xml"/><Relationship Id="rId2" Type="http://schemas.openxmlformats.org/officeDocument/2006/relationships/tags" Target="../tags/tag50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08.xml"/><Relationship Id="rId4" Type="http://schemas.openxmlformats.org/officeDocument/2006/relationships/tags" Target="../tags/tag50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9.xml"/><Relationship Id="rId1" Type="http://schemas.openxmlformats.org/officeDocument/2006/relationships/tags" Target="../tags/tag506.xml"/><Relationship Id="rId2" Type="http://schemas.openxmlformats.org/officeDocument/2006/relationships/tags" Target="../tags/tag50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1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0.xml"/><Relationship Id="rId1" Type="http://schemas.openxmlformats.org/officeDocument/2006/relationships/tags" Target="../tags/tag510.xml"/><Relationship Id="rId2" Type="http://schemas.openxmlformats.org/officeDocument/2006/relationships/tags" Target="../tags/tag5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1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1.xml"/><Relationship Id="rId1" Type="http://schemas.openxmlformats.org/officeDocument/2006/relationships/tags" Target="../tags/tag513.xml"/><Relationship Id="rId2" Type="http://schemas.openxmlformats.org/officeDocument/2006/relationships/tags" Target="../tags/tag5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1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2.xml"/><Relationship Id="rId1" Type="http://schemas.openxmlformats.org/officeDocument/2006/relationships/tags" Target="../tags/tag516.xml"/><Relationship Id="rId2" Type="http://schemas.openxmlformats.org/officeDocument/2006/relationships/tags" Target="../tags/tag5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2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3.xml"/><Relationship Id="rId1" Type="http://schemas.openxmlformats.org/officeDocument/2006/relationships/tags" Target="../tags/tag519.xml"/><Relationship Id="rId2" Type="http://schemas.openxmlformats.org/officeDocument/2006/relationships/tags" Target="../tags/tag520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534.xml"/><Relationship Id="rId14" Type="http://schemas.openxmlformats.org/officeDocument/2006/relationships/tags" Target="../tags/tag535.xml"/><Relationship Id="rId15" Type="http://schemas.openxmlformats.org/officeDocument/2006/relationships/tags" Target="../tags/tag536.xml"/><Relationship Id="rId16" Type="http://schemas.openxmlformats.org/officeDocument/2006/relationships/tags" Target="../tags/tag537.xml"/><Relationship Id="rId17" Type="http://schemas.openxmlformats.org/officeDocument/2006/relationships/tags" Target="../tags/tag538.xml"/><Relationship Id="rId18" Type="http://schemas.openxmlformats.org/officeDocument/2006/relationships/tags" Target="../tags/tag539.xml"/><Relationship Id="rId19" Type="http://schemas.openxmlformats.org/officeDocument/2006/relationships/tags" Target="../tags/tag540.xml"/><Relationship Id="rId50" Type="http://schemas.openxmlformats.org/officeDocument/2006/relationships/tags" Target="../tags/tag571.xml"/><Relationship Id="rId51" Type="http://schemas.openxmlformats.org/officeDocument/2006/relationships/tags" Target="../tags/tag572.xml"/><Relationship Id="rId52" Type="http://schemas.openxmlformats.org/officeDocument/2006/relationships/tags" Target="../tags/tag573.xml"/><Relationship Id="rId53" Type="http://schemas.openxmlformats.org/officeDocument/2006/relationships/tags" Target="../tags/tag574.xml"/><Relationship Id="rId54" Type="http://schemas.openxmlformats.org/officeDocument/2006/relationships/tags" Target="../tags/tag575.xml"/><Relationship Id="rId55" Type="http://schemas.openxmlformats.org/officeDocument/2006/relationships/tags" Target="../tags/tag576.xml"/><Relationship Id="rId56" Type="http://schemas.openxmlformats.org/officeDocument/2006/relationships/tags" Target="../tags/tag577.xml"/><Relationship Id="rId57" Type="http://schemas.openxmlformats.org/officeDocument/2006/relationships/slideLayout" Target="../slideLayouts/slideLayout2.xml"/><Relationship Id="rId58" Type="http://schemas.openxmlformats.org/officeDocument/2006/relationships/notesSlide" Target="../notesSlides/notesSlide24.xml"/><Relationship Id="rId40" Type="http://schemas.openxmlformats.org/officeDocument/2006/relationships/tags" Target="../tags/tag561.xml"/><Relationship Id="rId41" Type="http://schemas.openxmlformats.org/officeDocument/2006/relationships/tags" Target="../tags/tag562.xml"/><Relationship Id="rId42" Type="http://schemas.openxmlformats.org/officeDocument/2006/relationships/tags" Target="../tags/tag563.xml"/><Relationship Id="rId43" Type="http://schemas.openxmlformats.org/officeDocument/2006/relationships/tags" Target="../tags/tag564.xml"/><Relationship Id="rId44" Type="http://schemas.openxmlformats.org/officeDocument/2006/relationships/tags" Target="../tags/tag565.xml"/><Relationship Id="rId45" Type="http://schemas.openxmlformats.org/officeDocument/2006/relationships/tags" Target="../tags/tag566.xml"/><Relationship Id="rId46" Type="http://schemas.openxmlformats.org/officeDocument/2006/relationships/tags" Target="../tags/tag567.xml"/><Relationship Id="rId47" Type="http://schemas.openxmlformats.org/officeDocument/2006/relationships/tags" Target="../tags/tag568.xml"/><Relationship Id="rId48" Type="http://schemas.openxmlformats.org/officeDocument/2006/relationships/tags" Target="../tags/tag569.xml"/><Relationship Id="rId49" Type="http://schemas.openxmlformats.org/officeDocument/2006/relationships/tags" Target="../tags/tag570.xml"/><Relationship Id="rId1" Type="http://schemas.openxmlformats.org/officeDocument/2006/relationships/tags" Target="../tags/tag522.xml"/><Relationship Id="rId2" Type="http://schemas.openxmlformats.org/officeDocument/2006/relationships/tags" Target="../tags/tag523.xml"/><Relationship Id="rId3" Type="http://schemas.openxmlformats.org/officeDocument/2006/relationships/tags" Target="../tags/tag524.xml"/><Relationship Id="rId4" Type="http://schemas.openxmlformats.org/officeDocument/2006/relationships/tags" Target="../tags/tag525.xml"/><Relationship Id="rId5" Type="http://schemas.openxmlformats.org/officeDocument/2006/relationships/tags" Target="../tags/tag526.xml"/><Relationship Id="rId6" Type="http://schemas.openxmlformats.org/officeDocument/2006/relationships/tags" Target="../tags/tag527.xml"/><Relationship Id="rId7" Type="http://schemas.openxmlformats.org/officeDocument/2006/relationships/tags" Target="../tags/tag528.xml"/><Relationship Id="rId8" Type="http://schemas.openxmlformats.org/officeDocument/2006/relationships/tags" Target="../tags/tag529.xml"/><Relationship Id="rId9" Type="http://schemas.openxmlformats.org/officeDocument/2006/relationships/tags" Target="../tags/tag530.xml"/><Relationship Id="rId30" Type="http://schemas.openxmlformats.org/officeDocument/2006/relationships/tags" Target="../tags/tag551.xml"/><Relationship Id="rId31" Type="http://schemas.openxmlformats.org/officeDocument/2006/relationships/tags" Target="../tags/tag552.xml"/><Relationship Id="rId32" Type="http://schemas.openxmlformats.org/officeDocument/2006/relationships/tags" Target="../tags/tag553.xml"/><Relationship Id="rId33" Type="http://schemas.openxmlformats.org/officeDocument/2006/relationships/tags" Target="../tags/tag554.xml"/><Relationship Id="rId34" Type="http://schemas.openxmlformats.org/officeDocument/2006/relationships/tags" Target="../tags/tag555.xml"/><Relationship Id="rId35" Type="http://schemas.openxmlformats.org/officeDocument/2006/relationships/tags" Target="../tags/tag556.xml"/><Relationship Id="rId36" Type="http://schemas.openxmlformats.org/officeDocument/2006/relationships/tags" Target="../tags/tag557.xml"/><Relationship Id="rId37" Type="http://schemas.openxmlformats.org/officeDocument/2006/relationships/tags" Target="../tags/tag558.xml"/><Relationship Id="rId38" Type="http://schemas.openxmlformats.org/officeDocument/2006/relationships/tags" Target="../tags/tag559.xml"/><Relationship Id="rId39" Type="http://schemas.openxmlformats.org/officeDocument/2006/relationships/tags" Target="../tags/tag560.xml"/><Relationship Id="rId20" Type="http://schemas.openxmlformats.org/officeDocument/2006/relationships/tags" Target="../tags/tag541.xml"/><Relationship Id="rId21" Type="http://schemas.openxmlformats.org/officeDocument/2006/relationships/tags" Target="../tags/tag542.xml"/><Relationship Id="rId22" Type="http://schemas.openxmlformats.org/officeDocument/2006/relationships/tags" Target="../tags/tag543.xml"/><Relationship Id="rId23" Type="http://schemas.openxmlformats.org/officeDocument/2006/relationships/tags" Target="../tags/tag544.xml"/><Relationship Id="rId24" Type="http://schemas.openxmlformats.org/officeDocument/2006/relationships/tags" Target="../tags/tag545.xml"/><Relationship Id="rId25" Type="http://schemas.openxmlformats.org/officeDocument/2006/relationships/tags" Target="../tags/tag546.xml"/><Relationship Id="rId26" Type="http://schemas.openxmlformats.org/officeDocument/2006/relationships/tags" Target="../tags/tag547.xml"/><Relationship Id="rId27" Type="http://schemas.openxmlformats.org/officeDocument/2006/relationships/tags" Target="../tags/tag548.xml"/><Relationship Id="rId28" Type="http://schemas.openxmlformats.org/officeDocument/2006/relationships/tags" Target="../tags/tag549.xml"/><Relationship Id="rId29" Type="http://schemas.openxmlformats.org/officeDocument/2006/relationships/tags" Target="../tags/tag550.xml"/><Relationship Id="rId10" Type="http://schemas.openxmlformats.org/officeDocument/2006/relationships/tags" Target="../tags/tag531.xml"/><Relationship Id="rId11" Type="http://schemas.openxmlformats.org/officeDocument/2006/relationships/tags" Target="../tags/tag532.xml"/><Relationship Id="rId12" Type="http://schemas.openxmlformats.org/officeDocument/2006/relationships/tags" Target="../tags/tag5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.png"/><Relationship Id="rId1" Type="http://schemas.openxmlformats.org/officeDocument/2006/relationships/tags" Target="../tags/tag148.xml"/><Relationship Id="rId2" Type="http://schemas.openxmlformats.org/officeDocument/2006/relationships/tags" Target="../tags/tag149.xml"/></Relationships>
</file>

<file path=ppt/slides/_rels/slide30.xml.rels><?xml version="1.0" encoding="UTF-8" standalone="yes"?>
<Relationships xmlns="http://schemas.openxmlformats.org/package/2006/relationships"><Relationship Id="rId20" Type="http://schemas.openxmlformats.org/officeDocument/2006/relationships/tags" Target="../tags/tag597.xml"/><Relationship Id="rId21" Type="http://schemas.openxmlformats.org/officeDocument/2006/relationships/tags" Target="../tags/tag598.xml"/><Relationship Id="rId22" Type="http://schemas.openxmlformats.org/officeDocument/2006/relationships/tags" Target="../tags/tag599.xml"/><Relationship Id="rId23" Type="http://schemas.openxmlformats.org/officeDocument/2006/relationships/tags" Target="../tags/tag600.xml"/><Relationship Id="rId24" Type="http://schemas.openxmlformats.org/officeDocument/2006/relationships/tags" Target="../tags/tag601.xml"/><Relationship Id="rId25" Type="http://schemas.openxmlformats.org/officeDocument/2006/relationships/tags" Target="../tags/tag602.xml"/><Relationship Id="rId26" Type="http://schemas.openxmlformats.org/officeDocument/2006/relationships/tags" Target="../tags/tag603.xml"/><Relationship Id="rId27" Type="http://schemas.openxmlformats.org/officeDocument/2006/relationships/tags" Target="../tags/tag604.xml"/><Relationship Id="rId28" Type="http://schemas.openxmlformats.org/officeDocument/2006/relationships/tags" Target="../tags/tag605.xml"/><Relationship Id="rId29" Type="http://schemas.openxmlformats.org/officeDocument/2006/relationships/tags" Target="../tags/tag606.xml"/><Relationship Id="rId1" Type="http://schemas.openxmlformats.org/officeDocument/2006/relationships/tags" Target="../tags/tag578.xml"/><Relationship Id="rId2" Type="http://schemas.openxmlformats.org/officeDocument/2006/relationships/tags" Target="../tags/tag579.xml"/><Relationship Id="rId3" Type="http://schemas.openxmlformats.org/officeDocument/2006/relationships/tags" Target="../tags/tag580.xml"/><Relationship Id="rId4" Type="http://schemas.openxmlformats.org/officeDocument/2006/relationships/tags" Target="../tags/tag581.xml"/><Relationship Id="rId5" Type="http://schemas.openxmlformats.org/officeDocument/2006/relationships/tags" Target="../tags/tag582.xml"/><Relationship Id="rId30" Type="http://schemas.openxmlformats.org/officeDocument/2006/relationships/tags" Target="../tags/tag607.xml"/><Relationship Id="rId31" Type="http://schemas.openxmlformats.org/officeDocument/2006/relationships/tags" Target="../tags/tag608.xml"/><Relationship Id="rId32" Type="http://schemas.openxmlformats.org/officeDocument/2006/relationships/tags" Target="../tags/tag609.xml"/><Relationship Id="rId9" Type="http://schemas.openxmlformats.org/officeDocument/2006/relationships/tags" Target="../tags/tag586.xml"/><Relationship Id="rId6" Type="http://schemas.openxmlformats.org/officeDocument/2006/relationships/tags" Target="../tags/tag583.xml"/><Relationship Id="rId7" Type="http://schemas.openxmlformats.org/officeDocument/2006/relationships/tags" Target="../tags/tag584.xml"/><Relationship Id="rId8" Type="http://schemas.openxmlformats.org/officeDocument/2006/relationships/tags" Target="../tags/tag585.xml"/><Relationship Id="rId33" Type="http://schemas.openxmlformats.org/officeDocument/2006/relationships/tags" Target="../tags/tag610.xml"/><Relationship Id="rId34" Type="http://schemas.openxmlformats.org/officeDocument/2006/relationships/tags" Target="../tags/tag611.xml"/><Relationship Id="rId35" Type="http://schemas.openxmlformats.org/officeDocument/2006/relationships/tags" Target="../tags/tag612.xml"/><Relationship Id="rId36" Type="http://schemas.openxmlformats.org/officeDocument/2006/relationships/tags" Target="../tags/tag613.xml"/><Relationship Id="rId10" Type="http://schemas.openxmlformats.org/officeDocument/2006/relationships/tags" Target="../tags/tag587.xml"/><Relationship Id="rId11" Type="http://schemas.openxmlformats.org/officeDocument/2006/relationships/tags" Target="../tags/tag588.xml"/><Relationship Id="rId12" Type="http://schemas.openxmlformats.org/officeDocument/2006/relationships/tags" Target="../tags/tag589.xml"/><Relationship Id="rId13" Type="http://schemas.openxmlformats.org/officeDocument/2006/relationships/tags" Target="../tags/tag590.xml"/><Relationship Id="rId14" Type="http://schemas.openxmlformats.org/officeDocument/2006/relationships/tags" Target="../tags/tag591.xml"/><Relationship Id="rId15" Type="http://schemas.openxmlformats.org/officeDocument/2006/relationships/tags" Target="../tags/tag592.xml"/><Relationship Id="rId16" Type="http://schemas.openxmlformats.org/officeDocument/2006/relationships/tags" Target="../tags/tag593.xml"/><Relationship Id="rId17" Type="http://schemas.openxmlformats.org/officeDocument/2006/relationships/tags" Target="../tags/tag594.xml"/><Relationship Id="rId18" Type="http://schemas.openxmlformats.org/officeDocument/2006/relationships/tags" Target="../tags/tag595.xml"/><Relationship Id="rId19" Type="http://schemas.openxmlformats.org/officeDocument/2006/relationships/tags" Target="../tags/tag596.xml"/><Relationship Id="rId37" Type="http://schemas.openxmlformats.org/officeDocument/2006/relationships/tags" Target="../tags/tag614.xml"/><Relationship Id="rId38" Type="http://schemas.openxmlformats.org/officeDocument/2006/relationships/slideLayout" Target="../slideLayouts/slideLayout2.xml"/><Relationship Id="rId39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20" Type="http://schemas.openxmlformats.org/officeDocument/2006/relationships/tags" Target="../tags/tag634.xml"/><Relationship Id="rId21" Type="http://schemas.openxmlformats.org/officeDocument/2006/relationships/tags" Target="../tags/tag635.xml"/><Relationship Id="rId22" Type="http://schemas.openxmlformats.org/officeDocument/2006/relationships/tags" Target="../tags/tag636.xml"/><Relationship Id="rId23" Type="http://schemas.openxmlformats.org/officeDocument/2006/relationships/tags" Target="../tags/tag637.xml"/><Relationship Id="rId24" Type="http://schemas.openxmlformats.org/officeDocument/2006/relationships/tags" Target="../tags/tag638.xml"/><Relationship Id="rId25" Type="http://schemas.openxmlformats.org/officeDocument/2006/relationships/tags" Target="../tags/tag639.xml"/><Relationship Id="rId26" Type="http://schemas.openxmlformats.org/officeDocument/2006/relationships/tags" Target="../tags/tag640.xml"/><Relationship Id="rId27" Type="http://schemas.openxmlformats.org/officeDocument/2006/relationships/tags" Target="../tags/tag641.xml"/><Relationship Id="rId28" Type="http://schemas.openxmlformats.org/officeDocument/2006/relationships/tags" Target="../tags/tag642.xml"/><Relationship Id="rId29" Type="http://schemas.openxmlformats.org/officeDocument/2006/relationships/tags" Target="../tags/tag643.xml"/><Relationship Id="rId1" Type="http://schemas.openxmlformats.org/officeDocument/2006/relationships/tags" Target="../tags/tag615.xml"/><Relationship Id="rId2" Type="http://schemas.openxmlformats.org/officeDocument/2006/relationships/tags" Target="../tags/tag616.xml"/><Relationship Id="rId3" Type="http://schemas.openxmlformats.org/officeDocument/2006/relationships/tags" Target="../tags/tag617.xml"/><Relationship Id="rId4" Type="http://schemas.openxmlformats.org/officeDocument/2006/relationships/tags" Target="../tags/tag618.xml"/><Relationship Id="rId5" Type="http://schemas.openxmlformats.org/officeDocument/2006/relationships/tags" Target="../tags/tag619.xml"/><Relationship Id="rId30" Type="http://schemas.openxmlformats.org/officeDocument/2006/relationships/tags" Target="../tags/tag644.xml"/><Relationship Id="rId31" Type="http://schemas.openxmlformats.org/officeDocument/2006/relationships/tags" Target="../tags/tag645.xml"/><Relationship Id="rId32" Type="http://schemas.openxmlformats.org/officeDocument/2006/relationships/tags" Target="../tags/tag646.xml"/><Relationship Id="rId9" Type="http://schemas.openxmlformats.org/officeDocument/2006/relationships/tags" Target="../tags/tag623.xml"/><Relationship Id="rId6" Type="http://schemas.openxmlformats.org/officeDocument/2006/relationships/tags" Target="../tags/tag620.xml"/><Relationship Id="rId7" Type="http://schemas.openxmlformats.org/officeDocument/2006/relationships/tags" Target="../tags/tag621.xml"/><Relationship Id="rId8" Type="http://schemas.openxmlformats.org/officeDocument/2006/relationships/tags" Target="../tags/tag622.xml"/><Relationship Id="rId33" Type="http://schemas.openxmlformats.org/officeDocument/2006/relationships/tags" Target="../tags/tag647.xml"/><Relationship Id="rId34" Type="http://schemas.openxmlformats.org/officeDocument/2006/relationships/tags" Target="../tags/tag648.xml"/><Relationship Id="rId35" Type="http://schemas.openxmlformats.org/officeDocument/2006/relationships/tags" Target="../tags/tag649.xml"/><Relationship Id="rId36" Type="http://schemas.openxmlformats.org/officeDocument/2006/relationships/tags" Target="../tags/tag650.xml"/><Relationship Id="rId10" Type="http://schemas.openxmlformats.org/officeDocument/2006/relationships/tags" Target="../tags/tag624.xml"/><Relationship Id="rId11" Type="http://schemas.openxmlformats.org/officeDocument/2006/relationships/tags" Target="../tags/tag625.xml"/><Relationship Id="rId12" Type="http://schemas.openxmlformats.org/officeDocument/2006/relationships/tags" Target="../tags/tag626.xml"/><Relationship Id="rId13" Type="http://schemas.openxmlformats.org/officeDocument/2006/relationships/tags" Target="../tags/tag627.xml"/><Relationship Id="rId14" Type="http://schemas.openxmlformats.org/officeDocument/2006/relationships/tags" Target="../tags/tag628.xml"/><Relationship Id="rId15" Type="http://schemas.openxmlformats.org/officeDocument/2006/relationships/tags" Target="../tags/tag629.xml"/><Relationship Id="rId16" Type="http://schemas.openxmlformats.org/officeDocument/2006/relationships/tags" Target="../tags/tag630.xml"/><Relationship Id="rId17" Type="http://schemas.openxmlformats.org/officeDocument/2006/relationships/tags" Target="../tags/tag631.xml"/><Relationship Id="rId18" Type="http://schemas.openxmlformats.org/officeDocument/2006/relationships/tags" Target="../tags/tag632.xml"/><Relationship Id="rId19" Type="http://schemas.openxmlformats.org/officeDocument/2006/relationships/tags" Target="../tags/tag633.xml"/><Relationship Id="rId37" Type="http://schemas.openxmlformats.org/officeDocument/2006/relationships/tags" Target="../tags/tag651.xml"/><Relationship Id="rId38" Type="http://schemas.openxmlformats.org/officeDocument/2006/relationships/slideLayout" Target="../slideLayouts/slideLayout2.xml"/><Relationship Id="rId39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65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65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65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65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65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ags" Target="../tags/tag65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65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65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66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66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66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66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66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66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66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66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66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ags" Target="../tags/tag66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15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6.xml"/><Relationship Id="rId1" Type="http://schemas.openxmlformats.org/officeDocument/2006/relationships/tags" Target="../tags/tag670.xml"/><Relationship Id="rId2" Type="http://schemas.openxmlformats.org/officeDocument/2006/relationships/tags" Target="../tags/tag67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tags" Target="../tags/tag67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tags" Target="../tags/tag67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tags" Target="../tags/tag67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tags" Target="../tags/tag67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tags" Target="../tags/tag67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tags" Target="../tags/tag67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ags" Target="../tags/tag67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tags" Target="../tags/tag67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20" Type="http://schemas.openxmlformats.org/officeDocument/2006/relationships/notesSlide" Target="../notesSlides/notesSlide5.xml"/><Relationship Id="rId10" Type="http://schemas.openxmlformats.org/officeDocument/2006/relationships/tags" Target="../tags/tag160.xml"/><Relationship Id="rId11" Type="http://schemas.openxmlformats.org/officeDocument/2006/relationships/tags" Target="../tags/tag161.xml"/><Relationship Id="rId12" Type="http://schemas.openxmlformats.org/officeDocument/2006/relationships/tags" Target="../tags/tag162.xml"/><Relationship Id="rId13" Type="http://schemas.openxmlformats.org/officeDocument/2006/relationships/tags" Target="../tags/tag163.xml"/><Relationship Id="rId14" Type="http://schemas.openxmlformats.org/officeDocument/2006/relationships/tags" Target="../tags/tag164.xml"/><Relationship Id="rId15" Type="http://schemas.openxmlformats.org/officeDocument/2006/relationships/tags" Target="../tags/tag165.xml"/><Relationship Id="rId16" Type="http://schemas.openxmlformats.org/officeDocument/2006/relationships/tags" Target="../tags/tag166.xml"/><Relationship Id="rId17" Type="http://schemas.openxmlformats.org/officeDocument/2006/relationships/tags" Target="../tags/tag167.xml"/><Relationship Id="rId18" Type="http://schemas.openxmlformats.org/officeDocument/2006/relationships/tags" Target="../tags/tag168.xml"/><Relationship Id="rId19" Type="http://schemas.openxmlformats.org/officeDocument/2006/relationships/slideLayout" Target="../slideLayouts/slideLayout2.xml"/><Relationship Id="rId1" Type="http://schemas.openxmlformats.org/officeDocument/2006/relationships/tags" Target="../tags/tag151.xml"/><Relationship Id="rId2" Type="http://schemas.openxmlformats.org/officeDocument/2006/relationships/tags" Target="../tags/tag152.xml"/><Relationship Id="rId3" Type="http://schemas.openxmlformats.org/officeDocument/2006/relationships/tags" Target="../tags/tag153.xml"/><Relationship Id="rId4" Type="http://schemas.openxmlformats.org/officeDocument/2006/relationships/tags" Target="../tags/tag154.xml"/><Relationship Id="rId5" Type="http://schemas.openxmlformats.org/officeDocument/2006/relationships/tags" Target="../tags/tag155.xml"/><Relationship Id="rId6" Type="http://schemas.openxmlformats.org/officeDocument/2006/relationships/tags" Target="../tags/tag156.xml"/><Relationship Id="rId7" Type="http://schemas.openxmlformats.org/officeDocument/2006/relationships/tags" Target="../tags/tag157.xml"/><Relationship Id="rId8" Type="http://schemas.openxmlformats.org/officeDocument/2006/relationships/tags" Target="../tags/tag15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68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6.xml"/><Relationship Id="rId1" Type="http://schemas.openxmlformats.org/officeDocument/2006/relationships/tags" Target="../tags/tag680.xml"/><Relationship Id="rId2" Type="http://schemas.openxmlformats.org/officeDocument/2006/relationships/tags" Target="../tags/tag68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68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7.xml"/><Relationship Id="rId1" Type="http://schemas.openxmlformats.org/officeDocument/2006/relationships/tags" Target="../tags/tag683.xml"/><Relationship Id="rId2" Type="http://schemas.openxmlformats.org/officeDocument/2006/relationships/tags" Target="../tags/tag68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68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8.xml"/><Relationship Id="rId1" Type="http://schemas.openxmlformats.org/officeDocument/2006/relationships/tags" Target="../tags/tag686.xml"/><Relationship Id="rId2" Type="http://schemas.openxmlformats.org/officeDocument/2006/relationships/tags" Target="../tags/tag687.xml"/></Relationships>
</file>

<file path=ppt/slides/_rels/slide64.xml.rels><?xml version="1.0" encoding="UTF-8" standalone="yes"?>
<Relationships xmlns="http://schemas.openxmlformats.org/package/2006/relationships"><Relationship Id="rId101" Type="http://schemas.openxmlformats.org/officeDocument/2006/relationships/tags" Target="../tags/tag789.xml"/><Relationship Id="rId102" Type="http://schemas.openxmlformats.org/officeDocument/2006/relationships/tags" Target="../tags/tag790.xml"/><Relationship Id="rId103" Type="http://schemas.openxmlformats.org/officeDocument/2006/relationships/tags" Target="../tags/tag791.xml"/><Relationship Id="rId104" Type="http://schemas.openxmlformats.org/officeDocument/2006/relationships/tags" Target="../tags/tag792.xml"/><Relationship Id="rId105" Type="http://schemas.openxmlformats.org/officeDocument/2006/relationships/tags" Target="../tags/tag793.xml"/><Relationship Id="rId106" Type="http://schemas.openxmlformats.org/officeDocument/2006/relationships/tags" Target="../tags/tag794.xml"/><Relationship Id="rId107" Type="http://schemas.openxmlformats.org/officeDocument/2006/relationships/tags" Target="../tags/tag795.xml"/><Relationship Id="rId1" Type="http://schemas.openxmlformats.org/officeDocument/2006/relationships/tags" Target="../tags/tag689.xml"/><Relationship Id="rId2" Type="http://schemas.openxmlformats.org/officeDocument/2006/relationships/tags" Target="../tags/tag690.xml"/><Relationship Id="rId3" Type="http://schemas.openxmlformats.org/officeDocument/2006/relationships/tags" Target="../tags/tag691.xml"/><Relationship Id="rId4" Type="http://schemas.openxmlformats.org/officeDocument/2006/relationships/tags" Target="../tags/tag692.xml"/><Relationship Id="rId5" Type="http://schemas.openxmlformats.org/officeDocument/2006/relationships/tags" Target="../tags/tag693.xml"/><Relationship Id="rId6" Type="http://schemas.openxmlformats.org/officeDocument/2006/relationships/tags" Target="../tags/tag694.xml"/><Relationship Id="rId7" Type="http://schemas.openxmlformats.org/officeDocument/2006/relationships/tags" Target="../tags/tag695.xml"/><Relationship Id="rId8" Type="http://schemas.openxmlformats.org/officeDocument/2006/relationships/tags" Target="../tags/tag696.xml"/><Relationship Id="rId9" Type="http://schemas.openxmlformats.org/officeDocument/2006/relationships/tags" Target="../tags/tag697.xml"/><Relationship Id="rId108" Type="http://schemas.openxmlformats.org/officeDocument/2006/relationships/tags" Target="../tags/tag796.xml"/><Relationship Id="rId109" Type="http://schemas.openxmlformats.org/officeDocument/2006/relationships/tags" Target="../tags/tag797.xml"/><Relationship Id="rId10" Type="http://schemas.openxmlformats.org/officeDocument/2006/relationships/tags" Target="../tags/tag698.xml"/><Relationship Id="rId11" Type="http://schemas.openxmlformats.org/officeDocument/2006/relationships/tags" Target="../tags/tag699.xml"/><Relationship Id="rId12" Type="http://schemas.openxmlformats.org/officeDocument/2006/relationships/tags" Target="../tags/tag700.xml"/><Relationship Id="rId13" Type="http://schemas.openxmlformats.org/officeDocument/2006/relationships/tags" Target="../tags/tag701.xml"/><Relationship Id="rId14" Type="http://schemas.openxmlformats.org/officeDocument/2006/relationships/tags" Target="../tags/tag702.xml"/><Relationship Id="rId15" Type="http://schemas.openxmlformats.org/officeDocument/2006/relationships/tags" Target="../tags/tag703.xml"/><Relationship Id="rId16" Type="http://schemas.openxmlformats.org/officeDocument/2006/relationships/tags" Target="../tags/tag704.xml"/><Relationship Id="rId17" Type="http://schemas.openxmlformats.org/officeDocument/2006/relationships/tags" Target="../tags/tag705.xml"/><Relationship Id="rId18" Type="http://schemas.openxmlformats.org/officeDocument/2006/relationships/tags" Target="../tags/tag706.xml"/><Relationship Id="rId19" Type="http://schemas.openxmlformats.org/officeDocument/2006/relationships/tags" Target="../tags/tag707.xml"/><Relationship Id="rId30" Type="http://schemas.openxmlformats.org/officeDocument/2006/relationships/tags" Target="../tags/tag718.xml"/><Relationship Id="rId31" Type="http://schemas.openxmlformats.org/officeDocument/2006/relationships/tags" Target="../tags/tag719.xml"/><Relationship Id="rId32" Type="http://schemas.openxmlformats.org/officeDocument/2006/relationships/tags" Target="../tags/tag720.xml"/><Relationship Id="rId33" Type="http://schemas.openxmlformats.org/officeDocument/2006/relationships/tags" Target="../tags/tag721.xml"/><Relationship Id="rId34" Type="http://schemas.openxmlformats.org/officeDocument/2006/relationships/tags" Target="../tags/tag722.xml"/><Relationship Id="rId35" Type="http://schemas.openxmlformats.org/officeDocument/2006/relationships/tags" Target="../tags/tag723.xml"/><Relationship Id="rId36" Type="http://schemas.openxmlformats.org/officeDocument/2006/relationships/tags" Target="../tags/tag724.xml"/><Relationship Id="rId37" Type="http://schemas.openxmlformats.org/officeDocument/2006/relationships/tags" Target="../tags/tag725.xml"/><Relationship Id="rId38" Type="http://schemas.openxmlformats.org/officeDocument/2006/relationships/tags" Target="../tags/tag726.xml"/><Relationship Id="rId39" Type="http://schemas.openxmlformats.org/officeDocument/2006/relationships/tags" Target="../tags/tag727.xml"/><Relationship Id="rId50" Type="http://schemas.openxmlformats.org/officeDocument/2006/relationships/tags" Target="../tags/tag738.xml"/><Relationship Id="rId51" Type="http://schemas.openxmlformats.org/officeDocument/2006/relationships/tags" Target="../tags/tag739.xml"/><Relationship Id="rId52" Type="http://schemas.openxmlformats.org/officeDocument/2006/relationships/tags" Target="../tags/tag740.xml"/><Relationship Id="rId53" Type="http://schemas.openxmlformats.org/officeDocument/2006/relationships/tags" Target="../tags/tag741.xml"/><Relationship Id="rId54" Type="http://schemas.openxmlformats.org/officeDocument/2006/relationships/tags" Target="../tags/tag742.xml"/><Relationship Id="rId55" Type="http://schemas.openxmlformats.org/officeDocument/2006/relationships/tags" Target="../tags/tag743.xml"/><Relationship Id="rId56" Type="http://schemas.openxmlformats.org/officeDocument/2006/relationships/tags" Target="../tags/tag744.xml"/><Relationship Id="rId57" Type="http://schemas.openxmlformats.org/officeDocument/2006/relationships/tags" Target="../tags/tag745.xml"/><Relationship Id="rId58" Type="http://schemas.openxmlformats.org/officeDocument/2006/relationships/tags" Target="../tags/tag746.xml"/><Relationship Id="rId59" Type="http://schemas.openxmlformats.org/officeDocument/2006/relationships/tags" Target="../tags/tag747.xml"/><Relationship Id="rId70" Type="http://schemas.openxmlformats.org/officeDocument/2006/relationships/tags" Target="../tags/tag758.xml"/><Relationship Id="rId71" Type="http://schemas.openxmlformats.org/officeDocument/2006/relationships/tags" Target="../tags/tag759.xml"/><Relationship Id="rId72" Type="http://schemas.openxmlformats.org/officeDocument/2006/relationships/tags" Target="../tags/tag760.xml"/><Relationship Id="rId73" Type="http://schemas.openxmlformats.org/officeDocument/2006/relationships/tags" Target="../tags/tag761.xml"/><Relationship Id="rId74" Type="http://schemas.openxmlformats.org/officeDocument/2006/relationships/tags" Target="../tags/tag762.xml"/><Relationship Id="rId75" Type="http://schemas.openxmlformats.org/officeDocument/2006/relationships/tags" Target="../tags/tag763.xml"/><Relationship Id="rId76" Type="http://schemas.openxmlformats.org/officeDocument/2006/relationships/tags" Target="../tags/tag764.xml"/><Relationship Id="rId77" Type="http://schemas.openxmlformats.org/officeDocument/2006/relationships/tags" Target="../tags/tag765.xml"/><Relationship Id="rId78" Type="http://schemas.openxmlformats.org/officeDocument/2006/relationships/tags" Target="../tags/tag766.xml"/><Relationship Id="rId79" Type="http://schemas.openxmlformats.org/officeDocument/2006/relationships/tags" Target="../tags/tag767.xml"/><Relationship Id="rId110" Type="http://schemas.openxmlformats.org/officeDocument/2006/relationships/tags" Target="../tags/tag798.xml"/><Relationship Id="rId90" Type="http://schemas.openxmlformats.org/officeDocument/2006/relationships/tags" Target="../tags/tag778.xml"/><Relationship Id="rId91" Type="http://schemas.openxmlformats.org/officeDocument/2006/relationships/tags" Target="../tags/tag779.xml"/><Relationship Id="rId92" Type="http://schemas.openxmlformats.org/officeDocument/2006/relationships/tags" Target="../tags/tag780.xml"/><Relationship Id="rId93" Type="http://schemas.openxmlformats.org/officeDocument/2006/relationships/tags" Target="../tags/tag781.xml"/><Relationship Id="rId94" Type="http://schemas.openxmlformats.org/officeDocument/2006/relationships/tags" Target="../tags/tag782.xml"/><Relationship Id="rId95" Type="http://schemas.openxmlformats.org/officeDocument/2006/relationships/tags" Target="../tags/tag783.xml"/><Relationship Id="rId96" Type="http://schemas.openxmlformats.org/officeDocument/2006/relationships/tags" Target="../tags/tag784.xml"/><Relationship Id="rId97" Type="http://schemas.openxmlformats.org/officeDocument/2006/relationships/tags" Target="../tags/tag785.xml"/><Relationship Id="rId98" Type="http://schemas.openxmlformats.org/officeDocument/2006/relationships/tags" Target="../tags/tag786.xml"/><Relationship Id="rId99" Type="http://schemas.openxmlformats.org/officeDocument/2006/relationships/tags" Target="../tags/tag787.xml"/><Relationship Id="rId111" Type="http://schemas.openxmlformats.org/officeDocument/2006/relationships/tags" Target="../tags/tag799.xml"/><Relationship Id="rId112" Type="http://schemas.openxmlformats.org/officeDocument/2006/relationships/tags" Target="../tags/tag800.xml"/><Relationship Id="rId113" Type="http://schemas.openxmlformats.org/officeDocument/2006/relationships/tags" Target="../tags/tag801.xml"/><Relationship Id="rId114" Type="http://schemas.openxmlformats.org/officeDocument/2006/relationships/tags" Target="../tags/tag802.xml"/><Relationship Id="rId115" Type="http://schemas.openxmlformats.org/officeDocument/2006/relationships/tags" Target="../tags/tag803.xml"/><Relationship Id="rId116" Type="http://schemas.openxmlformats.org/officeDocument/2006/relationships/slideLayout" Target="../slideLayouts/slideLayout2.xml"/><Relationship Id="rId117" Type="http://schemas.openxmlformats.org/officeDocument/2006/relationships/notesSlide" Target="../notesSlides/notesSlide59.xml"/><Relationship Id="rId20" Type="http://schemas.openxmlformats.org/officeDocument/2006/relationships/tags" Target="../tags/tag708.xml"/><Relationship Id="rId21" Type="http://schemas.openxmlformats.org/officeDocument/2006/relationships/tags" Target="../tags/tag709.xml"/><Relationship Id="rId22" Type="http://schemas.openxmlformats.org/officeDocument/2006/relationships/tags" Target="../tags/tag710.xml"/><Relationship Id="rId23" Type="http://schemas.openxmlformats.org/officeDocument/2006/relationships/tags" Target="../tags/tag711.xml"/><Relationship Id="rId24" Type="http://schemas.openxmlformats.org/officeDocument/2006/relationships/tags" Target="../tags/tag712.xml"/><Relationship Id="rId25" Type="http://schemas.openxmlformats.org/officeDocument/2006/relationships/tags" Target="../tags/tag713.xml"/><Relationship Id="rId26" Type="http://schemas.openxmlformats.org/officeDocument/2006/relationships/tags" Target="../tags/tag714.xml"/><Relationship Id="rId27" Type="http://schemas.openxmlformats.org/officeDocument/2006/relationships/tags" Target="../tags/tag715.xml"/><Relationship Id="rId28" Type="http://schemas.openxmlformats.org/officeDocument/2006/relationships/tags" Target="../tags/tag716.xml"/><Relationship Id="rId29" Type="http://schemas.openxmlformats.org/officeDocument/2006/relationships/tags" Target="../tags/tag717.xml"/><Relationship Id="rId40" Type="http://schemas.openxmlformats.org/officeDocument/2006/relationships/tags" Target="../tags/tag728.xml"/><Relationship Id="rId41" Type="http://schemas.openxmlformats.org/officeDocument/2006/relationships/tags" Target="../tags/tag729.xml"/><Relationship Id="rId42" Type="http://schemas.openxmlformats.org/officeDocument/2006/relationships/tags" Target="../tags/tag730.xml"/><Relationship Id="rId43" Type="http://schemas.openxmlformats.org/officeDocument/2006/relationships/tags" Target="../tags/tag731.xml"/><Relationship Id="rId44" Type="http://schemas.openxmlformats.org/officeDocument/2006/relationships/tags" Target="../tags/tag732.xml"/><Relationship Id="rId45" Type="http://schemas.openxmlformats.org/officeDocument/2006/relationships/tags" Target="../tags/tag733.xml"/><Relationship Id="rId46" Type="http://schemas.openxmlformats.org/officeDocument/2006/relationships/tags" Target="../tags/tag734.xml"/><Relationship Id="rId47" Type="http://schemas.openxmlformats.org/officeDocument/2006/relationships/tags" Target="../tags/tag735.xml"/><Relationship Id="rId48" Type="http://schemas.openxmlformats.org/officeDocument/2006/relationships/tags" Target="../tags/tag736.xml"/><Relationship Id="rId49" Type="http://schemas.openxmlformats.org/officeDocument/2006/relationships/tags" Target="../tags/tag737.xml"/><Relationship Id="rId60" Type="http://schemas.openxmlformats.org/officeDocument/2006/relationships/tags" Target="../tags/tag748.xml"/><Relationship Id="rId61" Type="http://schemas.openxmlformats.org/officeDocument/2006/relationships/tags" Target="../tags/tag749.xml"/><Relationship Id="rId62" Type="http://schemas.openxmlformats.org/officeDocument/2006/relationships/tags" Target="../tags/tag750.xml"/><Relationship Id="rId63" Type="http://schemas.openxmlformats.org/officeDocument/2006/relationships/tags" Target="../tags/tag751.xml"/><Relationship Id="rId64" Type="http://schemas.openxmlformats.org/officeDocument/2006/relationships/tags" Target="../tags/tag752.xml"/><Relationship Id="rId65" Type="http://schemas.openxmlformats.org/officeDocument/2006/relationships/tags" Target="../tags/tag753.xml"/><Relationship Id="rId66" Type="http://schemas.openxmlformats.org/officeDocument/2006/relationships/tags" Target="../tags/tag754.xml"/><Relationship Id="rId67" Type="http://schemas.openxmlformats.org/officeDocument/2006/relationships/tags" Target="../tags/tag755.xml"/><Relationship Id="rId68" Type="http://schemas.openxmlformats.org/officeDocument/2006/relationships/tags" Target="../tags/tag756.xml"/><Relationship Id="rId69" Type="http://schemas.openxmlformats.org/officeDocument/2006/relationships/tags" Target="../tags/tag757.xml"/><Relationship Id="rId100" Type="http://schemas.openxmlformats.org/officeDocument/2006/relationships/tags" Target="../tags/tag788.xml"/><Relationship Id="rId80" Type="http://schemas.openxmlformats.org/officeDocument/2006/relationships/tags" Target="../tags/tag768.xml"/><Relationship Id="rId81" Type="http://schemas.openxmlformats.org/officeDocument/2006/relationships/tags" Target="../tags/tag769.xml"/><Relationship Id="rId82" Type="http://schemas.openxmlformats.org/officeDocument/2006/relationships/tags" Target="../tags/tag770.xml"/><Relationship Id="rId83" Type="http://schemas.openxmlformats.org/officeDocument/2006/relationships/tags" Target="../tags/tag771.xml"/><Relationship Id="rId84" Type="http://schemas.openxmlformats.org/officeDocument/2006/relationships/tags" Target="../tags/tag772.xml"/><Relationship Id="rId85" Type="http://schemas.openxmlformats.org/officeDocument/2006/relationships/tags" Target="../tags/tag773.xml"/><Relationship Id="rId86" Type="http://schemas.openxmlformats.org/officeDocument/2006/relationships/tags" Target="../tags/tag774.xml"/><Relationship Id="rId87" Type="http://schemas.openxmlformats.org/officeDocument/2006/relationships/tags" Target="../tags/tag775.xml"/><Relationship Id="rId88" Type="http://schemas.openxmlformats.org/officeDocument/2006/relationships/tags" Target="../tags/tag776.xml"/><Relationship Id="rId89" Type="http://schemas.openxmlformats.org/officeDocument/2006/relationships/tags" Target="../tags/tag777.xml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tags" Target="../tags/tag812.xml"/><Relationship Id="rId20" Type="http://schemas.openxmlformats.org/officeDocument/2006/relationships/tags" Target="../tags/tag823.xml"/><Relationship Id="rId21" Type="http://schemas.openxmlformats.org/officeDocument/2006/relationships/tags" Target="../tags/tag824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60.xml"/><Relationship Id="rId10" Type="http://schemas.openxmlformats.org/officeDocument/2006/relationships/tags" Target="../tags/tag813.xml"/><Relationship Id="rId11" Type="http://schemas.openxmlformats.org/officeDocument/2006/relationships/tags" Target="../tags/tag814.xml"/><Relationship Id="rId12" Type="http://schemas.openxmlformats.org/officeDocument/2006/relationships/tags" Target="../tags/tag815.xml"/><Relationship Id="rId13" Type="http://schemas.openxmlformats.org/officeDocument/2006/relationships/tags" Target="../tags/tag816.xml"/><Relationship Id="rId14" Type="http://schemas.openxmlformats.org/officeDocument/2006/relationships/tags" Target="../tags/tag817.xml"/><Relationship Id="rId15" Type="http://schemas.openxmlformats.org/officeDocument/2006/relationships/tags" Target="../tags/tag818.xml"/><Relationship Id="rId16" Type="http://schemas.openxmlformats.org/officeDocument/2006/relationships/tags" Target="../tags/tag819.xml"/><Relationship Id="rId17" Type="http://schemas.openxmlformats.org/officeDocument/2006/relationships/tags" Target="../tags/tag820.xml"/><Relationship Id="rId18" Type="http://schemas.openxmlformats.org/officeDocument/2006/relationships/tags" Target="../tags/tag821.xml"/><Relationship Id="rId19" Type="http://schemas.openxmlformats.org/officeDocument/2006/relationships/tags" Target="../tags/tag822.xml"/><Relationship Id="rId1" Type="http://schemas.openxmlformats.org/officeDocument/2006/relationships/tags" Target="../tags/tag804.xml"/><Relationship Id="rId2" Type="http://schemas.openxmlformats.org/officeDocument/2006/relationships/tags" Target="../tags/tag805.xml"/><Relationship Id="rId3" Type="http://schemas.openxmlformats.org/officeDocument/2006/relationships/tags" Target="../tags/tag806.xml"/><Relationship Id="rId4" Type="http://schemas.openxmlformats.org/officeDocument/2006/relationships/tags" Target="../tags/tag807.xml"/><Relationship Id="rId5" Type="http://schemas.openxmlformats.org/officeDocument/2006/relationships/tags" Target="../tags/tag808.xml"/><Relationship Id="rId6" Type="http://schemas.openxmlformats.org/officeDocument/2006/relationships/tags" Target="../tags/tag809.xml"/><Relationship Id="rId7" Type="http://schemas.openxmlformats.org/officeDocument/2006/relationships/tags" Target="../tags/tag810.xml"/><Relationship Id="rId8" Type="http://schemas.openxmlformats.org/officeDocument/2006/relationships/tags" Target="../tags/tag811.xml"/></Relationships>
</file>

<file path=ppt/slides/_rels/slide66.xml.rels><?xml version="1.0" encoding="UTF-8" standalone="yes"?>
<Relationships xmlns="http://schemas.openxmlformats.org/package/2006/relationships"><Relationship Id="rId9" Type="http://schemas.openxmlformats.org/officeDocument/2006/relationships/tags" Target="../tags/tag833.xml"/><Relationship Id="rId20" Type="http://schemas.openxmlformats.org/officeDocument/2006/relationships/tags" Target="../tags/tag844.xml"/><Relationship Id="rId21" Type="http://schemas.openxmlformats.org/officeDocument/2006/relationships/tags" Target="../tags/tag845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61.xml"/><Relationship Id="rId10" Type="http://schemas.openxmlformats.org/officeDocument/2006/relationships/tags" Target="../tags/tag834.xml"/><Relationship Id="rId11" Type="http://schemas.openxmlformats.org/officeDocument/2006/relationships/tags" Target="../tags/tag835.xml"/><Relationship Id="rId12" Type="http://schemas.openxmlformats.org/officeDocument/2006/relationships/tags" Target="../tags/tag836.xml"/><Relationship Id="rId13" Type="http://schemas.openxmlformats.org/officeDocument/2006/relationships/tags" Target="../tags/tag837.xml"/><Relationship Id="rId14" Type="http://schemas.openxmlformats.org/officeDocument/2006/relationships/tags" Target="../tags/tag838.xml"/><Relationship Id="rId15" Type="http://schemas.openxmlformats.org/officeDocument/2006/relationships/tags" Target="../tags/tag839.xml"/><Relationship Id="rId16" Type="http://schemas.openxmlformats.org/officeDocument/2006/relationships/tags" Target="../tags/tag840.xml"/><Relationship Id="rId17" Type="http://schemas.openxmlformats.org/officeDocument/2006/relationships/tags" Target="../tags/tag841.xml"/><Relationship Id="rId18" Type="http://schemas.openxmlformats.org/officeDocument/2006/relationships/tags" Target="../tags/tag842.xml"/><Relationship Id="rId19" Type="http://schemas.openxmlformats.org/officeDocument/2006/relationships/tags" Target="../tags/tag843.xml"/><Relationship Id="rId1" Type="http://schemas.openxmlformats.org/officeDocument/2006/relationships/tags" Target="../tags/tag825.xml"/><Relationship Id="rId2" Type="http://schemas.openxmlformats.org/officeDocument/2006/relationships/tags" Target="../tags/tag826.xml"/><Relationship Id="rId3" Type="http://schemas.openxmlformats.org/officeDocument/2006/relationships/tags" Target="../tags/tag827.xml"/><Relationship Id="rId4" Type="http://schemas.openxmlformats.org/officeDocument/2006/relationships/tags" Target="../tags/tag828.xml"/><Relationship Id="rId5" Type="http://schemas.openxmlformats.org/officeDocument/2006/relationships/tags" Target="../tags/tag829.xml"/><Relationship Id="rId6" Type="http://schemas.openxmlformats.org/officeDocument/2006/relationships/tags" Target="../tags/tag830.xml"/><Relationship Id="rId7" Type="http://schemas.openxmlformats.org/officeDocument/2006/relationships/tags" Target="../tags/tag831.xml"/><Relationship Id="rId8" Type="http://schemas.openxmlformats.org/officeDocument/2006/relationships/tags" Target="../tags/tag83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tags" Target="../tags/tag84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tags" Target="../tags/tag84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tags" Target="../tags/tag84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tags" Target="../tags/tag84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tags" Target="../tags/tag85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tags" Target="../tags/tag85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tags" Target="../tags/tag85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tags" Target="../tags/tag85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tags" Target="../tags/tag85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tags" Target="../tags/tag85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tags" Target="../tags/tag85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tags" Target="../tags/tag85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tags" Target="../tags/tag85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4.xml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tags" Target="../tags/tag188.xml"/><Relationship Id="rId21" Type="http://schemas.openxmlformats.org/officeDocument/2006/relationships/tags" Target="../tags/tag189.xml"/><Relationship Id="rId22" Type="http://schemas.openxmlformats.org/officeDocument/2006/relationships/tags" Target="../tags/tag190.xml"/><Relationship Id="rId23" Type="http://schemas.openxmlformats.org/officeDocument/2006/relationships/tags" Target="../tags/tag191.xml"/><Relationship Id="rId24" Type="http://schemas.openxmlformats.org/officeDocument/2006/relationships/tags" Target="../tags/tag192.xml"/><Relationship Id="rId25" Type="http://schemas.openxmlformats.org/officeDocument/2006/relationships/tags" Target="../tags/tag193.xml"/><Relationship Id="rId26" Type="http://schemas.openxmlformats.org/officeDocument/2006/relationships/tags" Target="../tags/tag194.xml"/><Relationship Id="rId27" Type="http://schemas.openxmlformats.org/officeDocument/2006/relationships/tags" Target="../tags/tag195.xml"/><Relationship Id="rId28" Type="http://schemas.openxmlformats.org/officeDocument/2006/relationships/tags" Target="../tags/tag196.xml"/><Relationship Id="rId29" Type="http://schemas.openxmlformats.org/officeDocument/2006/relationships/tags" Target="../tags/tag197.xml"/><Relationship Id="rId1" Type="http://schemas.openxmlformats.org/officeDocument/2006/relationships/tags" Target="../tags/tag169.xml"/><Relationship Id="rId2" Type="http://schemas.openxmlformats.org/officeDocument/2006/relationships/tags" Target="../tags/tag170.xml"/><Relationship Id="rId3" Type="http://schemas.openxmlformats.org/officeDocument/2006/relationships/tags" Target="../tags/tag171.xml"/><Relationship Id="rId4" Type="http://schemas.openxmlformats.org/officeDocument/2006/relationships/tags" Target="../tags/tag172.xml"/><Relationship Id="rId5" Type="http://schemas.openxmlformats.org/officeDocument/2006/relationships/tags" Target="../tags/tag173.xml"/><Relationship Id="rId30" Type="http://schemas.openxmlformats.org/officeDocument/2006/relationships/tags" Target="../tags/tag198.xml"/><Relationship Id="rId31" Type="http://schemas.openxmlformats.org/officeDocument/2006/relationships/tags" Target="../tags/tag199.xml"/><Relationship Id="rId32" Type="http://schemas.openxmlformats.org/officeDocument/2006/relationships/slideLayout" Target="../slideLayouts/slideLayout2.xml"/><Relationship Id="rId9" Type="http://schemas.openxmlformats.org/officeDocument/2006/relationships/tags" Target="../tags/tag177.xml"/><Relationship Id="rId6" Type="http://schemas.openxmlformats.org/officeDocument/2006/relationships/tags" Target="../tags/tag174.xml"/><Relationship Id="rId7" Type="http://schemas.openxmlformats.org/officeDocument/2006/relationships/tags" Target="../tags/tag175.xml"/><Relationship Id="rId8" Type="http://schemas.openxmlformats.org/officeDocument/2006/relationships/tags" Target="../tags/tag176.xml"/><Relationship Id="rId33" Type="http://schemas.openxmlformats.org/officeDocument/2006/relationships/notesSlide" Target="../notesSlides/notesSlide7.xml"/><Relationship Id="rId10" Type="http://schemas.openxmlformats.org/officeDocument/2006/relationships/tags" Target="../tags/tag178.xml"/><Relationship Id="rId11" Type="http://schemas.openxmlformats.org/officeDocument/2006/relationships/tags" Target="../tags/tag179.xml"/><Relationship Id="rId12" Type="http://schemas.openxmlformats.org/officeDocument/2006/relationships/tags" Target="../tags/tag180.xml"/><Relationship Id="rId13" Type="http://schemas.openxmlformats.org/officeDocument/2006/relationships/tags" Target="../tags/tag181.xml"/><Relationship Id="rId14" Type="http://schemas.openxmlformats.org/officeDocument/2006/relationships/tags" Target="../tags/tag182.xml"/><Relationship Id="rId15" Type="http://schemas.openxmlformats.org/officeDocument/2006/relationships/tags" Target="../tags/tag183.xml"/><Relationship Id="rId16" Type="http://schemas.openxmlformats.org/officeDocument/2006/relationships/tags" Target="../tags/tag184.xml"/><Relationship Id="rId17" Type="http://schemas.openxmlformats.org/officeDocument/2006/relationships/tags" Target="../tags/tag185.xml"/><Relationship Id="rId18" Type="http://schemas.openxmlformats.org/officeDocument/2006/relationships/tags" Target="../tags/tag186.xml"/><Relationship Id="rId19" Type="http://schemas.openxmlformats.org/officeDocument/2006/relationships/tags" Target="../tags/tag18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tags" Target="../tags/tag85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tags" Target="../tags/tag86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tags" Target="../tags/tag86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tags" Target="../tags/tag86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tags" Target="../tags/tag86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tags" Target="../tags/tag86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9.xml.rels><?xml version="1.0" encoding="UTF-8" standalone="yes"?>
<Relationships xmlns="http://schemas.openxmlformats.org/package/2006/relationships"><Relationship Id="rId10" Type="http://schemas.openxmlformats.org/officeDocument/2006/relationships/tags" Target="../tags/tag874.xml"/><Relationship Id="rId11" Type="http://schemas.openxmlformats.org/officeDocument/2006/relationships/tags" Target="../tags/tag875.xml"/><Relationship Id="rId12" Type="http://schemas.openxmlformats.org/officeDocument/2006/relationships/tags" Target="../tags/tag876.xml"/><Relationship Id="rId13" Type="http://schemas.openxmlformats.org/officeDocument/2006/relationships/tags" Target="../tags/tag877.xml"/><Relationship Id="rId14" Type="http://schemas.openxmlformats.org/officeDocument/2006/relationships/tags" Target="../tags/tag878.xml"/><Relationship Id="rId15" Type="http://schemas.openxmlformats.org/officeDocument/2006/relationships/tags" Target="../tags/tag879.xml"/><Relationship Id="rId16" Type="http://schemas.openxmlformats.org/officeDocument/2006/relationships/tags" Target="../tags/tag880.xml"/><Relationship Id="rId17" Type="http://schemas.openxmlformats.org/officeDocument/2006/relationships/tags" Target="../tags/tag881.xml"/><Relationship Id="rId18" Type="http://schemas.openxmlformats.org/officeDocument/2006/relationships/tags" Target="../tags/tag882.xml"/><Relationship Id="rId19" Type="http://schemas.openxmlformats.org/officeDocument/2006/relationships/tags" Target="../tags/tag883.xml"/><Relationship Id="rId60" Type="http://schemas.openxmlformats.org/officeDocument/2006/relationships/tags" Target="../tags/tag924.xml"/><Relationship Id="rId61" Type="http://schemas.openxmlformats.org/officeDocument/2006/relationships/tags" Target="../tags/tag925.xml"/><Relationship Id="rId62" Type="http://schemas.openxmlformats.org/officeDocument/2006/relationships/tags" Target="../tags/tag926.xml"/><Relationship Id="rId63" Type="http://schemas.openxmlformats.org/officeDocument/2006/relationships/tags" Target="../tags/tag927.xml"/><Relationship Id="rId64" Type="http://schemas.openxmlformats.org/officeDocument/2006/relationships/tags" Target="../tags/tag928.xml"/><Relationship Id="rId65" Type="http://schemas.openxmlformats.org/officeDocument/2006/relationships/tags" Target="../tags/tag929.xml"/><Relationship Id="rId66" Type="http://schemas.openxmlformats.org/officeDocument/2006/relationships/tags" Target="../tags/tag930.xml"/><Relationship Id="rId67" Type="http://schemas.openxmlformats.org/officeDocument/2006/relationships/tags" Target="../tags/tag931.xml"/><Relationship Id="rId68" Type="http://schemas.openxmlformats.org/officeDocument/2006/relationships/tags" Target="../tags/tag932.xml"/><Relationship Id="rId69" Type="http://schemas.openxmlformats.org/officeDocument/2006/relationships/tags" Target="../tags/tag933.xml"/><Relationship Id="rId120" Type="http://schemas.openxmlformats.org/officeDocument/2006/relationships/tags" Target="../tags/tag984.xml"/><Relationship Id="rId121" Type="http://schemas.openxmlformats.org/officeDocument/2006/relationships/tags" Target="../tags/tag985.xml"/><Relationship Id="rId122" Type="http://schemas.openxmlformats.org/officeDocument/2006/relationships/tags" Target="../tags/tag986.xml"/><Relationship Id="rId123" Type="http://schemas.openxmlformats.org/officeDocument/2006/relationships/tags" Target="../tags/tag987.xml"/><Relationship Id="rId124" Type="http://schemas.openxmlformats.org/officeDocument/2006/relationships/tags" Target="../tags/tag988.xml"/><Relationship Id="rId125" Type="http://schemas.openxmlformats.org/officeDocument/2006/relationships/tags" Target="../tags/tag989.xml"/><Relationship Id="rId126" Type="http://schemas.openxmlformats.org/officeDocument/2006/relationships/slideLayout" Target="../slideLayouts/slideLayout2.xml"/><Relationship Id="rId127" Type="http://schemas.openxmlformats.org/officeDocument/2006/relationships/notesSlide" Target="../notesSlides/notesSlide83.xml"/><Relationship Id="rId40" Type="http://schemas.openxmlformats.org/officeDocument/2006/relationships/tags" Target="../tags/tag904.xml"/><Relationship Id="rId41" Type="http://schemas.openxmlformats.org/officeDocument/2006/relationships/tags" Target="../tags/tag905.xml"/><Relationship Id="rId42" Type="http://schemas.openxmlformats.org/officeDocument/2006/relationships/tags" Target="../tags/tag906.xml"/><Relationship Id="rId90" Type="http://schemas.openxmlformats.org/officeDocument/2006/relationships/tags" Target="../tags/tag954.xml"/><Relationship Id="rId91" Type="http://schemas.openxmlformats.org/officeDocument/2006/relationships/tags" Target="../tags/tag955.xml"/><Relationship Id="rId92" Type="http://schemas.openxmlformats.org/officeDocument/2006/relationships/tags" Target="../tags/tag956.xml"/><Relationship Id="rId93" Type="http://schemas.openxmlformats.org/officeDocument/2006/relationships/tags" Target="../tags/tag957.xml"/><Relationship Id="rId94" Type="http://schemas.openxmlformats.org/officeDocument/2006/relationships/tags" Target="../tags/tag958.xml"/><Relationship Id="rId95" Type="http://schemas.openxmlformats.org/officeDocument/2006/relationships/tags" Target="../tags/tag959.xml"/><Relationship Id="rId96" Type="http://schemas.openxmlformats.org/officeDocument/2006/relationships/tags" Target="../tags/tag960.xml"/><Relationship Id="rId101" Type="http://schemas.openxmlformats.org/officeDocument/2006/relationships/tags" Target="../tags/tag965.xml"/><Relationship Id="rId102" Type="http://schemas.openxmlformats.org/officeDocument/2006/relationships/tags" Target="../tags/tag966.xml"/><Relationship Id="rId103" Type="http://schemas.openxmlformats.org/officeDocument/2006/relationships/tags" Target="../tags/tag967.xml"/><Relationship Id="rId104" Type="http://schemas.openxmlformats.org/officeDocument/2006/relationships/tags" Target="../tags/tag968.xml"/><Relationship Id="rId105" Type="http://schemas.openxmlformats.org/officeDocument/2006/relationships/tags" Target="../tags/tag969.xml"/><Relationship Id="rId106" Type="http://schemas.openxmlformats.org/officeDocument/2006/relationships/tags" Target="../tags/tag970.xml"/><Relationship Id="rId107" Type="http://schemas.openxmlformats.org/officeDocument/2006/relationships/tags" Target="../tags/tag971.xml"/><Relationship Id="rId108" Type="http://schemas.openxmlformats.org/officeDocument/2006/relationships/tags" Target="../tags/tag972.xml"/><Relationship Id="rId109" Type="http://schemas.openxmlformats.org/officeDocument/2006/relationships/tags" Target="../tags/tag973.xml"/><Relationship Id="rId97" Type="http://schemas.openxmlformats.org/officeDocument/2006/relationships/tags" Target="../tags/tag961.xml"/><Relationship Id="rId98" Type="http://schemas.openxmlformats.org/officeDocument/2006/relationships/tags" Target="../tags/tag962.xml"/><Relationship Id="rId99" Type="http://schemas.openxmlformats.org/officeDocument/2006/relationships/tags" Target="../tags/tag963.xml"/><Relationship Id="rId43" Type="http://schemas.openxmlformats.org/officeDocument/2006/relationships/tags" Target="../tags/tag907.xml"/><Relationship Id="rId44" Type="http://schemas.openxmlformats.org/officeDocument/2006/relationships/tags" Target="../tags/tag908.xml"/><Relationship Id="rId45" Type="http://schemas.openxmlformats.org/officeDocument/2006/relationships/tags" Target="../tags/tag909.xml"/><Relationship Id="rId46" Type="http://schemas.openxmlformats.org/officeDocument/2006/relationships/tags" Target="../tags/tag910.xml"/><Relationship Id="rId47" Type="http://schemas.openxmlformats.org/officeDocument/2006/relationships/tags" Target="../tags/tag911.xml"/><Relationship Id="rId48" Type="http://schemas.openxmlformats.org/officeDocument/2006/relationships/tags" Target="../tags/tag912.xml"/><Relationship Id="rId49" Type="http://schemas.openxmlformats.org/officeDocument/2006/relationships/tags" Target="../tags/tag913.xml"/><Relationship Id="rId100" Type="http://schemas.openxmlformats.org/officeDocument/2006/relationships/tags" Target="../tags/tag964.xml"/><Relationship Id="rId20" Type="http://schemas.openxmlformats.org/officeDocument/2006/relationships/tags" Target="../tags/tag884.xml"/><Relationship Id="rId21" Type="http://schemas.openxmlformats.org/officeDocument/2006/relationships/tags" Target="../tags/tag885.xml"/><Relationship Id="rId22" Type="http://schemas.openxmlformats.org/officeDocument/2006/relationships/tags" Target="../tags/tag886.xml"/><Relationship Id="rId70" Type="http://schemas.openxmlformats.org/officeDocument/2006/relationships/tags" Target="../tags/tag934.xml"/><Relationship Id="rId71" Type="http://schemas.openxmlformats.org/officeDocument/2006/relationships/tags" Target="../tags/tag935.xml"/><Relationship Id="rId72" Type="http://schemas.openxmlformats.org/officeDocument/2006/relationships/tags" Target="../tags/tag936.xml"/><Relationship Id="rId73" Type="http://schemas.openxmlformats.org/officeDocument/2006/relationships/tags" Target="../tags/tag937.xml"/><Relationship Id="rId74" Type="http://schemas.openxmlformats.org/officeDocument/2006/relationships/tags" Target="../tags/tag938.xml"/><Relationship Id="rId75" Type="http://schemas.openxmlformats.org/officeDocument/2006/relationships/tags" Target="../tags/tag939.xml"/><Relationship Id="rId76" Type="http://schemas.openxmlformats.org/officeDocument/2006/relationships/tags" Target="../tags/tag940.xml"/><Relationship Id="rId77" Type="http://schemas.openxmlformats.org/officeDocument/2006/relationships/tags" Target="../tags/tag941.xml"/><Relationship Id="rId78" Type="http://schemas.openxmlformats.org/officeDocument/2006/relationships/tags" Target="../tags/tag942.xml"/><Relationship Id="rId79" Type="http://schemas.openxmlformats.org/officeDocument/2006/relationships/tags" Target="../tags/tag943.xml"/><Relationship Id="rId23" Type="http://schemas.openxmlformats.org/officeDocument/2006/relationships/tags" Target="../tags/tag887.xml"/><Relationship Id="rId24" Type="http://schemas.openxmlformats.org/officeDocument/2006/relationships/tags" Target="../tags/tag888.xml"/><Relationship Id="rId25" Type="http://schemas.openxmlformats.org/officeDocument/2006/relationships/tags" Target="../tags/tag889.xml"/><Relationship Id="rId26" Type="http://schemas.openxmlformats.org/officeDocument/2006/relationships/tags" Target="../tags/tag890.xml"/><Relationship Id="rId27" Type="http://schemas.openxmlformats.org/officeDocument/2006/relationships/tags" Target="../tags/tag891.xml"/><Relationship Id="rId28" Type="http://schemas.openxmlformats.org/officeDocument/2006/relationships/tags" Target="../tags/tag892.xml"/><Relationship Id="rId29" Type="http://schemas.openxmlformats.org/officeDocument/2006/relationships/tags" Target="../tags/tag893.xml"/><Relationship Id="rId1" Type="http://schemas.openxmlformats.org/officeDocument/2006/relationships/tags" Target="../tags/tag865.xml"/><Relationship Id="rId2" Type="http://schemas.openxmlformats.org/officeDocument/2006/relationships/tags" Target="../tags/tag866.xml"/><Relationship Id="rId3" Type="http://schemas.openxmlformats.org/officeDocument/2006/relationships/tags" Target="../tags/tag867.xml"/><Relationship Id="rId4" Type="http://schemas.openxmlformats.org/officeDocument/2006/relationships/tags" Target="../tags/tag868.xml"/><Relationship Id="rId5" Type="http://schemas.openxmlformats.org/officeDocument/2006/relationships/tags" Target="../tags/tag869.xml"/><Relationship Id="rId6" Type="http://schemas.openxmlformats.org/officeDocument/2006/relationships/tags" Target="../tags/tag870.xml"/><Relationship Id="rId7" Type="http://schemas.openxmlformats.org/officeDocument/2006/relationships/tags" Target="../tags/tag871.xml"/><Relationship Id="rId8" Type="http://schemas.openxmlformats.org/officeDocument/2006/relationships/tags" Target="../tags/tag872.xml"/><Relationship Id="rId9" Type="http://schemas.openxmlformats.org/officeDocument/2006/relationships/tags" Target="../tags/tag873.xml"/><Relationship Id="rId50" Type="http://schemas.openxmlformats.org/officeDocument/2006/relationships/tags" Target="../tags/tag914.xml"/><Relationship Id="rId51" Type="http://schemas.openxmlformats.org/officeDocument/2006/relationships/tags" Target="../tags/tag915.xml"/><Relationship Id="rId52" Type="http://schemas.openxmlformats.org/officeDocument/2006/relationships/tags" Target="../tags/tag916.xml"/><Relationship Id="rId53" Type="http://schemas.openxmlformats.org/officeDocument/2006/relationships/tags" Target="../tags/tag917.xml"/><Relationship Id="rId54" Type="http://schemas.openxmlformats.org/officeDocument/2006/relationships/tags" Target="../tags/tag918.xml"/><Relationship Id="rId55" Type="http://schemas.openxmlformats.org/officeDocument/2006/relationships/tags" Target="../tags/tag919.xml"/><Relationship Id="rId56" Type="http://schemas.openxmlformats.org/officeDocument/2006/relationships/tags" Target="../tags/tag920.xml"/><Relationship Id="rId57" Type="http://schemas.openxmlformats.org/officeDocument/2006/relationships/tags" Target="../tags/tag921.xml"/><Relationship Id="rId58" Type="http://schemas.openxmlformats.org/officeDocument/2006/relationships/tags" Target="../tags/tag922.xml"/><Relationship Id="rId59" Type="http://schemas.openxmlformats.org/officeDocument/2006/relationships/tags" Target="../tags/tag923.xml"/><Relationship Id="rId110" Type="http://schemas.openxmlformats.org/officeDocument/2006/relationships/tags" Target="../tags/tag974.xml"/><Relationship Id="rId111" Type="http://schemas.openxmlformats.org/officeDocument/2006/relationships/tags" Target="../tags/tag975.xml"/><Relationship Id="rId112" Type="http://schemas.openxmlformats.org/officeDocument/2006/relationships/tags" Target="../tags/tag976.xml"/><Relationship Id="rId113" Type="http://schemas.openxmlformats.org/officeDocument/2006/relationships/tags" Target="../tags/tag977.xml"/><Relationship Id="rId114" Type="http://schemas.openxmlformats.org/officeDocument/2006/relationships/tags" Target="../tags/tag978.xml"/><Relationship Id="rId115" Type="http://schemas.openxmlformats.org/officeDocument/2006/relationships/tags" Target="../tags/tag979.xml"/><Relationship Id="rId116" Type="http://schemas.openxmlformats.org/officeDocument/2006/relationships/tags" Target="../tags/tag980.xml"/><Relationship Id="rId117" Type="http://schemas.openxmlformats.org/officeDocument/2006/relationships/tags" Target="../tags/tag981.xml"/><Relationship Id="rId118" Type="http://schemas.openxmlformats.org/officeDocument/2006/relationships/tags" Target="../tags/tag982.xml"/><Relationship Id="rId119" Type="http://schemas.openxmlformats.org/officeDocument/2006/relationships/tags" Target="../tags/tag983.xml"/><Relationship Id="rId30" Type="http://schemas.openxmlformats.org/officeDocument/2006/relationships/tags" Target="../tags/tag894.xml"/><Relationship Id="rId31" Type="http://schemas.openxmlformats.org/officeDocument/2006/relationships/tags" Target="../tags/tag895.xml"/><Relationship Id="rId32" Type="http://schemas.openxmlformats.org/officeDocument/2006/relationships/tags" Target="../tags/tag896.xml"/><Relationship Id="rId33" Type="http://schemas.openxmlformats.org/officeDocument/2006/relationships/tags" Target="../tags/tag897.xml"/><Relationship Id="rId34" Type="http://schemas.openxmlformats.org/officeDocument/2006/relationships/tags" Target="../tags/tag898.xml"/><Relationship Id="rId35" Type="http://schemas.openxmlformats.org/officeDocument/2006/relationships/tags" Target="../tags/tag899.xml"/><Relationship Id="rId36" Type="http://schemas.openxmlformats.org/officeDocument/2006/relationships/tags" Target="../tags/tag900.xml"/><Relationship Id="rId37" Type="http://schemas.openxmlformats.org/officeDocument/2006/relationships/tags" Target="../tags/tag901.xml"/><Relationship Id="rId38" Type="http://schemas.openxmlformats.org/officeDocument/2006/relationships/tags" Target="../tags/tag902.xml"/><Relationship Id="rId39" Type="http://schemas.openxmlformats.org/officeDocument/2006/relationships/tags" Target="../tags/tag903.xml"/><Relationship Id="rId80" Type="http://schemas.openxmlformats.org/officeDocument/2006/relationships/tags" Target="../tags/tag944.xml"/><Relationship Id="rId81" Type="http://schemas.openxmlformats.org/officeDocument/2006/relationships/tags" Target="../tags/tag945.xml"/><Relationship Id="rId82" Type="http://schemas.openxmlformats.org/officeDocument/2006/relationships/tags" Target="../tags/tag946.xml"/><Relationship Id="rId83" Type="http://schemas.openxmlformats.org/officeDocument/2006/relationships/tags" Target="../tags/tag947.xml"/><Relationship Id="rId84" Type="http://schemas.openxmlformats.org/officeDocument/2006/relationships/tags" Target="../tags/tag948.xml"/><Relationship Id="rId85" Type="http://schemas.openxmlformats.org/officeDocument/2006/relationships/tags" Target="../tags/tag949.xml"/><Relationship Id="rId86" Type="http://schemas.openxmlformats.org/officeDocument/2006/relationships/tags" Target="../tags/tag950.xml"/><Relationship Id="rId87" Type="http://schemas.openxmlformats.org/officeDocument/2006/relationships/tags" Target="../tags/tag951.xml"/><Relationship Id="rId88" Type="http://schemas.openxmlformats.org/officeDocument/2006/relationships/tags" Target="../tags/tag952.xml"/><Relationship Id="rId89" Type="http://schemas.openxmlformats.org/officeDocument/2006/relationships/tags" Target="../tags/tag95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tags" Target="../tags/tag99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tags" Target="../tags/tag99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tags" Target="../tags/tag99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tags" Target="../tags/tag99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tags" Target="../tags/tag99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tags" Target="../tags/tag99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tags" Target="../tags/tag996.xml"/><Relationship Id="rId2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tags" Target="../tags/tag997.xml"/><Relationship Id="rId2" Type="http://schemas.openxmlformats.org/officeDocument/2006/relationships/tags" Target="../tags/tag998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57400"/>
          </a:xfrm>
        </p:spPr>
        <p:txBody>
          <a:bodyPr/>
          <a:lstStyle/>
          <a:p>
            <a:r>
              <a:rPr lang="en-US" b="1" dirty="0" smtClean="0"/>
              <a:t>CS 3410, Spring 2015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6197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See P&amp;H Chapter: 5.1-5.3 (except writes) 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1000" y="182880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4800" b="1" dirty="0" smtClean="0"/>
              <a:t>Caches and Memory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3469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804" name="Rectangle 20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6200"/>
            <a:ext cx="9144000" cy="762000"/>
          </a:xfrm>
          <a:noFill/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18B9BC"/>
                </a:solidFill>
              </a:rPr>
              <a:t>Just like your Contacts!</a:t>
            </a:r>
            <a:endParaRPr lang="en-US" dirty="0">
              <a:solidFill>
                <a:srgbClr val="18B9BC"/>
              </a:solidFill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6248400"/>
            <a:ext cx="87630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* Will refer to this analogy using 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BLUE</a:t>
            </a:r>
            <a:r>
              <a:rPr lang="en-US" sz="2400" b="1" dirty="0" smtClean="0">
                <a:solidFill>
                  <a:srgbClr val="009DD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in the slides.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05000" y="2971800"/>
            <a:ext cx="5364489" cy="1074002"/>
            <a:chOff x="1905000" y="2971800"/>
            <a:chExt cx="5364489" cy="1074002"/>
          </a:xfrm>
        </p:grpSpPr>
        <p:sp>
          <p:nvSpPr>
            <p:cNvPr id="3190807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791200" y="3131403"/>
              <a:ext cx="1478289" cy="46166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5-15 </a:t>
              </a:r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clicks</a:t>
              </a:r>
              <a:endParaRPr lang="en-US" sz="2400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42" name="Group 41"/>
            <p:cNvGrpSpPr/>
            <p:nvPr>
              <p:custDataLst>
                <p:tags r:id="rId25"/>
              </p:custDataLst>
            </p:nvPr>
          </p:nvGrpSpPr>
          <p:grpSpPr>
            <a:xfrm>
              <a:off x="1905000" y="2971800"/>
              <a:ext cx="4114800" cy="1074002"/>
              <a:chOff x="2057400" y="2354998"/>
              <a:chExt cx="4114800" cy="1074002"/>
            </a:xfrm>
            <a:solidFill>
              <a:srgbClr val="0075A0"/>
            </a:solidFill>
          </p:grpSpPr>
          <p:sp>
            <p:nvSpPr>
              <p:cNvPr id="49" name="AutoShape 13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ltGray">
              <a:xfrm>
                <a:off x="4800600" y="23622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0" name="AutoShape 1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ltGray">
              <a:xfrm>
                <a:off x="2057400" y="23622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4" name="AutoShape 13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ltGray">
              <a:xfrm>
                <a:off x="3429000" y="23622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6" name="Rectangle 14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ltGray">
              <a:xfrm>
                <a:off x="2743201" y="2354998"/>
                <a:ext cx="2743200" cy="1066800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eaLnBrk="1" hangingPunct="1"/>
                <a:r>
                  <a:rPr lang="en-US" sz="2400" dirty="0" smtClean="0">
                    <a:solidFill>
                      <a:srgbClr val="FFFFFF"/>
                    </a:solidFill>
                    <a:latin typeface="Calibri"/>
                  </a:rPr>
                  <a:t>Favorites</a:t>
                </a:r>
                <a:endParaRPr lang="en-US" sz="2400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sp>
        <p:nvSpPr>
          <p:cNvPr id="57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845403"/>
            <a:ext cx="6858000" cy="5334000"/>
          </a:xfrm>
          <a:prstGeom prst="triangle">
            <a:avLst>
              <a:gd name="adj" fmla="val 50000"/>
            </a:avLst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90800" y="1905000"/>
            <a:ext cx="3913097" cy="1074003"/>
            <a:chOff x="2590800" y="1905000"/>
            <a:chExt cx="3913097" cy="1074003"/>
          </a:xfrm>
        </p:grpSpPr>
        <p:sp>
          <p:nvSpPr>
            <p:cNvPr id="3190806" name="Text Box 2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81600" y="2064603"/>
              <a:ext cx="1322297" cy="46166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1-3 </a:t>
              </a:r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clicks</a:t>
              </a:r>
              <a:endParaRPr lang="en-US" sz="2400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58" name="Group 57"/>
            <p:cNvGrpSpPr/>
            <p:nvPr>
              <p:custDataLst>
                <p:tags r:id="rId20"/>
              </p:custDataLst>
            </p:nvPr>
          </p:nvGrpSpPr>
          <p:grpSpPr>
            <a:xfrm>
              <a:off x="2590800" y="1905000"/>
              <a:ext cx="2743200" cy="1074003"/>
              <a:chOff x="2743200" y="1288197"/>
              <a:chExt cx="2743200" cy="1074003"/>
            </a:xfrm>
            <a:solidFill>
              <a:srgbClr val="00A8E5"/>
            </a:solidFill>
          </p:grpSpPr>
          <p:sp>
            <p:nvSpPr>
              <p:cNvPr id="59" name="AutoShape 1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114800" y="12954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0" name="AutoShape 1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743200" y="12954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1" name="Rectangle 1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429000" y="1288197"/>
                <a:ext cx="1381760" cy="1066800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eaLnBrk="1" hangingPunct="1"/>
                <a:r>
                  <a:rPr lang="en-US" sz="2400" dirty="0" smtClean="0">
                    <a:solidFill>
                      <a:srgbClr val="FFFFFF"/>
                    </a:solidFill>
                    <a:latin typeface="Calibri"/>
                  </a:rPr>
                  <a:t>Speed</a:t>
                </a:r>
              </a:p>
              <a:p>
                <a:pPr algn="ctr" eaLnBrk="1" hangingPunct="1"/>
                <a:r>
                  <a:rPr lang="en-US" sz="2400" dirty="0" smtClean="0">
                    <a:solidFill>
                      <a:srgbClr val="FFFFFF"/>
                    </a:solidFill>
                    <a:latin typeface="Calibri"/>
                  </a:rPr>
                  <a:t>Dial</a:t>
                </a:r>
                <a:endParaRPr lang="en-US" sz="2400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33400" y="5105400"/>
            <a:ext cx="8420199" cy="1067904"/>
            <a:chOff x="533400" y="5105400"/>
            <a:chExt cx="8420199" cy="1067904"/>
          </a:xfrm>
        </p:grpSpPr>
        <p:sp>
          <p:nvSpPr>
            <p:cNvPr id="51" name="Text Box 2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391400" y="5181600"/>
              <a:ext cx="1562199" cy="83099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B</a:t>
              </a:r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unch of</a:t>
              </a:r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clicks</a:t>
              </a:r>
              <a:endParaRPr lang="en-US" sz="2400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62" name="Group 61"/>
            <p:cNvGrpSpPr/>
            <p:nvPr>
              <p:custDataLst>
                <p:tags r:id="rId11"/>
              </p:custDataLst>
            </p:nvPr>
          </p:nvGrpSpPr>
          <p:grpSpPr>
            <a:xfrm>
              <a:off x="533400" y="5105400"/>
              <a:ext cx="6858000" cy="1067904"/>
              <a:chOff x="685800" y="4488558"/>
              <a:chExt cx="6858000" cy="1074042"/>
            </a:xfrm>
            <a:solidFill>
              <a:srgbClr val="954F81"/>
            </a:solidFill>
          </p:grpSpPr>
          <p:sp>
            <p:nvSpPr>
              <p:cNvPr id="63" name="AutoShape 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blackGray">
              <a:xfrm>
                <a:off x="6324600" y="4714875"/>
                <a:ext cx="1066800" cy="8382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4" name="AutoShape 13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ltGray">
              <a:xfrm>
                <a:off x="34290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5" name="AutoShape 13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ltGray">
              <a:xfrm>
                <a:off x="6858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6" name="AutoShape 1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ltGray">
              <a:xfrm>
                <a:off x="48006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7" name="AutoShape 1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ltGray">
              <a:xfrm>
                <a:off x="20574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8" name="AutoShape 1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ltGray">
              <a:xfrm>
                <a:off x="61722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9" name="Rectangle 10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371600" y="4488558"/>
                <a:ext cx="5486400" cy="1066800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eaLnBrk="1" hangingPunct="1"/>
                <a:r>
                  <a:rPr lang="en-US" sz="2400" dirty="0" smtClean="0">
                    <a:solidFill>
                      <a:schemeClr val="bg1"/>
                    </a:solidFill>
                    <a:latin typeface="Calibri"/>
                  </a:rPr>
                  <a:t>Google / Facebook / White Pages</a:t>
                </a:r>
                <a:endParaRPr lang="en-US" sz="2400" dirty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</p:grpSp>
      <p:cxnSp>
        <p:nvCxnSpPr>
          <p:cNvPr id="74" name="Straight Connector 73"/>
          <p:cNvCxnSpPr/>
          <p:nvPr/>
        </p:nvCxnSpPr>
        <p:spPr>
          <a:xfrm>
            <a:off x="1219200" y="5105400"/>
            <a:ext cx="54864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276600" y="1905000"/>
            <a:ext cx="1371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905000" y="4038600"/>
            <a:ext cx="41148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5" idx="2"/>
            <a:endCxn id="57" idx="0"/>
          </p:cNvCxnSpPr>
          <p:nvPr/>
        </p:nvCxnSpPr>
        <p:spPr>
          <a:xfrm flipV="1">
            <a:off x="533400" y="845403"/>
            <a:ext cx="3429000" cy="532790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8" idx="4"/>
            <a:endCxn id="73" idx="0"/>
          </p:cNvCxnSpPr>
          <p:nvPr/>
        </p:nvCxnSpPr>
        <p:spPr>
          <a:xfrm flipH="1" flipV="1">
            <a:off x="3962400" y="838200"/>
            <a:ext cx="3429000" cy="5335104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7" idx="4"/>
            <a:endCxn id="57" idx="2"/>
          </p:cNvCxnSpPr>
          <p:nvPr/>
        </p:nvCxnSpPr>
        <p:spPr>
          <a:xfrm flipH="1">
            <a:off x="533400" y="6179403"/>
            <a:ext cx="6858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0" idx="2"/>
            <a:endCxn id="59" idx="4"/>
          </p:cNvCxnSpPr>
          <p:nvPr/>
        </p:nvCxnSpPr>
        <p:spPr>
          <a:xfrm>
            <a:off x="2590800" y="2979003"/>
            <a:ext cx="2743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276600" y="838200"/>
            <a:ext cx="2481579" cy="1057275"/>
            <a:chOff x="3276600" y="847725"/>
            <a:chExt cx="2481579" cy="1057275"/>
          </a:xfrm>
        </p:grpSpPr>
        <p:sp>
          <p:nvSpPr>
            <p:cNvPr id="3190805" name="Text Box 2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583609" y="1138535"/>
              <a:ext cx="1174570" cy="46166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~</a:t>
              </a:r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 1 click</a:t>
              </a:r>
              <a:endParaRPr lang="en-US" sz="24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" name="AutoShape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76600" y="847725"/>
              <a:ext cx="1371600" cy="1057275"/>
            </a:xfrm>
            <a:prstGeom prst="triangle">
              <a:avLst>
                <a:gd name="adj" fmla="val 50000"/>
              </a:avLst>
            </a:prstGeom>
            <a:solidFill>
              <a:srgbClr val="128B8D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81400" y="1219200"/>
              <a:ext cx="7873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alibri"/>
                  <a:cs typeface="Calibri"/>
                </a:rPr>
                <a:t>Last</a:t>
              </a:r>
            </a:p>
            <a:p>
              <a:pPr algn="ctr"/>
              <a:r>
                <a:rPr lang="en-US" dirty="0" smtClean="0">
                  <a:latin typeface="Calibri"/>
                  <a:cs typeface="Calibri"/>
                </a:rPr>
                <a:t>Called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19200" y="4038600"/>
            <a:ext cx="6934200" cy="1066800"/>
            <a:chOff x="1219200" y="4038600"/>
            <a:chExt cx="6934200" cy="1066800"/>
          </a:xfrm>
        </p:grpSpPr>
        <p:sp>
          <p:nvSpPr>
            <p:cNvPr id="3190808" name="Text Box 2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551429" y="4274403"/>
              <a:ext cx="1601971" cy="46166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More clicks</a:t>
              </a:r>
              <a:endParaRPr lang="en-US" sz="24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1" name="AutoShape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ltGray">
            <a:xfrm>
              <a:off x="1219200" y="40386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2" name="AutoShape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ltGray">
            <a:xfrm>
              <a:off x="5334000" y="40386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3" name="Rectangle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905000" y="4038600"/>
              <a:ext cx="4114800" cy="106070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Contacts</a:t>
              </a:r>
              <a:endParaRPr lang="en-US" sz="2400" dirty="0">
                <a:solidFill>
                  <a:schemeClr val="bg1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88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27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6200" y="1066800"/>
            <a:ext cx="8991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dirty="0"/>
              <a:t>Storage (memory/DRAM) farther from processor 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big &amp; slow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stores inactive data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18B9BC"/>
                </a:solidFill>
              </a:rPr>
              <a:t>c</a:t>
            </a:r>
            <a:r>
              <a:rPr lang="en-US" dirty="0" smtClean="0">
                <a:solidFill>
                  <a:srgbClr val="18B9BC"/>
                </a:solidFill>
              </a:rPr>
              <a:t>ontacts</a:t>
            </a:r>
          </a:p>
          <a:p>
            <a:pPr lvl="1">
              <a:buClr>
                <a:schemeClr val="tx1"/>
              </a:buClr>
            </a:pPr>
            <a:endParaRPr lang="en-US" dirty="0" smtClean="0"/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dirty="0" smtClean="0"/>
              <a:t>Storage (cache/SRAM) closer to processor 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small &amp; fast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stores active data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18B9BC"/>
                </a:solidFill>
              </a:rPr>
              <a:t>speed dial &amp; favorites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US" dirty="0" smtClean="0"/>
          </a:p>
          <a:p>
            <a:pPr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2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cxnSp>
        <p:nvCxnSpPr>
          <p:cNvPr id="35" name="Straight Arrow Connector 34"/>
          <p:cNvCxnSpPr/>
          <p:nvPr>
            <p:custDataLst>
              <p:tags r:id="rId2"/>
            </p:custDataLst>
          </p:nvPr>
        </p:nvCxnSpPr>
        <p:spPr>
          <a:xfrm>
            <a:off x="4495800" y="4419600"/>
            <a:ext cx="0" cy="76200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" idx="2"/>
          </p:cNvCxnSpPr>
          <p:nvPr>
            <p:custDataLst>
              <p:tags r:id="rId3"/>
            </p:custDataLst>
          </p:nvPr>
        </p:nvCxnSpPr>
        <p:spPr>
          <a:xfrm>
            <a:off x="4495800" y="2362200"/>
            <a:ext cx="0" cy="106680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191000" y="1447800"/>
            <a:ext cx="609600" cy="914400"/>
            <a:chOff x="4191000" y="1447800"/>
            <a:chExt cx="609600" cy="914400"/>
          </a:xfrm>
        </p:grpSpPr>
        <p:sp>
          <p:nvSpPr>
            <p:cNvPr id="5" name="Rectangle 4"/>
            <p:cNvSpPr/>
            <p:nvPr>
              <p:custDataLst>
                <p:tags r:id="rId232"/>
              </p:custDataLst>
            </p:nvPr>
          </p:nvSpPr>
          <p:spPr>
            <a:xfrm>
              <a:off x="4191000" y="1447800"/>
              <a:ext cx="609600" cy="91440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>
              <p:custDataLst>
                <p:tags r:id="rId233"/>
              </p:custDataLst>
            </p:nvPr>
          </p:nvSpPr>
          <p:spPr>
            <a:xfrm>
              <a:off x="4648200" y="17526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>
              <p:custDataLst>
                <p:tags r:id="rId234"/>
              </p:custDataLst>
            </p:nvPr>
          </p:nvSpPr>
          <p:spPr>
            <a:xfrm>
              <a:off x="4191000" y="14478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>
              <p:custDataLst>
                <p:tags r:id="rId235"/>
              </p:custDataLst>
            </p:nvPr>
          </p:nvSpPr>
          <p:spPr>
            <a:xfrm>
              <a:off x="4343400" y="19050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>
              <p:custDataLst>
                <p:tags r:id="rId236"/>
              </p:custDataLst>
            </p:nvPr>
          </p:nvSpPr>
          <p:spPr>
            <a:xfrm>
              <a:off x="4343400" y="20574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>
              <p:custDataLst>
                <p:tags r:id="rId237"/>
              </p:custDataLst>
            </p:nvPr>
          </p:nvSpPr>
          <p:spPr>
            <a:xfrm>
              <a:off x="4495800" y="20574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>
              <p:custDataLst>
                <p:tags r:id="rId238"/>
              </p:custDataLst>
            </p:nvPr>
          </p:nvSpPr>
          <p:spPr>
            <a:xfrm>
              <a:off x="4648200" y="20574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>
              <p:custDataLst>
                <p:tags r:id="rId239"/>
              </p:custDataLst>
            </p:nvPr>
          </p:nvSpPr>
          <p:spPr>
            <a:xfrm>
              <a:off x="4191000" y="20574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>
              <p:custDataLst>
                <p:tags r:id="rId240"/>
              </p:custDataLst>
            </p:nvPr>
          </p:nvSpPr>
          <p:spPr>
            <a:xfrm>
              <a:off x="4343400" y="16002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>
              <p:custDataLst>
                <p:tags r:id="rId241"/>
              </p:custDataLst>
            </p:nvPr>
          </p:nvSpPr>
          <p:spPr>
            <a:xfrm>
              <a:off x="4495800" y="16002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>
              <p:custDataLst>
                <p:tags r:id="rId242"/>
              </p:custDataLst>
            </p:nvPr>
          </p:nvSpPr>
          <p:spPr>
            <a:xfrm>
              <a:off x="4191000" y="16002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>
              <p:custDataLst>
                <p:tags r:id="rId243"/>
              </p:custDataLst>
            </p:nvPr>
          </p:nvSpPr>
          <p:spPr>
            <a:xfrm>
              <a:off x="4648200" y="14478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>
              <p:custDataLst>
                <p:tags r:id="rId244"/>
              </p:custDataLst>
            </p:nvPr>
          </p:nvSpPr>
          <p:spPr>
            <a:xfrm>
              <a:off x="4343400" y="22098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>
              <p:custDataLst>
                <p:tags r:id="rId245"/>
              </p:custDataLst>
            </p:nvPr>
          </p:nvSpPr>
          <p:spPr>
            <a:xfrm>
              <a:off x="4191000" y="2209800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52800" y="3429000"/>
            <a:ext cx="2286000" cy="914400"/>
            <a:chOff x="3352800" y="3429000"/>
            <a:chExt cx="2286000" cy="914400"/>
          </a:xfrm>
        </p:grpSpPr>
        <p:sp>
          <p:nvSpPr>
            <p:cNvPr id="7" name="Rectangle 6"/>
            <p:cNvSpPr/>
            <p:nvPr>
              <p:custDataLst>
                <p:tags r:id="rId173"/>
              </p:custDataLst>
            </p:nvPr>
          </p:nvSpPr>
          <p:spPr>
            <a:xfrm>
              <a:off x="3352800" y="3429000"/>
              <a:ext cx="2286000" cy="91440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>
              <p:custDataLst>
                <p:tags r:id="rId174"/>
              </p:custDataLst>
            </p:nvPr>
          </p:nvSpPr>
          <p:spPr>
            <a:xfrm>
              <a:off x="51816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>
              <p:custDataLst>
                <p:tags r:id="rId175"/>
              </p:custDataLst>
            </p:nvPr>
          </p:nvSpPr>
          <p:spPr>
            <a:xfrm>
              <a:off x="47244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>
              <p:custDataLst>
                <p:tags r:id="rId176"/>
              </p:custDataLst>
            </p:nvPr>
          </p:nvSpPr>
          <p:spPr>
            <a:xfrm>
              <a:off x="48768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>
              <p:custDataLst>
                <p:tags r:id="rId177"/>
              </p:custDataLst>
            </p:nvPr>
          </p:nvSpPr>
          <p:spPr>
            <a:xfrm>
              <a:off x="50292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>
              <p:custDataLst>
                <p:tags r:id="rId178"/>
              </p:custDataLst>
            </p:nvPr>
          </p:nvSpPr>
          <p:spPr>
            <a:xfrm>
              <a:off x="48768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>
              <p:custDataLst>
                <p:tags r:id="rId179"/>
              </p:custDataLst>
            </p:nvPr>
          </p:nvSpPr>
          <p:spPr>
            <a:xfrm>
              <a:off x="50292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>
              <p:custDataLst>
                <p:tags r:id="rId180"/>
              </p:custDataLst>
            </p:nvPr>
          </p:nvSpPr>
          <p:spPr>
            <a:xfrm>
              <a:off x="51816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>
              <p:custDataLst>
                <p:tags r:id="rId181"/>
              </p:custDataLst>
            </p:nvPr>
          </p:nvSpPr>
          <p:spPr>
            <a:xfrm>
              <a:off x="47244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>
              <p:custDataLst>
                <p:tags r:id="rId182"/>
              </p:custDataLst>
            </p:nvPr>
          </p:nvSpPr>
          <p:spPr>
            <a:xfrm>
              <a:off x="51816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>
              <p:custDataLst>
                <p:tags r:id="rId183"/>
              </p:custDataLst>
            </p:nvPr>
          </p:nvSpPr>
          <p:spPr>
            <a:xfrm>
              <a:off x="53340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>
              <p:custDataLst>
                <p:tags r:id="rId184"/>
              </p:custDataLst>
            </p:nvPr>
          </p:nvSpPr>
          <p:spPr>
            <a:xfrm>
              <a:off x="54864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>
              <p:custDataLst>
                <p:tags r:id="rId185"/>
              </p:custDataLst>
            </p:nvPr>
          </p:nvSpPr>
          <p:spPr>
            <a:xfrm>
              <a:off x="50292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>
              <p:custDataLst>
                <p:tags r:id="rId186"/>
              </p:custDataLst>
            </p:nvPr>
          </p:nvSpPr>
          <p:spPr>
            <a:xfrm>
              <a:off x="51816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>
              <p:custDataLst>
                <p:tags r:id="rId187"/>
              </p:custDataLst>
            </p:nvPr>
          </p:nvSpPr>
          <p:spPr>
            <a:xfrm>
              <a:off x="53340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>
              <p:custDataLst>
                <p:tags r:id="rId188"/>
              </p:custDataLst>
            </p:nvPr>
          </p:nvSpPr>
          <p:spPr>
            <a:xfrm>
              <a:off x="54864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>
              <p:custDataLst>
                <p:tags r:id="rId189"/>
              </p:custDataLst>
            </p:nvPr>
          </p:nvSpPr>
          <p:spPr>
            <a:xfrm>
              <a:off x="50292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>
              <p:custDataLst>
                <p:tags r:id="rId190"/>
              </p:custDataLst>
            </p:nvPr>
          </p:nvSpPr>
          <p:spPr>
            <a:xfrm>
              <a:off x="42672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>
              <p:custDataLst>
                <p:tags r:id="rId191"/>
              </p:custDataLst>
            </p:nvPr>
          </p:nvSpPr>
          <p:spPr>
            <a:xfrm>
              <a:off x="44196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>
              <p:custDataLst>
                <p:tags r:id="rId192"/>
              </p:custDataLst>
            </p:nvPr>
          </p:nvSpPr>
          <p:spPr>
            <a:xfrm>
              <a:off x="45720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>
              <p:custDataLst>
                <p:tags r:id="rId193"/>
              </p:custDataLst>
            </p:nvPr>
          </p:nvSpPr>
          <p:spPr>
            <a:xfrm>
              <a:off x="4114800" y="40386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>
              <p:custDataLst>
                <p:tags r:id="rId194"/>
              </p:custDataLst>
            </p:nvPr>
          </p:nvSpPr>
          <p:spPr>
            <a:xfrm>
              <a:off x="42672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>
              <p:custDataLst>
                <p:tags r:id="rId195"/>
              </p:custDataLst>
            </p:nvPr>
          </p:nvSpPr>
          <p:spPr>
            <a:xfrm>
              <a:off x="44196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>
              <p:custDataLst>
                <p:tags r:id="rId196"/>
              </p:custDataLst>
            </p:nvPr>
          </p:nvSpPr>
          <p:spPr>
            <a:xfrm>
              <a:off x="45720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>
              <p:custDataLst>
                <p:tags r:id="rId197"/>
              </p:custDataLst>
            </p:nvPr>
          </p:nvSpPr>
          <p:spPr>
            <a:xfrm>
              <a:off x="41148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>
              <p:custDataLst>
                <p:tags r:id="rId198"/>
              </p:custDataLst>
            </p:nvPr>
          </p:nvSpPr>
          <p:spPr>
            <a:xfrm>
              <a:off x="36576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>
              <p:custDataLst>
                <p:tags r:id="rId199"/>
              </p:custDataLst>
            </p:nvPr>
          </p:nvSpPr>
          <p:spPr>
            <a:xfrm>
              <a:off x="38100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>
              <p:custDataLst>
                <p:tags r:id="rId200"/>
              </p:custDataLst>
            </p:nvPr>
          </p:nvSpPr>
          <p:spPr>
            <a:xfrm>
              <a:off x="39624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>
              <p:custDataLst>
                <p:tags r:id="rId201"/>
              </p:custDataLst>
            </p:nvPr>
          </p:nvSpPr>
          <p:spPr>
            <a:xfrm>
              <a:off x="3505200" y="38862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>
              <p:custDataLst>
                <p:tags r:id="rId202"/>
              </p:custDataLst>
            </p:nvPr>
          </p:nvSpPr>
          <p:spPr>
            <a:xfrm>
              <a:off x="36576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>
              <p:custDataLst>
                <p:tags r:id="rId203"/>
              </p:custDataLst>
            </p:nvPr>
          </p:nvSpPr>
          <p:spPr>
            <a:xfrm>
              <a:off x="38100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>
              <p:custDataLst>
                <p:tags r:id="rId204"/>
              </p:custDataLst>
            </p:nvPr>
          </p:nvSpPr>
          <p:spPr>
            <a:xfrm>
              <a:off x="39624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>
              <p:custDataLst>
                <p:tags r:id="rId205"/>
              </p:custDataLst>
            </p:nvPr>
          </p:nvSpPr>
          <p:spPr>
            <a:xfrm>
              <a:off x="35052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>
              <p:custDataLst>
                <p:tags r:id="rId206"/>
              </p:custDataLst>
            </p:nvPr>
          </p:nvSpPr>
          <p:spPr>
            <a:xfrm>
              <a:off x="39624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>
              <p:custDataLst>
                <p:tags r:id="rId207"/>
              </p:custDataLst>
            </p:nvPr>
          </p:nvSpPr>
          <p:spPr>
            <a:xfrm>
              <a:off x="41148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>
              <p:custDataLst>
                <p:tags r:id="rId208"/>
              </p:custDataLst>
            </p:nvPr>
          </p:nvSpPr>
          <p:spPr>
            <a:xfrm>
              <a:off x="42672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>
              <p:custDataLst>
                <p:tags r:id="rId209"/>
              </p:custDataLst>
            </p:nvPr>
          </p:nvSpPr>
          <p:spPr>
            <a:xfrm>
              <a:off x="38100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>
              <p:custDataLst>
                <p:tags r:id="rId210"/>
              </p:custDataLst>
            </p:nvPr>
          </p:nvSpPr>
          <p:spPr>
            <a:xfrm>
              <a:off x="48768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>
              <p:custDataLst>
                <p:tags r:id="rId211"/>
              </p:custDataLst>
            </p:nvPr>
          </p:nvSpPr>
          <p:spPr>
            <a:xfrm>
              <a:off x="50292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>
              <p:custDataLst>
                <p:tags r:id="rId212"/>
              </p:custDataLst>
            </p:nvPr>
          </p:nvSpPr>
          <p:spPr>
            <a:xfrm>
              <a:off x="51816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>
              <p:custDataLst>
                <p:tags r:id="rId213"/>
              </p:custDataLst>
            </p:nvPr>
          </p:nvSpPr>
          <p:spPr>
            <a:xfrm>
              <a:off x="47244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>
              <p:custDataLst>
                <p:tags r:id="rId214"/>
              </p:custDataLst>
            </p:nvPr>
          </p:nvSpPr>
          <p:spPr>
            <a:xfrm>
              <a:off x="36576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>
              <p:custDataLst>
                <p:tags r:id="rId215"/>
              </p:custDataLst>
            </p:nvPr>
          </p:nvSpPr>
          <p:spPr>
            <a:xfrm>
              <a:off x="38100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>
              <p:custDataLst>
                <p:tags r:id="rId216"/>
              </p:custDataLst>
            </p:nvPr>
          </p:nvSpPr>
          <p:spPr>
            <a:xfrm>
              <a:off x="39624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>
              <p:custDataLst>
                <p:tags r:id="rId217"/>
              </p:custDataLst>
            </p:nvPr>
          </p:nvSpPr>
          <p:spPr>
            <a:xfrm>
              <a:off x="35052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>
              <p:custDataLst>
                <p:tags r:id="rId218"/>
              </p:custDataLst>
            </p:nvPr>
          </p:nvSpPr>
          <p:spPr>
            <a:xfrm>
              <a:off x="42672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>
              <p:custDataLst>
                <p:tags r:id="rId219"/>
              </p:custDataLst>
            </p:nvPr>
          </p:nvSpPr>
          <p:spPr>
            <a:xfrm>
              <a:off x="44196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>
              <p:custDataLst>
                <p:tags r:id="rId220"/>
              </p:custDataLst>
            </p:nvPr>
          </p:nvSpPr>
          <p:spPr>
            <a:xfrm>
              <a:off x="45720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>
              <p:custDataLst>
                <p:tags r:id="rId221"/>
              </p:custDataLst>
            </p:nvPr>
          </p:nvSpPr>
          <p:spPr>
            <a:xfrm>
              <a:off x="4114800" y="4191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>
              <p:custDataLst>
                <p:tags r:id="rId222"/>
              </p:custDataLst>
            </p:nvPr>
          </p:nvSpPr>
          <p:spPr>
            <a:xfrm>
              <a:off x="35052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>
              <p:custDataLst>
                <p:tags r:id="rId223"/>
              </p:custDataLst>
            </p:nvPr>
          </p:nvSpPr>
          <p:spPr>
            <a:xfrm>
              <a:off x="36576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>
              <p:custDataLst>
                <p:tags r:id="rId224"/>
              </p:custDataLst>
            </p:nvPr>
          </p:nvSpPr>
          <p:spPr>
            <a:xfrm>
              <a:off x="38100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>
              <p:custDataLst>
                <p:tags r:id="rId225"/>
              </p:custDataLst>
            </p:nvPr>
          </p:nvSpPr>
          <p:spPr>
            <a:xfrm>
              <a:off x="33528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>
              <p:custDataLst>
                <p:tags r:id="rId226"/>
              </p:custDataLst>
            </p:nvPr>
          </p:nvSpPr>
          <p:spPr>
            <a:xfrm>
              <a:off x="53340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>
              <p:custDataLst>
                <p:tags r:id="rId227"/>
              </p:custDataLst>
            </p:nvPr>
          </p:nvSpPr>
          <p:spPr>
            <a:xfrm>
              <a:off x="53340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>
              <p:custDataLst>
                <p:tags r:id="rId228"/>
              </p:custDataLst>
            </p:nvPr>
          </p:nvSpPr>
          <p:spPr>
            <a:xfrm>
              <a:off x="5486400" y="35814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>
              <p:custDataLst>
                <p:tags r:id="rId229"/>
              </p:custDataLst>
            </p:nvPr>
          </p:nvSpPr>
          <p:spPr>
            <a:xfrm>
              <a:off x="5181600" y="34290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>
              <p:custDataLst>
                <p:tags r:id="rId230"/>
              </p:custDataLst>
            </p:nvPr>
          </p:nvSpPr>
          <p:spPr>
            <a:xfrm>
              <a:off x="53340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>
              <p:custDataLst>
                <p:tags r:id="rId231"/>
              </p:custDataLst>
            </p:nvPr>
          </p:nvSpPr>
          <p:spPr>
            <a:xfrm>
              <a:off x="5486400" y="3733800"/>
              <a:ext cx="1524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86000" y="5181600"/>
            <a:ext cx="5029200" cy="1524000"/>
            <a:chOff x="2286000" y="5181600"/>
            <a:chExt cx="5029200" cy="1524000"/>
          </a:xfrm>
        </p:grpSpPr>
        <p:sp>
          <p:nvSpPr>
            <p:cNvPr id="24" name="Rectangle 23"/>
            <p:cNvSpPr/>
            <p:nvPr>
              <p:custDataLst>
                <p:tags r:id="rId4"/>
              </p:custDataLst>
            </p:nvPr>
          </p:nvSpPr>
          <p:spPr>
            <a:xfrm>
              <a:off x="2286000" y="5181600"/>
              <a:ext cx="5029200" cy="1524000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>
              <p:custDataLst>
                <p:tags r:id="rId5"/>
              </p:custDataLst>
            </p:nvPr>
          </p:nvSpPr>
          <p:spPr>
            <a:xfrm>
              <a:off x="68580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>
              <p:custDataLst>
                <p:tags r:id="rId6"/>
              </p:custDataLst>
            </p:nvPr>
          </p:nvSpPr>
          <p:spPr>
            <a:xfrm>
              <a:off x="64008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>
              <p:custDataLst>
                <p:tags r:id="rId7"/>
              </p:custDataLst>
            </p:nvPr>
          </p:nvSpPr>
          <p:spPr>
            <a:xfrm>
              <a:off x="65532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>
              <p:custDataLst>
                <p:tags r:id="rId8"/>
              </p:custDataLst>
            </p:nvPr>
          </p:nvSpPr>
          <p:spPr>
            <a:xfrm>
              <a:off x="67056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>
              <p:custDataLst>
                <p:tags r:id="rId9"/>
              </p:custDataLst>
            </p:nvPr>
          </p:nvSpPr>
          <p:spPr>
            <a:xfrm>
              <a:off x="6553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>
              <p:custDataLst>
                <p:tags r:id="rId10"/>
              </p:custDataLst>
            </p:nvPr>
          </p:nvSpPr>
          <p:spPr>
            <a:xfrm>
              <a:off x="6705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>
              <p:custDataLst>
                <p:tags r:id="rId11"/>
              </p:custDataLst>
            </p:nvPr>
          </p:nvSpPr>
          <p:spPr>
            <a:xfrm>
              <a:off x="6858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>
              <p:custDataLst>
                <p:tags r:id="rId12"/>
              </p:custDataLst>
            </p:nvPr>
          </p:nvSpPr>
          <p:spPr>
            <a:xfrm>
              <a:off x="6400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>
              <p:custDataLst>
                <p:tags r:id="rId13"/>
              </p:custDataLst>
            </p:nvPr>
          </p:nvSpPr>
          <p:spPr>
            <a:xfrm>
              <a:off x="6858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>
              <p:custDataLst>
                <p:tags r:id="rId14"/>
              </p:custDataLst>
            </p:nvPr>
          </p:nvSpPr>
          <p:spPr>
            <a:xfrm>
              <a:off x="7010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>
              <p:custDataLst>
                <p:tags r:id="rId15"/>
              </p:custDataLst>
            </p:nvPr>
          </p:nvSpPr>
          <p:spPr>
            <a:xfrm>
              <a:off x="71628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>
              <p:custDataLst>
                <p:tags r:id="rId16"/>
              </p:custDataLst>
            </p:nvPr>
          </p:nvSpPr>
          <p:spPr>
            <a:xfrm>
              <a:off x="6705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>
              <p:custDataLst>
                <p:tags r:id="rId17"/>
              </p:custDataLst>
            </p:nvPr>
          </p:nvSpPr>
          <p:spPr>
            <a:xfrm>
              <a:off x="5943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>
              <p:custDataLst>
                <p:tags r:id="rId18"/>
              </p:custDataLst>
            </p:nvPr>
          </p:nvSpPr>
          <p:spPr>
            <a:xfrm>
              <a:off x="6096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>
              <p:custDataLst>
                <p:tags r:id="rId19"/>
              </p:custDataLst>
            </p:nvPr>
          </p:nvSpPr>
          <p:spPr>
            <a:xfrm>
              <a:off x="6248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>
              <p:custDataLst>
                <p:tags r:id="rId20"/>
              </p:custDataLst>
            </p:nvPr>
          </p:nvSpPr>
          <p:spPr>
            <a:xfrm>
              <a:off x="57912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>
              <p:custDataLst>
                <p:tags r:id="rId21"/>
              </p:custDataLst>
            </p:nvPr>
          </p:nvSpPr>
          <p:spPr>
            <a:xfrm>
              <a:off x="5943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>
              <p:custDataLst>
                <p:tags r:id="rId22"/>
              </p:custDataLst>
            </p:nvPr>
          </p:nvSpPr>
          <p:spPr>
            <a:xfrm>
              <a:off x="6096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>
              <p:custDataLst>
                <p:tags r:id="rId23"/>
              </p:custDataLst>
            </p:nvPr>
          </p:nvSpPr>
          <p:spPr>
            <a:xfrm>
              <a:off x="6248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>
              <p:custDataLst>
                <p:tags r:id="rId24"/>
              </p:custDataLst>
            </p:nvPr>
          </p:nvSpPr>
          <p:spPr>
            <a:xfrm>
              <a:off x="5791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>
              <p:custDataLst>
                <p:tags r:id="rId25"/>
              </p:custDataLst>
            </p:nvPr>
          </p:nvSpPr>
          <p:spPr>
            <a:xfrm>
              <a:off x="53340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>
              <p:custDataLst>
                <p:tags r:id="rId26"/>
              </p:custDataLst>
            </p:nvPr>
          </p:nvSpPr>
          <p:spPr>
            <a:xfrm>
              <a:off x="54864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>
              <p:custDataLst>
                <p:tags r:id="rId27"/>
              </p:custDataLst>
            </p:nvPr>
          </p:nvSpPr>
          <p:spPr>
            <a:xfrm>
              <a:off x="56388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>
              <p:custDataLst>
                <p:tags r:id="rId28"/>
              </p:custDataLst>
            </p:nvPr>
          </p:nvSpPr>
          <p:spPr>
            <a:xfrm>
              <a:off x="5334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>
              <p:custDataLst>
                <p:tags r:id="rId29"/>
              </p:custDataLst>
            </p:nvPr>
          </p:nvSpPr>
          <p:spPr>
            <a:xfrm>
              <a:off x="5486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>
              <p:custDataLst>
                <p:tags r:id="rId30"/>
              </p:custDataLst>
            </p:nvPr>
          </p:nvSpPr>
          <p:spPr>
            <a:xfrm>
              <a:off x="5638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>
              <p:custDataLst>
                <p:tags r:id="rId31"/>
              </p:custDataLst>
            </p:nvPr>
          </p:nvSpPr>
          <p:spPr>
            <a:xfrm>
              <a:off x="5638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>
              <p:custDataLst>
                <p:tags r:id="rId32"/>
              </p:custDataLst>
            </p:nvPr>
          </p:nvSpPr>
          <p:spPr>
            <a:xfrm>
              <a:off x="57912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>
              <p:custDataLst>
                <p:tags r:id="rId33"/>
              </p:custDataLst>
            </p:nvPr>
          </p:nvSpPr>
          <p:spPr>
            <a:xfrm>
              <a:off x="59436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>
              <p:custDataLst>
                <p:tags r:id="rId34"/>
              </p:custDataLst>
            </p:nvPr>
          </p:nvSpPr>
          <p:spPr>
            <a:xfrm>
              <a:off x="54864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>
              <p:custDataLst>
                <p:tags r:id="rId35"/>
              </p:custDataLst>
            </p:nvPr>
          </p:nvSpPr>
          <p:spPr>
            <a:xfrm>
              <a:off x="65532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>
              <p:custDataLst>
                <p:tags r:id="rId36"/>
              </p:custDataLst>
            </p:nvPr>
          </p:nvSpPr>
          <p:spPr>
            <a:xfrm>
              <a:off x="67056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>
              <p:custDataLst>
                <p:tags r:id="rId37"/>
              </p:custDataLst>
            </p:nvPr>
          </p:nvSpPr>
          <p:spPr>
            <a:xfrm>
              <a:off x="68580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>
              <p:custDataLst>
                <p:tags r:id="rId38"/>
              </p:custDataLst>
            </p:nvPr>
          </p:nvSpPr>
          <p:spPr>
            <a:xfrm>
              <a:off x="6400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>
              <p:custDataLst>
                <p:tags r:id="rId39"/>
              </p:custDataLst>
            </p:nvPr>
          </p:nvSpPr>
          <p:spPr>
            <a:xfrm>
              <a:off x="5334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>
              <p:custDataLst>
                <p:tags r:id="rId40"/>
              </p:custDataLst>
            </p:nvPr>
          </p:nvSpPr>
          <p:spPr>
            <a:xfrm>
              <a:off x="5486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>
              <p:custDataLst>
                <p:tags r:id="rId41"/>
              </p:custDataLst>
            </p:nvPr>
          </p:nvSpPr>
          <p:spPr>
            <a:xfrm>
              <a:off x="7010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>
              <p:custDataLst>
                <p:tags r:id="rId42"/>
              </p:custDataLst>
            </p:nvPr>
          </p:nvSpPr>
          <p:spPr>
            <a:xfrm>
              <a:off x="70104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>
              <p:custDataLst>
                <p:tags r:id="rId43"/>
              </p:custDataLst>
            </p:nvPr>
          </p:nvSpPr>
          <p:spPr>
            <a:xfrm>
              <a:off x="7162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>
              <p:custDataLst>
                <p:tags r:id="rId44"/>
              </p:custDataLst>
            </p:nvPr>
          </p:nvSpPr>
          <p:spPr>
            <a:xfrm>
              <a:off x="6858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>
              <p:custDataLst>
                <p:tags r:id="rId45"/>
              </p:custDataLst>
            </p:nvPr>
          </p:nvSpPr>
          <p:spPr>
            <a:xfrm>
              <a:off x="7010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>
              <p:custDataLst>
                <p:tags r:id="rId46"/>
              </p:custDataLst>
            </p:nvPr>
          </p:nvSpPr>
          <p:spPr>
            <a:xfrm>
              <a:off x="7162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>
              <p:custDataLst>
                <p:tags r:id="rId47"/>
              </p:custDataLst>
            </p:nvPr>
          </p:nvSpPr>
          <p:spPr>
            <a:xfrm>
              <a:off x="4876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>
              <p:custDataLst>
                <p:tags r:id="rId48"/>
              </p:custDataLst>
            </p:nvPr>
          </p:nvSpPr>
          <p:spPr>
            <a:xfrm>
              <a:off x="44196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>
              <p:custDataLst>
                <p:tags r:id="rId49"/>
              </p:custDataLst>
            </p:nvPr>
          </p:nvSpPr>
          <p:spPr>
            <a:xfrm>
              <a:off x="45720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>
              <p:custDataLst>
                <p:tags r:id="rId50"/>
              </p:custDataLst>
            </p:nvPr>
          </p:nvSpPr>
          <p:spPr>
            <a:xfrm>
              <a:off x="47244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>
              <p:custDataLst>
                <p:tags r:id="rId51"/>
              </p:custDataLst>
            </p:nvPr>
          </p:nvSpPr>
          <p:spPr>
            <a:xfrm>
              <a:off x="4572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>
              <p:custDataLst>
                <p:tags r:id="rId52"/>
              </p:custDataLst>
            </p:nvPr>
          </p:nvSpPr>
          <p:spPr>
            <a:xfrm>
              <a:off x="4724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>
              <p:custDataLst>
                <p:tags r:id="rId53"/>
              </p:custDataLst>
            </p:nvPr>
          </p:nvSpPr>
          <p:spPr>
            <a:xfrm>
              <a:off x="48768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>
              <p:custDataLst>
                <p:tags r:id="rId54"/>
              </p:custDataLst>
            </p:nvPr>
          </p:nvSpPr>
          <p:spPr>
            <a:xfrm>
              <a:off x="44196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>
              <p:custDataLst>
                <p:tags r:id="rId55"/>
              </p:custDataLst>
            </p:nvPr>
          </p:nvSpPr>
          <p:spPr>
            <a:xfrm>
              <a:off x="4876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>
              <p:custDataLst>
                <p:tags r:id="rId56"/>
              </p:custDataLst>
            </p:nvPr>
          </p:nvSpPr>
          <p:spPr>
            <a:xfrm>
              <a:off x="5029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>
              <p:custDataLst>
                <p:tags r:id="rId57"/>
              </p:custDataLst>
            </p:nvPr>
          </p:nvSpPr>
          <p:spPr>
            <a:xfrm>
              <a:off x="5181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>
              <p:custDataLst>
                <p:tags r:id="rId58"/>
              </p:custDataLst>
            </p:nvPr>
          </p:nvSpPr>
          <p:spPr>
            <a:xfrm>
              <a:off x="4724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>
              <p:custDataLst>
                <p:tags r:id="rId59"/>
              </p:custDataLst>
            </p:nvPr>
          </p:nvSpPr>
          <p:spPr>
            <a:xfrm>
              <a:off x="3962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>
              <p:custDataLst>
                <p:tags r:id="rId60"/>
              </p:custDataLst>
            </p:nvPr>
          </p:nvSpPr>
          <p:spPr>
            <a:xfrm>
              <a:off x="4114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>
              <p:custDataLst>
                <p:tags r:id="rId61"/>
              </p:custDataLst>
            </p:nvPr>
          </p:nvSpPr>
          <p:spPr>
            <a:xfrm>
              <a:off x="4267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>
              <p:custDataLst>
                <p:tags r:id="rId62"/>
              </p:custDataLst>
            </p:nvPr>
          </p:nvSpPr>
          <p:spPr>
            <a:xfrm>
              <a:off x="3810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>
              <p:custDataLst>
                <p:tags r:id="rId63"/>
              </p:custDataLst>
            </p:nvPr>
          </p:nvSpPr>
          <p:spPr>
            <a:xfrm>
              <a:off x="3962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>
              <p:custDataLst>
                <p:tags r:id="rId64"/>
              </p:custDataLst>
            </p:nvPr>
          </p:nvSpPr>
          <p:spPr>
            <a:xfrm>
              <a:off x="41148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>
              <p:custDataLst>
                <p:tags r:id="rId65"/>
              </p:custDataLst>
            </p:nvPr>
          </p:nvSpPr>
          <p:spPr>
            <a:xfrm>
              <a:off x="42672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>
              <p:custDataLst>
                <p:tags r:id="rId66"/>
              </p:custDataLst>
            </p:nvPr>
          </p:nvSpPr>
          <p:spPr>
            <a:xfrm>
              <a:off x="3810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>
              <p:custDataLst>
                <p:tags r:id="rId67"/>
              </p:custDataLst>
            </p:nvPr>
          </p:nvSpPr>
          <p:spPr>
            <a:xfrm>
              <a:off x="33528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>
              <p:custDataLst>
                <p:tags r:id="rId68"/>
              </p:custDataLst>
            </p:nvPr>
          </p:nvSpPr>
          <p:spPr>
            <a:xfrm>
              <a:off x="35052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>
              <p:custDataLst>
                <p:tags r:id="rId69"/>
              </p:custDataLst>
            </p:nvPr>
          </p:nvSpPr>
          <p:spPr>
            <a:xfrm>
              <a:off x="36576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>
              <p:custDataLst>
                <p:tags r:id="rId70"/>
              </p:custDataLst>
            </p:nvPr>
          </p:nvSpPr>
          <p:spPr>
            <a:xfrm>
              <a:off x="33528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>
              <p:custDataLst>
                <p:tags r:id="rId71"/>
              </p:custDataLst>
            </p:nvPr>
          </p:nvSpPr>
          <p:spPr>
            <a:xfrm>
              <a:off x="35052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>
              <p:custDataLst>
                <p:tags r:id="rId72"/>
              </p:custDataLst>
            </p:nvPr>
          </p:nvSpPr>
          <p:spPr>
            <a:xfrm>
              <a:off x="36576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>
              <p:custDataLst>
                <p:tags r:id="rId73"/>
              </p:custDataLst>
            </p:nvPr>
          </p:nvSpPr>
          <p:spPr>
            <a:xfrm>
              <a:off x="36576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>
              <p:custDataLst>
                <p:tags r:id="rId74"/>
              </p:custDataLst>
            </p:nvPr>
          </p:nvSpPr>
          <p:spPr>
            <a:xfrm>
              <a:off x="38100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>
              <p:custDataLst>
                <p:tags r:id="rId75"/>
              </p:custDataLst>
            </p:nvPr>
          </p:nvSpPr>
          <p:spPr>
            <a:xfrm>
              <a:off x="39624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>
              <p:custDataLst>
                <p:tags r:id="rId76"/>
              </p:custDataLst>
            </p:nvPr>
          </p:nvSpPr>
          <p:spPr>
            <a:xfrm>
              <a:off x="35052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>
              <p:custDataLst>
                <p:tags r:id="rId77"/>
              </p:custDataLst>
            </p:nvPr>
          </p:nvSpPr>
          <p:spPr>
            <a:xfrm>
              <a:off x="45720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>
              <p:custDataLst>
                <p:tags r:id="rId78"/>
              </p:custDataLst>
            </p:nvPr>
          </p:nvSpPr>
          <p:spPr>
            <a:xfrm>
              <a:off x="47244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>
              <p:custDataLst>
                <p:tags r:id="rId79"/>
              </p:custDataLst>
            </p:nvPr>
          </p:nvSpPr>
          <p:spPr>
            <a:xfrm>
              <a:off x="48768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>
              <p:custDataLst>
                <p:tags r:id="rId80"/>
              </p:custDataLst>
            </p:nvPr>
          </p:nvSpPr>
          <p:spPr>
            <a:xfrm>
              <a:off x="44196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>
              <p:custDataLst>
                <p:tags r:id="rId81"/>
              </p:custDataLst>
            </p:nvPr>
          </p:nvSpPr>
          <p:spPr>
            <a:xfrm>
              <a:off x="3352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>
              <p:custDataLst>
                <p:tags r:id="rId82"/>
              </p:custDataLst>
            </p:nvPr>
          </p:nvSpPr>
          <p:spPr>
            <a:xfrm>
              <a:off x="35052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>
              <p:custDataLst>
                <p:tags r:id="rId83"/>
              </p:custDataLst>
            </p:nvPr>
          </p:nvSpPr>
          <p:spPr>
            <a:xfrm>
              <a:off x="50292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>
              <p:custDataLst>
                <p:tags r:id="rId84"/>
              </p:custDataLst>
            </p:nvPr>
          </p:nvSpPr>
          <p:spPr>
            <a:xfrm>
              <a:off x="50292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>
              <p:custDataLst>
                <p:tags r:id="rId85"/>
              </p:custDataLst>
            </p:nvPr>
          </p:nvSpPr>
          <p:spPr>
            <a:xfrm>
              <a:off x="51816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>
              <p:custDataLst>
                <p:tags r:id="rId86"/>
              </p:custDataLst>
            </p:nvPr>
          </p:nvSpPr>
          <p:spPr>
            <a:xfrm>
              <a:off x="4876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>
              <p:custDataLst>
                <p:tags r:id="rId87"/>
              </p:custDataLst>
            </p:nvPr>
          </p:nvSpPr>
          <p:spPr>
            <a:xfrm>
              <a:off x="50292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>
              <p:custDataLst>
                <p:tags r:id="rId88"/>
              </p:custDataLst>
            </p:nvPr>
          </p:nvSpPr>
          <p:spPr>
            <a:xfrm>
              <a:off x="51816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>
              <p:custDataLst>
                <p:tags r:id="rId89"/>
              </p:custDataLst>
            </p:nvPr>
          </p:nvSpPr>
          <p:spPr>
            <a:xfrm>
              <a:off x="44196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>
              <p:custDataLst>
                <p:tags r:id="rId90"/>
              </p:custDataLst>
            </p:nvPr>
          </p:nvSpPr>
          <p:spPr>
            <a:xfrm>
              <a:off x="39624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>
              <p:custDataLst>
                <p:tags r:id="rId91"/>
              </p:custDataLst>
            </p:nvPr>
          </p:nvSpPr>
          <p:spPr>
            <a:xfrm>
              <a:off x="41148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>
              <p:custDataLst>
                <p:tags r:id="rId92"/>
              </p:custDataLst>
            </p:nvPr>
          </p:nvSpPr>
          <p:spPr>
            <a:xfrm>
              <a:off x="42672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>
              <p:custDataLst>
                <p:tags r:id="rId93"/>
              </p:custDataLst>
            </p:nvPr>
          </p:nvSpPr>
          <p:spPr>
            <a:xfrm>
              <a:off x="41148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>
              <p:custDataLst>
                <p:tags r:id="rId94"/>
              </p:custDataLst>
            </p:nvPr>
          </p:nvSpPr>
          <p:spPr>
            <a:xfrm>
              <a:off x="42672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>
              <p:custDataLst>
                <p:tags r:id="rId95"/>
              </p:custDataLst>
            </p:nvPr>
          </p:nvSpPr>
          <p:spPr>
            <a:xfrm>
              <a:off x="4419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>
              <p:custDataLst>
                <p:tags r:id="rId96"/>
              </p:custDataLst>
            </p:nvPr>
          </p:nvSpPr>
          <p:spPr>
            <a:xfrm>
              <a:off x="3962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>
              <p:custDataLst>
                <p:tags r:id="rId97"/>
              </p:custDataLst>
            </p:nvPr>
          </p:nvSpPr>
          <p:spPr>
            <a:xfrm>
              <a:off x="44196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>
              <p:custDataLst>
                <p:tags r:id="rId98"/>
              </p:custDataLst>
            </p:nvPr>
          </p:nvSpPr>
          <p:spPr>
            <a:xfrm>
              <a:off x="45720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>
              <p:custDataLst>
                <p:tags r:id="rId99"/>
              </p:custDataLst>
            </p:nvPr>
          </p:nvSpPr>
          <p:spPr>
            <a:xfrm>
              <a:off x="47244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>
              <p:custDataLst>
                <p:tags r:id="rId100"/>
              </p:custDataLst>
            </p:nvPr>
          </p:nvSpPr>
          <p:spPr>
            <a:xfrm>
              <a:off x="42672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>
              <p:custDataLst>
                <p:tags r:id="rId101"/>
              </p:custDataLst>
            </p:nvPr>
          </p:nvSpPr>
          <p:spPr>
            <a:xfrm>
              <a:off x="35052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>
              <p:custDataLst>
                <p:tags r:id="rId102"/>
              </p:custDataLst>
            </p:nvPr>
          </p:nvSpPr>
          <p:spPr>
            <a:xfrm>
              <a:off x="36576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>
              <p:custDataLst>
                <p:tags r:id="rId103"/>
              </p:custDataLst>
            </p:nvPr>
          </p:nvSpPr>
          <p:spPr>
            <a:xfrm>
              <a:off x="38100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>
              <p:custDataLst>
                <p:tags r:id="rId104"/>
              </p:custDataLst>
            </p:nvPr>
          </p:nvSpPr>
          <p:spPr>
            <a:xfrm>
              <a:off x="33528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>
              <p:custDataLst>
                <p:tags r:id="rId105"/>
              </p:custDataLst>
            </p:nvPr>
          </p:nvSpPr>
          <p:spPr>
            <a:xfrm>
              <a:off x="35052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>
              <p:custDataLst>
                <p:tags r:id="rId106"/>
              </p:custDataLst>
            </p:nvPr>
          </p:nvSpPr>
          <p:spPr>
            <a:xfrm>
              <a:off x="3657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>
              <p:custDataLst>
                <p:tags r:id="rId107"/>
              </p:custDataLst>
            </p:nvPr>
          </p:nvSpPr>
          <p:spPr>
            <a:xfrm>
              <a:off x="3810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>
              <p:custDataLst>
                <p:tags r:id="rId108"/>
              </p:custDataLst>
            </p:nvPr>
          </p:nvSpPr>
          <p:spPr>
            <a:xfrm>
              <a:off x="33528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>
              <p:custDataLst>
                <p:tags r:id="rId109"/>
              </p:custDataLst>
            </p:nvPr>
          </p:nvSpPr>
          <p:spPr>
            <a:xfrm>
              <a:off x="28956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>
              <p:custDataLst>
                <p:tags r:id="rId110"/>
              </p:custDataLst>
            </p:nvPr>
          </p:nvSpPr>
          <p:spPr>
            <a:xfrm>
              <a:off x="30480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>
              <p:custDataLst>
                <p:tags r:id="rId111"/>
              </p:custDataLst>
            </p:nvPr>
          </p:nvSpPr>
          <p:spPr>
            <a:xfrm>
              <a:off x="32004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>
              <p:custDataLst>
                <p:tags r:id="rId112"/>
              </p:custDataLst>
            </p:nvPr>
          </p:nvSpPr>
          <p:spPr>
            <a:xfrm>
              <a:off x="28956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>
              <p:custDataLst>
                <p:tags r:id="rId113"/>
              </p:custDataLst>
            </p:nvPr>
          </p:nvSpPr>
          <p:spPr>
            <a:xfrm>
              <a:off x="3048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>
              <p:custDataLst>
                <p:tags r:id="rId114"/>
              </p:custDataLst>
            </p:nvPr>
          </p:nvSpPr>
          <p:spPr>
            <a:xfrm>
              <a:off x="3200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>
              <p:custDataLst>
                <p:tags r:id="rId115"/>
              </p:custDataLst>
            </p:nvPr>
          </p:nvSpPr>
          <p:spPr>
            <a:xfrm>
              <a:off x="32004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>
              <p:custDataLst>
                <p:tags r:id="rId116"/>
              </p:custDataLst>
            </p:nvPr>
          </p:nvSpPr>
          <p:spPr>
            <a:xfrm>
              <a:off x="33528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>
              <p:custDataLst>
                <p:tags r:id="rId117"/>
              </p:custDataLst>
            </p:nvPr>
          </p:nvSpPr>
          <p:spPr>
            <a:xfrm>
              <a:off x="35052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>
              <p:custDataLst>
                <p:tags r:id="rId118"/>
              </p:custDataLst>
            </p:nvPr>
          </p:nvSpPr>
          <p:spPr>
            <a:xfrm>
              <a:off x="30480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>
              <p:custDataLst>
                <p:tags r:id="rId119"/>
              </p:custDataLst>
            </p:nvPr>
          </p:nvSpPr>
          <p:spPr>
            <a:xfrm>
              <a:off x="41148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>
              <p:custDataLst>
                <p:tags r:id="rId120"/>
              </p:custDataLst>
            </p:nvPr>
          </p:nvSpPr>
          <p:spPr>
            <a:xfrm>
              <a:off x="42672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>
              <p:custDataLst>
                <p:tags r:id="rId121"/>
              </p:custDataLst>
            </p:nvPr>
          </p:nvSpPr>
          <p:spPr>
            <a:xfrm>
              <a:off x="44196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>
              <p:custDataLst>
                <p:tags r:id="rId122"/>
              </p:custDataLst>
            </p:nvPr>
          </p:nvSpPr>
          <p:spPr>
            <a:xfrm>
              <a:off x="39624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>
              <p:custDataLst>
                <p:tags r:id="rId123"/>
              </p:custDataLst>
            </p:nvPr>
          </p:nvSpPr>
          <p:spPr>
            <a:xfrm>
              <a:off x="2895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>
              <p:custDataLst>
                <p:tags r:id="rId124"/>
              </p:custDataLst>
            </p:nvPr>
          </p:nvSpPr>
          <p:spPr>
            <a:xfrm>
              <a:off x="3048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>
              <p:custDataLst>
                <p:tags r:id="rId125"/>
              </p:custDataLst>
            </p:nvPr>
          </p:nvSpPr>
          <p:spPr>
            <a:xfrm>
              <a:off x="4572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>
              <p:custDataLst>
                <p:tags r:id="rId126"/>
              </p:custDataLst>
            </p:nvPr>
          </p:nvSpPr>
          <p:spPr>
            <a:xfrm>
              <a:off x="45720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>
              <p:custDataLst>
                <p:tags r:id="rId127"/>
              </p:custDataLst>
            </p:nvPr>
          </p:nvSpPr>
          <p:spPr>
            <a:xfrm>
              <a:off x="4724400" y="5943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>
              <p:custDataLst>
                <p:tags r:id="rId128"/>
              </p:custDataLst>
            </p:nvPr>
          </p:nvSpPr>
          <p:spPr>
            <a:xfrm>
              <a:off x="44196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>
              <p:custDataLst>
                <p:tags r:id="rId129"/>
              </p:custDataLst>
            </p:nvPr>
          </p:nvSpPr>
          <p:spPr>
            <a:xfrm>
              <a:off x="45720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>
              <p:custDataLst>
                <p:tags r:id="rId130"/>
              </p:custDataLst>
            </p:nvPr>
          </p:nvSpPr>
          <p:spPr>
            <a:xfrm>
              <a:off x="4724400" y="6096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>
              <p:custDataLst>
                <p:tags r:id="rId131"/>
              </p:custDataLst>
            </p:nvPr>
          </p:nvSpPr>
          <p:spPr>
            <a:xfrm>
              <a:off x="24384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>
              <p:custDataLst>
                <p:tags r:id="rId132"/>
              </p:custDataLst>
            </p:nvPr>
          </p:nvSpPr>
          <p:spPr>
            <a:xfrm>
              <a:off x="2286000" y="5638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>
              <p:custDataLst>
                <p:tags r:id="rId133"/>
              </p:custDataLst>
            </p:nvPr>
          </p:nvSpPr>
          <p:spPr>
            <a:xfrm>
              <a:off x="67818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>
              <p:custDataLst>
                <p:tags r:id="rId134"/>
              </p:custDataLst>
            </p:nvPr>
          </p:nvSpPr>
          <p:spPr>
            <a:xfrm>
              <a:off x="22860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>
              <p:custDataLst>
                <p:tags r:id="rId135"/>
              </p:custDataLst>
            </p:nvPr>
          </p:nvSpPr>
          <p:spPr>
            <a:xfrm>
              <a:off x="24384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>
              <p:custDataLst>
                <p:tags r:id="rId136"/>
              </p:custDataLst>
            </p:nvPr>
          </p:nvSpPr>
          <p:spPr>
            <a:xfrm>
              <a:off x="66294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>
              <p:custDataLst>
                <p:tags r:id="rId137"/>
              </p:custDataLst>
            </p:nvPr>
          </p:nvSpPr>
          <p:spPr>
            <a:xfrm>
              <a:off x="24384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>
              <p:custDataLst>
                <p:tags r:id="rId138"/>
              </p:custDataLst>
            </p:nvPr>
          </p:nvSpPr>
          <p:spPr>
            <a:xfrm>
              <a:off x="25908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>
              <p:custDataLst>
                <p:tags r:id="rId139"/>
              </p:custDataLst>
            </p:nvPr>
          </p:nvSpPr>
          <p:spPr>
            <a:xfrm>
              <a:off x="27432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>
              <p:custDataLst>
                <p:tags r:id="rId140"/>
              </p:custDataLst>
            </p:nvPr>
          </p:nvSpPr>
          <p:spPr>
            <a:xfrm>
              <a:off x="2286000" y="5791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>
              <p:custDataLst>
                <p:tags r:id="rId141"/>
              </p:custDataLst>
            </p:nvPr>
          </p:nvSpPr>
          <p:spPr>
            <a:xfrm>
              <a:off x="61722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>
              <p:custDataLst>
                <p:tags r:id="rId142"/>
              </p:custDataLst>
            </p:nvPr>
          </p:nvSpPr>
          <p:spPr>
            <a:xfrm>
              <a:off x="63246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>
              <p:custDataLst>
                <p:tags r:id="rId143"/>
              </p:custDataLst>
            </p:nvPr>
          </p:nvSpPr>
          <p:spPr>
            <a:xfrm>
              <a:off x="64770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>
              <p:custDataLst>
                <p:tags r:id="rId144"/>
              </p:custDataLst>
            </p:nvPr>
          </p:nvSpPr>
          <p:spPr>
            <a:xfrm>
              <a:off x="60198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>
              <p:custDataLst>
                <p:tags r:id="rId145"/>
              </p:custDataLst>
            </p:nvPr>
          </p:nvSpPr>
          <p:spPr>
            <a:xfrm>
              <a:off x="24384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>
              <p:custDataLst>
                <p:tags r:id="rId146"/>
              </p:custDataLst>
            </p:nvPr>
          </p:nvSpPr>
          <p:spPr>
            <a:xfrm>
              <a:off x="25908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>
              <p:custDataLst>
                <p:tags r:id="rId147"/>
              </p:custDataLst>
            </p:nvPr>
          </p:nvSpPr>
          <p:spPr>
            <a:xfrm>
              <a:off x="27432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>
              <p:custDataLst>
                <p:tags r:id="rId148"/>
              </p:custDataLst>
            </p:nvPr>
          </p:nvSpPr>
          <p:spPr>
            <a:xfrm>
              <a:off x="27432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>
              <p:custDataLst>
                <p:tags r:id="rId149"/>
              </p:custDataLst>
            </p:nvPr>
          </p:nvSpPr>
          <p:spPr>
            <a:xfrm>
              <a:off x="6019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>
              <p:custDataLst>
                <p:tags r:id="rId150"/>
              </p:custDataLst>
            </p:nvPr>
          </p:nvSpPr>
          <p:spPr>
            <a:xfrm>
              <a:off x="61722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>
              <p:custDataLst>
                <p:tags r:id="rId151"/>
              </p:custDataLst>
            </p:nvPr>
          </p:nvSpPr>
          <p:spPr>
            <a:xfrm>
              <a:off x="25908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>
              <p:custDataLst>
                <p:tags r:id="rId152"/>
              </p:custDataLst>
            </p:nvPr>
          </p:nvSpPr>
          <p:spPr>
            <a:xfrm>
              <a:off x="6781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>
              <p:custDataLst>
                <p:tags r:id="rId153"/>
              </p:custDataLst>
            </p:nvPr>
          </p:nvSpPr>
          <p:spPr>
            <a:xfrm>
              <a:off x="22860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>
              <p:custDataLst>
                <p:tags r:id="rId154"/>
              </p:custDataLst>
            </p:nvPr>
          </p:nvSpPr>
          <p:spPr>
            <a:xfrm>
              <a:off x="24384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>
              <p:custDataLst>
                <p:tags r:id="rId155"/>
              </p:custDataLst>
            </p:nvPr>
          </p:nvSpPr>
          <p:spPr>
            <a:xfrm>
              <a:off x="66294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>
              <p:custDataLst>
                <p:tags r:id="rId156"/>
              </p:custDataLst>
            </p:nvPr>
          </p:nvSpPr>
          <p:spPr>
            <a:xfrm>
              <a:off x="24384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>
              <p:custDataLst>
                <p:tags r:id="rId157"/>
              </p:custDataLst>
            </p:nvPr>
          </p:nvSpPr>
          <p:spPr>
            <a:xfrm>
              <a:off x="2590800" y="6248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>
              <p:custDataLst>
                <p:tags r:id="rId158"/>
              </p:custDataLst>
            </p:nvPr>
          </p:nvSpPr>
          <p:spPr>
            <a:xfrm>
              <a:off x="25908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>
              <p:custDataLst>
                <p:tags r:id="rId159"/>
              </p:custDataLst>
            </p:nvPr>
          </p:nvSpPr>
          <p:spPr>
            <a:xfrm>
              <a:off x="25908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>
              <p:custDataLst>
                <p:tags r:id="rId160"/>
              </p:custDataLst>
            </p:nvPr>
          </p:nvSpPr>
          <p:spPr>
            <a:xfrm>
              <a:off x="2743200" y="53340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>
              <p:custDataLst>
                <p:tags r:id="rId161"/>
              </p:custDataLst>
            </p:nvPr>
          </p:nvSpPr>
          <p:spPr>
            <a:xfrm>
              <a:off x="2438400" y="51816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>
              <p:custDataLst>
                <p:tags r:id="rId162"/>
              </p:custDataLst>
            </p:nvPr>
          </p:nvSpPr>
          <p:spPr>
            <a:xfrm>
              <a:off x="25908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>
              <p:custDataLst>
                <p:tags r:id="rId163"/>
              </p:custDataLst>
            </p:nvPr>
          </p:nvSpPr>
          <p:spPr>
            <a:xfrm>
              <a:off x="2743200" y="54864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>
              <p:custDataLst>
                <p:tags r:id="rId164"/>
              </p:custDataLst>
            </p:nvPr>
          </p:nvSpPr>
          <p:spPr>
            <a:xfrm>
              <a:off x="59436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>
              <p:custDataLst>
                <p:tags r:id="rId165"/>
              </p:custDataLst>
            </p:nvPr>
          </p:nvSpPr>
          <p:spPr>
            <a:xfrm>
              <a:off x="60960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>
              <p:custDataLst>
                <p:tags r:id="rId166"/>
              </p:custDataLst>
            </p:nvPr>
          </p:nvSpPr>
          <p:spPr>
            <a:xfrm>
              <a:off x="54864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>
              <p:custDataLst>
                <p:tags r:id="rId167"/>
              </p:custDataLst>
            </p:nvPr>
          </p:nvSpPr>
          <p:spPr>
            <a:xfrm>
              <a:off x="56388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>
              <p:custDataLst>
                <p:tags r:id="rId168"/>
              </p:custDataLst>
            </p:nvPr>
          </p:nvSpPr>
          <p:spPr>
            <a:xfrm>
              <a:off x="57912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>
              <p:custDataLst>
                <p:tags r:id="rId169"/>
              </p:custDataLst>
            </p:nvPr>
          </p:nvSpPr>
          <p:spPr>
            <a:xfrm>
              <a:off x="5334000" y="65532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>
              <p:custDataLst>
                <p:tags r:id="rId170"/>
              </p:custDataLst>
            </p:nvPr>
          </p:nvSpPr>
          <p:spPr>
            <a:xfrm>
              <a:off x="48768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>
              <p:custDataLst>
                <p:tags r:id="rId171"/>
              </p:custDataLst>
            </p:nvPr>
          </p:nvSpPr>
          <p:spPr>
            <a:xfrm>
              <a:off x="50292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>
              <p:custDataLst>
                <p:tags r:id="rId172"/>
              </p:custDataLst>
            </p:nvPr>
          </p:nvSpPr>
          <p:spPr>
            <a:xfrm>
              <a:off x="5181600" y="6400800"/>
              <a:ext cx="152400" cy="152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7" name="TextBox 276"/>
          <p:cNvSpPr txBox="1"/>
          <p:nvPr/>
        </p:nvSpPr>
        <p:spPr>
          <a:xfrm>
            <a:off x="76200" y="330714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L2/L3 Cache</a:t>
            </a:r>
          </a:p>
          <a:p>
            <a:r>
              <a:rPr lang="en-US" sz="2400" dirty="0" smtClean="0"/>
              <a:t>SRAM</a:t>
            </a:r>
          </a:p>
          <a:p>
            <a:r>
              <a:rPr lang="en-US" sz="2400" b="1" dirty="0"/>
              <a:t>9% of data </a:t>
            </a:r>
            <a:r>
              <a:rPr lang="en-US" sz="2400" b="1" dirty="0" smtClean="0"/>
              <a:t>is</a:t>
            </a:r>
          </a:p>
          <a:p>
            <a:r>
              <a:rPr lang="en-US" sz="2400" b="1" dirty="0" smtClean="0"/>
              <a:t>“</a:t>
            </a:r>
            <a:r>
              <a:rPr lang="en-US" sz="2400" b="1" dirty="0"/>
              <a:t>active</a:t>
            </a:r>
            <a:r>
              <a:rPr lang="en-US" sz="2400" b="1" dirty="0" smtClean="0"/>
              <a:t>”</a:t>
            </a:r>
            <a:endParaRPr lang="en-US" sz="2400" b="1" dirty="0"/>
          </a:p>
        </p:txBody>
      </p:sp>
      <p:sp>
        <p:nvSpPr>
          <p:cNvPr id="278" name="TextBox 277"/>
          <p:cNvSpPr txBox="1"/>
          <p:nvPr/>
        </p:nvSpPr>
        <p:spPr>
          <a:xfrm>
            <a:off x="76200" y="513594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Memory DRAM</a:t>
            </a:r>
          </a:p>
          <a:p>
            <a:r>
              <a:rPr lang="en-US" sz="2400" b="1" dirty="0"/>
              <a:t>90% of </a:t>
            </a:r>
            <a:r>
              <a:rPr lang="en-US" sz="2400" b="1" dirty="0" smtClean="0"/>
              <a:t>data</a:t>
            </a:r>
          </a:p>
          <a:p>
            <a:r>
              <a:rPr lang="en-US" sz="2400" b="1" dirty="0"/>
              <a:t>i</a:t>
            </a:r>
            <a:r>
              <a:rPr lang="en-US" sz="2400" b="1" dirty="0" smtClean="0"/>
              <a:t>nactive</a:t>
            </a:r>
          </a:p>
          <a:p>
            <a:r>
              <a:rPr lang="en-US" sz="2400" b="1" dirty="0" smtClean="0"/>
              <a:t>(not accessed)</a:t>
            </a:r>
            <a:endParaRPr lang="en-US" sz="2400" b="1" dirty="0"/>
          </a:p>
        </p:txBody>
      </p:sp>
      <p:sp>
        <p:nvSpPr>
          <p:cNvPr id="280" name="TextBox 279"/>
          <p:cNvSpPr txBox="1"/>
          <p:nvPr/>
        </p:nvSpPr>
        <p:spPr>
          <a:xfrm>
            <a:off x="76200" y="12954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L1 Cache</a:t>
            </a:r>
          </a:p>
          <a:p>
            <a:r>
              <a:rPr lang="en-US" sz="2400" dirty="0" smtClean="0"/>
              <a:t>SRAM-on-chip</a:t>
            </a:r>
          </a:p>
          <a:p>
            <a:r>
              <a:rPr lang="en-US" sz="2400" b="1" dirty="0" smtClean="0"/>
              <a:t>1% of data most accessed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6019800" y="34362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18B9BC"/>
                </a:solidFill>
              </a:rPr>
              <a:t>Favorites</a:t>
            </a:r>
          </a:p>
          <a:p>
            <a:pPr algn="r"/>
            <a:r>
              <a:rPr lang="en-US" sz="2400" b="1" dirty="0">
                <a:solidFill>
                  <a:srgbClr val="18B9BC"/>
                </a:solidFill>
              </a:rPr>
              <a:t>9% of </a:t>
            </a:r>
            <a:r>
              <a:rPr lang="en-US" sz="2400" b="1" dirty="0" smtClean="0">
                <a:solidFill>
                  <a:srgbClr val="18B9BC"/>
                </a:solidFill>
              </a:rPr>
              <a:t>people called</a:t>
            </a:r>
            <a:endParaRPr lang="en-US" sz="2400" b="1" dirty="0">
              <a:solidFill>
                <a:srgbClr val="18B9BC"/>
              </a:solidFill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6705600" y="5257800"/>
            <a:ext cx="2514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18B9BC"/>
                </a:solidFill>
              </a:rPr>
              <a:t>Contacts</a:t>
            </a:r>
          </a:p>
          <a:p>
            <a:pPr algn="r"/>
            <a:r>
              <a:rPr lang="en-US" sz="2400" b="1" dirty="0" smtClean="0">
                <a:solidFill>
                  <a:srgbClr val="18B9BC"/>
                </a:solidFill>
              </a:rPr>
              <a:t>90% people rarely called</a:t>
            </a:r>
            <a:endParaRPr lang="en-US" sz="2400" b="1" dirty="0">
              <a:solidFill>
                <a:srgbClr val="18B9BC"/>
              </a:solidFill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6019800" y="12954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2"/>
                </a:solidFill>
              </a:rPr>
              <a:t>Speed Dial</a:t>
            </a:r>
          </a:p>
          <a:p>
            <a:pPr algn="r"/>
            <a:r>
              <a:rPr lang="en-US" sz="2400" b="1" dirty="0" smtClean="0">
                <a:solidFill>
                  <a:schemeClr val="accent2"/>
                </a:solidFill>
              </a:rPr>
              <a:t>1% most called people</a:t>
            </a:r>
          </a:p>
        </p:txBody>
      </p:sp>
    </p:spTree>
    <p:extLst>
      <p:ext uri="{BB962C8B-B14F-4D97-AF65-F5344CB8AC3E}">
        <p14:creationId xmlns:p14="http://schemas.microsoft.com/office/powerpoint/2010/main" val="137862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  <p:bldP spid="280" grpId="0"/>
      <p:bldP spid="276" grpId="0"/>
      <p:bldP spid="2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Insight for Caches</a:t>
            </a:r>
            <a:endParaRPr lang="en-US" dirty="0"/>
          </a:p>
        </p:txBody>
      </p:sp>
      <p:sp>
        <p:nvSpPr>
          <p:cNvPr id="31948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914400"/>
            <a:ext cx="8763000" cy="5715000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If </a:t>
            </a:r>
            <a:r>
              <a:rPr lang="en-US" dirty="0" err="1" smtClean="0"/>
              <a:t>Mem</a:t>
            </a:r>
            <a:r>
              <a:rPr lang="en-US" dirty="0" smtClean="0"/>
              <a:t>[x] was accessed </a:t>
            </a:r>
            <a:r>
              <a:rPr lang="en-US" i="1" dirty="0" smtClean="0">
                <a:solidFill>
                  <a:schemeClr val="accent1"/>
                </a:solidFill>
              </a:rPr>
              <a:t>recently</a:t>
            </a:r>
            <a:r>
              <a:rPr lang="en-US" dirty="0" smtClean="0"/>
              <a:t>...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] is likely to be accessed</a:t>
            </a:r>
            <a:r>
              <a:rPr lang="en-US" i="1" dirty="0" smtClean="0"/>
              <a:t> soon</a:t>
            </a:r>
            <a:endParaRPr lang="en-US" dirty="0" smtClean="0"/>
          </a:p>
          <a:p>
            <a:pPr lvl="1">
              <a:buClr>
                <a:schemeClr val="tx1"/>
              </a:buClr>
            </a:pPr>
            <a:r>
              <a:rPr lang="en-US" dirty="0" smtClean="0"/>
              <a:t>Exploit </a:t>
            </a:r>
            <a:r>
              <a:rPr lang="en-US" dirty="0" smtClean="0">
                <a:solidFill>
                  <a:schemeClr val="accent1"/>
                </a:solidFill>
              </a:rPr>
              <a:t>temporal locality</a:t>
            </a:r>
            <a:r>
              <a:rPr lang="en-US" dirty="0" smtClean="0"/>
              <a:t>: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Put recently accessed </a:t>
            </a:r>
            <a:r>
              <a:rPr lang="en-US" dirty="0" err="1" smtClean="0"/>
              <a:t>Mem</a:t>
            </a:r>
            <a:r>
              <a:rPr lang="en-US" dirty="0" smtClean="0"/>
              <a:t>[x] </a:t>
            </a:r>
            <a:r>
              <a:rPr lang="en-US" u="sng" dirty="0" smtClean="0"/>
              <a:t>higher</a:t>
            </a:r>
            <a:r>
              <a:rPr lang="en-US" dirty="0" smtClean="0"/>
              <a:t> in memory hierarchy</a:t>
            </a:r>
            <a:r>
              <a:rPr lang="en-US" dirty="0"/>
              <a:t> </a:t>
            </a:r>
            <a:r>
              <a:rPr lang="en-US" dirty="0" smtClean="0"/>
              <a:t>since it will likely be accessed again soon</a:t>
            </a:r>
          </a:p>
          <a:p>
            <a:pPr lvl="2">
              <a:buClr>
                <a:schemeClr val="tx1"/>
              </a:buClr>
            </a:pPr>
            <a:r>
              <a:rPr lang="en-US" dirty="0" smtClean="0">
                <a:solidFill>
                  <a:schemeClr val="accent2"/>
                </a:solidFill>
              </a:rPr>
              <a:t>If you call a contact, you are more likely to call them again soon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 </a:t>
            </a:r>
            <a:r>
              <a:rPr lang="en-US" i="1" dirty="0" smtClean="0">
                <a:solidFill>
                  <a:schemeClr val="accent1"/>
                </a:solidFill>
              </a:rPr>
              <a:t>± </a:t>
            </a:r>
            <a:r>
              <a:rPr lang="el-GR" i="1" dirty="0" smtClean="0">
                <a:solidFill>
                  <a:schemeClr val="accent1"/>
                </a:solidFill>
              </a:rPr>
              <a:t>ε</a:t>
            </a:r>
            <a:r>
              <a:rPr lang="en-US" dirty="0" smtClean="0"/>
              <a:t>] is likely to be accessed </a:t>
            </a:r>
            <a:r>
              <a:rPr lang="en-US" i="1" dirty="0" smtClean="0"/>
              <a:t>soon</a:t>
            </a:r>
            <a:endParaRPr lang="en-US" i="1" dirty="0" smtClean="0">
              <a:solidFill>
                <a:schemeClr val="accent1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dirty="0" smtClean="0"/>
              <a:t>Exploit </a:t>
            </a:r>
            <a:r>
              <a:rPr lang="en-US" dirty="0" smtClean="0">
                <a:solidFill>
                  <a:schemeClr val="accent1"/>
                </a:solidFill>
              </a:rPr>
              <a:t>spatial locality</a:t>
            </a:r>
            <a:r>
              <a:rPr lang="en-US" dirty="0" smtClean="0"/>
              <a:t>: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Put entire block containing </a:t>
            </a:r>
            <a:r>
              <a:rPr lang="en-US" dirty="0" err="1" smtClean="0"/>
              <a:t>Mem</a:t>
            </a:r>
            <a:r>
              <a:rPr lang="en-US" dirty="0" smtClean="0"/>
              <a:t>[x] and surrounding addresses higher in memory hierarchy since nearby address will likely be accessed</a:t>
            </a:r>
          </a:p>
          <a:p>
            <a:pPr lvl="2">
              <a:buClr>
                <a:schemeClr val="tx1"/>
              </a:buClr>
            </a:pPr>
            <a:r>
              <a:rPr lang="en-US" dirty="0" smtClean="0">
                <a:solidFill>
                  <a:srgbClr val="18B9BC"/>
                </a:solidFill>
              </a:rPr>
              <a:t>If you call a member of a family, you are more likely to call other members</a:t>
            </a:r>
            <a:endParaRPr lang="en-US" dirty="0">
              <a:solidFill>
                <a:srgbClr val="18B9BC"/>
              </a:solidFill>
            </a:endParaRPr>
          </a:p>
        </p:txBody>
      </p:sp>
      <p:sp>
        <p:nvSpPr>
          <p:cNvPr id="8" name="TextBox 7" hidden="1"/>
          <p:cNvSpPr txBox="1"/>
          <p:nvPr>
            <p:custDataLst>
              <p:tags r:id="rId3"/>
            </p:custDataLst>
          </p:nvPr>
        </p:nvSpPr>
        <p:spPr>
          <a:xfrm>
            <a:off x="1066800" y="5181600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put entire block containing </a:t>
            </a:r>
            <a:r>
              <a:rPr lang="en-US" sz="2400" dirty="0" err="1" smtClean="0">
                <a:solidFill>
                  <a:schemeClr val="accent4"/>
                </a:solidFill>
              </a:rPr>
              <a:t>Mem</a:t>
            </a:r>
            <a:r>
              <a:rPr lang="en-US" sz="2400" dirty="0" smtClean="0">
                <a:solidFill>
                  <a:schemeClr val="accent4"/>
                </a:solidFill>
              </a:rPr>
              <a:t>[x] higher in the pyramid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9" name="TextBox 8" hidden="1"/>
          <p:cNvSpPr txBox="1"/>
          <p:nvPr>
            <p:custDataLst>
              <p:tags r:id="rId4"/>
            </p:custDataLst>
          </p:nvPr>
        </p:nvSpPr>
        <p:spPr>
          <a:xfrm>
            <a:off x="990600" y="3119735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put recently accessed </a:t>
            </a:r>
            <a:r>
              <a:rPr lang="en-US" sz="2400" dirty="0" err="1" smtClean="0">
                <a:solidFill>
                  <a:schemeClr val="accent4"/>
                </a:solidFill>
              </a:rPr>
              <a:t>Mem</a:t>
            </a:r>
            <a:r>
              <a:rPr lang="en-US" sz="2400" dirty="0" smtClean="0">
                <a:solidFill>
                  <a:schemeClr val="accent4"/>
                </a:solidFill>
              </a:rPr>
              <a:t>[x] higher in the pyramid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extBox 5" hidden="1"/>
          <p:cNvSpPr txBox="1"/>
          <p:nvPr>
            <p:custDataLst>
              <p:tags r:id="rId5"/>
            </p:custDataLst>
          </p:nvPr>
        </p:nvSpPr>
        <p:spPr>
          <a:xfrm>
            <a:off x="4876800" y="381000"/>
            <a:ext cx="4038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A: Data that will be used soon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What is in Memory?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1752600" y="920889"/>
            <a:ext cx="594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n = 4;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k[] = {3, 14, 0, 10};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fib(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) {</a:t>
            </a:r>
          </a:p>
          <a:p>
            <a:pPr lvl="1"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if 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&lt;= 2) return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;</a:t>
            </a:r>
          </a:p>
          <a:p>
            <a:pPr lvl="1">
              <a:tabLst>
                <a:tab pos="461963" algn="l"/>
                <a:tab pos="914400" algn="l"/>
              </a:tabLst>
            </a:pPr>
            <a:r>
              <a:rPr lang="da-DK" sz="2400" dirty="0" smtClean="0">
                <a:solidFill>
                  <a:schemeClr val="bg1"/>
                </a:solidFill>
                <a:latin typeface="Consolas" pitchFamily="49" charset="0"/>
              </a:rPr>
              <a:t>else return fib(i-1)+fib(i-2);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main(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ac, char **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av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) {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nn-NO" sz="2400" dirty="0" smtClean="0">
                <a:solidFill>
                  <a:schemeClr val="bg1"/>
                </a:solidFill>
                <a:latin typeface="Consolas" pitchFamily="49" charset="0"/>
              </a:rPr>
              <a:t>	for (int i = 0; i &lt; n; i++) {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printi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(fib(k[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]));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prints("\n");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 	}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86400" y="4262706"/>
            <a:ext cx="609600" cy="457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81400" y="4191000"/>
            <a:ext cx="609600" cy="457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86200" y="3276600"/>
            <a:ext cx="2368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Temporal Locality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8" name="Straight Connector 7"/>
          <p:cNvCxnSpPr>
            <a:stCxn id="6" idx="7"/>
          </p:cNvCxnSpPr>
          <p:nvPr/>
        </p:nvCxnSpPr>
        <p:spPr>
          <a:xfrm flipV="1">
            <a:off x="4101726" y="3742759"/>
            <a:ext cx="394074" cy="51519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0"/>
          </p:cNvCxnSpPr>
          <p:nvPr/>
        </p:nvCxnSpPr>
        <p:spPr>
          <a:xfrm flipH="1" flipV="1">
            <a:off x="5410200" y="3738265"/>
            <a:ext cx="381000" cy="52444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495800" y="4648200"/>
            <a:ext cx="914400" cy="457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54597" y="5545323"/>
            <a:ext cx="2041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Spatial Locality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5143500" y="5105400"/>
            <a:ext cx="381000" cy="52444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02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mtClean="0"/>
              <a:t>Cache Lookups (Read)</a:t>
            </a:r>
            <a:endParaRPr lang="en-US"/>
          </a:p>
        </p:txBody>
      </p:sp>
      <p:sp>
        <p:nvSpPr>
          <p:cNvPr id="31969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838200"/>
            <a:ext cx="8610600" cy="213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Processor tries to access </a:t>
            </a:r>
            <a:r>
              <a:rPr lang="en-US" sz="2800" dirty="0" err="1" smtClean="0"/>
              <a:t>Mem</a:t>
            </a:r>
            <a:r>
              <a:rPr lang="en-US" sz="2800" dirty="0" smtClean="0"/>
              <a:t>[x]</a:t>
            </a:r>
          </a:p>
          <a:p>
            <a:r>
              <a:rPr lang="en-US" sz="2800" dirty="0" smtClean="0">
                <a:solidFill>
                  <a:srgbClr val="18B9BC"/>
                </a:solidFill>
              </a:rPr>
              <a:t>You try to speed dial “Smith, Paul”</a:t>
            </a:r>
          </a:p>
          <a:p>
            <a:r>
              <a:rPr lang="en-US" sz="2800" dirty="0" smtClean="0"/>
              <a:t>Check: is block containing </a:t>
            </a:r>
            <a:r>
              <a:rPr lang="en-US" sz="2800" dirty="0" err="1" smtClean="0"/>
              <a:t>Mem</a:t>
            </a:r>
            <a:r>
              <a:rPr lang="en-US" sz="2800" dirty="0" smtClean="0"/>
              <a:t>[x] in the cache?</a:t>
            </a:r>
          </a:p>
          <a:p>
            <a:r>
              <a:rPr lang="en-US" sz="2800" dirty="0">
                <a:solidFill>
                  <a:srgbClr val="18B9BC"/>
                </a:solidFill>
              </a:rPr>
              <a:t>Check: </a:t>
            </a:r>
            <a:r>
              <a:rPr lang="en-US" sz="2800" dirty="0" smtClean="0">
                <a:solidFill>
                  <a:srgbClr val="18B9BC"/>
                </a:solidFill>
              </a:rPr>
              <a:t>is Smith in your Speed Dial?</a:t>
            </a:r>
          </a:p>
        </p:txBody>
      </p:sp>
      <p:sp>
        <p:nvSpPr>
          <p:cNvPr id="4" name="TextBox 3" hidden="1"/>
          <p:cNvSpPr txBox="1"/>
          <p:nvPr>
            <p:custDataLst>
              <p:tags r:id="rId3"/>
            </p:custDataLst>
          </p:nvPr>
        </p:nvSpPr>
        <p:spPr>
          <a:xfrm>
            <a:off x="6781800" y="3352800"/>
            <a:ext cx="2057400" cy="13716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5" name="TextBox 4" hidden="1"/>
          <p:cNvSpPr txBox="1"/>
          <p:nvPr>
            <p:custDataLst>
              <p:tags r:id="rId4"/>
            </p:custDataLst>
          </p:nvPr>
        </p:nvSpPr>
        <p:spPr>
          <a:xfrm>
            <a:off x="7010400" y="2133600"/>
            <a:ext cx="1371600" cy="685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97180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Yes: </a:t>
            </a:r>
            <a:r>
              <a:rPr lang="en-US" sz="2800" dirty="0">
                <a:solidFill>
                  <a:srgbClr val="FFFFCC"/>
                </a:solidFill>
              </a:rPr>
              <a:t>cache </a:t>
            </a:r>
            <a:r>
              <a:rPr lang="en-US" sz="2800" dirty="0" smtClean="0">
                <a:solidFill>
                  <a:srgbClr val="FFFFCC"/>
                </a:solidFill>
              </a:rPr>
              <a:t>hit!</a:t>
            </a:r>
            <a:endParaRPr lang="en-US" sz="2800" dirty="0">
              <a:solidFill>
                <a:srgbClr val="FFFFCC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800" dirty="0"/>
              <a:t>return requested data from cache </a:t>
            </a:r>
            <a:r>
              <a:rPr lang="en-US" sz="2800" dirty="0" smtClean="0"/>
              <a:t>line!</a:t>
            </a:r>
            <a:endParaRPr lang="en-US" sz="2800" dirty="0"/>
          </a:p>
          <a:p>
            <a:pPr marL="800100" lvl="1" indent="-342900">
              <a:buFont typeface="Arial"/>
              <a:buChar char="•"/>
            </a:pPr>
            <a:r>
              <a:rPr lang="en-US" sz="2800" dirty="0">
                <a:solidFill>
                  <a:srgbClr val="18B9BC"/>
                </a:solidFill>
              </a:rPr>
              <a:t>call Smith, P.!</a:t>
            </a:r>
          </a:p>
        </p:txBody>
      </p:sp>
    </p:spTree>
    <p:extLst>
      <p:ext uri="{BB962C8B-B14F-4D97-AF65-F5344CB8AC3E}">
        <p14:creationId xmlns:p14="http://schemas.microsoft.com/office/powerpoint/2010/main" val="368898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mtClean="0"/>
              <a:t>Cache Lookups (Read)</a:t>
            </a:r>
            <a:endParaRPr lang="en-US"/>
          </a:p>
        </p:txBody>
      </p:sp>
      <p:sp>
        <p:nvSpPr>
          <p:cNvPr id="31969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2971800"/>
            <a:ext cx="8610600" cy="38862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No: </a:t>
            </a:r>
            <a:r>
              <a:rPr lang="en-US" dirty="0" smtClean="0">
                <a:solidFill>
                  <a:srgbClr val="FFFFCC"/>
                </a:solidFill>
              </a:rPr>
              <a:t>cache miss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read block from memory (or lower level cache)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18B9BC"/>
                </a:solidFill>
              </a:rPr>
              <a:t>f</a:t>
            </a:r>
            <a:r>
              <a:rPr lang="en-US" dirty="0" smtClean="0">
                <a:solidFill>
                  <a:srgbClr val="18B9BC"/>
                </a:solidFill>
              </a:rPr>
              <a:t>ind Smith, P. in Contacts (or Favorites)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(evict an existing cache line to make room)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18B9BC"/>
                </a:solidFill>
              </a:rPr>
              <a:t>(delete a speed dial number to make room for </a:t>
            </a:r>
            <a:r>
              <a:rPr lang="en-US" dirty="0">
                <a:solidFill>
                  <a:srgbClr val="18B9BC"/>
                </a:solidFill>
              </a:rPr>
              <a:t>Smith, </a:t>
            </a:r>
            <a:r>
              <a:rPr lang="en-US" dirty="0" smtClean="0">
                <a:solidFill>
                  <a:srgbClr val="18B9BC"/>
                </a:solidFill>
              </a:rPr>
              <a:t>P.)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place new block in cache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18B9BC"/>
                </a:solidFill>
              </a:rPr>
              <a:t>s</a:t>
            </a:r>
            <a:r>
              <a:rPr lang="en-US" dirty="0" smtClean="0">
                <a:solidFill>
                  <a:srgbClr val="18B9BC"/>
                </a:solidFill>
              </a:rPr>
              <a:t>tore Smith, P. in speed dial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return requested data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18B9BC"/>
                </a:solidFill>
              </a:rPr>
              <a:t>call Smith, P.</a:t>
            </a:r>
            <a:r>
              <a:rPr lang="en-US" dirty="0" smtClean="0">
                <a:solidFill>
                  <a:srgbClr val="18B9BC"/>
                </a:solidFill>
              </a:rPr>
              <a:t>!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 and stall the pipeline while all of this happens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1">
              <a:buClr>
                <a:schemeClr val="tx1"/>
              </a:buClr>
            </a:pP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4" name="TextBox 3" hidden="1"/>
          <p:cNvSpPr txBox="1"/>
          <p:nvPr>
            <p:custDataLst>
              <p:tags r:id="rId3"/>
            </p:custDataLst>
          </p:nvPr>
        </p:nvSpPr>
        <p:spPr>
          <a:xfrm>
            <a:off x="6781800" y="3352800"/>
            <a:ext cx="2057400" cy="13716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5" name="TextBox 4" hidden="1"/>
          <p:cNvSpPr txBox="1"/>
          <p:nvPr>
            <p:custDataLst>
              <p:tags r:id="rId4"/>
            </p:custDataLst>
          </p:nvPr>
        </p:nvSpPr>
        <p:spPr>
          <a:xfrm>
            <a:off x="7010400" y="2133600"/>
            <a:ext cx="1371600" cy="685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228600" y="838200"/>
            <a:ext cx="8610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Processor tries to access </a:t>
            </a:r>
            <a:r>
              <a:rPr lang="en-US" sz="2800" dirty="0" err="1" smtClean="0"/>
              <a:t>Mem</a:t>
            </a:r>
            <a:r>
              <a:rPr lang="en-US" sz="2800" dirty="0" smtClean="0"/>
              <a:t>[x]</a:t>
            </a:r>
          </a:p>
          <a:p>
            <a:r>
              <a:rPr lang="en-US" sz="2800" dirty="0" smtClean="0">
                <a:solidFill>
                  <a:srgbClr val="18B9BC"/>
                </a:solidFill>
              </a:rPr>
              <a:t>You try to speed dial “Smith, Paul”</a:t>
            </a:r>
          </a:p>
          <a:p>
            <a:r>
              <a:rPr lang="en-US" sz="2800" dirty="0" smtClean="0"/>
              <a:t>Check: is block containing </a:t>
            </a:r>
            <a:r>
              <a:rPr lang="en-US" sz="2800" dirty="0" err="1" smtClean="0"/>
              <a:t>Mem</a:t>
            </a:r>
            <a:r>
              <a:rPr lang="en-US" sz="2800" dirty="0" smtClean="0"/>
              <a:t>[x] in the cache?</a:t>
            </a:r>
          </a:p>
          <a:p>
            <a:r>
              <a:rPr lang="en-US" sz="2800" dirty="0" smtClean="0">
                <a:solidFill>
                  <a:srgbClr val="18B9BC"/>
                </a:solidFill>
              </a:rPr>
              <a:t>Check: is Smith in your Speed Dial?</a:t>
            </a:r>
          </a:p>
        </p:txBody>
      </p:sp>
    </p:spTree>
    <p:extLst>
      <p:ext uri="{BB962C8B-B14F-4D97-AF65-F5344CB8AC3E}">
        <p14:creationId xmlns:p14="http://schemas.microsoft.com/office/powerpoint/2010/main" val="193553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and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60198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800" dirty="0" smtClean="0"/>
              <a:t>Block (or </a:t>
            </a:r>
            <a:r>
              <a:rPr lang="en-US" sz="2800" dirty="0" err="1" smtClean="0"/>
              <a:t>cacheline</a:t>
            </a:r>
            <a:r>
              <a:rPr lang="en-US" sz="2800" dirty="0" smtClean="0"/>
              <a:t> or line)</a:t>
            </a:r>
          </a:p>
          <a:p>
            <a:pPr marL="1200150" lvl="1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/>
              <a:t>Minimum unit of information that is present/or not in the cache</a:t>
            </a:r>
          </a:p>
          <a:p>
            <a:pPr marL="1200150" lvl="1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smtClean="0">
                <a:solidFill>
                  <a:srgbClr val="60E8EB"/>
                </a:solidFill>
              </a:rPr>
              <a:t>Minimum </a:t>
            </a:r>
            <a:r>
              <a:rPr lang="en-US" sz="2400" smtClean="0">
                <a:solidFill>
                  <a:srgbClr val="60E8EB"/>
                </a:solidFill>
              </a:rPr>
              <a:t># of </a:t>
            </a:r>
            <a:r>
              <a:rPr lang="en-US" sz="2400" dirty="0" smtClean="0">
                <a:solidFill>
                  <a:srgbClr val="60E8EB"/>
                </a:solidFill>
              </a:rPr>
              <a:t>contact numbers that is either present or not</a:t>
            </a:r>
            <a:endParaRPr lang="en-US" sz="2400" dirty="0">
              <a:solidFill>
                <a:srgbClr val="60E8EB"/>
              </a:solidFill>
            </a:endParaRP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800" dirty="0" smtClean="0"/>
              <a:t>Cache hit</a:t>
            </a:r>
          </a:p>
          <a:p>
            <a:pPr marL="1200150" lvl="1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Contact in Speed Dial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800" dirty="0" smtClean="0"/>
              <a:t>Cache miss</a:t>
            </a:r>
          </a:p>
          <a:p>
            <a:pPr marL="1200150" lvl="1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60E8EB"/>
                </a:solidFill>
              </a:rPr>
              <a:t>Contact not in Speed Dial</a:t>
            </a:r>
            <a:endParaRPr lang="en-US" sz="2400" dirty="0">
              <a:solidFill>
                <a:srgbClr val="60E8EB"/>
              </a:solidFill>
            </a:endParaRP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800" dirty="0" smtClean="0"/>
              <a:t>Hit rate</a:t>
            </a:r>
          </a:p>
          <a:p>
            <a:pPr marL="1200150" lvl="1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/>
              <a:t>The fraction of memory accesses found in a level of the memory </a:t>
            </a:r>
            <a:r>
              <a:rPr lang="en-US" sz="2400" dirty="0" smtClean="0"/>
              <a:t>hierarchy</a:t>
            </a:r>
          </a:p>
          <a:p>
            <a:pPr marL="1200150" lvl="1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>
                <a:solidFill>
                  <a:srgbClr val="60E8EB"/>
                </a:solidFill>
              </a:rPr>
              <a:t>The fraction </a:t>
            </a:r>
            <a:r>
              <a:rPr lang="en-US" sz="2400" dirty="0" smtClean="0">
                <a:solidFill>
                  <a:srgbClr val="60E8EB"/>
                </a:solidFill>
              </a:rPr>
              <a:t>of contacts found in Speed Dial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800" dirty="0" smtClean="0"/>
              <a:t>Miss rate</a:t>
            </a:r>
          </a:p>
          <a:p>
            <a:pPr marL="1200150" lvl="1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/>
              <a:t>The fraction of memory accesses </a:t>
            </a:r>
            <a:r>
              <a:rPr lang="en-US" sz="2400" dirty="0" smtClean="0"/>
              <a:t>not found </a:t>
            </a:r>
            <a:r>
              <a:rPr lang="en-US" sz="2400" dirty="0"/>
              <a:t>in a level of the memory </a:t>
            </a:r>
            <a:r>
              <a:rPr lang="en-US" sz="2400" dirty="0" smtClean="0"/>
              <a:t>hierarchy</a:t>
            </a:r>
          </a:p>
          <a:p>
            <a:pPr marL="1200150" lvl="1" indent="-457200"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>
                <a:solidFill>
                  <a:srgbClr val="60E8EB"/>
                </a:solidFill>
              </a:rPr>
              <a:t>The fraction of contacts </a:t>
            </a:r>
            <a:r>
              <a:rPr lang="en-US" sz="2400" dirty="0" smtClean="0">
                <a:solidFill>
                  <a:srgbClr val="60E8EB"/>
                </a:solidFill>
              </a:rPr>
              <a:t>not found </a:t>
            </a:r>
            <a:r>
              <a:rPr lang="en-US" sz="2400" dirty="0">
                <a:solidFill>
                  <a:srgbClr val="60E8EB"/>
                </a:solidFill>
              </a:rPr>
              <a:t>in Speed </a:t>
            </a:r>
            <a:r>
              <a:rPr lang="en-US" sz="2400" dirty="0" smtClean="0">
                <a:solidFill>
                  <a:srgbClr val="60E8EB"/>
                </a:solidFill>
              </a:rPr>
              <a:t>Dial</a:t>
            </a:r>
            <a:endParaRPr lang="en-US" sz="2400" dirty="0">
              <a:solidFill>
                <a:srgbClr val="60E8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7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05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What structure to use?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Where to place a block?</a:t>
            </a:r>
            <a:endParaRPr lang="en-US" dirty="0"/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How to find a block?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When miss, which block to replace?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What happens on write?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Next lecture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6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common designs</a:t>
            </a:r>
          </a:p>
        </p:txBody>
      </p:sp>
      <p:sp>
        <p:nvSpPr>
          <p:cNvPr id="320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914400"/>
            <a:ext cx="8686800" cy="5943600"/>
          </a:xfrm>
        </p:spPr>
        <p:txBody>
          <a:bodyPr/>
          <a:lstStyle/>
          <a:p>
            <a:r>
              <a:rPr lang="en-US" dirty="0" smtClean="0"/>
              <a:t>A given data block can be placed…</a:t>
            </a:r>
          </a:p>
          <a:p>
            <a:pPr lvl="1"/>
            <a:r>
              <a:rPr lang="en-US" dirty="0"/>
              <a:t>… in exactly one cache line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 Direct Mapped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in any cache</a:t>
            </a:r>
            <a:r>
              <a:rPr lang="en-US" dirty="0" smtClean="0">
                <a:solidFill>
                  <a:schemeClr val="bg1"/>
                </a:solidFill>
              </a:rPr>
              <a:t> line</a:t>
            </a:r>
            <a:r>
              <a:rPr lang="en-US" dirty="0" smtClean="0">
                <a:solidFill>
                  <a:srgbClr val="00F6FF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lvl="1"/>
            <a:r>
              <a:rPr lang="en-US" dirty="0" smtClean="0"/>
              <a:t>… in a small set of cache lines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 Set Associative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7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Memory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" y="971490"/>
            <a:ext cx="8763000" cy="5748754"/>
            <a:chOff x="152400" y="514290"/>
            <a:chExt cx="8763000" cy="5748754"/>
          </a:xfrm>
        </p:grpSpPr>
        <p:grpSp>
          <p:nvGrpSpPr>
            <p:cNvPr id="2" name="Group 156"/>
            <p:cNvGrpSpPr/>
            <p:nvPr>
              <p:custDataLst>
                <p:tags r:id="rId2"/>
              </p:custDataLst>
            </p:nvPr>
          </p:nvGrpSpPr>
          <p:grpSpPr>
            <a:xfrm>
              <a:off x="2057400" y="514290"/>
              <a:ext cx="6858000" cy="5334000"/>
              <a:chOff x="2057400" y="457200"/>
              <a:chExt cx="6858000" cy="5334000"/>
            </a:xfrm>
          </p:grpSpPr>
          <p:sp>
            <p:nvSpPr>
              <p:cNvPr id="133" name="Right Triangle 132"/>
              <p:cNvSpPr/>
              <p:nvPr>
                <p:custDataLst>
                  <p:tags r:id="rId142"/>
                </p:custDataLst>
              </p:nvPr>
            </p:nvSpPr>
            <p:spPr>
              <a:xfrm rot="10800000">
                <a:off x="7620000" y="914400"/>
                <a:ext cx="609600" cy="685800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6" name="Rounded Rectangle 115"/>
              <p:cNvSpPr/>
              <p:nvPr>
                <p:custDataLst>
                  <p:tags r:id="rId143"/>
                </p:custDataLst>
              </p:nvPr>
            </p:nvSpPr>
            <p:spPr>
              <a:xfrm>
                <a:off x="7924800" y="457200"/>
                <a:ext cx="990600" cy="5334000"/>
              </a:xfrm>
              <a:prstGeom prst="roundRect">
                <a:avLst>
                  <a:gd name="adj" fmla="val 30422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7" name="Rounded Rectangle 116"/>
              <p:cNvSpPr/>
              <p:nvPr>
                <p:custDataLst>
                  <p:tags r:id="rId144"/>
                </p:custDataLst>
              </p:nvPr>
            </p:nvSpPr>
            <p:spPr>
              <a:xfrm>
                <a:off x="2057400" y="457200"/>
                <a:ext cx="914400" cy="3048000"/>
              </a:xfrm>
              <a:prstGeom prst="roundRect">
                <a:avLst>
                  <a:gd name="adj" fmla="val 30422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4" name="Rounded Rectangle 123"/>
              <p:cNvSpPr/>
              <p:nvPr>
                <p:custDataLst>
                  <p:tags r:id="rId145"/>
                </p:custDataLst>
              </p:nvPr>
            </p:nvSpPr>
            <p:spPr>
              <a:xfrm>
                <a:off x="2057400" y="457200"/>
                <a:ext cx="6400800" cy="609600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8" name="Right Triangle 127"/>
              <p:cNvSpPr/>
              <p:nvPr>
                <p:custDataLst>
                  <p:tags r:id="rId146"/>
                </p:custDataLst>
              </p:nvPr>
            </p:nvSpPr>
            <p:spPr>
              <a:xfrm rot="5400000">
                <a:off x="2552700" y="876300"/>
                <a:ext cx="609600" cy="685800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45" name="TextBox 144"/>
              <p:cNvSpPr txBox="1"/>
              <p:nvPr>
                <p:custDataLst>
                  <p:tags r:id="rId147"/>
                </p:custDataLst>
              </p:nvPr>
            </p:nvSpPr>
            <p:spPr>
              <a:xfrm>
                <a:off x="8001000" y="5124510"/>
                <a:ext cx="838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Write-</a:t>
                </a:r>
                <a:br>
                  <a:rPr lang="en-US" sz="1600" dirty="0" smtClean="0">
                    <a:solidFill>
                      <a:schemeClr val="bg1"/>
                    </a:solidFill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</a:rPr>
                  <a:t>Back</a:t>
                </a:r>
              </a:p>
            </p:txBody>
          </p:sp>
        </p:grpSp>
        <p:grpSp>
          <p:nvGrpSpPr>
            <p:cNvPr id="3" name="Group 154"/>
            <p:cNvGrpSpPr/>
            <p:nvPr>
              <p:custDataLst>
                <p:tags r:id="rId3"/>
              </p:custDataLst>
            </p:nvPr>
          </p:nvGrpSpPr>
          <p:grpSpPr>
            <a:xfrm>
              <a:off x="5791200" y="1200090"/>
              <a:ext cx="2286000" cy="4648200"/>
              <a:chOff x="6629400" y="1143000"/>
              <a:chExt cx="1447800" cy="4648200"/>
            </a:xfrm>
          </p:grpSpPr>
          <p:sp>
            <p:nvSpPr>
              <p:cNvPr id="108" name="Rounded Rectangle 107"/>
              <p:cNvSpPr/>
              <p:nvPr>
                <p:custDataLst>
                  <p:tags r:id="rId140"/>
                </p:custDataLst>
              </p:nvPr>
            </p:nvSpPr>
            <p:spPr>
              <a:xfrm>
                <a:off x="6705600" y="1143000"/>
                <a:ext cx="1295400" cy="4648200"/>
              </a:xfrm>
              <a:prstGeom prst="roundRect">
                <a:avLst>
                  <a:gd name="adj" fmla="val 19208"/>
                </a:avLst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2" name="TextBox 141"/>
              <p:cNvSpPr txBox="1"/>
              <p:nvPr>
                <p:custDataLst>
                  <p:tags r:id="rId141"/>
                </p:custDataLst>
              </p:nvPr>
            </p:nvSpPr>
            <p:spPr>
              <a:xfrm>
                <a:off x="6629400" y="5395556"/>
                <a:ext cx="14478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Memory</a:t>
                </a:r>
              </a:p>
            </p:txBody>
          </p:sp>
        </p:grpSp>
        <p:grpSp>
          <p:nvGrpSpPr>
            <p:cNvPr id="4" name="Group 148"/>
            <p:cNvGrpSpPr/>
            <p:nvPr>
              <p:custDataLst>
                <p:tags r:id="rId4"/>
              </p:custDataLst>
            </p:nvPr>
          </p:nvGrpSpPr>
          <p:grpSpPr>
            <a:xfrm>
              <a:off x="152400" y="1200090"/>
              <a:ext cx="1600200" cy="4667310"/>
              <a:chOff x="152400" y="1143000"/>
              <a:chExt cx="1676400" cy="4667310"/>
            </a:xfrm>
          </p:grpSpPr>
          <p:sp>
            <p:nvSpPr>
              <p:cNvPr id="93" name="Rounded Rectangle 92"/>
              <p:cNvSpPr/>
              <p:nvPr>
                <p:custDataLst>
                  <p:tags r:id="rId138"/>
                </p:custDataLst>
              </p:nvPr>
            </p:nvSpPr>
            <p:spPr>
              <a:xfrm>
                <a:off x="152400" y="1143000"/>
                <a:ext cx="1676400" cy="464820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7" name="TextBox 136"/>
              <p:cNvSpPr txBox="1"/>
              <p:nvPr>
                <p:custDataLst>
                  <p:tags r:id="rId139"/>
                </p:custDataLst>
              </p:nvPr>
            </p:nvSpPr>
            <p:spPr>
              <a:xfrm>
                <a:off x="228600" y="5225534"/>
                <a:ext cx="14478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Instruction</a:t>
                </a:r>
                <a:br>
                  <a:rPr lang="en-US" sz="1600" dirty="0" smtClean="0">
                    <a:solidFill>
                      <a:schemeClr val="bg1"/>
                    </a:solidFill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</a:rPr>
                  <a:t>Fetch</a:t>
                </a:r>
              </a:p>
            </p:txBody>
          </p:sp>
        </p:grpSp>
        <p:grpSp>
          <p:nvGrpSpPr>
            <p:cNvPr id="5" name="Group 153"/>
            <p:cNvGrpSpPr/>
            <p:nvPr>
              <p:custDataLst>
                <p:tags r:id="rId5"/>
              </p:custDataLst>
            </p:nvPr>
          </p:nvGrpSpPr>
          <p:grpSpPr>
            <a:xfrm>
              <a:off x="3886200" y="1200090"/>
              <a:ext cx="2057400" cy="4648200"/>
              <a:chOff x="3886200" y="1143000"/>
              <a:chExt cx="2819400" cy="4648200"/>
            </a:xfrm>
          </p:grpSpPr>
          <p:sp>
            <p:nvSpPr>
              <p:cNvPr id="106" name="Rounded Rectangle 105"/>
              <p:cNvSpPr/>
              <p:nvPr>
                <p:custDataLst>
                  <p:tags r:id="rId136"/>
                </p:custDataLst>
              </p:nvPr>
            </p:nvSpPr>
            <p:spPr>
              <a:xfrm>
                <a:off x="3886200" y="1143000"/>
                <a:ext cx="2819400" cy="4648200"/>
              </a:xfrm>
              <a:prstGeom prst="roundRect">
                <a:avLst>
                  <a:gd name="adj" fmla="val 11944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41" name="TextBox 140"/>
              <p:cNvSpPr txBox="1"/>
              <p:nvPr>
                <p:custDataLst>
                  <p:tags r:id="rId137"/>
                </p:custDataLst>
              </p:nvPr>
            </p:nvSpPr>
            <p:spPr>
              <a:xfrm>
                <a:off x="4648200" y="5432286"/>
                <a:ext cx="1447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Execute</a:t>
                </a:r>
              </a:p>
            </p:txBody>
          </p:sp>
        </p:grpSp>
        <p:grpSp>
          <p:nvGrpSpPr>
            <p:cNvPr id="6" name="Group 152"/>
            <p:cNvGrpSpPr/>
            <p:nvPr>
              <p:custDataLst>
                <p:tags r:id="rId6"/>
              </p:custDataLst>
            </p:nvPr>
          </p:nvGrpSpPr>
          <p:grpSpPr>
            <a:xfrm>
              <a:off x="1752601" y="1200090"/>
              <a:ext cx="2133600" cy="4667310"/>
              <a:chOff x="1828801" y="1143000"/>
              <a:chExt cx="2057400" cy="4667310"/>
            </a:xfrm>
          </p:grpSpPr>
          <p:sp>
            <p:nvSpPr>
              <p:cNvPr id="111" name="Rounded Rectangle 110"/>
              <p:cNvSpPr/>
              <p:nvPr>
                <p:custDataLst>
                  <p:tags r:id="rId132"/>
                </p:custDataLst>
              </p:nvPr>
            </p:nvSpPr>
            <p:spPr>
              <a:xfrm>
                <a:off x="2751083" y="1143000"/>
                <a:ext cx="1135117" cy="4648200"/>
              </a:xfrm>
              <a:prstGeom prst="roundRect">
                <a:avLst>
                  <a:gd name="adj" fmla="val 30962"/>
                </a:avLst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2" name="Rounded Rectangle 111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828801" y="3505200"/>
                <a:ext cx="2057400" cy="2286000"/>
              </a:xfrm>
              <a:prstGeom prst="roundRect">
                <a:avLst>
                  <a:gd name="adj" fmla="val 15859"/>
                </a:avLst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5" name="Right Triangle 114"/>
              <p:cNvSpPr/>
              <p:nvPr>
                <p:custDataLst>
                  <p:tags r:id="rId134"/>
                </p:custDataLst>
              </p:nvPr>
            </p:nvSpPr>
            <p:spPr>
              <a:xfrm rot="16200000">
                <a:off x="2458847" y="3132658"/>
                <a:ext cx="550314" cy="53340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138"/>
              <p:cNvSpPr txBox="1"/>
              <p:nvPr>
                <p:custDataLst>
                  <p:tags r:id="rId135"/>
                </p:custDataLst>
              </p:nvPr>
            </p:nvSpPr>
            <p:spPr>
              <a:xfrm>
                <a:off x="2133600" y="5225534"/>
                <a:ext cx="14478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Instruction</a:t>
                </a:r>
                <a:br>
                  <a:rPr lang="en-US" sz="1600" dirty="0" smtClean="0">
                    <a:solidFill>
                      <a:schemeClr val="bg1"/>
                    </a:solidFill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</a:rPr>
                  <a:t>Decode</a:t>
                </a:r>
              </a:p>
            </p:txBody>
          </p:sp>
        </p:grpSp>
        <p:sp>
          <p:nvSpPr>
            <p:cNvPr id="136" name="Arc 135"/>
            <p:cNvSpPr/>
            <p:nvPr>
              <p:custDataLst>
                <p:tags r:id="rId7"/>
              </p:custDataLst>
            </p:nvPr>
          </p:nvSpPr>
          <p:spPr>
            <a:xfrm rot="10800000" flipV="1">
              <a:off x="2743200" y="1200090"/>
              <a:ext cx="609600" cy="609600"/>
            </a:xfrm>
            <a:prstGeom prst="arc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7" name="Rounded Rectangle 126"/>
            <p:cNvSpPr/>
            <p:nvPr>
              <p:custDataLst>
                <p:tags r:id="rId8"/>
              </p:custDataLst>
            </p:nvPr>
          </p:nvSpPr>
          <p:spPr>
            <a:xfrm>
              <a:off x="5943600" y="1200090"/>
              <a:ext cx="1981200" cy="4648200"/>
            </a:xfrm>
            <a:prstGeom prst="roundRect">
              <a:avLst/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03" name="Straight Connector 102"/>
            <p:cNvCxnSpPr>
              <a:endCxn id="104" idx="2"/>
            </p:cNvCxnSpPr>
            <p:nvPr>
              <p:custDataLst>
                <p:tags r:id="rId9"/>
              </p:custDataLst>
            </p:nvPr>
          </p:nvCxnSpPr>
          <p:spPr>
            <a:xfrm>
              <a:off x="8229600" y="5848290"/>
              <a:ext cx="3810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Arc 103"/>
            <p:cNvSpPr/>
            <p:nvPr>
              <p:custDataLst>
                <p:tags r:id="rId10"/>
              </p:custDataLst>
            </p:nvPr>
          </p:nvSpPr>
          <p:spPr>
            <a:xfrm rot="5400000">
              <a:off x="83058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5" name="Arc 104"/>
            <p:cNvSpPr/>
            <p:nvPr>
              <p:custDataLst>
                <p:tags r:id="rId11"/>
              </p:custDataLst>
            </p:nvPr>
          </p:nvSpPr>
          <p:spPr>
            <a:xfrm rot="10800000">
              <a:off x="79248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34" name="Straight Connector 133"/>
            <p:cNvCxnSpPr>
              <a:stCxn id="143" idx="2"/>
            </p:cNvCxnSpPr>
            <p:nvPr>
              <p:custDataLst>
                <p:tags r:id="rId12"/>
              </p:custDataLst>
            </p:nvPr>
          </p:nvCxnSpPr>
          <p:spPr>
            <a:xfrm rot="5400000">
              <a:off x="1828800" y="2343090"/>
              <a:ext cx="18288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Arc 147"/>
            <p:cNvSpPr/>
            <p:nvPr>
              <p:custDataLst>
                <p:tags r:id="rId13"/>
              </p:custDataLst>
            </p:nvPr>
          </p:nvSpPr>
          <p:spPr>
            <a:xfrm rot="16200000" flipV="1">
              <a:off x="7315200" y="11238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67000" y="4191000"/>
              <a:ext cx="685800" cy="304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r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200" dirty="0" smtClean="0">
                  <a:solidFill>
                    <a:srgbClr val="FFFFFF"/>
                  </a:solidFill>
                </a:rPr>
                <a:t>extend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51" name="Freeform 150"/>
            <p:cNvSpPr/>
            <p:nvPr>
              <p:custDataLst>
                <p:tags r:id="rId15"/>
              </p:custDataLst>
            </p:nvPr>
          </p:nvSpPr>
          <p:spPr>
            <a:xfrm>
              <a:off x="4953000" y="1733490"/>
              <a:ext cx="609600" cy="15240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" h="1270000">
                  <a:moveTo>
                    <a:pt x="0" y="0"/>
                  </a:moveTo>
                  <a:lnTo>
                    <a:pt x="685800" y="317500"/>
                  </a:lnTo>
                  <a:lnTo>
                    <a:pt x="685800" y="952500"/>
                  </a:lnTo>
                  <a:lnTo>
                    <a:pt x="0" y="1270000"/>
                  </a:lnTo>
                  <a:lnTo>
                    <a:pt x="0" y="762000"/>
                  </a:lnTo>
                  <a:lnTo>
                    <a:pt x="171450" y="6350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8" name="Rectangle 1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48200" y="2724090"/>
              <a:ext cx="152400" cy="7620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70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400800" y="3257490"/>
              <a:ext cx="1143000" cy="1066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76" name="Rectangle 2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62199" y="1809690"/>
              <a:ext cx="1143001" cy="1363663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register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file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7" name="Oval 2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62200" y="3581400"/>
              <a:ext cx="1219200" cy="457199"/>
            </a:xfrm>
            <a:prstGeom prst="ellipse">
              <a:avLst/>
            </a:prstGeom>
            <a:solidFill>
              <a:schemeClr val="bg2"/>
            </a:solidFill>
            <a:ln w="25400" cap="sq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control</a:t>
              </a:r>
              <a:endParaRPr lang="en-US" sz="14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9" name="Rounded Rectangle 118"/>
            <p:cNvSpPr/>
            <p:nvPr>
              <p:custDataLst>
                <p:tags r:id="rId20"/>
              </p:custDataLst>
            </p:nvPr>
          </p:nvSpPr>
          <p:spPr>
            <a:xfrm>
              <a:off x="152400" y="1200090"/>
              <a:ext cx="1600200" cy="4648200"/>
            </a:xfrm>
            <a:prstGeom prst="roundRect">
              <a:avLst/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49753" name="Line 2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2514600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2249775" name="Line 4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8686800" y="971490"/>
              <a:ext cx="0" cy="1676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249779" name="Line 5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2209800" y="27240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249780" name="Text Box 5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105400" y="2266890"/>
              <a:ext cx="4700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ALU</a:t>
              </a:r>
              <a:endParaRPr lang="en-US" sz="14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" name="Line 4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2209800" y="971490"/>
              <a:ext cx="0" cy="17526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48" name="Line 4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800600" y="30288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50" name="Line 4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419600" y="33336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54" name="Line 4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4191000"/>
              <a:ext cx="152400" cy="152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78" name="Text Box 5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477000" y="3943290"/>
              <a:ext cx="976100" cy="413639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>
                  <a:solidFill>
                    <a:srgbClr val="FFFFFF"/>
                  </a:solidFill>
                  <a:latin typeface="Calibri"/>
                </a:rPr>
                <a:t>memory</a:t>
              </a:r>
            </a:p>
          </p:txBody>
        </p:sp>
        <p:sp>
          <p:nvSpPr>
            <p:cNvPr id="80" name="Line 4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4191000" y="2876490"/>
              <a:ext cx="0" cy="914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 type="oval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82" name="Text Box 5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324600" y="3562290"/>
              <a:ext cx="5189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d</a:t>
              </a:r>
              <a:r>
                <a:rPr lang="en-US" sz="1400" baseline="-25000" dirty="0" smtClean="0">
                  <a:solidFill>
                    <a:srgbClr val="FFFFFF"/>
                  </a:solidFill>
                  <a:latin typeface="Calibri"/>
                </a:rPr>
                <a:t>in</a:t>
              </a:r>
              <a:endParaRPr lang="en-US" sz="1400" baseline="-250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3" name="Text Box 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10400" y="3562290"/>
              <a:ext cx="5189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err="1" smtClean="0">
                  <a:solidFill>
                    <a:srgbClr val="FFFFFF"/>
                  </a:solidFill>
                  <a:latin typeface="Calibri"/>
                </a:rPr>
                <a:t>d</a:t>
              </a:r>
              <a:r>
                <a:rPr lang="en-US" sz="1400" baseline="-25000" dirty="0" err="1" smtClean="0">
                  <a:solidFill>
                    <a:srgbClr val="FFFFFF"/>
                  </a:solidFill>
                  <a:latin typeface="Calibri"/>
                </a:rPr>
                <a:t>out</a:t>
              </a:r>
              <a:endParaRPr lang="en-US" sz="1400" baseline="-250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4" name="Line 4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6858000" y="43242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85" name="Text Box 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400800" y="3181290"/>
              <a:ext cx="9761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err="1" smtClean="0">
                  <a:solidFill>
                    <a:srgbClr val="FFFFFF"/>
                  </a:solidFill>
                  <a:latin typeface="Calibri"/>
                </a:rPr>
                <a:t>addr</a:t>
              </a:r>
              <a:endParaRPr lang="en-US" sz="14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6" name="Line 44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6858000" y="2419290"/>
              <a:ext cx="0" cy="8382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oval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88" name="Line 4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8534400" y="26478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89" name="Line 4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8229600" y="28764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90" name="Line 4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8229600" y="2876490"/>
              <a:ext cx="0" cy="914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29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8458200" y="30288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30" name="Line 4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5334000" y="30288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31" name="Line 45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4648200" y="34860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32" name="Line 45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2971800" y="457200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99" name="Line 25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28955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00" name="Line 2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31241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01" name="Line 2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33527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02" name="Line 34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2057400" y="3810000"/>
              <a:ext cx="304800" cy="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25" name="Rounded Rectangle 124"/>
            <p:cNvSpPr/>
            <p:nvPr>
              <p:custDataLst>
                <p:tags r:id="rId47"/>
              </p:custDataLst>
            </p:nvPr>
          </p:nvSpPr>
          <p:spPr>
            <a:xfrm>
              <a:off x="3886200" y="1200090"/>
              <a:ext cx="2057400" cy="4648200"/>
            </a:xfrm>
            <a:prstGeom prst="roundRect">
              <a:avLst>
                <a:gd name="adj" fmla="val 11944"/>
              </a:avLst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40" name="Straight Connector 139"/>
            <p:cNvCxnSpPr/>
            <p:nvPr>
              <p:custDataLst>
                <p:tags r:id="rId48"/>
              </p:custDataLst>
            </p:nvPr>
          </p:nvCxnSpPr>
          <p:spPr>
            <a:xfrm flipV="1">
              <a:off x="2057400" y="5848290"/>
              <a:ext cx="1600200" cy="2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>
              <p:custDataLst>
                <p:tags r:id="rId49"/>
              </p:custDataLst>
            </p:nvPr>
          </p:nvCxnSpPr>
          <p:spPr>
            <a:xfrm rot="10800000">
              <a:off x="1905001" y="3562291"/>
              <a:ext cx="533402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>
              <p:custDataLst>
                <p:tags r:id="rId50"/>
              </p:custDataLst>
            </p:nvPr>
          </p:nvCxnSpPr>
          <p:spPr>
            <a:xfrm rot="5400000">
              <a:off x="6553200" y="3181290"/>
              <a:ext cx="47244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>
              <p:custDataLst>
                <p:tags r:id="rId51"/>
              </p:custDataLst>
            </p:nvPr>
          </p:nvCxnSpPr>
          <p:spPr>
            <a:xfrm rot="16200000" flipH="1">
              <a:off x="800101" y="2000190"/>
              <a:ext cx="2514600" cy="1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Arc 93"/>
            <p:cNvSpPr/>
            <p:nvPr>
              <p:custDataLst>
                <p:tags r:id="rId52"/>
              </p:custDataLst>
            </p:nvPr>
          </p:nvSpPr>
          <p:spPr>
            <a:xfrm rot="5400000">
              <a:off x="32766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7" name="Arc 96"/>
            <p:cNvSpPr/>
            <p:nvPr>
              <p:custDataLst>
                <p:tags r:id="rId53"/>
              </p:custDataLst>
            </p:nvPr>
          </p:nvSpPr>
          <p:spPr>
            <a:xfrm rot="10800000">
              <a:off x="1752601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13" name="Straight Connector 112"/>
            <p:cNvCxnSpPr/>
            <p:nvPr>
              <p:custDataLst>
                <p:tags r:id="rId54"/>
              </p:custDataLst>
            </p:nvPr>
          </p:nvCxnSpPr>
          <p:spPr>
            <a:xfrm rot="10800000">
              <a:off x="2057400" y="514290"/>
              <a:ext cx="65532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Arc 113"/>
            <p:cNvSpPr/>
            <p:nvPr>
              <p:custDataLst>
                <p:tags r:id="rId55"/>
              </p:custDataLst>
            </p:nvPr>
          </p:nvSpPr>
          <p:spPr>
            <a:xfrm>
              <a:off x="8305800" y="514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8" name="Arc 117"/>
            <p:cNvSpPr/>
            <p:nvPr>
              <p:custDataLst>
                <p:tags r:id="rId56"/>
              </p:custDataLst>
            </p:nvPr>
          </p:nvSpPr>
          <p:spPr>
            <a:xfrm rot="5400000">
              <a:off x="2133601" y="2952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0" name="Arc 119"/>
            <p:cNvSpPr/>
            <p:nvPr>
              <p:custDataLst>
                <p:tags r:id="rId57"/>
              </p:custDataLst>
            </p:nvPr>
          </p:nvSpPr>
          <p:spPr>
            <a:xfrm rot="16200000">
              <a:off x="2057400" y="514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1" name="Arc 120"/>
            <p:cNvSpPr/>
            <p:nvPr>
              <p:custDataLst>
                <p:tags r:id="rId58"/>
              </p:custDataLst>
            </p:nvPr>
          </p:nvSpPr>
          <p:spPr>
            <a:xfrm rot="10800000">
              <a:off x="2057400" y="2952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3" name="Arc 122"/>
            <p:cNvSpPr/>
            <p:nvPr>
              <p:custDataLst>
                <p:tags r:id="rId59"/>
              </p:custDataLst>
            </p:nvPr>
          </p:nvSpPr>
          <p:spPr>
            <a:xfrm rot="10800000" flipV="1">
              <a:off x="1752601" y="3562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5" name="Arc 134"/>
            <p:cNvSpPr/>
            <p:nvPr>
              <p:custDataLst>
                <p:tags r:id="rId60"/>
              </p:custDataLst>
            </p:nvPr>
          </p:nvSpPr>
          <p:spPr>
            <a:xfrm rot="16200000" flipV="1">
              <a:off x="3276600" y="12000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38" name="Straight Connector 137"/>
            <p:cNvCxnSpPr/>
            <p:nvPr>
              <p:custDataLst>
                <p:tags r:id="rId61"/>
              </p:custDataLst>
            </p:nvPr>
          </p:nvCxnSpPr>
          <p:spPr>
            <a:xfrm rot="10800000">
              <a:off x="3048000" y="1200090"/>
              <a:ext cx="5334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Arc 142"/>
            <p:cNvSpPr/>
            <p:nvPr>
              <p:custDataLst>
                <p:tags r:id="rId62"/>
              </p:custDataLst>
            </p:nvPr>
          </p:nvSpPr>
          <p:spPr>
            <a:xfrm rot="10800000" flipV="1">
              <a:off x="2743200" y="1123890"/>
              <a:ext cx="609600" cy="609600"/>
            </a:xfrm>
            <a:prstGeom prst="arc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44" name="Straight Connector 143"/>
            <p:cNvCxnSpPr/>
            <p:nvPr>
              <p:custDataLst>
                <p:tags r:id="rId63"/>
              </p:custDataLst>
            </p:nvPr>
          </p:nvCxnSpPr>
          <p:spPr>
            <a:xfrm rot="10800000" flipV="1">
              <a:off x="3048000" y="1123888"/>
              <a:ext cx="4648200" cy="1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48" idx="0"/>
            </p:cNvCxnSpPr>
            <p:nvPr>
              <p:custDataLst>
                <p:tags r:id="rId64"/>
              </p:custDataLst>
            </p:nvPr>
          </p:nvCxnSpPr>
          <p:spPr>
            <a:xfrm rot="5400000">
              <a:off x="7886700" y="1466790"/>
              <a:ext cx="76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Line 8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685798" y="2800290"/>
              <a:ext cx="2" cy="7620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59" name="Text Box 11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04800" y="35622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Consolas" pitchFamily="49" charset="0"/>
                </a:rPr>
                <a:t>PC</a:t>
              </a:r>
              <a:endParaRPr lang="en-US" sz="14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66" name="Line 18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H="1">
              <a:off x="1219200" y="3181290"/>
              <a:ext cx="0" cy="11430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69" name="Line 21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685798" y="3867088"/>
              <a:ext cx="2" cy="457201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en-US" sz="1400"/>
            </a:p>
          </p:txBody>
        </p:sp>
        <p:sp>
          <p:nvSpPr>
            <p:cNvPr id="73" name="Line 4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 flipV="1">
              <a:off x="1295400" y="2266890"/>
              <a:ext cx="152400" cy="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75" name="Rectangle 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04800" y="1733490"/>
              <a:ext cx="990600" cy="1066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memory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3" name="Oval 17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57200" y="4324290"/>
              <a:ext cx="990600" cy="685800"/>
            </a:xfrm>
            <a:prstGeom prst="ellipse">
              <a:avLst/>
            </a:prstGeom>
            <a:solidFill>
              <a:schemeClr val="bg2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new</a:t>
              </a:r>
              <a:br>
                <a:rPr lang="en-US" sz="14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pc</a:t>
              </a:r>
              <a:endParaRPr lang="en-US" sz="14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6" name="Line 49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 flipV="1">
              <a:off x="1447800" y="2266890"/>
              <a:ext cx="0" cy="152400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95" name="Line 18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85800" y="3181290"/>
              <a:ext cx="5334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oval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67" name="Line 49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V="1">
              <a:off x="1447800" y="3790890"/>
              <a:ext cx="609600" cy="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249771" name="Line 43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3505200" y="2038290"/>
              <a:ext cx="1447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249772" name="Line 44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3505200" y="2876490"/>
              <a:ext cx="114046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249776" name="Line 48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5562600" y="2419290"/>
              <a:ext cx="2819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2249777" name="Line 49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 flipV="1">
              <a:off x="2209800" y="971490"/>
              <a:ext cx="64770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81" name="Line 44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4191000" y="3759427"/>
              <a:ext cx="2209800" cy="31463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91" name="Line 4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V="1">
              <a:off x="7543800" y="3790890"/>
              <a:ext cx="685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26" name="Line 4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3352800" y="4343400"/>
              <a:ext cx="1066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47" name="Text Box 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16200000">
              <a:off x="-609596" y="3409888"/>
              <a:ext cx="4724398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49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1371600" y="36384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3" name="TextBox 152"/>
            <p:cNvSpPr txBox="1"/>
            <p:nvPr>
              <p:custDataLst>
                <p:tags r:id="rId84"/>
              </p:custDataLst>
            </p:nvPr>
          </p:nvSpPr>
          <p:spPr>
            <a:xfrm>
              <a:off x="1371600" y="590538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IF/ID</a:t>
              </a:r>
            </a:p>
          </p:txBody>
        </p:sp>
        <p:sp>
          <p:nvSpPr>
            <p:cNvPr id="154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1524001" y="3409889"/>
              <a:ext cx="4724400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5" name="TextBox 154"/>
            <p:cNvSpPr txBox="1"/>
            <p:nvPr>
              <p:custDataLst>
                <p:tags r:id="rId86"/>
              </p:custDataLst>
            </p:nvPr>
          </p:nvSpPr>
          <p:spPr>
            <a:xfrm>
              <a:off x="3505200" y="592449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ID/EX</a:t>
              </a:r>
            </a:p>
          </p:txBody>
        </p:sp>
        <p:sp>
          <p:nvSpPr>
            <p:cNvPr id="157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5562601" y="3409890"/>
              <a:ext cx="4724400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8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3581401" y="3409889"/>
              <a:ext cx="4724400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2" name="Rectangle 1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8382000" y="2266890"/>
              <a:ext cx="152400" cy="7620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75" name="TextBox 174"/>
            <p:cNvSpPr txBox="1"/>
            <p:nvPr>
              <p:custDataLst>
                <p:tags r:id="rId90"/>
              </p:custDataLst>
            </p:nvPr>
          </p:nvSpPr>
          <p:spPr>
            <a:xfrm>
              <a:off x="5334000" y="592449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EX/MEM</a:t>
              </a:r>
            </a:p>
          </p:txBody>
        </p:sp>
        <p:sp>
          <p:nvSpPr>
            <p:cNvPr id="179" name="TextBox 178"/>
            <p:cNvSpPr txBox="1"/>
            <p:nvPr>
              <p:custDataLst>
                <p:tags r:id="rId91"/>
              </p:custDataLst>
            </p:nvPr>
          </p:nvSpPr>
          <p:spPr>
            <a:xfrm>
              <a:off x="7315200" y="592449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MEM/WB</a:t>
              </a:r>
            </a:p>
          </p:txBody>
        </p:sp>
        <p:sp>
          <p:nvSpPr>
            <p:cNvPr id="180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3505200" y="426720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1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3505200" y="27240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2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3505200" y="18858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3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3619504" y="5352991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4" name="Line 25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V="1">
              <a:off x="3505199" y="55434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85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16200000">
              <a:off x="5676901" y="5352990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6" name="Line 25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5562596" y="5543488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87" name="Text Box 11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16200000">
              <a:off x="7658101" y="5352990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8" name="Line 25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7543796" y="5543488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89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16200000">
              <a:off x="5562600" y="36384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0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16200000">
              <a:off x="5562600" y="22668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1" name="Text Box 11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rot="16200000">
              <a:off x="7543800" y="22668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2" name="Text Box 11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 rot="16200000">
              <a:off x="7543800" y="36384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3" name="Line 25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 flipV="1">
              <a:off x="3505200" y="56958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94" name="Line 25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3505200" y="53910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95" name="Line 25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V="1">
              <a:off x="5562599" y="56958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96" name="Line 25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 flipV="1">
              <a:off x="5562599" y="53910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97" name="Line 2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 flipV="1">
              <a:off x="7543799" y="5695890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98" name="Line 25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 flipV="1">
              <a:off x="7543799" y="5391090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62" name="Oval 17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2476500" y="1039467"/>
              <a:ext cx="1066800" cy="762000"/>
            </a:xfrm>
            <a:prstGeom prst="ellipse">
              <a:avLst/>
            </a:prstGeom>
            <a:solidFill>
              <a:schemeClr val="bg2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>
                <a:lnSpc>
                  <a:spcPct val="80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100" dirty="0" smtClean="0">
                  <a:solidFill>
                    <a:srgbClr val="FFFFFF"/>
                  </a:solidFill>
                  <a:latin typeface="Calibri"/>
                </a:rPr>
                <a:t>compute</a:t>
              </a:r>
              <a:br>
                <a:rPr lang="en-US" sz="11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100" dirty="0" smtClean="0">
                  <a:solidFill>
                    <a:srgbClr val="FFFFFF"/>
                  </a:solidFill>
                  <a:latin typeface="Calibri"/>
                </a:rPr>
                <a:t>jump/branch</a:t>
              </a:r>
              <a:br>
                <a:rPr lang="en-US" sz="11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100" dirty="0" smtClean="0">
                  <a:solidFill>
                    <a:srgbClr val="FFFFFF"/>
                  </a:solidFill>
                  <a:latin typeface="Calibri"/>
                </a:rPr>
                <a:t>targets</a:t>
              </a:r>
              <a:endParaRPr lang="en-US" sz="1100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64" name="Group 163"/>
            <p:cNvGrpSpPr/>
            <p:nvPr>
              <p:custDataLst>
                <p:tags r:id="rId112"/>
              </p:custDataLst>
            </p:nvPr>
          </p:nvGrpSpPr>
          <p:grpSpPr>
            <a:xfrm>
              <a:off x="838200" y="3028890"/>
              <a:ext cx="304800" cy="304800"/>
              <a:chOff x="990600" y="2971800"/>
              <a:chExt cx="304800" cy="304800"/>
            </a:xfrm>
            <a:solidFill>
              <a:schemeClr val="tx1"/>
            </a:solidFill>
          </p:grpSpPr>
          <p:sp>
            <p:nvSpPr>
              <p:cNvPr id="165" name="Freeform 164"/>
              <p:cNvSpPr/>
              <p:nvPr>
                <p:custDataLst>
                  <p:tags r:id="rId130"/>
                </p:custDataLst>
              </p:nvPr>
            </p:nvSpPr>
            <p:spPr>
              <a:xfrm>
                <a:off x="990600" y="2971800"/>
                <a:ext cx="304800" cy="304800"/>
              </a:xfrm>
              <a:custGeom>
                <a:avLst/>
                <a:gdLst>
                  <a:gd name="connsiteX0" fmla="*/ 0 w 685800"/>
                  <a:gd name="connsiteY0" fmla="*/ 0 h 762000"/>
                  <a:gd name="connsiteX1" fmla="*/ 685800 w 685800"/>
                  <a:gd name="connsiteY1" fmla="*/ 0 h 762000"/>
                  <a:gd name="connsiteX2" fmla="*/ 685800 w 685800"/>
                  <a:gd name="connsiteY2" fmla="*/ 7620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190500 h 762000"/>
                  <a:gd name="connsiteX2" fmla="*/ 685800 w 685800"/>
                  <a:gd name="connsiteY2" fmla="*/ 7620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190500 h 762000"/>
                  <a:gd name="connsiteX2" fmla="*/ 685800 w 685800"/>
                  <a:gd name="connsiteY2" fmla="*/ 5715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317500 h 762000"/>
                  <a:gd name="connsiteX2" fmla="*/ 685800 w 685800"/>
                  <a:gd name="connsiteY2" fmla="*/ 5715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952500"/>
                  <a:gd name="connsiteX1" fmla="*/ 685800 w 685800"/>
                  <a:gd name="connsiteY1" fmla="*/ 317500 h 952500"/>
                  <a:gd name="connsiteX2" fmla="*/ 685800 w 685800"/>
                  <a:gd name="connsiteY2" fmla="*/ 952500 h 952500"/>
                  <a:gd name="connsiteX3" fmla="*/ 0 w 685800"/>
                  <a:gd name="connsiteY3" fmla="*/ 762000 h 952500"/>
                  <a:gd name="connsiteX4" fmla="*/ 0 w 685800"/>
                  <a:gd name="connsiteY4" fmla="*/ 0 h 9525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635000 h 1270000"/>
                  <a:gd name="connsiteX5" fmla="*/ 0 w 685800"/>
                  <a:gd name="connsiteY5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171450 w 685800"/>
                  <a:gd name="connsiteY4" fmla="*/ 635000 h 1270000"/>
                  <a:gd name="connsiteX5" fmla="*/ 0 w 685800"/>
                  <a:gd name="connsiteY5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171450 w 685800"/>
                  <a:gd name="connsiteY4" fmla="*/ 635000 h 1270000"/>
                  <a:gd name="connsiteX5" fmla="*/ 0 w 685800"/>
                  <a:gd name="connsiteY5" fmla="*/ 508000 h 1270000"/>
                  <a:gd name="connsiteX6" fmla="*/ 0 w 685800"/>
                  <a:gd name="connsiteY6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171450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97971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685800"/>
                  <a:gd name="connsiteY0" fmla="*/ 0 h 1270000"/>
                  <a:gd name="connsiteX1" fmla="*/ 489857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97971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9797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9797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4082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40821 w 489857"/>
                  <a:gd name="connsiteY5" fmla="*/ 635000 h 1270000"/>
                  <a:gd name="connsiteX6" fmla="*/ 0 w 489857"/>
                  <a:gd name="connsiteY6" fmla="*/ 555625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14375 h 1270000"/>
                  <a:gd name="connsiteX5" fmla="*/ 40821 w 489857"/>
                  <a:gd name="connsiteY5" fmla="*/ 635000 h 1270000"/>
                  <a:gd name="connsiteX6" fmla="*/ 0 w 489857"/>
                  <a:gd name="connsiteY6" fmla="*/ 555625 h 1270000"/>
                  <a:gd name="connsiteX7" fmla="*/ 0 w 489857"/>
                  <a:gd name="connsiteY7" fmla="*/ 0 h 127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9857" h="1270000">
                    <a:moveTo>
                      <a:pt x="0" y="0"/>
                    </a:moveTo>
                    <a:lnTo>
                      <a:pt x="489857" y="317500"/>
                    </a:lnTo>
                    <a:lnTo>
                      <a:pt x="489857" y="952500"/>
                    </a:lnTo>
                    <a:lnTo>
                      <a:pt x="0" y="1270000"/>
                    </a:lnTo>
                    <a:lnTo>
                      <a:pt x="0" y="714375"/>
                    </a:lnTo>
                    <a:lnTo>
                      <a:pt x="40821" y="635000"/>
                    </a:lnTo>
                    <a:lnTo>
                      <a:pt x="0" y="5556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28575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69" name="Text Box 11"/>
              <p:cNvSpPr txBox="1">
                <a:spLocks noChangeArrowheads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1081086" y="3002753"/>
                <a:ext cx="152400" cy="22860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200" dirty="0" smtClean="0">
                    <a:solidFill>
                      <a:srgbClr val="FFFFFF"/>
                    </a:solidFill>
                    <a:latin typeface="Consolas" pitchFamily="49" charset="0"/>
                  </a:rPr>
                  <a:t>+4</a:t>
                </a:r>
                <a:endParaRPr lang="en-US" sz="1200" dirty="0">
                  <a:solidFill>
                    <a:srgbClr val="FFFFFF"/>
                  </a:solidFill>
                  <a:latin typeface="Consolas" pitchFamily="49" charset="0"/>
                </a:endParaRPr>
              </a:p>
            </p:txBody>
          </p:sp>
        </p:grpSp>
        <p:sp>
          <p:nvSpPr>
            <p:cNvPr id="171" name="Line 25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V="1">
              <a:off x="990600" y="5010090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73" name="Line 49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2057400" y="3790891"/>
              <a:ext cx="0" cy="114300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cxnSp>
          <p:nvCxnSpPr>
            <p:cNvPr id="174" name="Straight Connector 173"/>
            <p:cNvCxnSpPr/>
            <p:nvPr>
              <p:custDataLst>
                <p:tags r:id="rId115"/>
              </p:custDataLst>
            </p:nvPr>
          </p:nvCxnSpPr>
          <p:spPr>
            <a:xfrm rot="5400000">
              <a:off x="4343400" y="3790890"/>
              <a:ext cx="152400" cy="0"/>
            </a:xfrm>
            <a:prstGeom prst="line">
              <a:avLst/>
            </a:prstGeom>
            <a:ln w="889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Line 49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4419600" y="3333690"/>
              <a:ext cx="22654" cy="9906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59" name="Line 44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 flipV="1">
              <a:off x="2209800" y="4343400"/>
              <a:ext cx="4572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46" name="Line 45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 flipV="1">
              <a:off x="5486400" y="2952690"/>
              <a:ext cx="0" cy="228600"/>
            </a:xfrm>
            <a:prstGeom prst="line">
              <a:avLst/>
            </a:prstGeom>
            <a:noFill/>
            <a:ln w="25400" cap="sq">
              <a:solidFill>
                <a:srgbClr val="00FF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160" name="Oval 159"/>
            <p:cNvSpPr/>
            <p:nvPr>
              <p:custDataLst>
                <p:tags r:id="rId119"/>
              </p:custDataLst>
            </p:nvPr>
          </p:nvSpPr>
          <p:spPr>
            <a:xfrm>
              <a:off x="4645660" y="4343400"/>
              <a:ext cx="993140" cy="927103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sz="1400" dirty="0" smtClean="0"/>
                <a:t>forward</a:t>
              </a:r>
              <a:br>
                <a:rPr lang="en-US" sz="1400" dirty="0" smtClean="0"/>
              </a:br>
              <a:r>
                <a:rPr lang="en-US" sz="1400" dirty="0" smtClean="0"/>
                <a:t>unit</a:t>
              </a:r>
              <a:endParaRPr lang="en-US" sz="1400" dirty="0"/>
            </a:p>
          </p:txBody>
        </p:sp>
        <p:sp>
          <p:nvSpPr>
            <p:cNvPr id="161" name="Oval 160"/>
            <p:cNvSpPr/>
            <p:nvPr>
              <p:custDataLst>
                <p:tags r:id="rId120"/>
              </p:custDataLst>
            </p:nvPr>
          </p:nvSpPr>
          <p:spPr>
            <a:xfrm>
              <a:off x="2057400" y="4648200"/>
              <a:ext cx="952501" cy="702249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sz="1400" dirty="0" smtClean="0"/>
                <a:t>detect</a:t>
              </a:r>
              <a:br>
                <a:rPr lang="en-US" sz="1400" dirty="0" smtClean="0"/>
              </a:br>
              <a:r>
                <a:rPr lang="en-US" sz="1400" dirty="0" smtClean="0"/>
                <a:t>hazard</a:t>
              </a:r>
              <a:endParaRPr lang="en-US" sz="1400" dirty="0"/>
            </a:p>
          </p:txBody>
        </p:sp>
        <p:sp>
          <p:nvSpPr>
            <p:cNvPr id="217" name="Rectangle 19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4343400" y="2362200"/>
              <a:ext cx="152400" cy="6096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18" name="Line 43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 flipH="1">
              <a:off x="4267200" y="1143000"/>
              <a:ext cx="21336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20" name="Line 43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6400800" y="1143000"/>
              <a:ext cx="0" cy="1276288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21" name="Line 43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 flipV="1">
              <a:off x="4114800" y="990600"/>
              <a:ext cx="0" cy="173349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22" name="Line 43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 flipH="1" flipV="1">
              <a:off x="4267200" y="1142997"/>
              <a:ext cx="0" cy="1352492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24" name="Line 43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 flipV="1">
              <a:off x="4114800" y="2743199"/>
              <a:ext cx="2286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25" name="Line 43"/>
            <p:cNvSpPr>
              <a:spLocks noChangeShapeType="1"/>
            </p:cNvSpPr>
            <p:nvPr>
              <p:custDataLst>
                <p:tags r:id="rId127"/>
              </p:custDataLst>
            </p:nvPr>
          </p:nvSpPr>
          <p:spPr bwMode="auto">
            <a:xfrm flipV="1">
              <a:off x="4114800" y="1904999"/>
              <a:ext cx="3048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26" name="Line 43"/>
            <p:cNvSpPr>
              <a:spLocks noChangeShapeType="1"/>
            </p:cNvSpPr>
            <p:nvPr>
              <p:custDataLst>
                <p:tags r:id="rId128"/>
              </p:custDataLst>
            </p:nvPr>
          </p:nvSpPr>
          <p:spPr bwMode="auto">
            <a:xfrm flipV="1">
              <a:off x="4267200" y="1676399"/>
              <a:ext cx="175054" cy="1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  <p:sp>
          <p:nvSpPr>
            <p:cNvPr id="216" name="Rectangle 19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4419600" y="1600200"/>
              <a:ext cx="152400" cy="6096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40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77395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72200" y="5105400"/>
            <a:ext cx="150554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Stack, Data, Code 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Stored in Memory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" name="TextBox 201"/>
          <p:cNvSpPr txBox="1"/>
          <p:nvPr/>
        </p:nvSpPr>
        <p:spPr>
          <a:xfrm>
            <a:off x="0" y="1066800"/>
            <a:ext cx="192873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Code Stored in Memory</a:t>
            </a:r>
          </a:p>
          <a:p>
            <a:r>
              <a:rPr lang="en-US" sz="1400" dirty="0" smtClean="0"/>
              <a:t>(also, data and stack)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384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Cache</a:t>
            </a:r>
          </a:p>
        </p:txBody>
      </p:sp>
      <p:sp>
        <p:nvSpPr>
          <p:cNvPr id="12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914400"/>
            <a:ext cx="6324600" cy="1524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mtClean="0"/>
              <a:t>Each contact can be mapped to a single digit</a:t>
            </a:r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590800"/>
            <a:ext cx="2727890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01987937"/>
              </p:ext>
            </p:extLst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Lee,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V.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96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sp>
        <p:nvSpPr>
          <p:cNvPr id="3468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914400"/>
            <a:ext cx="6324600" cy="1524000"/>
          </a:xfrm>
          <a:noFill/>
          <a:ln/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Each contact can be mapped to a single digit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590800"/>
            <a:ext cx="2727890" cy="3733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19600" y="2057400"/>
            <a:ext cx="1257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dirty="0">
                <a:solidFill>
                  <a:srgbClr val="FFFFFF"/>
                </a:solidFill>
              </a:rPr>
              <a:t>Baker, J.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4583" y="3352800"/>
            <a:ext cx="1466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ABC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/>
              <a:t> 2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4567535"/>
            <a:ext cx="248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ea typeface="Wingdings"/>
                <a:cs typeface="Wingdings"/>
                <a:sym typeface="Wingdings"/>
              </a:rPr>
              <a:t> 111-111-1111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10" idx="2"/>
            <a:endCxn id="11" idx="0"/>
          </p:cNvCxnSpPr>
          <p:nvPr/>
        </p:nvCxnSpPr>
        <p:spPr>
          <a:xfrm>
            <a:off x="5048513" y="2457510"/>
            <a:ext cx="9379" cy="89529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  <a:endCxn id="16" idx="0"/>
          </p:cNvCxnSpPr>
          <p:nvPr/>
        </p:nvCxnSpPr>
        <p:spPr>
          <a:xfrm flipH="1">
            <a:off x="5052438" y="3814465"/>
            <a:ext cx="5454" cy="753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62400" y="544966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Your brain is doing indexing!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12833884"/>
              </p:ext>
            </p:extLst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Lee,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V.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92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3239" y="1676400"/>
            <a:ext cx="17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Dial</a:t>
            </a:r>
            <a:endParaRPr lang="en-US" sz="2800" dirty="0"/>
          </a:p>
        </p:txBody>
      </p:sp>
      <p:sp>
        <p:nvSpPr>
          <p:cNvPr id="23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914400"/>
            <a:ext cx="63246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/>
              <a:t>Use the first letter to </a:t>
            </a:r>
            <a:r>
              <a:rPr lang="en-US" dirty="0" smtClean="0">
                <a:solidFill>
                  <a:srgbClr val="00FF00"/>
                </a:solidFill>
              </a:rPr>
              <a:t>index</a:t>
            </a:r>
            <a:r>
              <a:rPr lang="en-US" dirty="0" smtClean="0"/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Size: 1 Contact Number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95400" y="1447800"/>
            <a:ext cx="3581400" cy="1066800"/>
            <a:chOff x="3581400" y="1596189"/>
            <a:chExt cx="1219196" cy="1299411"/>
          </a:xfrm>
        </p:grpSpPr>
        <p:cxnSp>
          <p:nvCxnSpPr>
            <p:cNvPr id="19" name="Elbow Connector 18"/>
            <p:cNvCxnSpPr/>
            <p:nvPr/>
          </p:nvCxnSpPr>
          <p:spPr>
            <a:xfrm rot="10800000" flipV="1">
              <a:off x="3581400" y="1596189"/>
              <a:ext cx="1219196" cy="308811"/>
            </a:xfrm>
            <a:prstGeom prst="bentConnector3">
              <a:avLst>
                <a:gd name="adj1" fmla="val -287"/>
              </a:avLst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81400" y="1894893"/>
              <a:ext cx="0" cy="1000707"/>
            </a:xfrm>
            <a:prstGeom prst="line">
              <a:avLst/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581400" y="2895600"/>
              <a:ext cx="228600" cy="0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905000" y="2286000"/>
            <a:ext cx="3048000" cy="609600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53200" y="1143000"/>
            <a:ext cx="2514600" cy="457200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424237"/>
              </p:ext>
            </p:extLst>
          </p:nvPr>
        </p:nvGraphicFramePr>
        <p:xfrm>
          <a:off x="1981200" y="2362200"/>
          <a:ext cx="28956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1018988"/>
                <a:gridCol w="1419412"/>
              </a:tblGrid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</a:t>
                      </a:r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B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aker, J.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D</a:t>
                      </a:r>
                      <a:r>
                        <a:rPr lang="en-US" dirty="0" smtClean="0"/>
                        <a:t>EF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unn, A.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G</a:t>
                      </a:r>
                      <a:r>
                        <a:rPr lang="en-US" dirty="0" smtClean="0"/>
                        <a:t>HI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G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ill, S.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J</a:t>
                      </a:r>
                      <a:r>
                        <a:rPr lang="en-US" dirty="0" smtClean="0"/>
                        <a:t>KL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J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ones, N.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M</a:t>
                      </a:r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ann, B.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P</a:t>
                      </a:r>
                      <a:r>
                        <a:rPr lang="en-US" dirty="0" smtClean="0"/>
                        <a:t>QRS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P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owell,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J.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T</a:t>
                      </a:r>
                      <a:r>
                        <a:rPr lang="en-US" dirty="0" smtClean="0"/>
                        <a:t>UV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aylor, B.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FF00"/>
                          </a:solidFill>
                        </a:rPr>
                        <a:t>W</a:t>
                      </a:r>
                      <a:r>
                        <a:rPr lang="en-US" sz="1600" dirty="0" smtClean="0"/>
                        <a:t>XYZ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right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12833884"/>
              </p:ext>
            </p:extLst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Lee,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V.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72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7039" y="2209800"/>
            <a:ext cx="17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Dial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033002"/>
              </p:ext>
            </p:extLst>
          </p:nvPr>
        </p:nvGraphicFramePr>
        <p:xfrm>
          <a:off x="1295400" y="2819400"/>
          <a:ext cx="4299913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898496"/>
                <a:gridCol w="1169133"/>
                <a:gridCol w="1622684"/>
              </a:tblGrid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</a:t>
                      </a:r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B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00FF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ker,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aker,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D</a:t>
                      </a:r>
                      <a:r>
                        <a:rPr lang="en-US" dirty="0" smtClean="0"/>
                        <a:t>EF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u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ster,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G</a:t>
                      </a:r>
                      <a:r>
                        <a:rPr lang="en-US" dirty="0" smtClean="0"/>
                        <a:t>HI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G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ll,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H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ris,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J</a:t>
                      </a:r>
                      <a:r>
                        <a:rPr lang="en-US" dirty="0" smtClean="0"/>
                        <a:t>KL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J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nes,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L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e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e,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M</a:t>
                      </a:r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re,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P</a:t>
                      </a:r>
                      <a:r>
                        <a:rPr lang="en-US" dirty="0" smtClean="0"/>
                        <a:t>QRS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P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S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am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T</a:t>
                      </a:r>
                      <a:r>
                        <a:rPr lang="en-US" dirty="0" smtClean="0"/>
                        <a:t>UV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ylor,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aylor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FF00"/>
                          </a:solidFill>
                        </a:rPr>
                        <a:t>W</a:t>
                      </a:r>
                      <a:r>
                        <a:rPr lang="en-US" sz="1600" dirty="0" smtClean="0"/>
                        <a:t>XYZ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Z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ang,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914400"/>
            <a:ext cx="6324600" cy="1371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/>
              <a:t>Use the first letter to </a:t>
            </a:r>
            <a:r>
              <a:rPr lang="en-US" dirty="0" smtClean="0">
                <a:solidFill>
                  <a:srgbClr val="00FF00"/>
                </a:solidFill>
              </a:rPr>
              <a:t>index</a:t>
            </a:r>
            <a:r>
              <a:rPr lang="en-US" dirty="0" smtClean="0"/>
              <a:t>!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Use the initial to </a:t>
            </a:r>
            <a:r>
              <a:rPr lang="en-US" dirty="0" smtClean="0">
                <a:solidFill>
                  <a:srgbClr val="FF0000"/>
                </a:solidFill>
              </a:rPr>
              <a:t>offset</a:t>
            </a:r>
            <a:r>
              <a:rPr lang="en-US" dirty="0" smtClean="0"/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310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Size: 2 Contact Numbers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12833884"/>
              </p:ext>
            </p:extLst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Lee,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V.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39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Cache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09800" y="4048780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447800" y="6043136"/>
            <a:ext cx="269184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4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cachelines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2 words per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9090" y="44958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0x000004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4958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0x000000</a:t>
            </a:r>
            <a:endParaRPr lang="en-US" sz="2000" dirty="0">
              <a:solidFill>
                <a:schemeClr val="accent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5000" y="1219200"/>
            <a:ext cx="1061934" cy="2677180"/>
            <a:chOff x="5715000" y="1219200"/>
            <a:chExt cx="1061934" cy="2677180"/>
          </a:xfrm>
        </p:grpSpPr>
        <p:sp>
          <p:nvSpPr>
            <p:cNvPr id="5" name="Left Brace 4"/>
            <p:cNvSpPr/>
            <p:nvPr/>
          </p:nvSpPr>
          <p:spPr>
            <a:xfrm>
              <a:off x="6360267" y="1219200"/>
              <a:ext cx="381000" cy="652790"/>
            </a:xfrm>
            <a:prstGeom prst="leftBrac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15000" y="1371600"/>
              <a:ext cx="569067" cy="307777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l</a:t>
              </a:r>
              <a:r>
                <a:rPr lang="en-US" sz="2000" dirty="0" smtClean="0">
                  <a:solidFill>
                    <a:schemeClr val="accent1"/>
                  </a:solidFill>
                </a:rPr>
                <a:t>ine 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32" name="Left Brace 31"/>
            <p:cNvSpPr/>
            <p:nvPr/>
          </p:nvSpPr>
          <p:spPr>
            <a:xfrm>
              <a:off x="6395934" y="1871990"/>
              <a:ext cx="381000" cy="652790"/>
            </a:xfrm>
            <a:prstGeom prst="leftBrac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50667" y="1978223"/>
              <a:ext cx="569067" cy="307777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l</a:t>
              </a:r>
              <a:r>
                <a:rPr lang="en-US" sz="2000" dirty="0" smtClean="0">
                  <a:solidFill>
                    <a:schemeClr val="accent1"/>
                  </a:solidFill>
                </a:rPr>
                <a:t>ine 1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8" name="Left Brace 47"/>
            <p:cNvSpPr/>
            <p:nvPr/>
          </p:nvSpPr>
          <p:spPr>
            <a:xfrm>
              <a:off x="6360267" y="2557790"/>
              <a:ext cx="381000" cy="652790"/>
            </a:xfrm>
            <a:prstGeom prst="leftBrac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15000" y="2710190"/>
              <a:ext cx="569067" cy="307777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l</a:t>
              </a:r>
              <a:r>
                <a:rPr lang="en-US" sz="2000" dirty="0" smtClean="0">
                  <a:solidFill>
                    <a:schemeClr val="accent1"/>
                  </a:solidFill>
                </a:rPr>
                <a:t>ine 2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0" name="Left Brace 49"/>
            <p:cNvSpPr/>
            <p:nvPr/>
          </p:nvSpPr>
          <p:spPr>
            <a:xfrm>
              <a:off x="6395934" y="3243590"/>
              <a:ext cx="381000" cy="652790"/>
            </a:xfrm>
            <a:prstGeom prst="leftBrac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50667" y="3306633"/>
              <a:ext cx="569067" cy="307777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l</a:t>
              </a:r>
              <a:r>
                <a:rPr lang="en-US" sz="2000" dirty="0" smtClean="0">
                  <a:solidFill>
                    <a:schemeClr val="accent1"/>
                  </a:solidFill>
                </a:rPr>
                <a:t>ine 3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20187" y="3896380"/>
            <a:ext cx="1061934" cy="2677180"/>
            <a:chOff x="5720187" y="3896380"/>
            <a:chExt cx="1061934" cy="2677180"/>
          </a:xfrm>
        </p:grpSpPr>
        <p:sp>
          <p:nvSpPr>
            <p:cNvPr id="52" name="Left Brace 51"/>
            <p:cNvSpPr/>
            <p:nvPr/>
          </p:nvSpPr>
          <p:spPr>
            <a:xfrm>
              <a:off x="6365454" y="3896380"/>
              <a:ext cx="381000" cy="652790"/>
            </a:xfrm>
            <a:prstGeom prst="leftBrac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20187" y="4048780"/>
              <a:ext cx="569067" cy="307777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l</a:t>
              </a:r>
              <a:r>
                <a:rPr lang="en-US" sz="2000" dirty="0" smtClean="0">
                  <a:solidFill>
                    <a:schemeClr val="accent1"/>
                  </a:solidFill>
                </a:rPr>
                <a:t>ine 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4" name="Left Brace 53"/>
            <p:cNvSpPr/>
            <p:nvPr/>
          </p:nvSpPr>
          <p:spPr>
            <a:xfrm>
              <a:off x="6401121" y="4549170"/>
              <a:ext cx="381000" cy="652790"/>
            </a:xfrm>
            <a:prstGeom prst="leftBrac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55854" y="4655403"/>
              <a:ext cx="569067" cy="307777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l</a:t>
              </a:r>
              <a:r>
                <a:rPr lang="en-US" sz="2000" dirty="0" smtClean="0">
                  <a:solidFill>
                    <a:schemeClr val="accent1"/>
                  </a:solidFill>
                </a:rPr>
                <a:t>ine 1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6" name="Left Brace 55"/>
            <p:cNvSpPr/>
            <p:nvPr/>
          </p:nvSpPr>
          <p:spPr>
            <a:xfrm>
              <a:off x="6365454" y="5234970"/>
              <a:ext cx="381000" cy="652790"/>
            </a:xfrm>
            <a:prstGeom prst="leftBrac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20187" y="5387370"/>
              <a:ext cx="569067" cy="307777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l</a:t>
              </a:r>
              <a:r>
                <a:rPr lang="en-US" sz="2000" dirty="0" smtClean="0">
                  <a:solidFill>
                    <a:schemeClr val="accent1"/>
                  </a:solidFill>
                </a:rPr>
                <a:t>ine 2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8" name="Left Brace 57"/>
            <p:cNvSpPr/>
            <p:nvPr/>
          </p:nvSpPr>
          <p:spPr>
            <a:xfrm>
              <a:off x="6401121" y="5920770"/>
              <a:ext cx="381000" cy="652790"/>
            </a:xfrm>
            <a:prstGeom prst="leftBrac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55854" y="5983813"/>
              <a:ext cx="569067" cy="307777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l</a:t>
              </a:r>
              <a:r>
                <a:rPr lang="en-US" sz="2000" dirty="0" smtClean="0">
                  <a:solidFill>
                    <a:schemeClr val="accent1"/>
                  </a:solidFill>
                </a:rPr>
                <a:t>ine 3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239000" y="609600"/>
            <a:ext cx="14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Memory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2819400" y="3364468"/>
            <a:ext cx="39055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tag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19205" y="3364468"/>
            <a:ext cx="68378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00FF00"/>
                </a:solidFill>
              </a:rPr>
              <a:t>index</a:t>
            </a:r>
            <a:endParaRPr lang="en-US" sz="2400" dirty="0">
              <a:solidFill>
                <a:srgbClr val="00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91157" y="3364468"/>
            <a:ext cx="719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offset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733800" y="3364468"/>
            <a:ext cx="814513" cy="36933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572000" y="3364468"/>
            <a:ext cx="914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262356" y="3364468"/>
            <a:ext cx="14477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992262" y="3361491"/>
            <a:ext cx="11413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32-bit </a:t>
            </a:r>
            <a:r>
              <a:rPr lang="en-US" sz="2000" dirty="0" err="1" smtClean="0">
                <a:solidFill>
                  <a:schemeClr val="accent1"/>
                </a:solidFill>
              </a:rPr>
              <a:t>addr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24400" y="3730823"/>
            <a:ext cx="58421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3</a:t>
            </a:r>
            <a:r>
              <a:rPr lang="en-US" sz="2000" dirty="0" smtClean="0">
                <a:solidFill>
                  <a:schemeClr val="accent1"/>
                </a:solidFill>
              </a:rPr>
              <a:t>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86200" y="3730823"/>
            <a:ext cx="58421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2</a:t>
            </a:r>
            <a:r>
              <a:rPr lang="en-US" sz="2000" dirty="0" smtClean="0">
                <a:solidFill>
                  <a:schemeClr val="accent1"/>
                </a:solidFill>
              </a:rPr>
              <a:t>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686695" y="3733800"/>
            <a:ext cx="7197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27-bits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9105851"/>
              </p:ext>
            </p:extLst>
          </p:nvPr>
        </p:nvGraphicFramePr>
        <p:xfrm>
          <a:off x="304800" y="4480560"/>
          <a:ext cx="4038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24000"/>
                <a:gridCol w="1524000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05020011"/>
              </p:ext>
            </p:extLst>
          </p:nvPr>
        </p:nvGraphicFramePr>
        <p:xfrm>
          <a:off x="6477000" y="1188720"/>
          <a:ext cx="25146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538"/>
                <a:gridCol w="1225062"/>
              </a:tblGrid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28600" y="1066800"/>
            <a:ext cx="5334000" cy="1828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/>
              <a:t>Each block number mapped to a single cache line index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Simplest hardware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04514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Cache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5314018"/>
              </p:ext>
            </p:extLst>
          </p:nvPr>
        </p:nvGraphicFramePr>
        <p:xfrm>
          <a:off x="460804" y="3525500"/>
          <a:ext cx="55626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569"/>
                <a:gridCol w="1196258"/>
                <a:gridCol w="1196258"/>
                <a:gridCol w="1196258"/>
                <a:gridCol w="1196258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55008260"/>
              </p:ext>
            </p:extLst>
          </p:nvPr>
        </p:nvGraphicFramePr>
        <p:xfrm>
          <a:off x="6477000" y="1188720"/>
          <a:ext cx="25146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538"/>
                <a:gridCol w="1225062"/>
              </a:tblGrid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39000" y="609600"/>
            <a:ext cx="14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Memory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3051606" y="2895600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34" name="Left Brace 33"/>
          <p:cNvSpPr/>
          <p:nvPr/>
        </p:nvSpPr>
        <p:spPr>
          <a:xfrm rot="16200000" flipV="1">
            <a:off x="3432291" y="2060691"/>
            <a:ext cx="454223" cy="4873194"/>
          </a:xfrm>
          <a:prstGeom prst="leftBrac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905000" y="4747736"/>
            <a:ext cx="269184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cachelines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4 </a:t>
            </a:r>
            <a:r>
              <a:rPr lang="en-US" sz="2400" dirty="0" smtClean="0">
                <a:solidFill>
                  <a:schemeClr val="accent1"/>
                </a:solidFill>
              </a:rPr>
              <a:t>words per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3" name="Straight Arrow Connector 2"/>
          <p:cNvCxnSpPr>
            <a:stCxn id="35" idx="2"/>
            <a:endCxn id="7" idx="0"/>
          </p:cNvCxnSpPr>
          <p:nvPr/>
        </p:nvCxnSpPr>
        <p:spPr>
          <a:xfrm>
            <a:off x="3250922" y="5486400"/>
            <a:ext cx="1854478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52800" y="59436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 need 4 bits to offset into 16 (2</a:t>
            </a:r>
            <a:r>
              <a:rPr lang="en-US" sz="2400" baseline="30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>
                <a:solidFill>
                  <a:srgbClr val="FF0000"/>
                </a:solidFill>
              </a:rPr>
              <a:t>) bytes!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19200" y="5029200"/>
            <a:ext cx="609600" cy="83820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" y="594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FF00"/>
                </a:solidFill>
              </a:rPr>
              <a:t>We need 1 bit to index into 2 lines!</a:t>
            </a:r>
            <a:endParaRPr lang="en-US" sz="2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3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Cache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016194" y="1524000"/>
            <a:ext cx="1756206" cy="307778"/>
            <a:chOff x="6016194" y="1524000"/>
            <a:chExt cx="1756206" cy="307778"/>
          </a:xfrm>
        </p:grpSpPr>
        <p:sp>
          <p:nvSpPr>
            <p:cNvPr id="3" name="Rectangle 2"/>
            <p:cNvSpPr/>
            <p:nvPr/>
          </p:nvSpPr>
          <p:spPr>
            <a:xfrm>
              <a:off x="6553200" y="1526978"/>
              <a:ext cx="1219200" cy="3048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6194" y="1524000"/>
              <a:ext cx="48250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1"/>
                  </a:solidFill>
                </a:rPr>
                <a:t>addr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49" name="Table 48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2551266"/>
              </p:ext>
            </p:extLst>
          </p:nvPr>
        </p:nvGraphicFramePr>
        <p:xfrm>
          <a:off x="460804" y="4592300"/>
          <a:ext cx="55626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569"/>
                <a:gridCol w="1196258"/>
                <a:gridCol w="1196258"/>
                <a:gridCol w="1196258"/>
                <a:gridCol w="1196258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299006" y="4592300"/>
            <a:ext cx="4580071" cy="307777"/>
            <a:chOff x="1299006" y="4592300"/>
            <a:chExt cx="4580071" cy="307777"/>
          </a:xfrm>
        </p:grpSpPr>
        <p:sp>
          <p:nvSpPr>
            <p:cNvPr id="50" name="TextBox 49"/>
            <p:cNvSpPr txBox="1"/>
            <p:nvPr/>
          </p:nvSpPr>
          <p:spPr>
            <a:xfrm>
              <a:off x="2518206" y="4592300"/>
              <a:ext cx="101951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0x000004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99006" y="4592300"/>
              <a:ext cx="101951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0x000000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08496" y="4592300"/>
              <a:ext cx="101951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0x000008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80406" y="4592300"/>
              <a:ext cx="99867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0x00000c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051606" y="4048780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3048000" y="3364468"/>
            <a:ext cx="39055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tag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47805" y="3364468"/>
            <a:ext cx="68378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00FF00"/>
                </a:solidFill>
              </a:rPr>
              <a:t>index</a:t>
            </a:r>
            <a:endParaRPr lang="en-US" sz="2400" dirty="0">
              <a:solidFill>
                <a:srgbClr val="00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19757" y="3364468"/>
            <a:ext cx="719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offset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962400" y="3364468"/>
            <a:ext cx="814513" cy="36933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00600" y="3364468"/>
            <a:ext cx="914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490956" y="3364468"/>
            <a:ext cx="14477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52400" y="3733801"/>
            <a:ext cx="3895756" cy="1066799"/>
            <a:chOff x="228595" y="3733800"/>
            <a:chExt cx="4424868" cy="1534221"/>
          </a:xfrm>
        </p:grpSpPr>
        <p:cxnSp>
          <p:nvCxnSpPr>
            <p:cNvPr id="65" name="Elbow Connector 64"/>
            <p:cNvCxnSpPr>
              <a:stCxn id="60" idx="2"/>
            </p:cNvCxnSpPr>
            <p:nvPr/>
          </p:nvCxnSpPr>
          <p:spPr>
            <a:xfrm rot="5400000">
              <a:off x="2179758" y="1793496"/>
              <a:ext cx="533401" cy="4414009"/>
            </a:xfrm>
            <a:prstGeom prst="bentConnector2">
              <a:avLst/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228595" y="4267201"/>
              <a:ext cx="6" cy="1000820"/>
            </a:xfrm>
            <a:prstGeom prst="line">
              <a:avLst/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228601" y="5268021"/>
              <a:ext cx="228599" cy="0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4953000" y="3730823"/>
            <a:ext cx="5899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4</a:t>
            </a:r>
            <a:r>
              <a:rPr lang="en-US" sz="2000" dirty="0" smtClean="0">
                <a:solidFill>
                  <a:schemeClr val="accent1"/>
                </a:solidFill>
              </a:rPr>
              <a:t>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14800" y="3730823"/>
            <a:ext cx="48440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1</a:t>
            </a:r>
            <a:r>
              <a:rPr lang="en-US" sz="2000" dirty="0" smtClean="0">
                <a:solidFill>
                  <a:schemeClr val="accent1"/>
                </a:solidFill>
              </a:rPr>
              <a:t>-bit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15295" y="3733800"/>
            <a:ext cx="7197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27-bits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9000" y="609600"/>
            <a:ext cx="14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Memory</a:t>
            </a:r>
            <a:endParaRPr lang="en-US" sz="2800" dirty="0"/>
          </a:p>
        </p:txBody>
      </p:sp>
      <p:sp>
        <p:nvSpPr>
          <p:cNvPr id="37" name="Left Brace 36"/>
          <p:cNvSpPr/>
          <p:nvPr/>
        </p:nvSpPr>
        <p:spPr>
          <a:xfrm rot="16200000" flipV="1">
            <a:off x="3432291" y="3127491"/>
            <a:ext cx="454223" cy="4873194"/>
          </a:xfrm>
          <a:prstGeom prst="leftBrac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620235" y="5814536"/>
            <a:ext cx="275229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cachelines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4-words per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90600" y="1828800"/>
            <a:ext cx="4914896" cy="1532691"/>
            <a:chOff x="990600" y="1828800"/>
            <a:chExt cx="4914896" cy="1532691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171704" y="2590800"/>
              <a:ext cx="1866896" cy="7706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990600" y="2209800"/>
              <a:ext cx="47371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</a:rPr>
                <a:t>0000 0000 0000 0000 0000 0000 </a:t>
              </a:r>
              <a:r>
                <a:rPr lang="en-US" sz="2000" dirty="0" smtClean="0">
                  <a:solidFill>
                    <a:srgbClr val="FFFF00"/>
                  </a:solidFill>
                </a:rPr>
                <a:t>000</a:t>
              </a:r>
              <a:r>
                <a:rPr lang="en-US" sz="2000" dirty="0" smtClean="0">
                  <a:solidFill>
                    <a:srgbClr val="00FF00"/>
                  </a:solidFill>
                </a:rPr>
                <a:t>0 </a:t>
              </a:r>
              <a:r>
                <a:rPr lang="en-US" sz="2000" dirty="0" smtClean="0">
                  <a:solidFill>
                    <a:srgbClr val="FF0000"/>
                  </a:solidFill>
                </a:rPr>
                <a:t>0100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4876800" y="1828800"/>
              <a:ext cx="1028696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" name="Table 4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27292518"/>
              </p:ext>
            </p:extLst>
          </p:nvPr>
        </p:nvGraphicFramePr>
        <p:xfrm>
          <a:off x="6477000" y="1188720"/>
          <a:ext cx="25146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538"/>
                <a:gridCol w="1225062"/>
              </a:tblGrid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219200" y="3361491"/>
            <a:ext cx="11413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32-bit </a:t>
            </a:r>
            <a:r>
              <a:rPr lang="en-US" sz="2000" dirty="0" err="1" smtClean="0">
                <a:solidFill>
                  <a:schemeClr val="accent1"/>
                </a:solidFill>
              </a:rPr>
              <a:t>addr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2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1391671"/>
              </p:ext>
            </p:extLst>
          </p:nvPr>
        </p:nvGraphicFramePr>
        <p:xfrm>
          <a:off x="460804" y="4592300"/>
          <a:ext cx="55626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569"/>
                <a:gridCol w="1196258"/>
                <a:gridCol w="1196258"/>
                <a:gridCol w="1196258"/>
                <a:gridCol w="1196258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2518206" y="45923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0x000004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99006" y="45923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08496" y="45923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0x000008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80406" y="4592300"/>
            <a:ext cx="99867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0x00000c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51606" y="4048780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3048000" y="3364468"/>
            <a:ext cx="39055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tag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47805" y="3364468"/>
            <a:ext cx="68378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00FF00"/>
                </a:solidFill>
              </a:rPr>
              <a:t>index</a:t>
            </a:r>
            <a:endParaRPr lang="en-US" sz="2400" dirty="0">
              <a:solidFill>
                <a:srgbClr val="00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19757" y="3364468"/>
            <a:ext cx="719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offset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962400" y="3364468"/>
            <a:ext cx="814513" cy="36933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00600" y="3364468"/>
            <a:ext cx="914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490956" y="3364468"/>
            <a:ext cx="14477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52400" y="3733801"/>
            <a:ext cx="3895756" cy="1066799"/>
            <a:chOff x="228595" y="3733800"/>
            <a:chExt cx="4424868" cy="1534221"/>
          </a:xfrm>
        </p:grpSpPr>
        <p:cxnSp>
          <p:nvCxnSpPr>
            <p:cNvPr id="65" name="Elbow Connector 64"/>
            <p:cNvCxnSpPr>
              <a:stCxn id="60" idx="2"/>
            </p:cNvCxnSpPr>
            <p:nvPr/>
          </p:nvCxnSpPr>
          <p:spPr>
            <a:xfrm rot="5400000">
              <a:off x="2179758" y="1793496"/>
              <a:ext cx="533401" cy="4414009"/>
            </a:xfrm>
            <a:prstGeom prst="bentConnector2">
              <a:avLst/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228595" y="4267201"/>
              <a:ext cx="6" cy="1000820"/>
            </a:xfrm>
            <a:prstGeom prst="line">
              <a:avLst/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228601" y="5268021"/>
              <a:ext cx="228599" cy="0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4953000" y="3730823"/>
            <a:ext cx="5899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4</a:t>
            </a:r>
            <a:r>
              <a:rPr lang="en-US" sz="2000" dirty="0" smtClean="0">
                <a:solidFill>
                  <a:schemeClr val="accent1"/>
                </a:solidFill>
              </a:rPr>
              <a:t>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14800" y="3730823"/>
            <a:ext cx="48440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1</a:t>
            </a:r>
            <a:r>
              <a:rPr lang="en-US" sz="2000" dirty="0" smtClean="0">
                <a:solidFill>
                  <a:schemeClr val="accent1"/>
                </a:solidFill>
              </a:rPr>
              <a:t>-bit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15295" y="3733800"/>
            <a:ext cx="7197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27-bits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9000" y="609600"/>
            <a:ext cx="14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Memory</a:t>
            </a:r>
            <a:endParaRPr lang="en-US" sz="2800" dirty="0"/>
          </a:p>
        </p:txBody>
      </p:sp>
      <p:sp>
        <p:nvSpPr>
          <p:cNvPr id="37" name="Left Brace 36"/>
          <p:cNvSpPr/>
          <p:nvPr/>
        </p:nvSpPr>
        <p:spPr>
          <a:xfrm rot="16200000" flipV="1">
            <a:off x="3432291" y="3127491"/>
            <a:ext cx="454223" cy="4873194"/>
          </a:xfrm>
          <a:prstGeom prst="leftBrac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620235" y="5814536"/>
            <a:ext cx="275229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cachelines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4-words per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38800" y="1749623"/>
            <a:ext cx="569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ine 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6248400" y="2580620"/>
            <a:ext cx="381000" cy="1305580"/>
          </a:xfrm>
          <a:prstGeom prst="leftBrac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674467" y="3045023"/>
            <a:ext cx="569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ine 1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6" name="Left Brace 35"/>
          <p:cNvSpPr/>
          <p:nvPr/>
        </p:nvSpPr>
        <p:spPr>
          <a:xfrm>
            <a:off x="6248400" y="1219200"/>
            <a:ext cx="381000" cy="1305580"/>
          </a:xfrm>
          <a:prstGeom prst="leftBrac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27292518"/>
              </p:ext>
            </p:extLst>
          </p:nvPr>
        </p:nvGraphicFramePr>
        <p:xfrm>
          <a:off x="6477000" y="1188720"/>
          <a:ext cx="25146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538"/>
                <a:gridCol w="1225062"/>
              </a:tblGrid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220862" y="3361491"/>
            <a:ext cx="11413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32-bit </a:t>
            </a:r>
            <a:r>
              <a:rPr lang="en-US" sz="2000" dirty="0" err="1" smtClean="0">
                <a:solidFill>
                  <a:schemeClr val="accent1"/>
                </a:solidFill>
              </a:rPr>
              <a:t>addr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8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4122752"/>
              </p:ext>
            </p:extLst>
          </p:nvPr>
        </p:nvGraphicFramePr>
        <p:xfrm>
          <a:off x="460804" y="4592300"/>
          <a:ext cx="55626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569"/>
                <a:gridCol w="1196258"/>
                <a:gridCol w="1196258"/>
                <a:gridCol w="1196258"/>
                <a:gridCol w="1196258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2518206" y="45923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0x000004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99006" y="45923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08496" y="45923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0x000008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80406" y="4592300"/>
            <a:ext cx="99867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0x00000c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51606" y="4048780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3048000" y="3364468"/>
            <a:ext cx="39055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tag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47805" y="3364468"/>
            <a:ext cx="68378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00FF00"/>
                </a:solidFill>
              </a:rPr>
              <a:t>index</a:t>
            </a:r>
            <a:endParaRPr lang="en-US" sz="2400" dirty="0">
              <a:solidFill>
                <a:srgbClr val="00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19757" y="3364468"/>
            <a:ext cx="719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offset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962400" y="3364468"/>
            <a:ext cx="814513" cy="36933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00600" y="3364468"/>
            <a:ext cx="914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490956" y="3364468"/>
            <a:ext cx="14477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52400" y="3733801"/>
            <a:ext cx="3895756" cy="1066799"/>
            <a:chOff x="228595" y="3733800"/>
            <a:chExt cx="4424868" cy="1534221"/>
          </a:xfrm>
        </p:grpSpPr>
        <p:cxnSp>
          <p:nvCxnSpPr>
            <p:cNvPr id="65" name="Elbow Connector 64"/>
            <p:cNvCxnSpPr>
              <a:stCxn id="60" idx="2"/>
            </p:cNvCxnSpPr>
            <p:nvPr/>
          </p:nvCxnSpPr>
          <p:spPr>
            <a:xfrm rot="5400000">
              <a:off x="2179758" y="1793496"/>
              <a:ext cx="533401" cy="4414009"/>
            </a:xfrm>
            <a:prstGeom prst="bentConnector2">
              <a:avLst/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228595" y="4267201"/>
              <a:ext cx="6" cy="1000820"/>
            </a:xfrm>
            <a:prstGeom prst="line">
              <a:avLst/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228601" y="5268021"/>
              <a:ext cx="228599" cy="0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4953000" y="3730823"/>
            <a:ext cx="5899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4</a:t>
            </a:r>
            <a:r>
              <a:rPr lang="en-US" sz="2000" dirty="0" smtClean="0">
                <a:solidFill>
                  <a:schemeClr val="accent1"/>
                </a:solidFill>
              </a:rPr>
              <a:t>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14800" y="3730823"/>
            <a:ext cx="48440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1</a:t>
            </a:r>
            <a:r>
              <a:rPr lang="en-US" sz="2000" dirty="0" smtClean="0">
                <a:solidFill>
                  <a:schemeClr val="accent1"/>
                </a:solidFill>
              </a:rPr>
              <a:t>-bit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15295" y="3733800"/>
            <a:ext cx="7197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27-bits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9000" y="609600"/>
            <a:ext cx="14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Memory</a:t>
            </a:r>
            <a:endParaRPr lang="en-US" sz="2800" dirty="0"/>
          </a:p>
        </p:txBody>
      </p:sp>
      <p:sp>
        <p:nvSpPr>
          <p:cNvPr id="37" name="Left Brace 36"/>
          <p:cNvSpPr/>
          <p:nvPr/>
        </p:nvSpPr>
        <p:spPr>
          <a:xfrm rot="16200000" flipV="1">
            <a:off x="3432291" y="3127491"/>
            <a:ext cx="454223" cy="4873194"/>
          </a:xfrm>
          <a:prstGeom prst="leftBrac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620235" y="5814536"/>
            <a:ext cx="275229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cachelines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4-words per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38800" y="1749623"/>
            <a:ext cx="569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ine 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6248400" y="2580620"/>
            <a:ext cx="381000" cy="1305580"/>
          </a:xfrm>
          <a:prstGeom prst="leftBrac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674467" y="3045023"/>
            <a:ext cx="569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ine 1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6" name="Left Brace 35"/>
          <p:cNvSpPr/>
          <p:nvPr/>
        </p:nvSpPr>
        <p:spPr>
          <a:xfrm>
            <a:off x="6248400" y="1219200"/>
            <a:ext cx="381000" cy="1305580"/>
          </a:xfrm>
          <a:prstGeom prst="leftBrac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85148165"/>
              </p:ext>
            </p:extLst>
          </p:nvPr>
        </p:nvGraphicFramePr>
        <p:xfrm>
          <a:off x="6477000" y="1188720"/>
          <a:ext cx="25146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538"/>
                <a:gridCol w="1225062"/>
              </a:tblGrid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0x000028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220862" y="3361491"/>
            <a:ext cx="11413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32-bit </a:t>
            </a:r>
            <a:r>
              <a:rPr lang="en-US" sz="2000" dirty="0" err="1" smtClean="0">
                <a:solidFill>
                  <a:schemeClr val="accent1"/>
                </a:solidFill>
              </a:rPr>
              <a:t>addr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38800" y="4267200"/>
            <a:ext cx="569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ine 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1" name="Left Brace 40"/>
          <p:cNvSpPr/>
          <p:nvPr/>
        </p:nvSpPr>
        <p:spPr>
          <a:xfrm>
            <a:off x="6248400" y="5247620"/>
            <a:ext cx="381000" cy="1305580"/>
          </a:xfrm>
          <a:prstGeom prst="leftBrac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674467" y="5712023"/>
            <a:ext cx="569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ine 1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3" name="Left Brace 42"/>
          <p:cNvSpPr/>
          <p:nvPr/>
        </p:nvSpPr>
        <p:spPr>
          <a:xfrm>
            <a:off x="6248400" y="3886200"/>
            <a:ext cx="381000" cy="1305580"/>
          </a:xfrm>
          <a:prstGeom prst="leftBrac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02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22098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5986" y="16764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9789" y="16764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755" y="16764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22098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9" name="Rectangle 13" descr="Wide downward diagonal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667000"/>
            <a:ext cx="1524000" cy="457200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0" name="Rectangle 14" descr="Wide downward diagonal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91000" y="2667000"/>
            <a:ext cx="3810000" cy="4572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1242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31242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5814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4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91000" y="35814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2192338"/>
            <a:ext cx="0" cy="18462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 rot="5400000">
            <a:off x="5943600" y="3733800"/>
            <a:ext cx="381000" cy="3581400"/>
            <a:chOff x="4848" y="2112"/>
            <a:chExt cx="240" cy="1056"/>
          </a:xfrm>
        </p:grpSpPr>
        <p:sp>
          <p:nvSpPr>
            <p:cNvPr id="3311648" name="Line 32" hidden="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 hidden="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3311650" name="Line 34" hidden="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 hidden="1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3" name="Line 37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grpSp>
        <p:nvGrpSpPr>
          <p:cNvPr id="3" name="Group 45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 rot="5400000">
            <a:off x="2781551" y="5600449"/>
            <a:ext cx="1447298" cy="609600"/>
            <a:chOff x="1056" y="1584"/>
            <a:chExt cx="1331" cy="432"/>
          </a:xfrm>
        </p:grpSpPr>
        <p:sp>
          <p:nvSpPr>
            <p:cNvPr id="3311662" name="AutoShape 46" hidden="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 algn="ctr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11663" name="Line 47" hidden="1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4" name="Line 48" hidden="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5" name="Line 49" hidden="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 flipV="1">
              <a:off x="1775" y="1796"/>
              <a:ext cx="612" cy="4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66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>
            <p:custDataLst>
              <p:tags r:id="rId33"/>
            </p:custDataLst>
          </p:nvPr>
        </p:nvSpPr>
        <p:spPr>
          <a:xfrm>
            <a:off x="457200" y="8382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 Tag	 Index	 Offset</a:t>
            </a:r>
            <a:endParaRPr lang="en-US" sz="2800" dirty="0"/>
          </a:p>
        </p:txBody>
      </p:sp>
      <p:cxnSp>
        <p:nvCxnSpPr>
          <p:cNvPr id="57" name="Straight Connector 56"/>
          <p:cNvCxnSpPr/>
          <p:nvPr>
            <p:custDataLst>
              <p:tags r:id="rId34"/>
            </p:custDataLst>
          </p:nvPr>
        </p:nvCxnSpPr>
        <p:spPr>
          <a:xfrm rot="5400000">
            <a:off x="4000500" y="11049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35"/>
            </p:custDataLst>
          </p:nvPr>
        </p:nvCxnSpPr>
        <p:spPr>
          <a:xfrm rot="5400000">
            <a:off x="2628900" y="11049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38" hidden="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39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40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41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grpSp>
        <p:nvGrpSpPr>
          <p:cNvPr id="74" name="Group 31"/>
          <p:cNvGrpSpPr>
            <a:grpSpLocks/>
          </p:cNvGrpSpPr>
          <p:nvPr/>
        </p:nvGrpSpPr>
        <p:grpSpPr bwMode="auto">
          <a:xfrm rot="5400000">
            <a:off x="5905500" y="5448300"/>
            <a:ext cx="381000" cy="1676400"/>
            <a:chOff x="4848" y="2112"/>
            <a:chExt cx="240" cy="1056"/>
          </a:xfrm>
        </p:grpSpPr>
        <p:sp>
          <p:nvSpPr>
            <p:cNvPr id="75" name="Line 32"/>
            <p:cNvSpPr>
              <a:spLocks noChangeShapeType="1"/>
            </p:cNvSpPr>
            <p:nvPr/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Line 33"/>
            <p:cNvSpPr>
              <a:spLocks noChangeShapeType="1"/>
            </p:cNvSpPr>
            <p:nvPr/>
          </p:nvSpPr>
          <p:spPr bwMode="auto">
            <a:xfrm>
              <a:off x="5088" y="2256"/>
              <a:ext cx="0" cy="76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/>
          </p:nvSpPr>
          <p:spPr bwMode="auto">
            <a:xfrm>
              <a:off x="4848" y="2112"/>
              <a:ext cx="24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/>
          </p:nvSpPr>
          <p:spPr bwMode="auto">
            <a:xfrm flipV="1">
              <a:off x="4848" y="3024"/>
              <a:ext cx="24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5" name="Oval 44"/>
          <p:cNvSpPr>
            <a:spLocks noChangeArrowheads="1"/>
          </p:cNvSpPr>
          <p:nvPr/>
        </p:nvSpPr>
        <p:spPr bwMode="auto">
          <a:xfrm>
            <a:off x="3352800" y="4261147"/>
            <a:ext cx="609600" cy="767756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=</a:t>
            </a:r>
          </a:p>
        </p:txBody>
      </p:sp>
      <p:grpSp>
        <p:nvGrpSpPr>
          <p:cNvPr id="86" name="Group 45"/>
          <p:cNvGrpSpPr>
            <a:grpSpLocks/>
          </p:cNvGrpSpPr>
          <p:nvPr/>
        </p:nvGrpSpPr>
        <p:grpSpPr bwMode="auto">
          <a:xfrm rot="5400000">
            <a:off x="2933783" y="5341140"/>
            <a:ext cx="1142833" cy="519289"/>
            <a:chOff x="916" y="1616"/>
            <a:chExt cx="1051" cy="368"/>
          </a:xfrm>
        </p:grpSpPr>
        <p:sp>
          <p:nvSpPr>
            <p:cNvPr id="87" name="AutoShape 46"/>
            <p:cNvSpPr>
              <a:spLocks noChangeArrowheads="1"/>
            </p:cNvSpPr>
            <p:nvPr/>
          </p:nvSpPr>
          <p:spPr bwMode="auto">
            <a:xfrm>
              <a:off x="1248" y="1616"/>
              <a:ext cx="528" cy="368"/>
            </a:xfrm>
            <a:prstGeom prst="flowChartDelay">
              <a:avLst/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Line 47"/>
            <p:cNvSpPr>
              <a:spLocks noChangeShapeType="1"/>
            </p:cNvSpPr>
            <p:nvPr/>
          </p:nvSpPr>
          <p:spPr bwMode="auto">
            <a:xfrm flipH="1">
              <a:off x="916" y="1680"/>
              <a:ext cx="3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Line 49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62200" y="1371600"/>
            <a:ext cx="1159114" cy="1447800"/>
            <a:chOff x="2362200" y="1066800"/>
            <a:chExt cx="1159114" cy="1447800"/>
          </a:xfrm>
        </p:grpSpPr>
        <p:sp>
          <p:nvSpPr>
            <p:cNvPr id="81" name="Line 39"/>
            <p:cNvSpPr>
              <a:spLocks noChangeShapeType="1"/>
            </p:cNvSpPr>
            <p:nvPr/>
          </p:nvSpPr>
          <p:spPr bwMode="auto">
            <a:xfrm>
              <a:off x="2362200" y="2514600"/>
              <a:ext cx="3048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2362200" y="1371600"/>
              <a:ext cx="0" cy="1143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62200" y="1371600"/>
              <a:ext cx="115911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521314" y="1066800"/>
              <a:ext cx="0" cy="3048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Elbow Connector 20"/>
          <p:cNvCxnSpPr>
            <a:stCxn id="85" idx="2"/>
          </p:cNvCxnSpPr>
          <p:nvPr/>
        </p:nvCxnSpPr>
        <p:spPr>
          <a:xfrm rot="10800000">
            <a:off x="1555044" y="1371603"/>
            <a:ext cx="1797756" cy="3273423"/>
          </a:xfrm>
          <a:prstGeom prst="bentConnector2">
            <a:avLst/>
          </a:prstGeom>
          <a:ln w="28575">
            <a:solidFill>
              <a:schemeClr val="bg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28" name="Elbow Connector 3311627"/>
          <p:cNvCxnSpPr/>
          <p:nvPr/>
        </p:nvCxnSpPr>
        <p:spPr>
          <a:xfrm rot="5400000" flipH="1" flipV="1">
            <a:off x="5428762" y="4172438"/>
            <a:ext cx="3163276" cy="609600"/>
          </a:xfrm>
          <a:prstGeom prst="bentConnector3">
            <a:avLst>
              <a:gd name="adj1" fmla="val 34072"/>
            </a:avLst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42" name="Elbow Connector 3311641"/>
          <p:cNvCxnSpPr/>
          <p:nvPr/>
        </p:nvCxnSpPr>
        <p:spPr>
          <a:xfrm rot="16200000" flipV="1">
            <a:off x="3638062" y="4210538"/>
            <a:ext cx="3163276" cy="533400"/>
          </a:xfrm>
          <a:prstGeom prst="bentConnector3">
            <a:avLst>
              <a:gd name="adj1" fmla="val 34662"/>
            </a:avLst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47" name="Straight Connector 3311646"/>
          <p:cNvCxnSpPr>
            <a:stCxn id="85" idx="0"/>
          </p:cNvCxnSpPr>
          <p:nvPr/>
        </p:nvCxnSpPr>
        <p:spPr>
          <a:xfrm flipV="1">
            <a:off x="3657600" y="2895600"/>
            <a:ext cx="0" cy="1365547"/>
          </a:xfrm>
          <a:prstGeom prst="line">
            <a:avLst/>
          </a:prstGeom>
          <a:ln w="28575">
            <a:solidFill>
              <a:schemeClr val="bg1"/>
            </a:solidFill>
            <a:headEnd type="arrow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410200" y="1143000"/>
            <a:ext cx="3048000" cy="5219700"/>
            <a:chOff x="5410200" y="800100"/>
            <a:chExt cx="3048000" cy="5219700"/>
          </a:xfrm>
        </p:grpSpPr>
        <p:cxnSp>
          <p:nvCxnSpPr>
            <p:cNvPr id="32" name="Elbow Connector 31"/>
            <p:cNvCxnSpPr/>
            <p:nvPr/>
          </p:nvCxnSpPr>
          <p:spPr>
            <a:xfrm>
              <a:off x="5410200" y="800100"/>
              <a:ext cx="3048000" cy="5219700"/>
            </a:xfrm>
            <a:prstGeom prst="bentConnector2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6819900" y="6019800"/>
              <a:ext cx="16383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>
            <p:custDataLst>
              <p:tags r:id="rId42"/>
            </p:custDataLst>
          </p:nvPr>
        </p:nvSpPr>
        <p:spPr>
          <a:xfrm>
            <a:off x="2743200" y="6338596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48" name="TextBox 147"/>
          <p:cNvSpPr txBox="1"/>
          <p:nvPr>
            <p:custDataLst>
              <p:tags r:id="rId43"/>
            </p:custDataLst>
          </p:nvPr>
        </p:nvSpPr>
        <p:spPr>
          <a:xfrm>
            <a:off x="5105400" y="64109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510843" y="6172200"/>
            <a:ext cx="0" cy="57659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96000" y="6477000"/>
            <a:ext cx="0" cy="27179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11625" idx="0"/>
            <a:endCxn id="3311634" idx="2"/>
          </p:cNvCxnSpPr>
          <p:nvPr/>
        </p:nvCxnSpPr>
        <p:spPr>
          <a:xfrm>
            <a:off x="6096000" y="2209800"/>
            <a:ext cx="0" cy="1828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950636" y="2930098"/>
            <a:ext cx="402164" cy="2251502"/>
            <a:chOff x="2933700" y="2853897"/>
            <a:chExt cx="402164" cy="2251502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2945720" y="2853897"/>
              <a:ext cx="0" cy="225150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2933700" y="5105399"/>
              <a:ext cx="40216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Box 176"/>
          <p:cNvSpPr txBox="1"/>
          <p:nvPr>
            <p:custDataLst>
              <p:tags r:id="rId44"/>
            </p:custDataLst>
          </p:nvPr>
        </p:nvSpPr>
        <p:spPr>
          <a:xfrm>
            <a:off x="5334000" y="6019800"/>
            <a:ext cx="20574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78" name="Line 48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5376644" y="54864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Line 48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5943600" y="65532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Line 4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6629400" y="54864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TextBox 186"/>
          <p:cNvSpPr txBox="1"/>
          <p:nvPr>
            <p:custDataLst>
              <p:tags r:id="rId48"/>
            </p:custDataLst>
          </p:nvPr>
        </p:nvSpPr>
        <p:spPr>
          <a:xfrm>
            <a:off x="6172200" y="64578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324600" y="685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Byte offset</a:t>
            </a:r>
          </a:p>
        </p:txBody>
      </p:sp>
      <p:cxnSp>
        <p:nvCxnSpPr>
          <p:cNvPr id="119" name="Straight Arrow Connector 118"/>
          <p:cNvCxnSpPr>
            <a:stCxn id="102" idx="1"/>
          </p:cNvCxnSpPr>
          <p:nvPr/>
        </p:nvCxnSpPr>
        <p:spPr>
          <a:xfrm flipH="1" flipV="1">
            <a:off x="5410200" y="914401"/>
            <a:ext cx="914400" cy="22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75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31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1621" grpId="0" animBg="1"/>
      <p:bldP spid="3311622" grpId="0"/>
      <p:bldP spid="3311623" grpId="0"/>
      <p:bldP spid="3311624" grpId="0"/>
      <p:bldP spid="3311625" grpId="0" animBg="1"/>
      <p:bldP spid="3311629" grpId="0" animBg="1"/>
      <p:bldP spid="3311630" grpId="0" animBg="1"/>
      <p:bldP spid="3311631" grpId="0" animBg="1"/>
      <p:bldP spid="3311632" grpId="0" animBg="1"/>
      <p:bldP spid="3311633" grpId="0" animBg="1"/>
      <p:bldP spid="3311634" grpId="0" animBg="1"/>
      <p:bldP spid="3311635" grpId="0" animBg="1"/>
      <p:bldP spid="85" grpId="0" animBg="1"/>
      <p:bldP spid="147" grpId="0"/>
      <p:bldP spid="148" grpId="0"/>
      <p:bldP spid="177" grpId="0"/>
      <p:bldP spid="178" grpId="0" animBg="1"/>
      <p:bldP spid="179" grpId="0" animBg="1"/>
      <p:bldP spid="185" grpId="0" animBg="1"/>
      <p:bldP spid="187" grpId="0"/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76200"/>
            <a:ext cx="8686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in Memory?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228600" y="920889"/>
            <a:ext cx="594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n = 4;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k[] = {3, 14, 0, 10};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fib(</a:t>
            </a: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) {</a:t>
            </a:r>
          </a:p>
          <a:p>
            <a:pPr lvl="1"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if (</a:t>
            </a: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&lt;=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2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) return </a:t>
            </a: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;</a:t>
            </a:r>
          </a:p>
          <a:p>
            <a:pPr lvl="1">
              <a:tabLst>
                <a:tab pos="461963" algn="l"/>
                <a:tab pos="914400" algn="l"/>
              </a:tabLst>
            </a:pPr>
            <a:r>
              <a:rPr lang="da-DK" sz="2400" dirty="0" smtClean="0">
                <a:solidFill>
                  <a:srgbClr val="FFFFFF"/>
                </a:solidFill>
                <a:latin typeface="Consolas" pitchFamily="49" charset="0"/>
              </a:rPr>
              <a:t>else return fib(i-1)+fib(i-2);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}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main(</a:t>
            </a: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ac, char **</a:t>
            </a: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av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) {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nn-NO" sz="2400" dirty="0" smtClean="0">
                <a:solidFill>
                  <a:srgbClr val="FFFFFF"/>
                </a:solidFill>
                <a:latin typeface="Consolas" pitchFamily="49" charset="0"/>
              </a:rPr>
              <a:t>	for (int i = 0; i &lt; n; i++) {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	</a:t>
            </a: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printi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(fib(k[</a:t>
            </a: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]));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	prints("\n");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 	}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}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rgbClr val="FFFFFF"/>
              </a:solidFill>
              <a:latin typeface="Consolas" pitchFamily="49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533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76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9800" y="2579132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78786" y="2046035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62589" y="2046035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5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2579132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9" name="Rectangle 13" descr="Wide downward diagonal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9800" y="3036332"/>
            <a:ext cx="1524000" cy="457200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0" name="Rectangle 14" descr="Wide downward diagonal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33800" y="3036332"/>
            <a:ext cx="3810000" cy="4572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3" name="Line 37" hidden="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sp>
        <p:nvSpPr>
          <p:cNvPr id="3311666" name="Line 50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" name="Line 38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28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29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30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sp>
        <p:nvSpPr>
          <p:cNvPr id="91" name="Rectangle 3"/>
          <p:cNvSpPr txBox="1">
            <a:spLocks noChangeArrowheads="1"/>
          </p:cNvSpPr>
          <p:nvPr>
            <p:custDataLst>
              <p:tags r:id="rId31"/>
            </p:custDataLst>
          </p:nvPr>
        </p:nvSpPr>
        <p:spPr>
          <a:xfrm>
            <a:off x="152400" y="3657600"/>
            <a:ext cx="88392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n</a:t>
            </a:r>
            <a:r>
              <a:rPr lang="en-US" sz="2800" dirty="0" smtClean="0"/>
              <a:t> bit index, </a:t>
            </a:r>
            <a:r>
              <a:rPr lang="en-US" sz="2800" i="1" dirty="0" smtClean="0"/>
              <a:t>m</a:t>
            </a:r>
            <a:r>
              <a:rPr lang="en-US" sz="2800" dirty="0" smtClean="0"/>
              <a:t> bit offset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Q: How big is the cache (</a:t>
            </a:r>
            <a:r>
              <a:rPr lang="en-US" sz="2800" b="1" i="1" dirty="0" smtClean="0">
                <a:solidFill>
                  <a:schemeClr val="accent1"/>
                </a:solidFill>
              </a:rPr>
              <a:t>data only</a:t>
            </a:r>
            <a:r>
              <a:rPr lang="en-US" sz="2800" dirty="0" smtClean="0">
                <a:solidFill>
                  <a:schemeClr val="accent1"/>
                </a:solidFill>
              </a:rPr>
              <a:t>)?</a:t>
            </a:r>
          </a:p>
        </p:txBody>
      </p:sp>
      <p:sp>
        <p:nvSpPr>
          <p:cNvPr id="92" name="Left Brace 91"/>
          <p:cNvSpPr/>
          <p:nvPr/>
        </p:nvSpPr>
        <p:spPr>
          <a:xfrm rot="5400000">
            <a:off x="5347095" y="382731"/>
            <a:ext cx="583407" cy="3810000"/>
          </a:xfrm>
          <a:prstGeom prst="leftBrace">
            <a:avLst>
              <a:gd name="adj1" fmla="val 82346"/>
              <a:gd name="adj2" fmla="val 51334"/>
            </a:avLst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39016" y="1383268"/>
            <a:ext cx="318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91200" y="1383268"/>
            <a:ext cx="370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29851" y="1611868"/>
            <a:ext cx="613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data</a:t>
            </a:r>
            <a:endParaRPr lang="en-US" dirty="0"/>
          </a:p>
        </p:txBody>
      </p:sp>
      <p:cxnSp>
        <p:nvCxnSpPr>
          <p:cNvPr id="94" name="Straight Connector 93"/>
          <p:cNvCxnSpPr/>
          <p:nvPr>
            <p:custDataLst>
              <p:tags r:id="rId32"/>
            </p:custDataLst>
          </p:nvPr>
        </p:nvCxnSpPr>
        <p:spPr>
          <a:xfrm>
            <a:off x="2743200" y="2579132"/>
            <a:ext cx="0" cy="92606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05651" y="1013936"/>
            <a:ext cx="4195149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 Box 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058735" y="914400"/>
            <a:ext cx="442279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cxnSp>
        <p:nvCxnSpPr>
          <p:cNvPr id="99" name="Straight Connector 98"/>
          <p:cNvCxnSpPr/>
          <p:nvPr>
            <p:custDataLst>
              <p:tags r:id="rId34"/>
            </p:custDataLst>
          </p:nvPr>
        </p:nvCxnSpPr>
        <p:spPr>
          <a:xfrm>
            <a:off x="4648200" y="1013936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>
            <p:custDataLst>
              <p:tags r:id="rId35"/>
            </p:custDataLst>
          </p:nvPr>
        </p:nvCxnSpPr>
        <p:spPr>
          <a:xfrm>
            <a:off x="5486400" y="1002268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 Box 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740532" y="914400"/>
            <a:ext cx="687388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Index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7" name="Text Box 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584786" y="914400"/>
            <a:ext cx="759974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33400" y="986135"/>
            <a:ext cx="1574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32-bit </a:t>
            </a:r>
            <a:r>
              <a:rPr lang="en-US" sz="2400" dirty="0" err="1" smtClean="0">
                <a:latin typeface="Calibri"/>
                <a:cs typeface="Calibri"/>
              </a:rPr>
              <a:t>addr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33400" y="2738735"/>
            <a:ext cx="941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Cache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40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 animBg="1"/>
      <p:bldP spid="4" grpId="0"/>
      <p:bldP spid="6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 (Reading)</a:t>
            </a:r>
            <a:endParaRPr lang="en-US" dirty="0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3" name="Line 37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sp>
        <p:nvSpPr>
          <p:cNvPr id="3311666" name="Line 5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" name="Line 38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22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23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24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sp>
        <p:nvSpPr>
          <p:cNvPr id="91" name="Rectangle 3"/>
          <p:cNvSpPr txBox="1">
            <a:spLocks noChangeArrowheads="1"/>
          </p:cNvSpPr>
          <p:nvPr>
            <p:custDataLst>
              <p:tags r:id="rId25"/>
            </p:custDataLst>
          </p:nvPr>
        </p:nvSpPr>
        <p:spPr>
          <a:xfrm>
            <a:off x="152400" y="3657600"/>
            <a:ext cx="8839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n</a:t>
            </a:r>
            <a:r>
              <a:rPr lang="en-US" sz="2800" dirty="0" smtClean="0"/>
              <a:t> bit index, </a:t>
            </a:r>
            <a:r>
              <a:rPr lang="en-US" sz="2800" i="1" dirty="0" smtClean="0"/>
              <a:t>m</a:t>
            </a:r>
            <a:r>
              <a:rPr lang="en-US" sz="2800" dirty="0" smtClean="0"/>
              <a:t> bit offset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Q: </a:t>
            </a:r>
            <a:r>
              <a:rPr lang="en-US" sz="2800" dirty="0">
                <a:solidFill>
                  <a:schemeClr val="accent1"/>
                </a:solidFill>
              </a:rPr>
              <a:t>How much SRAM is needed (</a:t>
            </a:r>
            <a:r>
              <a:rPr lang="en-US" sz="2800" b="1" i="1" dirty="0">
                <a:solidFill>
                  <a:schemeClr val="accent1"/>
                </a:solidFill>
              </a:rPr>
              <a:t>data + overhead</a:t>
            </a:r>
            <a:r>
              <a:rPr lang="en-US" sz="2800" dirty="0">
                <a:solidFill>
                  <a:schemeClr val="accent1"/>
                </a:solidFill>
              </a:rPr>
              <a:t>)?</a:t>
            </a:r>
          </a:p>
        </p:txBody>
      </p:sp>
      <p:sp>
        <p:nvSpPr>
          <p:cNvPr id="52" name="Rectangle 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209800" y="2579132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" name="Text Box 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78786" y="2046035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54" name="Text Box 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762589" y="2046035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56" name="Rectangle 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733800" y="2579132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" name="Rectangle 13" descr="Wide downward diagonal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209800" y="3036332"/>
            <a:ext cx="1524000" cy="457200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" name="Rectangle 14" descr="Wide downward diagonal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733800" y="3036332"/>
            <a:ext cx="3810000" cy="4572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" name="Left Brace 63"/>
          <p:cNvSpPr/>
          <p:nvPr/>
        </p:nvSpPr>
        <p:spPr>
          <a:xfrm rot="5400000">
            <a:off x="5347095" y="382731"/>
            <a:ext cx="583407" cy="3810000"/>
          </a:xfrm>
          <a:prstGeom prst="leftBrace">
            <a:avLst>
              <a:gd name="adj1" fmla="val 82346"/>
              <a:gd name="adj2" fmla="val 51334"/>
            </a:avLst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939016" y="1383268"/>
            <a:ext cx="318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n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5791200" y="1383268"/>
            <a:ext cx="370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</a:t>
            </a:r>
            <a:endParaRPr lang="en-US" dirty="0"/>
          </a:p>
        </p:txBody>
      </p:sp>
      <p:cxnSp>
        <p:nvCxnSpPr>
          <p:cNvPr id="67" name="Straight Connector 66"/>
          <p:cNvCxnSpPr/>
          <p:nvPr>
            <p:custDataLst>
              <p:tags r:id="rId32"/>
            </p:custDataLst>
          </p:nvPr>
        </p:nvCxnSpPr>
        <p:spPr>
          <a:xfrm>
            <a:off x="2743200" y="2579132"/>
            <a:ext cx="0" cy="92606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205651" y="1013936"/>
            <a:ext cx="4195149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 Box 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058735" y="914400"/>
            <a:ext cx="442279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cxnSp>
        <p:nvCxnSpPr>
          <p:cNvPr id="71" name="Straight Connector 70"/>
          <p:cNvCxnSpPr/>
          <p:nvPr>
            <p:custDataLst>
              <p:tags r:id="rId34"/>
            </p:custDataLst>
          </p:nvPr>
        </p:nvCxnSpPr>
        <p:spPr>
          <a:xfrm>
            <a:off x="4648200" y="1013936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>
            <p:custDataLst>
              <p:tags r:id="rId35"/>
            </p:custDataLst>
          </p:nvPr>
        </p:nvCxnSpPr>
        <p:spPr>
          <a:xfrm>
            <a:off x="5486400" y="1002268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740532" y="914400"/>
            <a:ext cx="687388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Index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584786" y="914400"/>
            <a:ext cx="759974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Left Brace 75"/>
          <p:cNvSpPr/>
          <p:nvPr/>
        </p:nvSpPr>
        <p:spPr>
          <a:xfrm rot="5400000">
            <a:off x="2711043" y="1568044"/>
            <a:ext cx="533398" cy="1512116"/>
          </a:xfrm>
          <a:prstGeom prst="leftBrace">
            <a:avLst>
              <a:gd name="adj1" fmla="val 82346"/>
              <a:gd name="adj2" fmla="val 51334"/>
            </a:avLst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329851" y="1611868"/>
            <a:ext cx="613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data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2416975" y="1600200"/>
            <a:ext cx="1088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overhead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33400" y="986135"/>
            <a:ext cx="1574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32-bit </a:t>
            </a:r>
            <a:r>
              <a:rPr lang="en-US" sz="2400" dirty="0" err="1" smtClean="0">
                <a:latin typeface="Calibri"/>
                <a:cs typeface="Calibri"/>
              </a:rPr>
              <a:t>addr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3400" y="2738735"/>
            <a:ext cx="941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Cache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75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64" grpId="0" animBg="1"/>
      <p:bldP spid="65" grpId="0"/>
      <p:bldP spid="66" grpId="0"/>
      <p:bldP spid="76" grpId="0" animBg="1"/>
      <p:bldP spid="77" grpId="0"/>
      <p:bldP spid="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2627" name="Rectangle 3"/>
          <p:cNvSpPr>
            <a:spLocks noChangeArrowheads="1"/>
          </p:cNvSpPr>
          <p:nvPr/>
        </p:nvSpPr>
        <p:spPr bwMode="ltGray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2628" name="Rectangle 4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30" name="Rectangle 6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2631" name="Rectangle 7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2632" name="Rectangle 8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2633" name="Rectangle 9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2634" name="Rectangle 10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2635" name="Rectangle 11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2636" name="Rectangle 12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2637" name="Rectangle 13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2638" name="Text Box 14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2639" name="Text Box 15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82640" name="Text Box 16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2641" name="Text Box 17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2646" name="Rectangle 22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7" name="Rectangle 23"/>
          <p:cNvSpPr>
            <a:spLocks noChangeArrowheads="1"/>
          </p:cNvSpPr>
          <p:nvPr/>
        </p:nvSpPr>
        <p:spPr bwMode="ltGray">
          <a:xfrm>
            <a:off x="2133600" y="5105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8" name="Rectangle 24"/>
          <p:cNvSpPr>
            <a:spLocks noChangeArrowheads="1"/>
          </p:cNvSpPr>
          <p:nvPr/>
        </p:nvSpPr>
        <p:spPr bwMode="ltGray">
          <a:xfrm>
            <a:off x="2133600" y="5410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9" name="Rectangle 25"/>
          <p:cNvSpPr>
            <a:spLocks noChangeArrowheads="1"/>
          </p:cNvSpPr>
          <p:nvPr/>
        </p:nvSpPr>
        <p:spPr bwMode="ltGray">
          <a:xfrm>
            <a:off x="21336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2651" name="Text Box 27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2655" name="Rectangle 31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2656" name="Rectangle 32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2657" name="Rectangle 33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2658" name="Rectangle 34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2659" name="Rectangle 35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2660" name="Rectangle 36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2661" name="Rectangle 37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2662" name="Rectangle 38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2663" name="Text Box 39"/>
          <p:cNvSpPr txBox="1">
            <a:spLocks noChangeArrowheads="1"/>
          </p:cNvSpPr>
          <p:nvPr/>
        </p:nvSpPr>
        <p:spPr bwMode="auto">
          <a:xfrm>
            <a:off x="3657600" y="1219200"/>
            <a:ext cx="132600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4 cache </a:t>
            </a:r>
            <a:r>
              <a:rPr lang="en-US" sz="1600" b="1" dirty="0" smtClean="0">
                <a:solidFill>
                  <a:schemeClr val="accent1"/>
                </a:solidFill>
              </a:rPr>
              <a:t>lines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u="sng" dirty="0">
                <a:solidFill>
                  <a:schemeClr val="accent1"/>
                </a:solidFill>
              </a:rPr>
              <a:t>2</a:t>
            </a:r>
            <a:r>
              <a:rPr lang="en-US" sz="1600" b="1" dirty="0">
                <a:solidFill>
                  <a:schemeClr val="accent1"/>
                </a:solidFill>
              </a:rPr>
              <a:t> word </a:t>
            </a:r>
            <a:r>
              <a:rPr lang="en-US" sz="1600" b="1" dirty="0" smtClean="0">
                <a:solidFill>
                  <a:schemeClr val="accent1"/>
                </a:solidFill>
              </a:rPr>
              <a:t>block</a:t>
            </a:r>
          </a:p>
        </p:txBody>
      </p:sp>
      <p:sp>
        <p:nvSpPr>
          <p:cNvPr id="51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ltGray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ltGray">
          <a:xfrm>
            <a:off x="45720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ltGray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ltGray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8"/>
          <p:cNvSpPr>
            <a:spLocks noChangeArrowheads="1"/>
          </p:cNvSpPr>
          <p:nvPr/>
        </p:nvSpPr>
        <p:spPr bwMode="ltGray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9"/>
          <p:cNvSpPr>
            <a:spLocks noChangeArrowheads="1"/>
          </p:cNvSpPr>
          <p:nvPr/>
        </p:nvSpPr>
        <p:spPr bwMode="ltGray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ltGray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61" name="Rectangle 40"/>
          <p:cNvSpPr>
            <a:spLocks noChangeArrowheads="1"/>
          </p:cNvSpPr>
          <p:nvPr/>
        </p:nvSpPr>
        <p:spPr bwMode="ltGray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62" name="Rectangle 42"/>
          <p:cNvSpPr>
            <a:spLocks noChangeArrowheads="1"/>
          </p:cNvSpPr>
          <p:nvPr/>
        </p:nvSpPr>
        <p:spPr bwMode="ltGray">
          <a:xfrm>
            <a:off x="4030663" y="4114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43"/>
          <p:cNvSpPr>
            <a:spLocks noChangeArrowheads="1"/>
          </p:cNvSpPr>
          <p:nvPr/>
        </p:nvSpPr>
        <p:spPr bwMode="ltGray">
          <a:xfrm>
            <a:off x="4572000" y="4419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44"/>
          <p:cNvSpPr>
            <a:spLocks noChangeArrowheads="1"/>
          </p:cNvSpPr>
          <p:nvPr/>
        </p:nvSpPr>
        <p:spPr bwMode="ltGray">
          <a:xfrm>
            <a:off x="3802063" y="41148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65" name="Rectangle 4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4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4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4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69" name="Rectangle 49"/>
          <p:cNvSpPr>
            <a:spLocks noChangeArrowheads="1"/>
          </p:cNvSpPr>
          <p:nvPr/>
        </p:nvSpPr>
        <p:spPr bwMode="ltGray">
          <a:xfrm>
            <a:off x="4572000" y="4114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 dirty="0" smtClean="0"/>
              <a:t>Example: Direct Mapped Cache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0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2627" name="Rectangle 3"/>
          <p:cNvSpPr>
            <a:spLocks noChangeArrowheads="1"/>
          </p:cNvSpPr>
          <p:nvPr/>
        </p:nvSpPr>
        <p:spPr bwMode="ltGray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2628" name="Rectangle 4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30" name="Rectangle 6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2631" name="Rectangle 7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2632" name="Rectangle 8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2633" name="Rectangle 9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2634" name="Rectangle 10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2635" name="Rectangle 11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2636" name="Rectangle 12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2637" name="Rectangle 13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2638" name="Text Box 14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2639" name="Text Box 15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82640" name="Text Box 16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2641" name="Text Box 17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2646" name="Rectangle 22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7" name="Rectangle 23"/>
          <p:cNvSpPr>
            <a:spLocks noChangeArrowheads="1"/>
          </p:cNvSpPr>
          <p:nvPr/>
        </p:nvSpPr>
        <p:spPr bwMode="ltGray">
          <a:xfrm>
            <a:off x="2133600" y="5105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8" name="Rectangle 24"/>
          <p:cNvSpPr>
            <a:spLocks noChangeArrowheads="1"/>
          </p:cNvSpPr>
          <p:nvPr/>
        </p:nvSpPr>
        <p:spPr bwMode="ltGray">
          <a:xfrm>
            <a:off x="2133600" y="5410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9" name="Rectangle 25"/>
          <p:cNvSpPr>
            <a:spLocks noChangeArrowheads="1"/>
          </p:cNvSpPr>
          <p:nvPr/>
        </p:nvSpPr>
        <p:spPr bwMode="ltGray">
          <a:xfrm>
            <a:off x="21336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2651" name="Text Box 27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2655" name="Rectangle 31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2656" name="Rectangle 32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2657" name="Rectangle 33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2658" name="Rectangle 34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2659" name="Rectangle 35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2660" name="Rectangle 36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2661" name="Rectangle 37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2662" name="Rectangle 38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2663" name="Text Box 39"/>
          <p:cNvSpPr txBox="1">
            <a:spLocks noChangeArrowheads="1"/>
          </p:cNvSpPr>
          <p:nvPr/>
        </p:nvSpPr>
        <p:spPr bwMode="auto">
          <a:xfrm>
            <a:off x="3657600" y="1219200"/>
            <a:ext cx="154701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4 cache </a:t>
            </a:r>
            <a:r>
              <a:rPr lang="en-US" sz="1600" b="1" dirty="0" smtClean="0">
                <a:solidFill>
                  <a:schemeClr val="accent1"/>
                </a:solidFill>
              </a:rPr>
              <a:t>lines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u="sng" dirty="0">
                <a:solidFill>
                  <a:schemeClr val="accent1"/>
                </a:solidFill>
              </a:rPr>
              <a:t>2</a:t>
            </a:r>
            <a:r>
              <a:rPr lang="en-US" sz="1600" b="1" dirty="0">
                <a:solidFill>
                  <a:schemeClr val="accent1"/>
                </a:solidFill>
              </a:rPr>
              <a:t> word </a:t>
            </a:r>
            <a:r>
              <a:rPr lang="en-US" sz="1600" b="1" dirty="0" smtClean="0">
                <a:solidFill>
                  <a:schemeClr val="accent1"/>
                </a:solidFill>
              </a:rPr>
              <a:t>block</a:t>
            </a:r>
          </a:p>
          <a:p>
            <a:r>
              <a:rPr lang="en-US" sz="1600" b="1" u="sng" dirty="0">
                <a:solidFill>
                  <a:schemeClr val="accent1"/>
                </a:solidFill>
              </a:rPr>
              <a:t>2</a:t>
            </a:r>
            <a:r>
              <a:rPr lang="en-US" sz="1600" b="1" dirty="0">
                <a:solidFill>
                  <a:schemeClr val="accent1"/>
                </a:solidFill>
              </a:rPr>
              <a:t> bit tag </a:t>
            </a:r>
            <a:r>
              <a:rPr lang="en-US" sz="1600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sz="1600" b="1" dirty="0" smtClean="0">
                <a:solidFill>
                  <a:schemeClr val="accent1"/>
                </a:solidFill>
              </a:rPr>
              <a:t>2 bit index field</a:t>
            </a:r>
          </a:p>
          <a:p>
            <a:r>
              <a:rPr lang="en-US" sz="1600" b="1" dirty="0" smtClean="0">
                <a:solidFill>
                  <a:schemeClr val="accent1"/>
                </a:solidFill>
              </a:rPr>
              <a:t>1 bit offset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ltGray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ltGray">
          <a:xfrm>
            <a:off x="45720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ltGray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ltGray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8"/>
          <p:cNvSpPr>
            <a:spLocks noChangeArrowheads="1"/>
          </p:cNvSpPr>
          <p:nvPr/>
        </p:nvSpPr>
        <p:spPr bwMode="ltGray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9"/>
          <p:cNvSpPr>
            <a:spLocks noChangeArrowheads="1"/>
          </p:cNvSpPr>
          <p:nvPr/>
        </p:nvSpPr>
        <p:spPr bwMode="ltGray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ltGray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61" name="Rectangle 40"/>
          <p:cNvSpPr>
            <a:spLocks noChangeArrowheads="1"/>
          </p:cNvSpPr>
          <p:nvPr/>
        </p:nvSpPr>
        <p:spPr bwMode="ltGray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62" name="Rectangle 42"/>
          <p:cNvSpPr>
            <a:spLocks noChangeArrowheads="1"/>
          </p:cNvSpPr>
          <p:nvPr/>
        </p:nvSpPr>
        <p:spPr bwMode="ltGray">
          <a:xfrm>
            <a:off x="4030663" y="4114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43"/>
          <p:cNvSpPr>
            <a:spLocks noChangeArrowheads="1"/>
          </p:cNvSpPr>
          <p:nvPr/>
        </p:nvSpPr>
        <p:spPr bwMode="ltGray">
          <a:xfrm>
            <a:off x="4572000" y="4419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44"/>
          <p:cNvSpPr>
            <a:spLocks noChangeArrowheads="1"/>
          </p:cNvSpPr>
          <p:nvPr/>
        </p:nvSpPr>
        <p:spPr bwMode="ltGray">
          <a:xfrm>
            <a:off x="3802063" y="41148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65" name="Rectangle 4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4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4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4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69" name="Rectangle 49"/>
          <p:cNvSpPr>
            <a:spLocks noChangeArrowheads="1"/>
          </p:cNvSpPr>
          <p:nvPr/>
        </p:nvSpPr>
        <p:spPr bwMode="ltGray">
          <a:xfrm>
            <a:off x="4572000" y="4114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Direct Mapped Cache</a:t>
            </a:r>
            <a:endParaRPr lang="en-US" dirty="0"/>
          </a:p>
        </p:txBody>
      </p:sp>
      <p:sp>
        <p:nvSpPr>
          <p:cNvPr id="52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2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674" name="Rectangle 2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484675" name="Rectangle 3"/>
          <p:cNvSpPr>
            <a:spLocks noChangeArrowheads="1"/>
          </p:cNvSpPr>
          <p:nvPr/>
        </p:nvSpPr>
        <p:spPr bwMode="ltGray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4676" name="Rectangle 4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78" name="Rectangle 6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4679" name="Rectangle 7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4680" name="Rectangle 8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4681" name="Rectangle 9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4682" name="Rectangle 10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4683" name="Rectangle 11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4684" name="Rectangle 12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4685" name="Rectangle 13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4686" name="Text Box 14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4687" name="Text Box 15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4688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4689" name="Rectangle 17"/>
          <p:cNvSpPr>
            <a:spLocks noChangeArrowheads="1"/>
          </p:cNvSpPr>
          <p:nvPr/>
        </p:nvSpPr>
        <p:spPr bwMode="ltGray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0" name="Rectangle 18"/>
          <p:cNvSpPr>
            <a:spLocks noChangeArrowheads="1"/>
          </p:cNvSpPr>
          <p:nvPr/>
        </p:nvSpPr>
        <p:spPr bwMode="ltGray">
          <a:xfrm>
            <a:off x="45720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1" name="Rectangle 19"/>
          <p:cNvSpPr>
            <a:spLocks noChangeArrowheads="1"/>
          </p:cNvSpPr>
          <p:nvPr/>
        </p:nvSpPr>
        <p:spPr bwMode="ltGray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3" name="Rectangle 21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4" name="Rectangle 22"/>
          <p:cNvSpPr>
            <a:spLocks noChangeArrowheads="1"/>
          </p:cNvSpPr>
          <p:nvPr/>
        </p:nvSpPr>
        <p:spPr bwMode="ltGray">
          <a:xfrm>
            <a:off x="2133600" y="5105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5" name="Rectangle 23"/>
          <p:cNvSpPr>
            <a:spLocks noChangeArrowheads="1"/>
          </p:cNvSpPr>
          <p:nvPr/>
        </p:nvSpPr>
        <p:spPr bwMode="ltGray">
          <a:xfrm>
            <a:off x="2133600" y="5410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6" name="Rectangle 24"/>
          <p:cNvSpPr>
            <a:spLocks noChangeArrowheads="1"/>
          </p:cNvSpPr>
          <p:nvPr/>
        </p:nvSpPr>
        <p:spPr bwMode="ltGray">
          <a:xfrm>
            <a:off x="21336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7" name="Text Box 25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4698" name="Text Box 26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4699" name="Rectangle 27"/>
          <p:cNvSpPr>
            <a:spLocks noChangeArrowheads="1"/>
          </p:cNvSpPr>
          <p:nvPr/>
        </p:nvSpPr>
        <p:spPr bwMode="ltGray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00" name="Rectangle 28"/>
          <p:cNvSpPr>
            <a:spLocks noChangeArrowheads="1"/>
          </p:cNvSpPr>
          <p:nvPr/>
        </p:nvSpPr>
        <p:spPr bwMode="ltGray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01" name="Rectangle 29"/>
          <p:cNvSpPr>
            <a:spLocks noChangeArrowheads="1"/>
          </p:cNvSpPr>
          <p:nvPr/>
        </p:nvSpPr>
        <p:spPr bwMode="ltGray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02" name="Rectangle 30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4703" name="Rectangle 31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4704" name="Rectangle 32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4705" name="Rectangle 33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4706" name="Rectangle 34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4707" name="Rectangle 35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4708" name="Rectangle 36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4709" name="Rectangle 37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4711" name="Rectangle 39"/>
          <p:cNvSpPr>
            <a:spLocks noChangeArrowheads="1"/>
          </p:cNvSpPr>
          <p:nvPr/>
        </p:nvSpPr>
        <p:spPr bwMode="ltGray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4712" name="Rectangle 40"/>
          <p:cNvSpPr>
            <a:spLocks noChangeArrowheads="1"/>
          </p:cNvSpPr>
          <p:nvPr/>
        </p:nvSpPr>
        <p:spPr bwMode="ltGray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4713" name="Line 41"/>
          <p:cNvSpPr>
            <a:spLocks noChangeShapeType="1"/>
          </p:cNvSpPr>
          <p:nvPr/>
        </p:nvSpPr>
        <p:spPr bwMode="auto">
          <a:xfrm flipH="1">
            <a:off x="5715000" y="1828800"/>
            <a:ext cx="762000" cy="1219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4714" name="Rectangle 42"/>
          <p:cNvSpPr>
            <a:spLocks noChangeArrowheads="1"/>
          </p:cNvSpPr>
          <p:nvPr/>
        </p:nvSpPr>
        <p:spPr bwMode="ltGray">
          <a:xfrm>
            <a:off x="4030663" y="4114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15" name="Rectangle 43"/>
          <p:cNvSpPr>
            <a:spLocks noChangeArrowheads="1"/>
          </p:cNvSpPr>
          <p:nvPr/>
        </p:nvSpPr>
        <p:spPr bwMode="ltGray">
          <a:xfrm>
            <a:off x="4572000" y="4419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16" name="Rectangle 44"/>
          <p:cNvSpPr>
            <a:spLocks noChangeArrowheads="1"/>
          </p:cNvSpPr>
          <p:nvPr/>
        </p:nvSpPr>
        <p:spPr bwMode="ltGray">
          <a:xfrm>
            <a:off x="3802063" y="41148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4717" name="Rectangle 4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18" name="Rectangle 4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19" name="Rectangle 4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20" name="Rectangle 4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4721" name="Rectangle 49"/>
          <p:cNvSpPr>
            <a:spLocks noChangeArrowheads="1"/>
          </p:cNvSpPr>
          <p:nvPr/>
        </p:nvSpPr>
        <p:spPr bwMode="ltGray">
          <a:xfrm>
            <a:off x="4572000" y="4114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52" name="AutoShape 38"/>
          <p:cNvSpPr>
            <a:spLocks noChangeArrowheads="1"/>
          </p:cNvSpPr>
          <p:nvPr/>
        </p:nvSpPr>
        <p:spPr bwMode="auto">
          <a:xfrm>
            <a:off x="914400" y="23927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50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55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8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7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6722" name="Rectangle 2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6723" name="Rectangle 3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6724" name="Rectangle 4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6726" name="Rectangle 6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6727" name="Rectangle 7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6728" name="Rectangle 8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6729" name="Rectangle 9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6730" name="Rectangle 10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6731" name="Rectangle 11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6732" name="Rectangle 12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6733" name="Rectangle 13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6734" name="Text Box 14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6735" name="Text Box 15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6736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6737" name="Rectangle 17"/>
          <p:cNvSpPr>
            <a:spLocks noChangeArrowheads="1"/>
          </p:cNvSpPr>
          <p:nvPr/>
        </p:nvSpPr>
        <p:spPr bwMode="ltGray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00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86738" name="Rectangle 18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739" name="Rectangle 19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1" name="Rectangle 21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2" name="Rectangle 2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3" name="Rectangle 23"/>
          <p:cNvSpPr>
            <a:spLocks noChangeArrowheads="1"/>
          </p:cNvSpPr>
          <p:nvPr/>
        </p:nvSpPr>
        <p:spPr bwMode="ltGray">
          <a:xfrm>
            <a:off x="2133600" y="5410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4" name="Rectangle 24"/>
          <p:cNvSpPr>
            <a:spLocks noChangeArrowheads="1"/>
          </p:cNvSpPr>
          <p:nvPr/>
        </p:nvSpPr>
        <p:spPr bwMode="ltGray">
          <a:xfrm>
            <a:off x="21336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5" name="Text Box 25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6746" name="Text Box 26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6747" name="Rectangle 27"/>
          <p:cNvSpPr>
            <a:spLocks noChangeArrowheads="1"/>
          </p:cNvSpPr>
          <p:nvPr/>
        </p:nvSpPr>
        <p:spPr bwMode="ltGray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8" name="Rectangle 28"/>
          <p:cNvSpPr>
            <a:spLocks noChangeArrowheads="1"/>
          </p:cNvSpPr>
          <p:nvPr/>
        </p:nvSpPr>
        <p:spPr bwMode="ltGray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9" name="Rectangle 29"/>
          <p:cNvSpPr>
            <a:spLocks noChangeArrowheads="1"/>
          </p:cNvSpPr>
          <p:nvPr/>
        </p:nvSpPr>
        <p:spPr bwMode="ltGray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50" name="Rectangle 30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6751" name="Rectangle 31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6752" name="Rectangle 32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6753" name="Rectangle 33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6754" name="Rectangle 34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6755" name="Rectangle 35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6756" name="Rectangle 36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6757" name="Rectangle 37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6758" name="AutoShape 38"/>
          <p:cNvSpPr>
            <a:spLocks noChangeArrowheads="1"/>
          </p:cNvSpPr>
          <p:nvPr/>
        </p:nvSpPr>
        <p:spPr bwMode="auto">
          <a:xfrm>
            <a:off x="914400" y="23927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6759" name="Rectangle 39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86760" name="Rectangle 40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86761" name="Rectangle 41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86762" name="Text Box 42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0</a:t>
            </a:r>
          </a:p>
        </p:txBody>
      </p:sp>
      <p:grpSp>
        <p:nvGrpSpPr>
          <p:cNvPr id="3486763" name="Group 43"/>
          <p:cNvGrpSpPr>
            <a:grpSpLocks/>
          </p:cNvGrpSpPr>
          <p:nvPr/>
        </p:nvGrpSpPr>
        <p:grpSpPr bwMode="auto">
          <a:xfrm>
            <a:off x="3762375" y="1966913"/>
            <a:ext cx="2500313" cy="1404937"/>
            <a:chOff x="2514" y="1335"/>
            <a:chExt cx="1575" cy="885"/>
          </a:xfrm>
        </p:grpSpPr>
        <p:sp>
          <p:nvSpPr>
            <p:cNvPr id="3486764" name="Text Box 44"/>
            <p:cNvSpPr txBox="1">
              <a:spLocks noChangeArrowheads="1"/>
            </p:cNvSpPr>
            <p:nvPr/>
          </p:nvSpPr>
          <p:spPr bwMode="auto">
            <a:xfrm>
              <a:off x="2514" y="1335"/>
              <a:ext cx="8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 err="1">
                  <a:solidFill>
                    <a:schemeClr val="bg1"/>
                  </a:solidFill>
                </a:rPr>
                <a:t>Addr</a:t>
              </a:r>
              <a:r>
                <a:rPr lang="en-US" b="1" dirty="0">
                  <a:solidFill>
                    <a:schemeClr val="bg1"/>
                  </a:solidFill>
                </a:rPr>
                <a:t>: </a:t>
              </a:r>
              <a:r>
                <a:rPr lang="en-US" b="1" dirty="0" smtClean="0">
                  <a:solidFill>
                    <a:schemeClr val="accent1"/>
                  </a:solidFill>
                </a:rPr>
                <a:t>00</a:t>
              </a:r>
              <a:r>
                <a:rPr lang="en-US" b="1" dirty="0" smtClean="0">
                  <a:solidFill>
                    <a:schemeClr val="bg1"/>
                  </a:solidFill>
                </a:rPr>
                <a:t>00</a:t>
              </a:r>
              <a:r>
                <a:rPr lang="en-US" b="1" u="sng" dirty="0" smtClean="0">
                  <a:solidFill>
                    <a:srgbClr val="FF0000"/>
                  </a:solidFill>
                </a:rPr>
                <a:t>1</a:t>
              </a:r>
              <a:endParaRPr lang="en-US" b="1" u="sng" dirty="0">
                <a:solidFill>
                  <a:srgbClr val="FF0000"/>
                </a:solidFill>
              </a:endParaRPr>
            </a:p>
          </p:txBody>
        </p:sp>
        <p:sp>
          <p:nvSpPr>
            <p:cNvPr id="3486765" name="Line 45"/>
            <p:cNvSpPr>
              <a:spLocks noChangeShapeType="1"/>
            </p:cNvSpPr>
            <p:nvPr/>
          </p:nvSpPr>
          <p:spPr bwMode="auto">
            <a:xfrm flipH="1">
              <a:off x="2889" y="1566"/>
              <a:ext cx="113" cy="14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6766" name="Freeform 46"/>
            <p:cNvSpPr>
              <a:spLocks/>
            </p:cNvSpPr>
            <p:nvPr/>
          </p:nvSpPr>
          <p:spPr bwMode="auto">
            <a:xfrm flipV="1">
              <a:off x="3360" y="1488"/>
              <a:ext cx="729" cy="732"/>
            </a:xfrm>
            <a:custGeom>
              <a:avLst/>
              <a:gdLst>
                <a:gd name="T0" fmla="*/ 0 w 616"/>
                <a:gd name="T1" fmla="*/ 720 h 720"/>
                <a:gd name="T2" fmla="*/ 576 w 616"/>
                <a:gd name="T3" fmla="*/ 240 h 720"/>
                <a:gd name="T4" fmla="*/ 240 w 616"/>
                <a:gd name="T5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6" h="720">
                  <a:moveTo>
                    <a:pt x="0" y="720"/>
                  </a:moveTo>
                  <a:cubicBezTo>
                    <a:pt x="268" y="540"/>
                    <a:pt x="536" y="360"/>
                    <a:pt x="576" y="240"/>
                  </a:cubicBezTo>
                  <a:cubicBezTo>
                    <a:pt x="616" y="120"/>
                    <a:pt x="296" y="40"/>
                    <a:pt x="24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486767" name="Text Box 47"/>
          <p:cNvSpPr txBox="1">
            <a:spLocks noChangeArrowheads="1"/>
          </p:cNvSpPr>
          <p:nvPr/>
        </p:nvSpPr>
        <p:spPr bwMode="auto">
          <a:xfrm rot="-2303366">
            <a:off x="5793429" y="2265413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chemeClr val="bg1"/>
                </a:solidFill>
              </a:rPr>
              <a:t>offset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486768" name="Rectangle 48"/>
          <p:cNvSpPr>
            <a:spLocks noChangeArrowheads="1"/>
          </p:cNvSpPr>
          <p:nvPr/>
        </p:nvSpPr>
        <p:spPr bwMode="ltGray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86769" name="Rectangle 49"/>
          <p:cNvSpPr>
            <a:spLocks noChangeArrowheads="1"/>
          </p:cNvSpPr>
          <p:nvPr/>
        </p:nvSpPr>
        <p:spPr bwMode="ltGray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86770" name="Text Box 50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9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61" name="Rectangle 42"/>
          <p:cNvSpPr>
            <a:spLocks noChangeArrowheads="1"/>
          </p:cNvSpPr>
          <p:nvPr/>
        </p:nvSpPr>
        <p:spPr bwMode="ltGray">
          <a:xfrm>
            <a:off x="4030663" y="4114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43"/>
          <p:cNvSpPr>
            <a:spLocks noChangeArrowheads="1"/>
          </p:cNvSpPr>
          <p:nvPr/>
        </p:nvSpPr>
        <p:spPr bwMode="ltGray">
          <a:xfrm>
            <a:off x="4572000" y="4419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44"/>
          <p:cNvSpPr>
            <a:spLocks noChangeArrowheads="1"/>
          </p:cNvSpPr>
          <p:nvPr/>
        </p:nvSpPr>
        <p:spPr bwMode="ltGray">
          <a:xfrm>
            <a:off x="3802063" y="41148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64" name="Rectangle 4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4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4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4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68" name="Rectangle 49"/>
          <p:cNvSpPr>
            <a:spLocks noChangeArrowheads="1"/>
          </p:cNvSpPr>
          <p:nvPr/>
        </p:nvSpPr>
        <p:spPr bwMode="ltGray">
          <a:xfrm>
            <a:off x="4572000" y="4114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70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5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8770" name="Rectangle 2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8771" name="Rectangle 3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8772" name="Rectangle 4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8774" name="Rectangle 6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8775" name="Rectangle 7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8776" name="Rectangle 8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8777" name="Rectangle 9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8778" name="Rectangle 10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8779" name="Rectangle 11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8780" name="Rectangle 12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8781" name="Rectangle 13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8782" name="Text Box 14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8783" name="Text Box 15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8784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8785" name="Rectangle 17"/>
          <p:cNvSpPr>
            <a:spLocks noChangeArrowheads="1"/>
          </p:cNvSpPr>
          <p:nvPr/>
        </p:nvSpPr>
        <p:spPr bwMode="ltGray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88786" name="Rectangle 18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87" name="Rectangle 19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89" name="Rectangle 21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0" name="Rectangle 2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1" name="Rectangle 23"/>
          <p:cNvSpPr>
            <a:spLocks noChangeArrowheads="1"/>
          </p:cNvSpPr>
          <p:nvPr/>
        </p:nvSpPr>
        <p:spPr bwMode="ltGray">
          <a:xfrm>
            <a:off x="2133600" y="5410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2" name="Rectangle 24"/>
          <p:cNvSpPr>
            <a:spLocks noChangeArrowheads="1"/>
          </p:cNvSpPr>
          <p:nvPr/>
        </p:nvSpPr>
        <p:spPr bwMode="ltGray">
          <a:xfrm>
            <a:off x="21336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3" name="Text Box 25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8794" name="Text Box 26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8795" name="Rectangle 27"/>
          <p:cNvSpPr>
            <a:spLocks noChangeArrowheads="1"/>
          </p:cNvSpPr>
          <p:nvPr/>
        </p:nvSpPr>
        <p:spPr bwMode="ltGray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6" name="Rectangle 28"/>
          <p:cNvSpPr>
            <a:spLocks noChangeArrowheads="1"/>
          </p:cNvSpPr>
          <p:nvPr/>
        </p:nvSpPr>
        <p:spPr bwMode="ltGray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7" name="Rectangle 29"/>
          <p:cNvSpPr>
            <a:spLocks noChangeArrowheads="1"/>
          </p:cNvSpPr>
          <p:nvPr/>
        </p:nvSpPr>
        <p:spPr bwMode="ltGray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8" name="Rectangle 30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8799" name="Rectangle 31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8800" name="Rectangle 32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8801" name="Rectangle 33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8802" name="Rectangle 34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8803" name="Rectangle 35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8804" name="Rectangle 36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8805" name="Rectangle 37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8806" name="AutoShape 38"/>
          <p:cNvSpPr>
            <a:spLocks noChangeArrowheads="1"/>
          </p:cNvSpPr>
          <p:nvPr/>
        </p:nvSpPr>
        <p:spPr bwMode="auto">
          <a:xfrm>
            <a:off x="914400" y="26213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8807" name="Rectangle 39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88808" name="Rectangle 40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88809" name="Rectangle 41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88810" name="Text Box 42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88811" name="Rectangle 43"/>
          <p:cNvSpPr>
            <a:spLocks noChangeArrowheads="1"/>
          </p:cNvSpPr>
          <p:nvPr/>
        </p:nvSpPr>
        <p:spPr bwMode="ltGray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88812" name="Rectangle 44"/>
          <p:cNvSpPr>
            <a:spLocks noChangeArrowheads="1"/>
          </p:cNvSpPr>
          <p:nvPr/>
        </p:nvSpPr>
        <p:spPr bwMode="ltGray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88813" name="Text Box 45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4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56" name="Rectangle 42"/>
          <p:cNvSpPr>
            <a:spLocks noChangeArrowheads="1"/>
          </p:cNvSpPr>
          <p:nvPr/>
        </p:nvSpPr>
        <p:spPr bwMode="ltGray">
          <a:xfrm>
            <a:off x="4030663" y="4114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43"/>
          <p:cNvSpPr>
            <a:spLocks noChangeArrowheads="1"/>
          </p:cNvSpPr>
          <p:nvPr/>
        </p:nvSpPr>
        <p:spPr bwMode="ltGray">
          <a:xfrm>
            <a:off x="4572000" y="4419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44"/>
          <p:cNvSpPr>
            <a:spLocks noChangeArrowheads="1"/>
          </p:cNvSpPr>
          <p:nvPr/>
        </p:nvSpPr>
        <p:spPr bwMode="ltGray">
          <a:xfrm>
            <a:off x="3802063" y="41148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59" name="Rectangle 4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4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4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4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63" name="Rectangle 49"/>
          <p:cNvSpPr>
            <a:spLocks noChangeArrowheads="1"/>
          </p:cNvSpPr>
          <p:nvPr/>
        </p:nvSpPr>
        <p:spPr bwMode="ltGray">
          <a:xfrm>
            <a:off x="4572000" y="4114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5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0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0818" name="Rectangle 2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19" name="Rectangle 3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20" name="Rectangle 4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21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0822" name="Rectangle 6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0823" name="Rectangle 7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0825" name="Rectangle 9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90826" name="Rectangle 10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90827" name="Rectangle 11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90828" name="Rectangle 12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90829" name="Rectangle 13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90830" name="Rectangle 14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90831" name="Rectangle 15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90832" name="Rectangle 16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90833" name="Text Box 17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90834" name="Text Box 1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90835" name="Text Box 19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90836" name="Rectangle 20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0837" name="Rectangle 21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38" name="Rectangle 22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0" name="Rectangle 24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1" name="Rectangle 25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2" name="Rectangle 26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3" name="Rectangle 27"/>
          <p:cNvSpPr>
            <a:spLocks noChangeArrowheads="1"/>
          </p:cNvSpPr>
          <p:nvPr/>
        </p:nvSpPr>
        <p:spPr bwMode="ltGray">
          <a:xfrm>
            <a:off x="21336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4" name="Text Box 28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90845" name="Text Box 29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90846" name="Rectangle 30"/>
          <p:cNvSpPr>
            <a:spLocks noChangeArrowheads="1"/>
          </p:cNvSpPr>
          <p:nvPr/>
        </p:nvSpPr>
        <p:spPr bwMode="blackWhite">
          <a:xfrm>
            <a:off x="4038600" y="4090416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00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90847" name="Rectangle 31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8" name="Rectangle 32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9" name="Rectangle 3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90850" name="Rectangle 3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90851" name="Rectangle 3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90852" name="Rectangle 3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90853" name="Rectangle 3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90854" name="Rectangle 3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90855" name="Rectangle 3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90856" name="Rectangle 4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90857" name="AutoShape 41"/>
          <p:cNvSpPr>
            <a:spLocks noChangeArrowheads="1"/>
          </p:cNvSpPr>
          <p:nvPr/>
        </p:nvSpPr>
        <p:spPr bwMode="auto">
          <a:xfrm>
            <a:off x="914400" y="26213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0858" name="Rectangle 42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90859" name="Rectangle 43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0860" name="Rectangle 44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0861" name="Text Box 45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90862" name="Rectangle 46"/>
          <p:cNvSpPr>
            <a:spLocks noChangeArrowheads="1"/>
          </p:cNvSpPr>
          <p:nvPr/>
        </p:nvSpPr>
        <p:spPr bwMode="auto">
          <a:xfrm>
            <a:off x="4572000" y="438943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0863" name="Rectangle 47"/>
          <p:cNvSpPr>
            <a:spLocks noChangeArrowheads="1"/>
          </p:cNvSpPr>
          <p:nvPr/>
        </p:nvSpPr>
        <p:spPr bwMode="auto">
          <a:xfrm>
            <a:off x="4572000" y="410051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0864" name="Rectangle 48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0865" name="Text Box 49"/>
          <p:cNvSpPr txBox="1">
            <a:spLocks noChangeArrowheads="1"/>
          </p:cNvSpPr>
          <p:nvPr/>
        </p:nvSpPr>
        <p:spPr bwMode="auto">
          <a:xfrm>
            <a:off x="3863975" y="1752600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</a:t>
            </a:r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en-US" b="1" u="sng" dirty="0" smtClean="0">
                <a:solidFill>
                  <a:srgbClr val="FF0000"/>
                </a:solidFill>
              </a:rPr>
              <a:t>1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490866" name="Freeform 50"/>
          <p:cNvSpPr>
            <a:spLocks/>
          </p:cNvSpPr>
          <p:nvPr/>
        </p:nvSpPr>
        <p:spPr bwMode="auto">
          <a:xfrm flipV="1">
            <a:off x="5119688" y="2121932"/>
            <a:ext cx="1101725" cy="2364342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490867" name="Text Box 51"/>
          <p:cNvSpPr txBox="1">
            <a:spLocks noChangeArrowheads="1"/>
          </p:cNvSpPr>
          <p:nvPr/>
        </p:nvSpPr>
        <p:spPr bwMode="auto">
          <a:xfrm rot="-2303366">
            <a:off x="5575612" y="2068791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chemeClr val="bg1"/>
                </a:solidFill>
              </a:rPr>
              <a:t>offset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490868" name="Rectangle 52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0869" name="Rectangle 53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70" name="Rectangle 54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71" name="Rectangle 55"/>
          <p:cNvSpPr>
            <a:spLocks noChangeArrowheads="1"/>
          </p:cNvSpPr>
          <p:nvPr/>
        </p:nvSpPr>
        <p:spPr bwMode="ltGray">
          <a:xfrm>
            <a:off x="4572000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72" name="Rectangle 56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0873" name="Rectangle 57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0874" name="Rectangle 58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0875" name="Text Box 59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90876" name="Rectangle 60"/>
          <p:cNvSpPr>
            <a:spLocks noChangeArrowheads="1"/>
          </p:cNvSpPr>
          <p:nvPr/>
        </p:nvSpPr>
        <p:spPr bwMode="ltGray">
          <a:xfrm>
            <a:off x="403225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77" name="Line 61"/>
          <p:cNvSpPr>
            <a:spLocks noChangeShapeType="1"/>
          </p:cNvSpPr>
          <p:nvPr/>
        </p:nvSpPr>
        <p:spPr bwMode="auto">
          <a:xfrm flipH="1">
            <a:off x="4317999" y="2057400"/>
            <a:ext cx="292100" cy="19875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5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6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866" name="Rectangle 2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2867" name="Rectangle 3"/>
          <p:cNvSpPr>
            <a:spLocks noChangeArrowheads="1"/>
          </p:cNvSpPr>
          <p:nvPr/>
        </p:nvSpPr>
        <p:spPr bwMode="blackWhite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492868" name="Rectangle 4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870" name="Rectangle 6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92871" name="Rectangle 7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92872" name="Rectangle 8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92873" name="Rectangle 9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92874" name="Rectangle 10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92875" name="Rectangle 11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92876" name="Rectangle 12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92877" name="Rectangle 13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92878" name="Text Box 14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92879" name="Text Box 15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92880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92881" name="Rectangle 17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2" name="Rectangle 18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4" name="Rectangle 20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5" name="Rectangle 21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6" name="Rectangle 22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7" name="Rectangle 23"/>
          <p:cNvSpPr>
            <a:spLocks noChangeArrowheads="1"/>
          </p:cNvSpPr>
          <p:nvPr/>
        </p:nvSpPr>
        <p:spPr bwMode="ltGray">
          <a:xfrm>
            <a:off x="21336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8" name="Text Box 24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92889" name="Text Box 25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92890" name="Rectangle 26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91" name="Rectangle 27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92" name="Rectangle 28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92893" name="Rectangle 29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92894" name="Rectangle 30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92895" name="Rectangle 31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92896" name="Rectangle 32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92897" name="Rectangle 33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92898" name="Rectangle 34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92899" name="Rectangle 35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92900" name="AutoShape 36"/>
          <p:cNvSpPr>
            <a:spLocks noChangeArrowheads="1"/>
          </p:cNvSpPr>
          <p:nvPr/>
        </p:nvSpPr>
        <p:spPr bwMode="auto">
          <a:xfrm>
            <a:off x="914400" y="28499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901" name="Rectangle 37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2902" name="Text Box 38"/>
          <p:cNvSpPr txBox="1">
            <a:spLocks noChangeArrowheads="1"/>
          </p:cNvSpPr>
          <p:nvPr/>
        </p:nvSpPr>
        <p:spPr bwMode="auto">
          <a:xfrm>
            <a:off x="3854450" y="5334000"/>
            <a:ext cx="1538288" cy="9445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92903" name="Rectangle 3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2905" name="Text Box 41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92906" name="Rectangle 42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07" name="Rectangle 43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08" name="Rectangle 44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09" name="Rectangle 45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0" name="Rectangle 46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1" name="Rectangle 47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2" name="Rectangle 48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3" name="Rectangle 49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2914" name="Rectangle 5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5" name="Rectangle 5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6" name="Rectangle 52"/>
          <p:cNvSpPr>
            <a:spLocks noChangeArrowheads="1"/>
          </p:cNvSpPr>
          <p:nvPr/>
        </p:nvSpPr>
        <p:spPr bwMode="blackWhite">
          <a:xfrm>
            <a:off x="4038600" y="40846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2917" name="Rectangle 53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8" name="Rectangle 54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9" name="Rectangle 55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92920" name="Rectangle 56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2921" name="Rectangle 57"/>
          <p:cNvSpPr>
            <a:spLocks noChangeArrowheads="1"/>
          </p:cNvSpPr>
          <p:nvPr/>
        </p:nvSpPr>
        <p:spPr bwMode="auto">
          <a:xfrm>
            <a:off x="4572000" y="438943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2922" name="Rectangle 58"/>
          <p:cNvSpPr>
            <a:spLocks noChangeArrowheads="1"/>
          </p:cNvSpPr>
          <p:nvPr/>
        </p:nvSpPr>
        <p:spPr bwMode="auto">
          <a:xfrm>
            <a:off x="4572000" y="410051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2923" name="Rectangle 59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2924" name="Rectangle 60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25" name="Rectangle 61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27" name="Rectangle 63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2928" name="Rectangle 64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2929" name="Rectangle 65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2930" name="Rectangle 66"/>
          <p:cNvSpPr>
            <a:spLocks noChangeArrowheads="1"/>
          </p:cNvSpPr>
          <p:nvPr/>
        </p:nvSpPr>
        <p:spPr bwMode="ltGray">
          <a:xfrm>
            <a:off x="403225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8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70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4914" name="Rectangle 2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4915" name="Rectangle 3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4916" name="Rectangle 4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4918" name="Rectangle 6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94919" name="Rectangle 7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94920" name="Rectangle 8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94921" name="Rectangle 9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94922" name="Rectangle 10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94923" name="Rectangle 11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94924" name="Rectangle 12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94925" name="Rectangle 13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94926" name="Text Box 14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94927" name="Text Box 15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94928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94929" name="Rectangle 17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4930" name="Rectangle 18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1" name="Rectangle 19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3" name="Rectangle 21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4" name="Rectangle 2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5" name="Rectangle 23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6" name="Rectangle 24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7" name="Text Box 25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94938" name="Text Box 26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94939" name="Rectangle 27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40" name="Rectangle 2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41" name="Rectangle 29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94942" name="Rectangle 30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94943" name="Rectangle 31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94944" name="Rectangle 32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94945" name="Rectangle 33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94946" name="Rectangle 34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94947" name="Rectangle 35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94948" name="Rectangle 36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94949" name="AutoShape 37"/>
          <p:cNvSpPr>
            <a:spLocks noChangeArrowheads="1"/>
          </p:cNvSpPr>
          <p:nvPr/>
        </p:nvSpPr>
        <p:spPr bwMode="auto">
          <a:xfrm>
            <a:off x="914400" y="28499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4950" name="Rectangle 38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94951" name="Rectangle 39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4952" name="Rectangle 40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4953" name="Text Box 41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494954" name="Rectangle 42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4955" name="Rectangle 43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4956" name="Rectangle 44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4957" name="Text Box 45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94958" name="Rectangle 46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59" name="Rectangle 47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0" name="Rectangle 48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1" name="Rectangle 49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2" name="Rectangle 50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3" name="Rectangle 51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4964" name="Rectangle 52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5" name="Rectangle 53"/>
          <p:cNvSpPr>
            <a:spLocks noChangeArrowheads="1"/>
          </p:cNvSpPr>
          <p:nvPr/>
        </p:nvSpPr>
        <p:spPr bwMode="blackWhite">
          <a:xfrm>
            <a:off x="4038600" y="40846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4966" name="Rectangle 5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7" name="Rectangle 5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8" name="Rectangle 56"/>
          <p:cNvSpPr>
            <a:spLocks noChangeArrowheads="1"/>
          </p:cNvSpPr>
          <p:nvPr/>
        </p:nvSpPr>
        <p:spPr bwMode="auto">
          <a:xfrm>
            <a:off x="4572000" y="438943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4969" name="Rectangle 57"/>
          <p:cNvSpPr>
            <a:spLocks noChangeArrowheads="1"/>
          </p:cNvSpPr>
          <p:nvPr/>
        </p:nvSpPr>
        <p:spPr bwMode="auto">
          <a:xfrm>
            <a:off x="4572000" y="410051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4970" name="Rectangle 58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4971" name="Rectangle 59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4972" name="Rectangle 60"/>
          <p:cNvSpPr>
            <a:spLocks noChangeArrowheads="1"/>
          </p:cNvSpPr>
          <p:nvPr/>
        </p:nvSpPr>
        <p:spPr bwMode="ltGray">
          <a:xfrm>
            <a:off x="403225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2" name="Text Box 40"/>
          <p:cNvSpPr txBox="1">
            <a:spLocks noChangeArrowheads="1"/>
          </p:cNvSpPr>
          <p:nvPr/>
        </p:nvSpPr>
        <p:spPr bwMode="auto">
          <a:xfrm>
            <a:off x="3886200" y="1752600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00</a:t>
            </a:r>
            <a:r>
              <a:rPr lang="en-US" b="1" dirty="0" smtClean="0">
                <a:solidFill>
                  <a:schemeClr val="bg1"/>
                </a:solidFill>
              </a:rPr>
              <a:t>00</a:t>
            </a:r>
            <a:r>
              <a:rPr lang="en-US" b="1" u="sng" dirty="0" smtClean="0">
                <a:solidFill>
                  <a:srgbClr val="FF0000"/>
                </a:solidFill>
              </a:rPr>
              <a:t>1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2971800" y="2362200"/>
            <a:ext cx="38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5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Main memory is very very very slow!</a:t>
            </a:r>
          </a:p>
          <a:p>
            <a:pPr lvl="1" indent="0">
              <a:buNone/>
              <a:tabLst>
                <a:tab pos="2230438" algn="l"/>
                <a:tab pos="3425825" algn="l"/>
              </a:tabLst>
            </a:pPr>
            <a:endParaRPr lang="en-US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  <a:tabLst>
                <a:tab pos="2230438" algn="l"/>
                <a:tab pos="3425825" algn="l"/>
              </a:tabLst>
            </a:pPr>
            <a:r>
              <a:rPr lang="en-US" b="1" dirty="0" smtClean="0">
                <a:solidFill>
                  <a:srgbClr val="FFFFFF"/>
                </a:solidFill>
              </a:rPr>
              <a:t>DRAM</a:t>
            </a:r>
            <a:endParaRPr lang="en-US" b="1" dirty="0">
              <a:solidFill>
                <a:srgbClr val="FFFFFF"/>
              </a:solidFill>
            </a:endParaRPr>
          </a:p>
          <a:p>
            <a:pPr marL="1200150" lvl="1" indent="-457200">
              <a:buFont typeface="Arial"/>
              <a:buChar char="•"/>
              <a:tabLst>
                <a:tab pos="2230438" algn="l"/>
                <a:tab pos="3425825" algn="l"/>
              </a:tabLst>
            </a:pPr>
            <a:r>
              <a:rPr lang="en-US" dirty="0">
                <a:solidFill>
                  <a:srgbClr val="FFFFFF"/>
                </a:solidFill>
              </a:rPr>
              <a:t>1 transistor, </a:t>
            </a:r>
            <a:r>
              <a:rPr lang="en-US" dirty="0" smtClean="0">
                <a:solidFill>
                  <a:srgbClr val="FFFFFF"/>
                </a:solidFill>
              </a:rPr>
              <a:t>cheaper</a:t>
            </a:r>
            <a:r>
              <a:rPr lang="en-US" dirty="0">
                <a:solidFill>
                  <a:srgbClr val="FFFFFF"/>
                </a:solidFill>
              </a:rPr>
              <a:t>/bit, </a:t>
            </a:r>
            <a:r>
              <a:rPr lang="en-US" dirty="0" smtClean="0">
                <a:solidFill>
                  <a:srgbClr val="FFFFFF"/>
                </a:solidFill>
              </a:rPr>
              <a:t>slower, needs refresh</a:t>
            </a:r>
          </a:p>
          <a:p>
            <a:pPr marL="457200" indent="-457200">
              <a:buFont typeface="Arial"/>
              <a:buChar char="•"/>
              <a:tabLst>
                <a:tab pos="2230438" algn="l"/>
                <a:tab pos="3425825" algn="l"/>
              </a:tabLst>
            </a:pPr>
            <a:r>
              <a:rPr lang="en-US" b="1" dirty="0">
                <a:solidFill>
                  <a:srgbClr val="FFFFFF"/>
                </a:solidFill>
              </a:rPr>
              <a:t>SRAM</a:t>
            </a:r>
          </a:p>
          <a:p>
            <a:pPr marL="1200150" lvl="1" indent="-457200">
              <a:buFont typeface="Arial"/>
              <a:buChar char="•"/>
              <a:tabLst>
                <a:tab pos="2230438" algn="l"/>
                <a:tab pos="3425825" algn="l"/>
              </a:tabLst>
            </a:pPr>
            <a:r>
              <a:rPr lang="en-US" dirty="0">
                <a:solidFill>
                  <a:srgbClr val="FFFFFF"/>
                </a:solidFill>
              </a:rPr>
              <a:t>6-8 transistors, costlier/bit, faster, no </a:t>
            </a:r>
            <a:r>
              <a:rPr lang="en-US" dirty="0" smtClean="0">
                <a:solidFill>
                  <a:srgbClr val="FFFFFF"/>
                </a:solidFill>
              </a:rPr>
              <a:t>refresh</a:t>
            </a:r>
          </a:p>
          <a:p>
            <a:pPr marL="457200" indent="-457200">
              <a:buFont typeface="Arial"/>
              <a:buChar char="•"/>
              <a:tabLst>
                <a:tab pos="2230438" algn="l"/>
                <a:tab pos="3425825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D-Flip Flop, Registers</a:t>
            </a:r>
          </a:p>
          <a:p>
            <a:pPr marL="1200150" lvl="1" indent="-457200">
              <a:buFont typeface="Arial"/>
              <a:buChar char="•"/>
              <a:tabLst>
                <a:tab pos="2230438" algn="l"/>
                <a:tab pos="3425825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10-100s of transistors, very expensive, very fast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6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962" name="Rectangle 2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6963" name="Rectangle 3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6964" name="Rectangle 4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6966" name="Rectangle 6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96967" name="Rectangle 7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96968" name="Rectangle 8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96969" name="Rectangle 9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96970" name="Rectangle 10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96971" name="Rectangle 11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96972" name="Rectangle 12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96973" name="Rectangle 13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96974" name="Text Box 14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96975" name="Text Box 15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96976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96977" name="Rectangle 17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6978" name="Rectangle 18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79" name="Rectangle 19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1" name="Rectangle 21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2" name="Rectangle 2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3" name="Rectangle 23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4" name="Rectangle 24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5" name="Text Box 25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96986" name="Text Box 26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96987" name="Rectangle 27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96988" name="Rectangle 28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9" name="Rectangle 29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90" name="Rectangle 30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96991" name="Rectangle 31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96992" name="Rectangle 32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96993" name="Rectangle 33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96994" name="Rectangle 34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96995" name="Rectangle 35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96996" name="Rectangle 36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96997" name="Rectangle 37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96998" name="AutoShape 38"/>
          <p:cNvSpPr>
            <a:spLocks noChangeArrowheads="1"/>
          </p:cNvSpPr>
          <p:nvPr/>
        </p:nvSpPr>
        <p:spPr bwMode="auto">
          <a:xfrm>
            <a:off x="914400" y="31166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6999" name="Rectangle 39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97000" name="Rectangle 40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7001" name="Rectangle 41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7002" name="Text Box 42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497003" name="Rectangle 43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7004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7005" name="Rectangle 4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7006" name="Rectangle 4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7007" name="Rectangle 47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7008" name="Rectangle 48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7013" name="Text Box 53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97014" name="Rectangle 54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15" name="Rectangle 55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16" name="Rectangle 56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7017" name="Rectangle 57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18" name="Rectangle 58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19" name="Rectangle 59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0" name="Rectangle 60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7021" name="Rectangle 61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2" name="Rectangle 62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3" name="Rectangle 63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4" name="Rectangle 64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5" name="Rectangle 65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7026" name="Rectangle 66"/>
          <p:cNvSpPr>
            <a:spLocks noChangeArrowheads="1"/>
          </p:cNvSpPr>
          <p:nvPr/>
        </p:nvSpPr>
        <p:spPr bwMode="blackWhite">
          <a:xfrm>
            <a:off x="4048125" y="407212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7027" name="Rectangle 67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8" name="Rectangle 68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9" name="Rectangle 69"/>
          <p:cNvSpPr>
            <a:spLocks noChangeArrowheads="1"/>
          </p:cNvSpPr>
          <p:nvPr/>
        </p:nvSpPr>
        <p:spPr bwMode="auto">
          <a:xfrm>
            <a:off x="4581144" y="43703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7030" name="Rectangle 70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7031" name="Rectangle 71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7032" name="Rectangle 72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7033" name="Rectangle 73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73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9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010" name="Rectangle 2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9011" name="Rectangle 3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9012" name="Rectangle 4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9014" name="Rectangle 6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99015" name="Rectangle 7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99016" name="Rectangle 8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99017" name="Rectangle 9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99018" name="Rectangle 10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99019" name="Rectangle 11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99020" name="Rectangle 12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99021" name="Rectangle 13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99022" name="Text Box 14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99023" name="Text Box 15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99024" name="Rectangle 16"/>
          <p:cNvSpPr>
            <a:spLocks noChangeArrowheads="1"/>
          </p:cNvSpPr>
          <p:nvPr/>
        </p:nvSpPr>
        <p:spPr bwMode="blackWhite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25" name="Rectangle 17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26" name="Rectangle 18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27" name="Rectangle 19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28" name="Text Box 20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99029" name="Text Box 21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99030" name="Rectangle 22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99031" name="Rectangle 23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99032" name="Rectangle 24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99033" name="Rectangle 25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99034" name="Rectangle 26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99035" name="Rectangle 27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99036" name="Rectangle 28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99037" name="Rectangle 29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99038" name="AutoShape 30"/>
          <p:cNvSpPr>
            <a:spLocks noChangeArrowheads="1"/>
          </p:cNvSpPr>
          <p:nvPr/>
        </p:nvSpPr>
        <p:spPr bwMode="auto">
          <a:xfrm>
            <a:off x="914400" y="31166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9039" name="Rectangle 31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9040" name="Text Box 32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499041" name="Rectangle 33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9042" name="Rectangle 34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9043" name="Text Box 35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99044" name="Text Box 36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99045" name="Rectangle 37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9046" name="Rectangle 38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47" name="Rectangle 39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49" name="Rectangle 41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99050" name="Rectangle 42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51" name="Rectangle 43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52" name="Rectangle 44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99053" name="Rectangle 45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9054" name="Rectangle 46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9055" name="Rectangle 47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9056" name="Rectangle 48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9057" name="Rectangle 49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9058" name="Rectangle 50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59" name="Rectangle 51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0" name="Rectangle 52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9061" name="Rectangle 53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2" name="Rectangle 54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3" name="Rectangle 55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4" name="Rectangle 56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9065" name="Rectangle 57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6" name="Rectangle 58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7" name="Rectangle 59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8" name="Rectangle 60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9" name="Rectangle 61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9070" name="Rectangle 62"/>
          <p:cNvSpPr>
            <a:spLocks noChangeArrowheads="1"/>
          </p:cNvSpPr>
          <p:nvPr/>
        </p:nvSpPr>
        <p:spPr bwMode="blackWhite">
          <a:xfrm>
            <a:off x="4038600" y="4081272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9071" name="Rectangle 63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72" name="Rectangle 64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73" name="Rectangle 65"/>
          <p:cNvSpPr>
            <a:spLocks noChangeArrowheads="1"/>
          </p:cNvSpPr>
          <p:nvPr/>
        </p:nvSpPr>
        <p:spPr bwMode="auto">
          <a:xfrm>
            <a:off x="4572000" y="43703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9074" name="Rectangle 66"/>
          <p:cNvSpPr>
            <a:spLocks noChangeArrowheads="1"/>
          </p:cNvSpPr>
          <p:nvPr/>
        </p:nvSpPr>
        <p:spPr bwMode="auto">
          <a:xfrm>
            <a:off x="4572000" y="40814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9075" name="Rectangle 67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9076" name="Rectangle 68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9077" name="Rectangle 69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1" name="Text Box 49"/>
          <p:cNvSpPr txBox="1">
            <a:spLocks noChangeArrowheads="1"/>
          </p:cNvSpPr>
          <p:nvPr/>
        </p:nvSpPr>
        <p:spPr bwMode="auto">
          <a:xfrm>
            <a:off x="3733800" y="1676400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</a:t>
            </a:r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en-US" b="1" u="sng" dirty="0" smtClean="0">
                <a:solidFill>
                  <a:srgbClr val="FF0000"/>
                </a:solidFill>
              </a:rPr>
              <a:t>0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72" name="Freeform 51"/>
          <p:cNvSpPr>
            <a:spLocks/>
          </p:cNvSpPr>
          <p:nvPr/>
        </p:nvSpPr>
        <p:spPr bwMode="auto">
          <a:xfrm flipV="1">
            <a:off x="5035551" y="2045732"/>
            <a:ext cx="1200150" cy="2172256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Text Box 52"/>
          <p:cNvSpPr txBox="1">
            <a:spLocks noChangeArrowheads="1"/>
          </p:cNvSpPr>
          <p:nvPr/>
        </p:nvSpPr>
        <p:spPr bwMode="auto">
          <a:xfrm rot="2535404">
            <a:off x="5505762" y="2364007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chemeClr val="bg1"/>
                </a:solidFill>
              </a:rPr>
              <a:t>offset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74" name="Line 50"/>
          <p:cNvSpPr>
            <a:spLocks noChangeShapeType="1"/>
          </p:cNvSpPr>
          <p:nvPr/>
        </p:nvSpPr>
        <p:spPr bwMode="auto">
          <a:xfrm flipH="1">
            <a:off x="4297363" y="1973144"/>
            <a:ext cx="239712" cy="198925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76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77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6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1058" name="Rectangle 2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1059" name="Rectangle 3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1060" name="Rectangle 4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1062" name="Rectangle 6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01063" name="Rectangle 7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01064" name="Rectangle 8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01065" name="Rectangle 9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01066" name="Rectangle 10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01067" name="Rectangle 11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01068" name="Rectangle 12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01069" name="Rectangle 13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01070" name="Text Box 14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01071" name="Text Box 15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01072" name="Rectangle 16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73" name="Rectangle 17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74" name="Rectangle 18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75" name="Rectangle 19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76" name="Text Box 20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01077" name="Text Box 21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01078" name="Rectangle 22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01079" name="Rectangle 23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01080" name="Rectangle 24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01081" name="Rectangle 25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01082" name="Rectangle 26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01083" name="Rectangle 27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01084" name="Rectangle 28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01085" name="Rectangle 29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01086" name="AutoShape 30"/>
          <p:cNvSpPr>
            <a:spLocks noChangeArrowheads="1"/>
          </p:cNvSpPr>
          <p:nvPr/>
        </p:nvSpPr>
        <p:spPr bwMode="auto">
          <a:xfrm>
            <a:off x="914400" y="33833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1087" name="Rectangle 31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1088" name="Text Box 32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501089" name="Rectangle 33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1090" name="Rectangle 34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1092" name="Text Box 36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01093" name="Text Box 37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01094" name="Rectangle 38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1095" name="Rectangle 39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96" name="Rectangle 40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98" name="Rectangle 42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01099" name="Rectangle 43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00" name="Rectangle 44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01" name="Rectangle 45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1102" name="Rectangle 46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1103" name="Rectangle 47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1104" name="Rectangle 48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1105" name="Rectangle 49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1106" name="Rectangle 50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1107" name="Rectangle 51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08" name="Rectangle 52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09" name="Rectangle 53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1110" name="Rectangle 54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1" name="Rectangle 55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2" name="Rectangle 56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3" name="Rectangle 57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1114" name="Rectangle 58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5" name="Rectangle 59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6" name="Rectangle 60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7" name="Rectangle 61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8" name="Rectangle 62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1119" name="Rectangle 63"/>
          <p:cNvSpPr>
            <a:spLocks noChangeArrowheads="1"/>
          </p:cNvSpPr>
          <p:nvPr/>
        </p:nvSpPr>
        <p:spPr bwMode="blackWhite">
          <a:xfrm>
            <a:off x="4041648" y="407212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1120" name="Rectangle 64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21" name="Rectangle 65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23" name="Rectangle 67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1124" name="Rectangle 68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1125" name="Rectangle 69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1126" name="Rectangle 70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2" name="Rectangle 65"/>
          <p:cNvSpPr>
            <a:spLocks noChangeArrowheads="1"/>
          </p:cNvSpPr>
          <p:nvPr/>
        </p:nvSpPr>
        <p:spPr bwMode="auto">
          <a:xfrm>
            <a:off x="4581144" y="43703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74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75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6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3106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3107" name="Text Box 3"/>
          <p:cNvSpPr txBox="1">
            <a:spLocks noChangeArrowheads="1"/>
          </p:cNvSpPr>
          <p:nvPr/>
        </p:nvSpPr>
        <p:spPr bwMode="auto">
          <a:xfrm>
            <a:off x="12954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03108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3109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3111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03112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03113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03114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03115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03116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03117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03118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03119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03120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03121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22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23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24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25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03126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03127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03128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03129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03130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03131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03132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03133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03134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03135" name="AutoShape 31"/>
          <p:cNvSpPr>
            <a:spLocks noChangeArrowheads="1"/>
          </p:cNvSpPr>
          <p:nvPr/>
        </p:nvSpPr>
        <p:spPr bwMode="auto">
          <a:xfrm>
            <a:off x="914400" y="33833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3136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3137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03138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3139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3140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3142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03143" name="Rectangle 39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3144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45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47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03148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49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52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3153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3154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3155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3156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57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58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3159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0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1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2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3163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4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5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6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7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3168" name="Rectangle 64"/>
          <p:cNvSpPr>
            <a:spLocks noChangeArrowheads="1"/>
          </p:cNvSpPr>
          <p:nvPr/>
        </p:nvSpPr>
        <p:spPr bwMode="blackWhite">
          <a:xfrm>
            <a:off x="4048125" y="40655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3169" name="Rectangle 65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70" name="Rectangle 66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73" name="Rectangle 69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3174" name="Rectangle 70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3175" name="Rectangle 71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3" name="Text Box 35"/>
          <p:cNvSpPr txBox="1">
            <a:spLocks noChangeArrowheads="1"/>
          </p:cNvSpPr>
          <p:nvPr/>
        </p:nvSpPr>
        <p:spPr bwMode="auto">
          <a:xfrm>
            <a:off x="3776663" y="1706563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</a:t>
            </a:r>
            <a:r>
              <a:rPr lang="en-US" b="1" dirty="0" smtClean="0">
                <a:solidFill>
                  <a:schemeClr val="bg1"/>
                </a:solidFill>
              </a:rPr>
              <a:t>00</a:t>
            </a:r>
            <a:r>
              <a:rPr lang="en-US" b="1" u="sng" dirty="0" smtClean="0">
                <a:solidFill>
                  <a:srgbClr val="FF0000"/>
                </a:solidFill>
              </a:rPr>
              <a:t>0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74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5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76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77" name="Rectangle 67"/>
          <p:cNvSpPr>
            <a:spLocks noChangeArrowheads="1"/>
          </p:cNvSpPr>
          <p:nvPr/>
        </p:nvSpPr>
        <p:spPr bwMode="auto">
          <a:xfrm>
            <a:off x="4572000" y="43703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78" name="Rectangle 68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79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80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8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5154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5155" name="Text Box 3"/>
          <p:cNvSpPr txBox="1">
            <a:spLocks noChangeArrowheads="1"/>
          </p:cNvSpPr>
          <p:nvPr/>
        </p:nvSpPr>
        <p:spPr bwMode="auto">
          <a:xfrm>
            <a:off x="1295400" y="2322255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05156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5157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5159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05160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05161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05162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05163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05164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05165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05166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05167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05168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05169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70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71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72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73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05174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05175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05176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05177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05178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05179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05180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05181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05182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05183" name="AutoShape 31"/>
          <p:cNvSpPr>
            <a:spLocks noChangeArrowheads="1"/>
          </p:cNvSpPr>
          <p:nvPr/>
        </p:nvSpPr>
        <p:spPr bwMode="auto">
          <a:xfrm>
            <a:off x="914400" y="365099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5184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5185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05186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5187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5188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5190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05191" name="Rectangle 39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5192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93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95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05196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97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98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5199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5200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5201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5202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5203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5204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05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06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5207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08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09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0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5211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2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3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4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5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5216" name="Rectangle 64"/>
          <p:cNvSpPr>
            <a:spLocks noChangeArrowheads="1"/>
          </p:cNvSpPr>
          <p:nvPr/>
        </p:nvSpPr>
        <p:spPr bwMode="blackWhite">
          <a:xfrm>
            <a:off x="4048125" y="40655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5217" name="Rectangle 65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8" name="Rectangle 66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9" name="Rectangle 67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5220" name="Rectangle 68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5221" name="Rectangle 69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5222" name="Rectangle 70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5223" name="Rectangle 71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4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75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9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202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7203" name="Text Box 3"/>
          <p:cNvSpPr txBox="1">
            <a:spLocks noChangeArrowheads="1"/>
          </p:cNvSpPr>
          <p:nvPr/>
        </p:nvSpPr>
        <p:spPr bwMode="auto">
          <a:xfrm>
            <a:off x="1295400" y="2322255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07204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7205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7207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07208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07209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07210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07211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07212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07213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07214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07215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07216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07217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18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19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20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21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07222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07223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07224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07225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07226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07227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07228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07229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07230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07231" name="AutoShape 31"/>
          <p:cNvSpPr>
            <a:spLocks noChangeArrowheads="1"/>
          </p:cNvSpPr>
          <p:nvPr/>
        </p:nvSpPr>
        <p:spPr bwMode="auto">
          <a:xfrm>
            <a:off x="914400" y="3657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7232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7233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07234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7235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07236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7237" name="Text Box 37"/>
          <p:cNvSpPr txBox="1">
            <a:spLocks noChangeArrowheads="1"/>
          </p:cNvSpPr>
          <p:nvPr/>
        </p:nvSpPr>
        <p:spPr bwMode="auto">
          <a:xfrm>
            <a:off x="3776663" y="1706563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</a:t>
            </a:r>
            <a:r>
              <a:rPr lang="en-US" b="1" dirty="0" smtClean="0">
                <a:solidFill>
                  <a:schemeClr val="bg1"/>
                </a:solidFill>
              </a:rPr>
              <a:t>01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507238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07239" name="Rectangle 39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7240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41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43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07244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45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46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7247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7248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7249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7250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7251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7252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53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54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7255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56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57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58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7259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0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1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2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3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7264" name="Rectangle 64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5" name="Rectangle 65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6" name="Rectangle 66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7267" name="Rectangle 67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7268" name="Rectangle 68"/>
          <p:cNvSpPr>
            <a:spLocks noChangeArrowheads="1"/>
          </p:cNvSpPr>
          <p:nvPr/>
        </p:nvSpPr>
        <p:spPr bwMode="auto">
          <a:xfrm>
            <a:off x="4041775" y="3486150"/>
            <a:ext cx="5334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7269" name="Rectangle 69"/>
          <p:cNvSpPr>
            <a:spLocks noChangeArrowheads="1"/>
          </p:cNvSpPr>
          <p:nvPr/>
        </p:nvSpPr>
        <p:spPr bwMode="blackWhite">
          <a:xfrm>
            <a:off x="4048125" y="40655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7270" name="Rectangle 70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7271" name="Rectangle 71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7272" name="Rectangle 72"/>
          <p:cNvSpPr>
            <a:spLocks noChangeArrowheads="1"/>
          </p:cNvSpPr>
          <p:nvPr/>
        </p:nvSpPr>
        <p:spPr bwMode="auto">
          <a:xfrm>
            <a:off x="4583113" y="34734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07273" name="Rectangle 73"/>
          <p:cNvSpPr>
            <a:spLocks noChangeArrowheads="1"/>
          </p:cNvSpPr>
          <p:nvPr/>
        </p:nvSpPr>
        <p:spPr bwMode="auto">
          <a:xfrm>
            <a:off x="4583113" y="37782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210</a:t>
            </a: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6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77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0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9250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9251" name="Text Box 3"/>
          <p:cNvSpPr txBox="1">
            <a:spLocks noChangeArrowheads="1"/>
          </p:cNvSpPr>
          <p:nvPr/>
        </p:nvSpPr>
        <p:spPr bwMode="auto">
          <a:xfrm>
            <a:off x="1295400" y="2322255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09252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9253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9255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09256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09257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09258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09259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09260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09261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09262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09263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09264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09265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66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67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68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69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09270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09271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09272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09273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09274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09275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09276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09277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09278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09279" name="AutoShape 31"/>
          <p:cNvSpPr>
            <a:spLocks noChangeArrowheads="1"/>
          </p:cNvSpPr>
          <p:nvPr/>
        </p:nvSpPr>
        <p:spPr bwMode="auto">
          <a:xfrm>
            <a:off x="914400" y="382561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9280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9281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09282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9283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09284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9286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09287" name="Rectangle 39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9288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89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91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09292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93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94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9295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9296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9297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9298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9299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9300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1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2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9303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4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5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6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9307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8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9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10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11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9312" name="Rectangle 64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13" name="Rectangle 65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14" name="Rectangle 66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9315" name="Rectangle 67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9316" name="Rectangle 68"/>
          <p:cNvSpPr>
            <a:spLocks noChangeArrowheads="1"/>
          </p:cNvSpPr>
          <p:nvPr/>
        </p:nvSpPr>
        <p:spPr bwMode="auto">
          <a:xfrm>
            <a:off x="4041775" y="3486150"/>
            <a:ext cx="5334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9317" name="Rectangle 69"/>
          <p:cNvSpPr>
            <a:spLocks noChangeArrowheads="1"/>
          </p:cNvSpPr>
          <p:nvPr/>
        </p:nvSpPr>
        <p:spPr bwMode="blackWhite">
          <a:xfrm>
            <a:off x="4048125" y="40655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9318" name="Rectangle 70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9319" name="Rectangle 71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9320" name="Rectangle 72"/>
          <p:cNvSpPr>
            <a:spLocks noChangeArrowheads="1"/>
          </p:cNvSpPr>
          <p:nvPr/>
        </p:nvSpPr>
        <p:spPr bwMode="auto">
          <a:xfrm>
            <a:off x="4583113" y="34734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09321" name="Rectangle 73"/>
          <p:cNvSpPr>
            <a:spLocks noChangeArrowheads="1"/>
          </p:cNvSpPr>
          <p:nvPr/>
        </p:nvSpPr>
        <p:spPr bwMode="auto">
          <a:xfrm>
            <a:off x="4583113" y="37782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210</a:t>
            </a: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6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77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0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1298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1299" name="Text Box 3"/>
          <p:cNvSpPr txBox="1">
            <a:spLocks noChangeArrowheads="1"/>
          </p:cNvSpPr>
          <p:nvPr/>
        </p:nvSpPr>
        <p:spPr bwMode="auto">
          <a:xfrm>
            <a:off x="1295400" y="2322255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11300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1301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1303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11304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11305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11306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11307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11308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11309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11310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11311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11312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11313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14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15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16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17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11318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11319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11320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11321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11322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11323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11324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11325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11326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11327" name="AutoShape 31"/>
          <p:cNvSpPr>
            <a:spLocks noChangeArrowheads="1"/>
          </p:cNvSpPr>
          <p:nvPr/>
        </p:nvSpPr>
        <p:spPr bwMode="auto">
          <a:xfrm>
            <a:off x="914400" y="382561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1328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1329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11330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1331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FF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250</a:t>
            </a:r>
          </a:p>
        </p:txBody>
      </p:sp>
      <p:sp>
        <p:nvSpPr>
          <p:cNvPr id="3511332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1333" name="Text Box 37"/>
          <p:cNvSpPr txBox="1">
            <a:spLocks noChangeArrowheads="1"/>
          </p:cNvSpPr>
          <p:nvPr/>
        </p:nvSpPr>
        <p:spPr bwMode="auto">
          <a:xfrm>
            <a:off x="3776663" y="1706563"/>
            <a:ext cx="1384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</a:t>
            </a:r>
            <a:r>
              <a:rPr lang="en-US" b="1" dirty="0" smtClean="0">
                <a:solidFill>
                  <a:schemeClr val="bg1"/>
                </a:solidFill>
              </a:rPr>
              <a:t>11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511334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11335" name="Rectangle 39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1336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37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39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11340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41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42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11343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1344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1345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1346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1347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1348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49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0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1351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2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3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4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1355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6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7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8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9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1360" name="Rectangle 64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61" name="Rectangle 65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62" name="Rectangle 66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1363" name="Rectangle 67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1364" name="Rectangle 68"/>
          <p:cNvSpPr>
            <a:spLocks noChangeArrowheads="1"/>
          </p:cNvSpPr>
          <p:nvPr/>
        </p:nvSpPr>
        <p:spPr bwMode="auto">
          <a:xfrm>
            <a:off x="4041775" y="3486150"/>
            <a:ext cx="5334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1365" name="Rectangle 69"/>
          <p:cNvSpPr>
            <a:spLocks noChangeArrowheads="1"/>
          </p:cNvSpPr>
          <p:nvPr/>
        </p:nvSpPr>
        <p:spPr bwMode="blackWhite">
          <a:xfrm>
            <a:off x="4048125" y="40655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1366" name="Rectangle 70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1367" name="Rectangle 71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1368" name="Rectangle 72"/>
          <p:cNvSpPr>
            <a:spLocks noChangeArrowheads="1"/>
          </p:cNvSpPr>
          <p:nvPr/>
        </p:nvSpPr>
        <p:spPr bwMode="auto">
          <a:xfrm>
            <a:off x="4583113" y="34734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11369" name="Rectangle 73"/>
          <p:cNvSpPr>
            <a:spLocks noChangeArrowheads="1"/>
          </p:cNvSpPr>
          <p:nvPr/>
        </p:nvSpPr>
        <p:spPr bwMode="auto">
          <a:xfrm>
            <a:off x="4583113" y="37782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210</a:t>
            </a:r>
          </a:p>
        </p:txBody>
      </p:sp>
      <p:sp>
        <p:nvSpPr>
          <p:cNvPr id="3511370" name="Rectangle 74"/>
          <p:cNvSpPr>
            <a:spLocks noChangeArrowheads="1"/>
          </p:cNvSpPr>
          <p:nvPr/>
        </p:nvSpPr>
        <p:spPr bwMode="auto">
          <a:xfrm>
            <a:off x="4597400" y="46624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240</a:t>
            </a:r>
          </a:p>
        </p:txBody>
      </p:sp>
      <p:sp>
        <p:nvSpPr>
          <p:cNvPr id="3511371" name="Rectangle 75"/>
          <p:cNvSpPr>
            <a:spLocks noChangeArrowheads="1"/>
          </p:cNvSpPr>
          <p:nvPr/>
        </p:nvSpPr>
        <p:spPr bwMode="auto">
          <a:xfrm>
            <a:off x="4597400" y="49672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250</a:t>
            </a:r>
          </a:p>
        </p:txBody>
      </p:sp>
      <p:sp>
        <p:nvSpPr>
          <p:cNvPr id="3511372" name="Rectangle 76"/>
          <p:cNvSpPr>
            <a:spLocks noChangeArrowheads="1"/>
          </p:cNvSpPr>
          <p:nvPr/>
        </p:nvSpPr>
        <p:spPr bwMode="auto">
          <a:xfrm>
            <a:off x="4033838" y="4668838"/>
            <a:ext cx="533400" cy="304800"/>
          </a:xfrm>
          <a:prstGeom prst="rect">
            <a:avLst/>
          </a:prstGeom>
          <a:solidFill>
            <a:srgbClr val="FF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8" name="Text Box 15"/>
          <p:cNvSpPr txBox="1">
            <a:spLocks noChangeArrowheads="1"/>
          </p:cNvSpPr>
          <p:nvPr/>
        </p:nvSpPr>
        <p:spPr bwMode="auto">
          <a:xfrm>
            <a:off x="2988533" y="2346325"/>
            <a:ext cx="3898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9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80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9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346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3347" name="Text Box 3"/>
          <p:cNvSpPr txBox="1">
            <a:spLocks noChangeArrowheads="1"/>
          </p:cNvSpPr>
          <p:nvPr/>
        </p:nvSpPr>
        <p:spPr bwMode="auto">
          <a:xfrm>
            <a:off x="1295400" y="2322255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13348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3349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3351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13352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13353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13354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13355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13356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/>
              <a:t>200</a:t>
            </a:r>
          </a:p>
        </p:txBody>
      </p:sp>
      <p:sp>
        <p:nvSpPr>
          <p:cNvPr id="3513357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13358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13359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13360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13361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62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63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64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65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13366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13367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13368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13369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13370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13371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13372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13373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13374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13375" name="AutoShape 31"/>
          <p:cNvSpPr>
            <a:spLocks noChangeArrowheads="1"/>
          </p:cNvSpPr>
          <p:nvPr/>
        </p:nvSpPr>
        <p:spPr bwMode="auto">
          <a:xfrm>
            <a:off x="914400" y="407168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3376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3377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13378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3379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FF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250</a:t>
            </a:r>
          </a:p>
        </p:txBody>
      </p:sp>
      <p:sp>
        <p:nvSpPr>
          <p:cNvPr id="3513380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3382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13383" name="Rectangle 39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3384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85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87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13388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89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90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13391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3392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3393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3394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3395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3396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97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98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3399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0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1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2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3403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4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5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6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7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3408" name="Rectangle 64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9" name="Rectangle 65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10" name="Rectangle 66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3411" name="Rectangle 67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3412" name="Rectangle 68"/>
          <p:cNvSpPr>
            <a:spLocks noChangeArrowheads="1"/>
          </p:cNvSpPr>
          <p:nvPr/>
        </p:nvSpPr>
        <p:spPr bwMode="auto">
          <a:xfrm>
            <a:off x="4041775" y="3486150"/>
            <a:ext cx="5334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3413" name="Rectangle 69"/>
          <p:cNvSpPr>
            <a:spLocks noChangeArrowheads="1"/>
          </p:cNvSpPr>
          <p:nvPr/>
        </p:nvSpPr>
        <p:spPr bwMode="blackWhite">
          <a:xfrm>
            <a:off x="4048125" y="40655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3414" name="Rectangle 70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3415" name="Rectangle 71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3416" name="Rectangle 72"/>
          <p:cNvSpPr>
            <a:spLocks noChangeArrowheads="1"/>
          </p:cNvSpPr>
          <p:nvPr/>
        </p:nvSpPr>
        <p:spPr bwMode="auto">
          <a:xfrm>
            <a:off x="4583113" y="34734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13417" name="Rectangle 73"/>
          <p:cNvSpPr>
            <a:spLocks noChangeArrowheads="1"/>
          </p:cNvSpPr>
          <p:nvPr/>
        </p:nvSpPr>
        <p:spPr bwMode="auto">
          <a:xfrm>
            <a:off x="4583113" y="37782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210</a:t>
            </a:r>
          </a:p>
        </p:txBody>
      </p:sp>
      <p:sp>
        <p:nvSpPr>
          <p:cNvPr id="3513418" name="Rectangle 74"/>
          <p:cNvSpPr>
            <a:spLocks noChangeArrowheads="1"/>
          </p:cNvSpPr>
          <p:nvPr/>
        </p:nvSpPr>
        <p:spPr bwMode="auto">
          <a:xfrm>
            <a:off x="4597400" y="46624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240</a:t>
            </a:r>
          </a:p>
        </p:txBody>
      </p:sp>
      <p:sp>
        <p:nvSpPr>
          <p:cNvPr id="3513419" name="Rectangle 75"/>
          <p:cNvSpPr>
            <a:spLocks noChangeArrowheads="1"/>
          </p:cNvSpPr>
          <p:nvPr/>
        </p:nvSpPr>
        <p:spPr bwMode="auto">
          <a:xfrm>
            <a:off x="4597400" y="49672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250</a:t>
            </a:r>
          </a:p>
        </p:txBody>
      </p:sp>
      <p:sp>
        <p:nvSpPr>
          <p:cNvPr id="3513420" name="Rectangle 76"/>
          <p:cNvSpPr>
            <a:spLocks noChangeArrowheads="1"/>
          </p:cNvSpPr>
          <p:nvPr/>
        </p:nvSpPr>
        <p:spPr bwMode="auto">
          <a:xfrm>
            <a:off x="4033838" y="4668838"/>
            <a:ext cx="533400" cy="304800"/>
          </a:xfrm>
          <a:prstGeom prst="rect">
            <a:avLst/>
          </a:prstGeom>
          <a:solidFill>
            <a:srgbClr val="FF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8" name="Text Box 15"/>
          <p:cNvSpPr txBox="1">
            <a:spLocks noChangeArrowheads="1"/>
          </p:cNvSpPr>
          <p:nvPr/>
        </p:nvSpPr>
        <p:spPr bwMode="auto">
          <a:xfrm>
            <a:off x="2988533" y="2346325"/>
            <a:ext cx="3898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9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80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5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394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5396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5397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5399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15400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15401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15402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15403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15404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15405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15406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15407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15408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15409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10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11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12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13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15414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15415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15416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15417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15418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15419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15420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15421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15422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15424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5425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5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15426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5427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15428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5429" name="Text Box 37"/>
          <p:cNvSpPr txBox="1">
            <a:spLocks noChangeArrowheads="1"/>
          </p:cNvSpPr>
          <p:nvPr/>
        </p:nvSpPr>
        <p:spPr bwMode="auto">
          <a:xfrm>
            <a:off x="3776663" y="1706563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</a:t>
            </a:r>
            <a:r>
              <a:rPr lang="en-US" b="1" dirty="0" smtClean="0">
                <a:solidFill>
                  <a:schemeClr val="bg1"/>
                </a:solidFill>
              </a:rPr>
              <a:t>00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515430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15431" name="Rectangle 39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5432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33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35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15436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37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38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15439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5440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5441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5442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5443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5444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45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46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5447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48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49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0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5451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2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3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4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5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5456" name="Rectangle 64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7" name="Rectangle 65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8" name="Rectangle 66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5459" name="Rectangle 67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5460" name="Rectangle 68"/>
          <p:cNvSpPr>
            <a:spLocks noChangeArrowheads="1"/>
          </p:cNvSpPr>
          <p:nvPr/>
        </p:nvSpPr>
        <p:spPr bwMode="auto">
          <a:xfrm>
            <a:off x="4041775" y="3486150"/>
            <a:ext cx="5334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5461" name="Rectangle 69"/>
          <p:cNvSpPr>
            <a:spLocks noChangeArrowheads="1"/>
          </p:cNvSpPr>
          <p:nvPr/>
        </p:nvSpPr>
        <p:spPr bwMode="blackWhite">
          <a:xfrm>
            <a:off x="4048125" y="40655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5462" name="Rectangle 70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5463" name="Rectangle 71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5464" name="Rectangle 72"/>
          <p:cNvSpPr>
            <a:spLocks noChangeArrowheads="1"/>
          </p:cNvSpPr>
          <p:nvPr/>
        </p:nvSpPr>
        <p:spPr bwMode="auto">
          <a:xfrm>
            <a:off x="4583113" y="34734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15465" name="Rectangle 73"/>
          <p:cNvSpPr>
            <a:spLocks noChangeArrowheads="1"/>
          </p:cNvSpPr>
          <p:nvPr/>
        </p:nvSpPr>
        <p:spPr bwMode="auto">
          <a:xfrm>
            <a:off x="4583113" y="37782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210</a:t>
            </a:r>
          </a:p>
        </p:txBody>
      </p:sp>
      <p:sp>
        <p:nvSpPr>
          <p:cNvPr id="3515466" name="Rectangle 74"/>
          <p:cNvSpPr>
            <a:spLocks noChangeArrowheads="1"/>
          </p:cNvSpPr>
          <p:nvPr/>
        </p:nvSpPr>
        <p:spPr bwMode="auto">
          <a:xfrm>
            <a:off x="4597400" y="46624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240</a:t>
            </a:r>
          </a:p>
        </p:txBody>
      </p:sp>
      <p:sp>
        <p:nvSpPr>
          <p:cNvPr id="3515467" name="Rectangle 75"/>
          <p:cNvSpPr>
            <a:spLocks noChangeArrowheads="1"/>
          </p:cNvSpPr>
          <p:nvPr/>
        </p:nvSpPr>
        <p:spPr bwMode="auto">
          <a:xfrm>
            <a:off x="4597400" y="49672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250</a:t>
            </a:r>
          </a:p>
        </p:txBody>
      </p:sp>
      <p:sp>
        <p:nvSpPr>
          <p:cNvPr id="3515468" name="Rectangle 76"/>
          <p:cNvSpPr>
            <a:spLocks noChangeArrowheads="1"/>
          </p:cNvSpPr>
          <p:nvPr/>
        </p:nvSpPr>
        <p:spPr bwMode="auto">
          <a:xfrm>
            <a:off x="4033838" y="4668838"/>
            <a:ext cx="533400" cy="304800"/>
          </a:xfrm>
          <a:prstGeom prst="rect">
            <a:avLst/>
          </a:prstGeom>
          <a:solidFill>
            <a:srgbClr val="FF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5469" name="Rectangle 77"/>
          <p:cNvSpPr>
            <a:spLocks noChangeArrowheads="1"/>
          </p:cNvSpPr>
          <p:nvPr/>
        </p:nvSpPr>
        <p:spPr bwMode="auto">
          <a:xfrm>
            <a:off x="4568825" y="2878138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15470" name="Rectangle 78"/>
          <p:cNvSpPr>
            <a:spLocks noChangeArrowheads="1"/>
          </p:cNvSpPr>
          <p:nvPr/>
        </p:nvSpPr>
        <p:spPr bwMode="auto">
          <a:xfrm>
            <a:off x="4568825" y="3182938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79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80" name="Text Box 15"/>
          <p:cNvSpPr txBox="1">
            <a:spLocks noChangeArrowheads="1"/>
          </p:cNvSpPr>
          <p:nvPr/>
        </p:nvSpPr>
        <p:spPr bwMode="auto">
          <a:xfrm>
            <a:off x="2988533" y="2346325"/>
            <a:ext cx="3898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81" name="Text Box 3"/>
          <p:cNvSpPr txBox="1">
            <a:spLocks noChangeArrowheads="1"/>
          </p:cNvSpPr>
          <p:nvPr/>
        </p:nvSpPr>
        <p:spPr bwMode="auto">
          <a:xfrm>
            <a:off x="1295400" y="2322255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2" name="AutoShape 31"/>
          <p:cNvSpPr>
            <a:spLocks noChangeArrowheads="1"/>
          </p:cNvSpPr>
          <p:nvPr/>
        </p:nvSpPr>
        <p:spPr bwMode="auto">
          <a:xfrm>
            <a:off x="914400" y="407168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84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3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28600" y="1143000"/>
            <a:ext cx="87630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230438" algn="l"/>
                <a:tab pos="3425825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CPU clock rates ~0.33ns – 2ns (3GHz-500MHz)</a:t>
            </a:r>
          </a:p>
          <a:p>
            <a:pPr>
              <a:tabLst>
                <a:tab pos="2230438" algn="l"/>
                <a:tab pos="3425825" algn="l"/>
              </a:tabLst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tabLst>
                <a:tab pos="2230438" algn="l"/>
                <a:tab pos="3425825" algn="l"/>
              </a:tabLst>
            </a:pPr>
            <a:endParaRPr lang="en-US" sz="2400" dirty="0" smtClean="0">
              <a:solidFill>
                <a:srgbClr val="FFFFFF"/>
              </a:solidFill>
            </a:endParaRPr>
          </a:p>
          <a:p>
            <a:pPr>
              <a:tabLst>
                <a:tab pos="2230438" algn="l"/>
                <a:tab pos="3425825" algn="l"/>
              </a:tabLst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tabLst>
                <a:tab pos="2230438" algn="l"/>
                <a:tab pos="3425825" algn="l"/>
              </a:tabLst>
            </a:pPr>
            <a:endParaRPr lang="en-US" sz="2400" dirty="0" smtClean="0">
              <a:solidFill>
                <a:srgbClr val="FFFFFF"/>
              </a:solidFill>
            </a:endParaRPr>
          </a:p>
          <a:p>
            <a:pPr>
              <a:tabLst>
                <a:tab pos="2230438" algn="l"/>
                <a:tab pos="3425825" algn="l"/>
              </a:tabLst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tabLst>
                <a:tab pos="2230438" algn="l"/>
                <a:tab pos="3425825" algn="l"/>
              </a:tabLst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238640"/>
              </p:ext>
            </p:extLst>
          </p:nvPr>
        </p:nvGraphicFramePr>
        <p:xfrm>
          <a:off x="457200" y="2209800"/>
          <a:ext cx="8077200" cy="368808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828800"/>
                <a:gridCol w="1752600"/>
                <a:gridCol w="1905000"/>
                <a:gridCol w="1295400"/>
                <a:gridCol w="12954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Memory technology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Access time in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nanosecs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(ns)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Access time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in cycles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$ per GIB in 2012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Capacity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SRAM (on chip)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0.5-2.5 ns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1-3 cycles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$4k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256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KB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SRAM (off chip)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1.5-30 ns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5-15 cycles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$4k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32 MB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DRAM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50-70 ns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150-200 cycles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$10-$20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8 GB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SSD (Flash)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5k-50k ns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Tens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of t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housands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$0.75-$1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512 GB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Disk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5M-20M ns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Millions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$0.05-$0.1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4 TB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4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r>
              <a:rPr lang="en-US" dirty="0"/>
              <a:t>Three types of misses</a:t>
            </a:r>
          </a:p>
          <a:p>
            <a:pPr lvl="1"/>
            <a:r>
              <a:rPr lang="en-US" sz="3200" dirty="0" smtClean="0">
                <a:solidFill>
                  <a:schemeClr val="accent1"/>
                </a:solidFill>
              </a:rPr>
              <a:t>Cold (aka Compulsory)</a:t>
            </a:r>
            <a:endParaRPr lang="en-US" sz="3200" dirty="0">
              <a:solidFill>
                <a:schemeClr val="accent1"/>
              </a:solidFill>
            </a:endParaRPr>
          </a:p>
          <a:p>
            <a:pPr lvl="2"/>
            <a:r>
              <a:rPr lang="en-US" sz="2800" dirty="0"/>
              <a:t>The line is being referenced for the first time</a:t>
            </a:r>
          </a:p>
          <a:p>
            <a:pPr lvl="1"/>
            <a:r>
              <a:rPr lang="en-US" sz="3200" dirty="0">
                <a:solidFill>
                  <a:schemeClr val="accent1"/>
                </a:solidFill>
              </a:rPr>
              <a:t>Capacity</a:t>
            </a:r>
          </a:p>
          <a:p>
            <a:pPr lvl="2"/>
            <a:r>
              <a:rPr lang="en-US" sz="2800" dirty="0"/>
              <a:t>The line was evicted because the cache was not large enough</a:t>
            </a:r>
          </a:p>
          <a:p>
            <a:pPr lvl="1"/>
            <a:r>
              <a:rPr lang="en-US" sz="3200" dirty="0">
                <a:solidFill>
                  <a:schemeClr val="accent1"/>
                </a:solidFill>
              </a:rPr>
              <a:t>Conflict</a:t>
            </a:r>
          </a:p>
          <a:p>
            <a:pPr lvl="2"/>
            <a:r>
              <a:rPr lang="en-US" sz="2800" dirty="0"/>
              <a:t>The line was evicted because of another access whose index </a:t>
            </a:r>
            <a:r>
              <a:rPr lang="en-US" sz="2800" dirty="0" smtClean="0"/>
              <a:t>conflicted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273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066800"/>
            <a:ext cx="8686800" cy="5486400"/>
          </a:xfrm>
        </p:spPr>
        <p:txBody>
          <a:bodyPr/>
          <a:lstStyle/>
          <a:p>
            <a:r>
              <a:rPr lang="en-US" dirty="0" smtClean="0"/>
              <a:t>How to avoid…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Cold Misses</a:t>
            </a:r>
          </a:p>
          <a:p>
            <a:pPr lvl="1"/>
            <a:r>
              <a:rPr lang="en-US" dirty="0" smtClean="0"/>
              <a:t>Unavoidable? The data was never in the cache…</a:t>
            </a:r>
          </a:p>
          <a:p>
            <a:pPr lvl="1"/>
            <a:r>
              <a:rPr lang="en-US" dirty="0" err="1" smtClean="0"/>
              <a:t>Prefetching</a:t>
            </a:r>
            <a:r>
              <a:rPr lang="en-US" dirty="0" smtClean="0"/>
              <a:t>!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Capacity Misses</a:t>
            </a:r>
          </a:p>
          <a:p>
            <a:pPr lvl="1"/>
            <a:r>
              <a:rPr lang="en-US" dirty="0" smtClean="0"/>
              <a:t>Buy more SRAM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Conflict Misses</a:t>
            </a:r>
          </a:p>
          <a:p>
            <a:pPr lvl="1"/>
            <a:r>
              <a:rPr lang="en-US" dirty="0" smtClean="0"/>
              <a:t>Use a more flexible cache design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8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9490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9491" name="Text Box 3"/>
          <p:cNvSpPr txBox="1">
            <a:spLocks noChangeArrowheads="1"/>
          </p:cNvSpPr>
          <p:nvPr/>
        </p:nvSpPr>
        <p:spPr bwMode="auto">
          <a:xfrm>
            <a:off x="1281112" y="2322255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accent1"/>
                </a:solidFill>
              </a:rPr>
              <a:t>LB  $2 </a:t>
            </a:r>
            <a:r>
              <a:rPr lang="en-US" sz="1600" b="1" dirty="0">
                <a:solidFill>
                  <a:schemeClr val="accent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accent1"/>
              </a:solidFill>
            </a:endParaRPr>
          </a:p>
          <a:p>
            <a:r>
              <a:rPr lang="en-US" sz="1600" b="1" dirty="0" smtClean="0">
                <a:solidFill>
                  <a:schemeClr val="accent1"/>
                </a:solidFill>
              </a:rPr>
              <a:t>LB  $2 </a:t>
            </a:r>
            <a:r>
              <a:rPr lang="en-US" sz="1600" b="1" dirty="0">
                <a:solidFill>
                  <a:schemeClr val="accent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accent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19492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9493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9495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19496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19497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19498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19499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19500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19501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19502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19503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19504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19505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06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07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08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09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19510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19511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19512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19513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19514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19515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19516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19517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19518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19519" name="AutoShape 31"/>
          <p:cNvSpPr>
            <a:spLocks noChangeArrowheads="1"/>
          </p:cNvSpPr>
          <p:nvPr/>
        </p:nvSpPr>
        <p:spPr bwMode="auto">
          <a:xfrm>
            <a:off x="914400" y="365099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9520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9521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19522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9523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19524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9526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19527" name="Rectangle 39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9528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29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31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19532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33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34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19535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9536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9537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9538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9539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9540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1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2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9543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4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5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6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9547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8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9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50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51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9552" name="Rectangle 64"/>
          <p:cNvSpPr>
            <a:spLocks noChangeArrowheads="1"/>
          </p:cNvSpPr>
          <p:nvPr/>
        </p:nvSpPr>
        <p:spPr bwMode="blackWhite">
          <a:xfrm>
            <a:off x="4048125" y="40655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9553" name="Rectangle 65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54" name="Rectangle 66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55" name="Rectangle 67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9556" name="Rectangle 68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9557" name="Rectangle 69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9558" name="Rectangle 70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9559" name="Rectangle 71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5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76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3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538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1539" name="Text Box 3"/>
          <p:cNvSpPr txBox="1">
            <a:spLocks noChangeArrowheads="1"/>
          </p:cNvSpPr>
          <p:nvPr/>
        </p:nvSpPr>
        <p:spPr bwMode="auto">
          <a:xfrm>
            <a:off x="1281112" y="2322255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1540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1541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1543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1544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1545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1546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1547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1548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1549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1550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1551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1552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1553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54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55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56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57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21558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1559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1560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1561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1562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1563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1564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1565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1566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1567" name="AutoShape 31"/>
          <p:cNvSpPr>
            <a:spLocks noChangeArrowheads="1"/>
          </p:cNvSpPr>
          <p:nvPr/>
        </p:nvSpPr>
        <p:spPr bwMode="auto">
          <a:xfrm>
            <a:off x="914400" y="365099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1568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1569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1570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1571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1572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1573" name="Text Box 37"/>
          <p:cNvSpPr txBox="1">
            <a:spLocks noChangeArrowheads="1"/>
          </p:cNvSpPr>
          <p:nvPr/>
        </p:nvSpPr>
        <p:spPr bwMode="auto">
          <a:xfrm>
            <a:off x="3776663" y="1706563"/>
            <a:ext cx="1409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</a:t>
            </a:r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en-US" b="1" u="sng" dirty="0" smtClean="0">
                <a:solidFill>
                  <a:srgbClr val="FF0000"/>
                </a:solidFill>
              </a:rPr>
              <a:t>0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521574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1575" name="Rectangle 39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1576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77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79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1580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81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84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1585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1586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1587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1588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89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0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1591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2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3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4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1595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6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7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8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9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1601" name="Rectangle 65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602" name="Rectangle 66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605" name="Rectangle 69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1606" name="Rectangle 70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1607" name="Rectangle 71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4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76" name="Rectangle 64"/>
          <p:cNvSpPr>
            <a:spLocks noChangeArrowheads="1"/>
          </p:cNvSpPr>
          <p:nvPr/>
        </p:nvSpPr>
        <p:spPr bwMode="auto">
          <a:xfrm>
            <a:off x="4048125" y="40655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" name="Rectangle 67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78" name="Rectangle 68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79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80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6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586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3587" name="Text Box 3"/>
          <p:cNvSpPr txBox="1">
            <a:spLocks noChangeArrowheads="1"/>
          </p:cNvSpPr>
          <p:nvPr/>
        </p:nvSpPr>
        <p:spPr bwMode="auto">
          <a:xfrm>
            <a:off x="1273899" y="2322255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3588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3589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3591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3592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3593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3594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3595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3596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3597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3598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3599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3600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3601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02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03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04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05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23606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3607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3608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3609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3610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3611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3612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3613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3614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3615" name="AutoShape 31"/>
          <p:cNvSpPr>
            <a:spLocks noChangeArrowheads="1"/>
          </p:cNvSpPr>
          <p:nvPr/>
        </p:nvSpPr>
        <p:spPr bwMode="auto">
          <a:xfrm>
            <a:off x="892899" y="383990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3616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3617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3618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3619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3620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3622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3623" name="Rectangle 39"/>
          <p:cNvSpPr>
            <a:spLocks noChangeArrowheads="1"/>
          </p:cNvSpPr>
          <p:nvPr/>
        </p:nvSpPr>
        <p:spPr bwMode="blackWhite">
          <a:xfrm>
            <a:off x="40386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3624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25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27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3628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29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32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3633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3634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3635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3636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37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38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3639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0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1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2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3643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4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5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6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7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3649" name="Rectangle 65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50" name="Rectangle 66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53" name="Rectangle 69"/>
          <p:cNvSpPr>
            <a:spLocks noChangeArrowheads="1"/>
          </p:cNvSpPr>
          <p:nvPr/>
        </p:nvSpPr>
        <p:spPr bwMode="blackWhite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3654" name="Rectangle 70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3655" name="Rectangle 71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4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76" name="Rectangle 64"/>
          <p:cNvSpPr>
            <a:spLocks noChangeArrowheads="1"/>
          </p:cNvSpPr>
          <p:nvPr/>
        </p:nvSpPr>
        <p:spPr bwMode="auto">
          <a:xfrm>
            <a:off x="4048125" y="40655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" name="Rectangle 67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78" name="Rectangle 68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79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80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1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5634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5635" name="Text Box 3"/>
          <p:cNvSpPr txBox="1">
            <a:spLocks noChangeArrowheads="1"/>
          </p:cNvSpPr>
          <p:nvPr/>
        </p:nvSpPr>
        <p:spPr bwMode="auto">
          <a:xfrm>
            <a:off x="1273899" y="2322255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5636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5637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5639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5640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5641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5642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5643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5644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5645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5646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5647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5648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5649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0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1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2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3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25654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5655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5656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5657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5658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5659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5660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5661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5662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5663" name="AutoShape 31"/>
          <p:cNvSpPr>
            <a:spLocks noChangeArrowheads="1"/>
          </p:cNvSpPr>
          <p:nvPr/>
        </p:nvSpPr>
        <p:spPr bwMode="auto">
          <a:xfrm>
            <a:off x="892899" y="383990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5664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5665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5666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67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5668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69" name="Text Box 37"/>
          <p:cNvSpPr txBox="1">
            <a:spLocks noChangeArrowheads="1"/>
          </p:cNvSpPr>
          <p:nvPr/>
        </p:nvSpPr>
        <p:spPr bwMode="auto">
          <a:xfrm>
            <a:off x="3776663" y="1706563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</a:t>
            </a:r>
            <a:r>
              <a:rPr lang="en-US" b="1" dirty="0" smtClean="0">
                <a:solidFill>
                  <a:schemeClr val="bg1"/>
                </a:solidFill>
              </a:rPr>
              <a:t>00</a:t>
            </a:r>
            <a:r>
              <a:rPr lang="en-US" b="1" u="sng" dirty="0" smtClean="0">
                <a:solidFill>
                  <a:srgbClr val="FF0000"/>
                </a:solidFill>
              </a:rPr>
              <a:t>0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525670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5671" name="Rectangle 39"/>
          <p:cNvSpPr>
            <a:spLocks noChangeArrowheads="1"/>
          </p:cNvSpPr>
          <p:nvPr/>
        </p:nvSpPr>
        <p:spPr bwMode="auto">
          <a:xfrm>
            <a:off x="4038600" y="2895600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5672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3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5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5676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7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8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25679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5680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5681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82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683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684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5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6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87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8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9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0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91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2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3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4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5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96" name="Rectangle 64"/>
          <p:cNvSpPr>
            <a:spLocks noChangeArrowheads="1"/>
          </p:cNvSpPr>
          <p:nvPr/>
        </p:nvSpPr>
        <p:spPr bwMode="auto">
          <a:xfrm>
            <a:off x="4048125" y="40655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5697" name="Rectangle 65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8" name="Rectangle 66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9" name="Rectangle 67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25700" name="Rectangle 68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5701" name="Rectangle 69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702" name="Rectangle 70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703" name="Rectangle 71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704" name="Rectangle 72"/>
          <p:cNvSpPr>
            <a:spLocks noChangeArrowheads="1"/>
          </p:cNvSpPr>
          <p:nvPr/>
        </p:nvSpPr>
        <p:spPr bwMode="auto">
          <a:xfrm>
            <a:off x="4568825" y="28924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5705" name="Rectangle 73"/>
          <p:cNvSpPr>
            <a:spLocks noChangeArrowheads="1"/>
          </p:cNvSpPr>
          <p:nvPr/>
        </p:nvSpPr>
        <p:spPr bwMode="auto">
          <a:xfrm>
            <a:off x="4568825" y="31972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76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77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2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5634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5635" name="Text Box 3"/>
          <p:cNvSpPr txBox="1">
            <a:spLocks noChangeArrowheads="1"/>
          </p:cNvSpPr>
          <p:nvPr/>
        </p:nvSpPr>
        <p:spPr bwMode="auto">
          <a:xfrm>
            <a:off x="1266825" y="2322255"/>
            <a:ext cx="169148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5636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5637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5639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5640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5641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5642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5643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5644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5645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5646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5647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5648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5649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0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1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2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3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25654" name="Text Box 22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5655" name="Rectangle 23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5656" name="Rectangle 24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5657" name="Rectangle 25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5658" name="Rectangle 26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5659" name="Rectangle 27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5660" name="Rectangle 28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5661" name="Rectangle 29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5662" name="Rectangle 30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5664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5665" name="Text Box 33"/>
          <p:cNvSpPr txBox="1">
            <a:spLocks noChangeArrowheads="1"/>
          </p:cNvSpPr>
          <p:nvPr/>
        </p:nvSpPr>
        <p:spPr bwMode="auto">
          <a:xfrm>
            <a:off x="38100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5666" name="Rectangle 34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67" name="Rectangle 35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5668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70" name="Text Box 3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5671" name="Rectangle 39"/>
          <p:cNvSpPr>
            <a:spLocks noChangeArrowheads="1"/>
          </p:cNvSpPr>
          <p:nvPr/>
        </p:nvSpPr>
        <p:spPr bwMode="auto">
          <a:xfrm>
            <a:off x="4038600" y="2895600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5672" name="Rectangle 4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3" name="Rectangle 4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5" name="Rectangle 4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5676" name="Rectangle 4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7" name="Rectangle 4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8" name="Rectangle 4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25679" name="Rectangle 4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5680" name="Rectangle 4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5681" name="Rectangle 4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82" name="Rectangle 5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683" name="Rectangle 5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684" name="Rectangle 5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5" name="Rectangle 5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6" name="Rectangle 5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87" name="Rectangle 5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8" name="Rectangle 5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9" name="Rectangle 5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0" name="Rectangle 5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91" name="Rectangle 5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2" name="Rectangle 6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3" name="Rectangle 6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4" name="Rectangle 6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5" name="Rectangle 6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96" name="Rectangle 64"/>
          <p:cNvSpPr>
            <a:spLocks noChangeArrowheads="1"/>
          </p:cNvSpPr>
          <p:nvPr/>
        </p:nvSpPr>
        <p:spPr bwMode="auto">
          <a:xfrm>
            <a:off x="4048125" y="40655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5697" name="Rectangle 65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8" name="Rectangle 66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9" name="Rectangle 67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25700" name="Rectangle 68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5701" name="Rectangle 69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702" name="Rectangle 70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703" name="Rectangle 71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704" name="Rectangle 72"/>
          <p:cNvSpPr>
            <a:spLocks noChangeArrowheads="1"/>
          </p:cNvSpPr>
          <p:nvPr/>
        </p:nvSpPr>
        <p:spPr bwMode="auto">
          <a:xfrm>
            <a:off x="4568825" y="28924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5705" name="Rectangle 73"/>
          <p:cNvSpPr>
            <a:spLocks noChangeArrowheads="1"/>
          </p:cNvSpPr>
          <p:nvPr/>
        </p:nvSpPr>
        <p:spPr bwMode="auto">
          <a:xfrm>
            <a:off x="4568825" y="31972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2988598" y="2346325"/>
            <a:ext cx="3898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76" name="AutoShape 26"/>
          <p:cNvSpPr>
            <a:spLocks noChangeArrowheads="1"/>
          </p:cNvSpPr>
          <p:nvPr/>
        </p:nvSpPr>
        <p:spPr bwMode="auto">
          <a:xfrm>
            <a:off x="914400" y="407326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and 9</a:t>
            </a:r>
            <a:r>
              <a:rPr lang="en-US" baseline="30000" dirty="0" smtClean="0"/>
              <a:t>th</a:t>
            </a:r>
            <a:r>
              <a:rPr lang="en-US" dirty="0" smtClean="0"/>
              <a:t> Accesses</a:t>
            </a:r>
            <a:endParaRPr lang="en-US" dirty="0"/>
          </a:p>
        </p:txBody>
      </p:sp>
      <p:sp>
        <p:nvSpPr>
          <p:cNvPr id="78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2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7682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7683" name="Text Box 3"/>
          <p:cNvSpPr txBox="1">
            <a:spLocks noChangeArrowheads="1"/>
          </p:cNvSpPr>
          <p:nvPr/>
        </p:nvSpPr>
        <p:spPr bwMode="auto">
          <a:xfrm>
            <a:off x="1266825" y="2304633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7684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7685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7687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7688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7689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7690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7691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7692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7693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7694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7695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7696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7697" name="Text Box 17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7698" name="Rectangle 18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7699" name="Rectangle 19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7700" name="Rectangle 20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7701" name="Rectangle 21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7702" name="Rectangle 22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7703" name="Rectangle 23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7704" name="Rectangle 24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7705" name="Rectangle 25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7706" name="AutoShape 26"/>
          <p:cNvSpPr>
            <a:spLocks noChangeArrowheads="1"/>
          </p:cNvSpPr>
          <p:nvPr/>
        </p:nvSpPr>
        <p:spPr bwMode="auto">
          <a:xfrm>
            <a:off x="914400" y="4055646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7707" name="Text Box 27"/>
          <p:cNvSpPr txBox="1">
            <a:spLocks noChangeArrowheads="1"/>
          </p:cNvSpPr>
          <p:nvPr/>
        </p:nvSpPr>
        <p:spPr bwMode="auto">
          <a:xfrm>
            <a:off x="3810000" y="5303837"/>
            <a:ext cx="18557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4+2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7708" name="Text Box 2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7709" name="Rectangle 29"/>
          <p:cNvSpPr>
            <a:spLocks noChangeArrowheads="1"/>
          </p:cNvSpPr>
          <p:nvPr/>
        </p:nvSpPr>
        <p:spPr bwMode="auto">
          <a:xfrm>
            <a:off x="4038600" y="2895600"/>
            <a:ext cx="533400" cy="304800"/>
          </a:xfrm>
          <a:prstGeom prst="rect">
            <a:avLst/>
          </a:prstGeom>
          <a:solidFill>
            <a:srgbClr val="00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7710" name="Rectangle 3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1" name="Rectangle 3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3" name="Rectangle 3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7714" name="Rectangle 3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5" name="Rectangle 3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6" name="Rectangle 3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27717" name="Rectangle 3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7718" name="Rectangle 3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7719" name="Rectangle 3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7720" name="Rectangle 4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21" name="Rectangle 4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22" name="Rectangle 4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3" name="Rectangle 4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4" name="Rectangle 4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25" name="Rectangle 4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6" name="Rectangle 4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7" name="Rectangle 4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8" name="Rectangle 4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29" name="Rectangle 4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0" name="Rectangle 5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1" name="Rectangle 51"/>
          <p:cNvSpPr>
            <a:spLocks noChangeArrowheads="1"/>
          </p:cNvSpPr>
          <p:nvPr/>
        </p:nvSpPr>
        <p:spPr bwMode="ltGray">
          <a:xfrm>
            <a:off x="4597400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2" name="Rectangle 52"/>
          <p:cNvSpPr>
            <a:spLocks noChangeArrowheads="1"/>
          </p:cNvSpPr>
          <p:nvPr/>
        </p:nvSpPr>
        <p:spPr bwMode="ltGray">
          <a:xfrm>
            <a:off x="4597400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3" name="Rectangle 5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34" name="Rectangle 54"/>
          <p:cNvSpPr>
            <a:spLocks noChangeArrowheads="1"/>
          </p:cNvSpPr>
          <p:nvPr/>
        </p:nvSpPr>
        <p:spPr bwMode="auto">
          <a:xfrm>
            <a:off x="4048125" y="4065588"/>
            <a:ext cx="533400" cy="304800"/>
          </a:xfrm>
          <a:prstGeom prst="rect">
            <a:avLst/>
          </a:prstGeom>
          <a:solidFill>
            <a:srgbClr val="66FF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7735" name="Rectangle 55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6" name="Rectangle 56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7" name="Rectangle 57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27738" name="Rectangle 58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7739" name="Rectangle 59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40" name="Rectangle 60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41" name="Rectangle 61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42" name="Rectangle 62"/>
          <p:cNvSpPr>
            <a:spLocks noChangeArrowheads="1"/>
          </p:cNvSpPr>
          <p:nvPr/>
        </p:nvSpPr>
        <p:spPr bwMode="auto">
          <a:xfrm>
            <a:off x="4568825" y="28924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7743" name="Rectangle 63"/>
          <p:cNvSpPr>
            <a:spLocks noChangeArrowheads="1"/>
          </p:cNvSpPr>
          <p:nvPr/>
        </p:nvSpPr>
        <p:spPr bwMode="auto">
          <a:xfrm>
            <a:off x="4568825" y="31972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527744" name="Rectangle 64"/>
          <p:cNvSpPr>
            <a:spLocks noChangeArrowheads="1"/>
          </p:cNvSpPr>
          <p:nvPr/>
        </p:nvSpPr>
        <p:spPr bwMode="auto">
          <a:xfrm>
            <a:off x="4597400" y="43719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7745" name="Rectangle 65"/>
          <p:cNvSpPr>
            <a:spLocks noChangeArrowheads="1"/>
          </p:cNvSpPr>
          <p:nvPr/>
        </p:nvSpPr>
        <p:spPr bwMode="auto">
          <a:xfrm>
            <a:off x="4597400" y="40671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7746" name="Rectangle 66"/>
          <p:cNvSpPr>
            <a:spLocks noChangeArrowheads="1"/>
          </p:cNvSpPr>
          <p:nvPr/>
        </p:nvSpPr>
        <p:spPr bwMode="auto">
          <a:xfrm>
            <a:off x="4581525" y="32115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7747" name="Rectangle 67"/>
          <p:cNvSpPr>
            <a:spLocks noChangeArrowheads="1"/>
          </p:cNvSpPr>
          <p:nvPr/>
        </p:nvSpPr>
        <p:spPr bwMode="auto">
          <a:xfrm>
            <a:off x="4581525" y="29067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68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2988533" y="2346325"/>
            <a:ext cx="3898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0" name="Rectangle 17"/>
          <p:cNvSpPr>
            <a:spLocks noChangeArrowheads="1"/>
          </p:cNvSpPr>
          <p:nvPr/>
        </p:nvSpPr>
        <p:spPr bwMode="ltGray">
          <a:xfrm>
            <a:off x="21336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Rectangle 18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19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3" name="Rectangle 20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4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5" name="Rectangle 32"/>
          <p:cNvSpPr>
            <a:spLocks noChangeArrowheads="1"/>
          </p:cNvSpPr>
          <p:nvPr/>
        </p:nvSpPr>
        <p:spPr bwMode="auto">
          <a:xfrm>
            <a:off x="2133600" y="5105400"/>
            <a:ext cx="10668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78" name="Rectangle 36"/>
          <p:cNvSpPr>
            <a:spLocks noChangeArrowheads="1"/>
          </p:cNvSpPr>
          <p:nvPr/>
        </p:nvSpPr>
        <p:spPr bwMode="auto">
          <a:xfrm>
            <a:off x="21336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79" name="Rectangle 67"/>
          <p:cNvSpPr>
            <a:spLocks noChangeArrowheads="1"/>
          </p:cNvSpPr>
          <p:nvPr/>
        </p:nvSpPr>
        <p:spPr bwMode="auto">
          <a:xfrm>
            <a:off x="2133600" y="541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and 9</a:t>
            </a:r>
            <a:r>
              <a:rPr lang="en-US" baseline="30000" dirty="0" smtClean="0"/>
              <a:t>th</a:t>
            </a:r>
            <a:r>
              <a:rPr lang="en-US" dirty="0" smtClean="0"/>
              <a:t> Accesses</a:t>
            </a:r>
            <a:endParaRPr lang="en-US" dirty="0"/>
          </a:p>
        </p:txBody>
      </p:sp>
      <p:sp>
        <p:nvSpPr>
          <p:cNvPr id="81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8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7682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7683" name="Text Box 3"/>
          <p:cNvSpPr txBox="1">
            <a:spLocks noChangeArrowheads="1"/>
          </p:cNvSpPr>
          <p:nvPr/>
        </p:nvSpPr>
        <p:spPr bwMode="auto">
          <a:xfrm>
            <a:off x="1266825" y="2363212"/>
            <a:ext cx="169148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7684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7685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7687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7688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7689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7690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7691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7692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7693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7694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7695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7696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7697" name="Text Box 17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7698" name="Rectangle 18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7699" name="Rectangle 19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7700" name="Rectangle 20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7701" name="Rectangle 21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7702" name="Rectangle 22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7703" name="Rectangle 23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7704" name="Rectangle 24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7705" name="Rectangle 25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7707" name="Text Box 27"/>
          <p:cNvSpPr txBox="1">
            <a:spLocks noChangeArrowheads="1"/>
          </p:cNvSpPr>
          <p:nvPr/>
        </p:nvSpPr>
        <p:spPr bwMode="auto">
          <a:xfrm>
            <a:off x="3810000" y="5303837"/>
            <a:ext cx="18557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4+2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7708" name="Text Box 2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7709" name="Rectangle 29"/>
          <p:cNvSpPr>
            <a:spLocks noChangeArrowheads="1"/>
          </p:cNvSpPr>
          <p:nvPr/>
        </p:nvSpPr>
        <p:spPr bwMode="auto">
          <a:xfrm>
            <a:off x="4038600" y="2895600"/>
            <a:ext cx="533400" cy="304800"/>
          </a:xfrm>
          <a:prstGeom prst="rect">
            <a:avLst/>
          </a:prstGeom>
          <a:solidFill>
            <a:srgbClr val="00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7710" name="Rectangle 3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1" name="Rectangle 3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3" name="Rectangle 3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7714" name="Rectangle 3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5" name="Rectangle 3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6" name="Rectangle 3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27717" name="Rectangle 3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7718" name="Rectangle 3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7719" name="Rectangle 3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7720" name="Rectangle 4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21" name="Rectangle 4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22" name="Rectangle 4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3" name="Rectangle 4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4" name="Rectangle 4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25" name="Rectangle 4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6" name="Rectangle 4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7" name="Rectangle 4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8" name="Rectangle 4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29" name="Rectangle 4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0" name="Rectangle 5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1" name="Rectangle 51"/>
          <p:cNvSpPr>
            <a:spLocks noChangeArrowheads="1"/>
          </p:cNvSpPr>
          <p:nvPr/>
        </p:nvSpPr>
        <p:spPr bwMode="ltGray">
          <a:xfrm>
            <a:off x="4597400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2" name="Rectangle 52"/>
          <p:cNvSpPr>
            <a:spLocks noChangeArrowheads="1"/>
          </p:cNvSpPr>
          <p:nvPr/>
        </p:nvSpPr>
        <p:spPr bwMode="ltGray">
          <a:xfrm>
            <a:off x="4597400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3" name="Rectangle 5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34" name="Rectangle 54"/>
          <p:cNvSpPr>
            <a:spLocks noChangeArrowheads="1"/>
          </p:cNvSpPr>
          <p:nvPr/>
        </p:nvSpPr>
        <p:spPr bwMode="auto">
          <a:xfrm>
            <a:off x="4048125" y="4065588"/>
            <a:ext cx="533400" cy="304800"/>
          </a:xfrm>
          <a:prstGeom prst="rect">
            <a:avLst/>
          </a:prstGeom>
          <a:solidFill>
            <a:srgbClr val="66FF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7735" name="Rectangle 55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6" name="Rectangle 56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7" name="Rectangle 57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27738" name="Rectangle 58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7739" name="Rectangle 59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40" name="Rectangle 60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41" name="Rectangle 61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42" name="Rectangle 62"/>
          <p:cNvSpPr>
            <a:spLocks noChangeArrowheads="1"/>
          </p:cNvSpPr>
          <p:nvPr/>
        </p:nvSpPr>
        <p:spPr bwMode="auto">
          <a:xfrm>
            <a:off x="4568825" y="28924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7743" name="Rectangle 63"/>
          <p:cNvSpPr>
            <a:spLocks noChangeArrowheads="1"/>
          </p:cNvSpPr>
          <p:nvPr/>
        </p:nvSpPr>
        <p:spPr bwMode="auto">
          <a:xfrm>
            <a:off x="4568825" y="31972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527744" name="Rectangle 64"/>
          <p:cNvSpPr>
            <a:spLocks noChangeArrowheads="1"/>
          </p:cNvSpPr>
          <p:nvPr/>
        </p:nvSpPr>
        <p:spPr bwMode="auto">
          <a:xfrm>
            <a:off x="4597400" y="43719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7745" name="Rectangle 65"/>
          <p:cNvSpPr>
            <a:spLocks noChangeArrowheads="1"/>
          </p:cNvSpPr>
          <p:nvPr/>
        </p:nvSpPr>
        <p:spPr bwMode="auto">
          <a:xfrm>
            <a:off x="4597400" y="40671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7746" name="Rectangle 66"/>
          <p:cNvSpPr>
            <a:spLocks noChangeArrowheads="1"/>
          </p:cNvSpPr>
          <p:nvPr/>
        </p:nvSpPr>
        <p:spPr bwMode="auto">
          <a:xfrm>
            <a:off x="4581525" y="32115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7747" name="Rectangle 67"/>
          <p:cNvSpPr>
            <a:spLocks noChangeArrowheads="1"/>
          </p:cNvSpPr>
          <p:nvPr/>
        </p:nvSpPr>
        <p:spPr bwMode="auto">
          <a:xfrm>
            <a:off x="4581525" y="29067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68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2988533" y="2346325"/>
            <a:ext cx="3898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80" name="AutoShape 26"/>
          <p:cNvSpPr>
            <a:spLocks noChangeArrowheads="1"/>
          </p:cNvSpPr>
          <p:nvPr/>
        </p:nvSpPr>
        <p:spPr bwMode="auto">
          <a:xfrm>
            <a:off x="914400" y="462222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and 11</a:t>
            </a:r>
            <a:r>
              <a:rPr lang="en-US" baseline="30000" dirty="0" smtClean="0"/>
              <a:t>th</a:t>
            </a:r>
            <a:r>
              <a:rPr lang="en-US" dirty="0" smtClean="0"/>
              <a:t> Accesses</a:t>
            </a:r>
            <a:endParaRPr lang="en-US" dirty="0"/>
          </a:p>
        </p:txBody>
      </p:sp>
      <p:sp>
        <p:nvSpPr>
          <p:cNvPr id="71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730" name="Rectangle 2"/>
          <p:cNvSpPr>
            <a:spLocks noChangeArrowheads="1"/>
          </p:cNvSpPr>
          <p:nvPr/>
        </p:nvSpPr>
        <p:spPr bwMode="auto">
          <a:xfrm>
            <a:off x="8382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9731" name="Text Box 3"/>
          <p:cNvSpPr txBox="1">
            <a:spLocks noChangeArrowheads="1"/>
          </p:cNvSpPr>
          <p:nvPr/>
        </p:nvSpPr>
        <p:spPr bwMode="auto">
          <a:xfrm>
            <a:off x="1273899" y="2363212"/>
            <a:ext cx="169790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9732" name="Rectangle 4"/>
          <p:cNvSpPr>
            <a:spLocks noChangeArrowheads="1"/>
          </p:cNvSpPr>
          <p:nvPr/>
        </p:nvSpPr>
        <p:spPr bwMode="auto">
          <a:xfrm>
            <a:off x="58674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9733" name="Rectangle 5"/>
          <p:cNvSpPr>
            <a:spLocks noChangeArrowheads="1"/>
          </p:cNvSpPr>
          <p:nvPr/>
        </p:nvSpPr>
        <p:spPr bwMode="auto">
          <a:xfrm>
            <a:off x="33528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9735" name="Rectangle 7"/>
          <p:cNvSpPr>
            <a:spLocks noChangeArrowheads="1"/>
          </p:cNvSpPr>
          <p:nvPr/>
        </p:nvSpPr>
        <p:spPr bwMode="auto">
          <a:xfrm>
            <a:off x="67818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9736" name="Rectangle 8"/>
          <p:cNvSpPr>
            <a:spLocks noChangeArrowheads="1"/>
          </p:cNvSpPr>
          <p:nvPr/>
        </p:nvSpPr>
        <p:spPr bwMode="auto">
          <a:xfrm>
            <a:off x="67818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9737" name="Rectangle 9"/>
          <p:cNvSpPr>
            <a:spLocks noChangeArrowheads="1"/>
          </p:cNvSpPr>
          <p:nvPr/>
        </p:nvSpPr>
        <p:spPr bwMode="auto">
          <a:xfrm>
            <a:off x="67818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9738" name="Rectangle 10"/>
          <p:cNvSpPr>
            <a:spLocks noChangeArrowheads="1"/>
          </p:cNvSpPr>
          <p:nvPr/>
        </p:nvSpPr>
        <p:spPr bwMode="auto">
          <a:xfrm>
            <a:off x="67818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9739" name="Rectangle 11"/>
          <p:cNvSpPr>
            <a:spLocks noChangeArrowheads="1"/>
          </p:cNvSpPr>
          <p:nvPr/>
        </p:nvSpPr>
        <p:spPr bwMode="auto">
          <a:xfrm>
            <a:off x="67818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9740" name="Rectangle 12"/>
          <p:cNvSpPr>
            <a:spLocks noChangeArrowheads="1"/>
          </p:cNvSpPr>
          <p:nvPr/>
        </p:nvSpPr>
        <p:spPr bwMode="auto">
          <a:xfrm>
            <a:off x="67818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9741" name="Rectangle 13"/>
          <p:cNvSpPr>
            <a:spLocks noChangeArrowheads="1"/>
          </p:cNvSpPr>
          <p:nvPr/>
        </p:nvSpPr>
        <p:spPr bwMode="auto">
          <a:xfrm>
            <a:off x="67818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9742" name="Rectangle 14"/>
          <p:cNvSpPr>
            <a:spLocks noChangeArrowheads="1"/>
          </p:cNvSpPr>
          <p:nvPr/>
        </p:nvSpPr>
        <p:spPr bwMode="auto">
          <a:xfrm>
            <a:off x="67818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9743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9744" name="Text Box 16"/>
          <p:cNvSpPr txBox="1">
            <a:spLocks noChangeArrowheads="1"/>
          </p:cNvSpPr>
          <p:nvPr/>
        </p:nvSpPr>
        <p:spPr bwMode="auto">
          <a:xfrm>
            <a:off x="13716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9745" name="Text Box 17"/>
          <p:cNvSpPr txBox="1">
            <a:spLocks noChangeArrowheads="1"/>
          </p:cNvSpPr>
          <p:nvPr/>
        </p:nvSpPr>
        <p:spPr bwMode="auto">
          <a:xfrm>
            <a:off x="66294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9746" name="Rectangle 18"/>
          <p:cNvSpPr>
            <a:spLocks noChangeArrowheads="1"/>
          </p:cNvSpPr>
          <p:nvPr/>
        </p:nvSpPr>
        <p:spPr bwMode="auto">
          <a:xfrm>
            <a:off x="67818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9747" name="Rectangle 19"/>
          <p:cNvSpPr>
            <a:spLocks noChangeArrowheads="1"/>
          </p:cNvSpPr>
          <p:nvPr/>
        </p:nvSpPr>
        <p:spPr bwMode="auto">
          <a:xfrm>
            <a:off x="67818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9748" name="Rectangle 20"/>
          <p:cNvSpPr>
            <a:spLocks noChangeArrowheads="1"/>
          </p:cNvSpPr>
          <p:nvPr/>
        </p:nvSpPr>
        <p:spPr bwMode="auto">
          <a:xfrm>
            <a:off x="67818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9749" name="Rectangle 21"/>
          <p:cNvSpPr>
            <a:spLocks noChangeArrowheads="1"/>
          </p:cNvSpPr>
          <p:nvPr/>
        </p:nvSpPr>
        <p:spPr bwMode="auto">
          <a:xfrm>
            <a:off x="67818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9750" name="Rectangle 22"/>
          <p:cNvSpPr>
            <a:spLocks noChangeArrowheads="1"/>
          </p:cNvSpPr>
          <p:nvPr/>
        </p:nvSpPr>
        <p:spPr bwMode="auto">
          <a:xfrm>
            <a:off x="67818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9751" name="Rectangle 23"/>
          <p:cNvSpPr>
            <a:spLocks noChangeArrowheads="1"/>
          </p:cNvSpPr>
          <p:nvPr/>
        </p:nvSpPr>
        <p:spPr bwMode="auto">
          <a:xfrm>
            <a:off x="67818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9752" name="Rectangle 24"/>
          <p:cNvSpPr>
            <a:spLocks noChangeArrowheads="1"/>
          </p:cNvSpPr>
          <p:nvPr/>
        </p:nvSpPr>
        <p:spPr bwMode="auto">
          <a:xfrm>
            <a:off x="67818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9753" name="Rectangle 25"/>
          <p:cNvSpPr>
            <a:spLocks noChangeArrowheads="1"/>
          </p:cNvSpPr>
          <p:nvPr/>
        </p:nvSpPr>
        <p:spPr bwMode="auto">
          <a:xfrm>
            <a:off x="67818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9754" name="AutoShape 26"/>
          <p:cNvSpPr>
            <a:spLocks noChangeArrowheads="1"/>
          </p:cNvSpPr>
          <p:nvPr/>
        </p:nvSpPr>
        <p:spPr bwMode="auto">
          <a:xfrm>
            <a:off x="921474" y="462222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9756" name="Text Box 28"/>
          <p:cNvSpPr txBox="1">
            <a:spLocks noChangeArrowheads="1"/>
          </p:cNvSpPr>
          <p:nvPr/>
        </p:nvSpPr>
        <p:spPr bwMode="auto">
          <a:xfrm>
            <a:off x="40386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9757" name="Rectangle 29"/>
          <p:cNvSpPr>
            <a:spLocks noChangeArrowheads="1"/>
          </p:cNvSpPr>
          <p:nvPr/>
        </p:nvSpPr>
        <p:spPr bwMode="auto">
          <a:xfrm>
            <a:off x="4038600" y="2895600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9758" name="Rectangle 30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59" name="Rectangle 31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61" name="Rectangle 33"/>
          <p:cNvSpPr>
            <a:spLocks noChangeArrowheads="1"/>
          </p:cNvSpPr>
          <p:nvPr/>
        </p:nvSpPr>
        <p:spPr bwMode="blackWhite">
          <a:xfrm>
            <a:off x="40386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9762" name="Rectangle 34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63" name="Rectangle 35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64" name="Rectangle 36"/>
          <p:cNvSpPr>
            <a:spLocks noChangeArrowheads="1"/>
          </p:cNvSpPr>
          <p:nvPr/>
        </p:nvSpPr>
        <p:spPr bwMode="auto">
          <a:xfrm>
            <a:off x="45720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29765" name="Rectangle 37"/>
          <p:cNvSpPr>
            <a:spLocks noChangeArrowheads="1"/>
          </p:cNvSpPr>
          <p:nvPr/>
        </p:nvSpPr>
        <p:spPr bwMode="auto">
          <a:xfrm>
            <a:off x="45720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9766" name="Rectangle 38"/>
          <p:cNvSpPr>
            <a:spLocks noChangeArrowheads="1"/>
          </p:cNvSpPr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9767" name="Rectangle 39"/>
          <p:cNvSpPr>
            <a:spLocks noChangeArrowheads="1"/>
          </p:cNvSpPr>
          <p:nvPr/>
        </p:nvSpPr>
        <p:spPr bwMode="auto">
          <a:xfrm>
            <a:off x="45720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9768" name="Rectangle 40"/>
          <p:cNvSpPr>
            <a:spLocks noChangeArrowheads="1"/>
          </p:cNvSpPr>
          <p:nvPr/>
        </p:nvSpPr>
        <p:spPr bwMode="blackWhite">
          <a:xfrm>
            <a:off x="38100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9769" name="Rectangle 41"/>
          <p:cNvSpPr>
            <a:spLocks noChangeArrowheads="1"/>
          </p:cNvSpPr>
          <p:nvPr/>
        </p:nvSpPr>
        <p:spPr bwMode="blackWhite">
          <a:xfrm>
            <a:off x="38100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9770" name="Rectangle 42"/>
          <p:cNvSpPr>
            <a:spLocks noChangeArrowheads="1"/>
          </p:cNvSpPr>
          <p:nvPr/>
        </p:nvSpPr>
        <p:spPr bwMode="ltGray">
          <a:xfrm>
            <a:off x="4030663" y="40925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1" name="Rectangle 43"/>
          <p:cNvSpPr>
            <a:spLocks noChangeArrowheads="1"/>
          </p:cNvSpPr>
          <p:nvPr/>
        </p:nvSpPr>
        <p:spPr bwMode="ltGray">
          <a:xfrm>
            <a:off x="45640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2" name="Rectangle 44"/>
          <p:cNvSpPr>
            <a:spLocks noChangeArrowheads="1"/>
          </p:cNvSpPr>
          <p:nvPr/>
        </p:nvSpPr>
        <p:spPr bwMode="ltGray">
          <a:xfrm>
            <a:off x="3802063" y="40925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9773" name="Rectangle 45"/>
          <p:cNvSpPr>
            <a:spLocks noChangeArrowheads="1"/>
          </p:cNvSpPr>
          <p:nvPr/>
        </p:nvSpPr>
        <p:spPr bwMode="ltGray">
          <a:xfrm>
            <a:off x="40401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4" name="Rectangle 46"/>
          <p:cNvSpPr>
            <a:spLocks noChangeArrowheads="1"/>
          </p:cNvSpPr>
          <p:nvPr/>
        </p:nvSpPr>
        <p:spPr bwMode="ltGray">
          <a:xfrm>
            <a:off x="45735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5" name="Rectangle 47"/>
          <p:cNvSpPr>
            <a:spLocks noChangeArrowheads="1"/>
          </p:cNvSpPr>
          <p:nvPr/>
        </p:nvSpPr>
        <p:spPr bwMode="ltGray">
          <a:xfrm>
            <a:off x="45735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6" name="Rectangle 48"/>
          <p:cNvSpPr>
            <a:spLocks noChangeArrowheads="1"/>
          </p:cNvSpPr>
          <p:nvPr/>
        </p:nvSpPr>
        <p:spPr bwMode="ltGray">
          <a:xfrm>
            <a:off x="38115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9777" name="Rectangle 49"/>
          <p:cNvSpPr>
            <a:spLocks noChangeArrowheads="1"/>
          </p:cNvSpPr>
          <p:nvPr/>
        </p:nvSpPr>
        <p:spPr bwMode="ltGray">
          <a:xfrm>
            <a:off x="45656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8" name="Rectangle 50"/>
          <p:cNvSpPr>
            <a:spLocks noChangeArrowheads="1"/>
          </p:cNvSpPr>
          <p:nvPr/>
        </p:nvSpPr>
        <p:spPr bwMode="ltGray">
          <a:xfrm>
            <a:off x="40497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9" name="Rectangle 51"/>
          <p:cNvSpPr>
            <a:spLocks noChangeArrowheads="1"/>
          </p:cNvSpPr>
          <p:nvPr/>
        </p:nvSpPr>
        <p:spPr bwMode="ltGray">
          <a:xfrm>
            <a:off x="45831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80" name="Rectangle 52"/>
          <p:cNvSpPr>
            <a:spLocks noChangeArrowheads="1"/>
          </p:cNvSpPr>
          <p:nvPr/>
        </p:nvSpPr>
        <p:spPr bwMode="ltGray">
          <a:xfrm>
            <a:off x="45831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81" name="Rectangle 53"/>
          <p:cNvSpPr>
            <a:spLocks noChangeArrowheads="1"/>
          </p:cNvSpPr>
          <p:nvPr/>
        </p:nvSpPr>
        <p:spPr bwMode="ltGray">
          <a:xfrm>
            <a:off x="38211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9782" name="Rectangle 54"/>
          <p:cNvSpPr>
            <a:spLocks noChangeArrowheads="1"/>
          </p:cNvSpPr>
          <p:nvPr/>
        </p:nvSpPr>
        <p:spPr bwMode="auto">
          <a:xfrm>
            <a:off x="4048125" y="40655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9783" name="Rectangle 55"/>
          <p:cNvSpPr>
            <a:spLocks noChangeArrowheads="1"/>
          </p:cNvSpPr>
          <p:nvPr/>
        </p:nvSpPr>
        <p:spPr bwMode="auto">
          <a:xfrm>
            <a:off x="4581525" y="3486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84" name="Rectangle 56"/>
          <p:cNvSpPr>
            <a:spLocks noChangeArrowheads="1"/>
          </p:cNvSpPr>
          <p:nvPr/>
        </p:nvSpPr>
        <p:spPr bwMode="auto">
          <a:xfrm>
            <a:off x="4581525" y="3790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85" name="Rectangle 57"/>
          <p:cNvSpPr>
            <a:spLocks noChangeArrowheads="1"/>
          </p:cNvSpPr>
          <p:nvPr/>
        </p:nvSpPr>
        <p:spPr bwMode="auto">
          <a:xfrm>
            <a:off x="4595813" y="43703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29786" name="Rectangle 58"/>
          <p:cNvSpPr>
            <a:spLocks noChangeArrowheads="1"/>
          </p:cNvSpPr>
          <p:nvPr/>
        </p:nvSpPr>
        <p:spPr bwMode="auto">
          <a:xfrm>
            <a:off x="4581525" y="40814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9787" name="Rectangle 59"/>
          <p:cNvSpPr>
            <a:spLocks noChangeArrowheads="1"/>
          </p:cNvSpPr>
          <p:nvPr/>
        </p:nvSpPr>
        <p:spPr bwMode="ltGray">
          <a:xfrm>
            <a:off x="3811588" y="40735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9788" name="Rectangle 60"/>
          <p:cNvSpPr>
            <a:spLocks noChangeArrowheads="1"/>
          </p:cNvSpPr>
          <p:nvPr/>
        </p:nvSpPr>
        <p:spPr bwMode="blackWhite">
          <a:xfrm>
            <a:off x="3819525" y="3486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9789" name="Rectangle 61"/>
          <p:cNvSpPr>
            <a:spLocks noChangeArrowheads="1"/>
          </p:cNvSpPr>
          <p:nvPr/>
        </p:nvSpPr>
        <p:spPr bwMode="ltGray">
          <a:xfrm>
            <a:off x="4041775" y="3486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90" name="Rectangle 62"/>
          <p:cNvSpPr>
            <a:spLocks noChangeArrowheads="1"/>
          </p:cNvSpPr>
          <p:nvPr/>
        </p:nvSpPr>
        <p:spPr bwMode="auto">
          <a:xfrm>
            <a:off x="4568825" y="28924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9791" name="Rectangle 63"/>
          <p:cNvSpPr>
            <a:spLocks noChangeArrowheads="1"/>
          </p:cNvSpPr>
          <p:nvPr/>
        </p:nvSpPr>
        <p:spPr bwMode="auto">
          <a:xfrm>
            <a:off x="4568825" y="31972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64" name="Rectangle 50"/>
          <p:cNvSpPr>
            <a:spLocks noChangeArrowheads="1"/>
          </p:cNvSpPr>
          <p:nvPr/>
        </p:nvSpPr>
        <p:spPr bwMode="ltGray">
          <a:xfrm>
            <a:off x="38020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2988533" y="2346325"/>
            <a:ext cx="389850" cy="280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3810000" y="5303837"/>
            <a:ext cx="163698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  <a:r>
              <a:rPr lang="en-US" b="1" dirty="0" smtClean="0">
                <a:solidFill>
                  <a:schemeClr val="bg1"/>
                </a:solidFill>
              </a:rPr>
              <a:t>4+2+2</a:t>
            </a:r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67" name="Text Box 20"/>
          <p:cNvSpPr txBox="1">
            <a:spLocks noChangeArrowheads="1"/>
          </p:cNvSpPr>
          <p:nvPr/>
        </p:nvSpPr>
        <p:spPr bwMode="auto">
          <a:xfrm>
            <a:off x="4060853" y="25146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and 11</a:t>
            </a:r>
            <a:r>
              <a:rPr lang="en-US" baseline="30000" dirty="0" smtClean="0"/>
              <a:t>th</a:t>
            </a:r>
            <a:r>
              <a:rPr lang="en-US" dirty="0" smtClean="0"/>
              <a:t> Accesses</a:t>
            </a:r>
            <a:endParaRPr lang="en-US" dirty="0"/>
          </a:p>
        </p:txBody>
      </p:sp>
      <p:sp>
        <p:nvSpPr>
          <p:cNvPr id="68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2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786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845403"/>
            <a:ext cx="6858000" cy="5334000"/>
          </a:xfrm>
          <a:prstGeom prst="triangle">
            <a:avLst>
              <a:gd name="adj" fmla="val 50000"/>
            </a:avLst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4" name="Rectangle 20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76600" y="847725"/>
            <a:ext cx="3429000" cy="1057275"/>
            <a:chOff x="3276600" y="847725"/>
            <a:chExt cx="3429000" cy="1057275"/>
          </a:xfrm>
        </p:grpSpPr>
        <p:sp>
          <p:nvSpPr>
            <p:cNvPr id="3190803" name="AutoShape 1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76600" y="847725"/>
              <a:ext cx="1371600" cy="1057275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dirty="0" err="1" smtClean="0">
                  <a:solidFill>
                    <a:srgbClr val="FFFFFF"/>
                  </a:solidFill>
                  <a:latin typeface="Calibri"/>
                </a:rPr>
                <a:t>RegFile</a:t>
              </a:r>
              <a:endParaRPr lang="en-US" dirty="0">
                <a:solidFill>
                  <a:srgbClr val="FFFFFF"/>
                </a:solidFill>
                <a:latin typeface="Calibri"/>
              </a:endParaRPr>
            </a:p>
            <a:p>
              <a:pPr algn="ctr" eaLnBrk="1" hangingPunct="1"/>
              <a:r>
                <a:rPr lang="en-US" dirty="0">
                  <a:solidFill>
                    <a:srgbClr val="FFFFFF"/>
                  </a:solidFill>
                  <a:latin typeface="Calibri"/>
                </a:rPr>
                <a:t>100s bytes</a:t>
              </a:r>
            </a:p>
          </p:txBody>
        </p:sp>
        <p:sp>
          <p:nvSpPr>
            <p:cNvPr id="3190805" name="Text Box 2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583609" y="1138535"/>
              <a:ext cx="2121991" cy="46166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&lt; 1 </a:t>
              </a:r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cycle </a:t>
              </a:r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access</a:t>
              </a:r>
              <a:endParaRPr lang="en-US" sz="240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190811" name="Text Box 2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6320135"/>
            <a:ext cx="87630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*These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are rough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numbers, mileage may vary.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19200" y="5105400"/>
            <a:ext cx="54864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190803" idx="2"/>
            <a:endCxn id="3190803" idx="4"/>
          </p:cNvCxnSpPr>
          <p:nvPr/>
        </p:nvCxnSpPr>
        <p:spPr>
          <a:xfrm>
            <a:off x="3276600" y="1905000"/>
            <a:ext cx="1371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33400" y="5105400"/>
            <a:ext cx="8458200" cy="1067904"/>
            <a:chOff x="533400" y="5105400"/>
            <a:chExt cx="8458200" cy="1067904"/>
          </a:xfrm>
        </p:grpSpPr>
        <p:sp>
          <p:nvSpPr>
            <p:cNvPr id="51" name="Text Box 2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48401" y="5265003"/>
              <a:ext cx="1943199" cy="83099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1,000,000+</a:t>
              </a:r>
              <a:br>
                <a:rPr lang="en-US" sz="24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    </a:t>
              </a:r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cycle access</a:t>
              </a:r>
            </a:p>
          </p:txBody>
        </p:sp>
        <p:grpSp>
          <p:nvGrpSpPr>
            <p:cNvPr id="26" name="Group 25"/>
            <p:cNvGrpSpPr/>
            <p:nvPr>
              <p:custDataLst>
                <p:tags r:id="rId9"/>
              </p:custDataLst>
            </p:nvPr>
          </p:nvGrpSpPr>
          <p:grpSpPr>
            <a:xfrm>
              <a:off x="533400" y="5105400"/>
              <a:ext cx="6858000" cy="1067904"/>
              <a:chOff x="685800" y="4488558"/>
              <a:chExt cx="6858000" cy="1074042"/>
            </a:xfrm>
            <a:solidFill>
              <a:srgbClr val="954F81"/>
            </a:solidFill>
          </p:grpSpPr>
          <p:sp>
            <p:nvSpPr>
              <p:cNvPr id="27" name="AutoShape 5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blackGray">
              <a:xfrm>
                <a:off x="6324600" y="4714875"/>
                <a:ext cx="1066800" cy="8382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8" name="AutoShape 13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ltGray">
              <a:xfrm>
                <a:off x="34290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9" name="AutoShape 13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ltGray">
              <a:xfrm>
                <a:off x="6858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0" name="AutoShape 13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ltGray">
              <a:xfrm>
                <a:off x="48006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1" name="AutoShape 13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ltGray">
              <a:xfrm>
                <a:off x="20574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2" name="AutoShape 1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ltGray">
              <a:xfrm>
                <a:off x="6172200" y="44958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371600" y="4488558"/>
                <a:ext cx="5486400" cy="1066800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eaLnBrk="1" hangingPunct="1"/>
                <a:r>
                  <a:rPr lang="en-US" sz="2400" dirty="0" smtClean="0">
                    <a:solidFill>
                      <a:schemeClr val="bg1"/>
                    </a:solidFill>
                    <a:latin typeface="Calibri"/>
                  </a:rPr>
                  <a:t>Disk (Many GB – few TB)</a:t>
                </a:r>
                <a:endParaRPr lang="en-US" sz="2400" dirty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</p:grpSp>
      <p:cxnSp>
        <p:nvCxnSpPr>
          <p:cNvPr id="41" name="Straight Connector 40"/>
          <p:cNvCxnSpPr/>
          <p:nvPr/>
        </p:nvCxnSpPr>
        <p:spPr>
          <a:xfrm>
            <a:off x="1219200" y="5105400"/>
            <a:ext cx="54864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33400" y="845403"/>
            <a:ext cx="3429000" cy="532790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3962400" y="847725"/>
            <a:ext cx="3429000" cy="532557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33400" y="6179403"/>
            <a:ext cx="6858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905000" y="4038600"/>
            <a:ext cx="41148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219200" y="4038600"/>
            <a:ext cx="7924800" cy="1066800"/>
            <a:chOff x="1219200" y="4038600"/>
            <a:chExt cx="7924800" cy="1066800"/>
          </a:xfrm>
        </p:grpSpPr>
        <p:sp>
          <p:nvSpPr>
            <p:cNvPr id="3190808" name="Text Box 2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368931" y="4274403"/>
              <a:ext cx="2775069" cy="46166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150-200 </a:t>
              </a:r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cycle access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219200" y="4038600"/>
              <a:ext cx="5486400" cy="1066800"/>
              <a:chOff x="1219200" y="4038600"/>
              <a:chExt cx="5486400" cy="1066800"/>
            </a:xfrm>
          </p:grpSpPr>
          <p:sp>
            <p:nvSpPr>
              <p:cNvPr id="53" name="AutoShape 13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ltGray">
              <a:xfrm>
                <a:off x="1219200" y="4038600"/>
                <a:ext cx="1371600" cy="1066800"/>
              </a:xfrm>
              <a:prstGeom prst="triangle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4" name="AutoShape 13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ltGray">
              <a:xfrm>
                <a:off x="5334000" y="4038600"/>
                <a:ext cx="1371600" cy="1066800"/>
              </a:xfrm>
              <a:prstGeom prst="triangle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6" name="Rectangle 1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905000" y="4038600"/>
                <a:ext cx="4114800" cy="106070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eaLnBrk="1" hangingPunct="1"/>
                <a:r>
                  <a:rPr lang="en-US" sz="2400" dirty="0">
                    <a:solidFill>
                      <a:schemeClr val="bg1"/>
                    </a:solidFill>
                    <a:latin typeface="Calibri"/>
                  </a:rPr>
                  <a:t>Memory (128MB – few GB)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002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Cache Organization</a:t>
            </a:r>
          </a:p>
        </p:txBody>
      </p:sp>
      <p:sp>
        <p:nvSpPr>
          <p:cNvPr id="35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011238"/>
            <a:ext cx="8534400" cy="5618162"/>
          </a:xfrm>
        </p:spPr>
        <p:txBody>
          <a:bodyPr>
            <a:normAutofit lnSpcReduction="10000"/>
          </a:bodyPr>
          <a:lstStyle/>
          <a:p>
            <a:pPr>
              <a:lnSpc>
                <a:spcPct val="94000"/>
              </a:lnSpc>
            </a:pPr>
            <a:r>
              <a:rPr lang="en-US" dirty="0" smtClean="0"/>
              <a:t>How to avoid Conflict Misses?!</a:t>
            </a:r>
          </a:p>
          <a:p>
            <a:pPr>
              <a:lnSpc>
                <a:spcPct val="94000"/>
              </a:lnSpc>
            </a:pPr>
            <a:endParaRPr lang="en-US" dirty="0"/>
          </a:p>
          <a:p>
            <a:pPr>
              <a:lnSpc>
                <a:spcPct val="94000"/>
              </a:lnSpc>
            </a:pPr>
            <a:r>
              <a:rPr lang="en-US" dirty="0" smtClean="0"/>
              <a:t>Three </a:t>
            </a:r>
            <a:r>
              <a:rPr lang="en-US" dirty="0"/>
              <a:t>common </a:t>
            </a:r>
            <a:r>
              <a:rPr lang="en-US" dirty="0" smtClean="0"/>
              <a:t>designs</a:t>
            </a:r>
            <a:endParaRPr lang="en-US" dirty="0"/>
          </a:p>
          <a:p>
            <a:pPr lvl="1">
              <a:lnSpc>
                <a:spcPct val="94000"/>
              </a:lnSpc>
            </a:pPr>
            <a:r>
              <a:rPr lang="en-US" dirty="0">
                <a:solidFill>
                  <a:schemeClr val="accent1"/>
                </a:solidFill>
              </a:rPr>
              <a:t>Direct mapped</a:t>
            </a:r>
            <a:r>
              <a:rPr lang="en-US" dirty="0"/>
              <a:t>: Block can only be in one line in the </a:t>
            </a:r>
            <a:r>
              <a:rPr lang="en-US" dirty="0" smtClean="0"/>
              <a:t>cache</a:t>
            </a:r>
          </a:p>
          <a:p>
            <a:pPr lvl="2">
              <a:lnSpc>
                <a:spcPct val="94000"/>
              </a:lnSpc>
            </a:pPr>
            <a:r>
              <a:rPr lang="en-US" dirty="0" smtClean="0">
                <a:solidFill>
                  <a:srgbClr val="18B9BC"/>
                </a:solidFill>
              </a:rPr>
              <a:t>Contact numbers are assigned in the Speed Dial by first letter.</a:t>
            </a:r>
          </a:p>
          <a:p>
            <a:pPr lvl="1">
              <a:lnSpc>
                <a:spcPct val="94000"/>
              </a:lnSpc>
            </a:pPr>
            <a:r>
              <a:rPr lang="en-US" dirty="0" smtClean="0">
                <a:solidFill>
                  <a:schemeClr val="accent1"/>
                </a:solidFill>
              </a:rPr>
              <a:t>Fully </a:t>
            </a:r>
            <a:r>
              <a:rPr lang="en-US" dirty="0">
                <a:solidFill>
                  <a:schemeClr val="accent1"/>
                </a:solidFill>
              </a:rPr>
              <a:t>associative</a:t>
            </a:r>
            <a:r>
              <a:rPr lang="en-US" dirty="0"/>
              <a:t>: Block can be anywhere in the </a:t>
            </a:r>
            <a:r>
              <a:rPr lang="en-US" dirty="0" smtClean="0"/>
              <a:t>cache</a:t>
            </a:r>
          </a:p>
          <a:p>
            <a:pPr lvl="2">
              <a:lnSpc>
                <a:spcPct val="94000"/>
              </a:lnSpc>
            </a:pPr>
            <a:r>
              <a:rPr lang="en-US" dirty="0" smtClean="0">
                <a:solidFill>
                  <a:srgbClr val="18B9BC"/>
                </a:solidFill>
              </a:rPr>
              <a:t>Contact numbers are assigned without any rules.</a:t>
            </a:r>
            <a:endParaRPr lang="en-US" dirty="0">
              <a:solidFill>
                <a:srgbClr val="18B9BC"/>
              </a:solidFill>
            </a:endParaRPr>
          </a:p>
          <a:p>
            <a:pPr lvl="1">
              <a:lnSpc>
                <a:spcPct val="94000"/>
              </a:lnSpc>
            </a:pPr>
            <a:r>
              <a:rPr lang="en-US" dirty="0" smtClean="0">
                <a:solidFill>
                  <a:schemeClr val="accent1"/>
                </a:solidFill>
              </a:rPr>
              <a:t>Set</a:t>
            </a:r>
            <a:r>
              <a:rPr lang="en-US" dirty="0">
                <a:solidFill>
                  <a:schemeClr val="accent1"/>
                </a:solidFill>
              </a:rPr>
              <a:t>-associative</a:t>
            </a:r>
            <a:r>
              <a:rPr lang="en-US" dirty="0"/>
              <a:t>: Block can be in a few (2 to 8) places in the </a:t>
            </a:r>
            <a:r>
              <a:rPr lang="en-US" dirty="0" smtClean="0"/>
              <a:t>cache</a:t>
            </a:r>
          </a:p>
          <a:p>
            <a:pPr lvl="2">
              <a:lnSpc>
                <a:spcPct val="94000"/>
              </a:lnSpc>
            </a:pPr>
            <a:r>
              <a:rPr lang="en-US" dirty="0" smtClean="0">
                <a:solidFill>
                  <a:srgbClr val="18B9BC"/>
                </a:solidFill>
              </a:rPr>
              <a:t>Every digit in the Speed Dial maps to a new Speed Dial</a:t>
            </a:r>
          </a:p>
        </p:txBody>
      </p:sp>
    </p:spTree>
    <p:extLst>
      <p:ext uri="{BB962C8B-B14F-4D97-AF65-F5344CB8AC3E}">
        <p14:creationId xmlns:p14="http://schemas.microsoft.com/office/powerpoint/2010/main" val="230800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3239" y="1676400"/>
            <a:ext cx="17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Dial</a:t>
            </a:r>
            <a:endParaRPr lang="en-US" sz="2800" dirty="0"/>
          </a:p>
        </p:txBody>
      </p:sp>
      <p:sp>
        <p:nvSpPr>
          <p:cNvPr id="23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914400"/>
            <a:ext cx="63246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/>
              <a:t>Use the first letter to </a:t>
            </a:r>
            <a:r>
              <a:rPr lang="en-US" dirty="0" smtClean="0">
                <a:solidFill>
                  <a:srgbClr val="00FF00"/>
                </a:solidFill>
              </a:rPr>
              <a:t>index</a:t>
            </a:r>
            <a:r>
              <a:rPr lang="en-US" dirty="0" smtClean="0"/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Size: 1 Contact Number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95400" y="1447800"/>
            <a:ext cx="3581400" cy="1066800"/>
            <a:chOff x="3581400" y="1596189"/>
            <a:chExt cx="1219196" cy="1299411"/>
          </a:xfrm>
        </p:grpSpPr>
        <p:cxnSp>
          <p:nvCxnSpPr>
            <p:cNvPr id="19" name="Elbow Connector 18"/>
            <p:cNvCxnSpPr/>
            <p:nvPr/>
          </p:nvCxnSpPr>
          <p:spPr>
            <a:xfrm rot="10800000" flipV="1">
              <a:off x="3581400" y="1596189"/>
              <a:ext cx="1219196" cy="308811"/>
            </a:xfrm>
            <a:prstGeom prst="bentConnector3">
              <a:avLst>
                <a:gd name="adj1" fmla="val -287"/>
              </a:avLst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81400" y="1894893"/>
              <a:ext cx="0" cy="1000707"/>
            </a:xfrm>
            <a:prstGeom prst="line">
              <a:avLst/>
            </a:prstGeom>
            <a:ln w="254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581400" y="2895600"/>
              <a:ext cx="228600" cy="0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905000" y="2286000"/>
            <a:ext cx="3048000" cy="609600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53200" y="1143000"/>
            <a:ext cx="2514600" cy="457200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097418"/>
              </p:ext>
            </p:extLst>
          </p:nvPr>
        </p:nvGraphicFramePr>
        <p:xfrm>
          <a:off x="1981200" y="2362200"/>
          <a:ext cx="28956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1018988"/>
                <a:gridCol w="1419412"/>
              </a:tblGrid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</a:t>
                      </a:r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B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aker, J.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D</a:t>
                      </a:r>
                      <a:r>
                        <a:rPr lang="en-US" dirty="0" smtClean="0"/>
                        <a:t>EF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unn, A.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G</a:t>
                      </a:r>
                      <a:r>
                        <a:rPr lang="en-US" dirty="0" smtClean="0"/>
                        <a:t>HI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G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ill, S.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J</a:t>
                      </a:r>
                      <a:r>
                        <a:rPr lang="en-US" dirty="0" smtClean="0"/>
                        <a:t>KL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J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ones, N.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M</a:t>
                      </a:r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ann, B.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P</a:t>
                      </a:r>
                      <a:r>
                        <a:rPr lang="en-US" dirty="0" smtClean="0"/>
                        <a:t>QRS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P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owell,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J.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T</a:t>
                      </a:r>
                      <a:r>
                        <a:rPr lang="en-US" dirty="0" smtClean="0"/>
                        <a:t>UV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aylor, B.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FF00"/>
                          </a:solidFill>
                        </a:rPr>
                        <a:t>W</a:t>
                      </a:r>
                      <a:r>
                        <a:rPr lang="en-US" sz="1600" dirty="0" smtClean="0"/>
                        <a:t>XYZ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FF0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right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1946385"/>
              </p:ext>
            </p:extLst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Lee,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V.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8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73239" y="1676400"/>
            <a:ext cx="17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Dial</a:t>
            </a:r>
            <a:endParaRPr lang="en-US" sz="2800" dirty="0"/>
          </a:p>
        </p:txBody>
      </p:sp>
      <p:sp>
        <p:nvSpPr>
          <p:cNvPr id="23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914400"/>
            <a:ext cx="55626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/>
              <a:t>No index!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Size: 1 Contact Number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994604"/>
              </p:ext>
            </p:extLst>
          </p:nvPr>
        </p:nvGraphicFramePr>
        <p:xfrm>
          <a:off x="3457388" y="2362200"/>
          <a:ext cx="1419412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9412"/>
              </a:tblGrid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Mann, B.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Taylor, B.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Wright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Baker, J.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Powell,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J.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Gill, S.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34122079"/>
              </p:ext>
            </p:extLst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Lee,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V.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587583"/>
              </p:ext>
            </p:extLst>
          </p:nvPr>
        </p:nvGraphicFramePr>
        <p:xfrm>
          <a:off x="1981200" y="2362200"/>
          <a:ext cx="4572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</a:tblGrid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56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97039" y="2209800"/>
            <a:ext cx="17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Dial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76625"/>
              </p:ext>
            </p:extLst>
          </p:nvPr>
        </p:nvGraphicFramePr>
        <p:xfrm>
          <a:off x="2819400" y="2819400"/>
          <a:ext cx="2791817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133"/>
                <a:gridCol w="1622684"/>
              </a:tblGrid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Ma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Moo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re,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Po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Sam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Gi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ll,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Har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ris,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Wr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Zh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ang,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Baker,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Du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Fo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ster,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Ta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ylor,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Taylor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Jo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nes,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Le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e,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914400"/>
            <a:ext cx="6324600" cy="1371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No index!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Use the initial to </a:t>
            </a:r>
            <a:r>
              <a:rPr lang="en-US" dirty="0" smtClean="0">
                <a:solidFill>
                  <a:srgbClr val="FF0000"/>
                </a:solidFill>
              </a:rPr>
              <a:t>offset</a:t>
            </a:r>
            <a:r>
              <a:rPr lang="en-US" dirty="0" smtClean="0"/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310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Size: 2 Contact Numbers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77747241"/>
              </p:ext>
            </p:extLst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Jones, N.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Lee,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V.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002043"/>
              </p:ext>
            </p:extLst>
          </p:nvPr>
        </p:nvGraphicFramePr>
        <p:xfrm>
          <a:off x="1295400" y="2819400"/>
          <a:ext cx="6096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</a:tblGrid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82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 4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381000" y="27432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52400"/>
            <a:ext cx="89154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7081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7081" y="14478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1881" y="14478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42481" y="14478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7010400" y="56388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61481" y="19812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051881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051881" y="28956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432881" y="2209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04281" y="26670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899481" y="32004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295400" y="3657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899481" y="22098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5334000" y="58013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>
            <p:custDataLst>
              <p:tags r:id="rId17"/>
            </p:custDataLst>
          </p:nvPr>
        </p:nvCxnSpPr>
        <p:spPr>
          <a:xfrm rot="5400000">
            <a:off x="3695699" y="11049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3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81000" y="1143000"/>
            <a:ext cx="0" cy="1600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Line 4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432881" y="3124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051881" y="27432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423481" y="22098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5334000" y="48768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295400" y="4114800"/>
            <a:ext cx="0" cy="1524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447800" y="3810000"/>
            <a:ext cx="0" cy="1905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1600200" y="3886200"/>
            <a:ext cx="0" cy="1828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1524000" y="60960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 flipH="1">
            <a:off x="1213366" y="5568434"/>
            <a:ext cx="609600" cy="597932"/>
          </a:xfrm>
          <a:prstGeom prst="moon">
            <a:avLst>
              <a:gd name="adj" fmla="val 71690"/>
            </a:avLst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295400" y="4800600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447800" y="4724400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600200" y="46482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5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752600" y="45720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6" name="Rectangle 145"/>
          <p:cNvSpPr/>
          <p:nvPr>
            <p:custDataLst>
              <p:tags r:id="rId32"/>
            </p:custDataLst>
          </p:nvPr>
        </p:nvSpPr>
        <p:spPr>
          <a:xfrm>
            <a:off x="1981200" y="4495800"/>
            <a:ext cx="2286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8" name="Straight Arrow Connector 147"/>
          <p:cNvCxnSpPr/>
          <p:nvPr>
            <p:custDataLst>
              <p:tags r:id="rId33"/>
            </p:custDataLst>
          </p:nvPr>
        </p:nvCxnSpPr>
        <p:spPr>
          <a:xfrm>
            <a:off x="2209800" y="4724400"/>
            <a:ext cx="1371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34"/>
            </p:custDataLst>
          </p:nvPr>
        </p:nvSpPr>
        <p:spPr>
          <a:xfrm>
            <a:off x="4495800" y="535436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35"/>
            </p:custDataLst>
          </p:nvPr>
        </p:nvSpPr>
        <p:spPr>
          <a:xfrm>
            <a:off x="838200" y="618238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36"/>
            </p:custDataLst>
          </p:nvPr>
        </p:nvSpPr>
        <p:spPr>
          <a:xfrm>
            <a:off x="4953000" y="62585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37"/>
            </p:custDataLst>
          </p:nvPr>
        </p:nvSpPr>
        <p:spPr>
          <a:xfrm>
            <a:off x="4495800" y="441960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sp>
        <p:nvSpPr>
          <p:cNvPr id="114" name="Rectangle 113"/>
          <p:cNvSpPr/>
          <p:nvPr>
            <p:custDataLst>
              <p:tags r:id="rId38"/>
            </p:custDataLst>
          </p:nvPr>
        </p:nvSpPr>
        <p:spPr>
          <a:xfrm>
            <a:off x="1221059" y="23791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204281" y="3200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5400000">
            <a:off x="1152326" y="32316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286000" y="2743200"/>
            <a:ext cx="2514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9718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886200" y="19812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2766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3276600" y="28956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3657600" y="2209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429000" y="26670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124200" y="32004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 flipV="1">
            <a:off x="3505200" y="3657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3124200" y="22098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657600" y="3124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3276600" y="27432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1" name="Rectangle 140"/>
          <p:cNvSpPr/>
          <p:nvPr>
            <p:custDataLst>
              <p:tags r:id="rId53"/>
            </p:custDataLst>
          </p:nvPr>
        </p:nvSpPr>
        <p:spPr>
          <a:xfrm>
            <a:off x="3445778" y="23791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3429000" y="3200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 rot="5400000">
            <a:off x="3377045" y="32316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724400" y="2743200"/>
            <a:ext cx="2971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1816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096000" y="19812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4864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486400" y="28956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5867400" y="2209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638800" y="26670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5334000" y="32004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5715000" y="36576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5334000" y="22098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5867400" y="3124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5486400" y="27432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0" name="Rectangle 169"/>
          <p:cNvSpPr/>
          <p:nvPr>
            <p:custDataLst>
              <p:tags r:id="rId68"/>
            </p:custDataLst>
          </p:nvPr>
        </p:nvSpPr>
        <p:spPr>
          <a:xfrm>
            <a:off x="5655578" y="23791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5638800" y="3200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 rot="5400000">
            <a:off x="5586845" y="32316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3914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Rectangle 1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305800" y="1981200"/>
            <a:ext cx="685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6962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7" name="Line 42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7696200" y="28956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8077200" y="2209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Oval 44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848600" y="26670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0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7543800" y="32004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 flipV="1">
            <a:off x="7924800" y="36576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2" name="Line 5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7543800" y="22098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3" name="Line 4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8077200" y="31242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" name="Line 20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7696200" y="27432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Rectangle 184"/>
          <p:cNvSpPr/>
          <p:nvPr>
            <p:custDataLst>
              <p:tags r:id="rId82"/>
            </p:custDataLst>
          </p:nvPr>
        </p:nvSpPr>
        <p:spPr>
          <a:xfrm>
            <a:off x="7865378" y="23791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6" name="Line 48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7848600" y="3200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AutoShape 46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 rot="5400000">
            <a:off x="7796645" y="32316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8" name="Line 49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H="1">
            <a:off x="1752600" y="3962400"/>
            <a:ext cx="0" cy="1676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1447800" y="38100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>
            <a:off x="1600200" y="3886200"/>
            <a:ext cx="411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1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1752600" y="39624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4495800" y="22098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6705600" y="2209800"/>
            <a:ext cx="0" cy="1981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7" name="Line 2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8839200" y="22098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2438400" y="4267200"/>
            <a:ext cx="1600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9" name="Line 48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6629400" y="4267200"/>
            <a:ext cx="2209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>
            <a:off x="5867400" y="4191000"/>
            <a:ext cx="838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H="1" flipV="1">
            <a:off x="4038600" y="42672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 flipV="1">
            <a:off x="5867400" y="41910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3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 flipV="1">
            <a:off x="6629400" y="42672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 flipV="1">
            <a:off x="5105400" y="42672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 flipV="1">
            <a:off x="4495800" y="4267200"/>
            <a:ext cx="609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5224244" y="51054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V="1">
            <a:off x="5224244" y="60198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8" name="TextBox 207"/>
          <p:cNvSpPr txBox="1"/>
          <p:nvPr>
            <p:custDataLst>
              <p:tags r:id="rId102"/>
            </p:custDataLst>
          </p:nvPr>
        </p:nvSpPr>
        <p:spPr>
          <a:xfrm>
            <a:off x="5410200" y="586740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3"/>
            </p:custDataLst>
          </p:nvPr>
        </p:nvSpPr>
        <p:spPr>
          <a:xfrm>
            <a:off x="5486400" y="49338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04"/>
            </p:custDataLst>
          </p:nvPr>
        </p:nvSpPr>
        <p:spPr>
          <a:xfrm>
            <a:off x="152400" y="8382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  Offset</a:t>
            </a:r>
            <a:endParaRPr lang="en-US" sz="2800" dirty="0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05"/>
            </p:custDataLst>
          </p:nvPr>
        </p:nvGrpSpPr>
        <p:grpSpPr bwMode="auto">
          <a:xfrm rot="5400000">
            <a:off x="5181600" y="3820179"/>
            <a:ext cx="381000" cy="3581400"/>
            <a:chOff x="4848" y="2112"/>
            <a:chExt cx="240" cy="1056"/>
          </a:xfrm>
        </p:grpSpPr>
        <p:sp>
          <p:nvSpPr>
            <p:cNvPr id="120" name="Line 32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Line 33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Line 34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3" name="Line 35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06"/>
            </p:custDataLst>
          </p:nvPr>
        </p:nvGrpSpPr>
        <p:grpSpPr bwMode="auto">
          <a:xfrm rot="5400000">
            <a:off x="5105400" y="2885422"/>
            <a:ext cx="381000" cy="3581400"/>
            <a:chOff x="4848" y="2112"/>
            <a:chExt cx="240" cy="1056"/>
          </a:xfrm>
        </p:grpSpPr>
        <p:sp>
          <p:nvSpPr>
            <p:cNvPr id="195" name="Line 32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Line 33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3" name="Line 34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4" name="Line 35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8" name="TextBox 117" hidden="1"/>
          <p:cNvSpPr txBox="1"/>
          <p:nvPr>
            <p:custDataLst>
              <p:tags r:id="rId107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2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311627" grpId="0" animBg="1"/>
      <p:bldP spid="3311658" grpId="0" animBg="1"/>
      <p:bldP spid="3311659" grpId="0" animBg="1"/>
      <p:bldP spid="3311660" grpId="0" animBg="1"/>
      <p:bldP spid="3311664" grpId="0" animBg="1"/>
      <p:bldP spid="3311665" grpId="0" animBg="1"/>
      <p:bldP spid="3311667" grpId="0" animBg="1"/>
      <p:bldP spid="3311669" grpId="0" animBg="1"/>
      <p:bldP spid="61" grpId="0" animBg="1"/>
      <p:bldP spid="48" grpId="0" animBg="1"/>
      <p:bldP spid="107" grpId="0" animBg="1"/>
      <p:bldP spid="109" grpId="0" animBg="1"/>
      <p:bldP spid="112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43" grpId="0" animBg="1"/>
      <p:bldP spid="144" grpId="0" animBg="1"/>
      <p:bldP spid="145" grpId="0" animBg="1"/>
      <p:bldP spid="146" grpId="0" animBg="1"/>
      <p:bldP spid="156" grpId="0"/>
      <p:bldP spid="157" grpId="0"/>
      <p:bldP spid="158" grpId="0"/>
      <p:bldP spid="159" grpId="0"/>
      <p:bldP spid="114" grpId="0"/>
      <p:bldP spid="116" grpId="0" animBg="1"/>
      <p:bldP spid="117" grpId="0" animBg="1"/>
      <p:bldP spid="122" grpId="0" animBg="1"/>
      <p:bldP spid="126" grpId="0" animBg="1"/>
      <p:bldP spid="127" grpId="0" animBg="1"/>
      <p:bldP spid="128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 animBg="1"/>
      <p:bldP spid="147" grpId="0" animBg="1"/>
      <p:bldP spid="149" grpId="0" animBg="1"/>
      <p:bldP spid="153" grpId="0" animBg="1"/>
      <p:bldP spid="154" grpId="0" animBg="1"/>
      <p:bldP spid="155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/>
      <p:bldP spid="171" grpId="0" animBg="1"/>
      <p:bldP spid="172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/>
      <p:bldP spid="20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89154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28081" y="14478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32881" y="14478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3600" y="14478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478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242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386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4290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054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4102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866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3914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18" name="TextBox 117" hidden="1"/>
          <p:cNvSpPr txBox="1"/>
          <p:nvPr>
            <p:custDataLst>
              <p:tags r:id="rId14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1976735"/>
            <a:ext cx="941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Cache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1383268"/>
            <a:ext cx="370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748451" y="1013936"/>
            <a:ext cx="4195149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52800" y="914400"/>
            <a:ext cx="442279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cxnSp>
        <p:nvCxnSpPr>
          <p:cNvPr id="30" name="Straight Connector 29"/>
          <p:cNvCxnSpPr/>
          <p:nvPr>
            <p:custDataLst>
              <p:tags r:id="rId16"/>
            </p:custDataLst>
          </p:nvPr>
        </p:nvCxnSpPr>
        <p:spPr>
          <a:xfrm>
            <a:off x="5029200" y="1002268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27586" y="914400"/>
            <a:ext cx="759974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" y="986135"/>
            <a:ext cx="1574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32-bit </a:t>
            </a:r>
            <a:r>
              <a:rPr lang="en-US" sz="2400" dirty="0" err="1" smtClean="0">
                <a:latin typeface="Calibri"/>
                <a:cs typeface="Calibri"/>
              </a:rPr>
              <a:t>addr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4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0574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198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6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0010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7" name="Rectangle 3"/>
          <p:cNvSpPr txBox="1">
            <a:spLocks noChangeArrowheads="1"/>
          </p:cNvSpPr>
          <p:nvPr>
            <p:custDataLst>
              <p:tags r:id="rId21"/>
            </p:custDataLst>
          </p:nvPr>
        </p:nvSpPr>
        <p:spPr>
          <a:xfrm>
            <a:off x="228600" y="2590800"/>
            <a:ext cx="8458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i="1" dirty="0" smtClean="0">
                <a:solidFill>
                  <a:schemeClr val="bg1"/>
                </a:solidFill>
              </a:rPr>
              <a:t>m</a:t>
            </a:r>
            <a:r>
              <a:rPr lang="en-US" sz="2600" dirty="0" smtClean="0">
                <a:solidFill>
                  <a:schemeClr val="bg1"/>
                </a:solidFill>
              </a:rPr>
              <a:t> bit offset,</a:t>
            </a:r>
            <a:r>
              <a:rPr lang="en-US" sz="2600" i="1" dirty="0" smtClean="0">
                <a:solidFill>
                  <a:schemeClr val="bg1"/>
                </a:solidFill>
              </a:rPr>
              <a:t> 2</a:t>
            </a:r>
            <a:r>
              <a:rPr lang="en-US" sz="26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2600" dirty="0" smtClean="0">
                <a:solidFill>
                  <a:schemeClr val="bg1"/>
                </a:solidFill>
              </a:rPr>
              <a:t> blocks (cache lines)</a:t>
            </a:r>
          </a:p>
          <a:p>
            <a:r>
              <a:rPr lang="en-US" sz="2600" dirty="0" smtClean="0">
                <a:solidFill>
                  <a:schemeClr val="accent1"/>
                </a:solidFill>
              </a:rPr>
              <a:t>Q: How big is the cache (data only)?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0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89154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28081" y="14478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32881" y="14478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3600" y="14478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478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242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386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4290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054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4102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86600" y="1981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391400" y="1981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18" name="TextBox 117" hidden="1"/>
          <p:cNvSpPr txBox="1"/>
          <p:nvPr>
            <p:custDataLst>
              <p:tags r:id="rId14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1976735"/>
            <a:ext cx="941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Cache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1383268"/>
            <a:ext cx="370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748451" y="1013936"/>
            <a:ext cx="4195149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52800" y="914400"/>
            <a:ext cx="442279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cxnSp>
        <p:nvCxnSpPr>
          <p:cNvPr id="30" name="Straight Connector 29"/>
          <p:cNvCxnSpPr/>
          <p:nvPr>
            <p:custDataLst>
              <p:tags r:id="rId16"/>
            </p:custDataLst>
          </p:nvPr>
        </p:nvCxnSpPr>
        <p:spPr>
          <a:xfrm>
            <a:off x="5029200" y="1002268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27586" y="914400"/>
            <a:ext cx="759974" cy="48320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" y="986135"/>
            <a:ext cx="1574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32-bit </a:t>
            </a:r>
            <a:r>
              <a:rPr lang="en-US" sz="2400" dirty="0" err="1" smtClean="0">
                <a:latin typeface="Calibri"/>
                <a:cs typeface="Calibri"/>
              </a:rPr>
              <a:t>addr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4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0574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198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6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001000" y="1981200"/>
            <a:ext cx="9906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1" name="Rectangle 3"/>
          <p:cNvSpPr txBox="1">
            <a:spLocks noChangeArrowheads="1"/>
          </p:cNvSpPr>
          <p:nvPr>
            <p:custDataLst>
              <p:tags r:id="rId21"/>
            </p:custDataLst>
          </p:nvPr>
        </p:nvSpPr>
        <p:spPr>
          <a:xfrm>
            <a:off x="228600" y="25908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i="1" dirty="0" smtClean="0"/>
              <a:t>m</a:t>
            </a:r>
            <a:r>
              <a:rPr lang="en-US" sz="2600" dirty="0" smtClean="0"/>
              <a:t> bit offset, </a:t>
            </a:r>
            <a:r>
              <a:rPr lang="en-US" sz="2600" i="1" dirty="0" smtClean="0">
                <a:solidFill>
                  <a:schemeClr val="bg1"/>
                </a:solidFill>
              </a:rPr>
              <a:t>2</a:t>
            </a:r>
            <a:r>
              <a:rPr lang="en-US" sz="26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blocks (cache lines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sz="2600" dirty="0" smtClean="0"/>
          </a:p>
          <a:p>
            <a:r>
              <a:rPr lang="en-US" sz="2600" dirty="0">
                <a:solidFill>
                  <a:schemeClr val="accent1"/>
                </a:solidFill>
              </a:rPr>
              <a:t>Q: How much SRAM needed (</a:t>
            </a:r>
            <a:r>
              <a:rPr lang="en-US" sz="2600" b="1" i="1" dirty="0">
                <a:solidFill>
                  <a:schemeClr val="accent1"/>
                </a:solidFill>
              </a:rPr>
              <a:t>data + overhead</a:t>
            </a:r>
            <a:r>
              <a:rPr lang="en-US" sz="2600" dirty="0" smtClean="0">
                <a:solidFill>
                  <a:schemeClr val="accent1"/>
                </a:solidFill>
              </a:rPr>
              <a:t>)?</a:t>
            </a:r>
            <a:endParaRPr lang="en-US" sz="2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9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522" name="Rectangle 2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35523" name="Rectangle 3"/>
          <p:cNvSpPr>
            <a:spLocks noChangeArrowheads="1"/>
          </p:cNvSpPr>
          <p:nvPr/>
        </p:nvSpPr>
        <p:spPr bwMode="ltGray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35524" name="Rectangle 4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5526" name="Rectangle 6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35527" name="Rectangle 7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35528" name="Rectangle 8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35529" name="Rectangle 9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35530" name="Rectangle 10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35531" name="Rectangle 11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35532" name="Rectangle 12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35533" name="Rectangle 13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35534" name="Text Box 14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35535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35536" name="Text Box 16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35537" name="Text Box 17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35538" name="Rectangle 18"/>
          <p:cNvSpPr>
            <a:spLocks noChangeArrowheads="1"/>
          </p:cNvSpPr>
          <p:nvPr/>
        </p:nvSpPr>
        <p:spPr bwMode="ltGray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39" name="Rectangle 19"/>
          <p:cNvSpPr>
            <a:spLocks noChangeArrowheads="1"/>
          </p:cNvSpPr>
          <p:nvPr/>
        </p:nvSpPr>
        <p:spPr bwMode="ltGray">
          <a:xfrm>
            <a:off x="44958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40" name="Rectangle 20"/>
          <p:cNvSpPr>
            <a:spLocks noChangeArrowheads="1"/>
          </p:cNvSpPr>
          <p:nvPr/>
        </p:nvSpPr>
        <p:spPr bwMode="ltGray">
          <a:xfrm>
            <a:off x="44958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41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35542" name="Rectangle 22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5543" name="Rectangle 23"/>
          <p:cNvSpPr>
            <a:spLocks noChangeArrowheads="1"/>
          </p:cNvSpPr>
          <p:nvPr/>
        </p:nvSpPr>
        <p:spPr bwMode="ltGray">
          <a:xfrm>
            <a:off x="2057400" y="5105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5544" name="Rectangle 24"/>
          <p:cNvSpPr>
            <a:spLocks noChangeArrowheads="1"/>
          </p:cNvSpPr>
          <p:nvPr/>
        </p:nvSpPr>
        <p:spPr bwMode="ltGray">
          <a:xfrm>
            <a:off x="2057400" y="5410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5545" name="Rectangle 25"/>
          <p:cNvSpPr>
            <a:spLocks noChangeArrowheads="1"/>
          </p:cNvSpPr>
          <p:nvPr/>
        </p:nvSpPr>
        <p:spPr bwMode="ltGray">
          <a:xfrm>
            <a:off x="20574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5546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35547" name="Text Box 2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35548" name="Rectangle 28"/>
          <p:cNvSpPr>
            <a:spLocks noChangeArrowheads="1"/>
          </p:cNvSpPr>
          <p:nvPr/>
        </p:nvSpPr>
        <p:spPr bwMode="ltGray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49" name="Rectangle 29"/>
          <p:cNvSpPr>
            <a:spLocks noChangeArrowheads="1"/>
          </p:cNvSpPr>
          <p:nvPr/>
        </p:nvSpPr>
        <p:spPr bwMode="ltGray">
          <a:xfrm>
            <a:off x="44958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50" name="Rectangle 30"/>
          <p:cNvSpPr>
            <a:spLocks noChangeArrowheads="1"/>
          </p:cNvSpPr>
          <p:nvPr/>
        </p:nvSpPr>
        <p:spPr bwMode="ltGray">
          <a:xfrm>
            <a:off x="44958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51" name="Rectangle 31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35552" name="Rectangle 32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35553" name="Rectangle 33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35554" name="Rectangle 34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35555" name="Rectangle 35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35556" name="Rectangle 36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35557" name="Rectangle 37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35558" name="Rectangle 38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35559" name="Text Box 39"/>
          <p:cNvSpPr txBox="1">
            <a:spLocks noChangeArrowheads="1"/>
          </p:cNvSpPr>
          <p:nvPr/>
        </p:nvSpPr>
        <p:spPr bwMode="auto">
          <a:xfrm>
            <a:off x="3581400" y="1143000"/>
            <a:ext cx="178382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4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35560" name="Rectangle 40"/>
          <p:cNvSpPr>
            <a:spLocks noChangeArrowheads="1"/>
          </p:cNvSpPr>
          <p:nvPr/>
        </p:nvSpPr>
        <p:spPr bwMode="ltGray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3435561" name="Rectangle 41"/>
          <p:cNvSpPr>
            <a:spLocks noChangeArrowheads="1"/>
          </p:cNvSpPr>
          <p:nvPr/>
        </p:nvSpPr>
        <p:spPr bwMode="ltGray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3435562" name="Rectangle 42"/>
          <p:cNvSpPr>
            <a:spLocks noChangeArrowheads="1"/>
          </p:cNvSpPr>
          <p:nvPr/>
        </p:nvSpPr>
        <p:spPr bwMode="ltGray">
          <a:xfrm>
            <a:off x="3954463" y="41084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3" name="Rectangle 43"/>
          <p:cNvSpPr>
            <a:spLocks noChangeArrowheads="1"/>
          </p:cNvSpPr>
          <p:nvPr/>
        </p:nvSpPr>
        <p:spPr bwMode="ltGray">
          <a:xfrm>
            <a:off x="4487863" y="41084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4" name="Rectangle 44"/>
          <p:cNvSpPr>
            <a:spLocks noChangeArrowheads="1"/>
          </p:cNvSpPr>
          <p:nvPr/>
        </p:nvSpPr>
        <p:spPr bwMode="ltGray">
          <a:xfrm>
            <a:off x="4487863" y="44132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5" name="Rectangle 45"/>
          <p:cNvSpPr>
            <a:spLocks noChangeArrowheads="1"/>
          </p:cNvSpPr>
          <p:nvPr/>
        </p:nvSpPr>
        <p:spPr bwMode="ltGray">
          <a:xfrm>
            <a:off x="3954463" y="47180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6" name="Rectangle 46"/>
          <p:cNvSpPr>
            <a:spLocks noChangeArrowheads="1"/>
          </p:cNvSpPr>
          <p:nvPr/>
        </p:nvSpPr>
        <p:spPr bwMode="ltGray">
          <a:xfrm>
            <a:off x="4487863" y="47180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7" name="Rectangle 47"/>
          <p:cNvSpPr>
            <a:spLocks noChangeArrowheads="1"/>
          </p:cNvSpPr>
          <p:nvPr/>
        </p:nvSpPr>
        <p:spPr bwMode="ltGray">
          <a:xfrm>
            <a:off x="4487863" y="50228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8" name="Rectangle 48"/>
          <p:cNvSpPr>
            <a:spLocks noChangeArrowheads="1"/>
          </p:cNvSpPr>
          <p:nvPr/>
        </p:nvSpPr>
        <p:spPr bwMode="ltGray">
          <a:xfrm>
            <a:off x="3725863" y="41084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3435569" name="Rectangle 49"/>
          <p:cNvSpPr>
            <a:spLocks noChangeArrowheads="1"/>
          </p:cNvSpPr>
          <p:nvPr/>
        </p:nvSpPr>
        <p:spPr bwMode="ltGray">
          <a:xfrm>
            <a:off x="3725863" y="47180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ltGray">
          <a:xfrm>
            <a:off x="37258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Fully Associative Cache</a:t>
            </a:r>
            <a:endParaRPr lang="en-US" dirty="0"/>
          </a:p>
        </p:txBody>
      </p:sp>
      <p:sp>
        <p:nvSpPr>
          <p:cNvPr id="52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2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9667" name="Rectangle 51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39618" name="Rectangle 2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439620" name="Rectangle 4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22" name="Rectangle 6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39623" name="Rectangle 7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39624" name="Rectangle 8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39625" name="Rectangle 9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39626" name="Rectangle 10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39627" name="Rectangle 11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39628" name="Rectangle 12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39629" name="Rectangle 13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39630" name="Text Box 14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39631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39632" name="Text Box 16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39633" name="Text Box 17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39634" name="Rectangle 18"/>
          <p:cNvSpPr>
            <a:spLocks noChangeArrowheads="1"/>
          </p:cNvSpPr>
          <p:nvPr/>
        </p:nvSpPr>
        <p:spPr bwMode="ltGray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35" name="Rectangle 19"/>
          <p:cNvSpPr>
            <a:spLocks noChangeArrowheads="1"/>
          </p:cNvSpPr>
          <p:nvPr/>
        </p:nvSpPr>
        <p:spPr bwMode="ltGray">
          <a:xfrm>
            <a:off x="44958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36" name="Rectangle 20"/>
          <p:cNvSpPr>
            <a:spLocks noChangeArrowheads="1"/>
          </p:cNvSpPr>
          <p:nvPr/>
        </p:nvSpPr>
        <p:spPr bwMode="ltGray">
          <a:xfrm>
            <a:off x="44958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37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39638" name="Rectangle 22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39" name="Rectangle 23"/>
          <p:cNvSpPr>
            <a:spLocks noChangeArrowheads="1"/>
          </p:cNvSpPr>
          <p:nvPr/>
        </p:nvSpPr>
        <p:spPr bwMode="ltGray">
          <a:xfrm>
            <a:off x="2057400" y="5105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40" name="Rectangle 24"/>
          <p:cNvSpPr>
            <a:spLocks noChangeArrowheads="1"/>
          </p:cNvSpPr>
          <p:nvPr/>
        </p:nvSpPr>
        <p:spPr bwMode="ltGray">
          <a:xfrm>
            <a:off x="2057400" y="5410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41" name="Rectangle 25"/>
          <p:cNvSpPr>
            <a:spLocks noChangeArrowheads="1"/>
          </p:cNvSpPr>
          <p:nvPr/>
        </p:nvSpPr>
        <p:spPr bwMode="ltGray">
          <a:xfrm>
            <a:off x="20574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42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39643" name="Text Box 2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39644" name="Rectangle 28"/>
          <p:cNvSpPr>
            <a:spLocks noChangeArrowheads="1"/>
          </p:cNvSpPr>
          <p:nvPr/>
        </p:nvSpPr>
        <p:spPr bwMode="ltGray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45" name="Rectangle 29"/>
          <p:cNvSpPr>
            <a:spLocks noChangeArrowheads="1"/>
          </p:cNvSpPr>
          <p:nvPr/>
        </p:nvSpPr>
        <p:spPr bwMode="ltGray">
          <a:xfrm>
            <a:off x="44958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46" name="Rectangle 30"/>
          <p:cNvSpPr>
            <a:spLocks noChangeArrowheads="1"/>
          </p:cNvSpPr>
          <p:nvPr/>
        </p:nvSpPr>
        <p:spPr bwMode="ltGray">
          <a:xfrm>
            <a:off x="44958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47" name="Rectangle 31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39648" name="Rectangle 32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39649" name="Rectangle 33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39650" name="Rectangle 34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39651" name="Rectangle 35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39652" name="Rectangle 36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39653" name="Rectangle 37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39654" name="Rectangle 38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39655" name="AutoShape 39"/>
          <p:cNvSpPr>
            <a:spLocks noChangeArrowheads="1"/>
          </p:cNvSpPr>
          <p:nvPr/>
        </p:nvSpPr>
        <p:spPr bwMode="auto">
          <a:xfrm>
            <a:off x="838200" y="23927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56" name="Rectangle 40"/>
          <p:cNvSpPr>
            <a:spLocks noChangeArrowheads="1"/>
          </p:cNvSpPr>
          <p:nvPr/>
        </p:nvSpPr>
        <p:spPr bwMode="ltGray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39657" name="Rectangle 41"/>
          <p:cNvSpPr>
            <a:spLocks noChangeArrowheads="1"/>
          </p:cNvSpPr>
          <p:nvPr/>
        </p:nvSpPr>
        <p:spPr bwMode="ltGray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39658" name="Line 42"/>
          <p:cNvSpPr>
            <a:spLocks noChangeShapeType="1"/>
          </p:cNvSpPr>
          <p:nvPr/>
        </p:nvSpPr>
        <p:spPr bwMode="auto">
          <a:xfrm flipH="1">
            <a:off x="5638800" y="1828800"/>
            <a:ext cx="762000" cy="1219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39659" name="Rectangle 43"/>
          <p:cNvSpPr>
            <a:spLocks noChangeArrowheads="1"/>
          </p:cNvSpPr>
          <p:nvPr/>
        </p:nvSpPr>
        <p:spPr bwMode="ltGray">
          <a:xfrm>
            <a:off x="3957638" y="40957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60" name="Rectangle 44"/>
          <p:cNvSpPr>
            <a:spLocks noChangeArrowheads="1"/>
          </p:cNvSpPr>
          <p:nvPr/>
        </p:nvSpPr>
        <p:spPr bwMode="ltGray">
          <a:xfrm>
            <a:off x="4491038" y="40957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61" name="Rectangle 45"/>
          <p:cNvSpPr>
            <a:spLocks noChangeArrowheads="1"/>
          </p:cNvSpPr>
          <p:nvPr/>
        </p:nvSpPr>
        <p:spPr bwMode="ltGray">
          <a:xfrm>
            <a:off x="4491038" y="4400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62" name="Rectangle 46"/>
          <p:cNvSpPr>
            <a:spLocks noChangeArrowheads="1"/>
          </p:cNvSpPr>
          <p:nvPr/>
        </p:nvSpPr>
        <p:spPr bwMode="ltGray">
          <a:xfrm>
            <a:off x="3957638" y="47053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63" name="Rectangle 47"/>
          <p:cNvSpPr>
            <a:spLocks noChangeArrowheads="1"/>
          </p:cNvSpPr>
          <p:nvPr/>
        </p:nvSpPr>
        <p:spPr bwMode="ltGray">
          <a:xfrm>
            <a:off x="4491038" y="5010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64" name="Rectangle 48"/>
          <p:cNvSpPr>
            <a:spLocks noChangeArrowheads="1"/>
          </p:cNvSpPr>
          <p:nvPr/>
        </p:nvSpPr>
        <p:spPr bwMode="ltGray">
          <a:xfrm>
            <a:off x="3729038" y="40957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39665" name="Rectangle 49"/>
          <p:cNvSpPr>
            <a:spLocks noChangeArrowheads="1"/>
          </p:cNvSpPr>
          <p:nvPr/>
        </p:nvSpPr>
        <p:spPr bwMode="ltGray">
          <a:xfrm>
            <a:off x="3729038" y="47053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39666" name="Rectangle 50"/>
          <p:cNvSpPr>
            <a:spLocks noChangeArrowheads="1"/>
          </p:cNvSpPr>
          <p:nvPr/>
        </p:nvSpPr>
        <p:spPr bwMode="ltGray">
          <a:xfrm>
            <a:off x="4489450" y="47164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ltGray">
          <a:xfrm>
            <a:off x="3725863" y="25685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52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3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965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666" name="Rectangle 2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1667" name="Rectangle 3"/>
          <p:cNvSpPr>
            <a:spLocks noChangeArrowheads="1"/>
          </p:cNvSpPr>
          <p:nvPr/>
        </p:nvSpPr>
        <p:spPr bwMode="ltGray">
          <a:xfrm>
            <a:off x="3983038" y="41227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68" name="Rectangle 4"/>
          <p:cNvSpPr>
            <a:spLocks noChangeArrowheads="1"/>
          </p:cNvSpPr>
          <p:nvPr/>
        </p:nvSpPr>
        <p:spPr bwMode="ltGray">
          <a:xfrm>
            <a:off x="4516438" y="41227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69" name="Rectangle 5"/>
          <p:cNvSpPr>
            <a:spLocks noChangeArrowheads="1"/>
          </p:cNvSpPr>
          <p:nvPr/>
        </p:nvSpPr>
        <p:spPr bwMode="ltGray">
          <a:xfrm>
            <a:off x="4516438" y="44275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70" name="Rectangle 6"/>
          <p:cNvSpPr>
            <a:spLocks noChangeArrowheads="1"/>
          </p:cNvSpPr>
          <p:nvPr/>
        </p:nvSpPr>
        <p:spPr bwMode="ltGray">
          <a:xfrm>
            <a:off x="3754438" y="41227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1671" name="Rectangle 7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1672" name="Rectangle 8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1674" name="Rectangle 10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41675" name="Rectangle 11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41676" name="Rectangle 12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41677" name="Rectangle 13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41678" name="Rectangle 14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41679" name="Rectangle 15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41680" name="Rectangle 16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41681" name="Rectangle 17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41682" name="Text Box 18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41683" name="Text Box 19"/>
          <p:cNvSpPr txBox="1">
            <a:spLocks noChangeArrowheads="1"/>
          </p:cNvSpPr>
          <p:nvPr/>
        </p:nvSpPr>
        <p:spPr bwMode="auto">
          <a:xfrm>
            <a:off x="12192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41684" name="Text Box 20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41685" name="Text Box 21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41686" name="Rectangle 22"/>
          <p:cNvSpPr>
            <a:spLocks noChangeArrowheads="1"/>
          </p:cNvSpPr>
          <p:nvPr/>
        </p:nvSpPr>
        <p:spPr bwMode="ltGray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0000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41687" name="Rectangle 23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88" name="Rectangle 24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89" name="Text Box 25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41690" name="Rectangle 26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1" name="Rectangle 27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2" name="Rectangle 28"/>
          <p:cNvSpPr>
            <a:spLocks noChangeArrowheads="1"/>
          </p:cNvSpPr>
          <p:nvPr/>
        </p:nvSpPr>
        <p:spPr bwMode="ltGray">
          <a:xfrm>
            <a:off x="2057400" y="5410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3" name="Rectangle 29"/>
          <p:cNvSpPr>
            <a:spLocks noChangeArrowheads="1"/>
          </p:cNvSpPr>
          <p:nvPr/>
        </p:nvSpPr>
        <p:spPr bwMode="ltGray">
          <a:xfrm>
            <a:off x="20574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4" name="Text Box 30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41695" name="Text Box 31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41696" name="Rectangle 32"/>
          <p:cNvSpPr>
            <a:spLocks noChangeArrowheads="1"/>
          </p:cNvSpPr>
          <p:nvPr/>
        </p:nvSpPr>
        <p:spPr bwMode="ltGray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7" name="Rectangle 33"/>
          <p:cNvSpPr>
            <a:spLocks noChangeArrowheads="1"/>
          </p:cNvSpPr>
          <p:nvPr/>
        </p:nvSpPr>
        <p:spPr bwMode="ltGray">
          <a:xfrm>
            <a:off x="44958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8" name="Rectangle 34"/>
          <p:cNvSpPr>
            <a:spLocks noChangeArrowheads="1"/>
          </p:cNvSpPr>
          <p:nvPr/>
        </p:nvSpPr>
        <p:spPr bwMode="ltGray">
          <a:xfrm>
            <a:off x="44958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9" name="Rectangle 35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41700" name="Rectangle 36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41701" name="Rectangle 37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41702" name="Rectangle 38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41703" name="Rectangle 39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41704" name="Rectangle 40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41705" name="Rectangle 41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41706" name="Rectangle 42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41707" name="AutoShape 43"/>
          <p:cNvSpPr>
            <a:spLocks noChangeArrowheads="1"/>
          </p:cNvSpPr>
          <p:nvPr/>
        </p:nvSpPr>
        <p:spPr bwMode="auto">
          <a:xfrm>
            <a:off x="838200" y="23927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1708" name="Rectangle 44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41709" name="Rectangle 45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1710" name="Rectangle 46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1711" name="Text Box 47"/>
          <p:cNvSpPr txBox="1">
            <a:spLocks noChangeArrowheads="1"/>
          </p:cNvSpPr>
          <p:nvPr/>
        </p:nvSpPr>
        <p:spPr bwMode="auto">
          <a:xfrm>
            <a:off x="3733800" y="5353050"/>
            <a:ext cx="1538288" cy="9445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41713" name="Text Box 49"/>
          <p:cNvSpPr txBox="1">
            <a:spLocks noChangeArrowheads="1"/>
          </p:cNvSpPr>
          <p:nvPr/>
        </p:nvSpPr>
        <p:spPr bwMode="auto">
          <a:xfrm>
            <a:off x="3773488" y="1719263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accent1"/>
                </a:solidFill>
              </a:rPr>
              <a:t>0000</a:t>
            </a:r>
            <a:r>
              <a:rPr lang="en-US" b="1" u="sng" dirty="0" smtClean="0">
                <a:solidFill>
                  <a:srgbClr val="FF0000"/>
                </a:solidFill>
              </a:rPr>
              <a:t>1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441714" name="Line 50"/>
          <p:cNvSpPr>
            <a:spLocks noChangeShapeType="1"/>
          </p:cNvSpPr>
          <p:nvPr/>
        </p:nvSpPr>
        <p:spPr bwMode="auto">
          <a:xfrm flipH="1">
            <a:off x="4295774" y="2057400"/>
            <a:ext cx="220664" cy="7397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41715" name="Freeform 51"/>
          <p:cNvSpPr>
            <a:spLocks/>
          </p:cNvSpPr>
          <p:nvPr/>
        </p:nvSpPr>
        <p:spPr bwMode="auto">
          <a:xfrm flipV="1">
            <a:off x="5105400" y="1904999"/>
            <a:ext cx="914811" cy="1524000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41716" name="Text Box 52"/>
          <p:cNvSpPr txBox="1">
            <a:spLocks noChangeArrowheads="1"/>
          </p:cNvSpPr>
          <p:nvPr/>
        </p:nvSpPr>
        <p:spPr bwMode="auto">
          <a:xfrm rot="2853156">
            <a:off x="5201624" y="1883219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chemeClr val="bg1"/>
                </a:solidFill>
              </a:rPr>
              <a:t>offset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441717" name="Rectangle 53"/>
          <p:cNvSpPr>
            <a:spLocks noChangeArrowheads="1"/>
          </p:cNvSpPr>
          <p:nvPr/>
        </p:nvSpPr>
        <p:spPr bwMode="ltGray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1718" name="Rectangle 54"/>
          <p:cNvSpPr>
            <a:spLocks noChangeArrowheads="1"/>
          </p:cNvSpPr>
          <p:nvPr/>
        </p:nvSpPr>
        <p:spPr bwMode="ltGray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1719" name="Rectangle 55"/>
          <p:cNvSpPr>
            <a:spLocks noChangeArrowheads="1"/>
          </p:cNvSpPr>
          <p:nvPr/>
        </p:nvSpPr>
        <p:spPr bwMode="ltGray">
          <a:xfrm>
            <a:off x="3989388" y="47402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720" name="Rectangle 56"/>
          <p:cNvSpPr>
            <a:spLocks noChangeArrowheads="1"/>
          </p:cNvSpPr>
          <p:nvPr/>
        </p:nvSpPr>
        <p:spPr bwMode="ltGray">
          <a:xfrm>
            <a:off x="4522788" y="47402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721" name="Rectangle 57"/>
          <p:cNvSpPr>
            <a:spLocks noChangeArrowheads="1"/>
          </p:cNvSpPr>
          <p:nvPr/>
        </p:nvSpPr>
        <p:spPr bwMode="ltGray">
          <a:xfrm>
            <a:off x="4522788" y="50450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722" name="Rectangle 58"/>
          <p:cNvSpPr>
            <a:spLocks noChangeArrowheads="1"/>
          </p:cNvSpPr>
          <p:nvPr/>
        </p:nvSpPr>
        <p:spPr bwMode="ltGray">
          <a:xfrm>
            <a:off x="3760788" y="47402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1" name="Text Box 44"/>
          <p:cNvSpPr txBox="1">
            <a:spLocks noChangeArrowheads="1"/>
          </p:cNvSpPr>
          <p:nvPr/>
        </p:nvSpPr>
        <p:spPr bwMode="auto">
          <a:xfrm>
            <a:off x="3276600" y="34290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lru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2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3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1447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Can we create an illusion </a:t>
            </a:r>
            <a:r>
              <a:rPr lang="en-US" dirty="0" smtClean="0"/>
              <a:t>of fast, cheap and large memory?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2438400"/>
            <a:ext cx="86868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YES! Caches!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Using fast technology (SRAM)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Being smart about access and placement of data</a:t>
            </a:r>
          </a:p>
          <a:p>
            <a:pPr marL="1600200" lvl="2" indent="-457200">
              <a:buFont typeface="Arial"/>
              <a:buChar char="•"/>
            </a:pPr>
            <a:r>
              <a:rPr lang="en-US" dirty="0" smtClean="0"/>
              <a:t>Temporal locality</a:t>
            </a:r>
          </a:p>
          <a:p>
            <a:pPr marL="1600200" lvl="2" indent="-457200">
              <a:buFont typeface="Arial"/>
              <a:buChar char="•"/>
            </a:pPr>
            <a:r>
              <a:rPr lang="en-US" dirty="0" smtClean="0"/>
              <a:t>Spatial locality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4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3714" name="Rectangle 2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3715" name="Rectangle 3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3716" name="Rectangle 4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3718" name="Rectangle 6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43719" name="Rectangle 7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43720" name="Rectangle 8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43721" name="Rectangle 9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43722" name="Rectangle 10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43723" name="Rectangle 11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43724" name="Rectangle 12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43725" name="Rectangle 13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43726" name="Text Box 14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43727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43728" name="Text Box 16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43729" name="Text Box 17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43730" name="Rectangle 18"/>
          <p:cNvSpPr>
            <a:spLocks noChangeArrowheads="1"/>
          </p:cNvSpPr>
          <p:nvPr/>
        </p:nvSpPr>
        <p:spPr bwMode="ltGray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3731" name="Rectangle 19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2" name="Rectangle 20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3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43734" name="Rectangle 22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5" name="Rectangle 23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6" name="Rectangle 24"/>
          <p:cNvSpPr>
            <a:spLocks noChangeArrowheads="1"/>
          </p:cNvSpPr>
          <p:nvPr/>
        </p:nvSpPr>
        <p:spPr bwMode="ltGray">
          <a:xfrm>
            <a:off x="2057400" y="5410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7" name="Rectangle 25"/>
          <p:cNvSpPr>
            <a:spLocks noChangeArrowheads="1"/>
          </p:cNvSpPr>
          <p:nvPr/>
        </p:nvSpPr>
        <p:spPr bwMode="ltGray">
          <a:xfrm>
            <a:off x="20574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8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43739" name="Text Box 2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43740" name="Rectangle 28"/>
          <p:cNvSpPr>
            <a:spLocks noChangeArrowheads="1"/>
          </p:cNvSpPr>
          <p:nvPr/>
        </p:nvSpPr>
        <p:spPr bwMode="ltGray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41" name="Rectangle 29"/>
          <p:cNvSpPr>
            <a:spLocks noChangeArrowheads="1"/>
          </p:cNvSpPr>
          <p:nvPr/>
        </p:nvSpPr>
        <p:spPr bwMode="ltGray">
          <a:xfrm>
            <a:off x="44958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42" name="Rectangle 30"/>
          <p:cNvSpPr>
            <a:spLocks noChangeArrowheads="1"/>
          </p:cNvSpPr>
          <p:nvPr/>
        </p:nvSpPr>
        <p:spPr bwMode="ltGray">
          <a:xfrm>
            <a:off x="44958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43" name="Rectangle 31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43744" name="Rectangle 32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43745" name="Rectangle 33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43746" name="Rectangle 34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43747" name="Rectangle 35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43748" name="Rectangle 36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43749" name="Rectangle 37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43750" name="Rectangle 38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43751" name="AutoShape 39"/>
          <p:cNvSpPr>
            <a:spLocks noChangeArrowheads="1"/>
          </p:cNvSpPr>
          <p:nvPr/>
        </p:nvSpPr>
        <p:spPr bwMode="auto">
          <a:xfrm>
            <a:off x="838200" y="26213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3752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43753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3754" name="Rectangle 4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3755" name="Text Box 43"/>
          <p:cNvSpPr txBox="1">
            <a:spLocks noChangeArrowheads="1"/>
          </p:cNvSpPr>
          <p:nvPr/>
        </p:nvSpPr>
        <p:spPr bwMode="auto">
          <a:xfrm>
            <a:off x="3733800" y="5367338"/>
            <a:ext cx="1538288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43756" name="Text Box 44"/>
          <p:cNvSpPr txBox="1">
            <a:spLocks noChangeArrowheads="1"/>
          </p:cNvSpPr>
          <p:nvPr/>
        </p:nvSpPr>
        <p:spPr bwMode="auto">
          <a:xfrm>
            <a:off x="3276600" y="34290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lru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3757" name="Rectangle 45"/>
          <p:cNvSpPr>
            <a:spLocks noChangeArrowheads="1"/>
          </p:cNvSpPr>
          <p:nvPr/>
        </p:nvSpPr>
        <p:spPr bwMode="ltGray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3758" name="Rectangle 46"/>
          <p:cNvSpPr>
            <a:spLocks noChangeArrowheads="1"/>
          </p:cNvSpPr>
          <p:nvPr/>
        </p:nvSpPr>
        <p:spPr bwMode="ltGray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3759" name="Rectangle 47"/>
          <p:cNvSpPr>
            <a:spLocks noChangeArrowheads="1"/>
          </p:cNvSpPr>
          <p:nvPr/>
        </p:nvSpPr>
        <p:spPr bwMode="ltGray">
          <a:xfrm>
            <a:off x="3983038" y="41227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0" name="Rectangle 48"/>
          <p:cNvSpPr>
            <a:spLocks noChangeArrowheads="1"/>
          </p:cNvSpPr>
          <p:nvPr/>
        </p:nvSpPr>
        <p:spPr bwMode="ltGray">
          <a:xfrm>
            <a:off x="4516438" y="41227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1" name="Rectangle 49"/>
          <p:cNvSpPr>
            <a:spLocks noChangeArrowheads="1"/>
          </p:cNvSpPr>
          <p:nvPr/>
        </p:nvSpPr>
        <p:spPr bwMode="ltGray">
          <a:xfrm>
            <a:off x="4516438" y="44275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2" name="Rectangle 50"/>
          <p:cNvSpPr>
            <a:spLocks noChangeArrowheads="1"/>
          </p:cNvSpPr>
          <p:nvPr/>
        </p:nvSpPr>
        <p:spPr bwMode="ltGray">
          <a:xfrm>
            <a:off x="3754438" y="41227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3763" name="Rectangle 51"/>
          <p:cNvSpPr>
            <a:spLocks noChangeArrowheads="1"/>
          </p:cNvSpPr>
          <p:nvPr/>
        </p:nvSpPr>
        <p:spPr bwMode="ltGray">
          <a:xfrm>
            <a:off x="3989388" y="47402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4" name="Rectangle 52"/>
          <p:cNvSpPr>
            <a:spLocks noChangeArrowheads="1"/>
          </p:cNvSpPr>
          <p:nvPr/>
        </p:nvSpPr>
        <p:spPr bwMode="ltGray">
          <a:xfrm>
            <a:off x="4522788" y="47402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5" name="Rectangle 53"/>
          <p:cNvSpPr>
            <a:spLocks noChangeArrowheads="1"/>
          </p:cNvSpPr>
          <p:nvPr/>
        </p:nvSpPr>
        <p:spPr bwMode="ltGray">
          <a:xfrm>
            <a:off x="4522788" y="50450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6" name="Rectangle 54"/>
          <p:cNvSpPr>
            <a:spLocks noChangeArrowheads="1"/>
          </p:cNvSpPr>
          <p:nvPr/>
        </p:nvSpPr>
        <p:spPr bwMode="ltGray">
          <a:xfrm>
            <a:off x="3760788" y="47402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56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1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762" name="Rectangle 2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5763" name="Rectangle 3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5764" name="Rectangle 4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5766" name="Rectangle 6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45767" name="Rectangle 7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45768" name="Rectangle 8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45769" name="Rectangle 9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45770" name="Rectangle 10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45771" name="Rectangle 11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45772" name="Rectangle 12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45773" name="Rectangle 13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45774" name="Text Box 14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45775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45776" name="Text Box 16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45777" name="Text Box 17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45778" name="Rectangle 18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5779" name="Rectangle 19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0" name="Rectangle 20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1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45782" name="Rectangle 22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3" name="Rectangle 23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4" name="Rectangle 2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5" name="Rectangle 25"/>
          <p:cNvSpPr>
            <a:spLocks noChangeArrowheads="1"/>
          </p:cNvSpPr>
          <p:nvPr/>
        </p:nvSpPr>
        <p:spPr bwMode="ltGray">
          <a:xfrm>
            <a:off x="20574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6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45787" name="Text Box 2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45788" name="Rectangle 28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0010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45789" name="Rectangle 2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90" name="Rectangle 30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91" name="Rectangle 31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45792" name="Rectangle 32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45793" name="Rectangle 33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45794" name="Rectangle 34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45795" name="Rectangle 35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45796" name="Rectangle 36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45797" name="Rectangle 37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45798" name="Rectangle 38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45799" name="AutoShape 39"/>
          <p:cNvSpPr>
            <a:spLocks noChangeArrowheads="1"/>
          </p:cNvSpPr>
          <p:nvPr/>
        </p:nvSpPr>
        <p:spPr bwMode="auto">
          <a:xfrm>
            <a:off x="838200" y="26213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5800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45801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5802" name="Rectangle 4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5803" name="Text Box 43"/>
          <p:cNvSpPr txBox="1">
            <a:spLocks noChangeArrowheads="1"/>
          </p:cNvSpPr>
          <p:nvPr/>
        </p:nvSpPr>
        <p:spPr bwMode="auto">
          <a:xfrm>
            <a:off x="3733800" y="52959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45804" name="Rectangle 44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5805" name="Rectangle 45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45806" name="Rectangle 46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5807" name="Text Box 47"/>
          <p:cNvSpPr txBox="1">
            <a:spLocks noChangeArrowheads="1"/>
          </p:cNvSpPr>
          <p:nvPr/>
        </p:nvSpPr>
        <p:spPr bwMode="auto">
          <a:xfrm>
            <a:off x="3821113" y="1566863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0010</a:t>
            </a:r>
            <a:r>
              <a:rPr lang="en-US" b="1" u="sng" dirty="0" smtClean="0">
                <a:solidFill>
                  <a:srgbClr val="FF0000"/>
                </a:solidFill>
              </a:rPr>
              <a:t>1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445809" name="Freeform 49"/>
          <p:cNvSpPr>
            <a:spLocks/>
          </p:cNvSpPr>
          <p:nvPr/>
        </p:nvSpPr>
        <p:spPr bwMode="auto">
          <a:xfrm rot="303593" flipV="1">
            <a:off x="5120429" y="1871174"/>
            <a:ext cx="1578489" cy="1949215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45810" name="Text Box 50"/>
          <p:cNvSpPr txBox="1">
            <a:spLocks noChangeArrowheads="1"/>
          </p:cNvSpPr>
          <p:nvPr/>
        </p:nvSpPr>
        <p:spPr bwMode="auto">
          <a:xfrm rot="2575234">
            <a:off x="5724781" y="2177034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chemeClr val="bg1"/>
                </a:solidFill>
              </a:rPr>
              <a:t>offset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445811" name="Rectangle 51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5812" name="Rectangle 52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5813" name="Rectangle 53"/>
          <p:cNvSpPr>
            <a:spLocks noChangeArrowheads="1"/>
          </p:cNvSpPr>
          <p:nvPr/>
        </p:nvSpPr>
        <p:spPr bwMode="ltGray">
          <a:xfrm>
            <a:off x="3983038" y="41227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14" name="Rectangle 54"/>
          <p:cNvSpPr>
            <a:spLocks noChangeArrowheads="1"/>
          </p:cNvSpPr>
          <p:nvPr/>
        </p:nvSpPr>
        <p:spPr bwMode="ltGray">
          <a:xfrm>
            <a:off x="4516438" y="41227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15" name="Rectangle 55"/>
          <p:cNvSpPr>
            <a:spLocks noChangeArrowheads="1"/>
          </p:cNvSpPr>
          <p:nvPr/>
        </p:nvSpPr>
        <p:spPr bwMode="ltGray">
          <a:xfrm>
            <a:off x="4516438" y="44275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16" name="Rectangle 56"/>
          <p:cNvSpPr>
            <a:spLocks noChangeArrowheads="1"/>
          </p:cNvSpPr>
          <p:nvPr/>
        </p:nvSpPr>
        <p:spPr bwMode="ltGray">
          <a:xfrm>
            <a:off x="3754438" y="41227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5817" name="Rectangle 57"/>
          <p:cNvSpPr>
            <a:spLocks noChangeArrowheads="1"/>
          </p:cNvSpPr>
          <p:nvPr/>
        </p:nvSpPr>
        <p:spPr bwMode="ltGray">
          <a:xfrm>
            <a:off x="3989388" y="47402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18" name="Rectangle 58"/>
          <p:cNvSpPr>
            <a:spLocks noChangeArrowheads="1"/>
          </p:cNvSpPr>
          <p:nvPr/>
        </p:nvSpPr>
        <p:spPr bwMode="ltGray">
          <a:xfrm>
            <a:off x="4522788" y="47402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19" name="Rectangle 59"/>
          <p:cNvSpPr>
            <a:spLocks noChangeArrowheads="1"/>
          </p:cNvSpPr>
          <p:nvPr/>
        </p:nvSpPr>
        <p:spPr bwMode="ltGray">
          <a:xfrm>
            <a:off x="4522788" y="50450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20" name="Rectangle 60"/>
          <p:cNvSpPr>
            <a:spLocks noChangeArrowheads="1"/>
          </p:cNvSpPr>
          <p:nvPr/>
        </p:nvSpPr>
        <p:spPr bwMode="ltGray">
          <a:xfrm>
            <a:off x="3760788" y="47402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1" name="Line 48"/>
          <p:cNvSpPr>
            <a:spLocks noChangeShapeType="1"/>
          </p:cNvSpPr>
          <p:nvPr/>
        </p:nvSpPr>
        <p:spPr bwMode="auto">
          <a:xfrm flipH="1">
            <a:off x="4229100" y="1936195"/>
            <a:ext cx="392906" cy="149280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2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9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7810" name="Rectangle 2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7811" name="Rectangle 3"/>
          <p:cNvSpPr>
            <a:spLocks noChangeArrowheads="1"/>
          </p:cNvSpPr>
          <p:nvPr/>
        </p:nvSpPr>
        <p:spPr bwMode="blackWhite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447812" name="Rectangle 4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7814" name="Rectangle 6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47815" name="Rectangle 7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47816" name="Rectangle 8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47817" name="Rectangle 9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47818" name="Rectangle 10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47819" name="Rectangle 11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47820" name="Rectangle 12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47821" name="Rectangle 13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47822" name="Text Box 14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47823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47824" name="Text Box 16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47825" name="Text Box 17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47826" name="Rectangle 18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7827" name="Rectangle 19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28" name="Rectangle 20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29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47830" name="Rectangle 22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1" name="Rectangle 23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2" name="Rectangle 2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3" name="Rectangle 25"/>
          <p:cNvSpPr>
            <a:spLocks noChangeArrowheads="1"/>
          </p:cNvSpPr>
          <p:nvPr/>
        </p:nvSpPr>
        <p:spPr bwMode="ltGray">
          <a:xfrm>
            <a:off x="2057400" y="5715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4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47835" name="Text Box 2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47836" name="Rectangle 28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7837" name="Rectangle 2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8" name="Rectangle 30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9" name="Rectangle 31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47840" name="Rectangle 32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47841" name="Rectangle 33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47842" name="Rectangle 34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47843" name="Rectangle 35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47844" name="Rectangle 36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47845" name="Rectangle 37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47846" name="Rectangle 38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47847" name="AutoShape 39"/>
          <p:cNvSpPr>
            <a:spLocks noChangeArrowheads="1"/>
          </p:cNvSpPr>
          <p:nvPr/>
        </p:nvSpPr>
        <p:spPr bwMode="auto">
          <a:xfrm>
            <a:off x="838200" y="28499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7848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47849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7850" name="Rectangle 4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7851" name="Text Box 43"/>
          <p:cNvSpPr txBox="1">
            <a:spLocks noChangeArrowheads="1"/>
          </p:cNvSpPr>
          <p:nvPr/>
        </p:nvSpPr>
        <p:spPr bwMode="auto">
          <a:xfrm>
            <a:off x="3733800" y="5324475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47852" name="Rectangle 44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7853" name="Rectangle 45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47854" name="Rectangle 46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7855" name="Rectangle 47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7856" name="Rectangle 48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7861" name="Rectangle 53"/>
          <p:cNvSpPr>
            <a:spLocks noChangeArrowheads="1"/>
          </p:cNvSpPr>
          <p:nvPr/>
        </p:nvSpPr>
        <p:spPr bwMode="ltGray">
          <a:xfrm>
            <a:off x="3968750" y="41227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2" name="Rectangle 54"/>
          <p:cNvSpPr>
            <a:spLocks noChangeArrowheads="1"/>
          </p:cNvSpPr>
          <p:nvPr/>
        </p:nvSpPr>
        <p:spPr bwMode="ltGray">
          <a:xfrm>
            <a:off x="4502150" y="41227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3" name="Rectangle 55"/>
          <p:cNvSpPr>
            <a:spLocks noChangeArrowheads="1"/>
          </p:cNvSpPr>
          <p:nvPr/>
        </p:nvSpPr>
        <p:spPr bwMode="ltGray">
          <a:xfrm>
            <a:off x="4502150" y="44275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4" name="Rectangle 56"/>
          <p:cNvSpPr>
            <a:spLocks noChangeArrowheads="1"/>
          </p:cNvSpPr>
          <p:nvPr/>
        </p:nvSpPr>
        <p:spPr bwMode="ltGray">
          <a:xfrm>
            <a:off x="3740150" y="41227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7865" name="Rectangle 57"/>
          <p:cNvSpPr>
            <a:spLocks noChangeArrowheads="1"/>
          </p:cNvSpPr>
          <p:nvPr/>
        </p:nvSpPr>
        <p:spPr bwMode="ltGray">
          <a:xfrm>
            <a:off x="3975100" y="47402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6" name="Rectangle 58"/>
          <p:cNvSpPr>
            <a:spLocks noChangeArrowheads="1"/>
          </p:cNvSpPr>
          <p:nvPr/>
        </p:nvSpPr>
        <p:spPr bwMode="ltGray">
          <a:xfrm>
            <a:off x="4508500" y="47402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7" name="Rectangle 59"/>
          <p:cNvSpPr>
            <a:spLocks noChangeArrowheads="1"/>
          </p:cNvSpPr>
          <p:nvPr/>
        </p:nvSpPr>
        <p:spPr bwMode="ltGray">
          <a:xfrm>
            <a:off x="4508500" y="50450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8" name="Rectangle 60"/>
          <p:cNvSpPr>
            <a:spLocks noChangeArrowheads="1"/>
          </p:cNvSpPr>
          <p:nvPr/>
        </p:nvSpPr>
        <p:spPr bwMode="ltGray">
          <a:xfrm>
            <a:off x="3746500" y="47402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58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0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858" name="Rectangle 2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9859" name="Rectangle 3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9860" name="Rectangle 4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9862" name="Rectangle 6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49863" name="Rectangle 7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49864" name="Rectangle 8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49865" name="Rectangle 9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49866" name="Rectangle 10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49867" name="Rectangle 11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49868" name="Rectangle 12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49869" name="Rectangle 13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49870" name="Text Box 14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49871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49872" name="Text Box 16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49873" name="Text Box 17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49874" name="Rectangle 18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9875" name="Rectangle 19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76" name="Rectangle 20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77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49878" name="Rectangle 22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79" name="Rectangle 23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80" name="Rectangle 2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81" name="Rectangle 25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82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49883" name="Text Box 2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49884" name="Rectangle 28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9885" name="Rectangle 2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86" name="Rectangle 30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87" name="Rectangle 31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49888" name="Rectangle 32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49889" name="Rectangle 33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49890" name="Rectangle 34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49891" name="Rectangle 35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49892" name="Rectangle 36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49893" name="Rectangle 37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49894" name="Rectangle 38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49895" name="AutoShape 39"/>
          <p:cNvSpPr>
            <a:spLocks noChangeArrowheads="1"/>
          </p:cNvSpPr>
          <p:nvPr/>
        </p:nvSpPr>
        <p:spPr bwMode="auto">
          <a:xfrm>
            <a:off x="838200" y="28499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9896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49897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9898" name="Rectangle 4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9899" name="Text Box 43"/>
          <p:cNvSpPr txBox="1">
            <a:spLocks noChangeArrowheads="1"/>
          </p:cNvSpPr>
          <p:nvPr/>
        </p:nvSpPr>
        <p:spPr bwMode="auto">
          <a:xfrm>
            <a:off x="37338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449900" name="Rectangle 44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9901" name="Rectangle 45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49902" name="Rectangle 46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9903" name="Rectangle 47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9904" name="Rectangle 48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9905" name="Rectangle 49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9906" name="Rectangle 50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07" name="Rectangle 51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08" name="Rectangle 52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9909" name="Rectangle 53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10" name="Rectangle 54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11" name="Rectangle 55"/>
          <p:cNvSpPr>
            <a:spLocks noChangeArrowheads="1"/>
          </p:cNvSpPr>
          <p:nvPr/>
        </p:nvSpPr>
        <p:spPr bwMode="ltGray">
          <a:xfrm>
            <a:off x="45069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12" name="Rectangle 56"/>
          <p:cNvSpPr>
            <a:spLocks noChangeArrowheads="1"/>
          </p:cNvSpPr>
          <p:nvPr/>
        </p:nvSpPr>
        <p:spPr bwMode="ltGray">
          <a:xfrm>
            <a:off x="45069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13" name="Rectangle 57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8" name="Text Box 49"/>
          <p:cNvSpPr txBox="1">
            <a:spLocks noChangeArrowheads="1"/>
          </p:cNvSpPr>
          <p:nvPr/>
        </p:nvSpPr>
        <p:spPr bwMode="auto">
          <a:xfrm>
            <a:off x="3833813" y="1611868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0000</a:t>
            </a:r>
            <a:r>
              <a:rPr lang="en-US" b="1" u="sng" dirty="0" smtClean="0">
                <a:solidFill>
                  <a:srgbClr val="FF0000"/>
                </a:solidFill>
              </a:rPr>
              <a:t>1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9" name="Line 50"/>
          <p:cNvSpPr>
            <a:spLocks noChangeShapeType="1"/>
          </p:cNvSpPr>
          <p:nvPr/>
        </p:nvSpPr>
        <p:spPr bwMode="auto">
          <a:xfrm flipH="1">
            <a:off x="4306888" y="1981199"/>
            <a:ext cx="315118" cy="93980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" name="Freeform 61"/>
          <p:cNvSpPr>
            <a:spLocks/>
          </p:cNvSpPr>
          <p:nvPr/>
        </p:nvSpPr>
        <p:spPr bwMode="auto">
          <a:xfrm flipV="1">
            <a:off x="5135562" y="1981199"/>
            <a:ext cx="884238" cy="1447800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Text Box 62"/>
          <p:cNvSpPr txBox="1">
            <a:spLocks noChangeArrowheads="1"/>
          </p:cNvSpPr>
          <p:nvPr/>
        </p:nvSpPr>
        <p:spPr bwMode="auto">
          <a:xfrm rot="2804921">
            <a:off x="5199666" y="1940000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chemeClr val="bg1"/>
                </a:solidFill>
              </a:rPr>
              <a:t>offset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3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9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906" name="Rectangle 2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1907" name="Rectangle 3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1908" name="Rectangle 4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1910" name="Rectangle 6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51911" name="Rectangle 7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51912" name="Rectangle 8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51913" name="Rectangle 9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51914" name="Rectangle 10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51915" name="Rectangle 11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51916" name="Rectangle 12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51917" name="Rectangle 13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51918" name="Text Box 14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51919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51920" name="Text Box 16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51921" name="Text Box 17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51922" name="Rectangle 18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1923" name="Rectangle 19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24" name="Rectangle 20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25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51926" name="Rectangle 22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27" name="Rectangle 23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28" name="Rectangle 2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29" name="Rectangle 25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30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51931" name="Text Box 2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51932" name="Rectangle 28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1933" name="Rectangle 2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34" name="Rectangle 30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35" name="Rectangle 31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51936" name="Rectangle 32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51937" name="Rectangle 33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51938" name="Rectangle 34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51939" name="Rectangle 35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51940" name="Rectangle 36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51941" name="Rectangle 37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51942" name="Rectangle 38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51943" name="AutoShape 39"/>
          <p:cNvSpPr>
            <a:spLocks noChangeArrowheads="1"/>
          </p:cNvSpPr>
          <p:nvPr/>
        </p:nvSpPr>
        <p:spPr bwMode="auto">
          <a:xfrm>
            <a:off x="838200" y="31166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1944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1945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1946" name="Rectangle 4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1947" name="Text Box 43"/>
          <p:cNvSpPr txBox="1">
            <a:spLocks noChangeArrowheads="1"/>
          </p:cNvSpPr>
          <p:nvPr/>
        </p:nvSpPr>
        <p:spPr bwMode="auto">
          <a:xfrm>
            <a:off x="37338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451948" name="Rectangle 44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1949" name="Rectangle 45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1950" name="Rectangle 46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1951" name="Rectangle 47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1952" name="Rectangle 48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1953" name="Rectangle 49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1960" name="Rectangle 56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61" name="Rectangle 57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62" name="Rectangle 58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63" name="Rectangle 59"/>
          <p:cNvSpPr>
            <a:spLocks noChangeArrowheads="1"/>
          </p:cNvSpPr>
          <p:nvPr/>
        </p:nvSpPr>
        <p:spPr bwMode="ltGray">
          <a:xfrm>
            <a:off x="45069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64" name="Rectangle 60"/>
          <p:cNvSpPr>
            <a:spLocks noChangeArrowheads="1"/>
          </p:cNvSpPr>
          <p:nvPr/>
        </p:nvSpPr>
        <p:spPr bwMode="ltGray">
          <a:xfrm>
            <a:off x="45069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65" name="Rectangle 61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0" name="Rectangle 50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Rectangle 52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59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8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954" name="Rectangle 2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3955" name="Rectangle 3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3956" name="Rectangle 4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3958" name="Rectangle 6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53959" name="Rectangle 7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53960" name="Rectangle 8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53961" name="Rectangle 9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53962" name="Rectangle 10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53963" name="Rectangle 11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53964" name="Rectangle 12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53965" name="Rectangle 13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53966" name="Text Box 14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53967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53968" name="Text Box 16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53969" name="Text Box 17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53970" name="Rectangle 18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3971" name="Rectangle 19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2" name="Rectangle 20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3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53974" name="Rectangle 22"/>
          <p:cNvSpPr>
            <a:spLocks noChangeArrowheads="1"/>
          </p:cNvSpPr>
          <p:nvPr/>
        </p:nvSpPr>
        <p:spPr bwMode="blackWhite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5" name="Rectangle 23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6" name="Rectangle 2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7" name="Rectangle 25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8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53979" name="Text Box 2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53980" name="Rectangle 28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3981" name="Rectangle 2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82" name="Rectangle 30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83" name="Rectangle 31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53984" name="Rectangle 32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53985" name="Rectangle 33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53986" name="Rectangle 34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53987" name="Rectangle 35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53988" name="Rectangle 36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53989" name="Rectangle 37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53990" name="Rectangle 38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53991" name="AutoShape 39"/>
          <p:cNvSpPr>
            <a:spLocks noChangeArrowheads="1"/>
          </p:cNvSpPr>
          <p:nvPr/>
        </p:nvSpPr>
        <p:spPr bwMode="auto">
          <a:xfrm>
            <a:off x="838200" y="31166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3992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3993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3994" name="Rectangle 4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3995" name="Text Box 43"/>
          <p:cNvSpPr txBox="1">
            <a:spLocks noChangeArrowheads="1"/>
          </p:cNvSpPr>
          <p:nvPr/>
        </p:nvSpPr>
        <p:spPr bwMode="auto">
          <a:xfrm>
            <a:off x="37338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453996" name="Rectangle 44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3997" name="Rectangle 45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3998" name="Rectangle 46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3999" name="Rectangle 47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4000" name="Rectangle 48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4001" name="Rectangle 49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4002" name="Rectangle 50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4003" name="Rectangle 51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4004" name="Rectangle 52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54005" name="Rectangle 53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4006" name="Rectangle 54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4009" name="Rectangle 57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8" name="Text Box 50"/>
          <p:cNvSpPr txBox="1">
            <a:spLocks noChangeArrowheads="1"/>
          </p:cNvSpPr>
          <p:nvPr/>
        </p:nvSpPr>
        <p:spPr bwMode="auto">
          <a:xfrm>
            <a:off x="3711575" y="1663700"/>
            <a:ext cx="142223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0010</a:t>
            </a:r>
            <a:r>
              <a:rPr lang="en-US" b="1" u="sng" dirty="0" smtClean="0">
                <a:solidFill>
                  <a:srgbClr val="FF0000"/>
                </a:solidFill>
              </a:rPr>
              <a:t>0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9" name="Line 51"/>
          <p:cNvSpPr>
            <a:spLocks noChangeShapeType="1"/>
          </p:cNvSpPr>
          <p:nvPr/>
        </p:nvSpPr>
        <p:spPr bwMode="auto">
          <a:xfrm flipH="1">
            <a:off x="4213225" y="2120900"/>
            <a:ext cx="408781" cy="13335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" name="Freeform 54"/>
          <p:cNvSpPr>
            <a:spLocks/>
          </p:cNvSpPr>
          <p:nvPr/>
        </p:nvSpPr>
        <p:spPr bwMode="auto">
          <a:xfrm rot="303593" flipV="1">
            <a:off x="4989733" y="2031036"/>
            <a:ext cx="1380066" cy="1678322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Text Box 55"/>
          <p:cNvSpPr txBox="1">
            <a:spLocks noChangeArrowheads="1"/>
          </p:cNvSpPr>
          <p:nvPr/>
        </p:nvSpPr>
        <p:spPr bwMode="auto">
          <a:xfrm rot="2490902">
            <a:off x="5206699" y="1953783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chemeClr val="bg1"/>
                </a:solidFill>
              </a:rPr>
              <a:t>offset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63" name="Rectangle 56"/>
          <p:cNvSpPr>
            <a:spLocks noChangeArrowheads="1"/>
          </p:cNvSpPr>
          <p:nvPr/>
        </p:nvSpPr>
        <p:spPr bwMode="ltGray">
          <a:xfrm>
            <a:off x="4492625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Rectangle 57"/>
          <p:cNvSpPr>
            <a:spLocks noChangeArrowheads="1"/>
          </p:cNvSpPr>
          <p:nvPr/>
        </p:nvSpPr>
        <p:spPr bwMode="ltGray">
          <a:xfrm>
            <a:off x="4492625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5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9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6002" name="Rectangle 2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6003" name="Rectangle 3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6004" name="Rectangle 4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6006" name="Rectangle 6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56007" name="Rectangle 7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56008" name="Rectangle 8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56009" name="Rectangle 9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56010" name="Rectangle 10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56011" name="Rectangle 11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56012" name="Rectangle 12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56013" name="Rectangle 13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56014" name="Text Box 14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56015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56016" name="Text Box 16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56017" name="Text Box 17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56018" name="Rectangle 18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6019" name="Rectangle 19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0" name="Rectangle 20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1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56022" name="Rectangle 22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3" name="Rectangle 23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4" name="Rectangle 2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5" name="Rectangle 25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6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56027" name="Text Box 2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56028" name="Rectangle 28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6029" name="Rectangle 2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30" name="Rectangle 30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31" name="Rectangle 31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56032" name="Rectangle 32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56033" name="Rectangle 33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56034" name="Rectangle 34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56035" name="Rectangle 35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56036" name="Rectangle 36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56037" name="Rectangle 37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56038" name="Rectangle 38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56039" name="AutoShape 39"/>
          <p:cNvSpPr>
            <a:spLocks noChangeArrowheads="1"/>
          </p:cNvSpPr>
          <p:nvPr/>
        </p:nvSpPr>
        <p:spPr bwMode="auto">
          <a:xfrm>
            <a:off x="838200" y="33833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6040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6041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6042" name="Rectangle 4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6043" name="Text Box 43"/>
          <p:cNvSpPr txBox="1">
            <a:spLocks noChangeArrowheads="1"/>
          </p:cNvSpPr>
          <p:nvPr/>
        </p:nvSpPr>
        <p:spPr bwMode="auto">
          <a:xfrm>
            <a:off x="37338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456044" name="Rectangle 44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6045" name="Rectangle 45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6046" name="Rectangle 46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6047" name="Rectangle 47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6048" name="Rectangle 48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6049" name="Rectangle 49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ltGray">
          <a:xfrm>
            <a:off x="4492625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Rectangle 57"/>
          <p:cNvSpPr>
            <a:spLocks noChangeArrowheads="1"/>
          </p:cNvSpPr>
          <p:nvPr/>
        </p:nvSpPr>
        <p:spPr bwMode="ltGray">
          <a:xfrm>
            <a:off x="4492625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Rectangle 58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3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2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050" name="Rectangle 2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8051" name="Rectangle 3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8052" name="Rectangle 4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8054" name="Rectangle 6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58055" name="Rectangle 7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58056" name="Rectangle 8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58057" name="Rectangle 9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58058" name="Rectangle 10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58059" name="Rectangle 11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58060" name="Rectangle 12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58061" name="Rectangle 13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58062" name="Text Box 14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58063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58064" name="Text Box 16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58065" name="Text Box 17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58066" name="Rectangle 18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58067" name="Rectangle 19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68" name="Rectangle 20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69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58070" name="Rectangle 22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1" name="Rectangle 23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2" name="Rectangle 2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3" name="Rectangle 25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4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58075" name="Text Box 2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58076" name="Rectangle 28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58077" name="Rectangle 2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8" name="Rectangle 30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9" name="Rectangle 31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58080" name="Rectangle 32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58081" name="Rectangle 33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58082" name="Rectangle 34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58083" name="Rectangle 35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58084" name="Rectangle 36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58085" name="Rectangle 37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58086" name="Rectangle 38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58087" name="AutoShape 39"/>
          <p:cNvSpPr>
            <a:spLocks noChangeArrowheads="1"/>
          </p:cNvSpPr>
          <p:nvPr/>
        </p:nvSpPr>
        <p:spPr bwMode="auto">
          <a:xfrm>
            <a:off x="838200" y="338334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8088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8089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8090" name="Rectangle 4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8091" name="Text Box 43"/>
          <p:cNvSpPr txBox="1">
            <a:spLocks noChangeArrowheads="1"/>
          </p:cNvSpPr>
          <p:nvPr/>
        </p:nvSpPr>
        <p:spPr bwMode="auto">
          <a:xfrm>
            <a:off x="37338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58092" name="Rectangle 44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8093" name="Rectangle 45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4" name="Rectangle 46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5" name="Rectangle 47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8096" name="Rectangle 48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7" name="Rectangle 49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8098" name="Rectangle 50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8099" name="Rectangle 51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0" name="Rectangle 52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1" name="Rectangle 53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58102" name="Rectangle 54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3" name="Rectangle 55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4" name="Rectangle 56"/>
          <p:cNvSpPr>
            <a:spLocks noChangeArrowheads="1"/>
          </p:cNvSpPr>
          <p:nvPr/>
        </p:nvSpPr>
        <p:spPr bwMode="ltGray">
          <a:xfrm>
            <a:off x="4492625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5" name="Rectangle 57"/>
          <p:cNvSpPr>
            <a:spLocks noChangeArrowheads="1"/>
          </p:cNvSpPr>
          <p:nvPr/>
        </p:nvSpPr>
        <p:spPr bwMode="ltGray">
          <a:xfrm>
            <a:off x="4492625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6" name="Rectangle 58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3725863" y="1622425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0000</a:t>
            </a:r>
            <a:r>
              <a:rPr lang="en-US" b="1" u="sng" dirty="0" smtClean="0">
                <a:solidFill>
                  <a:srgbClr val="FF0000"/>
                </a:solidFill>
              </a:rPr>
              <a:t>0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60" name="Line 51"/>
          <p:cNvSpPr>
            <a:spLocks noChangeShapeType="1"/>
          </p:cNvSpPr>
          <p:nvPr/>
        </p:nvSpPr>
        <p:spPr bwMode="auto">
          <a:xfrm flipH="1">
            <a:off x="4267200" y="2025650"/>
            <a:ext cx="354806" cy="8699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Freeform 54"/>
          <p:cNvSpPr>
            <a:spLocks/>
          </p:cNvSpPr>
          <p:nvPr/>
        </p:nvSpPr>
        <p:spPr bwMode="auto">
          <a:xfrm flipV="1">
            <a:off x="5080721" y="1871662"/>
            <a:ext cx="845417" cy="1216025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" name="Text Box 55"/>
          <p:cNvSpPr txBox="1">
            <a:spLocks noChangeArrowheads="1"/>
          </p:cNvSpPr>
          <p:nvPr/>
        </p:nvSpPr>
        <p:spPr bwMode="auto">
          <a:xfrm rot="2622511">
            <a:off x="5192945" y="1870357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chemeClr val="bg1"/>
                </a:solidFill>
              </a:rPr>
              <a:t>offset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4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4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050" name="Rectangle 2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8051" name="Rectangle 3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8052" name="Rectangle 4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8054" name="Rectangle 6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58055" name="Rectangle 7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58056" name="Rectangle 8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58057" name="Rectangle 9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58058" name="Rectangle 10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58059" name="Rectangle 11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58060" name="Rectangle 12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58061" name="Rectangle 13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58062" name="Text Box 14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58064" name="Text Box 16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58065" name="Text Box 17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58066" name="Rectangle 18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58067" name="Rectangle 19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68" name="Rectangle 20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69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58070" name="Rectangle 22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1" name="Rectangle 23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2" name="Rectangle 2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3" name="Rectangle 25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4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58075" name="Text Box 2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58076" name="Rectangle 28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58077" name="Rectangle 2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8" name="Rectangle 30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9" name="Rectangle 31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58080" name="Rectangle 32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58081" name="Rectangle 33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58082" name="Rectangle 34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58083" name="Rectangle 35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58084" name="Rectangle 36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58085" name="Rectangle 37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58086" name="Rectangle 38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58088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8089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8090" name="Rectangle 4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8091" name="Text Box 43"/>
          <p:cNvSpPr txBox="1">
            <a:spLocks noChangeArrowheads="1"/>
          </p:cNvSpPr>
          <p:nvPr/>
        </p:nvSpPr>
        <p:spPr bwMode="auto">
          <a:xfrm>
            <a:off x="37338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58092" name="Rectangle 44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8093" name="Rectangle 45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4" name="Rectangle 46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5" name="Rectangle 47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8096" name="Rectangle 48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7" name="Rectangle 49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8098" name="Rectangle 50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8099" name="Rectangle 51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0" name="Rectangle 52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1" name="Rectangle 53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58102" name="Rectangle 54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3" name="Rectangle 55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4" name="Rectangle 56"/>
          <p:cNvSpPr>
            <a:spLocks noChangeArrowheads="1"/>
          </p:cNvSpPr>
          <p:nvPr/>
        </p:nvSpPr>
        <p:spPr bwMode="ltGray">
          <a:xfrm>
            <a:off x="4492625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5" name="Rectangle 57"/>
          <p:cNvSpPr>
            <a:spLocks noChangeArrowheads="1"/>
          </p:cNvSpPr>
          <p:nvPr/>
        </p:nvSpPr>
        <p:spPr bwMode="ltGray">
          <a:xfrm>
            <a:off x="4492625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6" name="Rectangle 58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64" name="AutoShape 31"/>
          <p:cNvSpPr>
            <a:spLocks noChangeArrowheads="1"/>
          </p:cNvSpPr>
          <p:nvPr/>
        </p:nvSpPr>
        <p:spPr bwMode="auto">
          <a:xfrm>
            <a:off x="838200" y="3657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81191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1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7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0098" name="Rectangle 2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0100" name="Rectangle 4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0101" name="Rectangle 5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0103" name="Rectangle 7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0104" name="Rectangle 8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0105" name="Rectangle 9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0106" name="Rectangle 10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0107" name="Rectangle 11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0108" name="Rectangle 12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0109" name="Rectangle 13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0110" name="Rectangle 14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0111" name="Text Box 15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0112" name="Text Box 16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0113" name="Rectangle 17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4" name="Rectangle 18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5" name="Rectangle 19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6" name="Rectangle 20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7" name="Text Box 21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60118" name="Text Box 22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0119" name="Rectangle 23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0120" name="Rectangle 24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0121" name="Rectangle 25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0122" name="Rectangle 26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0123" name="Rectangle 27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0124" name="Rectangle 28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0125" name="Rectangle 29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0126" name="Rectangle 30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0128" name="Rectangle 3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0129" name="Text Box 33"/>
          <p:cNvSpPr txBox="1">
            <a:spLocks noChangeArrowheads="1"/>
          </p:cNvSpPr>
          <p:nvPr/>
        </p:nvSpPr>
        <p:spPr bwMode="auto">
          <a:xfrm>
            <a:off x="37338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60130" name="Rectangle 3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31" name="Rectangle 35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0132" name="Rectangle 36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33" name="Text Box 37"/>
          <p:cNvSpPr txBox="1">
            <a:spLocks noChangeArrowheads="1"/>
          </p:cNvSpPr>
          <p:nvPr/>
        </p:nvSpPr>
        <p:spPr bwMode="auto">
          <a:xfrm>
            <a:off x="3700463" y="1706563"/>
            <a:ext cx="1409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0110</a:t>
            </a:r>
            <a:r>
              <a:rPr lang="en-US" b="1" u="sng" dirty="0" smtClean="0">
                <a:solidFill>
                  <a:srgbClr val="FF0000"/>
                </a:solidFill>
              </a:rPr>
              <a:t>0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460134" name="Text Box 38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0135" name="Rectangle 39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36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37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38" name="Text Box 42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0139" name="Rectangle 43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40" name="Rectangle 44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1" name="Rectangle 45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2" name="Rectangle 46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0143" name="Rectangle 47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0144" name="Rectangle 48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0145" name="Rectangle 4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46" name="Rectangle 50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47" name="Rectangle 51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48" name="Rectangle 52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9" name="Rectangle 53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0" name="Rectangle 54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51" name="Rectangle 55"/>
          <p:cNvSpPr>
            <a:spLocks noChangeArrowheads="1"/>
          </p:cNvSpPr>
          <p:nvPr/>
        </p:nvSpPr>
        <p:spPr bwMode="ltGray">
          <a:xfrm>
            <a:off x="39639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2" name="Rectangle 56"/>
          <p:cNvSpPr>
            <a:spLocks noChangeArrowheads="1"/>
          </p:cNvSpPr>
          <p:nvPr/>
        </p:nvSpPr>
        <p:spPr bwMode="ltGray">
          <a:xfrm>
            <a:off x="44973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3" name="Rectangle 57"/>
          <p:cNvSpPr>
            <a:spLocks noChangeArrowheads="1"/>
          </p:cNvSpPr>
          <p:nvPr/>
        </p:nvSpPr>
        <p:spPr bwMode="ltGray">
          <a:xfrm>
            <a:off x="44973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4" name="Rectangle 58"/>
          <p:cNvSpPr>
            <a:spLocks noChangeArrowheads="1"/>
          </p:cNvSpPr>
          <p:nvPr/>
        </p:nvSpPr>
        <p:spPr bwMode="ltGray">
          <a:xfrm>
            <a:off x="37353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0155" name="Rectangle 59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6" name="Rectangle 60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7" name="Rectangle 61"/>
          <p:cNvSpPr>
            <a:spLocks noChangeArrowheads="1"/>
          </p:cNvSpPr>
          <p:nvPr/>
        </p:nvSpPr>
        <p:spPr bwMode="ltGray">
          <a:xfrm>
            <a:off x="45069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8" name="Rectangle 62"/>
          <p:cNvSpPr>
            <a:spLocks noChangeArrowheads="1"/>
          </p:cNvSpPr>
          <p:nvPr/>
        </p:nvSpPr>
        <p:spPr bwMode="ltGray">
          <a:xfrm>
            <a:off x="45069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9" name="Rectangle 63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0160" name="Rectangle 64"/>
          <p:cNvSpPr>
            <a:spLocks noChangeArrowheads="1"/>
          </p:cNvSpPr>
          <p:nvPr/>
        </p:nvSpPr>
        <p:spPr bwMode="auto">
          <a:xfrm>
            <a:off x="3968750" y="40782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61" name="Rectangle 65"/>
          <p:cNvSpPr>
            <a:spLocks noChangeArrowheads="1"/>
          </p:cNvSpPr>
          <p:nvPr/>
        </p:nvSpPr>
        <p:spPr bwMode="auto">
          <a:xfrm>
            <a:off x="4505325" y="40830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0162" name="Rectangle 66"/>
          <p:cNvSpPr>
            <a:spLocks noChangeArrowheads="1"/>
          </p:cNvSpPr>
          <p:nvPr/>
        </p:nvSpPr>
        <p:spPr bwMode="auto">
          <a:xfrm>
            <a:off x="4505325" y="43878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69" name="AutoShape 31"/>
          <p:cNvSpPr>
            <a:spLocks noChangeArrowheads="1"/>
          </p:cNvSpPr>
          <p:nvPr/>
        </p:nvSpPr>
        <p:spPr bwMode="auto">
          <a:xfrm>
            <a:off x="838200" y="3657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81191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8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0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810" name="Line 2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219200" y="3588603"/>
            <a:ext cx="609600" cy="3810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90786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845403"/>
            <a:ext cx="6858000" cy="5334000"/>
          </a:xfrm>
          <a:prstGeom prst="triangle">
            <a:avLst>
              <a:gd name="adj" fmla="val 50000"/>
            </a:avLst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4" name="Rectangle 20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524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190805" name="Text Box 2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83609" y="1138535"/>
            <a:ext cx="2121991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&lt; 1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access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5000" y="2971800"/>
            <a:ext cx="6190933" cy="1074002"/>
            <a:chOff x="1905000" y="2971800"/>
            <a:chExt cx="6190933" cy="1074002"/>
          </a:xfrm>
        </p:grpSpPr>
        <p:grpSp>
          <p:nvGrpSpPr>
            <p:cNvPr id="53" name="Group 52"/>
            <p:cNvGrpSpPr/>
            <p:nvPr>
              <p:custDataLst>
                <p:tags r:id="rId26"/>
              </p:custDataLst>
            </p:nvPr>
          </p:nvGrpSpPr>
          <p:grpSpPr>
            <a:xfrm>
              <a:off x="1905000" y="2971800"/>
              <a:ext cx="4114800" cy="1074002"/>
              <a:chOff x="2057400" y="2354998"/>
              <a:chExt cx="4114800" cy="1074002"/>
            </a:xfrm>
            <a:solidFill>
              <a:srgbClr val="0075A0"/>
            </a:solidFill>
          </p:grpSpPr>
          <p:sp>
            <p:nvSpPr>
              <p:cNvPr id="3190797" name="AutoShape 13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ltGray">
              <a:xfrm>
                <a:off x="4800600" y="23622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4" name="AutoShape 1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ltGray">
              <a:xfrm>
                <a:off x="2057400" y="23622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5" name="AutoShape 13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ltGray">
              <a:xfrm>
                <a:off x="3429000" y="23622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6" name="Rectangle 14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ltGray">
              <a:xfrm>
                <a:off x="2743201" y="2354998"/>
                <a:ext cx="2743200" cy="1066800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eaLnBrk="1" hangingPunct="1"/>
                <a:r>
                  <a:rPr lang="en-US" sz="2400" dirty="0">
                    <a:solidFill>
                      <a:srgbClr val="FFFFFF"/>
                    </a:solidFill>
                    <a:latin typeface="Calibri"/>
                  </a:rPr>
                  <a:t>L2 Cache  (½-32MB)</a:t>
                </a:r>
              </a:p>
            </p:txBody>
          </p:sp>
        </p:grpSp>
        <p:sp>
          <p:nvSpPr>
            <p:cNvPr id="3190807" name="Text Box 23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791200" y="3131403"/>
              <a:ext cx="2304733" cy="46166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5-15 cycle access</a:t>
              </a:r>
            </a:p>
          </p:txBody>
        </p:sp>
      </p:grpSp>
      <p:sp>
        <p:nvSpPr>
          <p:cNvPr id="3190808" name="Text Box 2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68931" y="4274403"/>
            <a:ext cx="2775069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150-200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access</a:t>
            </a:r>
          </a:p>
        </p:txBody>
      </p:sp>
      <p:sp>
        <p:nvSpPr>
          <p:cNvPr id="3190809" name="Text Box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2690336"/>
            <a:ext cx="2438400" cy="738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L3 becoming more 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common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11" name="Text Box 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200" y="6320135"/>
            <a:ext cx="87630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*These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are rough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numbers, mileage may vary.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90800" y="1905000"/>
            <a:ext cx="4740043" cy="1074003"/>
            <a:chOff x="2590800" y="1905000"/>
            <a:chExt cx="4740043" cy="1074003"/>
          </a:xfrm>
        </p:grpSpPr>
        <p:sp>
          <p:nvSpPr>
            <p:cNvPr id="3190806" name="Text Box 2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81600" y="2064603"/>
              <a:ext cx="2149243" cy="46166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1-3 cycle access</a:t>
              </a:r>
            </a:p>
          </p:txBody>
        </p:sp>
        <p:grpSp>
          <p:nvGrpSpPr>
            <p:cNvPr id="52" name="Group 51"/>
            <p:cNvGrpSpPr/>
            <p:nvPr>
              <p:custDataLst>
                <p:tags r:id="rId22"/>
              </p:custDataLst>
            </p:nvPr>
          </p:nvGrpSpPr>
          <p:grpSpPr>
            <a:xfrm>
              <a:off x="2590800" y="1905000"/>
              <a:ext cx="2743200" cy="1074003"/>
              <a:chOff x="2743200" y="1288197"/>
              <a:chExt cx="2743200" cy="1074003"/>
            </a:xfrm>
            <a:solidFill>
              <a:srgbClr val="00A8E5"/>
            </a:solidFill>
          </p:grpSpPr>
          <p:sp>
            <p:nvSpPr>
              <p:cNvPr id="3190801" name="AutoShape 1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114800" y="12954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1" name="AutoShape 1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743200" y="1295400"/>
                <a:ext cx="1371600" cy="1066800"/>
              </a:xfrm>
              <a:prstGeom prst="triangle">
                <a:avLst>
                  <a:gd name="adj" fmla="val 50000"/>
                </a:avLst>
              </a:prstGeom>
              <a:grp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2" name="Rectangle 1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429000" y="1288197"/>
                <a:ext cx="1381760" cy="1066800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eaLnBrk="1" hangingPunct="1"/>
                <a:r>
                  <a:rPr lang="en-US" sz="2400" dirty="0">
                    <a:solidFill>
                      <a:srgbClr val="FFFFFF"/>
                    </a:solidFill>
                    <a:latin typeface="Calibri"/>
                  </a:rPr>
                  <a:t>L1 Cache</a:t>
                </a:r>
              </a:p>
              <a:p>
                <a:pPr algn="ctr" eaLnBrk="1" hangingPunct="1"/>
                <a:r>
                  <a:rPr lang="en-US" sz="2400" dirty="0">
                    <a:solidFill>
                      <a:srgbClr val="FFFFFF"/>
                    </a:solidFill>
                    <a:latin typeface="Calibri"/>
                  </a:rPr>
                  <a:t>(several KB)</a:t>
                </a:r>
              </a:p>
            </p:txBody>
          </p:sp>
        </p:grpSp>
      </p:grpSp>
      <p:sp>
        <p:nvSpPr>
          <p:cNvPr id="51" name="Text Box 2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48401" y="5265003"/>
            <a:ext cx="1943199" cy="83099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1000000+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access</a:t>
            </a:r>
          </a:p>
        </p:txBody>
      </p:sp>
      <p:grpSp>
        <p:nvGrpSpPr>
          <p:cNvPr id="80" name="Group 79"/>
          <p:cNvGrpSpPr/>
          <p:nvPr>
            <p:custDataLst>
              <p:tags r:id="rId9"/>
            </p:custDataLst>
          </p:nvPr>
        </p:nvGrpSpPr>
        <p:grpSpPr>
          <a:xfrm>
            <a:off x="533400" y="5105400"/>
            <a:ext cx="6858000" cy="1067904"/>
            <a:chOff x="685800" y="4488558"/>
            <a:chExt cx="6858000" cy="1074042"/>
          </a:xfrm>
          <a:solidFill>
            <a:srgbClr val="954F81"/>
          </a:solidFill>
        </p:grpSpPr>
        <p:sp>
          <p:nvSpPr>
            <p:cNvPr id="81" name="AutoShape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blackGray">
            <a:xfrm>
              <a:off x="6324600" y="4714875"/>
              <a:ext cx="1066800" cy="838200"/>
            </a:xfrm>
            <a:prstGeom prst="triangle">
              <a:avLst>
                <a:gd name="adj" fmla="val 50000"/>
              </a:avLst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2" name="AutoShap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ltGray">
            <a:xfrm>
              <a:off x="3429000" y="4495800"/>
              <a:ext cx="1371600" cy="1066800"/>
            </a:xfrm>
            <a:prstGeom prst="triangle">
              <a:avLst>
                <a:gd name="adj" fmla="val 50000"/>
              </a:avLst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3" name="AutoShape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ltGray">
            <a:xfrm>
              <a:off x="685800" y="4495800"/>
              <a:ext cx="1371600" cy="1066800"/>
            </a:xfrm>
            <a:prstGeom prst="triangle">
              <a:avLst>
                <a:gd name="adj" fmla="val 50000"/>
              </a:avLst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4" name="AutoShap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ltGray">
            <a:xfrm>
              <a:off x="4800600" y="4495800"/>
              <a:ext cx="1371600" cy="1066800"/>
            </a:xfrm>
            <a:prstGeom prst="triangle">
              <a:avLst>
                <a:gd name="adj" fmla="val 50000"/>
              </a:avLst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5" name="AutoShape 1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ltGray">
            <a:xfrm>
              <a:off x="2057400" y="4495800"/>
              <a:ext cx="1371600" cy="1066800"/>
            </a:xfrm>
            <a:prstGeom prst="triangle">
              <a:avLst>
                <a:gd name="adj" fmla="val 50000"/>
              </a:avLst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6" name="AutoShape 1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ltGray">
            <a:xfrm>
              <a:off x="6172200" y="4495800"/>
              <a:ext cx="1371600" cy="1066800"/>
            </a:xfrm>
            <a:prstGeom prst="triangle">
              <a:avLst>
                <a:gd name="adj" fmla="val 50000"/>
              </a:avLst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7" name="Rectangle 1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371600" y="4488558"/>
              <a:ext cx="5486400" cy="106680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Disk (Many GB – few TB)</a:t>
              </a:r>
              <a:endParaRPr lang="en-US" sz="2400" dirty="0">
                <a:solidFill>
                  <a:schemeClr val="bg1"/>
                </a:solidFill>
                <a:latin typeface="Calibri"/>
              </a:endParaRPr>
            </a:p>
          </p:txBody>
        </p:sp>
      </p:grpSp>
      <p:sp>
        <p:nvSpPr>
          <p:cNvPr id="88" name="AutoShape 13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219200" y="4038600"/>
            <a:ext cx="1371600" cy="1066800"/>
          </a:xfrm>
          <a:prstGeom prst="triangle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9" name="AutoShape 13"/>
          <p:cNvSpPr>
            <a:spLocks noChangeArrowheads="1"/>
          </p:cNvSpPr>
          <p:nvPr>
            <p:custDataLst>
              <p:tags r:id="rId11"/>
            </p:custDataLst>
          </p:nvPr>
        </p:nvSpPr>
        <p:spPr bwMode="ltGray">
          <a:xfrm>
            <a:off x="5334000" y="4038600"/>
            <a:ext cx="1371600" cy="1066800"/>
          </a:xfrm>
          <a:prstGeom prst="triangle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0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5000" y="4038600"/>
            <a:ext cx="4114800" cy="106070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400" dirty="0">
                <a:solidFill>
                  <a:schemeClr val="bg1"/>
                </a:solidFill>
                <a:latin typeface="Calibri"/>
              </a:rPr>
              <a:t>Memory (128MB – few GB)</a:t>
            </a:r>
          </a:p>
        </p:txBody>
      </p:sp>
      <p:sp>
        <p:nvSpPr>
          <p:cNvPr id="91" name="AutoShap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76600" y="847725"/>
            <a:ext cx="1371600" cy="1057275"/>
          </a:xfrm>
          <a:prstGeom prst="triangle">
            <a:avLst>
              <a:gd name="adj" fmla="val 50000"/>
            </a:avLst>
          </a:prstGeom>
          <a:solidFill>
            <a:srgbClr val="128B8D"/>
          </a:solidFill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dirty="0" err="1" smtClean="0">
                <a:solidFill>
                  <a:srgbClr val="FFFFFF"/>
                </a:solidFill>
                <a:latin typeface="Calibri"/>
              </a:rPr>
              <a:t>RegFile</a:t>
            </a:r>
            <a:endParaRPr lang="en-US" dirty="0">
              <a:solidFill>
                <a:srgbClr val="FFFFFF"/>
              </a:solidFill>
              <a:latin typeface="Calibri"/>
            </a:endParaRPr>
          </a:p>
          <a:p>
            <a:pPr algn="ctr" eaLnBrk="1" hangingPunct="1"/>
            <a:r>
              <a:rPr lang="en-US" dirty="0">
                <a:solidFill>
                  <a:srgbClr val="FFFFFF"/>
                </a:solidFill>
                <a:latin typeface="Calibri"/>
              </a:rPr>
              <a:t>100s bytes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1219200" y="5105400"/>
            <a:ext cx="54864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276600" y="1905000"/>
            <a:ext cx="1371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905000" y="4038600"/>
            <a:ext cx="41148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3" idx="2"/>
            <a:endCxn id="3190786" idx="0"/>
          </p:cNvCxnSpPr>
          <p:nvPr/>
        </p:nvCxnSpPr>
        <p:spPr>
          <a:xfrm flipV="1">
            <a:off x="533400" y="845403"/>
            <a:ext cx="3429000" cy="532790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6" idx="4"/>
            <a:endCxn id="91" idx="0"/>
          </p:cNvCxnSpPr>
          <p:nvPr/>
        </p:nvCxnSpPr>
        <p:spPr>
          <a:xfrm flipH="1" flipV="1">
            <a:off x="3962400" y="847725"/>
            <a:ext cx="3429000" cy="532557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3190786" idx="4"/>
            <a:endCxn id="3190786" idx="2"/>
          </p:cNvCxnSpPr>
          <p:nvPr/>
        </p:nvCxnSpPr>
        <p:spPr>
          <a:xfrm flipH="1">
            <a:off x="533400" y="6179403"/>
            <a:ext cx="6858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1" idx="2"/>
            <a:endCxn id="3190801" idx="4"/>
          </p:cNvCxnSpPr>
          <p:nvPr/>
        </p:nvCxnSpPr>
        <p:spPr>
          <a:xfrm>
            <a:off x="2590800" y="2979003"/>
            <a:ext cx="2743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67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0810" grpId="0" animBg="1"/>
      <p:bldP spid="319080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0098" name="Rectangle 2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0100" name="Rectangle 4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0101" name="Rectangle 5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0103" name="Rectangle 7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0104" name="Rectangle 8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0105" name="Rectangle 9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0106" name="Rectangle 10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0107" name="Rectangle 11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0108" name="Rectangle 12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0109" name="Rectangle 13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0110" name="Rectangle 14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0111" name="Text Box 15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0112" name="Text Box 16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0113" name="Rectangle 17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4" name="Rectangle 18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5" name="Rectangle 19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6" name="Rectangle 20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7" name="Text Box 21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60118" name="Text Box 22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0119" name="Rectangle 23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0120" name="Rectangle 24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0121" name="Rectangle 25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0122" name="Rectangle 26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0123" name="Rectangle 27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0124" name="Rectangle 28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0125" name="Rectangle 29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0126" name="Rectangle 30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0128" name="Rectangle 3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0129" name="Text Box 33"/>
          <p:cNvSpPr txBox="1">
            <a:spLocks noChangeArrowheads="1"/>
          </p:cNvSpPr>
          <p:nvPr/>
        </p:nvSpPr>
        <p:spPr bwMode="auto">
          <a:xfrm>
            <a:off x="37338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60130" name="Rectangle 3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31" name="Rectangle 35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0132" name="Rectangle 36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34" name="Text Box 38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0135" name="Rectangle 39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36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37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38" name="Text Box 42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0139" name="Rectangle 43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40" name="Rectangle 44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1" name="Rectangle 45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2" name="Rectangle 46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0143" name="Rectangle 47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0144" name="Rectangle 48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0145" name="Rectangle 4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46" name="Rectangle 50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47" name="Rectangle 51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48" name="Rectangle 52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9" name="Rectangle 53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0" name="Rectangle 54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51" name="Rectangle 55"/>
          <p:cNvSpPr>
            <a:spLocks noChangeArrowheads="1"/>
          </p:cNvSpPr>
          <p:nvPr/>
        </p:nvSpPr>
        <p:spPr bwMode="ltGray">
          <a:xfrm>
            <a:off x="3963988" y="46878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2" name="Rectangle 56"/>
          <p:cNvSpPr>
            <a:spLocks noChangeArrowheads="1"/>
          </p:cNvSpPr>
          <p:nvPr/>
        </p:nvSpPr>
        <p:spPr bwMode="ltGray">
          <a:xfrm>
            <a:off x="4497388" y="46878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3" name="Rectangle 57"/>
          <p:cNvSpPr>
            <a:spLocks noChangeArrowheads="1"/>
          </p:cNvSpPr>
          <p:nvPr/>
        </p:nvSpPr>
        <p:spPr bwMode="ltGray">
          <a:xfrm>
            <a:off x="4497388" y="4992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4" name="Rectangle 58"/>
          <p:cNvSpPr>
            <a:spLocks noChangeArrowheads="1"/>
          </p:cNvSpPr>
          <p:nvPr/>
        </p:nvSpPr>
        <p:spPr bwMode="ltGray">
          <a:xfrm>
            <a:off x="3735388" y="46878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0155" name="Rectangle 59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6" name="Rectangle 60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7" name="Rectangle 61"/>
          <p:cNvSpPr>
            <a:spLocks noChangeArrowheads="1"/>
          </p:cNvSpPr>
          <p:nvPr/>
        </p:nvSpPr>
        <p:spPr bwMode="ltGray">
          <a:xfrm>
            <a:off x="4506913" y="46688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8" name="Rectangle 62"/>
          <p:cNvSpPr>
            <a:spLocks noChangeArrowheads="1"/>
          </p:cNvSpPr>
          <p:nvPr/>
        </p:nvSpPr>
        <p:spPr bwMode="ltGray">
          <a:xfrm>
            <a:off x="4506913" y="49736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9" name="Rectangle 63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0160" name="Rectangle 64"/>
          <p:cNvSpPr>
            <a:spLocks noChangeArrowheads="1"/>
          </p:cNvSpPr>
          <p:nvPr/>
        </p:nvSpPr>
        <p:spPr bwMode="auto">
          <a:xfrm>
            <a:off x="3968750" y="40782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61" name="Rectangle 65"/>
          <p:cNvSpPr>
            <a:spLocks noChangeArrowheads="1"/>
          </p:cNvSpPr>
          <p:nvPr/>
        </p:nvSpPr>
        <p:spPr bwMode="auto">
          <a:xfrm>
            <a:off x="4505325" y="40830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0162" name="Rectangle 66"/>
          <p:cNvSpPr>
            <a:spLocks noChangeArrowheads="1"/>
          </p:cNvSpPr>
          <p:nvPr/>
        </p:nvSpPr>
        <p:spPr bwMode="auto">
          <a:xfrm>
            <a:off x="4505325" y="43878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69" name="AutoShape 31"/>
          <p:cNvSpPr>
            <a:spLocks noChangeArrowheads="1"/>
          </p:cNvSpPr>
          <p:nvPr/>
        </p:nvSpPr>
        <p:spPr bwMode="auto">
          <a:xfrm>
            <a:off x="838200" y="3657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81191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67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6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2146" name="Rectangle 2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2148" name="Rectangle 4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2149" name="Rectangle 5"/>
          <p:cNvSpPr>
            <a:spLocks noChangeArrowheads="1"/>
          </p:cNvSpPr>
          <p:nvPr/>
        </p:nvSpPr>
        <p:spPr bwMode="auto">
          <a:xfrm>
            <a:off x="3275013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2151" name="Rectangle 7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2152" name="Rectangle 8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2153" name="Rectangle 9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2154" name="Rectangle 10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2155" name="Rectangle 11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2156" name="Rectangle 12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2157" name="Rectangle 13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2158" name="Rectangle 14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2159" name="Text Box 15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2160" name="Text Box 16"/>
          <p:cNvSpPr txBox="1">
            <a:spLocks noChangeArrowheads="1"/>
          </p:cNvSpPr>
          <p:nvPr/>
        </p:nvSpPr>
        <p:spPr bwMode="auto">
          <a:xfrm>
            <a:off x="12954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2161" name="Rectangle 17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2" name="Rectangle 18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3" name="Rectangle 19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4" name="Rectangle 20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5" name="Text Box 21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62166" name="Text Box 22"/>
          <p:cNvSpPr txBox="1">
            <a:spLocks noChangeArrowheads="1"/>
          </p:cNvSpPr>
          <p:nvPr/>
        </p:nvSpPr>
        <p:spPr bwMode="auto">
          <a:xfrm>
            <a:off x="65532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2167" name="Rectangle 23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2168" name="Rectangle 24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2169" name="Rectangle 25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2170" name="Rectangle 26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2171" name="Rectangle 27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2172" name="Rectangle 28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2173" name="Rectangle 29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2174" name="Rectangle 30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2176" name="Rectangle 3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2177" name="Text Box 33"/>
          <p:cNvSpPr txBox="1">
            <a:spLocks noChangeArrowheads="1"/>
          </p:cNvSpPr>
          <p:nvPr/>
        </p:nvSpPr>
        <p:spPr bwMode="auto">
          <a:xfrm>
            <a:off x="37338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62178" name="Rectangle 3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79" name="Rectangle 35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2180" name="Rectangle 36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81" name="Text Box 37"/>
          <p:cNvSpPr txBox="1">
            <a:spLocks noChangeArrowheads="1"/>
          </p:cNvSpPr>
          <p:nvPr/>
        </p:nvSpPr>
        <p:spPr bwMode="auto">
          <a:xfrm>
            <a:off x="3700463" y="1706563"/>
            <a:ext cx="142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0100</a:t>
            </a:r>
            <a:r>
              <a:rPr lang="en-US" b="1" u="sng" dirty="0" smtClean="0">
                <a:solidFill>
                  <a:srgbClr val="FF0000"/>
                </a:solidFill>
              </a:rPr>
              <a:t>0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462182" name="Text Box 38"/>
          <p:cNvSpPr txBox="1">
            <a:spLocks noChangeArrowheads="1"/>
          </p:cNvSpPr>
          <p:nvPr/>
        </p:nvSpPr>
        <p:spPr bwMode="auto">
          <a:xfrm>
            <a:off x="39624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2183" name="Rectangle 39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184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5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6" name="Text Box 42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2187" name="Rectangle 43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188" name="Rectangle 44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9" name="Rectangle 45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0" name="Rectangle 46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2191" name="Rectangle 47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2192" name="Rectangle 48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2193" name="Rectangle 4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94" name="Rectangle 50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5" name="Rectangle 51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6" name="Rectangle 52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7" name="Rectangle 53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8" name="Rectangle 54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9" name="Rectangle 55"/>
          <p:cNvSpPr>
            <a:spLocks noChangeArrowheads="1"/>
          </p:cNvSpPr>
          <p:nvPr/>
        </p:nvSpPr>
        <p:spPr bwMode="ltGray">
          <a:xfrm>
            <a:off x="3963988" y="46878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0" name="Rectangle 56"/>
          <p:cNvSpPr>
            <a:spLocks noChangeArrowheads="1"/>
          </p:cNvSpPr>
          <p:nvPr/>
        </p:nvSpPr>
        <p:spPr bwMode="ltGray">
          <a:xfrm>
            <a:off x="4497388" y="46878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1" name="Rectangle 57"/>
          <p:cNvSpPr>
            <a:spLocks noChangeArrowheads="1"/>
          </p:cNvSpPr>
          <p:nvPr/>
        </p:nvSpPr>
        <p:spPr bwMode="ltGray">
          <a:xfrm>
            <a:off x="4497388" y="49926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2" name="Rectangle 58"/>
          <p:cNvSpPr>
            <a:spLocks noChangeArrowheads="1"/>
          </p:cNvSpPr>
          <p:nvPr/>
        </p:nvSpPr>
        <p:spPr bwMode="ltGray">
          <a:xfrm>
            <a:off x="3735388" y="46878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2203" name="Rectangle 59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4" name="Rectangle 60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5" name="Rectangle 61"/>
          <p:cNvSpPr>
            <a:spLocks noChangeArrowheads="1"/>
          </p:cNvSpPr>
          <p:nvPr/>
        </p:nvSpPr>
        <p:spPr bwMode="ltGray">
          <a:xfrm>
            <a:off x="4506913" y="46688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6" name="Rectangle 62"/>
          <p:cNvSpPr>
            <a:spLocks noChangeArrowheads="1"/>
          </p:cNvSpPr>
          <p:nvPr/>
        </p:nvSpPr>
        <p:spPr bwMode="ltGray">
          <a:xfrm>
            <a:off x="4506913" y="49736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7" name="Rectangle 63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208" name="Rectangle 64"/>
          <p:cNvSpPr>
            <a:spLocks noChangeArrowheads="1"/>
          </p:cNvSpPr>
          <p:nvPr/>
        </p:nvSpPr>
        <p:spPr bwMode="blackWhite">
          <a:xfrm>
            <a:off x="3968750" y="4078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209" name="Rectangle 65"/>
          <p:cNvSpPr>
            <a:spLocks noChangeArrowheads="1"/>
          </p:cNvSpPr>
          <p:nvPr/>
        </p:nvSpPr>
        <p:spPr bwMode="auto">
          <a:xfrm>
            <a:off x="4491038" y="40830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2210" name="Rectangle 66"/>
          <p:cNvSpPr>
            <a:spLocks noChangeArrowheads="1"/>
          </p:cNvSpPr>
          <p:nvPr/>
        </p:nvSpPr>
        <p:spPr bwMode="auto">
          <a:xfrm>
            <a:off x="4491038" y="43878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462211" name="Rectangle 67"/>
          <p:cNvSpPr>
            <a:spLocks noChangeArrowheads="1"/>
          </p:cNvSpPr>
          <p:nvPr/>
        </p:nvSpPr>
        <p:spPr bwMode="auto">
          <a:xfrm>
            <a:off x="4492625" y="46767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462212" name="Rectangle 68"/>
          <p:cNvSpPr>
            <a:spLocks noChangeArrowheads="1"/>
          </p:cNvSpPr>
          <p:nvPr/>
        </p:nvSpPr>
        <p:spPr bwMode="auto">
          <a:xfrm>
            <a:off x="4492625" y="49815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462213" name="Rectangle 69"/>
          <p:cNvSpPr>
            <a:spLocks noChangeArrowheads="1"/>
          </p:cNvSpPr>
          <p:nvPr/>
        </p:nvSpPr>
        <p:spPr bwMode="auto">
          <a:xfrm>
            <a:off x="3946525" y="4665663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214" name="Rectangle 70"/>
          <p:cNvSpPr>
            <a:spLocks noChangeArrowheads="1"/>
          </p:cNvSpPr>
          <p:nvPr/>
        </p:nvSpPr>
        <p:spPr bwMode="auto">
          <a:xfrm>
            <a:off x="2052638" y="53879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72" name="AutoShape 31"/>
          <p:cNvSpPr>
            <a:spLocks noChangeArrowheads="1"/>
          </p:cNvSpPr>
          <p:nvPr/>
        </p:nvSpPr>
        <p:spPr bwMode="auto">
          <a:xfrm>
            <a:off x="838200" y="3886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81191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4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75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1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2146" name="Rectangle 2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2148" name="Rectangle 4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2149" name="Rectangle 5"/>
          <p:cNvSpPr>
            <a:spLocks noChangeArrowheads="1"/>
          </p:cNvSpPr>
          <p:nvPr/>
        </p:nvSpPr>
        <p:spPr bwMode="auto">
          <a:xfrm>
            <a:off x="3275013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2151" name="Rectangle 7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2152" name="Rectangle 8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2153" name="Rectangle 9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2154" name="Rectangle 10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2155" name="Rectangle 11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2156" name="Rectangle 12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2157" name="Rectangle 13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2158" name="Rectangle 14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2159" name="Text Box 15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2160" name="Text Box 16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2161" name="Rectangle 17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2" name="Rectangle 18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3" name="Rectangle 19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4" name="Rectangle 20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5" name="Text Box 21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62166" name="Text Box 22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2167" name="Rectangle 23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2168" name="Rectangle 24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2169" name="Rectangle 25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2170" name="Rectangle 26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2171" name="Rectangle 27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2172" name="Rectangle 28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2173" name="Rectangle 29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2174" name="Rectangle 30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2176" name="Rectangle 3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2177" name="Text Box 33"/>
          <p:cNvSpPr txBox="1">
            <a:spLocks noChangeArrowheads="1"/>
          </p:cNvSpPr>
          <p:nvPr/>
        </p:nvSpPr>
        <p:spPr bwMode="auto">
          <a:xfrm>
            <a:off x="3733800" y="53038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62178" name="Rectangle 3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79" name="Rectangle 35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2180" name="Rectangle 36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82" name="Text Box 38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2183" name="Rectangle 39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184" name="Rectangle 4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5" name="Rectangle 4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6" name="Text Box 42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2187" name="Rectangle 43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188" name="Rectangle 44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9" name="Rectangle 45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0" name="Rectangle 46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2191" name="Rectangle 47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2192" name="Rectangle 48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2193" name="Rectangle 4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94" name="Rectangle 50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5" name="Rectangle 51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6" name="Rectangle 52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7" name="Rectangle 53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8" name="Rectangle 54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9" name="Rectangle 55"/>
          <p:cNvSpPr>
            <a:spLocks noChangeArrowheads="1"/>
          </p:cNvSpPr>
          <p:nvPr/>
        </p:nvSpPr>
        <p:spPr bwMode="ltGray">
          <a:xfrm>
            <a:off x="3963988" y="46878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0" name="Rectangle 56"/>
          <p:cNvSpPr>
            <a:spLocks noChangeArrowheads="1"/>
          </p:cNvSpPr>
          <p:nvPr/>
        </p:nvSpPr>
        <p:spPr bwMode="ltGray">
          <a:xfrm>
            <a:off x="4497388" y="46878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1" name="Rectangle 57"/>
          <p:cNvSpPr>
            <a:spLocks noChangeArrowheads="1"/>
          </p:cNvSpPr>
          <p:nvPr/>
        </p:nvSpPr>
        <p:spPr bwMode="ltGray">
          <a:xfrm>
            <a:off x="4497388" y="49926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2" name="Rectangle 58"/>
          <p:cNvSpPr>
            <a:spLocks noChangeArrowheads="1"/>
          </p:cNvSpPr>
          <p:nvPr/>
        </p:nvSpPr>
        <p:spPr bwMode="ltGray">
          <a:xfrm>
            <a:off x="3735388" y="46878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2203" name="Rectangle 59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4" name="Rectangle 60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5" name="Rectangle 61"/>
          <p:cNvSpPr>
            <a:spLocks noChangeArrowheads="1"/>
          </p:cNvSpPr>
          <p:nvPr/>
        </p:nvSpPr>
        <p:spPr bwMode="ltGray">
          <a:xfrm>
            <a:off x="4506913" y="46688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6" name="Rectangle 62"/>
          <p:cNvSpPr>
            <a:spLocks noChangeArrowheads="1"/>
          </p:cNvSpPr>
          <p:nvPr/>
        </p:nvSpPr>
        <p:spPr bwMode="ltGray">
          <a:xfrm>
            <a:off x="4506913" y="49736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7" name="Rectangle 63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208" name="Rectangle 64"/>
          <p:cNvSpPr>
            <a:spLocks noChangeArrowheads="1"/>
          </p:cNvSpPr>
          <p:nvPr/>
        </p:nvSpPr>
        <p:spPr bwMode="blackWhite">
          <a:xfrm>
            <a:off x="3968750" y="4078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209" name="Rectangle 65"/>
          <p:cNvSpPr>
            <a:spLocks noChangeArrowheads="1"/>
          </p:cNvSpPr>
          <p:nvPr/>
        </p:nvSpPr>
        <p:spPr bwMode="auto">
          <a:xfrm>
            <a:off x="4491038" y="40830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2210" name="Rectangle 66"/>
          <p:cNvSpPr>
            <a:spLocks noChangeArrowheads="1"/>
          </p:cNvSpPr>
          <p:nvPr/>
        </p:nvSpPr>
        <p:spPr bwMode="auto">
          <a:xfrm>
            <a:off x="4491038" y="43878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462211" name="Rectangle 67"/>
          <p:cNvSpPr>
            <a:spLocks noChangeArrowheads="1"/>
          </p:cNvSpPr>
          <p:nvPr/>
        </p:nvSpPr>
        <p:spPr bwMode="auto">
          <a:xfrm>
            <a:off x="4492625" y="46767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462212" name="Rectangle 68"/>
          <p:cNvSpPr>
            <a:spLocks noChangeArrowheads="1"/>
          </p:cNvSpPr>
          <p:nvPr/>
        </p:nvSpPr>
        <p:spPr bwMode="auto">
          <a:xfrm>
            <a:off x="4492625" y="49815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462213" name="Rectangle 69"/>
          <p:cNvSpPr>
            <a:spLocks noChangeArrowheads="1"/>
          </p:cNvSpPr>
          <p:nvPr/>
        </p:nvSpPr>
        <p:spPr bwMode="auto">
          <a:xfrm>
            <a:off x="3946525" y="4665663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214" name="Rectangle 70"/>
          <p:cNvSpPr>
            <a:spLocks noChangeArrowheads="1"/>
          </p:cNvSpPr>
          <p:nvPr/>
        </p:nvSpPr>
        <p:spPr bwMode="auto">
          <a:xfrm>
            <a:off x="2052638" y="53879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72" name="AutoShape 26"/>
          <p:cNvSpPr>
            <a:spLocks noChangeArrowheads="1"/>
          </p:cNvSpPr>
          <p:nvPr/>
        </p:nvSpPr>
        <p:spPr bwMode="auto">
          <a:xfrm>
            <a:off x="838200" y="4114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811914" cy="280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4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and 9</a:t>
            </a:r>
            <a:r>
              <a:rPr lang="en-US" baseline="30000" dirty="0" smtClean="0"/>
              <a:t>th</a:t>
            </a:r>
            <a:r>
              <a:rPr lang="en-US" dirty="0" smtClean="0"/>
              <a:t> Accesses</a:t>
            </a:r>
            <a:endParaRPr lang="en-US" dirty="0"/>
          </a:p>
        </p:txBody>
      </p:sp>
      <p:sp>
        <p:nvSpPr>
          <p:cNvPr id="71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2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4194" name="Rectangle 2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4196" name="Rectangle 4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4197" name="Rectangle 5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4199" name="Rectangle 7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4200" name="Rectangle 8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4201" name="Rectangle 9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4202" name="Rectangle 10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4203" name="Rectangle 11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4204" name="Rectangle 12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4205" name="Rectangle 13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4206" name="Rectangle 14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4207" name="Text Box 15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4208" name="Text Box 16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4209" name="Text Box 1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4210" name="Rectangle 18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4211" name="Rectangle 19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4212" name="Rectangle 20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4213" name="Rectangle 21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4214" name="Rectangle 22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4215" name="Rectangle 23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4216" name="Rectangle 24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4217" name="Rectangle 25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4219" name="Text Box 27"/>
          <p:cNvSpPr txBox="1">
            <a:spLocks noChangeArrowheads="1"/>
          </p:cNvSpPr>
          <p:nvPr/>
        </p:nvSpPr>
        <p:spPr bwMode="auto">
          <a:xfrm>
            <a:off x="3733800" y="5303837"/>
            <a:ext cx="18637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3+2</a:t>
            </a:r>
          </a:p>
        </p:txBody>
      </p:sp>
      <p:sp>
        <p:nvSpPr>
          <p:cNvPr id="3464220" name="Text Box 28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4221" name="Rectangle 29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4222" name="Rectangle 3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23" name="Rectangle 3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24" name="Text Box 32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4225" name="Rectangle 33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4226" name="Rectangle 34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27" name="Rectangle 35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28" name="Rectangle 36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4229" name="Rectangle 37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4230" name="Rectangle 38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4231" name="Rectangle 3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4232" name="Rectangle 40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4233" name="Rectangle 41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4234" name="Rectangle 42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35" name="Rectangle 43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36" name="Rectangle 44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4237" name="Rectangle 45"/>
          <p:cNvSpPr>
            <a:spLocks noChangeArrowheads="1"/>
          </p:cNvSpPr>
          <p:nvPr/>
        </p:nvSpPr>
        <p:spPr bwMode="ltGray">
          <a:xfrm>
            <a:off x="3963988" y="46878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38" name="Rectangle 46"/>
          <p:cNvSpPr>
            <a:spLocks noChangeArrowheads="1"/>
          </p:cNvSpPr>
          <p:nvPr/>
        </p:nvSpPr>
        <p:spPr bwMode="ltGray">
          <a:xfrm>
            <a:off x="4497388" y="46878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39" name="Rectangle 47"/>
          <p:cNvSpPr>
            <a:spLocks noChangeArrowheads="1"/>
          </p:cNvSpPr>
          <p:nvPr/>
        </p:nvSpPr>
        <p:spPr bwMode="ltGray">
          <a:xfrm>
            <a:off x="4497388" y="49926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40" name="Rectangle 48"/>
          <p:cNvSpPr>
            <a:spLocks noChangeArrowheads="1"/>
          </p:cNvSpPr>
          <p:nvPr/>
        </p:nvSpPr>
        <p:spPr bwMode="ltGray">
          <a:xfrm>
            <a:off x="3735388" y="46878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4241" name="Rectangle 49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42" name="Rectangle 50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43" name="Rectangle 51"/>
          <p:cNvSpPr>
            <a:spLocks noChangeArrowheads="1"/>
          </p:cNvSpPr>
          <p:nvPr/>
        </p:nvSpPr>
        <p:spPr bwMode="ltGray">
          <a:xfrm>
            <a:off x="4506913" y="46688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44" name="Rectangle 52"/>
          <p:cNvSpPr>
            <a:spLocks noChangeArrowheads="1"/>
          </p:cNvSpPr>
          <p:nvPr/>
        </p:nvSpPr>
        <p:spPr bwMode="ltGray">
          <a:xfrm>
            <a:off x="4506913" y="49736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45" name="Rectangle 53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4246" name="Rectangle 54"/>
          <p:cNvSpPr>
            <a:spLocks noChangeArrowheads="1"/>
          </p:cNvSpPr>
          <p:nvPr/>
        </p:nvSpPr>
        <p:spPr bwMode="blackWhite">
          <a:xfrm>
            <a:off x="3968750" y="4078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4247" name="Rectangle 55"/>
          <p:cNvSpPr>
            <a:spLocks noChangeArrowheads="1"/>
          </p:cNvSpPr>
          <p:nvPr/>
        </p:nvSpPr>
        <p:spPr bwMode="auto">
          <a:xfrm>
            <a:off x="4491038" y="40830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4248" name="Rectangle 56"/>
          <p:cNvSpPr>
            <a:spLocks noChangeArrowheads="1"/>
          </p:cNvSpPr>
          <p:nvPr/>
        </p:nvSpPr>
        <p:spPr bwMode="auto">
          <a:xfrm>
            <a:off x="4491038" y="43878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464249" name="Rectangle 57"/>
          <p:cNvSpPr>
            <a:spLocks noChangeArrowheads="1"/>
          </p:cNvSpPr>
          <p:nvPr/>
        </p:nvSpPr>
        <p:spPr bwMode="auto">
          <a:xfrm>
            <a:off x="4492625" y="46767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464250" name="Rectangle 58"/>
          <p:cNvSpPr>
            <a:spLocks noChangeArrowheads="1"/>
          </p:cNvSpPr>
          <p:nvPr/>
        </p:nvSpPr>
        <p:spPr bwMode="auto">
          <a:xfrm>
            <a:off x="4492625" y="49815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464251" name="Rectangle 59"/>
          <p:cNvSpPr>
            <a:spLocks noChangeArrowheads="1"/>
          </p:cNvSpPr>
          <p:nvPr/>
        </p:nvSpPr>
        <p:spPr bwMode="auto">
          <a:xfrm>
            <a:off x="3946525" y="4665663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1" name="Rectangle 17"/>
          <p:cNvSpPr>
            <a:spLocks noChangeArrowheads="1"/>
          </p:cNvSpPr>
          <p:nvPr/>
        </p:nvSpPr>
        <p:spPr bwMode="ltGray">
          <a:xfrm>
            <a:off x="2057400" y="4800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2" name="Rectangle 18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1600200" y="48006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2057400" y="5105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2057400" y="541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2057400" y="5715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70" name="Rectangle 70"/>
          <p:cNvSpPr>
            <a:spLocks noChangeArrowheads="1"/>
          </p:cNvSpPr>
          <p:nvPr/>
        </p:nvSpPr>
        <p:spPr bwMode="auto">
          <a:xfrm>
            <a:off x="2052638" y="53879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71" name="AutoShape 26"/>
          <p:cNvSpPr>
            <a:spLocks noChangeArrowheads="1"/>
          </p:cNvSpPr>
          <p:nvPr/>
        </p:nvSpPr>
        <p:spPr bwMode="auto">
          <a:xfrm>
            <a:off x="838200" y="4114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811914" cy="280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and 9</a:t>
            </a:r>
            <a:r>
              <a:rPr lang="en-US" baseline="30000" dirty="0" smtClean="0"/>
              <a:t>th</a:t>
            </a:r>
            <a:r>
              <a:rPr lang="en-US" dirty="0" smtClean="0"/>
              <a:t> Accesses</a:t>
            </a:r>
            <a:endParaRPr lang="en-US" dirty="0"/>
          </a:p>
        </p:txBody>
      </p:sp>
      <p:sp>
        <p:nvSpPr>
          <p:cNvPr id="74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8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242" name="Rectangle 2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6244" name="Rectangle 4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6245" name="Rectangle 5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6247" name="Rectangle 7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6248" name="Rectangle 8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6249" name="Rectangle 9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6250" name="Rectangle 10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6251" name="Rectangle 11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6252" name="Rectangle 12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6253" name="Rectangle 13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6254" name="Rectangle 14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6255" name="Text Box 15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6256" name="Text Box 16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6257" name="Text Box 1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6258" name="Rectangle 18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6259" name="Rectangle 19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6260" name="Rectangle 20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6261" name="Rectangle 21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6262" name="Rectangle 22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6263" name="Rectangle 23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6264" name="Rectangle 24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6265" name="Rectangle 25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6267" name="Text Box 27"/>
          <p:cNvSpPr txBox="1">
            <a:spLocks noChangeArrowheads="1"/>
          </p:cNvSpPr>
          <p:nvPr/>
        </p:nvSpPr>
        <p:spPr bwMode="auto">
          <a:xfrm>
            <a:off x="3733800" y="5303837"/>
            <a:ext cx="138211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3+2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68" name="Text Box 28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6269" name="Rectangle 29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70" name="Rectangle 3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1" name="Rectangle 3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2" name="Text Box 32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6273" name="Rectangle 33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74" name="Rectangle 34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5" name="Rectangle 35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6" name="Rectangle 36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6277" name="Rectangle 37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6278" name="Rectangle 38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6279" name="Rectangle 3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6280" name="Rectangle 40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1" name="Rectangle 41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2" name="Rectangle 42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3" name="Rectangle 43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4" name="Rectangle 44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5" name="Rectangle 45"/>
          <p:cNvSpPr>
            <a:spLocks noChangeArrowheads="1"/>
          </p:cNvSpPr>
          <p:nvPr/>
        </p:nvSpPr>
        <p:spPr bwMode="ltGray">
          <a:xfrm>
            <a:off x="3963988" y="46878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6" name="Rectangle 46"/>
          <p:cNvSpPr>
            <a:spLocks noChangeArrowheads="1"/>
          </p:cNvSpPr>
          <p:nvPr/>
        </p:nvSpPr>
        <p:spPr bwMode="ltGray">
          <a:xfrm>
            <a:off x="4497388" y="46878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7" name="Rectangle 47"/>
          <p:cNvSpPr>
            <a:spLocks noChangeArrowheads="1"/>
          </p:cNvSpPr>
          <p:nvPr/>
        </p:nvSpPr>
        <p:spPr bwMode="ltGray">
          <a:xfrm>
            <a:off x="4497388" y="49926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8" name="Rectangle 48"/>
          <p:cNvSpPr>
            <a:spLocks noChangeArrowheads="1"/>
          </p:cNvSpPr>
          <p:nvPr/>
        </p:nvSpPr>
        <p:spPr bwMode="ltGray">
          <a:xfrm>
            <a:off x="3735388" y="46878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6289" name="Rectangle 49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0" name="Rectangle 50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1" name="Rectangle 51"/>
          <p:cNvSpPr>
            <a:spLocks noChangeArrowheads="1"/>
          </p:cNvSpPr>
          <p:nvPr/>
        </p:nvSpPr>
        <p:spPr bwMode="ltGray">
          <a:xfrm>
            <a:off x="4506913" y="46688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2" name="Rectangle 52"/>
          <p:cNvSpPr>
            <a:spLocks noChangeArrowheads="1"/>
          </p:cNvSpPr>
          <p:nvPr/>
        </p:nvSpPr>
        <p:spPr bwMode="ltGray">
          <a:xfrm>
            <a:off x="4506913" y="49736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3" name="Rectangle 53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94" name="Rectangle 54"/>
          <p:cNvSpPr>
            <a:spLocks noChangeArrowheads="1"/>
          </p:cNvSpPr>
          <p:nvPr/>
        </p:nvSpPr>
        <p:spPr bwMode="blackWhite">
          <a:xfrm>
            <a:off x="3968750" y="4078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95" name="Rectangle 55"/>
          <p:cNvSpPr>
            <a:spLocks noChangeArrowheads="1"/>
          </p:cNvSpPr>
          <p:nvPr/>
        </p:nvSpPr>
        <p:spPr bwMode="auto">
          <a:xfrm>
            <a:off x="4491038" y="40830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6296" name="Rectangle 56"/>
          <p:cNvSpPr>
            <a:spLocks noChangeArrowheads="1"/>
          </p:cNvSpPr>
          <p:nvPr/>
        </p:nvSpPr>
        <p:spPr bwMode="auto">
          <a:xfrm>
            <a:off x="4491038" y="43878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466297" name="Rectangle 57"/>
          <p:cNvSpPr>
            <a:spLocks noChangeArrowheads="1"/>
          </p:cNvSpPr>
          <p:nvPr/>
        </p:nvSpPr>
        <p:spPr bwMode="auto">
          <a:xfrm>
            <a:off x="4492625" y="46767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466298" name="Rectangle 58"/>
          <p:cNvSpPr>
            <a:spLocks noChangeArrowheads="1"/>
          </p:cNvSpPr>
          <p:nvPr/>
        </p:nvSpPr>
        <p:spPr bwMode="auto">
          <a:xfrm>
            <a:off x="4492625" y="49815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466299" name="Rectangle 59"/>
          <p:cNvSpPr>
            <a:spLocks noChangeArrowheads="1"/>
          </p:cNvSpPr>
          <p:nvPr/>
        </p:nvSpPr>
        <p:spPr bwMode="auto">
          <a:xfrm>
            <a:off x="3946525" y="4665663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1" name="AutoShape 26"/>
          <p:cNvSpPr>
            <a:spLocks noChangeArrowheads="1"/>
          </p:cNvSpPr>
          <p:nvPr/>
        </p:nvSpPr>
        <p:spPr bwMode="auto">
          <a:xfrm>
            <a:off x="838200" y="4572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811914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and 11</a:t>
            </a:r>
            <a:r>
              <a:rPr lang="en-US" baseline="30000" dirty="0" smtClean="0"/>
              <a:t>th</a:t>
            </a:r>
            <a:r>
              <a:rPr lang="en-US" dirty="0" smtClean="0"/>
              <a:t> Accesses</a:t>
            </a:r>
            <a:endParaRPr lang="en-US" dirty="0"/>
          </a:p>
        </p:txBody>
      </p:sp>
      <p:sp>
        <p:nvSpPr>
          <p:cNvPr id="64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242" name="Rectangle 2"/>
          <p:cNvSpPr>
            <a:spLocks noChangeArrowheads="1"/>
          </p:cNvSpPr>
          <p:nvPr/>
        </p:nvSpPr>
        <p:spPr bwMode="auto">
          <a:xfrm>
            <a:off x="7620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6244" name="Rectangle 4"/>
          <p:cNvSpPr>
            <a:spLocks noChangeArrowheads="1"/>
          </p:cNvSpPr>
          <p:nvPr/>
        </p:nvSpPr>
        <p:spPr bwMode="auto">
          <a:xfrm>
            <a:off x="57912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6245" name="Rectangle 5"/>
          <p:cNvSpPr>
            <a:spLocks noChangeArrowheads="1"/>
          </p:cNvSpPr>
          <p:nvPr/>
        </p:nvSpPr>
        <p:spPr bwMode="auto">
          <a:xfrm>
            <a:off x="32766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6247" name="Rectangle 7"/>
          <p:cNvSpPr>
            <a:spLocks noChangeArrowheads="1"/>
          </p:cNvSpPr>
          <p:nvPr/>
        </p:nvSpPr>
        <p:spPr bwMode="auto">
          <a:xfrm>
            <a:off x="67056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6248" name="Rectangle 8"/>
          <p:cNvSpPr>
            <a:spLocks noChangeArrowheads="1"/>
          </p:cNvSpPr>
          <p:nvPr/>
        </p:nvSpPr>
        <p:spPr bwMode="auto">
          <a:xfrm>
            <a:off x="67056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6249" name="Rectangle 9"/>
          <p:cNvSpPr>
            <a:spLocks noChangeArrowheads="1"/>
          </p:cNvSpPr>
          <p:nvPr/>
        </p:nvSpPr>
        <p:spPr bwMode="auto">
          <a:xfrm>
            <a:off x="67056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6250" name="Rectangle 10"/>
          <p:cNvSpPr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6251" name="Rectangle 11"/>
          <p:cNvSpPr>
            <a:spLocks noChangeArrowheads="1"/>
          </p:cNvSpPr>
          <p:nvPr/>
        </p:nvSpPr>
        <p:spPr bwMode="auto">
          <a:xfrm>
            <a:off x="67056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6252" name="Rectangle 12"/>
          <p:cNvSpPr>
            <a:spLocks noChangeArrowheads="1"/>
          </p:cNvSpPr>
          <p:nvPr/>
        </p:nvSpPr>
        <p:spPr bwMode="auto">
          <a:xfrm>
            <a:off x="67056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6253" name="Rectangle 13"/>
          <p:cNvSpPr>
            <a:spLocks noChangeArrowheads="1"/>
          </p:cNvSpPr>
          <p:nvPr/>
        </p:nvSpPr>
        <p:spPr bwMode="auto">
          <a:xfrm>
            <a:off x="67056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6254" name="Rectangle 14"/>
          <p:cNvSpPr>
            <a:spLocks noChangeArrowheads="1"/>
          </p:cNvSpPr>
          <p:nvPr/>
        </p:nvSpPr>
        <p:spPr bwMode="auto">
          <a:xfrm>
            <a:off x="67056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6255" name="Text Box 15"/>
          <p:cNvSpPr txBox="1">
            <a:spLocks noChangeArrowheads="1"/>
          </p:cNvSpPr>
          <p:nvPr/>
        </p:nvSpPr>
        <p:spPr bwMode="auto">
          <a:xfrm>
            <a:off x="63246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6256" name="Text Box 16"/>
          <p:cNvSpPr txBox="1">
            <a:spLocks noChangeArrowheads="1"/>
          </p:cNvSpPr>
          <p:nvPr/>
        </p:nvSpPr>
        <p:spPr bwMode="auto">
          <a:xfrm>
            <a:off x="12954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6257" name="Text Box 17"/>
          <p:cNvSpPr txBox="1">
            <a:spLocks noChangeArrowheads="1"/>
          </p:cNvSpPr>
          <p:nvPr/>
        </p:nvSpPr>
        <p:spPr bwMode="auto">
          <a:xfrm>
            <a:off x="65532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6258" name="Rectangle 18"/>
          <p:cNvSpPr>
            <a:spLocks noChangeArrowheads="1"/>
          </p:cNvSpPr>
          <p:nvPr/>
        </p:nvSpPr>
        <p:spPr bwMode="auto">
          <a:xfrm>
            <a:off x="67056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6259" name="Rectangle 19"/>
          <p:cNvSpPr>
            <a:spLocks noChangeArrowheads="1"/>
          </p:cNvSpPr>
          <p:nvPr/>
        </p:nvSpPr>
        <p:spPr bwMode="auto">
          <a:xfrm>
            <a:off x="67056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6260" name="Rectangle 20"/>
          <p:cNvSpPr>
            <a:spLocks noChangeArrowheads="1"/>
          </p:cNvSpPr>
          <p:nvPr/>
        </p:nvSpPr>
        <p:spPr bwMode="auto">
          <a:xfrm>
            <a:off x="67056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6261" name="Rectangle 21"/>
          <p:cNvSpPr>
            <a:spLocks noChangeArrowheads="1"/>
          </p:cNvSpPr>
          <p:nvPr/>
        </p:nvSpPr>
        <p:spPr bwMode="auto">
          <a:xfrm>
            <a:off x="67056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6262" name="Rectangle 22"/>
          <p:cNvSpPr>
            <a:spLocks noChangeArrowheads="1"/>
          </p:cNvSpPr>
          <p:nvPr/>
        </p:nvSpPr>
        <p:spPr bwMode="auto">
          <a:xfrm>
            <a:off x="67056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6263" name="Rectangle 23"/>
          <p:cNvSpPr>
            <a:spLocks noChangeArrowheads="1"/>
          </p:cNvSpPr>
          <p:nvPr/>
        </p:nvSpPr>
        <p:spPr bwMode="auto">
          <a:xfrm>
            <a:off x="67056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6264" name="Rectangle 24"/>
          <p:cNvSpPr>
            <a:spLocks noChangeArrowheads="1"/>
          </p:cNvSpPr>
          <p:nvPr/>
        </p:nvSpPr>
        <p:spPr bwMode="auto">
          <a:xfrm>
            <a:off x="67056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6265" name="Rectangle 25"/>
          <p:cNvSpPr>
            <a:spLocks noChangeArrowheads="1"/>
          </p:cNvSpPr>
          <p:nvPr/>
        </p:nvSpPr>
        <p:spPr bwMode="auto">
          <a:xfrm>
            <a:off x="67056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6267" name="Text Box 27"/>
          <p:cNvSpPr txBox="1">
            <a:spLocks noChangeArrowheads="1"/>
          </p:cNvSpPr>
          <p:nvPr/>
        </p:nvSpPr>
        <p:spPr bwMode="auto">
          <a:xfrm>
            <a:off x="3733800" y="5303837"/>
            <a:ext cx="161454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3+2+2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68" name="Text Box 28"/>
          <p:cNvSpPr txBox="1">
            <a:spLocks noChangeArrowheads="1"/>
          </p:cNvSpPr>
          <p:nvPr/>
        </p:nvSpPr>
        <p:spPr bwMode="auto">
          <a:xfrm>
            <a:off x="39624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6269" name="Rectangle 29"/>
          <p:cNvSpPr>
            <a:spLocks noChangeArrowheads="1"/>
          </p:cNvSpPr>
          <p:nvPr/>
        </p:nvSpPr>
        <p:spPr bwMode="blackWhite">
          <a:xfrm>
            <a:off x="3962400" y="2895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70" name="Rectangle 30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1" name="Rectangle 31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2" name="Text Box 32"/>
          <p:cNvSpPr txBox="1">
            <a:spLocks noChangeArrowheads="1"/>
          </p:cNvSpPr>
          <p:nvPr/>
        </p:nvSpPr>
        <p:spPr bwMode="auto">
          <a:xfrm>
            <a:off x="3886200" y="2514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6273" name="Rectangle 33"/>
          <p:cNvSpPr>
            <a:spLocks noChangeArrowheads="1"/>
          </p:cNvSpPr>
          <p:nvPr/>
        </p:nvSpPr>
        <p:spPr bwMode="blackWhite">
          <a:xfrm>
            <a:off x="3962400" y="35052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74" name="Rectangle 34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5" name="Rectangle 35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6" name="Rectangle 36"/>
          <p:cNvSpPr>
            <a:spLocks noChangeArrowheads="1"/>
          </p:cNvSpPr>
          <p:nvPr/>
        </p:nvSpPr>
        <p:spPr bwMode="auto">
          <a:xfrm>
            <a:off x="4495800" y="2895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6277" name="Rectangle 37"/>
          <p:cNvSpPr>
            <a:spLocks noChangeArrowheads="1"/>
          </p:cNvSpPr>
          <p:nvPr/>
        </p:nvSpPr>
        <p:spPr bwMode="auto">
          <a:xfrm>
            <a:off x="4495800" y="3200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6278" name="Rectangle 38"/>
          <p:cNvSpPr>
            <a:spLocks noChangeArrowheads="1"/>
          </p:cNvSpPr>
          <p:nvPr/>
        </p:nvSpPr>
        <p:spPr bwMode="auto">
          <a:xfrm>
            <a:off x="4495800" y="3810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6279" name="Rectangle 39"/>
          <p:cNvSpPr>
            <a:spLocks noChangeArrowheads="1"/>
          </p:cNvSpPr>
          <p:nvPr/>
        </p:nvSpPr>
        <p:spPr bwMode="auto">
          <a:xfrm>
            <a:off x="4495800" y="3505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6280" name="Rectangle 40"/>
          <p:cNvSpPr>
            <a:spLocks noChangeArrowheads="1"/>
          </p:cNvSpPr>
          <p:nvPr/>
        </p:nvSpPr>
        <p:spPr bwMode="blackWhite">
          <a:xfrm>
            <a:off x="3733800" y="2895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1" name="Rectangle 41"/>
          <p:cNvSpPr>
            <a:spLocks noChangeArrowheads="1"/>
          </p:cNvSpPr>
          <p:nvPr/>
        </p:nvSpPr>
        <p:spPr bwMode="blackWhite">
          <a:xfrm>
            <a:off x="3733800" y="35052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2" name="Rectangle 42"/>
          <p:cNvSpPr>
            <a:spLocks noChangeArrowheads="1"/>
          </p:cNvSpPr>
          <p:nvPr/>
        </p:nvSpPr>
        <p:spPr bwMode="ltGray">
          <a:xfrm>
            <a:off x="3954463" y="4092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3" name="Rectangle 43"/>
          <p:cNvSpPr>
            <a:spLocks noChangeArrowheads="1"/>
          </p:cNvSpPr>
          <p:nvPr/>
        </p:nvSpPr>
        <p:spPr bwMode="ltGray">
          <a:xfrm>
            <a:off x="4487863" y="43973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4" name="Rectangle 44"/>
          <p:cNvSpPr>
            <a:spLocks noChangeArrowheads="1"/>
          </p:cNvSpPr>
          <p:nvPr/>
        </p:nvSpPr>
        <p:spPr bwMode="ltGray">
          <a:xfrm>
            <a:off x="3725863" y="4092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5" name="Rectangle 45"/>
          <p:cNvSpPr>
            <a:spLocks noChangeArrowheads="1"/>
          </p:cNvSpPr>
          <p:nvPr/>
        </p:nvSpPr>
        <p:spPr bwMode="ltGray">
          <a:xfrm>
            <a:off x="3963988" y="46878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6" name="Rectangle 46"/>
          <p:cNvSpPr>
            <a:spLocks noChangeArrowheads="1"/>
          </p:cNvSpPr>
          <p:nvPr/>
        </p:nvSpPr>
        <p:spPr bwMode="ltGray">
          <a:xfrm>
            <a:off x="4497388" y="46878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7" name="Rectangle 47"/>
          <p:cNvSpPr>
            <a:spLocks noChangeArrowheads="1"/>
          </p:cNvSpPr>
          <p:nvPr/>
        </p:nvSpPr>
        <p:spPr bwMode="ltGray">
          <a:xfrm>
            <a:off x="4497388" y="49926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8" name="Rectangle 48"/>
          <p:cNvSpPr>
            <a:spLocks noChangeArrowheads="1"/>
          </p:cNvSpPr>
          <p:nvPr/>
        </p:nvSpPr>
        <p:spPr bwMode="ltGray">
          <a:xfrm>
            <a:off x="3735388" y="46878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6289" name="Rectangle 49"/>
          <p:cNvSpPr>
            <a:spLocks noChangeArrowheads="1"/>
          </p:cNvSpPr>
          <p:nvPr/>
        </p:nvSpPr>
        <p:spPr bwMode="ltGray">
          <a:xfrm>
            <a:off x="4489450" y="40941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0" name="Rectangle 50"/>
          <p:cNvSpPr>
            <a:spLocks noChangeArrowheads="1"/>
          </p:cNvSpPr>
          <p:nvPr/>
        </p:nvSpPr>
        <p:spPr bwMode="ltGray">
          <a:xfrm>
            <a:off x="3973513" y="46688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1" name="Rectangle 51"/>
          <p:cNvSpPr>
            <a:spLocks noChangeArrowheads="1"/>
          </p:cNvSpPr>
          <p:nvPr/>
        </p:nvSpPr>
        <p:spPr bwMode="ltGray">
          <a:xfrm>
            <a:off x="4506913" y="46688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2" name="Rectangle 52"/>
          <p:cNvSpPr>
            <a:spLocks noChangeArrowheads="1"/>
          </p:cNvSpPr>
          <p:nvPr/>
        </p:nvSpPr>
        <p:spPr bwMode="ltGray">
          <a:xfrm>
            <a:off x="4506913" y="49736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3" name="Rectangle 53"/>
          <p:cNvSpPr>
            <a:spLocks noChangeArrowheads="1"/>
          </p:cNvSpPr>
          <p:nvPr/>
        </p:nvSpPr>
        <p:spPr bwMode="ltGray">
          <a:xfrm>
            <a:off x="3744913" y="4668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94" name="Rectangle 54"/>
          <p:cNvSpPr>
            <a:spLocks noChangeArrowheads="1"/>
          </p:cNvSpPr>
          <p:nvPr/>
        </p:nvSpPr>
        <p:spPr bwMode="blackWhite">
          <a:xfrm>
            <a:off x="3968750" y="4078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95" name="Rectangle 55"/>
          <p:cNvSpPr>
            <a:spLocks noChangeArrowheads="1"/>
          </p:cNvSpPr>
          <p:nvPr/>
        </p:nvSpPr>
        <p:spPr bwMode="auto">
          <a:xfrm>
            <a:off x="4491038" y="40830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6296" name="Rectangle 56"/>
          <p:cNvSpPr>
            <a:spLocks noChangeArrowheads="1"/>
          </p:cNvSpPr>
          <p:nvPr/>
        </p:nvSpPr>
        <p:spPr bwMode="auto">
          <a:xfrm>
            <a:off x="4491038" y="43878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466297" name="Rectangle 57"/>
          <p:cNvSpPr>
            <a:spLocks noChangeArrowheads="1"/>
          </p:cNvSpPr>
          <p:nvPr/>
        </p:nvSpPr>
        <p:spPr bwMode="auto">
          <a:xfrm>
            <a:off x="4492625" y="46767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466298" name="Rectangle 58"/>
          <p:cNvSpPr>
            <a:spLocks noChangeArrowheads="1"/>
          </p:cNvSpPr>
          <p:nvPr/>
        </p:nvSpPr>
        <p:spPr bwMode="auto">
          <a:xfrm>
            <a:off x="4492625" y="49815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466299" name="Rectangle 59"/>
          <p:cNvSpPr>
            <a:spLocks noChangeArrowheads="1"/>
          </p:cNvSpPr>
          <p:nvPr/>
        </p:nvSpPr>
        <p:spPr bwMode="auto">
          <a:xfrm>
            <a:off x="3946525" y="4665663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1" name="AutoShape 26"/>
          <p:cNvSpPr>
            <a:spLocks noChangeArrowheads="1"/>
          </p:cNvSpPr>
          <p:nvPr/>
        </p:nvSpPr>
        <p:spPr bwMode="auto">
          <a:xfrm>
            <a:off x="838200" y="4572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1219200" y="2316540"/>
            <a:ext cx="1811914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2912398" y="2346325"/>
            <a:ext cx="389850" cy="280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and 11</a:t>
            </a:r>
            <a:r>
              <a:rPr lang="en-US" baseline="30000" dirty="0" smtClean="0"/>
              <a:t>th</a:t>
            </a:r>
            <a:r>
              <a:rPr lang="en-US" dirty="0" smtClean="0"/>
              <a:t> Accesses</a:t>
            </a:r>
            <a:endParaRPr lang="en-US" dirty="0"/>
          </a:p>
        </p:txBody>
      </p:sp>
      <p:sp>
        <p:nvSpPr>
          <p:cNvPr id="64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91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5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Eviction</a:t>
            </a:r>
          </a:p>
        </p:txBody>
      </p:sp>
      <p:sp>
        <p:nvSpPr>
          <p:cNvPr id="32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638800"/>
          </a:xfrm>
        </p:spPr>
        <p:txBody>
          <a:bodyPr>
            <a:normAutofit/>
          </a:bodyPr>
          <a:lstStyle/>
          <a:p>
            <a:pPr>
              <a:lnSpc>
                <a:spcPct val="94000"/>
              </a:lnSpc>
            </a:pPr>
            <a:r>
              <a:rPr lang="en-US" sz="2800" dirty="0"/>
              <a:t>Which cache line should be evicted from the cache to make room for a new line?</a:t>
            </a:r>
          </a:p>
          <a:p>
            <a:pPr lvl="1">
              <a:lnSpc>
                <a:spcPct val="94000"/>
              </a:lnSpc>
            </a:pPr>
            <a:r>
              <a:rPr lang="en-US" dirty="0"/>
              <a:t>Direct-mapped</a:t>
            </a:r>
          </a:p>
          <a:p>
            <a:pPr lvl="2">
              <a:lnSpc>
                <a:spcPct val="94000"/>
              </a:lnSpc>
            </a:pPr>
            <a:r>
              <a:rPr lang="en-US" sz="2800" dirty="0"/>
              <a:t>no choice, must evict line selected by index</a:t>
            </a:r>
          </a:p>
          <a:p>
            <a:pPr lvl="1">
              <a:lnSpc>
                <a:spcPct val="94000"/>
              </a:lnSpc>
            </a:pPr>
            <a:r>
              <a:rPr lang="en-US" dirty="0"/>
              <a:t>Associative caches</a:t>
            </a:r>
          </a:p>
          <a:p>
            <a:pPr lvl="2">
              <a:lnSpc>
                <a:spcPct val="94000"/>
              </a:lnSpc>
            </a:pPr>
            <a:r>
              <a:rPr lang="en-US" sz="2800" dirty="0">
                <a:solidFill>
                  <a:srgbClr val="FFFF00"/>
                </a:solidFill>
              </a:rPr>
              <a:t>R</a:t>
            </a:r>
            <a:r>
              <a:rPr lang="en-US" sz="2800" dirty="0" smtClean="0">
                <a:solidFill>
                  <a:srgbClr val="FFFF00"/>
                </a:solidFill>
              </a:rPr>
              <a:t>andom</a:t>
            </a:r>
            <a:r>
              <a:rPr lang="en-US" sz="2800" dirty="0"/>
              <a:t>: select one of the lines at random</a:t>
            </a:r>
          </a:p>
          <a:p>
            <a:pPr lvl="2">
              <a:lnSpc>
                <a:spcPct val="94000"/>
              </a:lnSpc>
            </a:pPr>
            <a:r>
              <a:rPr lang="en-US" sz="2800" dirty="0">
                <a:solidFill>
                  <a:srgbClr val="FFFF00"/>
                </a:solidFill>
              </a:rPr>
              <a:t>R</a:t>
            </a:r>
            <a:r>
              <a:rPr lang="en-US" sz="2800" dirty="0" smtClean="0">
                <a:solidFill>
                  <a:srgbClr val="FFFF00"/>
                </a:solidFill>
              </a:rPr>
              <a:t>ound-Robin</a:t>
            </a:r>
            <a:r>
              <a:rPr lang="en-US" sz="2800" dirty="0"/>
              <a:t>: similar to random</a:t>
            </a:r>
          </a:p>
          <a:p>
            <a:pPr lvl="2">
              <a:lnSpc>
                <a:spcPct val="94000"/>
              </a:lnSpc>
            </a:pPr>
            <a:r>
              <a:rPr lang="en-US" sz="2800" dirty="0">
                <a:solidFill>
                  <a:srgbClr val="FFFF00"/>
                </a:solidFill>
              </a:rPr>
              <a:t>FIFO</a:t>
            </a:r>
            <a:r>
              <a:rPr lang="en-US" sz="2800" dirty="0"/>
              <a:t>: replace oldest line</a:t>
            </a:r>
          </a:p>
          <a:p>
            <a:pPr lvl="2">
              <a:lnSpc>
                <a:spcPct val="94000"/>
              </a:lnSpc>
            </a:pPr>
            <a:r>
              <a:rPr lang="en-US" sz="2800" dirty="0">
                <a:solidFill>
                  <a:srgbClr val="FFFF00"/>
                </a:solidFill>
              </a:rPr>
              <a:t>LRU</a:t>
            </a:r>
            <a:r>
              <a:rPr lang="en-US" sz="2800" dirty="0"/>
              <a:t>: replace line that has not been used in the longest time</a:t>
            </a:r>
          </a:p>
        </p:txBody>
      </p:sp>
    </p:spTree>
    <p:extLst>
      <p:ext uri="{BB962C8B-B14F-4D97-AF65-F5344CB8AC3E}">
        <p14:creationId xmlns:p14="http://schemas.microsoft.com/office/powerpoint/2010/main" val="110175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r>
              <a:rPr lang="en-US" dirty="0" smtClean="0"/>
              <a:t>Cache Tradeoffs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86979"/>
              </p:ext>
            </p:extLst>
          </p:nvPr>
        </p:nvGraphicFramePr>
        <p:xfrm>
          <a:off x="228600" y="990600"/>
          <a:ext cx="8686800" cy="563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95600"/>
                <a:gridCol w="2895600"/>
                <a:gridCol w="2895600"/>
              </a:tblGrid>
              <a:tr h="563880"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rgbClr val="54B98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FFFF00"/>
                          </a:solidFill>
                        </a:rPr>
                        <a:t>Direct Mapped</a:t>
                      </a:r>
                      <a:endParaRPr lang="en-US" sz="2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FFFF00"/>
                          </a:solidFill>
                        </a:rPr>
                        <a:t>Fully Associative</a:t>
                      </a:r>
                      <a:endParaRPr lang="en-US" sz="2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54B98F"/>
                          </a:solidFill>
                        </a:rPr>
                        <a:t>Tag Size</a:t>
                      </a:r>
                      <a:endParaRPr lang="en-US" sz="2600" dirty="0">
                        <a:solidFill>
                          <a:srgbClr val="54B98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Smaller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Larger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54B98F"/>
                          </a:solidFill>
                        </a:rPr>
                        <a:t>SRAM Overhead</a:t>
                      </a:r>
                      <a:endParaRPr lang="en-US" sz="2600" dirty="0">
                        <a:solidFill>
                          <a:srgbClr val="54B98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Less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More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54B98F"/>
                          </a:solidFill>
                        </a:rPr>
                        <a:t>Controller Logic</a:t>
                      </a:r>
                      <a:endParaRPr lang="en-US" sz="2600" dirty="0">
                        <a:solidFill>
                          <a:srgbClr val="54B98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Less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More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54B98F"/>
                          </a:solidFill>
                        </a:rPr>
                        <a:t>Speed</a:t>
                      </a:r>
                      <a:endParaRPr lang="en-US" sz="2600" dirty="0">
                        <a:solidFill>
                          <a:srgbClr val="54B98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Faster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Slower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54B98F"/>
                          </a:solidFill>
                        </a:rPr>
                        <a:t>Price</a:t>
                      </a:r>
                      <a:endParaRPr lang="en-US" sz="2600" dirty="0">
                        <a:solidFill>
                          <a:srgbClr val="54B98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Less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More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54B98F"/>
                          </a:solidFill>
                        </a:rPr>
                        <a:t>Scalability</a:t>
                      </a:r>
                      <a:endParaRPr lang="en-US" sz="2600" dirty="0">
                        <a:solidFill>
                          <a:srgbClr val="54B98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Very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Not Very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54B98F"/>
                          </a:solidFill>
                        </a:rPr>
                        <a:t># of conflict misses</a:t>
                      </a:r>
                      <a:endParaRPr lang="en-US" sz="2600" dirty="0">
                        <a:solidFill>
                          <a:srgbClr val="54B98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Lots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Zero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54B98F"/>
                          </a:solidFill>
                        </a:rPr>
                        <a:t>Hit Rate</a:t>
                      </a:r>
                      <a:endParaRPr lang="en-US" sz="2600" dirty="0">
                        <a:solidFill>
                          <a:srgbClr val="54B98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54B98F"/>
                          </a:solidFill>
                        </a:rPr>
                        <a:t>Pathological Cases</a:t>
                      </a:r>
                      <a:endParaRPr lang="en-US" sz="2600" dirty="0">
                        <a:solidFill>
                          <a:srgbClr val="54B98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Common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?</a:t>
                      </a:r>
                      <a:endParaRPr lang="en-US" sz="2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92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Hybrid Approach</a:t>
            </a:r>
            <a:endParaRPr lang="en-US" dirty="0"/>
          </a:p>
        </p:txBody>
      </p:sp>
      <p:sp>
        <p:nvSpPr>
          <p:cNvPr id="35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  <a:buFont typeface="Arial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Set-associative </a:t>
            </a:r>
            <a:r>
              <a:rPr lang="en-US" sz="3600" dirty="0" smtClean="0">
                <a:solidFill>
                  <a:srgbClr val="FFFF00"/>
                </a:solidFill>
              </a:rPr>
              <a:t>cache!</a:t>
            </a:r>
            <a:endParaRPr lang="en-US" sz="36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dirty="0"/>
              <a:t>Like a direct-mapped cache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Index into a location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Fast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dirty="0"/>
              <a:t>Like a fully-associative cache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store multiple entries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decreases thrashing in cache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Search in each element</a:t>
            </a:r>
          </a:p>
        </p:txBody>
      </p:sp>
    </p:spTree>
    <p:extLst>
      <p:ext uri="{BB962C8B-B14F-4D97-AF65-F5344CB8AC3E}">
        <p14:creationId xmlns:p14="http://schemas.microsoft.com/office/powerpoint/2010/main" val="139659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1" name="Line 1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050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3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94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5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914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2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7818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3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00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146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5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6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7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530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8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434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9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77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0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914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781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3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4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5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050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6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86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7" name="Rectangle 1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30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8" name="Line 1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34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9" name="Rectangle 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770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0" name="Rectangle 1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3914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1" name="Line 1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818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73" name="Line 4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57200" y="3352800"/>
            <a:ext cx="3505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9"/>
            </p:custDataLst>
          </p:nvPr>
        </p:nvSpPr>
        <p:spPr>
          <a:xfrm>
            <a:off x="-152400" y="0"/>
            <a:ext cx="96012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3-Way Set Associative Cache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002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696200" y="6096000"/>
            <a:ext cx="1371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5146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050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 rot="5400000">
            <a:off x="5867400" y="4277379"/>
            <a:ext cx="381000" cy="3581400"/>
            <a:chOff x="4848" y="2112"/>
            <a:chExt cx="240" cy="1056"/>
          </a:xfrm>
        </p:grpSpPr>
        <p:sp>
          <p:nvSpPr>
            <p:cNvPr id="3311648" name="Line 32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0" name="Line 34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7" name="Line 4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57200" y="1066800"/>
            <a:ext cx="0" cy="23042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9050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22860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57400" y="32766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17526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133600" y="4267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7526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6019800" y="62585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43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4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19050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276600" y="19050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6019800" y="53340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133600" y="4724400"/>
            <a:ext cx="0" cy="1219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86000" y="4419600"/>
            <a:ext cx="0" cy="1676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438400" y="4495800"/>
            <a:ext cx="0" cy="1524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2286000" y="63246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5400000" flipH="1">
            <a:off x="1975366" y="5720834"/>
            <a:ext cx="609600" cy="597932"/>
          </a:xfrm>
          <a:prstGeom prst="moon">
            <a:avLst>
              <a:gd name="adj" fmla="val 71690"/>
            </a:avLst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133600" y="5334000"/>
            <a:ext cx="685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286000" y="51816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2438400" y="5029200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6" name="Rectangle 145"/>
          <p:cNvSpPr/>
          <p:nvPr>
            <p:custDataLst>
              <p:tags r:id="rId56"/>
            </p:custDataLst>
          </p:nvPr>
        </p:nvSpPr>
        <p:spPr>
          <a:xfrm>
            <a:off x="2819400" y="4953000"/>
            <a:ext cx="228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/>
          <p:cNvCxnSpPr/>
          <p:nvPr>
            <p:custDataLst>
              <p:tags r:id="rId57"/>
            </p:custDataLst>
          </p:nvPr>
        </p:nvCxnSpPr>
        <p:spPr>
          <a:xfrm>
            <a:off x="3026735" y="5181600"/>
            <a:ext cx="1240465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58"/>
            </p:custDataLst>
          </p:nvPr>
        </p:nvSpPr>
        <p:spPr>
          <a:xfrm>
            <a:off x="5181600" y="581156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59"/>
            </p:custDataLst>
          </p:nvPr>
        </p:nvSpPr>
        <p:spPr>
          <a:xfrm>
            <a:off x="1600200" y="64109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60"/>
            </p:custDataLst>
          </p:nvPr>
        </p:nvSpPr>
        <p:spPr>
          <a:xfrm>
            <a:off x="5181600" y="6410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61"/>
            </p:custDataLst>
          </p:nvPr>
        </p:nvSpPr>
        <p:spPr>
          <a:xfrm>
            <a:off x="5181600" y="4876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grpSp>
        <p:nvGrpSpPr>
          <p:cNvPr id="3" name="Group 31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 rot="5400000">
            <a:off x="5791200" y="3342622"/>
            <a:ext cx="381000" cy="3581400"/>
            <a:chOff x="4848" y="2112"/>
            <a:chExt cx="240" cy="1056"/>
          </a:xfrm>
        </p:grpSpPr>
        <p:sp>
          <p:nvSpPr>
            <p:cNvPr id="161" name="Line 32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2" name="Line 33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3" name="Line 34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4" name="Line 35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114" name="Rectangle 113"/>
          <p:cNvSpPr/>
          <p:nvPr>
            <p:custDataLst>
              <p:tags r:id="rId63"/>
            </p:custDataLst>
          </p:nvPr>
        </p:nvSpPr>
        <p:spPr>
          <a:xfrm>
            <a:off x="20741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20574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5400000">
            <a:off x="2005445" y="3910445"/>
            <a:ext cx="332509" cy="381000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3810000" y="3352800"/>
            <a:ext cx="2514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0386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9530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3434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43434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47244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4495800" y="32766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41910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4572000" y="42672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41910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7244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43434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1" name="Rectangle 140"/>
          <p:cNvSpPr/>
          <p:nvPr>
            <p:custDataLst>
              <p:tags r:id="rId78"/>
            </p:custDataLst>
          </p:nvPr>
        </p:nvSpPr>
        <p:spPr>
          <a:xfrm>
            <a:off x="45125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44958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5400000">
            <a:off x="4443845" y="3910445"/>
            <a:ext cx="332509" cy="381000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6248400" y="33528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64770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3914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7818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67818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71628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6934200" y="32766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66294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H="1" flipV="1">
            <a:off x="7010400" y="42672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66294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71628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67818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0" name="Rectangle 169"/>
          <p:cNvSpPr/>
          <p:nvPr>
            <p:custDataLst>
              <p:tags r:id="rId93"/>
            </p:custDataLst>
          </p:nvPr>
        </p:nvSpPr>
        <p:spPr>
          <a:xfrm>
            <a:off x="69509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 flipV="1">
            <a:off x="69342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5400000">
            <a:off x="6882245" y="3910445"/>
            <a:ext cx="332509" cy="381000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2286000" y="4419600"/>
            <a:ext cx="2286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>
            <a:off x="2438400" y="4495800"/>
            <a:ext cx="457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5562600" y="19050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8001000" y="1905000"/>
            <a:ext cx="0" cy="2743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H="1">
            <a:off x="3276600" y="47244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6553200" y="46482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 flipV="1">
            <a:off x="4724400" y="4724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 flipV="1">
            <a:off x="6553200" y="46482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5791200" y="4724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 flipV="1">
            <a:off x="5562600" y="4724400"/>
            <a:ext cx="22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5910044" y="55626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910044" y="64770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8" name="TextBox 207"/>
          <p:cNvSpPr txBox="1"/>
          <p:nvPr>
            <p:custDataLst>
              <p:tags r:id="rId108"/>
            </p:custDataLst>
          </p:nvPr>
        </p:nvSpPr>
        <p:spPr>
          <a:xfrm>
            <a:off x="6096000" y="6324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9"/>
            </p:custDataLst>
          </p:nvPr>
        </p:nvSpPr>
        <p:spPr>
          <a:xfrm>
            <a:off x="6172200" y="53910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10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031875" algn="l"/>
                <a:tab pos="2571750" algn="l"/>
                <a:tab pos="3709988" algn="l"/>
              </a:tabLst>
            </a:pPr>
            <a:r>
              <a:rPr lang="en-US" sz="2800" dirty="0"/>
              <a:t> </a:t>
            </a:r>
            <a:r>
              <a:rPr lang="en-US" sz="2800" dirty="0" smtClean="0"/>
              <a:t>         Tag	</a:t>
            </a:r>
            <a:r>
              <a:rPr lang="en-US" sz="2800" dirty="0"/>
              <a:t> </a:t>
            </a:r>
            <a:r>
              <a:rPr lang="en-US" sz="2800" dirty="0" smtClean="0"/>
              <a:t>Index 	Offset</a:t>
            </a:r>
            <a:endParaRPr lang="en-US" sz="2800" dirty="0"/>
          </a:p>
        </p:txBody>
      </p:sp>
      <p:cxnSp>
        <p:nvCxnSpPr>
          <p:cNvPr id="222" name="Straight Connector 221"/>
          <p:cNvCxnSpPr/>
          <p:nvPr>
            <p:custDataLst>
              <p:tags r:id="rId111"/>
            </p:custDataLst>
          </p:nvPr>
        </p:nvCxnSpPr>
        <p:spPr>
          <a:xfrm rot="5400000">
            <a:off x="26289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Line 41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1066800" y="1143000"/>
            <a:ext cx="0" cy="838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3" name="Line 42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1066800" y="19812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4" name="Line 48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 flipH="1">
            <a:off x="1066800" y="1143000"/>
            <a:ext cx="2362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5" name="Line 41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3429000" y="1051560"/>
            <a:ext cx="0" cy="9144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5" name="Line 41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9067800" y="762000"/>
            <a:ext cx="0" cy="534924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3" name="Line 11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5257800" y="762000"/>
            <a:ext cx="3810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2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311627" grpId="0" animBg="1"/>
      <p:bldP spid="3311657" grpId="0" animBg="1"/>
      <p:bldP spid="3311658" grpId="0" animBg="1"/>
      <p:bldP spid="3311659" grpId="0" animBg="1"/>
      <p:bldP spid="3311660" grpId="0" animBg="1"/>
      <p:bldP spid="3311664" grpId="0" animBg="1"/>
      <p:bldP spid="3311665" grpId="0" animBg="1"/>
      <p:bldP spid="3311667" grpId="0" animBg="1"/>
      <p:bldP spid="3311669" grpId="0" animBg="1"/>
      <p:bldP spid="48" grpId="0" animBg="1"/>
      <p:bldP spid="107" grpId="0" animBg="1"/>
      <p:bldP spid="109" grpId="0" animBg="1"/>
      <p:bldP spid="112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43" grpId="0" animBg="1"/>
      <p:bldP spid="144" grpId="0" animBg="1"/>
      <p:bldP spid="146" grpId="0" animBg="1"/>
      <p:bldP spid="156" grpId="0"/>
      <p:bldP spid="157" grpId="0"/>
      <p:bldP spid="158" grpId="0"/>
      <p:bldP spid="159" grpId="0"/>
      <p:bldP spid="114" grpId="0"/>
      <p:bldP spid="116" grpId="0" animBg="1"/>
      <p:bldP spid="117" grpId="0" animBg="1"/>
      <p:bldP spid="122" grpId="0" animBg="1"/>
      <p:bldP spid="126" grpId="0" animBg="1"/>
      <p:bldP spid="127" grpId="0" animBg="1"/>
      <p:bldP spid="128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 animBg="1"/>
      <p:bldP spid="147" grpId="0" animBg="1"/>
      <p:bldP spid="149" grpId="0" animBg="1"/>
      <p:bldP spid="153" grpId="0" animBg="1"/>
      <p:bldP spid="154" grpId="0" animBg="1"/>
      <p:bldP spid="155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/>
      <p:bldP spid="171" grpId="0" animBg="1"/>
      <p:bldP spid="172" grpId="0" animBg="1"/>
      <p:bldP spid="189" grpId="0" animBg="1"/>
      <p:bldP spid="190" grpId="0" animBg="1"/>
      <p:bldP spid="192" grpId="0" animBg="1"/>
      <p:bldP spid="196" grpId="0" animBg="1"/>
      <p:bldP spid="198" grpId="0" animBg="1"/>
      <p:bldP spid="200" grpId="0" animBg="1"/>
      <p:bldP spid="201" grpId="0" animBg="1"/>
      <p:bldP spid="202" grpId="0" animBg="1"/>
      <p:bldP spid="204" grpId="0" animBg="1"/>
      <p:bldP spid="205" grpId="0" animBg="1"/>
      <p:bldP spid="206" grpId="0" animBg="1"/>
      <p:bldP spid="207" grpId="0" animBg="1"/>
      <p:bldP spid="208" grpId="0"/>
      <p:bldP spid="209" grpId="0"/>
      <p:bldP spid="232" grpId="0" animBg="1"/>
      <p:bldP spid="233" grpId="0" animBg="1"/>
      <p:bldP spid="234" grpId="0" animBg="1"/>
      <p:bldP spid="235" grpId="0" animBg="1"/>
      <p:bldP spid="145" grpId="0" animBg="1"/>
      <p:bldP spid="1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Caches on Today’s CPUs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1181100"/>
            <a:ext cx="6985000" cy="44831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14600" y="2590800"/>
            <a:ext cx="381000" cy="4572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86200" y="2590800"/>
            <a:ext cx="381000" cy="4572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00600" y="2590800"/>
            <a:ext cx="381000" cy="4572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72200" y="2590800"/>
            <a:ext cx="381000" cy="4572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4600" y="2590800"/>
            <a:ext cx="44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L1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6200" y="2590800"/>
            <a:ext cx="441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L1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2590800"/>
            <a:ext cx="44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L1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200" y="2590800"/>
            <a:ext cx="441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L1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0" y="3200400"/>
            <a:ext cx="609600" cy="7620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77978" y="33528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L2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57600" y="3200400"/>
            <a:ext cx="609600" cy="7620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49578" y="3352800"/>
            <a:ext cx="44142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L2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00600" y="3200400"/>
            <a:ext cx="609600" cy="762000"/>
            <a:chOff x="3657600" y="3200400"/>
            <a:chExt cx="609600" cy="762000"/>
          </a:xfrm>
        </p:grpSpPr>
        <p:sp>
          <p:nvSpPr>
            <p:cNvPr id="22" name="Rounded Rectangle 21"/>
            <p:cNvSpPr/>
            <p:nvPr/>
          </p:nvSpPr>
          <p:spPr>
            <a:xfrm>
              <a:off x="3657600" y="3200400"/>
              <a:ext cx="609600" cy="76200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49578" y="3352800"/>
              <a:ext cx="4414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+mj-lt"/>
                </a:rPr>
                <a:t>L2</a:t>
              </a:r>
              <a:endParaRPr lang="en-US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72200" y="3200400"/>
            <a:ext cx="609600" cy="762000"/>
            <a:chOff x="3657600" y="3200400"/>
            <a:chExt cx="609600" cy="762000"/>
          </a:xfrm>
        </p:grpSpPr>
        <p:sp>
          <p:nvSpPr>
            <p:cNvPr id="25" name="Rounded Rectangle 24"/>
            <p:cNvSpPr/>
            <p:nvPr/>
          </p:nvSpPr>
          <p:spPr>
            <a:xfrm>
              <a:off x="3657600" y="3200400"/>
              <a:ext cx="609600" cy="76200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49578" y="3352800"/>
              <a:ext cx="4414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+mj-lt"/>
                </a:rPr>
                <a:t>L2</a:t>
              </a:r>
              <a:endParaRPr lang="en-US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52400" y="5798403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This </a:t>
            </a:r>
            <a:r>
              <a:rPr lang="en-US" sz="2400" dirty="0">
                <a:latin typeface="Calibri"/>
                <a:cs typeface="Calibri"/>
              </a:rPr>
              <a:t>Core i7 CPU has </a:t>
            </a:r>
            <a:r>
              <a:rPr lang="en-US" sz="2400" dirty="0" smtClean="0">
                <a:latin typeface="Calibri"/>
                <a:cs typeface="Calibri"/>
              </a:rPr>
              <a:t>4 </a:t>
            </a:r>
            <a:r>
              <a:rPr lang="en-US" sz="2400" dirty="0">
                <a:latin typeface="Calibri"/>
                <a:cs typeface="Calibri"/>
              </a:rPr>
              <a:t>cores, a memory controller and the </a:t>
            </a:r>
            <a:r>
              <a:rPr lang="en-US" sz="2400" dirty="0" err="1">
                <a:latin typeface="Calibri"/>
                <a:cs typeface="Calibri"/>
              </a:rPr>
              <a:t>QuickPath</a:t>
            </a:r>
            <a:r>
              <a:rPr lang="en-US" sz="2400" dirty="0">
                <a:latin typeface="Calibri"/>
                <a:cs typeface="Calibri"/>
              </a:rPr>
              <a:t> Interconnect (QPI at bottom left and right) on a single chip (die).</a:t>
            </a:r>
          </a:p>
        </p:txBody>
      </p:sp>
    </p:spTree>
    <p:extLst>
      <p:ext uri="{BB962C8B-B14F-4D97-AF65-F5344CB8AC3E}">
        <p14:creationId xmlns:p14="http://schemas.microsoft.com/office/powerpoint/2010/main" val="299875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162" name="Rectangle 2"/>
          <p:cNvSpPr>
            <a:spLocks noChangeArrowheads="1"/>
          </p:cNvSpPr>
          <p:nvPr/>
        </p:nvSpPr>
        <p:spPr bwMode="auto">
          <a:xfrm>
            <a:off x="10668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63" name="Text Box 3"/>
          <p:cNvSpPr txBox="1">
            <a:spLocks noChangeArrowheads="1"/>
          </p:cNvSpPr>
          <p:nvPr/>
        </p:nvSpPr>
        <p:spPr bwMode="auto">
          <a:xfrm>
            <a:off x="1571625" y="2362200"/>
            <a:ext cx="1697901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48164" name="Rectangle 4"/>
          <p:cNvSpPr>
            <a:spLocks noChangeArrowheads="1"/>
          </p:cNvSpPr>
          <p:nvPr/>
        </p:nvSpPr>
        <p:spPr bwMode="auto">
          <a:xfrm>
            <a:off x="60960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5" name="Rectangle 5"/>
          <p:cNvSpPr>
            <a:spLocks noChangeArrowheads="1"/>
          </p:cNvSpPr>
          <p:nvPr/>
        </p:nvSpPr>
        <p:spPr bwMode="auto">
          <a:xfrm>
            <a:off x="35814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7" name="Rectangle 7"/>
          <p:cNvSpPr>
            <a:spLocks noChangeArrowheads="1"/>
          </p:cNvSpPr>
          <p:nvPr/>
        </p:nvSpPr>
        <p:spPr bwMode="auto">
          <a:xfrm>
            <a:off x="70104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48168" name="Rectangle 8"/>
          <p:cNvSpPr>
            <a:spLocks noChangeArrowheads="1"/>
          </p:cNvSpPr>
          <p:nvPr/>
        </p:nvSpPr>
        <p:spPr bwMode="auto">
          <a:xfrm>
            <a:off x="70104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48169" name="Rectangle 9"/>
          <p:cNvSpPr>
            <a:spLocks noChangeArrowheads="1"/>
          </p:cNvSpPr>
          <p:nvPr/>
        </p:nvSpPr>
        <p:spPr bwMode="auto">
          <a:xfrm>
            <a:off x="70104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48170" name="Rectangle 10"/>
          <p:cNvSpPr>
            <a:spLocks noChangeArrowheads="1"/>
          </p:cNvSpPr>
          <p:nvPr/>
        </p:nvSpPr>
        <p:spPr bwMode="auto">
          <a:xfrm>
            <a:off x="70104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48171" name="Rectangle 11"/>
          <p:cNvSpPr>
            <a:spLocks noChangeArrowheads="1"/>
          </p:cNvSpPr>
          <p:nvPr/>
        </p:nvSpPr>
        <p:spPr bwMode="auto">
          <a:xfrm>
            <a:off x="70104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48172" name="Rectangle 12"/>
          <p:cNvSpPr>
            <a:spLocks noChangeArrowheads="1"/>
          </p:cNvSpPr>
          <p:nvPr/>
        </p:nvSpPr>
        <p:spPr bwMode="auto">
          <a:xfrm>
            <a:off x="70104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48173" name="Rectangle 13"/>
          <p:cNvSpPr>
            <a:spLocks noChangeArrowheads="1"/>
          </p:cNvSpPr>
          <p:nvPr/>
        </p:nvSpPr>
        <p:spPr bwMode="auto">
          <a:xfrm>
            <a:off x="70104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48174" name="Rectangle 14"/>
          <p:cNvSpPr>
            <a:spLocks noChangeArrowheads="1"/>
          </p:cNvSpPr>
          <p:nvPr/>
        </p:nvSpPr>
        <p:spPr bwMode="auto">
          <a:xfrm>
            <a:off x="70104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48175" name="Text Box 15"/>
          <p:cNvSpPr txBox="1">
            <a:spLocks noChangeArrowheads="1"/>
          </p:cNvSpPr>
          <p:nvPr/>
        </p:nvSpPr>
        <p:spPr bwMode="auto">
          <a:xfrm>
            <a:off x="66294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48176" name="Text Box 16"/>
          <p:cNvSpPr txBox="1">
            <a:spLocks noChangeArrowheads="1"/>
          </p:cNvSpPr>
          <p:nvPr/>
        </p:nvSpPr>
        <p:spPr bwMode="auto">
          <a:xfrm>
            <a:off x="16002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8177" name="Text Box 17"/>
          <p:cNvSpPr txBox="1">
            <a:spLocks noChangeArrowheads="1"/>
          </p:cNvSpPr>
          <p:nvPr/>
        </p:nvSpPr>
        <p:spPr bwMode="auto">
          <a:xfrm>
            <a:off x="68580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8178" name="Rectangle 18"/>
          <p:cNvSpPr>
            <a:spLocks noChangeArrowheads="1"/>
          </p:cNvSpPr>
          <p:nvPr/>
        </p:nvSpPr>
        <p:spPr bwMode="auto">
          <a:xfrm>
            <a:off x="70104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48179" name="Rectangle 19"/>
          <p:cNvSpPr>
            <a:spLocks noChangeArrowheads="1"/>
          </p:cNvSpPr>
          <p:nvPr/>
        </p:nvSpPr>
        <p:spPr bwMode="auto">
          <a:xfrm>
            <a:off x="70104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48180" name="Rectangle 20"/>
          <p:cNvSpPr>
            <a:spLocks noChangeArrowheads="1"/>
          </p:cNvSpPr>
          <p:nvPr/>
        </p:nvSpPr>
        <p:spPr bwMode="auto">
          <a:xfrm>
            <a:off x="70104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48181" name="Rectangle 21"/>
          <p:cNvSpPr>
            <a:spLocks noChangeArrowheads="1"/>
          </p:cNvSpPr>
          <p:nvPr/>
        </p:nvSpPr>
        <p:spPr bwMode="auto">
          <a:xfrm>
            <a:off x="70104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48182" name="Rectangle 22"/>
          <p:cNvSpPr>
            <a:spLocks noChangeArrowheads="1"/>
          </p:cNvSpPr>
          <p:nvPr/>
        </p:nvSpPr>
        <p:spPr bwMode="auto">
          <a:xfrm>
            <a:off x="70104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48183" name="Rectangle 23"/>
          <p:cNvSpPr>
            <a:spLocks noChangeArrowheads="1"/>
          </p:cNvSpPr>
          <p:nvPr/>
        </p:nvSpPr>
        <p:spPr bwMode="auto">
          <a:xfrm>
            <a:off x="70104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48184" name="Rectangle 24"/>
          <p:cNvSpPr>
            <a:spLocks noChangeArrowheads="1"/>
          </p:cNvSpPr>
          <p:nvPr/>
        </p:nvSpPr>
        <p:spPr bwMode="auto">
          <a:xfrm>
            <a:off x="70104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48185" name="Rectangle 25"/>
          <p:cNvSpPr>
            <a:spLocks noChangeArrowheads="1"/>
          </p:cNvSpPr>
          <p:nvPr/>
        </p:nvSpPr>
        <p:spPr bwMode="auto">
          <a:xfrm>
            <a:off x="70104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48186" name="AutoShape 26"/>
          <p:cNvSpPr>
            <a:spLocks noChangeArrowheads="1"/>
          </p:cNvSpPr>
          <p:nvPr/>
        </p:nvSpPr>
        <p:spPr bwMode="auto">
          <a:xfrm>
            <a:off x="1219200" y="41132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87" name="Text Box 27"/>
          <p:cNvSpPr txBox="1">
            <a:spLocks noChangeArrowheads="1"/>
          </p:cNvSpPr>
          <p:nvPr/>
        </p:nvSpPr>
        <p:spPr bwMode="auto">
          <a:xfrm>
            <a:off x="4038600" y="5462826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48188" name="Text Box 28"/>
          <p:cNvSpPr txBox="1">
            <a:spLocks noChangeArrowheads="1"/>
          </p:cNvSpPr>
          <p:nvPr/>
        </p:nvSpPr>
        <p:spPr bwMode="auto">
          <a:xfrm>
            <a:off x="42672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8189" name="Rectangle 29"/>
          <p:cNvSpPr>
            <a:spLocks noChangeArrowheads="1"/>
          </p:cNvSpPr>
          <p:nvPr/>
        </p:nvSpPr>
        <p:spPr bwMode="auto">
          <a:xfrm>
            <a:off x="4267200" y="3054589"/>
            <a:ext cx="5334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190" name="Rectangle 30"/>
          <p:cNvSpPr>
            <a:spLocks noChangeArrowheads="1"/>
          </p:cNvSpPr>
          <p:nvPr/>
        </p:nvSpPr>
        <p:spPr bwMode="auto">
          <a:xfrm>
            <a:off x="4800600" y="3054589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1" name="Rectangle 31"/>
          <p:cNvSpPr>
            <a:spLocks noChangeArrowheads="1"/>
          </p:cNvSpPr>
          <p:nvPr/>
        </p:nvSpPr>
        <p:spPr bwMode="auto">
          <a:xfrm>
            <a:off x="4800600" y="3359389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2" name="Text Box 32"/>
          <p:cNvSpPr txBox="1">
            <a:spLocks noChangeArrowheads="1"/>
          </p:cNvSpPr>
          <p:nvPr/>
        </p:nvSpPr>
        <p:spPr bwMode="auto">
          <a:xfrm>
            <a:off x="4191000" y="2597389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8193" name="Rectangle 33"/>
          <p:cNvSpPr>
            <a:spLocks noChangeArrowheads="1"/>
          </p:cNvSpPr>
          <p:nvPr/>
        </p:nvSpPr>
        <p:spPr bwMode="blackWhite">
          <a:xfrm>
            <a:off x="4267200" y="3664189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48194" name="Rectangle 34"/>
          <p:cNvSpPr>
            <a:spLocks noChangeArrowheads="1"/>
          </p:cNvSpPr>
          <p:nvPr/>
        </p:nvSpPr>
        <p:spPr bwMode="auto">
          <a:xfrm>
            <a:off x="4800600" y="3664189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5" name="Rectangle 35"/>
          <p:cNvSpPr>
            <a:spLocks noChangeArrowheads="1"/>
          </p:cNvSpPr>
          <p:nvPr/>
        </p:nvSpPr>
        <p:spPr bwMode="auto">
          <a:xfrm>
            <a:off x="4800600" y="3968989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6" name="Rectangle 36"/>
          <p:cNvSpPr>
            <a:spLocks noChangeArrowheads="1"/>
          </p:cNvSpPr>
          <p:nvPr/>
        </p:nvSpPr>
        <p:spPr bwMode="auto">
          <a:xfrm>
            <a:off x="4800600" y="3054589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48197" name="Rectangle 37"/>
          <p:cNvSpPr>
            <a:spLocks noChangeArrowheads="1"/>
          </p:cNvSpPr>
          <p:nvPr/>
        </p:nvSpPr>
        <p:spPr bwMode="auto">
          <a:xfrm>
            <a:off x="4800600" y="3359389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48198" name="Rectangle 38"/>
          <p:cNvSpPr>
            <a:spLocks noChangeArrowheads="1"/>
          </p:cNvSpPr>
          <p:nvPr/>
        </p:nvSpPr>
        <p:spPr bwMode="auto">
          <a:xfrm>
            <a:off x="4800600" y="3968989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48199" name="Rectangle 39"/>
          <p:cNvSpPr>
            <a:spLocks noChangeArrowheads="1"/>
          </p:cNvSpPr>
          <p:nvPr/>
        </p:nvSpPr>
        <p:spPr bwMode="auto">
          <a:xfrm>
            <a:off x="4800600" y="3664189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48200" name="Rectangle 40"/>
          <p:cNvSpPr>
            <a:spLocks noChangeArrowheads="1"/>
          </p:cNvSpPr>
          <p:nvPr/>
        </p:nvSpPr>
        <p:spPr bwMode="blackWhite">
          <a:xfrm>
            <a:off x="4038600" y="3054589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01" name="Rectangle 41"/>
          <p:cNvSpPr>
            <a:spLocks noChangeArrowheads="1"/>
          </p:cNvSpPr>
          <p:nvPr/>
        </p:nvSpPr>
        <p:spPr bwMode="blackWhite">
          <a:xfrm>
            <a:off x="4038600" y="3664189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02" name="Rectangle 42"/>
          <p:cNvSpPr>
            <a:spLocks noChangeArrowheads="1"/>
          </p:cNvSpPr>
          <p:nvPr/>
        </p:nvSpPr>
        <p:spPr bwMode="ltGray">
          <a:xfrm>
            <a:off x="4259263" y="4251564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3" name="Rectangle 43"/>
          <p:cNvSpPr>
            <a:spLocks noChangeArrowheads="1"/>
          </p:cNvSpPr>
          <p:nvPr/>
        </p:nvSpPr>
        <p:spPr bwMode="ltGray">
          <a:xfrm>
            <a:off x="4792663" y="4556364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4" name="Rectangle 44"/>
          <p:cNvSpPr>
            <a:spLocks noChangeArrowheads="1"/>
          </p:cNvSpPr>
          <p:nvPr/>
        </p:nvSpPr>
        <p:spPr bwMode="ltGray">
          <a:xfrm>
            <a:off x="4030663" y="4251564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5" name="Rectangle 45"/>
          <p:cNvSpPr>
            <a:spLocks noChangeArrowheads="1"/>
          </p:cNvSpPr>
          <p:nvPr/>
        </p:nvSpPr>
        <p:spPr bwMode="ltGray">
          <a:xfrm>
            <a:off x="4268788" y="4846877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6" name="Rectangle 46"/>
          <p:cNvSpPr>
            <a:spLocks noChangeArrowheads="1"/>
          </p:cNvSpPr>
          <p:nvPr/>
        </p:nvSpPr>
        <p:spPr bwMode="ltGray">
          <a:xfrm>
            <a:off x="4802188" y="4846877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7" name="Rectangle 47"/>
          <p:cNvSpPr>
            <a:spLocks noChangeArrowheads="1"/>
          </p:cNvSpPr>
          <p:nvPr/>
        </p:nvSpPr>
        <p:spPr bwMode="ltGray">
          <a:xfrm>
            <a:off x="4802188" y="5151677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8" name="Rectangle 48"/>
          <p:cNvSpPr>
            <a:spLocks noChangeArrowheads="1"/>
          </p:cNvSpPr>
          <p:nvPr/>
        </p:nvSpPr>
        <p:spPr bwMode="ltGray">
          <a:xfrm>
            <a:off x="4040188" y="4846877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9" name="Rectangle 49"/>
          <p:cNvSpPr>
            <a:spLocks noChangeArrowheads="1"/>
          </p:cNvSpPr>
          <p:nvPr/>
        </p:nvSpPr>
        <p:spPr bwMode="ltGray">
          <a:xfrm>
            <a:off x="4794250" y="4253152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0" name="Rectangle 50"/>
          <p:cNvSpPr>
            <a:spLocks noChangeArrowheads="1"/>
          </p:cNvSpPr>
          <p:nvPr/>
        </p:nvSpPr>
        <p:spPr bwMode="ltGray">
          <a:xfrm>
            <a:off x="4278313" y="4827827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1" name="Rectangle 51"/>
          <p:cNvSpPr>
            <a:spLocks noChangeArrowheads="1"/>
          </p:cNvSpPr>
          <p:nvPr/>
        </p:nvSpPr>
        <p:spPr bwMode="ltGray">
          <a:xfrm>
            <a:off x="4826000" y="4827827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2" name="Rectangle 52"/>
          <p:cNvSpPr>
            <a:spLocks noChangeArrowheads="1"/>
          </p:cNvSpPr>
          <p:nvPr/>
        </p:nvSpPr>
        <p:spPr bwMode="ltGray">
          <a:xfrm>
            <a:off x="4826000" y="5132627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3" name="Rectangle 53"/>
          <p:cNvSpPr>
            <a:spLocks noChangeArrowheads="1"/>
          </p:cNvSpPr>
          <p:nvPr/>
        </p:nvSpPr>
        <p:spPr bwMode="ltGray">
          <a:xfrm>
            <a:off x="4049713" y="4827827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4" name="Rectangle 54"/>
          <p:cNvSpPr>
            <a:spLocks noChangeArrowheads="1"/>
          </p:cNvSpPr>
          <p:nvPr/>
        </p:nvSpPr>
        <p:spPr bwMode="auto">
          <a:xfrm>
            <a:off x="4276725" y="4224577"/>
            <a:ext cx="5334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5" name="Rectangle 55"/>
          <p:cNvSpPr>
            <a:spLocks noChangeArrowheads="1"/>
          </p:cNvSpPr>
          <p:nvPr/>
        </p:nvSpPr>
        <p:spPr bwMode="auto">
          <a:xfrm>
            <a:off x="4810125" y="3645139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6" name="Rectangle 56"/>
          <p:cNvSpPr>
            <a:spLocks noChangeArrowheads="1"/>
          </p:cNvSpPr>
          <p:nvPr/>
        </p:nvSpPr>
        <p:spPr bwMode="auto">
          <a:xfrm>
            <a:off x="4810125" y="3949939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7" name="Rectangle 57"/>
          <p:cNvSpPr>
            <a:spLocks noChangeArrowheads="1"/>
          </p:cNvSpPr>
          <p:nvPr/>
        </p:nvSpPr>
        <p:spPr bwMode="auto">
          <a:xfrm>
            <a:off x="4824413" y="4529377"/>
            <a:ext cx="10668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8" name="Rectangle 58"/>
          <p:cNvSpPr>
            <a:spLocks noChangeArrowheads="1"/>
          </p:cNvSpPr>
          <p:nvPr/>
        </p:nvSpPr>
        <p:spPr bwMode="auto">
          <a:xfrm>
            <a:off x="4810125" y="4240452"/>
            <a:ext cx="10668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9" name="Rectangle 59"/>
          <p:cNvSpPr>
            <a:spLocks noChangeArrowheads="1"/>
          </p:cNvSpPr>
          <p:nvPr/>
        </p:nvSpPr>
        <p:spPr bwMode="ltGray">
          <a:xfrm>
            <a:off x="4040188" y="4232514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0" name="Rectangle 60"/>
          <p:cNvSpPr>
            <a:spLocks noChangeArrowheads="1"/>
          </p:cNvSpPr>
          <p:nvPr/>
        </p:nvSpPr>
        <p:spPr bwMode="blackWhite">
          <a:xfrm>
            <a:off x="4048125" y="3645139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1" name="Rectangle 61"/>
          <p:cNvSpPr>
            <a:spLocks noChangeArrowheads="1"/>
          </p:cNvSpPr>
          <p:nvPr/>
        </p:nvSpPr>
        <p:spPr bwMode="ltGray">
          <a:xfrm>
            <a:off x="4270375" y="3645139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22" name="Rectangle 62"/>
          <p:cNvSpPr>
            <a:spLocks noChangeArrowheads="1"/>
          </p:cNvSpPr>
          <p:nvPr/>
        </p:nvSpPr>
        <p:spPr bwMode="auto">
          <a:xfrm>
            <a:off x="4797425" y="3051414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3" name="Rectangle 63"/>
          <p:cNvSpPr>
            <a:spLocks noChangeArrowheads="1"/>
          </p:cNvSpPr>
          <p:nvPr/>
        </p:nvSpPr>
        <p:spPr bwMode="auto">
          <a:xfrm>
            <a:off x="4797425" y="3356214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8" name="Text Box 68"/>
          <p:cNvSpPr txBox="1">
            <a:spLocks noChangeArrowheads="1"/>
          </p:cNvSpPr>
          <p:nvPr/>
        </p:nvSpPr>
        <p:spPr bwMode="auto">
          <a:xfrm>
            <a:off x="3657600" y="1142762"/>
            <a:ext cx="226151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2 bit index 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9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Comparison: Direct Mapped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4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8187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162" name="Rectangle 2"/>
          <p:cNvSpPr>
            <a:spLocks noChangeArrowheads="1"/>
          </p:cNvSpPr>
          <p:nvPr/>
        </p:nvSpPr>
        <p:spPr bwMode="auto">
          <a:xfrm>
            <a:off x="10668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63" name="Text Box 3"/>
          <p:cNvSpPr txBox="1">
            <a:spLocks noChangeArrowheads="1"/>
          </p:cNvSpPr>
          <p:nvPr/>
        </p:nvSpPr>
        <p:spPr bwMode="auto">
          <a:xfrm>
            <a:off x="1571625" y="2362200"/>
            <a:ext cx="1697901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48164" name="Rectangle 4"/>
          <p:cNvSpPr>
            <a:spLocks noChangeArrowheads="1"/>
          </p:cNvSpPr>
          <p:nvPr/>
        </p:nvSpPr>
        <p:spPr bwMode="auto">
          <a:xfrm>
            <a:off x="60960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5" name="Rectangle 5"/>
          <p:cNvSpPr>
            <a:spLocks noChangeArrowheads="1"/>
          </p:cNvSpPr>
          <p:nvPr/>
        </p:nvSpPr>
        <p:spPr bwMode="auto">
          <a:xfrm>
            <a:off x="35814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7" name="Rectangle 7"/>
          <p:cNvSpPr>
            <a:spLocks noChangeArrowheads="1"/>
          </p:cNvSpPr>
          <p:nvPr/>
        </p:nvSpPr>
        <p:spPr bwMode="auto">
          <a:xfrm>
            <a:off x="70104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48168" name="Rectangle 8"/>
          <p:cNvSpPr>
            <a:spLocks noChangeArrowheads="1"/>
          </p:cNvSpPr>
          <p:nvPr/>
        </p:nvSpPr>
        <p:spPr bwMode="auto">
          <a:xfrm>
            <a:off x="70104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48169" name="Rectangle 9"/>
          <p:cNvSpPr>
            <a:spLocks noChangeArrowheads="1"/>
          </p:cNvSpPr>
          <p:nvPr/>
        </p:nvSpPr>
        <p:spPr bwMode="auto">
          <a:xfrm>
            <a:off x="70104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48170" name="Rectangle 10"/>
          <p:cNvSpPr>
            <a:spLocks noChangeArrowheads="1"/>
          </p:cNvSpPr>
          <p:nvPr/>
        </p:nvSpPr>
        <p:spPr bwMode="auto">
          <a:xfrm>
            <a:off x="70104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48171" name="Rectangle 11"/>
          <p:cNvSpPr>
            <a:spLocks noChangeArrowheads="1"/>
          </p:cNvSpPr>
          <p:nvPr/>
        </p:nvSpPr>
        <p:spPr bwMode="auto">
          <a:xfrm>
            <a:off x="70104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48172" name="Rectangle 12"/>
          <p:cNvSpPr>
            <a:spLocks noChangeArrowheads="1"/>
          </p:cNvSpPr>
          <p:nvPr/>
        </p:nvSpPr>
        <p:spPr bwMode="auto">
          <a:xfrm>
            <a:off x="70104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48173" name="Rectangle 13"/>
          <p:cNvSpPr>
            <a:spLocks noChangeArrowheads="1"/>
          </p:cNvSpPr>
          <p:nvPr/>
        </p:nvSpPr>
        <p:spPr bwMode="auto">
          <a:xfrm>
            <a:off x="70104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48174" name="Rectangle 14"/>
          <p:cNvSpPr>
            <a:spLocks noChangeArrowheads="1"/>
          </p:cNvSpPr>
          <p:nvPr/>
        </p:nvSpPr>
        <p:spPr bwMode="auto">
          <a:xfrm>
            <a:off x="70104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48175" name="Text Box 15"/>
          <p:cNvSpPr txBox="1">
            <a:spLocks noChangeArrowheads="1"/>
          </p:cNvSpPr>
          <p:nvPr/>
        </p:nvSpPr>
        <p:spPr bwMode="auto">
          <a:xfrm>
            <a:off x="66294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48176" name="Text Box 16"/>
          <p:cNvSpPr txBox="1">
            <a:spLocks noChangeArrowheads="1"/>
          </p:cNvSpPr>
          <p:nvPr/>
        </p:nvSpPr>
        <p:spPr bwMode="auto">
          <a:xfrm>
            <a:off x="16002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8177" name="Text Box 17"/>
          <p:cNvSpPr txBox="1">
            <a:spLocks noChangeArrowheads="1"/>
          </p:cNvSpPr>
          <p:nvPr/>
        </p:nvSpPr>
        <p:spPr bwMode="auto">
          <a:xfrm>
            <a:off x="68580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8178" name="Rectangle 18"/>
          <p:cNvSpPr>
            <a:spLocks noChangeArrowheads="1"/>
          </p:cNvSpPr>
          <p:nvPr/>
        </p:nvSpPr>
        <p:spPr bwMode="auto">
          <a:xfrm>
            <a:off x="70104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48179" name="Rectangle 19"/>
          <p:cNvSpPr>
            <a:spLocks noChangeArrowheads="1"/>
          </p:cNvSpPr>
          <p:nvPr/>
        </p:nvSpPr>
        <p:spPr bwMode="auto">
          <a:xfrm>
            <a:off x="70104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48180" name="Rectangle 20"/>
          <p:cNvSpPr>
            <a:spLocks noChangeArrowheads="1"/>
          </p:cNvSpPr>
          <p:nvPr/>
        </p:nvSpPr>
        <p:spPr bwMode="auto">
          <a:xfrm>
            <a:off x="70104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48181" name="Rectangle 21"/>
          <p:cNvSpPr>
            <a:spLocks noChangeArrowheads="1"/>
          </p:cNvSpPr>
          <p:nvPr/>
        </p:nvSpPr>
        <p:spPr bwMode="auto">
          <a:xfrm>
            <a:off x="70104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48182" name="Rectangle 22"/>
          <p:cNvSpPr>
            <a:spLocks noChangeArrowheads="1"/>
          </p:cNvSpPr>
          <p:nvPr/>
        </p:nvSpPr>
        <p:spPr bwMode="auto">
          <a:xfrm>
            <a:off x="70104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48183" name="Rectangle 23"/>
          <p:cNvSpPr>
            <a:spLocks noChangeArrowheads="1"/>
          </p:cNvSpPr>
          <p:nvPr/>
        </p:nvSpPr>
        <p:spPr bwMode="auto">
          <a:xfrm>
            <a:off x="70104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48184" name="Rectangle 24"/>
          <p:cNvSpPr>
            <a:spLocks noChangeArrowheads="1"/>
          </p:cNvSpPr>
          <p:nvPr/>
        </p:nvSpPr>
        <p:spPr bwMode="auto">
          <a:xfrm>
            <a:off x="70104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48185" name="Rectangle 25"/>
          <p:cNvSpPr>
            <a:spLocks noChangeArrowheads="1"/>
          </p:cNvSpPr>
          <p:nvPr/>
        </p:nvSpPr>
        <p:spPr bwMode="auto">
          <a:xfrm>
            <a:off x="70104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48186" name="AutoShape 26"/>
          <p:cNvSpPr>
            <a:spLocks noChangeArrowheads="1"/>
          </p:cNvSpPr>
          <p:nvPr/>
        </p:nvSpPr>
        <p:spPr bwMode="auto">
          <a:xfrm>
            <a:off x="1219200" y="41132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87" name="Text Box 27"/>
          <p:cNvSpPr txBox="1">
            <a:spLocks noChangeArrowheads="1"/>
          </p:cNvSpPr>
          <p:nvPr/>
        </p:nvSpPr>
        <p:spPr bwMode="auto">
          <a:xfrm>
            <a:off x="4046537" y="5462826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8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48188" name="Text Box 28"/>
          <p:cNvSpPr txBox="1">
            <a:spLocks noChangeArrowheads="1"/>
          </p:cNvSpPr>
          <p:nvPr/>
        </p:nvSpPr>
        <p:spPr bwMode="auto">
          <a:xfrm>
            <a:off x="42672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8189" name="Rectangle 29"/>
          <p:cNvSpPr>
            <a:spLocks noChangeArrowheads="1"/>
          </p:cNvSpPr>
          <p:nvPr/>
        </p:nvSpPr>
        <p:spPr bwMode="auto">
          <a:xfrm>
            <a:off x="4275137" y="3054589"/>
            <a:ext cx="533400" cy="304800"/>
          </a:xfrm>
          <a:prstGeom prst="rect">
            <a:avLst/>
          </a:prstGeom>
          <a:solidFill>
            <a:srgbClr val="00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190" name="Rectangle 30"/>
          <p:cNvSpPr>
            <a:spLocks noChangeArrowheads="1"/>
          </p:cNvSpPr>
          <p:nvPr/>
        </p:nvSpPr>
        <p:spPr bwMode="auto">
          <a:xfrm>
            <a:off x="4808537" y="3054589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1" name="Rectangle 31"/>
          <p:cNvSpPr>
            <a:spLocks noChangeArrowheads="1"/>
          </p:cNvSpPr>
          <p:nvPr/>
        </p:nvSpPr>
        <p:spPr bwMode="auto">
          <a:xfrm>
            <a:off x="4808537" y="3359389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2" name="Text Box 32"/>
          <p:cNvSpPr txBox="1">
            <a:spLocks noChangeArrowheads="1"/>
          </p:cNvSpPr>
          <p:nvPr/>
        </p:nvSpPr>
        <p:spPr bwMode="auto">
          <a:xfrm>
            <a:off x="4198937" y="2597389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8193" name="Rectangle 33"/>
          <p:cNvSpPr>
            <a:spLocks noChangeArrowheads="1"/>
          </p:cNvSpPr>
          <p:nvPr/>
        </p:nvSpPr>
        <p:spPr bwMode="blackWhite">
          <a:xfrm>
            <a:off x="4275137" y="3664189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48194" name="Rectangle 34"/>
          <p:cNvSpPr>
            <a:spLocks noChangeArrowheads="1"/>
          </p:cNvSpPr>
          <p:nvPr/>
        </p:nvSpPr>
        <p:spPr bwMode="auto">
          <a:xfrm>
            <a:off x="4808537" y="3664189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5" name="Rectangle 35"/>
          <p:cNvSpPr>
            <a:spLocks noChangeArrowheads="1"/>
          </p:cNvSpPr>
          <p:nvPr/>
        </p:nvSpPr>
        <p:spPr bwMode="auto">
          <a:xfrm>
            <a:off x="4808537" y="3968989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6" name="Rectangle 36"/>
          <p:cNvSpPr>
            <a:spLocks noChangeArrowheads="1"/>
          </p:cNvSpPr>
          <p:nvPr/>
        </p:nvSpPr>
        <p:spPr bwMode="auto">
          <a:xfrm>
            <a:off x="4808537" y="3054589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48197" name="Rectangle 37"/>
          <p:cNvSpPr>
            <a:spLocks noChangeArrowheads="1"/>
          </p:cNvSpPr>
          <p:nvPr/>
        </p:nvSpPr>
        <p:spPr bwMode="auto">
          <a:xfrm>
            <a:off x="4808537" y="3359389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48198" name="Rectangle 38"/>
          <p:cNvSpPr>
            <a:spLocks noChangeArrowheads="1"/>
          </p:cNvSpPr>
          <p:nvPr/>
        </p:nvSpPr>
        <p:spPr bwMode="auto">
          <a:xfrm>
            <a:off x="4808537" y="3968989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48199" name="Rectangle 39"/>
          <p:cNvSpPr>
            <a:spLocks noChangeArrowheads="1"/>
          </p:cNvSpPr>
          <p:nvPr/>
        </p:nvSpPr>
        <p:spPr bwMode="auto">
          <a:xfrm>
            <a:off x="4808537" y="3664189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48200" name="Rectangle 40"/>
          <p:cNvSpPr>
            <a:spLocks noChangeArrowheads="1"/>
          </p:cNvSpPr>
          <p:nvPr/>
        </p:nvSpPr>
        <p:spPr bwMode="blackWhite">
          <a:xfrm>
            <a:off x="4046537" y="3054589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01" name="Rectangle 41"/>
          <p:cNvSpPr>
            <a:spLocks noChangeArrowheads="1"/>
          </p:cNvSpPr>
          <p:nvPr/>
        </p:nvSpPr>
        <p:spPr bwMode="blackWhite">
          <a:xfrm>
            <a:off x="4046537" y="3664189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02" name="Rectangle 42"/>
          <p:cNvSpPr>
            <a:spLocks noChangeArrowheads="1"/>
          </p:cNvSpPr>
          <p:nvPr/>
        </p:nvSpPr>
        <p:spPr bwMode="ltGray">
          <a:xfrm>
            <a:off x="4267200" y="4251564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3" name="Rectangle 43"/>
          <p:cNvSpPr>
            <a:spLocks noChangeArrowheads="1"/>
          </p:cNvSpPr>
          <p:nvPr/>
        </p:nvSpPr>
        <p:spPr bwMode="ltGray">
          <a:xfrm>
            <a:off x="4800600" y="4556364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4" name="Rectangle 44"/>
          <p:cNvSpPr>
            <a:spLocks noChangeArrowheads="1"/>
          </p:cNvSpPr>
          <p:nvPr/>
        </p:nvSpPr>
        <p:spPr bwMode="ltGray">
          <a:xfrm>
            <a:off x="4038600" y="4251564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5" name="Rectangle 45"/>
          <p:cNvSpPr>
            <a:spLocks noChangeArrowheads="1"/>
          </p:cNvSpPr>
          <p:nvPr/>
        </p:nvSpPr>
        <p:spPr bwMode="ltGray">
          <a:xfrm>
            <a:off x="4276725" y="4846877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6" name="Rectangle 46"/>
          <p:cNvSpPr>
            <a:spLocks noChangeArrowheads="1"/>
          </p:cNvSpPr>
          <p:nvPr/>
        </p:nvSpPr>
        <p:spPr bwMode="ltGray">
          <a:xfrm>
            <a:off x="4810125" y="4846877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7" name="Rectangle 47"/>
          <p:cNvSpPr>
            <a:spLocks noChangeArrowheads="1"/>
          </p:cNvSpPr>
          <p:nvPr/>
        </p:nvSpPr>
        <p:spPr bwMode="ltGray">
          <a:xfrm>
            <a:off x="4810125" y="5151677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8" name="Rectangle 48"/>
          <p:cNvSpPr>
            <a:spLocks noChangeArrowheads="1"/>
          </p:cNvSpPr>
          <p:nvPr/>
        </p:nvSpPr>
        <p:spPr bwMode="ltGray">
          <a:xfrm>
            <a:off x="4048125" y="4846877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9" name="Rectangle 49"/>
          <p:cNvSpPr>
            <a:spLocks noChangeArrowheads="1"/>
          </p:cNvSpPr>
          <p:nvPr/>
        </p:nvSpPr>
        <p:spPr bwMode="ltGray">
          <a:xfrm>
            <a:off x="4802187" y="4253152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0" name="Rectangle 50"/>
          <p:cNvSpPr>
            <a:spLocks noChangeArrowheads="1"/>
          </p:cNvSpPr>
          <p:nvPr/>
        </p:nvSpPr>
        <p:spPr bwMode="ltGray">
          <a:xfrm>
            <a:off x="4286250" y="4827827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1" name="Rectangle 51"/>
          <p:cNvSpPr>
            <a:spLocks noChangeArrowheads="1"/>
          </p:cNvSpPr>
          <p:nvPr/>
        </p:nvSpPr>
        <p:spPr bwMode="ltGray">
          <a:xfrm>
            <a:off x="4833937" y="4827827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2" name="Rectangle 52"/>
          <p:cNvSpPr>
            <a:spLocks noChangeArrowheads="1"/>
          </p:cNvSpPr>
          <p:nvPr/>
        </p:nvSpPr>
        <p:spPr bwMode="ltGray">
          <a:xfrm>
            <a:off x="4833937" y="5132627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3" name="Rectangle 53"/>
          <p:cNvSpPr>
            <a:spLocks noChangeArrowheads="1"/>
          </p:cNvSpPr>
          <p:nvPr/>
        </p:nvSpPr>
        <p:spPr bwMode="ltGray">
          <a:xfrm>
            <a:off x="4057650" y="4827827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14" name="Rectangle 54"/>
          <p:cNvSpPr>
            <a:spLocks noChangeArrowheads="1"/>
          </p:cNvSpPr>
          <p:nvPr/>
        </p:nvSpPr>
        <p:spPr bwMode="auto">
          <a:xfrm>
            <a:off x="4284662" y="4224577"/>
            <a:ext cx="533400" cy="304800"/>
          </a:xfrm>
          <a:prstGeom prst="rect">
            <a:avLst/>
          </a:prstGeom>
          <a:solidFill>
            <a:srgbClr val="66FF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5" name="Rectangle 55"/>
          <p:cNvSpPr>
            <a:spLocks noChangeArrowheads="1"/>
          </p:cNvSpPr>
          <p:nvPr/>
        </p:nvSpPr>
        <p:spPr bwMode="auto">
          <a:xfrm>
            <a:off x="4818062" y="3645139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6" name="Rectangle 56"/>
          <p:cNvSpPr>
            <a:spLocks noChangeArrowheads="1"/>
          </p:cNvSpPr>
          <p:nvPr/>
        </p:nvSpPr>
        <p:spPr bwMode="auto">
          <a:xfrm>
            <a:off x="4818062" y="3949939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7" name="Rectangle 57"/>
          <p:cNvSpPr>
            <a:spLocks noChangeArrowheads="1"/>
          </p:cNvSpPr>
          <p:nvPr/>
        </p:nvSpPr>
        <p:spPr bwMode="auto">
          <a:xfrm>
            <a:off x="4832350" y="4529377"/>
            <a:ext cx="10668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48218" name="Rectangle 58"/>
          <p:cNvSpPr>
            <a:spLocks noChangeArrowheads="1"/>
          </p:cNvSpPr>
          <p:nvPr/>
        </p:nvSpPr>
        <p:spPr bwMode="auto">
          <a:xfrm>
            <a:off x="4818062" y="4240452"/>
            <a:ext cx="10668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48219" name="Rectangle 59"/>
          <p:cNvSpPr>
            <a:spLocks noChangeArrowheads="1"/>
          </p:cNvSpPr>
          <p:nvPr/>
        </p:nvSpPr>
        <p:spPr bwMode="ltGray">
          <a:xfrm>
            <a:off x="4048125" y="4232514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20" name="Rectangle 60"/>
          <p:cNvSpPr>
            <a:spLocks noChangeArrowheads="1"/>
          </p:cNvSpPr>
          <p:nvPr/>
        </p:nvSpPr>
        <p:spPr bwMode="blackWhite">
          <a:xfrm>
            <a:off x="4056062" y="3645139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21" name="Rectangle 61"/>
          <p:cNvSpPr>
            <a:spLocks noChangeArrowheads="1"/>
          </p:cNvSpPr>
          <p:nvPr/>
        </p:nvSpPr>
        <p:spPr bwMode="ltGray">
          <a:xfrm>
            <a:off x="4278312" y="3645139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22" name="Rectangle 62"/>
          <p:cNvSpPr>
            <a:spLocks noChangeArrowheads="1"/>
          </p:cNvSpPr>
          <p:nvPr/>
        </p:nvSpPr>
        <p:spPr bwMode="auto">
          <a:xfrm>
            <a:off x="4805362" y="3051414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48223" name="Rectangle 63"/>
          <p:cNvSpPr>
            <a:spLocks noChangeArrowheads="1"/>
          </p:cNvSpPr>
          <p:nvPr/>
        </p:nvSpPr>
        <p:spPr bwMode="auto">
          <a:xfrm>
            <a:off x="4805362" y="3356214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548224" name="Rectangle 64"/>
          <p:cNvSpPr>
            <a:spLocks noChangeArrowheads="1"/>
          </p:cNvSpPr>
          <p:nvPr/>
        </p:nvSpPr>
        <p:spPr bwMode="auto">
          <a:xfrm>
            <a:off x="4833937" y="4530964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48225" name="Rectangle 65"/>
          <p:cNvSpPr>
            <a:spLocks noChangeArrowheads="1"/>
          </p:cNvSpPr>
          <p:nvPr/>
        </p:nvSpPr>
        <p:spPr bwMode="auto">
          <a:xfrm>
            <a:off x="4833937" y="4226164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48226" name="Rectangle 66"/>
          <p:cNvSpPr>
            <a:spLocks noChangeArrowheads="1"/>
          </p:cNvSpPr>
          <p:nvPr/>
        </p:nvSpPr>
        <p:spPr bwMode="auto">
          <a:xfrm>
            <a:off x="4818062" y="3370502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48227" name="Rectangle 67"/>
          <p:cNvSpPr>
            <a:spLocks noChangeArrowheads="1"/>
          </p:cNvSpPr>
          <p:nvPr/>
        </p:nvSpPr>
        <p:spPr bwMode="auto">
          <a:xfrm>
            <a:off x="4818062" y="3065702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48228" name="Text Box 68"/>
          <p:cNvSpPr txBox="1">
            <a:spLocks noChangeArrowheads="1"/>
          </p:cNvSpPr>
          <p:nvPr/>
        </p:nvSpPr>
        <p:spPr bwMode="auto">
          <a:xfrm>
            <a:off x="3657600" y="1142762"/>
            <a:ext cx="226151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2 bit index 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3188558" y="2363212"/>
            <a:ext cx="3642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 dirty="0" smtClean="0"/>
              <a:t>Comparison: Direct Mapped</a:t>
            </a:r>
            <a:endParaRPr lang="en-US" dirty="0"/>
          </a:p>
        </p:txBody>
      </p:sp>
      <p:sp>
        <p:nvSpPr>
          <p:cNvPr id="73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1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818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2258" name="Rectangle 2"/>
          <p:cNvSpPr>
            <a:spLocks noChangeArrowheads="1"/>
          </p:cNvSpPr>
          <p:nvPr/>
        </p:nvSpPr>
        <p:spPr bwMode="auto">
          <a:xfrm>
            <a:off x="10668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259" name="Text Box 3"/>
          <p:cNvSpPr txBox="1">
            <a:spLocks noChangeArrowheads="1"/>
          </p:cNvSpPr>
          <p:nvPr/>
        </p:nvSpPr>
        <p:spPr bwMode="auto">
          <a:xfrm>
            <a:off x="1571625" y="2362200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12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52260" name="Rectangle 4"/>
          <p:cNvSpPr>
            <a:spLocks noChangeArrowheads="1"/>
          </p:cNvSpPr>
          <p:nvPr/>
        </p:nvSpPr>
        <p:spPr bwMode="auto">
          <a:xfrm>
            <a:off x="60960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52261" name="Rectangle 5"/>
          <p:cNvSpPr>
            <a:spLocks noChangeArrowheads="1"/>
          </p:cNvSpPr>
          <p:nvPr/>
        </p:nvSpPr>
        <p:spPr bwMode="auto">
          <a:xfrm>
            <a:off x="35814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52263" name="Rectangle 7"/>
          <p:cNvSpPr>
            <a:spLocks noChangeArrowheads="1"/>
          </p:cNvSpPr>
          <p:nvPr/>
        </p:nvSpPr>
        <p:spPr bwMode="auto">
          <a:xfrm>
            <a:off x="70104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52264" name="Rectangle 8"/>
          <p:cNvSpPr>
            <a:spLocks noChangeArrowheads="1"/>
          </p:cNvSpPr>
          <p:nvPr/>
        </p:nvSpPr>
        <p:spPr bwMode="auto">
          <a:xfrm>
            <a:off x="70104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52265" name="Rectangle 9"/>
          <p:cNvSpPr>
            <a:spLocks noChangeArrowheads="1"/>
          </p:cNvSpPr>
          <p:nvPr/>
        </p:nvSpPr>
        <p:spPr bwMode="auto">
          <a:xfrm>
            <a:off x="70104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52266" name="Rectangle 10"/>
          <p:cNvSpPr>
            <a:spLocks noChangeArrowheads="1"/>
          </p:cNvSpPr>
          <p:nvPr/>
        </p:nvSpPr>
        <p:spPr bwMode="auto">
          <a:xfrm>
            <a:off x="70104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52267" name="Rectangle 11"/>
          <p:cNvSpPr>
            <a:spLocks noChangeArrowheads="1"/>
          </p:cNvSpPr>
          <p:nvPr/>
        </p:nvSpPr>
        <p:spPr bwMode="auto">
          <a:xfrm>
            <a:off x="70104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52268" name="Rectangle 12"/>
          <p:cNvSpPr>
            <a:spLocks noChangeArrowheads="1"/>
          </p:cNvSpPr>
          <p:nvPr/>
        </p:nvSpPr>
        <p:spPr bwMode="auto">
          <a:xfrm>
            <a:off x="70104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52269" name="Rectangle 13"/>
          <p:cNvSpPr>
            <a:spLocks noChangeArrowheads="1"/>
          </p:cNvSpPr>
          <p:nvPr/>
        </p:nvSpPr>
        <p:spPr bwMode="auto">
          <a:xfrm>
            <a:off x="70104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52270" name="Rectangle 14"/>
          <p:cNvSpPr>
            <a:spLocks noChangeArrowheads="1"/>
          </p:cNvSpPr>
          <p:nvPr/>
        </p:nvSpPr>
        <p:spPr bwMode="auto">
          <a:xfrm>
            <a:off x="70104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52271" name="Text Box 15"/>
          <p:cNvSpPr txBox="1">
            <a:spLocks noChangeArrowheads="1"/>
          </p:cNvSpPr>
          <p:nvPr/>
        </p:nvSpPr>
        <p:spPr bwMode="auto">
          <a:xfrm>
            <a:off x="66294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52272" name="Text Box 16"/>
          <p:cNvSpPr txBox="1">
            <a:spLocks noChangeArrowheads="1"/>
          </p:cNvSpPr>
          <p:nvPr/>
        </p:nvSpPr>
        <p:spPr bwMode="auto">
          <a:xfrm>
            <a:off x="16002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52273" name="Text Box 17"/>
          <p:cNvSpPr txBox="1">
            <a:spLocks noChangeArrowheads="1"/>
          </p:cNvSpPr>
          <p:nvPr/>
        </p:nvSpPr>
        <p:spPr bwMode="auto">
          <a:xfrm>
            <a:off x="68580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52274" name="Rectangle 18"/>
          <p:cNvSpPr>
            <a:spLocks noChangeArrowheads="1"/>
          </p:cNvSpPr>
          <p:nvPr/>
        </p:nvSpPr>
        <p:spPr bwMode="auto">
          <a:xfrm>
            <a:off x="70104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52275" name="Rectangle 19"/>
          <p:cNvSpPr>
            <a:spLocks noChangeArrowheads="1"/>
          </p:cNvSpPr>
          <p:nvPr/>
        </p:nvSpPr>
        <p:spPr bwMode="auto">
          <a:xfrm>
            <a:off x="70104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52276" name="Rectangle 20"/>
          <p:cNvSpPr>
            <a:spLocks noChangeArrowheads="1"/>
          </p:cNvSpPr>
          <p:nvPr/>
        </p:nvSpPr>
        <p:spPr bwMode="auto">
          <a:xfrm>
            <a:off x="70104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52277" name="Rectangle 21"/>
          <p:cNvSpPr>
            <a:spLocks noChangeArrowheads="1"/>
          </p:cNvSpPr>
          <p:nvPr/>
        </p:nvSpPr>
        <p:spPr bwMode="auto">
          <a:xfrm>
            <a:off x="70104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52278" name="Rectangle 22"/>
          <p:cNvSpPr>
            <a:spLocks noChangeArrowheads="1"/>
          </p:cNvSpPr>
          <p:nvPr/>
        </p:nvSpPr>
        <p:spPr bwMode="auto">
          <a:xfrm>
            <a:off x="70104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52279" name="Rectangle 23"/>
          <p:cNvSpPr>
            <a:spLocks noChangeArrowheads="1"/>
          </p:cNvSpPr>
          <p:nvPr/>
        </p:nvSpPr>
        <p:spPr bwMode="auto">
          <a:xfrm>
            <a:off x="70104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52280" name="Rectangle 24"/>
          <p:cNvSpPr>
            <a:spLocks noChangeArrowheads="1"/>
          </p:cNvSpPr>
          <p:nvPr/>
        </p:nvSpPr>
        <p:spPr bwMode="auto">
          <a:xfrm>
            <a:off x="70104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52281" name="Rectangle 25"/>
          <p:cNvSpPr>
            <a:spLocks noChangeArrowheads="1"/>
          </p:cNvSpPr>
          <p:nvPr/>
        </p:nvSpPr>
        <p:spPr bwMode="auto">
          <a:xfrm>
            <a:off x="70104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52282" name="AutoShape 26"/>
          <p:cNvSpPr>
            <a:spLocks noChangeArrowheads="1"/>
          </p:cNvSpPr>
          <p:nvPr/>
        </p:nvSpPr>
        <p:spPr bwMode="auto">
          <a:xfrm>
            <a:off x="1219200" y="41132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283" name="Text Box 27"/>
          <p:cNvSpPr txBox="1">
            <a:spLocks noChangeArrowheads="1"/>
          </p:cNvSpPr>
          <p:nvPr/>
        </p:nvSpPr>
        <p:spPr bwMode="auto">
          <a:xfrm>
            <a:off x="4027487" y="5462826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52284" name="Text Box 28"/>
          <p:cNvSpPr txBox="1">
            <a:spLocks noChangeArrowheads="1"/>
          </p:cNvSpPr>
          <p:nvPr/>
        </p:nvSpPr>
        <p:spPr bwMode="auto">
          <a:xfrm>
            <a:off x="42672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52285" name="Rectangle 29"/>
          <p:cNvSpPr>
            <a:spLocks noChangeArrowheads="1"/>
          </p:cNvSpPr>
          <p:nvPr/>
        </p:nvSpPr>
        <p:spPr bwMode="blackWhite">
          <a:xfrm>
            <a:off x="4256087" y="3054589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86" name="Rectangle 30"/>
          <p:cNvSpPr>
            <a:spLocks noChangeArrowheads="1"/>
          </p:cNvSpPr>
          <p:nvPr/>
        </p:nvSpPr>
        <p:spPr bwMode="auto">
          <a:xfrm>
            <a:off x="4789487" y="3054589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87" name="Rectangle 31"/>
          <p:cNvSpPr>
            <a:spLocks noChangeArrowheads="1"/>
          </p:cNvSpPr>
          <p:nvPr/>
        </p:nvSpPr>
        <p:spPr bwMode="auto">
          <a:xfrm>
            <a:off x="4789487" y="3359389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88" name="Text Box 32"/>
          <p:cNvSpPr txBox="1">
            <a:spLocks noChangeArrowheads="1"/>
          </p:cNvSpPr>
          <p:nvPr/>
        </p:nvSpPr>
        <p:spPr bwMode="auto">
          <a:xfrm>
            <a:off x="4179887" y="26670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52289" name="Rectangle 33"/>
          <p:cNvSpPr>
            <a:spLocks noChangeArrowheads="1"/>
          </p:cNvSpPr>
          <p:nvPr/>
        </p:nvSpPr>
        <p:spPr bwMode="blackWhite">
          <a:xfrm>
            <a:off x="4256087" y="3664189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0" name="Rectangle 34"/>
          <p:cNvSpPr>
            <a:spLocks noChangeArrowheads="1"/>
          </p:cNvSpPr>
          <p:nvPr/>
        </p:nvSpPr>
        <p:spPr bwMode="auto">
          <a:xfrm>
            <a:off x="4789487" y="3664189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1" name="Rectangle 35"/>
          <p:cNvSpPr>
            <a:spLocks noChangeArrowheads="1"/>
          </p:cNvSpPr>
          <p:nvPr/>
        </p:nvSpPr>
        <p:spPr bwMode="auto">
          <a:xfrm>
            <a:off x="4789487" y="3968989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6" name="Rectangle 40"/>
          <p:cNvSpPr>
            <a:spLocks noChangeArrowheads="1"/>
          </p:cNvSpPr>
          <p:nvPr/>
        </p:nvSpPr>
        <p:spPr bwMode="blackWhite">
          <a:xfrm>
            <a:off x="4027487" y="3054589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7" name="Rectangle 41"/>
          <p:cNvSpPr>
            <a:spLocks noChangeArrowheads="1"/>
          </p:cNvSpPr>
          <p:nvPr/>
        </p:nvSpPr>
        <p:spPr bwMode="blackWhite">
          <a:xfrm>
            <a:off x="4027487" y="3664189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8" name="Rectangle 42"/>
          <p:cNvSpPr>
            <a:spLocks noChangeArrowheads="1"/>
          </p:cNvSpPr>
          <p:nvPr/>
        </p:nvSpPr>
        <p:spPr bwMode="ltGray">
          <a:xfrm>
            <a:off x="4248150" y="4251564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9" name="Rectangle 43"/>
          <p:cNvSpPr>
            <a:spLocks noChangeArrowheads="1"/>
          </p:cNvSpPr>
          <p:nvPr/>
        </p:nvSpPr>
        <p:spPr bwMode="ltGray">
          <a:xfrm>
            <a:off x="4781550" y="4556364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0" name="Rectangle 44"/>
          <p:cNvSpPr>
            <a:spLocks noChangeArrowheads="1"/>
          </p:cNvSpPr>
          <p:nvPr/>
        </p:nvSpPr>
        <p:spPr bwMode="ltGray">
          <a:xfrm>
            <a:off x="4019550" y="4251564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301" name="Rectangle 45"/>
          <p:cNvSpPr>
            <a:spLocks noChangeArrowheads="1"/>
          </p:cNvSpPr>
          <p:nvPr/>
        </p:nvSpPr>
        <p:spPr bwMode="ltGray">
          <a:xfrm>
            <a:off x="4257675" y="4846877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2" name="Rectangle 46"/>
          <p:cNvSpPr>
            <a:spLocks noChangeArrowheads="1"/>
          </p:cNvSpPr>
          <p:nvPr/>
        </p:nvSpPr>
        <p:spPr bwMode="ltGray">
          <a:xfrm>
            <a:off x="4791075" y="4846877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3" name="Rectangle 47"/>
          <p:cNvSpPr>
            <a:spLocks noChangeArrowheads="1"/>
          </p:cNvSpPr>
          <p:nvPr/>
        </p:nvSpPr>
        <p:spPr bwMode="ltGray">
          <a:xfrm>
            <a:off x="4791075" y="5151677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4" name="Rectangle 48"/>
          <p:cNvSpPr>
            <a:spLocks noChangeArrowheads="1"/>
          </p:cNvSpPr>
          <p:nvPr/>
        </p:nvSpPr>
        <p:spPr bwMode="ltGray">
          <a:xfrm>
            <a:off x="4029075" y="4846877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52305" name="Rectangle 49"/>
          <p:cNvSpPr>
            <a:spLocks noChangeArrowheads="1"/>
          </p:cNvSpPr>
          <p:nvPr/>
        </p:nvSpPr>
        <p:spPr bwMode="ltGray">
          <a:xfrm>
            <a:off x="4783137" y="4253152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6" name="Rectangle 50"/>
          <p:cNvSpPr>
            <a:spLocks noChangeArrowheads="1"/>
          </p:cNvSpPr>
          <p:nvPr/>
        </p:nvSpPr>
        <p:spPr bwMode="ltGray">
          <a:xfrm>
            <a:off x="4267200" y="4827827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7" name="Rectangle 51"/>
          <p:cNvSpPr>
            <a:spLocks noChangeArrowheads="1"/>
          </p:cNvSpPr>
          <p:nvPr/>
        </p:nvSpPr>
        <p:spPr bwMode="ltGray">
          <a:xfrm>
            <a:off x="4800600" y="4827827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8" name="Rectangle 52"/>
          <p:cNvSpPr>
            <a:spLocks noChangeArrowheads="1"/>
          </p:cNvSpPr>
          <p:nvPr/>
        </p:nvSpPr>
        <p:spPr bwMode="ltGray">
          <a:xfrm>
            <a:off x="4800600" y="5132627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9" name="Rectangle 53"/>
          <p:cNvSpPr>
            <a:spLocks noChangeArrowheads="1"/>
          </p:cNvSpPr>
          <p:nvPr/>
        </p:nvSpPr>
        <p:spPr bwMode="ltGray">
          <a:xfrm>
            <a:off x="4038600" y="4827827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52310" name="Rectangle 54"/>
          <p:cNvSpPr>
            <a:spLocks noChangeArrowheads="1"/>
          </p:cNvSpPr>
          <p:nvPr/>
        </p:nvSpPr>
        <p:spPr bwMode="blackWhite">
          <a:xfrm>
            <a:off x="4262437" y="4237277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316" name="Text Box 60"/>
          <p:cNvSpPr txBox="1">
            <a:spLocks noChangeArrowheads="1"/>
          </p:cNvSpPr>
          <p:nvPr/>
        </p:nvSpPr>
        <p:spPr bwMode="auto">
          <a:xfrm>
            <a:off x="3657600" y="1267361"/>
            <a:ext cx="226151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4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/>
          <a:lstStyle/>
          <a:p>
            <a:r>
              <a:rPr lang="en-US" dirty="0" smtClean="0"/>
              <a:t>Comparison: Fully Associative</a:t>
            </a:r>
            <a:endParaRPr lang="en-US" dirty="0"/>
          </a:p>
        </p:txBody>
      </p:sp>
      <p:sp>
        <p:nvSpPr>
          <p:cNvPr id="56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7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228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2258" name="Rectangle 2"/>
          <p:cNvSpPr>
            <a:spLocks noChangeArrowheads="1"/>
          </p:cNvSpPr>
          <p:nvPr/>
        </p:nvSpPr>
        <p:spPr bwMode="auto">
          <a:xfrm>
            <a:off x="1066800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259" name="Text Box 3"/>
          <p:cNvSpPr txBox="1">
            <a:spLocks noChangeArrowheads="1"/>
          </p:cNvSpPr>
          <p:nvPr/>
        </p:nvSpPr>
        <p:spPr bwMode="auto">
          <a:xfrm>
            <a:off x="1571625" y="2362200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12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52260" name="Rectangle 4"/>
          <p:cNvSpPr>
            <a:spLocks noChangeArrowheads="1"/>
          </p:cNvSpPr>
          <p:nvPr/>
        </p:nvSpPr>
        <p:spPr bwMode="auto">
          <a:xfrm>
            <a:off x="6096000" y="9906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52261" name="Rectangle 5"/>
          <p:cNvSpPr>
            <a:spLocks noChangeArrowheads="1"/>
          </p:cNvSpPr>
          <p:nvPr/>
        </p:nvSpPr>
        <p:spPr bwMode="auto">
          <a:xfrm>
            <a:off x="3581400" y="9906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52263" name="Rectangle 7"/>
          <p:cNvSpPr>
            <a:spLocks noChangeArrowheads="1"/>
          </p:cNvSpPr>
          <p:nvPr/>
        </p:nvSpPr>
        <p:spPr bwMode="auto">
          <a:xfrm>
            <a:off x="7010400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52264" name="Rectangle 8"/>
          <p:cNvSpPr>
            <a:spLocks noChangeArrowheads="1"/>
          </p:cNvSpPr>
          <p:nvPr/>
        </p:nvSpPr>
        <p:spPr bwMode="auto">
          <a:xfrm>
            <a:off x="7010400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52265" name="Rectangle 9"/>
          <p:cNvSpPr>
            <a:spLocks noChangeArrowheads="1"/>
          </p:cNvSpPr>
          <p:nvPr/>
        </p:nvSpPr>
        <p:spPr bwMode="auto">
          <a:xfrm>
            <a:off x="7010400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52266" name="Rectangle 10"/>
          <p:cNvSpPr>
            <a:spLocks noChangeArrowheads="1"/>
          </p:cNvSpPr>
          <p:nvPr/>
        </p:nvSpPr>
        <p:spPr bwMode="auto">
          <a:xfrm>
            <a:off x="7010400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52267" name="Rectangle 11"/>
          <p:cNvSpPr>
            <a:spLocks noChangeArrowheads="1"/>
          </p:cNvSpPr>
          <p:nvPr/>
        </p:nvSpPr>
        <p:spPr bwMode="auto">
          <a:xfrm>
            <a:off x="7010400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52268" name="Rectangle 12"/>
          <p:cNvSpPr>
            <a:spLocks noChangeArrowheads="1"/>
          </p:cNvSpPr>
          <p:nvPr/>
        </p:nvSpPr>
        <p:spPr bwMode="auto">
          <a:xfrm>
            <a:off x="7010400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52269" name="Rectangle 13"/>
          <p:cNvSpPr>
            <a:spLocks noChangeArrowheads="1"/>
          </p:cNvSpPr>
          <p:nvPr/>
        </p:nvSpPr>
        <p:spPr bwMode="auto">
          <a:xfrm>
            <a:off x="7010400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52270" name="Rectangle 14"/>
          <p:cNvSpPr>
            <a:spLocks noChangeArrowheads="1"/>
          </p:cNvSpPr>
          <p:nvPr/>
        </p:nvSpPr>
        <p:spPr bwMode="auto">
          <a:xfrm>
            <a:off x="7010400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52271" name="Text Box 15"/>
          <p:cNvSpPr txBox="1">
            <a:spLocks noChangeArrowheads="1"/>
          </p:cNvSpPr>
          <p:nvPr/>
        </p:nvSpPr>
        <p:spPr bwMode="auto">
          <a:xfrm>
            <a:off x="6629400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52272" name="Text Box 16"/>
          <p:cNvSpPr txBox="1">
            <a:spLocks noChangeArrowheads="1"/>
          </p:cNvSpPr>
          <p:nvPr/>
        </p:nvSpPr>
        <p:spPr bwMode="auto">
          <a:xfrm>
            <a:off x="1600200" y="91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52273" name="Text Box 17"/>
          <p:cNvSpPr txBox="1">
            <a:spLocks noChangeArrowheads="1"/>
          </p:cNvSpPr>
          <p:nvPr/>
        </p:nvSpPr>
        <p:spPr bwMode="auto">
          <a:xfrm>
            <a:off x="6858000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52274" name="Rectangle 18"/>
          <p:cNvSpPr>
            <a:spLocks noChangeArrowheads="1"/>
          </p:cNvSpPr>
          <p:nvPr/>
        </p:nvSpPr>
        <p:spPr bwMode="auto">
          <a:xfrm>
            <a:off x="7010400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52275" name="Rectangle 19"/>
          <p:cNvSpPr>
            <a:spLocks noChangeArrowheads="1"/>
          </p:cNvSpPr>
          <p:nvPr/>
        </p:nvSpPr>
        <p:spPr bwMode="auto">
          <a:xfrm>
            <a:off x="7010400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52276" name="Rectangle 20"/>
          <p:cNvSpPr>
            <a:spLocks noChangeArrowheads="1"/>
          </p:cNvSpPr>
          <p:nvPr/>
        </p:nvSpPr>
        <p:spPr bwMode="auto">
          <a:xfrm>
            <a:off x="7010400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52277" name="Rectangle 21"/>
          <p:cNvSpPr>
            <a:spLocks noChangeArrowheads="1"/>
          </p:cNvSpPr>
          <p:nvPr/>
        </p:nvSpPr>
        <p:spPr bwMode="auto">
          <a:xfrm>
            <a:off x="7010400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52278" name="Rectangle 22"/>
          <p:cNvSpPr>
            <a:spLocks noChangeArrowheads="1"/>
          </p:cNvSpPr>
          <p:nvPr/>
        </p:nvSpPr>
        <p:spPr bwMode="auto">
          <a:xfrm>
            <a:off x="7010400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52279" name="Rectangle 23"/>
          <p:cNvSpPr>
            <a:spLocks noChangeArrowheads="1"/>
          </p:cNvSpPr>
          <p:nvPr/>
        </p:nvSpPr>
        <p:spPr bwMode="auto">
          <a:xfrm>
            <a:off x="7010400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52280" name="Rectangle 24"/>
          <p:cNvSpPr>
            <a:spLocks noChangeArrowheads="1"/>
          </p:cNvSpPr>
          <p:nvPr/>
        </p:nvSpPr>
        <p:spPr bwMode="auto">
          <a:xfrm>
            <a:off x="7010400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52281" name="Rectangle 25"/>
          <p:cNvSpPr>
            <a:spLocks noChangeArrowheads="1"/>
          </p:cNvSpPr>
          <p:nvPr/>
        </p:nvSpPr>
        <p:spPr bwMode="auto">
          <a:xfrm>
            <a:off x="7010400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52282" name="AutoShape 26"/>
          <p:cNvSpPr>
            <a:spLocks noChangeArrowheads="1"/>
          </p:cNvSpPr>
          <p:nvPr/>
        </p:nvSpPr>
        <p:spPr bwMode="auto">
          <a:xfrm>
            <a:off x="1219200" y="41132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283" name="Text Box 27"/>
          <p:cNvSpPr txBox="1">
            <a:spLocks noChangeArrowheads="1"/>
          </p:cNvSpPr>
          <p:nvPr/>
        </p:nvSpPr>
        <p:spPr bwMode="auto">
          <a:xfrm>
            <a:off x="4027487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8</a:t>
            </a:r>
          </a:p>
        </p:txBody>
      </p:sp>
      <p:sp>
        <p:nvSpPr>
          <p:cNvPr id="3552284" name="Text Box 28"/>
          <p:cNvSpPr txBox="1">
            <a:spLocks noChangeArrowheads="1"/>
          </p:cNvSpPr>
          <p:nvPr/>
        </p:nvSpPr>
        <p:spPr bwMode="auto">
          <a:xfrm>
            <a:off x="4267200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52285" name="Rectangle 29"/>
          <p:cNvSpPr>
            <a:spLocks noChangeArrowheads="1"/>
          </p:cNvSpPr>
          <p:nvPr/>
        </p:nvSpPr>
        <p:spPr bwMode="blackWhite">
          <a:xfrm>
            <a:off x="4256087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86" name="Rectangle 30"/>
          <p:cNvSpPr>
            <a:spLocks noChangeArrowheads="1"/>
          </p:cNvSpPr>
          <p:nvPr/>
        </p:nvSpPr>
        <p:spPr bwMode="auto">
          <a:xfrm>
            <a:off x="4789487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87" name="Rectangle 31"/>
          <p:cNvSpPr>
            <a:spLocks noChangeArrowheads="1"/>
          </p:cNvSpPr>
          <p:nvPr/>
        </p:nvSpPr>
        <p:spPr bwMode="auto">
          <a:xfrm>
            <a:off x="4789487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88" name="Text Box 32"/>
          <p:cNvSpPr txBox="1">
            <a:spLocks noChangeArrowheads="1"/>
          </p:cNvSpPr>
          <p:nvPr/>
        </p:nvSpPr>
        <p:spPr bwMode="auto">
          <a:xfrm>
            <a:off x="4179887" y="26670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52289" name="Rectangle 33"/>
          <p:cNvSpPr>
            <a:spLocks noChangeArrowheads="1"/>
          </p:cNvSpPr>
          <p:nvPr/>
        </p:nvSpPr>
        <p:spPr bwMode="blackWhite">
          <a:xfrm>
            <a:off x="4256087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0" name="Rectangle 34"/>
          <p:cNvSpPr>
            <a:spLocks noChangeArrowheads="1"/>
          </p:cNvSpPr>
          <p:nvPr/>
        </p:nvSpPr>
        <p:spPr bwMode="auto">
          <a:xfrm>
            <a:off x="4789487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1" name="Rectangle 35"/>
          <p:cNvSpPr>
            <a:spLocks noChangeArrowheads="1"/>
          </p:cNvSpPr>
          <p:nvPr/>
        </p:nvSpPr>
        <p:spPr bwMode="auto">
          <a:xfrm>
            <a:off x="4789487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2" name="Rectangle 36"/>
          <p:cNvSpPr>
            <a:spLocks noChangeArrowheads="1"/>
          </p:cNvSpPr>
          <p:nvPr/>
        </p:nvSpPr>
        <p:spPr bwMode="auto">
          <a:xfrm>
            <a:off x="4789487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52293" name="Rectangle 37"/>
          <p:cNvSpPr>
            <a:spLocks noChangeArrowheads="1"/>
          </p:cNvSpPr>
          <p:nvPr/>
        </p:nvSpPr>
        <p:spPr bwMode="auto">
          <a:xfrm>
            <a:off x="4789487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52294" name="Rectangle 38"/>
          <p:cNvSpPr>
            <a:spLocks noChangeArrowheads="1"/>
          </p:cNvSpPr>
          <p:nvPr/>
        </p:nvSpPr>
        <p:spPr bwMode="auto">
          <a:xfrm>
            <a:off x="4789487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52295" name="Rectangle 39"/>
          <p:cNvSpPr>
            <a:spLocks noChangeArrowheads="1"/>
          </p:cNvSpPr>
          <p:nvPr/>
        </p:nvSpPr>
        <p:spPr bwMode="auto">
          <a:xfrm>
            <a:off x="4789487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52296" name="Rectangle 40"/>
          <p:cNvSpPr>
            <a:spLocks noChangeArrowheads="1"/>
          </p:cNvSpPr>
          <p:nvPr/>
        </p:nvSpPr>
        <p:spPr bwMode="blackWhite">
          <a:xfrm>
            <a:off x="4027487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52297" name="Rectangle 41"/>
          <p:cNvSpPr>
            <a:spLocks noChangeArrowheads="1"/>
          </p:cNvSpPr>
          <p:nvPr/>
        </p:nvSpPr>
        <p:spPr bwMode="blackWhite">
          <a:xfrm>
            <a:off x="4027487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52298" name="Rectangle 42"/>
          <p:cNvSpPr>
            <a:spLocks noChangeArrowheads="1"/>
          </p:cNvSpPr>
          <p:nvPr/>
        </p:nvSpPr>
        <p:spPr bwMode="ltGray">
          <a:xfrm>
            <a:off x="4248150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9" name="Rectangle 43"/>
          <p:cNvSpPr>
            <a:spLocks noChangeArrowheads="1"/>
          </p:cNvSpPr>
          <p:nvPr/>
        </p:nvSpPr>
        <p:spPr bwMode="ltGray">
          <a:xfrm>
            <a:off x="4781550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0" name="Rectangle 44"/>
          <p:cNvSpPr>
            <a:spLocks noChangeArrowheads="1"/>
          </p:cNvSpPr>
          <p:nvPr/>
        </p:nvSpPr>
        <p:spPr bwMode="ltGray">
          <a:xfrm>
            <a:off x="4019550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52301" name="Rectangle 45"/>
          <p:cNvSpPr>
            <a:spLocks noChangeArrowheads="1"/>
          </p:cNvSpPr>
          <p:nvPr/>
        </p:nvSpPr>
        <p:spPr bwMode="ltGray">
          <a:xfrm>
            <a:off x="4257675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2" name="Rectangle 46"/>
          <p:cNvSpPr>
            <a:spLocks noChangeArrowheads="1"/>
          </p:cNvSpPr>
          <p:nvPr/>
        </p:nvSpPr>
        <p:spPr bwMode="ltGray">
          <a:xfrm>
            <a:off x="4791075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3" name="Rectangle 47"/>
          <p:cNvSpPr>
            <a:spLocks noChangeArrowheads="1"/>
          </p:cNvSpPr>
          <p:nvPr/>
        </p:nvSpPr>
        <p:spPr bwMode="ltGray">
          <a:xfrm>
            <a:off x="4791075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4" name="Rectangle 48"/>
          <p:cNvSpPr>
            <a:spLocks noChangeArrowheads="1"/>
          </p:cNvSpPr>
          <p:nvPr/>
        </p:nvSpPr>
        <p:spPr bwMode="ltGray">
          <a:xfrm>
            <a:off x="4029075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52305" name="Rectangle 49"/>
          <p:cNvSpPr>
            <a:spLocks noChangeArrowheads="1"/>
          </p:cNvSpPr>
          <p:nvPr/>
        </p:nvSpPr>
        <p:spPr bwMode="ltGray">
          <a:xfrm>
            <a:off x="4783137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6" name="Rectangle 50"/>
          <p:cNvSpPr>
            <a:spLocks noChangeArrowheads="1"/>
          </p:cNvSpPr>
          <p:nvPr/>
        </p:nvSpPr>
        <p:spPr bwMode="ltGray">
          <a:xfrm>
            <a:off x="4267200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7" name="Rectangle 51"/>
          <p:cNvSpPr>
            <a:spLocks noChangeArrowheads="1"/>
          </p:cNvSpPr>
          <p:nvPr/>
        </p:nvSpPr>
        <p:spPr bwMode="ltGray">
          <a:xfrm>
            <a:off x="4800600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8" name="Rectangle 52"/>
          <p:cNvSpPr>
            <a:spLocks noChangeArrowheads="1"/>
          </p:cNvSpPr>
          <p:nvPr/>
        </p:nvSpPr>
        <p:spPr bwMode="ltGray">
          <a:xfrm>
            <a:off x="4800600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9" name="Rectangle 53"/>
          <p:cNvSpPr>
            <a:spLocks noChangeArrowheads="1"/>
          </p:cNvSpPr>
          <p:nvPr/>
        </p:nvSpPr>
        <p:spPr bwMode="ltGray">
          <a:xfrm>
            <a:off x="4038600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52310" name="Rectangle 54"/>
          <p:cNvSpPr>
            <a:spLocks noChangeArrowheads="1"/>
          </p:cNvSpPr>
          <p:nvPr/>
        </p:nvSpPr>
        <p:spPr bwMode="blackWhite">
          <a:xfrm>
            <a:off x="4262437" y="42306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311" name="Rectangle 55"/>
          <p:cNvSpPr>
            <a:spLocks noChangeArrowheads="1"/>
          </p:cNvSpPr>
          <p:nvPr/>
        </p:nvSpPr>
        <p:spPr bwMode="auto">
          <a:xfrm>
            <a:off x="4784725" y="42354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52312" name="Rectangle 56"/>
          <p:cNvSpPr>
            <a:spLocks noChangeArrowheads="1"/>
          </p:cNvSpPr>
          <p:nvPr/>
        </p:nvSpPr>
        <p:spPr bwMode="auto">
          <a:xfrm>
            <a:off x="4784725" y="45402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52316" name="Text Box 60"/>
          <p:cNvSpPr txBox="1">
            <a:spLocks noChangeArrowheads="1"/>
          </p:cNvSpPr>
          <p:nvPr/>
        </p:nvSpPr>
        <p:spPr bwMode="auto">
          <a:xfrm>
            <a:off x="3657600" y="1267361"/>
            <a:ext cx="226151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4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3188558" y="2363212"/>
            <a:ext cx="3642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/>
          <a:lstStyle/>
          <a:p>
            <a:r>
              <a:rPr lang="en-US" dirty="0"/>
              <a:t>Comparison: Fully Associative</a:t>
            </a:r>
          </a:p>
        </p:txBody>
      </p:sp>
      <p:sp>
        <p:nvSpPr>
          <p:cNvPr id="62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4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228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018" name="Rectangle 2"/>
          <p:cNvSpPr>
            <a:spLocks noChangeArrowheads="1"/>
          </p:cNvSpPr>
          <p:nvPr/>
        </p:nvSpPr>
        <p:spPr bwMode="auto">
          <a:xfrm>
            <a:off x="398462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20" name="Rectangle 4"/>
          <p:cNvSpPr>
            <a:spLocks noChangeArrowheads="1"/>
          </p:cNvSpPr>
          <p:nvPr/>
        </p:nvSpPr>
        <p:spPr bwMode="auto">
          <a:xfrm>
            <a:off x="6713537" y="990600"/>
            <a:ext cx="2049463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2021" name="Rectangle 5"/>
          <p:cNvSpPr>
            <a:spLocks noChangeArrowheads="1"/>
          </p:cNvSpPr>
          <p:nvPr/>
        </p:nvSpPr>
        <p:spPr bwMode="auto">
          <a:xfrm>
            <a:off x="2943225" y="990600"/>
            <a:ext cx="3748087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2023" name="Rectangle 7"/>
          <p:cNvSpPr>
            <a:spLocks noChangeArrowheads="1"/>
          </p:cNvSpPr>
          <p:nvPr/>
        </p:nvSpPr>
        <p:spPr bwMode="auto">
          <a:xfrm>
            <a:off x="7199312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42024" name="Rectangle 8"/>
          <p:cNvSpPr>
            <a:spLocks noChangeArrowheads="1"/>
          </p:cNvSpPr>
          <p:nvPr/>
        </p:nvSpPr>
        <p:spPr bwMode="auto">
          <a:xfrm>
            <a:off x="7199312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42025" name="Rectangle 9"/>
          <p:cNvSpPr>
            <a:spLocks noChangeArrowheads="1"/>
          </p:cNvSpPr>
          <p:nvPr/>
        </p:nvSpPr>
        <p:spPr bwMode="auto">
          <a:xfrm>
            <a:off x="7199312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42026" name="Rectangle 10"/>
          <p:cNvSpPr>
            <a:spLocks noChangeArrowheads="1"/>
          </p:cNvSpPr>
          <p:nvPr/>
        </p:nvSpPr>
        <p:spPr bwMode="auto">
          <a:xfrm>
            <a:off x="7199312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42027" name="Rectangle 11"/>
          <p:cNvSpPr>
            <a:spLocks noChangeArrowheads="1"/>
          </p:cNvSpPr>
          <p:nvPr/>
        </p:nvSpPr>
        <p:spPr bwMode="auto">
          <a:xfrm>
            <a:off x="7199312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42028" name="Rectangle 12"/>
          <p:cNvSpPr>
            <a:spLocks noChangeArrowheads="1"/>
          </p:cNvSpPr>
          <p:nvPr/>
        </p:nvSpPr>
        <p:spPr bwMode="auto">
          <a:xfrm>
            <a:off x="7199312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42029" name="Rectangle 13"/>
          <p:cNvSpPr>
            <a:spLocks noChangeArrowheads="1"/>
          </p:cNvSpPr>
          <p:nvPr/>
        </p:nvSpPr>
        <p:spPr bwMode="auto">
          <a:xfrm>
            <a:off x="7199312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42030" name="Rectangle 14"/>
          <p:cNvSpPr>
            <a:spLocks noChangeArrowheads="1"/>
          </p:cNvSpPr>
          <p:nvPr/>
        </p:nvSpPr>
        <p:spPr bwMode="auto">
          <a:xfrm>
            <a:off x="7199312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42031" name="Text Box 15"/>
          <p:cNvSpPr txBox="1">
            <a:spLocks noChangeArrowheads="1"/>
          </p:cNvSpPr>
          <p:nvPr/>
        </p:nvSpPr>
        <p:spPr bwMode="auto">
          <a:xfrm>
            <a:off x="6818312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42032" name="Text Box 16"/>
          <p:cNvSpPr txBox="1">
            <a:spLocks noChangeArrowheads="1"/>
          </p:cNvSpPr>
          <p:nvPr/>
        </p:nvSpPr>
        <p:spPr bwMode="auto">
          <a:xfrm>
            <a:off x="1019175" y="1030288"/>
            <a:ext cx="145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2033" name="Text Box 17"/>
          <p:cNvSpPr txBox="1">
            <a:spLocks noChangeArrowheads="1"/>
          </p:cNvSpPr>
          <p:nvPr/>
        </p:nvSpPr>
        <p:spPr bwMode="auto">
          <a:xfrm>
            <a:off x="7046912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2034" name="Rectangle 18"/>
          <p:cNvSpPr>
            <a:spLocks noChangeArrowheads="1"/>
          </p:cNvSpPr>
          <p:nvPr/>
        </p:nvSpPr>
        <p:spPr bwMode="auto">
          <a:xfrm>
            <a:off x="7199312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42035" name="Rectangle 19"/>
          <p:cNvSpPr>
            <a:spLocks noChangeArrowheads="1"/>
          </p:cNvSpPr>
          <p:nvPr/>
        </p:nvSpPr>
        <p:spPr bwMode="auto">
          <a:xfrm>
            <a:off x="7199312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42036" name="Rectangle 20"/>
          <p:cNvSpPr>
            <a:spLocks noChangeArrowheads="1"/>
          </p:cNvSpPr>
          <p:nvPr/>
        </p:nvSpPr>
        <p:spPr bwMode="auto">
          <a:xfrm>
            <a:off x="7199312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42037" name="Rectangle 21"/>
          <p:cNvSpPr>
            <a:spLocks noChangeArrowheads="1"/>
          </p:cNvSpPr>
          <p:nvPr/>
        </p:nvSpPr>
        <p:spPr bwMode="auto">
          <a:xfrm>
            <a:off x="7199312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42038" name="Rectangle 22"/>
          <p:cNvSpPr>
            <a:spLocks noChangeArrowheads="1"/>
          </p:cNvSpPr>
          <p:nvPr/>
        </p:nvSpPr>
        <p:spPr bwMode="auto">
          <a:xfrm>
            <a:off x="7199312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42039" name="Rectangle 23"/>
          <p:cNvSpPr>
            <a:spLocks noChangeArrowheads="1"/>
          </p:cNvSpPr>
          <p:nvPr/>
        </p:nvSpPr>
        <p:spPr bwMode="auto">
          <a:xfrm>
            <a:off x="7199312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42040" name="Rectangle 24"/>
          <p:cNvSpPr>
            <a:spLocks noChangeArrowheads="1"/>
          </p:cNvSpPr>
          <p:nvPr/>
        </p:nvSpPr>
        <p:spPr bwMode="auto">
          <a:xfrm>
            <a:off x="7199312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42041" name="Rectangle 25"/>
          <p:cNvSpPr>
            <a:spLocks noChangeArrowheads="1"/>
          </p:cNvSpPr>
          <p:nvPr/>
        </p:nvSpPr>
        <p:spPr bwMode="auto">
          <a:xfrm>
            <a:off x="7199312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42042" name="Text Box 26"/>
          <p:cNvSpPr txBox="1">
            <a:spLocks noChangeArrowheads="1"/>
          </p:cNvSpPr>
          <p:nvPr/>
        </p:nvSpPr>
        <p:spPr bwMode="auto">
          <a:xfrm>
            <a:off x="4227512" y="5303837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42043" name="Text Box 27"/>
          <p:cNvSpPr txBox="1">
            <a:spLocks noChangeArrowheads="1"/>
          </p:cNvSpPr>
          <p:nvPr/>
        </p:nvSpPr>
        <p:spPr bwMode="auto">
          <a:xfrm>
            <a:off x="3255962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2044" name="Rectangle 28"/>
          <p:cNvSpPr>
            <a:spLocks noChangeArrowheads="1"/>
          </p:cNvSpPr>
          <p:nvPr/>
        </p:nvSpPr>
        <p:spPr bwMode="blackWhite">
          <a:xfrm>
            <a:off x="3255962" y="2971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45" name="Rectangle 29"/>
          <p:cNvSpPr>
            <a:spLocks noChangeArrowheads="1"/>
          </p:cNvSpPr>
          <p:nvPr/>
        </p:nvSpPr>
        <p:spPr bwMode="auto">
          <a:xfrm>
            <a:off x="3789362" y="2971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46" name="Rectangle 30"/>
          <p:cNvSpPr>
            <a:spLocks noChangeArrowheads="1"/>
          </p:cNvSpPr>
          <p:nvPr/>
        </p:nvSpPr>
        <p:spPr bwMode="auto">
          <a:xfrm>
            <a:off x="3789362" y="3276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47" name="Text Box 31"/>
          <p:cNvSpPr txBox="1">
            <a:spLocks noChangeArrowheads="1"/>
          </p:cNvSpPr>
          <p:nvPr/>
        </p:nvSpPr>
        <p:spPr bwMode="auto">
          <a:xfrm>
            <a:off x="3179762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2048" name="Rectangle 32"/>
          <p:cNvSpPr>
            <a:spLocks noChangeArrowheads="1"/>
          </p:cNvSpPr>
          <p:nvPr/>
        </p:nvSpPr>
        <p:spPr bwMode="blackWhite">
          <a:xfrm>
            <a:off x="3255962" y="3581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49" name="Rectangle 33"/>
          <p:cNvSpPr>
            <a:spLocks noChangeArrowheads="1"/>
          </p:cNvSpPr>
          <p:nvPr/>
        </p:nvSpPr>
        <p:spPr bwMode="auto">
          <a:xfrm>
            <a:off x="3789362" y="3581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0" name="Rectangle 34"/>
          <p:cNvSpPr>
            <a:spLocks noChangeArrowheads="1"/>
          </p:cNvSpPr>
          <p:nvPr/>
        </p:nvSpPr>
        <p:spPr bwMode="auto">
          <a:xfrm>
            <a:off x="3789362" y="3886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1" name="Rectangle 35"/>
          <p:cNvSpPr>
            <a:spLocks noChangeArrowheads="1"/>
          </p:cNvSpPr>
          <p:nvPr/>
        </p:nvSpPr>
        <p:spPr bwMode="blackWhite">
          <a:xfrm>
            <a:off x="3027362" y="29718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2" name="Rectangle 36"/>
          <p:cNvSpPr>
            <a:spLocks noChangeArrowheads="1"/>
          </p:cNvSpPr>
          <p:nvPr/>
        </p:nvSpPr>
        <p:spPr bwMode="blackWhite">
          <a:xfrm>
            <a:off x="3027362" y="35814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3" name="Rectangle 37"/>
          <p:cNvSpPr>
            <a:spLocks noChangeArrowheads="1"/>
          </p:cNvSpPr>
          <p:nvPr/>
        </p:nvSpPr>
        <p:spPr bwMode="ltGray">
          <a:xfrm>
            <a:off x="4848225" y="2978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4" name="Rectangle 38"/>
          <p:cNvSpPr>
            <a:spLocks noChangeArrowheads="1"/>
          </p:cNvSpPr>
          <p:nvPr/>
        </p:nvSpPr>
        <p:spPr bwMode="ltGray">
          <a:xfrm>
            <a:off x="5629275" y="32686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5" name="Rectangle 39"/>
          <p:cNvSpPr>
            <a:spLocks noChangeArrowheads="1"/>
          </p:cNvSpPr>
          <p:nvPr/>
        </p:nvSpPr>
        <p:spPr bwMode="ltGray">
          <a:xfrm>
            <a:off x="5095875" y="357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6" name="Rectangle 40"/>
          <p:cNvSpPr>
            <a:spLocks noChangeArrowheads="1"/>
          </p:cNvSpPr>
          <p:nvPr/>
        </p:nvSpPr>
        <p:spPr bwMode="ltGray">
          <a:xfrm>
            <a:off x="5629275" y="2960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7" name="Rectangle 41"/>
          <p:cNvSpPr>
            <a:spLocks noChangeArrowheads="1"/>
          </p:cNvSpPr>
          <p:nvPr/>
        </p:nvSpPr>
        <p:spPr bwMode="ltGray">
          <a:xfrm>
            <a:off x="5629275" y="38735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8" name="Rectangle 42"/>
          <p:cNvSpPr>
            <a:spLocks noChangeArrowheads="1"/>
          </p:cNvSpPr>
          <p:nvPr/>
        </p:nvSpPr>
        <p:spPr bwMode="ltGray">
          <a:xfrm>
            <a:off x="4867275" y="3554413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9" name="Rectangle 43"/>
          <p:cNvSpPr>
            <a:spLocks noChangeArrowheads="1"/>
          </p:cNvSpPr>
          <p:nvPr/>
        </p:nvSpPr>
        <p:spPr bwMode="blackWhite">
          <a:xfrm>
            <a:off x="5081587" y="2978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60" name="Rectangle 44"/>
          <p:cNvSpPr>
            <a:spLocks noChangeArrowheads="1"/>
          </p:cNvSpPr>
          <p:nvPr/>
        </p:nvSpPr>
        <p:spPr bwMode="ltGray">
          <a:xfrm>
            <a:off x="5629275" y="35639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61" name="Text Box 45"/>
          <p:cNvSpPr txBox="1">
            <a:spLocks noChangeArrowheads="1"/>
          </p:cNvSpPr>
          <p:nvPr/>
        </p:nvSpPr>
        <p:spPr bwMode="auto">
          <a:xfrm>
            <a:off x="4430712" y="914400"/>
            <a:ext cx="2261517" cy="14773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2 </a:t>
            </a:r>
            <a:r>
              <a:rPr lang="en-US" b="1" dirty="0" smtClean="0">
                <a:solidFill>
                  <a:schemeClr val="accent1"/>
                </a:solidFill>
              </a:rPr>
              <a:t>sets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r>
              <a:rPr lang="en-US" b="1" u="sng" dirty="0">
                <a:solidFill>
                  <a:schemeClr val="accent1"/>
                </a:solidFill>
              </a:rPr>
              <a:t>3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set index 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542062" name="Text Box 46"/>
          <p:cNvSpPr txBox="1">
            <a:spLocks noChangeArrowheads="1"/>
          </p:cNvSpPr>
          <p:nvPr/>
        </p:nvSpPr>
        <p:spPr bwMode="auto">
          <a:xfrm>
            <a:off x="768350" y="2109788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dirty="0"/>
              <a:t>Comparison: </a:t>
            </a:r>
            <a:r>
              <a:rPr lang="en-US" dirty="0" smtClean="0"/>
              <a:t>2-Way Set </a:t>
            </a:r>
            <a:r>
              <a:rPr lang="en-US" dirty="0"/>
              <a:t>Associative</a:t>
            </a:r>
          </a:p>
        </p:txBody>
      </p:sp>
      <p:sp>
        <p:nvSpPr>
          <p:cNvPr id="48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5005387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</p:spTree>
    <p:extLst>
      <p:ext uri="{BB962C8B-B14F-4D97-AF65-F5344CB8AC3E}">
        <p14:creationId xmlns:p14="http://schemas.microsoft.com/office/powerpoint/2010/main" val="293910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204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018" name="Rectangle 2"/>
          <p:cNvSpPr>
            <a:spLocks noChangeArrowheads="1"/>
          </p:cNvSpPr>
          <p:nvPr/>
        </p:nvSpPr>
        <p:spPr bwMode="auto">
          <a:xfrm>
            <a:off x="398462" y="9906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20" name="Rectangle 4"/>
          <p:cNvSpPr>
            <a:spLocks noChangeArrowheads="1"/>
          </p:cNvSpPr>
          <p:nvPr/>
        </p:nvSpPr>
        <p:spPr bwMode="auto">
          <a:xfrm>
            <a:off x="6713537" y="990600"/>
            <a:ext cx="2049463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2021" name="Rectangle 5"/>
          <p:cNvSpPr>
            <a:spLocks noChangeArrowheads="1"/>
          </p:cNvSpPr>
          <p:nvPr/>
        </p:nvSpPr>
        <p:spPr bwMode="auto">
          <a:xfrm>
            <a:off x="2943225" y="990600"/>
            <a:ext cx="3748087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2023" name="Rectangle 7"/>
          <p:cNvSpPr>
            <a:spLocks noChangeArrowheads="1"/>
          </p:cNvSpPr>
          <p:nvPr/>
        </p:nvSpPr>
        <p:spPr bwMode="auto">
          <a:xfrm>
            <a:off x="7199312" y="175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42024" name="Rectangle 8"/>
          <p:cNvSpPr>
            <a:spLocks noChangeArrowheads="1"/>
          </p:cNvSpPr>
          <p:nvPr/>
        </p:nvSpPr>
        <p:spPr bwMode="auto">
          <a:xfrm>
            <a:off x="7199312" y="23622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42025" name="Rectangle 9"/>
          <p:cNvSpPr>
            <a:spLocks noChangeArrowheads="1"/>
          </p:cNvSpPr>
          <p:nvPr/>
        </p:nvSpPr>
        <p:spPr bwMode="auto">
          <a:xfrm>
            <a:off x="7199312" y="2971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42026" name="Rectangle 10"/>
          <p:cNvSpPr>
            <a:spLocks noChangeArrowheads="1"/>
          </p:cNvSpPr>
          <p:nvPr/>
        </p:nvSpPr>
        <p:spPr bwMode="auto">
          <a:xfrm>
            <a:off x="7199312" y="3276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42027" name="Rectangle 11"/>
          <p:cNvSpPr>
            <a:spLocks noChangeArrowheads="1"/>
          </p:cNvSpPr>
          <p:nvPr/>
        </p:nvSpPr>
        <p:spPr bwMode="auto">
          <a:xfrm>
            <a:off x="7199312" y="38862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42028" name="Rectangle 12"/>
          <p:cNvSpPr>
            <a:spLocks noChangeArrowheads="1"/>
          </p:cNvSpPr>
          <p:nvPr/>
        </p:nvSpPr>
        <p:spPr bwMode="auto">
          <a:xfrm>
            <a:off x="7199312" y="4495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42029" name="Rectangle 13"/>
          <p:cNvSpPr>
            <a:spLocks noChangeArrowheads="1"/>
          </p:cNvSpPr>
          <p:nvPr/>
        </p:nvSpPr>
        <p:spPr bwMode="auto">
          <a:xfrm>
            <a:off x="7199312" y="51054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42030" name="Rectangle 14"/>
          <p:cNvSpPr>
            <a:spLocks noChangeArrowheads="1"/>
          </p:cNvSpPr>
          <p:nvPr/>
        </p:nvSpPr>
        <p:spPr bwMode="auto">
          <a:xfrm>
            <a:off x="7199312" y="57150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42031" name="Text Box 15"/>
          <p:cNvSpPr txBox="1">
            <a:spLocks noChangeArrowheads="1"/>
          </p:cNvSpPr>
          <p:nvPr/>
        </p:nvSpPr>
        <p:spPr bwMode="auto">
          <a:xfrm>
            <a:off x="6818312" y="13716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42032" name="Text Box 16"/>
          <p:cNvSpPr txBox="1">
            <a:spLocks noChangeArrowheads="1"/>
          </p:cNvSpPr>
          <p:nvPr/>
        </p:nvSpPr>
        <p:spPr bwMode="auto">
          <a:xfrm>
            <a:off x="1019175" y="1030288"/>
            <a:ext cx="145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2033" name="Text Box 17"/>
          <p:cNvSpPr txBox="1">
            <a:spLocks noChangeArrowheads="1"/>
          </p:cNvSpPr>
          <p:nvPr/>
        </p:nvSpPr>
        <p:spPr bwMode="auto">
          <a:xfrm>
            <a:off x="7046912" y="9144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2034" name="Rectangle 18"/>
          <p:cNvSpPr>
            <a:spLocks noChangeArrowheads="1"/>
          </p:cNvSpPr>
          <p:nvPr/>
        </p:nvSpPr>
        <p:spPr bwMode="auto">
          <a:xfrm>
            <a:off x="7199312" y="144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42035" name="Rectangle 19"/>
          <p:cNvSpPr>
            <a:spLocks noChangeArrowheads="1"/>
          </p:cNvSpPr>
          <p:nvPr/>
        </p:nvSpPr>
        <p:spPr bwMode="auto">
          <a:xfrm>
            <a:off x="7199312" y="20574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42036" name="Rectangle 20"/>
          <p:cNvSpPr>
            <a:spLocks noChangeArrowheads="1"/>
          </p:cNvSpPr>
          <p:nvPr/>
        </p:nvSpPr>
        <p:spPr bwMode="auto">
          <a:xfrm>
            <a:off x="7199312" y="26670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42037" name="Rectangle 21"/>
          <p:cNvSpPr>
            <a:spLocks noChangeArrowheads="1"/>
          </p:cNvSpPr>
          <p:nvPr/>
        </p:nvSpPr>
        <p:spPr bwMode="auto">
          <a:xfrm>
            <a:off x="7199312" y="35814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42038" name="Rectangle 22"/>
          <p:cNvSpPr>
            <a:spLocks noChangeArrowheads="1"/>
          </p:cNvSpPr>
          <p:nvPr/>
        </p:nvSpPr>
        <p:spPr bwMode="auto">
          <a:xfrm>
            <a:off x="7199312" y="41910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42039" name="Rectangle 23"/>
          <p:cNvSpPr>
            <a:spLocks noChangeArrowheads="1"/>
          </p:cNvSpPr>
          <p:nvPr/>
        </p:nvSpPr>
        <p:spPr bwMode="auto">
          <a:xfrm>
            <a:off x="7199312" y="4800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42040" name="Rectangle 24"/>
          <p:cNvSpPr>
            <a:spLocks noChangeArrowheads="1"/>
          </p:cNvSpPr>
          <p:nvPr/>
        </p:nvSpPr>
        <p:spPr bwMode="auto">
          <a:xfrm>
            <a:off x="7199312" y="54102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42041" name="Rectangle 25"/>
          <p:cNvSpPr>
            <a:spLocks noChangeArrowheads="1"/>
          </p:cNvSpPr>
          <p:nvPr/>
        </p:nvSpPr>
        <p:spPr bwMode="auto">
          <a:xfrm>
            <a:off x="7199312" y="60198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42042" name="Text Box 26"/>
          <p:cNvSpPr txBox="1">
            <a:spLocks noChangeArrowheads="1"/>
          </p:cNvSpPr>
          <p:nvPr/>
        </p:nvSpPr>
        <p:spPr bwMode="auto">
          <a:xfrm>
            <a:off x="4227512" y="5303837"/>
            <a:ext cx="13350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7</a:t>
            </a:r>
          </a:p>
        </p:txBody>
      </p:sp>
      <p:sp>
        <p:nvSpPr>
          <p:cNvPr id="3542043" name="Text Box 27"/>
          <p:cNvSpPr txBox="1">
            <a:spLocks noChangeArrowheads="1"/>
          </p:cNvSpPr>
          <p:nvPr/>
        </p:nvSpPr>
        <p:spPr bwMode="auto">
          <a:xfrm>
            <a:off x="3255962" y="9144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2044" name="Rectangle 28"/>
          <p:cNvSpPr>
            <a:spLocks noChangeArrowheads="1"/>
          </p:cNvSpPr>
          <p:nvPr/>
        </p:nvSpPr>
        <p:spPr bwMode="blackWhite">
          <a:xfrm>
            <a:off x="3255962" y="2971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45" name="Rectangle 29"/>
          <p:cNvSpPr>
            <a:spLocks noChangeArrowheads="1"/>
          </p:cNvSpPr>
          <p:nvPr/>
        </p:nvSpPr>
        <p:spPr bwMode="auto">
          <a:xfrm>
            <a:off x="3789362" y="2971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46" name="Rectangle 30"/>
          <p:cNvSpPr>
            <a:spLocks noChangeArrowheads="1"/>
          </p:cNvSpPr>
          <p:nvPr/>
        </p:nvSpPr>
        <p:spPr bwMode="auto">
          <a:xfrm>
            <a:off x="3789362" y="3276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48" name="Rectangle 32"/>
          <p:cNvSpPr>
            <a:spLocks noChangeArrowheads="1"/>
          </p:cNvSpPr>
          <p:nvPr/>
        </p:nvSpPr>
        <p:spPr bwMode="blackWhite">
          <a:xfrm>
            <a:off x="3255962" y="3581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49" name="Rectangle 33"/>
          <p:cNvSpPr>
            <a:spLocks noChangeArrowheads="1"/>
          </p:cNvSpPr>
          <p:nvPr/>
        </p:nvSpPr>
        <p:spPr bwMode="auto">
          <a:xfrm>
            <a:off x="3789362" y="3581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0" name="Rectangle 34"/>
          <p:cNvSpPr>
            <a:spLocks noChangeArrowheads="1"/>
          </p:cNvSpPr>
          <p:nvPr/>
        </p:nvSpPr>
        <p:spPr bwMode="auto">
          <a:xfrm>
            <a:off x="3789362" y="3886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1" name="Rectangle 35"/>
          <p:cNvSpPr>
            <a:spLocks noChangeArrowheads="1"/>
          </p:cNvSpPr>
          <p:nvPr/>
        </p:nvSpPr>
        <p:spPr bwMode="blackWhite">
          <a:xfrm>
            <a:off x="3027362" y="29718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2" name="Rectangle 36"/>
          <p:cNvSpPr>
            <a:spLocks noChangeArrowheads="1"/>
          </p:cNvSpPr>
          <p:nvPr/>
        </p:nvSpPr>
        <p:spPr bwMode="blackWhite">
          <a:xfrm>
            <a:off x="3027362" y="35814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3" name="Rectangle 37"/>
          <p:cNvSpPr>
            <a:spLocks noChangeArrowheads="1"/>
          </p:cNvSpPr>
          <p:nvPr/>
        </p:nvSpPr>
        <p:spPr bwMode="ltGray">
          <a:xfrm>
            <a:off x="4848225" y="2978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4" name="Rectangle 38"/>
          <p:cNvSpPr>
            <a:spLocks noChangeArrowheads="1"/>
          </p:cNvSpPr>
          <p:nvPr/>
        </p:nvSpPr>
        <p:spPr bwMode="ltGray">
          <a:xfrm>
            <a:off x="5629275" y="32686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5" name="Rectangle 39"/>
          <p:cNvSpPr>
            <a:spLocks noChangeArrowheads="1"/>
          </p:cNvSpPr>
          <p:nvPr/>
        </p:nvSpPr>
        <p:spPr bwMode="ltGray">
          <a:xfrm>
            <a:off x="5095875" y="357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6" name="Rectangle 40"/>
          <p:cNvSpPr>
            <a:spLocks noChangeArrowheads="1"/>
          </p:cNvSpPr>
          <p:nvPr/>
        </p:nvSpPr>
        <p:spPr bwMode="ltGray">
          <a:xfrm>
            <a:off x="5629275" y="29606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7" name="Rectangle 41"/>
          <p:cNvSpPr>
            <a:spLocks noChangeArrowheads="1"/>
          </p:cNvSpPr>
          <p:nvPr/>
        </p:nvSpPr>
        <p:spPr bwMode="ltGray">
          <a:xfrm>
            <a:off x="5629275" y="38735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8" name="Rectangle 42"/>
          <p:cNvSpPr>
            <a:spLocks noChangeArrowheads="1"/>
          </p:cNvSpPr>
          <p:nvPr/>
        </p:nvSpPr>
        <p:spPr bwMode="ltGray">
          <a:xfrm>
            <a:off x="4867275" y="3554413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9" name="Rectangle 43"/>
          <p:cNvSpPr>
            <a:spLocks noChangeArrowheads="1"/>
          </p:cNvSpPr>
          <p:nvPr/>
        </p:nvSpPr>
        <p:spPr bwMode="blackWhite">
          <a:xfrm>
            <a:off x="5081587" y="2978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60" name="Rectangle 44"/>
          <p:cNvSpPr>
            <a:spLocks noChangeArrowheads="1"/>
          </p:cNvSpPr>
          <p:nvPr/>
        </p:nvSpPr>
        <p:spPr bwMode="ltGray">
          <a:xfrm>
            <a:off x="5629275" y="35639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61" name="Text Box 45"/>
          <p:cNvSpPr txBox="1">
            <a:spLocks noChangeArrowheads="1"/>
          </p:cNvSpPr>
          <p:nvPr/>
        </p:nvSpPr>
        <p:spPr bwMode="auto">
          <a:xfrm>
            <a:off x="4430712" y="914400"/>
            <a:ext cx="2261517" cy="14773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2 </a:t>
            </a:r>
            <a:r>
              <a:rPr lang="en-US" b="1" dirty="0" smtClean="0">
                <a:solidFill>
                  <a:schemeClr val="accent1"/>
                </a:solidFill>
              </a:rPr>
              <a:t>sets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r>
              <a:rPr lang="en-US" b="1" u="sng" dirty="0">
                <a:solidFill>
                  <a:schemeClr val="accent1"/>
                </a:solidFill>
              </a:rPr>
              <a:t>3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set index 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542062" name="Text Box 46"/>
          <p:cNvSpPr txBox="1">
            <a:spLocks noChangeArrowheads="1"/>
          </p:cNvSpPr>
          <p:nvPr/>
        </p:nvSpPr>
        <p:spPr bwMode="auto">
          <a:xfrm>
            <a:off x="768350" y="2109788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2455133" y="2133600"/>
            <a:ext cx="3898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48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3963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dirty="0"/>
              <a:t>Comparison: </a:t>
            </a:r>
            <a:r>
              <a:rPr lang="en-US" dirty="0" smtClean="0"/>
              <a:t>2-Way Set </a:t>
            </a:r>
            <a:r>
              <a:rPr lang="en-US" dirty="0"/>
              <a:t>Associative</a:t>
            </a: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3179762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5005387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</p:spTree>
    <p:extLst>
      <p:ext uri="{BB962C8B-B14F-4D97-AF65-F5344CB8AC3E}">
        <p14:creationId xmlns:p14="http://schemas.microsoft.com/office/powerpoint/2010/main" val="25048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204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04800" y="914400"/>
            <a:ext cx="8534400" cy="57912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Caching assumptions</a:t>
            </a:r>
          </a:p>
          <a:p>
            <a:pPr lvl="1"/>
            <a:r>
              <a:rPr lang="en-US" dirty="0" smtClean="0"/>
              <a:t>small working set: 90/10 rule</a:t>
            </a:r>
          </a:p>
          <a:p>
            <a:pPr lvl="1"/>
            <a:r>
              <a:rPr lang="en-US" dirty="0" smtClean="0"/>
              <a:t>can predict future: spatial &amp; temporal locality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Benefits</a:t>
            </a:r>
          </a:p>
          <a:p>
            <a:pPr lvl="1"/>
            <a:r>
              <a:rPr lang="en-US" dirty="0" smtClean="0"/>
              <a:t>big &amp; fast memory built from (big &amp; slow) + (small &amp; fast)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Tradeoffs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associativity, line size, hit cost, miss penalty, hit rate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Fully Associative  higher hit cost, higher hit rate</a:t>
            </a:r>
          </a:p>
          <a:p>
            <a:pPr lvl="1"/>
            <a:r>
              <a:rPr lang="en-US" dirty="0" smtClean="0"/>
              <a:t>Larger block size </a:t>
            </a:r>
            <a:r>
              <a:rPr lang="en-US" dirty="0" smtClean="0">
                <a:sym typeface="Wingdings" pitchFamily="2" charset="2"/>
              </a:rPr>
              <a:t> lower hit cost, higher miss penalty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8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Remaining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 Do:</a:t>
            </a:r>
          </a:p>
          <a:p>
            <a:pPr lvl="1"/>
            <a:r>
              <a:rPr lang="en-US" sz="3600" dirty="0" smtClean="0"/>
              <a:t>Evicting cache lines</a:t>
            </a:r>
          </a:p>
          <a:p>
            <a:pPr lvl="1"/>
            <a:r>
              <a:rPr lang="en-US" sz="3600" dirty="0" smtClean="0"/>
              <a:t>Picking cache parameters</a:t>
            </a:r>
          </a:p>
          <a:p>
            <a:pPr lvl="1"/>
            <a:r>
              <a:rPr lang="en-US" sz="3600" dirty="0" smtClean="0"/>
              <a:t>Writing using the cache</a:t>
            </a:r>
          </a:p>
        </p:txBody>
      </p:sp>
    </p:spTree>
    <p:extLst>
      <p:ext uri="{BB962C8B-B14F-4D97-AF65-F5344CB8AC3E}">
        <p14:creationId xmlns:p14="http://schemas.microsoft.com/office/powerpoint/2010/main" val="254052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6">
      <a:dk1>
        <a:srgbClr val="FFFFFF"/>
      </a:dk1>
      <a:lt1>
        <a:sysClr val="window" lastClr="FFFFFF"/>
      </a:lt1>
      <a:dk2>
        <a:srgbClr val="000000"/>
      </a:dk2>
      <a:lt2>
        <a:srgbClr val="FFFFFF"/>
      </a:lt2>
      <a:accent1>
        <a:srgbClr val="FFFF00"/>
      </a:accent1>
      <a:accent2>
        <a:srgbClr val="18B9BC"/>
      </a:accent2>
      <a:accent3>
        <a:srgbClr val="7E368E"/>
      </a:accent3>
      <a:accent4>
        <a:srgbClr val="00836F"/>
      </a:accent4>
      <a:accent5>
        <a:srgbClr val="80393C"/>
      </a:accent5>
      <a:accent6>
        <a:srgbClr val="C1AF55"/>
      </a:accent6>
      <a:hlink>
        <a:srgbClr val="74B6BC"/>
      </a:hlink>
      <a:folHlink>
        <a:srgbClr val="7F95A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13870</TotalTime>
  <Words>11473</Words>
  <Application>Microsoft Macintosh PowerPoint</Application>
  <PresentationFormat>On-screen Show (4:3)</PresentationFormat>
  <Paragraphs>4747</Paragraphs>
  <Slides>97</Slides>
  <Notes>89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 Theme</vt:lpstr>
      <vt:lpstr>PowerPoint Presentation</vt:lpstr>
      <vt:lpstr>Big Picture: Memory</vt:lpstr>
      <vt:lpstr>What is in Memory?</vt:lpstr>
      <vt:lpstr>Problem</vt:lpstr>
      <vt:lpstr>Problem</vt:lpstr>
      <vt:lpstr>Memory Hierarchy</vt:lpstr>
      <vt:lpstr>Goal</vt:lpstr>
      <vt:lpstr>Memory Hierarchy</vt:lpstr>
      <vt:lpstr>Caches on Today’s CPUs</vt:lpstr>
      <vt:lpstr>Just like your Contacts!</vt:lpstr>
      <vt:lpstr>Memory Hierarchy</vt:lpstr>
      <vt:lpstr>Memory Hierarchy</vt:lpstr>
      <vt:lpstr>Insight for Caches</vt:lpstr>
      <vt:lpstr>What is in Memory?</vt:lpstr>
      <vt:lpstr>Cache Lookups (Read)</vt:lpstr>
      <vt:lpstr>Cache Lookups (Read)</vt:lpstr>
      <vt:lpstr>Definitions and Terms</vt:lpstr>
      <vt:lpstr>Cache Questions</vt:lpstr>
      <vt:lpstr>Three common designs</vt:lpstr>
      <vt:lpstr>Direct Mapped Cache</vt:lpstr>
      <vt:lpstr>Direct Mapped Cache</vt:lpstr>
      <vt:lpstr>Direct Mapped Cache</vt:lpstr>
      <vt:lpstr>Direct Mapped Cache</vt:lpstr>
      <vt:lpstr>Direct Mapped Cache</vt:lpstr>
      <vt:lpstr>Direct Mapped Cache</vt:lpstr>
      <vt:lpstr>Direct Mapped Cache</vt:lpstr>
      <vt:lpstr>Direct Mapped Cache</vt:lpstr>
      <vt:lpstr>Direct Mapped Cache</vt:lpstr>
      <vt:lpstr>Direct Mapped Cache (Reading)</vt:lpstr>
      <vt:lpstr>Direct Mapped Cache (Reading)</vt:lpstr>
      <vt:lpstr>Direct Mapped Cache (Reading)</vt:lpstr>
      <vt:lpstr>Example: Direct Mapped Cache</vt:lpstr>
      <vt:lpstr>Example: Direct Mapped Cache</vt:lpstr>
      <vt:lpstr>1st Access</vt:lpstr>
      <vt:lpstr>1st Access</vt:lpstr>
      <vt:lpstr>2nd Access</vt:lpstr>
      <vt:lpstr>2nd Access</vt:lpstr>
      <vt:lpstr>3rd Access</vt:lpstr>
      <vt:lpstr>3rd Access</vt:lpstr>
      <vt:lpstr>4th Access</vt:lpstr>
      <vt:lpstr>4th Access</vt:lpstr>
      <vt:lpstr>5th Access</vt:lpstr>
      <vt:lpstr>5th Access</vt:lpstr>
      <vt:lpstr>6th Access</vt:lpstr>
      <vt:lpstr>6th Access</vt:lpstr>
      <vt:lpstr>7th Access</vt:lpstr>
      <vt:lpstr>7th Access</vt:lpstr>
      <vt:lpstr>8th Access</vt:lpstr>
      <vt:lpstr>8th Access</vt:lpstr>
      <vt:lpstr>Misses</vt:lpstr>
      <vt:lpstr>Misses</vt:lpstr>
      <vt:lpstr>6th Access</vt:lpstr>
      <vt:lpstr>6th Access</vt:lpstr>
      <vt:lpstr>7th Access</vt:lpstr>
      <vt:lpstr>7th Access</vt:lpstr>
      <vt:lpstr>8th and 9th Accesses</vt:lpstr>
      <vt:lpstr>8th and 9th Accesses</vt:lpstr>
      <vt:lpstr>10th and 11th Accesses</vt:lpstr>
      <vt:lpstr>10th and 11th Accesses</vt:lpstr>
      <vt:lpstr>Cache Organization</vt:lpstr>
      <vt:lpstr>Direct Mapped Cache</vt:lpstr>
      <vt:lpstr>Fully Associative Cache</vt:lpstr>
      <vt:lpstr>Fully Associative Cache</vt:lpstr>
      <vt:lpstr>Fully Associative Cache (Reading)</vt:lpstr>
      <vt:lpstr>Fully Associative Cache (Reading)</vt:lpstr>
      <vt:lpstr>Fully Associative Cache (Reading)</vt:lpstr>
      <vt:lpstr>Example: Fully Associative Cache</vt:lpstr>
      <vt:lpstr>1st Access</vt:lpstr>
      <vt:lpstr>1st Access</vt:lpstr>
      <vt:lpstr>2nd Access</vt:lpstr>
      <vt:lpstr>2nd Access</vt:lpstr>
      <vt:lpstr>3rd Access</vt:lpstr>
      <vt:lpstr>3rd Access</vt:lpstr>
      <vt:lpstr>4th Access</vt:lpstr>
      <vt:lpstr>4th Access</vt:lpstr>
      <vt:lpstr>5th Access</vt:lpstr>
      <vt:lpstr>5th Access</vt:lpstr>
      <vt:lpstr>6th Access</vt:lpstr>
      <vt:lpstr>6th Access</vt:lpstr>
      <vt:lpstr>7th Access</vt:lpstr>
      <vt:lpstr>7th Access</vt:lpstr>
      <vt:lpstr>8th and 9th Accesses</vt:lpstr>
      <vt:lpstr>8th and 9th Accesses</vt:lpstr>
      <vt:lpstr>10th and 11th Accesses</vt:lpstr>
      <vt:lpstr>10th and 11th Accesses</vt:lpstr>
      <vt:lpstr>Eviction</vt:lpstr>
      <vt:lpstr>Cache Tradeoffs</vt:lpstr>
      <vt:lpstr>Hybrid Approach</vt:lpstr>
      <vt:lpstr>3-Way Set Associative Cache</vt:lpstr>
      <vt:lpstr>Comparison: Direct Mapped</vt:lpstr>
      <vt:lpstr>Comparison: Direct Mapped</vt:lpstr>
      <vt:lpstr>Comparison: Fully Associative</vt:lpstr>
      <vt:lpstr>Comparison: Fully Associative</vt:lpstr>
      <vt:lpstr>Comparison: 2-Way Set Associative</vt:lpstr>
      <vt:lpstr>Comparison: 2-Way Set Associative</vt:lpstr>
      <vt:lpstr>Summary</vt:lpstr>
      <vt:lpstr>Remaining Issues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Weatherspoon;Kavita Bala</dc:creator>
  <cp:lastModifiedBy>Deniz</cp:lastModifiedBy>
  <cp:revision>3166</cp:revision>
  <cp:lastPrinted>2015-03-18T22:39:05Z</cp:lastPrinted>
  <dcterms:created xsi:type="dcterms:W3CDTF">2012-11-28T14:27:55Z</dcterms:created>
  <dcterms:modified xsi:type="dcterms:W3CDTF">2015-03-18T22:39:54Z</dcterms:modified>
</cp:coreProperties>
</file>