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3.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notesSlides/notesSlide4.xml" ContentType="application/vnd.openxmlformats-officedocument.presentationml.notesSlide+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notesSlides/notesSlide5.xml" ContentType="application/vnd.openxmlformats-officedocument.presentationml.notesSlide+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notesSlides/notesSlide6.xml" ContentType="application/vnd.openxmlformats-officedocument.presentationml.notesSlide+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notesSlides/notesSlide7.xml" ContentType="application/vnd.openxmlformats-officedocument.presentationml.notesSlide+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notesSlides/notesSlide8.xml" ContentType="application/vnd.openxmlformats-officedocument.presentationml.notesSlide+xml"/>
  <Override PartName="/ppt/tags/tag329.xml" ContentType="application/vnd.openxmlformats-officedocument.presentationml.tags+xml"/>
  <Override PartName="/ppt/tags/tag330.xml" ContentType="application/vnd.openxmlformats-officedocument.presentationml.tags+xml"/>
  <Override PartName="/ppt/notesSlides/notesSlide9.xml" ContentType="application/vnd.openxmlformats-officedocument.presentationml.notesSlide+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notesSlides/notesSlide10.xml" ContentType="application/vnd.openxmlformats-officedocument.presentationml.notesSlide+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notesSlides/notesSlide11.xml" ContentType="application/vnd.openxmlformats-officedocument.presentationml.notesSlide+xml"/>
  <Override PartName="/ppt/tags/tag345.xml" ContentType="application/vnd.openxmlformats-officedocument.presentationml.tags+xml"/>
  <Override PartName="/ppt/tags/tag346.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notesSlides/notesSlide14.xml" ContentType="application/vnd.openxmlformats-officedocument.presentationml.notesSlide+xml"/>
  <Override PartName="/ppt/tags/tag363.xml" ContentType="application/vnd.openxmlformats-officedocument.presentationml.tags+xml"/>
  <Override PartName="/ppt/tags/tag364.xml" ContentType="application/vnd.openxmlformats-officedocument.presentationml.tags+xml"/>
  <Override PartName="/ppt/notesSlides/notesSlide15.xml" ContentType="application/vnd.openxmlformats-officedocument.presentationml.notesSlide+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notesSlides/notesSlide16.xml" ContentType="application/vnd.openxmlformats-officedocument.presentationml.notesSlide+xml"/>
  <Override PartName="/ppt/tags/tag375.xml" ContentType="application/vnd.openxmlformats-officedocument.presentationml.tags+xml"/>
  <Override PartName="/ppt/tags/tag376.xml" ContentType="application/vnd.openxmlformats-officedocument.presentationml.tags+xml"/>
  <Override PartName="/ppt/notesSlides/notesSlide17.xml" ContentType="application/vnd.openxmlformats-officedocument.presentationml.notesSlide+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notesSlides/notesSlide18.xml" ContentType="application/vnd.openxmlformats-officedocument.presentationml.notesSlide+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notesSlides/notesSlide19.xml" ContentType="application/vnd.openxmlformats-officedocument.presentationml.notesSlide+xml"/>
  <Override PartName="/ppt/tags/tag384.xml" ContentType="application/vnd.openxmlformats-officedocument.presentationml.tags+xml"/>
  <Override PartName="/ppt/tags/tag385.xml" ContentType="application/vnd.openxmlformats-officedocument.presentationml.tags+xml"/>
  <Override PartName="/ppt/notesSlides/notesSlide20.xml" ContentType="application/vnd.openxmlformats-officedocument.presentationml.notesSlide+xml"/>
  <Override PartName="/ppt/tags/tag386.xml" ContentType="application/vnd.openxmlformats-officedocument.presentationml.tags+xml"/>
  <Override PartName="/ppt/tags/tag387.xml" ContentType="application/vnd.openxmlformats-officedocument.presentationml.tags+xml"/>
  <Override PartName="/ppt/notesSlides/notesSlide21.xml" ContentType="application/vnd.openxmlformats-officedocument.presentationml.notesSlide+xml"/>
  <Override PartName="/ppt/tags/tag388.xml" ContentType="application/vnd.openxmlformats-officedocument.presentationml.tags+xml"/>
  <Override PartName="/ppt/tags/tag389.xml" ContentType="application/vnd.openxmlformats-officedocument.presentationml.tags+xml"/>
  <Override PartName="/ppt/notesSlides/notesSlide22.xml" ContentType="application/vnd.openxmlformats-officedocument.presentationml.notesSlide+xml"/>
  <Override PartName="/ppt/tags/tag390.xml" ContentType="application/vnd.openxmlformats-officedocument.presentationml.tags+xml"/>
  <Override PartName="/ppt/tags/tag391.xml" ContentType="application/vnd.openxmlformats-officedocument.presentationml.tags+xml"/>
  <Override PartName="/ppt/notesSlides/notesSlide23.xml" ContentType="application/vnd.openxmlformats-officedocument.presentationml.notesSlide+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notesSlides/notesSlide24.xml" ContentType="application/vnd.openxmlformats-officedocument.presentationml.notesSlide+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notesSlides/notesSlide25.xml" ContentType="application/vnd.openxmlformats-officedocument.presentationml.notesSlide+xml"/>
  <Override PartName="/ppt/tags/tag430.xml" ContentType="application/vnd.openxmlformats-officedocument.presentationml.tags+xml"/>
  <Override PartName="/ppt/tags/tag431.xml" ContentType="application/vnd.openxmlformats-officedocument.presentationml.tags+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305" r:id="rId3"/>
    <p:sldId id="257" r:id="rId4"/>
    <p:sldId id="258" r:id="rId5"/>
    <p:sldId id="281" r:id="rId6"/>
    <p:sldId id="260" r:id="rId7"/>
    <p:sldId id="261" r:id="rId8"/>
    <p:sldId id="307" r:id="rId9"/>
    <p:sldId id="306" r:id="rId10"/>
    <p:sldId id="308" r:id="rId11"/>
    <p:sldId id="262" r:id="rId12"/>
    <p:sldId id="266" r:id="rId13"/>
    <p:sldId id="267" r:id="rId14"/>
    <p:sldId id="268" r:id="rId15"/>
    <p:sldId id="283" r:id="rId16"/>
    <p:sldId id="284" r:id="rId17"/>
    <p:sldId id="286" r:id="rId18"/>
    <p:sldId id="289" r:id="rId19"/>
    <p:sldId id="298" r:id="rId20"/>
    <p:sldId id="291" r:id="rId21"/>
    <p:sldId id="299" r:id="rId22"/>
    <p:sldId id="292" r:id="rId23"/>
    <p:sldId id="300" r:id="rId24"/>
    <p:sldId id="293" r:id="rId25"/>
    <p:sldId id="301" r:id="rId26"/>
    <p:sldId id="294" r:id="rId27"/>
    <p:sldId id="295" r:id="rId28"/>
    <p:sldId id="296" r:id="rId29"/>
    <p:sldId id="297" r:id="rId30"/>
    <p:sldId id="302" r:id="rId31"/>
    <p:sldId id="303" r:id="rId32"/>
    <p:sldId id="269" r:id="rId33"/>
    <p:sldId id="270" r:id="rId34"/>
    <p:sldId id="271" r:id="rId35"/>
    <p:sldId id="272" r:id="rId36"/>
    <p:sldId id="273" r:id="rId37"/>
    <p:sldId id="274" r:id="rId38"/>
    <p:sldId id="275" r:id="rId39"/>
    <p:sldId id="277" r:id="rId40"/>
    <p:sldId id="276" r:id="rId41"/>
    <p:sldId id="304" r:id="rId42"/>
    <p:sldId id="278"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83824" autoAdjust="0"/>
  </p:normalViewPr>
  <p:slideViewPr>
    <p:cSldViewPr>
      <p:cViewPr varScale="1">
        <p:scale>
          <a:sx n="51" d="100"/>
          <a:sy n="51" d="100"/>
        </p:scale>
        <p:origin x="958" y="29"/>
      </p:cViewPr>
      <p:guideLst>
        <p:guide orient="horz" pos="2160"/>
        <p:guide pos="2880"/>
      </p:guideLst>
    </p:cSldViewPr>
  </p:slideViewPr>
  <p:outlineViewPr>
    <p:cViewPr>
      <p:scale>
        <a:sx n="33" d="100"/>
        <a:sy n="33" d="100"/>
      </p:scale>
      <p:origin x="0" y="9632"/>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70E512-9F9E-4156-953E-8350C511CBA9}" type="datetimeFigureOut">
              <a:rPr lang="en-US" smtClean="0"/>
              <a:t>3/12/2015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35C3C1-9691-443C-BBCF-BED84F38E74F}" type="slidenum">
              <a:rPr lang="en-US" smtClean="0"/>
              <a:t>‹#›</a:t>
            </a:fld>
            <a:endParaRPr lang="en-US"/>
          </a:p>
        </p:txBody>
      </p:sp>
    </p:spTree>
    <p:extLst>
      <p:ext uri="{BB962C8B-B14F-4D97-AF65-F5344CB8AC3E}">
        <p14:creationId xmlns:p14="http://schemas.microsoft.com/office/powerpoint/2010/main" val="3786404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211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162115" name="Rectangle 3"/>
          <p:cNvSpPr>
            <a:spLocks noGrp="1" noChangeArrowheads="1"/>
          </p:cNvSpPr>
          <p:nvPr>
            <p:ph type="body" idx="1"/>
          </p:nvPr>
        </p:nvSpPr>
        <p:spPr bwMode="auto">
          <a:xfrm>
            <a:off x="686112" y="4343714"/>
            <a:ext cx="5485779" cy="4113862"/>
          </a:xfrm>
          <a:prstGeom prst="rect">
            <a:avLst/>
          </a:prstGeom>
          <a:noFill/>
          <a:ln>
            <a:miter lim="800000"/>
            <a:headEnd/>
            <a:tailEnd/>
          </a:ln>
        </p:spPr>
        <p:txBody>
          <a:bodyPr lIns="89853" tIns="44926" rIns="89853" bIns="44926"/>
          <a:lstStyle/>
          <a:p>
            <a:endParaRPr lang="en-US"/>
          </a:p>
        </p:txBody>
      </p:sp>
    </p:spTree>
    <p:extLst>
      <p:ext uri="{BB962C8B-B14F-4D97-AF65-F5344CB8AC3E}">
        <p14:creationId xmlns:p14="http://schemas.microsoft.com/office/powerpoint/2010/main" val="2275305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63042" name="Rectangle 2"/>
          <p:cNvSpPr txBox="1">
            <a:spLocks noGrp="1" noRot="1" noChangeAspect="1" noChangeArrowheads="1" noTextEdit="1"/>
          </p:cNvSpPr>
          <p:nvPr>
            <p:ph type="sldImg"/>
          </p:nvPr>
        </p:nvSpPr>
        <p:spPr bwMode="auto">
          <a:xfrm>
            <a:off x="1257300" y="722313"/>
            <a:ext cx="4802188" cy="3600450"/>
          </a:xfrm>
          <a:prstGeom prst="rect">
            <a:avLst/>
          </a:prstGeom>
          <a:solidFill>
            <a:srgbClr val="FFFFFF"/>
          </a:solidFill>
          <a:ln>
            <a:solidFill>
              <a:srgbClr val="000000"/>
            </a:solidFill>
            <a:miter lim="800000"/>
            <a:headEnd/>
            <a:tailEnd/>
          </a:ln>
        </p:spPr>
      </p:sp>
      <p:sp>
        <p:nvSpPr>
          <p:cNvPr id="2263043" name="Rectangle 3"/>
          <p:cNvSpPr txBox="1">
            <a:spLocks noGrp="1" noChangeArrowheads="1"/>
          </p:cNvSpPr>
          <p:nvPr>
            <p:ph type="body" idx="1"/>
          </p:nvPr>
        </p:nvSpPr>
        <p:spPr bwMode="auto">
          <a:xfrm>
            <a:off x="976313" y="4560890"/>
            <a:ext cx="5359400" cy="4316413"/>
          </a:xfrm>
          <a:prstGeom prst="rect">
            <a:avLst/>
          </a:prstGeom>
          <a:noFill/>
          <a:ln>
            <a:round/>
            <a:headEnd/>
            <a:tailEnd/>
          </a:ln>
        </p:spPr>
        <p:txBody>
          <a:bodyPr wrap="none" lIns="95544" tIns="47772" rIns="95544" bIns="47772" anchor="ctr"/>
          <a:lstStyle/>
          <a:p>
            <a:endParaRPr lang="en-US"/>
          </a:p>
        </p:txBody>
      </p:sp>
    </p:spTree>
    <p:extLst>
      <p:ext uri="{BB962C8B-B14F-4D97-AF65-F5344CB8AC3E}">
        <p14:creationId xmlns:p14="http://schemas.microsoft.com/office/powerpoint/2010/main" val="3791071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BLT </a:t>
            </a:r>
            <a:r>
              <a:rPr lang="en-US" dirty="0" err="1" smtClean="0"/>
              <a:t>rA</a:t>
            </a:r>
            <a:r>
              <a:rPr lang="en-US" dirty="0" smtClean="0"/>
              <a:t>, </a:t>
            </a:r>
            <a:r>
              <a:rPr lang="en-US" dirty="0" err="1" smtClean="0"/>
              <a:t>rB</a:t>
            </a:r>
            <a:r>
              <a:rPr lang="en-US" dirty="0" smtClean="0"/>
              <a:t>, label</a:t>
            </a:r>
          </a:p>
          <a:p>
            <a:r>
              <a:rPr lang="en-US" dirty="0" smtClean="0"/>
              <a:t>becomes</a:t>
            </a:r>
          </a:p>
          <a:p>
            <a:r>
              <a:rPr lang="en-US" dirty="0" smtClean="0"/>
              <a:t>SLT</a:t>
            </a:r>
            <a:r>
              <a:rPr lang="en-US" baseline="0" dirty="0" smtClean="0"/>
              <a:t> r1, </a:t>
            </a:r>
            <a:r>
              <a:rPr lang="en-US" baseline="0" dirty="0" err="1" smtClean="0"/>
              <a:t>rA</a:t>
            </a:r>
            <a:r>
              <a:rPr lang="en-US" baseline="0" dirty="0" smtClean="0"/>
              <a:t>, </a:t>
            </a:r>
            <a:r>
              <a:rPr lang="en-US" baseline="0" dirty="0" err="1" smtClean="0"/>
              <a:t>rB</a:t>
            </a:r>
            <a:endParaRPr lang="en-US" baseline="0" dirty="0" smtClean="0"/>
          </a:p>
          <a:p>
            <a:r>
              <a:rPr lang="en-US" baseline="0" dirty="0" smtClean="0"/>
              <a:t>BNE r1, r0, label</a:t>
            </a:r>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24</a:t>
            </a:fld>
            <a:endParaRPr lang="en-US"/>
          </a:p>
        </p:txBody>
      </p:sp>
    </p:spTree>
    <p:extLst>
      <p:ext uri="{BB962C8B-B14F-4D97-AF65-F5344CB8AC3E}">
        <p14:creationId xmlns:p14="http://schemas.microsoft.com/office/powerpoint/2010/main" val="2170964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84578" name="Rectangle 2"/>
          <p:cNvSpPr txBox="1">
            <a:spLocks noGrp="1" noRot="1" noChangeAspect="1" noChangeArrowheads="1" noTextEdit="1"/>
          </p:cNvSpPr>
          <p:nvPr>
            <p:ph type="sldImg"/>
          </p:nvPr>
        </p:nvSpPr>
        <p:spPr bwMode="auto">
          <a:xfrm>
            <a:off x="1255713" y="720725"/>
            <a:ext cx="4803775" cy="36020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84579" name="Rectangle 3"/>
          <p:cNvSpPr txBox="1">
            <a:spLocks noGrp="1" noChangeArrowheads="1"/>
          </p:cNvSpPr>
          <p:nvPr>
            <p:ph type="body" idx="1"/>
          </p:nvPr>
        </p:nvSpPr>
        <p:spPr bwMode="auto">
          <a:xfrm>
            <a:off x="976313" y="4560889"/>
            <a:ext cx="5359400" cy="43180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5564" tIns="47781" rIns="95564" bIns="47781" anchor="ctr"/>
          <a:lstStyle/>
          <a:p>
            <a:endParaRPr lang="en-US"/>
          </a:p>
        </p:txBody>
      </p:sp>
    </p:spTree>
    <p:extLst>
      <p:ext uri="{BB962C8B-B14F-4D97-AF65-F5344CB8AC3E}">
        <p14:creationId xmlns:p14="http://schemas.microsoft.com/office/powerpoint/2010/main" val="8308612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BB364444-1082-4B2F-9F05-A23F125A1D7B}" type="slidenum">
              <a:rPr lang="en-GB"/>
              <a:pPr/>
              <a:t>27</a:t>
            </a:fld>
            <a:endParaRPr lang="en-GB"/>
          </a:p>
        </p:txBody>
      </p:sp>
      <p:sp>
        <p:nvSpPr>
          <p:cNvPr id="23553" name="Rectangle 1"/>
          <p:cNvSpPr txBox="1">
            <a:spLocks noGrp="1" noRot="1" noChangeAspect="1" noChangeArrowheads="1"/>
          </p:cNvSpPr>
          <p:nvPr>
            <p:ph type="sldImg"/>
          </p:nvPr>
        </p:nvSpPr>
        <p:spPr bwMode="auto">
          <a:xfrm>
            <a:off x="1255713" y="722313"/>
            <a:ext cx="4802187" cy="3600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Rectangle 2"/>
          <p:cNvSpPr txBox="1">
            <a:spLocks noGrp="1" noChangeArrowheads="1"/>
          </p:cNvSpPr>
          <p:nvPr>
            <p:ph type="body" idx="1"/>
          </p:nvPr>
        </p:nvSpPr>
        <p:spPr bwMode="auto">
          <a:xfrm>
            <a:off x="976031" y="4560446"/>
            <a:ext cx="5359800" cy="431781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US" dirty="0" smtClean="0"/>
              <a:t>A program is made up by code and data from several object files</a:t>
            </a:r>
          </a:p>
          <a:p>
            <a:r>
              <a:rPr lang="en-US" dirty="0" smtClean="0"/>
              <a:t>Each object file is generated independently</a:t>
            </a:r>
          </a:p>
          <a:p>
            <a:r>
              <a:rPr lang="en-US" dirty="0" smtClean="0"/>
              <a:t>Assembler starts at some PC address, e.g. 0, in each object file, generates code as if the program were laid out starting out at location 0x0</a:t>
            </a:r>
          </a:p>
          <a:p>
            <a:r>
              <a:rPr lang="en-US" dirty="0" smtClean="0"/>
              <a:t>It also generates a symbol table, and a relocation table</a:t>
            </a:r>
          </a:p>
          <a:p>
            <a:r>
              <a:rPr lang="en-US" dirty="0" smtClean="0"/>
              <a:t>In case the segments need to be moved</a:t>
            </a:r>
          </a:p>
          <a:p>
            <a:endParaRPr lang="en-US" dirty="0"/>
          </a:p>
        </p:txBody>
      </p:sp>
    </p:spTree>
    <p:extLst>
      <p:ext uri="{BB962C8B-B14F-4D97-AF65-F5344CB8AC3E}">
        <p14:creationId xmlns:p14="http://schemas.microsoft.com/office/powerpoint/2010/main" val="38550814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3666"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033667" name="Rectangle 3"/>
          <p:cNvSpPr>
            <a:spLocks noGrp="1" noChangeArrowheads="1"/>
          </p:cNvSpPr>
          <p:nvPr>
            <p:ph type="body" idx="1"/>
          </p:nvPr>
        </p:nvSpPr>
        <p:spPr bwMode="auto">
          <a:xfrm>
            <a:off x="731839" y="4560890"/>
            <a:ext cx="5851525" cy="4319586"/>
          </a:xfrm>
          <a:prstGeom prst="rect">
            <a:avLst/>
          </a:prstGeom>
          <a:noFill/>
          <a:ln>
            <a:miter lim="800000"/>
            <a:headEnd/>
            <a:tailEnd/>
          </a:ln>
        </p:spPr>
        <p:txBody>
          <a:bodyPr lIns="96646" tIns="48323" rIns="96646" bIns="48323"/>
          <a:lstStyle/>
          <a:p>
            <a:r>
              <a:rPr lang="en-US" dirty="0" smtClean="0"/>
              <a:t>The Harvard architecture is a computer architecture with physically separate storage and signal pathways for instructions and data. --- http://</a:t>
            </a:r>
            <a:r>
              <a:rPr lang="en-US" dirty="0" err="1" smtClean="0"/>
              <a:t>en.wikipedia.org</a:t>
            </a:r>
            <a:r>
              <a:rPr lang="en-US" dirty="0" smtClean="0"/>
              <a:t>/wiki/</a:t>
            </a:r>
            <a:r>
              <a:rPr lang="en-US" dirty="0" err="1" smtClean="0"/>
              <a:t>Harvard_architecture</a:t>
            </a:r>
            <a:endParaRPr lang="en-US" dirty="0" smtClean="0"/>
          </a:p>
          <a:p>
            <a:endParaRPr lang="en-US" dirty="0" smtClean="0"/>
          </a:p>
          <a:p>
            <a:r>
              <a:rPr lang="en-US" dirty="0" smtClean="0"/>
              <a:t>Under pure von Neumann architecture the CPU can be either reading an instruction or reading/writing data from/to the memory. Both cannot occur at the same time since the instructions and data use the same bus system. In a computer using the Harvard architecture, the CPU can both read an instruction and perform a data memory access at the same time, even without a cache. A Harvard architecture computer can thus be faster for a given circuit complexity because instruction fetches and data access do not contend for a single memory pathway .</a:t>
            </a:r>
          </a:p>
          <a:p>
            <a:endParaRPr lang="en-US" dirty="0" smtClean="0"/>
          </a:p>
          <a:p>
            <a:r>
              <a:rPr lang="en-US" dirty="0" smtClean="0"/>
              <a:t>Also, a Harvard architecture machine has distinct code and data address spaces: instruction address zero is not the same as data address zero. Instruction address zero might identify a twenty-four bit value, while data address zero might indicate an eight bit byte that isn't part of that twenty-four bit value.</a:t>
            </a:r>
          </a:p>
          <a:p>
            <a:endParaRPr lang="en-US" dirty="0" smtClean="0"/>
          </a:p>
          <a:p>
            <a:r>
              <a:rPr lang="en-US" dirty="0" smtClean="0"/>
              <a:t>A modified Harvard architecture machine is very much like a Harvard architecture machine, but it relaxes the strict separation between instruction and data while still letting the CPU concurrently access two (or more) memory buses. The most common modification includes separate instruction and data caches backed by a common address space. While the CPU executes from cache, it acts as a pure Harvard machine. When accessing backing memory, it acts like a von Neumann machine (where code can be moved around like data, a powerful technique). This modification is widespread in modern processors such as the ARM architecture and X86 processors. It is sometimes loosely called a Harvard architecture, overlooking the fact that it is actually "modified".</a:t>
            </a:r>
            <a:endParaRPr lang="en-US" dirty="0"/>
          </a:p>
        </p:txBody>
      </p:sp>
    </p:spTree>
    <p:extLst>
      <p:ext uri="{BB962C8B-B14F-4D97-AF65-F5344CB8AC3E}">
        <p14:creationId xmlns:p14="http://schemas.microsoft.com/office/powerpoint/2010/main" val="11937827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29</a:t>
            </a:fld>
            <a:endParaRPr lang="en-US"/>
          </a:p>
        </p:txBody>
      </p:sp>
    </p:spTree>
    <p:extLst>
      <p:ext uri="{BB962C8B-B14F-4D97-AF65-F5344CB8AC3E}">
        <p14:creationId xmlns:p14="http://schemas.microsoft.com/office/powerpoint/2010/main" val="2200534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 </a:t>
            </a:r>
            <a:r>
              <a:rPr lang="en-US" dirty="0" err="1" smtClean="0"/>
              <a:t>compiller</a:t>
            </a:r>
            <a:r>
              <a:rPr lang="en-US" dirty="0" smtClean="0"/>
              <a:t> produces</a:t>
            </a:r>
            <a:r>
              <a:rPr lang="en-US" baseline="0" dirty="0" smtClean="0"/>
              <a:t> assembly files (contain MIPS assembly, pseudo-instructions, directives, etc.)</a:t>
            </a:r>
            <a:endParaRPr lang="en-US" dirty="0" smtClean="0"/>
          </a:p>
          <a:p>
            <a:r>
              <a:rPr lang="en-US" dirty="0" smtClean="0"/>
              <a:t>MIPS assembler produces object files (contain MIPS</a:t>
            </a:r>
            <a:r>
              <a:rPr lang="en-US" baseline="0" dirty="0" smtClean="0"/>
              <a:t> machine code, missing symbols, some layout information, etc.)</a:t>
            </a:r>
            <a:endParaRPr lang="en-US" dirty="0" smtClean="0"/>
          </a:p>
          <a:p>
            <a:r>
              <a:rPr lang="en-US" dirty="0" smtClean="0"/>
              <a:t>MIPS linker produces executable file (contains MIPS machine code, no missing symbols, some layout information)</a:t>
            </a:r>
          </a:p>
          <a:p>
            <a:r>
              <a:rPr lang="en-US" dirty="0" smtClean="0"/>
              <a:t>OS</a:t>
            </a:r>
            <a:r>
              <a:rPr lang="en-US" baseline="0" dirty="0" smtClean="0"/>
              <a:t> loader gets it into memory and jumps to first instruction (machine code)</a:t>
            </a:r>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31</a:t>
            </a:fld>
            <a:endParaRPr lang="en-US"/>
          </a:p>
        </p:txBody>
      </p:sp>
    </p:spTree>
    <p:extLst>
      <p:ext uri="{BB962C8B-B14F-4D97-AF65-F5344CB8AC3E}">
        <p14:creationId xmlns:p14="http://schemas.microsoft.com/office/powerpoint/2010/main" val="24530770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6866"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596867" name="Rectangle 3"/>
          <p:cNvSpPr>
            <a:spLocks noGrp="1" noChangeArrowheads="1"/>
          </p:cNvSpPr>
          <p:nvPr>
            <p:ph type="body" idx="1"/>
          </p:nvPr>
        </p:nvSpPr>
        <p:spPr bwMode="auto">
          <a:xfrm>
            <a:off x="686099" y="4343704"/>
            <a:ext cx="5485805" cy="4113893"/>
          </a:xfrm>
          <a:prstGeom prst="rect">
            <a:avLst/>
          </a:prstGeom>
          <a:noFill/>
          <a:ln>
            <a:miter lim="800000"/>
            <a:headEnd/>
            <a:tailEnd/>
          </a:ln>
        </p:spPr>
        <p:txBody>
          <a:bodyPr lIns="89861" tIns="44931" rIns="89861" bIns="44931"/>
          <a:lstStyle/>
          <a:p>
            <a:endParaRPr lang="en-US"/>
          </a:p>
        </p:txBody>
      </p:sp>
    </p:spTree>
    <p:extLst>
      <p:ext uri="{BB962C8B-B14F-4D97-AF65-F5344CB8AC3E}">
        <p14:creationId xmlns:p14="http://schemas.microsoft.com/office/powerpoint/2010/main" val="37483589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62"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600963" name="Rectangle 3"/>
          <p:cNvSpPr>
            <a:spLocks noGrp="1" noChangeArrowheads="1"/>
          </p:cNvSpPr>
          <p:nvPr>
            <p:ph type="body" idx="1"/>
          </p:nvPr>
        </p:nvSpPr>
        <p:spPr bwMode="auto">
          <a:xfrm>
            <a:off x="686099" y="4343704"/>
            <a:ext cx="5485805" cy="4113893"/>
          </a:xfrm>
          <a:prstGeom prst="rect">
            <a:avLst/>
          </a:prstGeom>
          <a:noFill/>
          <a:ln>
            <a:miter lim="800000"/>
            <a:headEnd/>
            <a:tailEnd/>
          </a:ln>
        </p:spPr>
        <p:txBody>
          <a:bodyPr lIns="89861" tIns="44931" rIns="89861" bIns="44931"/>
          <a:lstStyle/>
          <a:p>
            <a:r>
              <a:rPr lang="en-US" baseline="0" dirty="0" smtClean="0"/>
              <a:t>note:</a:t>
            </a:r>
          </a:p>
          <a:p>
            <a:r>
              <a:rPr lang="en-US" baseline="0" dirty="0" smtClean="0"/>
              <a:t>funny label names</a:t>
            </a:r>
          </a:p>
          <a:p>
            <a:r>
              <a:rPr lang="en-US" baseline="0" dirty="0" smtClean="0"/>
              <a:t>alignment directives</a:t>
            </a:r>
          </a:p>
          <a:p>
            <a:r>
              <a:rPr lang="en-US" baseline="0" dirty="0" smtClean="0"/>
              <a:t>.data versus .</a:t>
            </a:r>
            <a:r>
              <a:rPr lang="en-US" baseline="0" dirty="0" err="1" smtClean="0"/>
              <a:t>rdata</a:t>
            </a:r>
            <a:endParaRPr lang="en-US" baseline="0" dirty="0" smtClean="0"/>
          </a:p>
          <a:p>
            <a:r>
              <a:rPr lang="en-US" baseline="0" dirty="0" smtClean="0"/>
              <a:t>frame pointer equals stack pointer</a:t>
            </a:r>
          </a:p>
          <a:p>
            <a:r>
              <a:rPr lang="en-US" baseline="0" dirty="0" smtClean="0"/>
              <a:t>totally </a:t>
            </a:r>
            <a:r>
              <a:rPr lang="en-US" baseline="0" dirty="0" err="1" smtClean="0"/>
              <a:t>unoptimized</a:t>
            </a:r>
            <a:endParaRPr lang="en-US" baseline="0" dirty="0" smtClean="0"/>
          </a:p>
          <a:p>
            <a:r>
              <a:rPr lang="en-US" dirty="0" smtClean="0"/>
              <a:t>use</a:t>
            </a:r>
            <a:r>
              <a:rPr lang="en-US" baseline="0" dirty="0" smtClean="0"/>
              <a:t> of LA</a:t>
            </a:r>
            <a:endParaRPr lang="en-US" dirty="0"/>
          </a:p>
        </p:txBody>
      </p:sp>
    </p:spTree>
    <p:extLst>
      <p:ext uri="{BB962C8B-B14F-4D97-AF65-F5344CB8AC3E}">
        <p14:creationId xmlns:p14="http://schemas.microsoft.com/office/powerpoint/2010/main" val="31264582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62"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600963" name="Rectangle 3"/>
          <p:cNvSpPr>
            <a:spLocks noGrp="1" noChangeArrowheads="1"/>
          </p:cNvSpPr>
          <p:nvPr>
            <p:ph type="body" idx="1"/>
          </p:nvPr>
        </p:nvSpPr>
        <p:spPr bwMode="auto">
          <a:xfrm>
            <a:off x="686099" y="4343704"/>
            <a:ext cx="5485805" cy="4113893"/>
          </a:xfrm>
          <a:prstGeom prst="rect">
            <a:avLst/>
          </a:prstGeom>
          <a:noFill/>
          <a:ln>
            <a:miter lim="800000"/>
            <a:headEnd/>
            <a:tailEnd/>
          </a:ln>
        </p:spPr>
        <p:txBody>
          <a:bodyPr lIns="89861" tIns="44931" rIns="89861" bIns="44931"/>
          <a:lstStyle/>
          <a:p>
            <a:r>
              <a:rPr lang="en-US" baseline="0" dirty="0" smtClean="0"/>
              <a:t>note:</a:t>
            </a:r>
          </a:p>
          <a:p>
            <a:r>
              <a:rPr lang="en-US" baseline="0" dirty="0" smtClean="0"/>
              <a:t>funny label names</a:t>
            </a:r>
          </a:p>
          <a:p>
            <a:r>
              <a:rPr lang="en-US" baseline="0" dirty="0" smtClean="0"/>
              <a:t>alignment directives</a:t>
            </a:r>
          </a:p>
          <a:p>
            <a:r>
              <a:rPr lang="en-US" baseline="0" dirty="0" smtClean="0"/>
              <a:t>.data versus .</a:t>
            </a:r>
            <a:r>
              <a:rPr lang="en-US" baseline="0" dirty="0" err="1" smtClean="0"/>
              <a:t>rdata</a:t>
            </a:r>
            <a:endParaRPr lang="en-US" baseline="0" dirty="0" smtClean="0"/>
          </a:p>
          <a:p>
            <a:r>
              <a:rPr lang="en-US" baseline="0" dirty="0" smtClean="0"/>
              <a:t>frame pointer equals stack pointer</a:t>
            </a:r>
          </a:p>
          <a:p>
            <a:r>
              <a:rPr lang="en-US" baseline="0" dirty="0" smtClean="0"/>
              <a:t>totally </a:t>
            </a:r>
            <a:r>
              <a:rPr lang="en-US" baseline="0" dirty="0" err="1" smtClean="0"/>
              <a:t>unoptimized</a:t>
            </a:r>
            <a:endParaRPr lang="en-US" baseline="0" dirty="0" smtClean="0"/>
          </a:p>
          <a:p>
            <a:r>
              <a:rPr lang="en-US" dirty="0" smtClean="0"/>
              <a:t>use</a:t>
            </a:r>
            <a:r>
              <a:rPr lang="en-US" baseline="0" dirty="0" smtClean="0"/>
              <a:t> of LA</a:t>
            </a:r>
            <a:endParaRPr lang="en-US" dirty="0"/>
          </a:p>
        </p:txBody>
      </p:sp>
    </p:spTree>
    <p:extLst>
      <p:ext uri="{BB962C8B-B14F-4D97-AF65-F5344CB8AC3E}">
        <p14:creationId xmlns:p14="http://schemas.microsoft.com/office/powerpoint/2010/main" val="2568722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Q: Minimum</a:t>
            </a:r>
            <a:r>
              <a:rPr lang="en-US" baseline="0" dirty="0" smtClean="0"/>
              <a:t> frame size?</a:t>
            </a:r>
          </a:p>
          <a:p>
            <a:pPr lvl="0"/>
            <a:r>
              <a:rPr lang="en-US" baseline="0" dirty="0" smtClean="0"/>
              <a:t>A: 24 bytes (ra+fp+4args)</a:t>
            </a:r>
          </a:p>
          <a:p>
            <a:pPr lvl="0"/>
            <a:r>
              <a:rPr lang="en-US" baseline="0" dirty="0" smtClean="0"/>
              <a:t>Q: What if this function makes no sub-calls?</a:t>
            </a:r>
            <a:endParaRPr lang="en-US" dirty="0"/>
          </a:p>
        </p:txBody>
      </p:sp>
      <p:sp>
        <p:nvSpPr>
          <p:cNvPr id="4" name="Slide Number Placeholder 3"/>
          <p:cNvSpPr>
            <a:spLocks noGrp="1"/>
          </p:cNvSpPr>
          <p:nvPr>
            <p:ph type="sldNum" sz="quarter" idx="10"/>
          </p:nvPr>
        </p:nvSpPr>
        <p:spPr/>
        <p:txBody>
          <a:bodyPr/>
          <a:lstStyle/>
          <a:p>
            <a:fld id="{2A968023-2F2A-4EC4-99A5-752A5F9716EC}" type="slidenum">
              <a:rPr lang="en-US" smtClean="0"/>
              <a:pPr/>
              <a:t>4</a:t>
            </a:fld>
            <a:endParaRPr lang="en-US"/>
          </a:p>
        </p:txBody>
      </p:sp>
    </p:spTree>
    <p:extLst>
      <p:ext uri="{BB962C8B-B14F-4D97-AF65-F5344CB8AC3E}">
        <p14:creationId xmlns:p14="http://schemas.microsoft.com/office/powerpoint/2010/main" val="25774122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6866"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596867" name="Rectangle 3"/>
          <p:cNvSpPr>
            <a:spLocks noGrp="1" noChangeArrowheads="1"/>
          </p:cNvSpPr>
          <p:nvPr>
            <p:ph type="body" idx="1"/>
          </p:nvPr>
        </p:nvSpPr>
        <p:spPr bwMode="auto">
          <a:xfrm>
            <a:off x="686099" y="4343704"/>
            <a:ext cx="5485805" cy="4113893"/>
          </a:xfrm>
          <a:prstGeom prst="rect">
            <a:avLst/>
          </a:prstGeom>
          <a:noFill/>
          <a:ln>
            <a:miter lim="800000"/>
            <a:headEnd/>
            <a:tailEnd/>
          </a:ln>
        </p:spPr>
        <p:txBody>
          <a:bodyPr lIns="89861" tIns="44931" rIns="89861" bIns="44931"/>
          <a:lstStyle/>
          <a:p>
            <a:endParaRPr lang="en-US"/>
          </a:p>
        </p:txBody>
      </p:sp>
    </p:spTree>
    <p:extLst>
      <p:ext uri="{BB962C8B-B14F-4D97-AF65-F5344CB8AC3E}">
        <p14:creationId xmlns:p14="http://schemas.microsoft.com/office/powerpoint/2010/main" val="18629571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098"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3076099" name="Rectangle 3"/>
          <p:cNvSpPr>
            <a:spLocks noGrp="1" noChangeArrowheads="1"/>
          </p:cNvSpPr>
          <p:nvPr>
            <p:ph type="body" idx="1"/>
          </p:nvPr>
        </p:nvSpPr>
        <p:spPr bwMode="auto">
          <a:xfrm>
            <a:off x="686099" y="4343704"/>
            <a:ext cx="5485805" cy="4113893"/>
          </a:xfrm>
          <a:prstGeom prst="rect">
            <a:avLst/>
          </a:prstGeom>
          <a:noFill/>
          <a:ln>
            <a:miter lim="800000"/>
            <a:headEnd/>
            <a:tailEnd/>
          </a:ln>
        </p:spPr>
        <p:txBody>
          <a:bodyPr lIns="89861" tIns="44931" rIns="89861" bIns="44931"/>
          <a:lstStyle/>
          <a:p>
            <a:r>
              <a:rPr lang="en-US" dirty="0" smtClean="0"/>
              <a:t>function</a:t>
            </a:r>
            <a:r>
              <a:rPr lang="en-US" baseline="0" dirty="0" smtClean="0"/>
              <a:t> / </a:t>
            </a:r>
            <a:r>
              <a:rPr lang="en-US" baseline="0" dirty="0" err="1" smtClean="0"/>
              <a:t>func</a:t>
            </a:r>
            <a:r>
              <a:rPr lang="en-US" baseline="0" dirty="0" smtClean="0"/>
              <a:t> invocation / stack</a:t>
            </a:r>
          </a:p>
          <a:p>
            <a:r>
              <a:rPr lang="en-US" baseline="0" dirty="0" smtClean="0"/>
              <a:t>file or </a:t>
            </a:r>
            <a:r>
              <a:rPr lang="en-US" baseline="0" dirty="0" err="1" smtClean="0"/>
              <a:t>prog</a:t>
            </a:r>
            <a:r>
              <a:rPr lang="en-US" baseline="0" dirty="0" smtClean="0"/>
              <a:t> / </a:t>
            </a:r>
            <a:r>
              <a:rPr lang="en-US" baseline="0" dirty="0" err="1" smtClean="0"/>
              <a:t>prog</a:t>
            </a:r>
            <a:r>
              <a:rPr lang="en-US" baseline="0" dirty="0" smtClean="0"/>
              <a:t> execution / data segment</a:t>
            </a:r>
          </a:p>
          <a:p>
            <a:r>
              <a:rPr lang="en-US" baseline="0" dirty="0" err="1" smtClean="0"/>
              <a:t>undef</a:t>
            </a:r>
            <a:r>
              <a:rPr lang="en-US" baseline="0" dirty="0" smtClean="0"/>
              <a:t> / </a:t>
            </a:r>
            <a:r>
              <a:rPr lang="en-US" baseline="0" dirty="0" err="1" smtClean="0"/>
              <a:t>malloc</a:t>
            </a:r>
            <a:r>
              <a:rPr lang="en-US" baseline="0" dirty="0" smtClean="0"/>
              <a:t> to free / heap</a:t>
            </a:r>
          </a:p>
          <a:p>
            <a:r>
              <a:rPr lang="en-US" baseline="0" dirty="0" smtClean="0"/>
              <a:t>bug in this code</a:t>
            </a:r>
            <a:endParaRPr lang="en-US" dirty="0"/>
          </a:p>
        </p:txBody>
      </p:sp>
    </p:spTree>
    <p:extLst>
      <p:ext uri="{BB962C8B-B14F-4D97-AF65-F5344CB8AC3E}">
        <p14:creationId xmlns:p14="http://schemas.microsoft.com/office/powerpoint/2010/main" val="26700986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098"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3076099" name="Rectangle 3"/>
          <p:cNvSpPr>
            <a:spLocks noGrp="1" noChangeArrowheads="1"/>
          </p:cNvSpPr>
          <p:nvPr>
            <p:ph type="body" idx="1"/>
          </p:nvPr>
        </p:nvSpPr>
        <p:spPr bwMode="auto">
          <a:xfrm>
            <a:off x="686099" y="4343704"/>
            <a:ext cx="5485805" cy="4113893"/>
          </a:xfrm>
          <a:prstGeom prst="rect">
            <a:avLst/>
          </a:prstGeom>
          <a:noFill/>
          <a:ln>
            <a:miter lim="800000"/>
            <a:headEnd/>
            <a:tailEnd/>
          </a:ln>
        </p:spPr>
        <p:txBody>
          <a:bodyPr lIns="89861" tIns="44931" rIns="89861" bIns="44931"/>
          <a:lstStyle/>
          <a:p>
            <a:r>
              <a:rPr lang="en-US" dirty="0" smtClean="0"/>
              <a:t>function</a:t>
            </a:r>
            <a:r>
              <a:rPr lang="en-US" baseline="0" dirty="0" smtClean="0"/>
              <a:t> / </a:t>
            </a:r>
            <a:r>
              <a:rPr lang="en-US" baseline="0" dirty="0" err="1" smtClean="0"/>
              <a:t>func</a:t>
            </a:r>
            <a:r>
              <a:rPr lang="en-US" baseline="0" dirty="0" smtClean="0"/>
              <a:t> invocation / stack</a:t>
            </a:r>
          </a:p>
          <a:p>
            <a:r>
              <a:rPr lang="en-US" baseline="0" dirty="0" smtClean="0"/>
              <a:t>file or </a:t>
            </a:r>
            <a:r>
              <a:rPr lang="en-US" baseline="0" dirty="0" err="1" smtClean="0"/>
              <a:t>prog</a:t>
            </a:r>
            <a:r>
              <a:rPr lang="en-US" baseline="0" dirty="0" smtClean="0"/>
              <a:t> / </a:t>
            </a:r>
            <a:r>
              <a:rPr lang="en-US" baseline="0" dirty="0" err="1" smtClean="0"/>
              <a:t>prog</a:t>
            </a:r>
            <a:r>
              <a:rPr lang="en-US" baseline="0" dirty="0" smtClean="0"/>
              <a:t> execution / data segment</a:t>
            </a:r>
          </a:p>
          <a:p>
            <a:r>
              <a:rPr lang="en-US" baseline="0" dirty="0" err="1" smtClean="0"/>
              <a:t>undef</a:t>
            </a:r>
            <a:r>
              <a:rPr lang="en-US" baseline="0" dirty="0" smtClean="0"/>
              <a:t> / </a:t>
            </a:r>
            <a:r>
              <a:rPr lang="en-US" baseline="0" dirty="0" err="1" smtClean="0"/>
              <a:t>malloc</a:t>
            </a:r>
            <a:r>
              <a:rPr lang="en-US" baseline="0" dirty="0" smtClean="0"/>
              <a:t> to free / heap</a:t>
            </a:r>
          </a:p>
          <a:p>
            <a:r>
              <a:rPr lang="en-US" baseline="0" dirty="0" smtClean="0"/>
              <a:t>bug in this code</a:t>
            </a:r>
            <a:endParaRPr lang="en-US" dirty="0"/>
          </a:p>
        </p:txBody>
      </p:sp>
    </p:spTree>
    <p:extLst>
      <p:ext uri="{BB962C8B-B14F-4D97-AF65-F5344CB8AC3E}">
        <p14:creationId xmlns:p14="http://schemas.microsoft.com/office/powerpoint/2010/main" val="41468932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098"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3076099" name="Rectangle 3"/>
          <p:cNvSpPr>
            <a:spLocks noGrp="1" noChangeArrowheads="1"/>
          </p:cNvSpPr>
          <p:nvPr>
            <p:ph type="body" idx="1"/>
          </p:nvPr>
        </p:nvSpPr>
        <p:spPr bwMode="auto">
          <a:xfrm>
            <a:off x="686099" y="4343704"/>
            <a:ext cx="5485805" cy="4113893"/>
          </a:xfrm>
          <a:prstGeom prst="rect">
            <a:avLst/>
          </a:prstGeom>
          <a:noFill/>
          <a:ln>
            <a:miter lim="800000"/>
            <a:headEnd/>
            <a:tailEnd/>
          </a:ln>
        </p:spPr>
        <p:txBody>
          <a:bodyPr lIns="89861" tIns="44931" rIns="89861" bIns="44931"/>
          <a:lstStyle/>
          <a:p>
            <a:r>
              <a:rPr lang="en-US" dirty="0" smtClean="0"/>
              <a:t>function</a:t>
            </a:r>
            <a:r>
              <a:rPr lang="en-US" baseline="0" dirty="0" smtClean="0"/>
              <a:t> / </a:t>
            </a:r>
            <a:r>
              <a:rPr lang="en-US" baseline="0" dirty="0" err="1" smtClean="0"/>
              <a:t>func</a:t>
            </a:r>
            <a:r>
              <a:rPr lang="en-US" baseline="0" dirty="0" smtClean="0"/>
              <a:t> invocation / stack</a:t>
            </a:r>
          </a:p>
          <a:p>
            <a:r>
              <a:rPr lang="en-US" baseline="0" dirty="0" smtClean="0"/>
              <a:t>file or </a:t>
            </a:r>
            <a:r>
              <a:rPr lang="en-US" baseline="0" dirty="0" err="1" smtClean="0"/>
              <a:t>prog</a:t>
            </a:r>
            <a:r>
              <a:rPr lang="en-US" baseline="0" dirty="0" smtClean="0"/>
              <a:t> / </a:t>
            </a:r>
            <a:r>
              <a:rPr lang="en-US" baseline="0" dirty="0" err="1" smtClean="0"/>
              <a:t>prog</a:t>
            </a:r>
            <a:r>
              <a:rPr lang="en-US" baseline="0" dirty="0" smtClean="0"/>
              <a:t> execution / data segment</a:t>
            </a:r>
          </a:p>
          <a:p>
            <a:r>
              <a:rPr lang="en-US" baseline="0" dirty="0" err="1" smtClean="0"/>
              <a:t>undef</a:t>
            </a:r>
            <a:r>
              <a:rPr lang="en-US" baseline="0" dirty="0" smtClean="0"/>
              <a:t> / </a:t>
            </a:r>
            <a:r>
              <a:rPr lang="en-US" baseline="0" dirty="0" err="1" smtClean="0"/>
              <a:t>malloc</a:t>
            </a:r>
            <a:r>
              <a:rPr lang="en-US" baseline="0" dirty="0" smtClean="0"/>
              <a:t> to free / heap</a:t>
            </a:r>
          </a:p>
          <a:p>
            <a:r>
              <a:rPr lang="en-US" baseline="0" dirty="0" smtClean="0"/>
              <a:t>bug in this code</a:t>
            </a:r>
            <a:endParaRPr lang="en-US" dirty="0"/>
          </a:p>
        </p:txBody>
      </p:sp>
    </p:spTree>
    <p:extLst>
      <p:ext uri="{BB962C8B-B14F-4D97-AF65-F5344CB8AC3E}">
        <p14:creationId xmlns:p14="http://schemas.microsoft.com/office/powerpoint/2010/main" val="15718601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 </a:t>
            </a:r>
            <a:r>
              <a:rPr lang="en-US" dirty="0" err="1" smtClean="0"/>
              <a:t>compiller</a:t>
            </a:r>
            <a:r>
              <a:rPr lang="en-US" dirty="0" smtClean="0"/>
              <a:t> produces</a:t>
            </a:r>
            <a:r>
              <a:rPr lang="en-US" baseline="0" dirty="0" smtClean="0"/>
              <a:t> assembly files (contain MIPS assembly, pseudo-instructions, directives, etc.)</a:t>
            </a:r>
            <a:endParaRPr lang="en-US" dirty="0" smtClean="0"/>
          </a:p>
          <a:p>
            <a:r>
              <a:rPr lang="en-US" dirty="0" smtClean="0"/>
              <a:t>MIPS assembler produces object files (contain MIPS</a:t>
            </a:r>
            <a:r>
              <a:rPr lang="en-US" baseline="0" dirty="0" smtClean="0"/>
              <a:t> machine code, missing symbols, some layout information, etc.)</a:t>
            </a:r>
            <a:endParaRPr lang="en-US" dirty="0" smtClean="0"/>
          </a:p>
          <a:p>
            <a:r>
              <a:rPr lang="en-US" dirty="0" smtClean="0"/>
              <a:t>MIPS linker produces executable file (contains MIPS machine code, no missing symbols, some layout information)</a:t>
            </a:r>
          </a:p>
          <a:p>
            <a:r>
              <a:rPr lang="en-US" dirty="0" smtClean="0"/>
              <a:t>OS</a:t>
            </a:r>
            <a:r>
              <a:rPr lang="en-US" baseline="0" dirty="0" smtClean="0"/>
              <a:t> loader gets it into memory and jumps to first instruction (machine code)</a:t>
            </a:r>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39</a:t>
            </a:fld>
            <a:endParaRPr lang="en-US"/>
          </a:p>
        </p:txBody>
      </p:sp>
    </p:spTree>
    <p:extLst>
      <p:ext uri="{BB962C8B-B14F-4D97-AF65-F5344CB8AC3E}">
        <p14:creationId xmlns:p14="http://schemas.microsoft.com/office/powerpoint/2010/main" val="9424183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does memory look like when program</a:t>
            </a:r>
            <a:r>
              <a:rPr lang="en-US" baseline="0" dirty="0" smtClean="0"/>
              <a:t> is running?</a:t>
            </a:r>
            <a:endParaRPr lang="en-US" dirty="0" smtClean="0"/>
          </a:p>
          <a:p>
            <a:r>
              <a:rPr lang="en-US" dirty="0" smtClean="0"/>
              <a:t>OS reserved space</a:t>
            </a:r>
          </a:p>
          <a:p>
            <a:r>
              <a:rPr lang="en-US" dirty="0" smtClean="0"/>
              <a:t>stack: function local </a:t>
            </a:r>
            <a:r>
              <a:rPr lang="en-US" dirty="0" err="1" smtClean="0"/>
              <a:t>vars</a:t>
            </a:r>
            <a:r>
              <a:rPr lang="en-US" dirty="0" smtClean="0"/>
              <a:t> and </a:t>
            </a:r>
            <a:r>
              <a:rPr lang="en-US" dirty="0" err="1" smtClean="0"/>
              <a:t>args</a:t>
            </a:r>
            <a:endParaRPr lang="en-US" dirty="0" smtClean="0"/>
          </a:p>
          <a:p>
            <a:r>
              <a:rPr lang="en-US" dirty="0" smtClean="0"/>
              <a:t>heap: vector object (8 bytes)</a:t>
            </a:r>
          </a:p>
          <a:p>
            <a:r>
              <a:rPr lang="en-US" dirty="0" smtClean="0"/>
              <a:t>data:</a:t>
            </a:r>
            <a:r>
              <a:rPr lang="en-US" baseline="0" dirty="0" smtClean="0"/>
              <a:t> strings, pi</a:t>
            </a:r>
            <a:endParaRPr lang="en-US" dirty="0" smtClean="0"/>
          </a:p>
          <a:p>
            <a:r>
              <a:rPr lang="en-US" dirty="0" smtClean="0"/>
              <a:t>text:</a:t>
            </a:r>
            <a:r>
              <a:rPr lang="en-US" baseline="0" dirty="0" smtClean="0"/>
              <a:t> assembly</a:t>
            </a:r>
          </a:p>
          <a:p>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40</a:t>
            </a:fld>
            <a:endParaRPr lang="en-US"/>
          </a:p>
        </p:txBody>
      </p:sp>
    </p:spTree>
    <p:extLst>
      <p:ext uri="{BB962C8B-B14F-4D97-AF65-F5344CB8AC3E}">
        <p14:creationId xmlns:p14="http://schemas.microsoft.com/office/powerpoint/2010/main" val="15844317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211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162115" name="Rectangle 3"/>
          <p:cNvSpPr>
            <a:spLocks noGrp="1" noChangeArrowheads="1"/>
          </p:cNvSpPr>
          <p:nvPr>
            <p:ph type="body" idx="1"/>
          </p:nvPr>
        </p:nvSpPr>
        <p:spPr bwMode="auto">
          <a:xfrm>
            <a:off x="686112" y="4343714"/>
            <a:ext cx="5485779" cy="4113862"/>
          </a:xfrm>
          <a:prstGeom prst="rect">
            <a:avLst/>
          </a:prstGeom>
          <a:noFill/>
          <a:ln>
            <a:miter lim="800000"/>
            <a:headEnd/>
            <a:tailEnd/>
          </a:ln>
        </p:spPr>
        <p:txBody>
          <a:bodyPr lIns="89853" tIns="44926" rIns="89853" bIns="44926"/>
          <a:lstStyle/>
          <a:p>
            <a:endParaRPr lang="en-US"/>
          </a:p>
        </p:txBody>
      </p:sp>
    </p:spTree>
    <p:extLst>
      <p:ext uri="{BB962C8B-B14F-4D97-AF65-F5344CB8AC3E}">
        <p14:creationId xmlns:p14="http://schemas.microsoft.com/office/powerpoint/2010/main" val="2095899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5</a:t>
            </a:fld>
            <a:endParaRPr lang="en-US"/>
          </a:p>
        </p:txBody>
      </p:sp>
    </p:spTree>
    <p:extLst>
      <p:ext uri="{BB962C8B-B14F-4D97-AF65-F5344CB8AC3E}">
        <p14:creationId xmlns:p14="http://schemas.microsoft.com/office/powerpoint/2010/main" val="140065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686101" y="4343705"/>
            <a:ext cx="5485805" cy="4113891"/>
          </a:xfrm>
          <a:prstGeom prst="rect">
            <a:avLst/>
          </a:prstGeom>
          <a:noFill/>
          <a:ln>
            <a:miter lim="800000"/>
            <a:headEnd/>
            <a:tailEnd/>
          </a:ln>
        </p:spPr>
        <p:txBody>
          <a:bodyPr lIns="91400" tIns="45700" rIns="91400" bIns="45700"/>
          <a:lstStyle/>
          <a:p>
            <a:endParaRPr lang="en-US" dirty="0"/>
          </a:p>
        </p:txBody>
      </p:sp>
    </p:spTree>
    <p:extLst>
      <p:ext uri="{BB962C8B-B14F-4D97-AF65-F5344CB8AC3E}">
        <p14:creationId xmlns:p14="http://schemas.microsoft.com/office/powerpoint/2010/main" val="1113608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pc </a:t>
            </a:r>
            <a:r>
              <a:rPr lang="en-US" dirty="0" smtClean="0">
                <a:sym typeface="Wingdings" pitchFamily="2" charset="2"/>
              </a:rPr>
              <a:t> in</a:t>
            </a:r>
            <a:r>
              <a:rPr lang="en-US" baseline="0" dirty="0" smtClean="0">
                <a:sym typeface="Wingdings" pitchFamily="2" charset="2"/>
              </a:rPr>
              <a:t> </a:t>
            </a:r>
            <a:r>
              <a:rPr lang="en-US" baseline="0" dirty="0" err="1" smtClean="0">
                <a:sym typeface="Wingdings" pitchFamily="2" charset="2"/>
              </a:rPr>
              <a:t>printf</a:t>
            </a:r>
            <a:endParaRPr lang="en-US" baseline="0" dirty="0" smtClean="0">
              <a:sym typeface="Wingdings" pitchFamily="2" charset="2"/>
            </a:endParaRPr>
          </a:p>
          <a:p>
            <a:r>
              <a:rPr lang="en-US" baseline="0" dirty="0" err="1" smtClean="0">
                <a:sym typeface="Wingdings" pitchFamily="2" charset="2"/>
              </a:rPr>
              <a:t>ra</a:t>
            </a:r>
            <a:r>
              <a:rPr lang="en-US" baseline="0" dirty="0" smtClean="0">
                <a:sym typeface="Wingdings" pitchFamily="2" charset="2"/>
              </a:rPr>
              <a:t>  called from </a:t>
            </a:r>
            <a:r>
              <a:rPr lang="en-US" baseline="0" dirty="0" err="1" smtClean="0">
                <a:sym typeface="Wingdings" pitchFamily="2" charset="2"/>
              </a:rPr>
              <a:t>vnorm</a:t>
            </a:r>
            <a:r>
              <a:rPr lang="en-US" baseline="0" dirty="0" smtClean="0">
                <a:sym typeface="Wingdings" pitchFamily="2" charset="2"/>
              </a:rPr>
              <a:t>? or called </a:t>
            </a:r>
            <a:r>
              <a:rPr lang="en-US" baseline="0" dirty="0" err="1" smtClean="0">
                <a:sym typeface="Wingdings" pitchFamily="2" charset="2"/>
              </a:rPr>
              <a:t>vnorm</a:t>
            </a:r>
            <a:r>
              <a:rPr lang="en-US" baseline="0" dirty="0" smtClean="0">
                <a:sym typeface="Wingdings" pitchFamily="2" charset="2"/>
              </a:rPr>
              <a:t>?</a:t>
            </a:r>
          </a:p>
          <a:p>
            <a:r>
              <a:rPr lang="en-US" baseline="0" dirty="0" smtClean="0">
                <a:sym typeface="Wingdings" pitchFamily="2" charset="2"/>
              </a:rPr>
              <a:t>0(sp)  looks like in </a:t>
            </a:r>
            <a:r>
              <a:rPr lang="en-US" baseline="0" dirty="0" err="1" smtClean="0">
                <a:sym typeface="Wingdings" pitchFamily="2" charset="2"/>
              </a:rPr>
              <a:t>printf</a:t>
            </a:r>
            <a:r>
              <a:rPr lang="en-US" baseline="0" dirty="0" smtClean="0">
                <a:sym typeface="Wingdings" pitchFamily="2" charset="2"/>
              </a:rPr>
              <a:t>, called by </a:t>
            </a:r>
            <a:r>
              <a:rPr lang="en-US" baseline="0" dirty="0" err="1" smtClean="0">
                <a:sym typeface="Wingdings" pitchFamily="2" charset="2"/>
              </a:rPr>
              <a:t>vnorm</a:t>
            </a:r>
            <a:r>
              <a:rPr lang="en-US" baseline="0" dirty="0" smtClean="0">
                <a:sym typeface="Wingdings" pitchFamily="2" charset="2"/>
              </a:rPr>
              <a:t>, and not going to call anything else</a:t>
            </a:r>
          </a:p>
          <a:p>
            <a:pPr>
              <a:buFont typeface="Arial" charset="0"/>
              <a:buNone/>
            </a:pPr>
            <a:r>
              <a:rPr lang="en-US" baseline="0" dirty="0" smtClean="0">
                <a:sym typeface="Wingdings" pitchFamily="2" charset="2"/>
              </a:rPr>
              <a:t>4,8(sp)  looks like </a:t>
            </a:r>
            <a:r>
              <a:rPr lang="en-US" baseline="0" dirty="0" err="1" smtClean="0">
                <a:sym typeface="Wingdings" pitchFamily="2" charset="2"/>
              </a:rPr>
              <a:t>args</a:t>
            </a:r>
            <a:r>
              <a:rPr lang="en-US" baseline="0" dirty="0" smtClean="0">
                <a:sym typeface="Wingdings" pitchFamily="2" charset="2"/>
              </a:rPr>
              <a:t> are str1 and 0x15</a:t>
            </a:r>
          </a:p>
          <a:p>
            <a:pPr>
              <a:buFont typeface="Arial" charset="0"/>
              <a:buNone/>
            </a:pPr>
            <a:r>
              <a:rPr lang="en-US" baseline="0" dirty="0" smtClean="0">
                <a:sym typeface="Wingdings" pitchFamily="2" charset="2"/>
              </a:rPr>
              <a:t>20(sp)  looks like a return address, probably main called </a:t>
            </a:r>
            <a:r>
              <a:rPr lang="en-US" baseline="0" dirty="0" err="1" smtClean="0">
                <a:sym typeface="Wingdings" pitchFamily="2" charset="2"/>
              </a:rPr>
              <a:t>vnorm</a:t>
            </a:r>
            <a:r>
              <a:rPr lang="en-US" baseline="0" dirty="0" smtClean="0">
                <a:sym typeface="Wingdings" pitchFamily="2" charset="2"/>
              </a:rPr>
              <a:t> with less than 4 </a:t>
            </a:r>
            <a:r>
              <a:rPr lang="en-US" baseline="0" dirty="0" err="1" smtClean="0">
                <a:sym typeface="Wingdings" pitchFamily="2" charset="2"/>
              </a:rPr>
              <a:t>args</a:t>
            </a:r>
            <a:endParaRPr lang="en-US" baseline="0" dirty="0" smtClean="0">
              <a:sym typeface="Wingdings" pitchFamily="2" charset="2"/>
            </a:endParaRPr>
          </a:p>
          <a:p>
            <a:pPr>
              <a:buFont typeface="Arial" charset="0"/>
              <a:buNone/>
            </a:pPr>
            <a:r>
              <a:rPr lang="en-US" baseline="0" dirty="0" smtClean="0">
                <a:sym typeface="Wingdings" pitchFamily="2" charset="2"/>
              </a:rPr>
              <a:t>44(sp)  looks like a return address, probably init called main</a:t>
            </a:r>
          </a:p>
          <a:p>
            <a:pPr>
              <a:buFont typeface="Arial" charset="0"/>
              <a:buNone/>
            </a:pPr>
            <a:r>
              <a:rPr lang="en-US" baseline="0" dirty="0" smtClean="0">
                <a:sym typeface="Wingdings" pitchFamily="2" charset="2"/>
              </a:rPr>
              <a:t>how large is </a:t>
            </a:r>
            <a:r>
              <a:rPr lang="en-US" baseline="0" dirty="0" err="1" smtClean="0">
                <a:sym typeface="Wingdings" pitchFamily="2" charset="2"/>
              </a:rPr>
              <a:t>init’s</a:t>
            </a:r>
            <a:r>
              <a:rPr lang="en-US" baseline="0" dirty="0" smtClean="0">
                <a:sym typeface="Wingdings" pitchFamily="2" charset="2"/>
              </a:rPr>
              <a:t> stack frame?</a:t>
            </a:r>
          </a:p>
        </p:txBody>
      </p:sp>
      <p:sp>
        <p:nvSpPr>
          <p:cNvPr id="4" name="Slide Number Placeholder 3"/>
          <p:cNvSpPr>
            <a:spLocks noGrp="1"/>
          </p:cNvSpPr>
          <p:nvPr>
            <p:ph type="sldNum" sz="quarter" idx="10"/>
          </p:nvPr>
        </p:nvSpPr>
        <p:spPr/>
        <p:txBody>
          <a:bodyPr/>
          <a:lstStyle/>
          <a:p>
            <a:fld id="{2A968023-2F2A-4EC4-99A5-752A5F9716EC}" type="slidenum">
              <a:rPr lang="en-US" smtClean="0"/>
              <a:pPr/>
              <a:t>8</a:t>
            </a:fld>
            <a:endParaRPr lang="en-US"/>
          </a:p>
        </p:txBody>
      </p:sp>
    </p:spTree>
    <p:extLst>
      <p:ext uri="{BB962C8B-B14F-4D97-AF65-F5344CB8AC3E}">
        <p14:creationId xmlns:p14="http://schemas.microsoft.com/office/powerpoint/2010/main" val="1858781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pc </a:t>
            </a:r>
            <a:r>
              <a:rPr lang="en-US" dirty="0" smtClean="0">
                <a:sym typeface="Wingdings" pitchFamily="2" charset="2"/>
              </a:rPr>
              <a:t> in</a:t>
            </a:r>
            <a:r>
              <a:rPr lang="en-US" baseline="0" dirty="0" smtClean="0">
                <a:sym typeface="Wingdings" pitchFamily="2" charset="2"/>
              </a:rPr>
              <a:t> </a:t>
            </a:r>
            <a:r>
              <a:rPr lang="en-US" baseline="0" dirty="0" err="1" smtClean="0">
                <a:sym typeface="Wingdings" pitchFamily="2" charset="2"/>
              </a:rPr>
              <a:t>printf</a:t>
            </a:r>
            <a:endParaRPr lang="en-US" baseline="0" dirty="0" smtClean="0">
              <a:sym typeface="Wingdings" pitchFamily="2" charset="2"/>
            </a:endParaRPr>
          </a:p>
          <a:p>
            <a:r>
              <a:rPr lang="en-US" baseline="0" dirty="0" err="1" smtClean="0">
                <a:sym typeface="Wingdings" pitchFamily="2" charset="2"/>
              </a:rPr>
              <a:t>ra</a:t>
            </a:r>
            <a:r>
              <a:rPr lang="en-US" baseline="0" dirty="0" smtClean="0">
                <a:sym typeface="Wingdings" pitchFamily="2" charset="2"/>
              </a:rPr>
              <a:t>  called from </a:t>
            </a:r>
            <a:r>
              <a:rPr lang="en-US" baseline="0" dirty="0" err="1" smtClean="0">
                <a:sym typeface="Wingdings" pitchFamily="2" charset="2"/>
              </a:rPr>
              <a:t>vnorm</a:t>
            </a:r>
            <a:r>
              <a:rPr lang="en-US" baseline="0" dirty="0" smtClean="0">
                <a:sym typeface="Wingdings" pitchFamily="2" charset="2"/>
              </a:rPr>
              <a:t>? or called </a:t>
            </a:r>
            <a:r>
              <a:rPr lang="en-US" baseline="0" dirty="0" err="1" smtClean="0">
                <a:sym typeface="Wingdings" pitchFamily="2" charset="2"/>
              </a:rPr>
              <a:t>vnorm</a:t>
            </a:r>
            <a:r>
              <a:rPr lang="en-US" baseline="0" dirty="0" smtClean="0">
                <a:sym typeface="Wingdings" pitchFamily="2" charset="2"/>
              </a:rPr>
              <a:t>?</a:t>
            </a:r>
          </a:p>
          <a:p>
            <a:r>
              <a:rPr lang="en-US" baseline="0" dirty="0" smtClean="0">
                <a:sym typeface="Wingdings" pitchFamily="2" charset="2"/>
              </a:rPr>
              <a:t>0(sp)  looks like in </a:t>
            </a:r>
            <a:r>
              <a:rPr lang="en-US" baseline="0" dirty="0" err="1" smtClean="0">
                <a:sym typeface="Wingdings" pitchFamily="2" charset="2"/>
              </a:rPr>
              <a:t>printf</a:t>
            </a:r>
            <a:r>
              <a:rPr lang="en-US" baseline="0" dirty="0" smtClean="0">
                <a:sym typeface="Wingdings" pitchFamily="2" charset="2"/>
              </a:rPr>
              <a:t>, called by </a:t>
            </a:r>
            <a:r>
              <a:rPr lang="en-US" baseline="0" dirty="0" err="1" smtClean="0">
                <a:sym typeface="Wingdings" pitchFamily="2" charset="2"/>
              </a:rPr>
              <a:t>vnorm</a:t>
            </a:r>
            <a:r>
              <a:rPr lang="en-US" baseline="0" dirty="0" smtClean="0">
                <a:sym typeface="Wingdings" pitchFamily="2" charset="2"/>
              </a:rPr>
              <a:t>, and not going to call anything else</a:t>
            </a:r>
          </a:p>
          <a:p>
            <a:pPr>
              <a:buFont typeface="Arial" charset="0"/>
              <a:buNone/>
            </a:pPr>
            <a:r>
              <a:rPr lang="en-US" baseline="0" dirty="0" smtClean="0">
                <a:sym typeface="Wingdings" pitchFamily="2" charset="2"/>
              </a:rPr>
              <a:t>4,8(sp)  looks like </a:t>
            </a:r>
            <a:r>
              <a:rPr lang="en-US" baseline="0" dirty="0" err="1" smtClean="0">
                <a:sym typeface="Wingdings" pitchFamily="2" charset="2"/>
              </a:rPr>
              <a:t>args</a:t>
            </a:r>
            <a:r>
              <a:rPr lang="en-US" baseline="0" dirty="0" smtClean="0">
                <a:sym typeface="Wingdings" pitchFamily="2" charset="2"/>
              </a:rPr>
              <a:t> are str1 and 0x15</a:t>
            </a:r>
          </a:p>
          <a:p>
            <a:pPr>
              <a:buFont typeface="Arial" charset="0"/>
              <a:buNone/>
            </a:pPr>
            <a:r>
              <a:rPr lang="en-US" baseline="0" dirty="0" smtClean="0">
                <a:sym typeface="Wingdings" pitchFamily="2" charset="2"/>
              </a:rPr>
              <a:t>20(sp)  looks like a return address, probably main called </a:t>
            </a:r>
            <a:r>
              <a:rPr lang="en-US" baseline="0" dirty="0" err="1" smtClean="0">
                <a:sym typeface="Wingdings" pitchFamily="2" charset="2"/>
              </a:rPr>
              <a:t>vnorm</a:t>
            </a:r>
            <a:r>
              <a:rPr lang="en-US" baseline="0" dirty="0" smtClean="0">
                <a:sym typeface="Wingdings" pitchFamily="2" charset="2"/>
              </a:rPr>
              <a:t> with less than 4 </a:t>
            </a:r>
            <a:r>
              <a:rPr lang="en-US" baseline="0" dirty="0" err="1" smtClean="0">
                <a:sym typeface="Wingdings" pitchFamily="2" charset="2"/>
              </a:rPr>
              <a:t>args</a:t>
            </a:r>
            <a:endParaRPr lang="en-US" baseline="0" dirty="0" smtClean="0">
              <a:sym typeface="Wingdings" pitchFamily="2" charset="2"/>
            </a:endParaRPr>
          </a:p>
          <a:p>
            <a:pPr>
              <a:buFont typeface="Arial" charset="0"/>
              <a:buNone/>
            </a:pPr>
            <a:r>
              <a:rPr lang="en-US" baseline="0" dirty="0" smtClean="0">
                <a:sym typeface="Wingdings" pitchFamily="2" charset="2"/>
              </a:rPr>
              <a:t>44(sp)  looks like a return address, probably init called main</a:t>
            </a:r>
          </a:p>
          <a:p>
            <a:pPr>
              <a:buFont typeface="Arial" charset="0"/>
              <a:buNone/>
            </a:pPr>
            <a:r>
              <a:rPr lang="en-US" baseline="0" dirty="0" smtClean="0">
                <a:sym typeface="Wingdings" pitchFamily="2" charset="2"/>
              </a:rPr>
              <a:t>how large is </a:t>
            </a:r>
            <a:r>
              <a:rPr lang="en-US" baseline="0" dirty="0" err="1" smtClean="0">
                <a:sym typeface="Wingdings" pitchFamily="2" charset="2"/>
              </a:rPr>
              <a:t>init’s</a:t>
            </a:r>
            <a:r>
              <a:rPr lang="en-US" baseline="0" dirty="0" smtClean="0">
                <a:sym typeface="Wingdings" pitchFamily="2" charset="2"/>
              </a:rPr>
              <a:t> stack frame?</a:t>
            </a:r>
          </a:p>
        </p:txBody>
      </p:sp>
      <p:sp>
        <p:nvSpPr>
          <p:cNvPr id="4" name="Slide Number Placeholder 3"/>
          <p:cNvSpPr>
            <a:spLocks noGrp="1"/>
          </p:cNvSpPr>
          <p:nvPr>
            <p:ph type="sldNum" sz="quarter" idx="10"/>
          </p:nvPr>
        </p:nvSpPr>
        <p:spPr/>
        <p:txBody>
          <a:bodyPr/>
          <a:lstStyle/>
          <a:p>
            <a:fld id="{2A968023-2F2A-4EC4-99A5-752A5F9716EC}" type="slidenum">
              <a:rPr lang="en-US" smtClean="0"/>
              <a:pPr/>
              <a:t>10</a:t>
            </a:fld>
            <a:endParaRPr lang="en-US"/>
          </a:p>
        </p:txBody>
      </p:sp>
    </p:spTree>
    <p:extLst>
      <p:ext uri="{BB962C8B-B14F-4D97-AF65-F5344CB8AC3E}">
        <p14:creationId xmlns:p14="http://schemas.microsoft.com/office/powerpoint/2010/main" val="13976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211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162115" name="Rectangle 3"/>
          <p:cNvSpPr>
            <a:spLocks noGrp="1" noChangeArrowheads="1"/>
          </p:cNvSpPr>
          <p:nvPr>
            <p:ph type="body" idx="1"/>
          </p:nvPr>
        </p:nvSpPr>
        <p:spPr bwMode="auto">
          <a:xfrm>
            <a:off x="686112" y="4343714"/>
            <a:ext cx="5485779" cy="4113862"/>
          </a:xfrm>
          <a:prstGeom prst="rect">
            <a:avLst/>
          </a:prstGeom>
          <a:noFill/>
          <a:ln>
            <a:miter lim="800000"/>
            <a:headEnd/>
            <a:tailEnd/>
          </a:ln>
        </p:spPr>
        <p:txBody>
          <a:bodyPr lIns="89853" tIns="44926" rIns="89853" bIns="44926"/>
          <a:lstStyle/>
          <a:p>
            <a:endParaRPr lang="en-US"/>
          </a:p>
        </p:txBody>
      </p:sp>
    </p:spTree>
    <p:extLst>
      <p:ext uri="{BB962C8B-B14F-4D97-AF65-F5344CB8AC3E}">
        <p14:creationId xmlns:p14="http://schemas.microsoft.com/office/powerpoint/2010/main" val="122168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 </a:t>
            </a:r>
            <a:r>
              <a:rPr lang="en-US" dirty="0" err="1" smtClean="0"/>
              <a:t>compiller</a:t>
            </a:r>
            <a:r>
              <a:rPr lang="en-US" dirty="0" smtClean="0"/>
              <a:t> produces</a:t>
            </a:r>
            <a:r>
              <a:rPr lang="en-US" baseline="0" dirty="0" smtClean="0"/>
              <a:t> assembly files (contain MIPS assembly, pseudo-instructions, directives, etc.)</a:t>
            </a:r>
            <a:endParaRPr lang="en-US" dirty="0" smtClean="0"/>
          </a:p>
          <a:p>
            <a:r>
              <a:rPr lang="en-US" dirty="0" smtClean="0"/>
              <a:t>MIPS assembler produces object files (contain MIPS</a:t>
            </a:r>
            <a:r>
              <a:rPr lang="en-US" baseline="0" dirty="0" smtClean="0"/>
              <a:t> machine code, missing symbols, some layout information, etc.)</a:t>
            </a:r>
            <a:endParaRPr lang="en-US" dirty="0" smtClean="0"/>
          </a:p>
          <a:p>
            <a:r>
              <a:rPr lang="en-US" dirty="0" smtClean="0"/>
              <a:t>MIPS linker produces executable file (contains MIPS machine code, no missing symbols, some layout information)</a:t>
            </a:r>
          </a:p>
          <a:p>
            <a:r>
              <a:rPr lang="en-US" dirty="0" smtClean="0"/>
              <a:t>OS</a:t>
            </a:r>
            <a:r>
              <a:rPr lang="en-US" baseline="0" dirty="0" smtClean="0"/>
              <a:t> loader gets it into memory and jumps to first instruction (machine code)</a:t>
            </a:r>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15</a:t>
            </a:fld>
            <a:endParaRPr lang="en-US"/>
          </a:p>
        </p:txBody>
      </p:sp>
    </p:spTree>
    <p:extLst>
      <p:ext uri="{BB962C8B-B14F-4D97-AF65-F5344CB8AC3E}">
        <p14:creationId xmlns:p14="http://schemas.microsoft.com/office/powerpoint/2010/main" val="1971620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FDEE42AF-E497-4ACE-8FA4-D0B608A95823}" type="slidenum">
              <a:rPr lang="en-GB"/>
              <a:pPr/>
              <a:t>17</a:t>
            </a:fld>
            <a:endParaRPr lang="en-GB"/>
          </a:p>
        </p:txBody>
      </p:sp>
      <p:sp>
        <p:nvSpPr>
          <p:cNvPr id="20481" name="Rectangle 1"/>
          <p:cNvSpPr txBox="1">
            <a:spLocks noGrp="1" noRot="1" noChangeAspect="1" noChangeArrowheads="1"/>
          </p:cNvSpPr>
          <p:nvPr>
            <p:ph type="sldImg"/>
          </p:nvPr>
        </p:nvSpPr>
        <p:spPr bwMode="auto">
          <a:xfrm>
            <a:off x="1255713" y="722313"/>
            <a:ext cx="4802187" cy="3600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Rectangle 2"/>
          <p:cNvSpPr txBox="1">
            <a:spLocks noGrp="1" noChangeArrowheads="1"/>
          </p:cNvSpPr>
          <p:nvPr>
            <p:ph type="body" idx="1"/>
          </p:nvPr>
        </p:nvSpPr>
        <p:spPr bwMode="auto">
          <a:xfrm>
            <a:off x="976031" y="4560446"/>
            <a:ext cx="5359800" cy="431781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1813440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71600" y="3886200"/>
            <a:ext cx="6400800" cy="2057400"/>
          </a:xfrm>
        </p:spPr>
        <p:txBody>
          <a:bodyPr>
            <a:noAutofit/>
          </a:bodyPr>
          <a:lstStyle>
            <a:lvl1pPr marL="0" indent="0" algn="ctr">
              <a:buNone/>
              <a:defRPr sz="2800"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CS 3410, Spring 2015</a:t>
            </a:r>
          </a:p>
          <a:p>
            <a:r>
              <a:rPr lang="en-US" dirty="0" smtClean="0"/>
              <a:t>Computer Science</a:t>
            </a:r>
          </a:p>
          <a:p>
            <a:r>
              <a:rPr lang="en-US" dirty="0" smtClean="0"/>
              <a:t>Cornell University</a:t>
            </a:r>
            <a:endParaRPr lang="en-US" dirty="0"/>
          </a:p>
        </p:txBody>
      </p:sp>
      <p:sp>
        <p:nvSpPr>
          <p:cNvPr id="4" name="Date Placeholder 3"/>
          <p:cNvSpPr>
            <a:spLocks noGrp="1"/>
          </p:cNvSpPr>
          <p:nvPr>
            <p:ph type="dt" sz="half" idx="10"/>
          </p:nvPr>
        </p:nvSpPr>
        <p:spPr/>
        <p:txBody>
          <a:bodyPr/>
          <a:lstStyle/>
          <a:p>
            <a:fld id="{0291F04E-0558-49D7-83D7-0EA3FDD97FD3}" type="datetimeFigureOut">
              <a:rPr lang="en-US" smtClean="0"/>
              <a:t>3/12/2015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985563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3/12/2015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07442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1F04E-0558-49D7-83D7-0EA3FDD97FD3}" type="datetimeFigureOut">
              <a:rPr lang="en-US" smtClean="0"/>
              <a:t>3/12/2015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169784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91F04E-0558-49D7-83D7-0EA3FDD97FD3}" type="datetimeFigureOut">
              <a:rPr lang="en-US" smtClean="0"/>
              <a:t>3/12/2015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83716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91F04E-0558-49D7-83D7-0EA3FDD97FD3}" type="datetimeFigureOut">
              <a:rPr lang="en-US" smtClean="0"/>
              <a:t>3/12/2015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24632888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52400"/>
            <a:ext cx="8686800" cy="533400"/>
          </a:xfrm>
          <a:prstGeom prst="rect">
            <a:avLst/>
          </a:prstGeom>
          <a:noFill/>
          <a:ln>
            <a:noFill/>
          </a:ln>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8600" y="838200"/>
            <a:ext cx="8686800" cy="5638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1F04E-0558-49D7-83D7-0EA3FDD97FD3}" type="datetimeFigureOut">
              <a:rPr lang="en-US" smtClean="0"/>
              <a:t>3/12/2015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0A56F-BD0F-4BDF-9912-D1E89E9626C0}" type="slidenum">
              <a:rPr lang="en-US" smtClean="0"/>
              <a:t>‹#›</a:t>
            </a:fld>
            <a:endParaRPr lang="en-US"/>
          </a:p>
        </p:txBody>
      </p:sp>
    </p:spTree>
    <p:extLst>
      <p:ext uri="{BB962C8B-B14F-4D97-AF65-F5344CB8AC3E}">
        <p14:creationId xmlns:p14="http://schemas.microsoft.com/office/powerpoint/2010/main" val="331588574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Lst>
  <p:txStyles>
    <p:titleStyle>
      <a:lvl1pPr algn="ctr" defTabSz="914400" rtl="0" eaLnBrk="1" latinLnBrk="0" hangingPunct="1">
        <a:spcBef>
          <a:spcPct val="0"/>
        </a:spcBef>
        <a:buNone/>
        <a:defRPr sz="4400" kern="1200">
          <a:ln>
            <a:solidFill>
              <a:schemeClr val="accent5">
                <a:lumMod val="60000"/>
                <a:lumOff val="40000"/>
              </a:schemeClr>
            </a:solidFill>
          </a:ln>
          <a:solidFill>
            <a:schemeClr val="accent5">
              <a:lumMod val="60000"/>
              <a:lumOff val="40000"/>
            </a:schemeClr>
          </a:solidFill>
          <a:latin typeface="+mj-lt"/>
          <a:ea typeface="+mj-ea"/>
          <a:cs typeface="+mj-cs"/>
        </a:defRPr>
      </a:lvl1pPr>
    </p:titleStyle>
    <p:body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3" Type="http://schemas.openxmlformats.org/officeDocument/2006/relationships/tags" Target="../tags/tag253.xml"/><Relationship Id="rId18" Type="http://schemas.openxmlformats.org/officeDocument/2006/relationships/tags" Target="../tags/tag258.xml"/><Relationship Id="rId26" Type="http://schemas.openxmlformats.org/officeDocument/2006/relationships/tags" Target="../tags/tag266.xml"/><Relationship Id="rId39" Type="http://schemas.openxmlformats.org/officeDocument/2006/relationships/tags" Target="../tags/tag279.xml"/><Relationship Id="rId21" Type="http://schemas.openxmlformats.org/officeDocument/2006/relationships/tags" Target="../tags/tag261.xml"/><Relationship Id="rId34" Type="http://schemas.openxmlformats.org/officeDocument/2006/relationships/tags" Target="../tags/tag274.xml"/><Relationship Id="rId42" Type="http://schemas.openxmlformats.org/officeDocument/2006/relationships/tags" Target="../tags/tag282.xml"/><Relationship Id="rId47" Type="http://schemas.openxmlformats.org/officeDocument/2006/relationships/tags" Target="../tags/tag287.xml"/><Relationship Id="rId50" Type="http://schemas.openxmlformats.org/officeDocument/2006/relationships/tags" Target="../tags/tag290.xml"/><Relationship Id="rId55" Type="http://schemas.openxmlformats.org/officeDocument/2006/relationships/tags" Target="../tags/tag295.xml"/><Relationship Id="rId7" Type="http://schemas.openxmlformats.org/officeDocument/2006/relationships/tags" Target="../tags/tag247.xml"/><Relationship Id="rId2" Type="http://schemas.openxmlformats.org/officeDocument/2006/relationships/tags" Target="../tags/tag242.xml"/><Relationship Id="rId16" Type="http://schemas.openxmlformats.org/officeDocument/2006/relationships/tags" Target="../tags/tag256.xml"/><Relationship Id="rId29" Type="http://schemas.openxmlformats.org/officeDocument/2006/relationships/tags" Target="../tags/tag269.xml"/><Relationship Id="rId11" Type="http://schemas.openxmlformats.org/officeDocument/2006/relationships/tags" Target="../tags/tag251.xml"/><Relationship Id="rId24" Type="http://schemas.openxmlformats.org/officeDocument/2006/relationships/tags" Target="../tags/tag264.xml"/><Relationship Id="rId32" Type="http://schemas.openxmlformats.org/officeDocument/2006/relationships/tags" Target="../tags/tag272.xml"/><Relationship Id="rId37" Type="http://schemas.openxmlformats.org/officeDocument/2006/relationships/tags" Target="../tags/tag277.xml"/><Relationship Id="rId40" Type="http://schemas.openxmlformats.org/officeDocument/2006/relationships/tags" Target="../tags/tag280.xml"/><Relationship Id="rId45" Type="http://schemas.openxmlformats.org/officeDocument/2006/relationships/tags" Target="../tags/tag285.xml"/><Relationship Id="rId53" Type="http://schemas.openxmlformats.org/officeDocument/2006/relationships/tags" Target="../tags/tag293.xml"/><Relationship Id="rId58" Type="http://schemas.openxmlformats.org/officeDocument/2006/relationships/tags" Target="../tags/tag298.xml"/><Relationship Id="rId5" Type="http://schemas.openxmlformats.org/officeDocument/2006/relationships/tags" Target="../tags/tag245.xml"/><Relationship Id="rId61" Type="http://schemas.openxmlformats.org/officeDocument/2006/relationships/slideLayout" Target="../slideLayouts/slideLayout4.xml"/><Relationship Id="rId19" Type="http://schemas.openxmlformats.org/officeDocument/2006/relationships/tags" Target="../tags/tag259.xml"/><Relationship Id="rId14" Type="http://schemas.openxmlformats.org/officeDocument/2006/relationships/tags" Target="../tags/tag254.xml"/><Relationship Id="rId22" Type="http://schemas.openxmlformats.org/officeDocument/2006/relationships/tags" Target="../tags/tag262.xml"/><Relationship Id="rId27" Type="http://schemas.openxmlformats.org/officeDocument/2006/relationships/tags" Target="../tags/tag267.xml"/><Relationship Id="rId30" Type="http://schemas.openxmlformats.org/officeDocument/2006/relationships/tags" Target="../tags/tag270.xml"/><Relationship Id="rId35" Type="http://schemas.openxmlformats.org/officeDocument/2006/relationships/tags" Target="../tags/tag275.xml"/><Relationship Id="rId43" Type="http://schemas.openxmlformats.org/officeDocument/2006/relationships/tags" Target="../tags/tag283.xml"/><Relationship Id="rId48" Type="http://schemas.openxmlformats.org/officeDocument/2006/relationships/tags" Target="../tags/tag288.xml"/><Relationship Id="rId56" Type="http://schemas.openxmlformats.org/officeDocument/2006/relationships/tags" Target="../tags/tag296.xml"/><Relationship Id="rId8" Type="http://schemas.openxmlformats.org/officeDocument/2006/relationships/tags" Target="../tags/tag248.xml"/><Relationship Id="rId51" Type="http://schemas.openxmlformats.org/officeDocument/2006/relationships/tags" Target="../tags/tag291.xml"/><Relationship Id="rId3" Type="http://schemas.openxmlformats.org/officeDocument/2006/relationships/tags" Target="../tags/tag243.xml"/><Relationship Id="rId12" Type="http://schemas.openxmlformats.org/officeDocument/2006/relationships/tags" Target="../tags/tag252.xml"/><Relationship Id="rId17" Type="http://schemas.openxmlformats.org/officeDocument/2006/relationships/tags" Target="../tags/tag257.xml"/><Relationship Id="rId25" Type="http://schemas.openxmlformats.org/officeDocument/2006/relationships/tags" Target="../tags/tag265.xml"/><Relationship Id="rId33" Type="http://schemas.openxmlformats.org/officeDocument/2006/relationships/tags" Target="../tags/tag273.xml"/><Relationship Id="rId38" Type="http://schemas.openxmlformats.org/officeDocument/2006/relationships/tags" Target="../tags/tag278.xml"/><Relationship Id="rId46" Type="http://schemas.openxmlformats.org/officeDocument/2006/relationships/tags" Target="../tags/tag286.xml"/><Relationship Id="rId59" Type="http://schemas.openxmlformats.org/officeDocument/2006/relationships/tags" Target="../tags/tag299.xml"/><Relationship Id="rId20" Type="http://schemas.openxmlformats.org/officeDocument/2006/relationships/tags" Target="../tags/tag260.xml"/><Relationship Id="rId41" Type="http://schemas.openxmlformats.org/officeDocument/2006/relationships/tags" Target="../tags/tag281.xml"/><Relationship Id="rId54" Type="http://schemas.openxmlformats.org/officeDocument/2006/relationships/tags" Target="../tags/tag294.xml"/><Relationship Id="rId62" Type="http://schemas.openxmlformats.org/officeDocument/2006/relationships/notesSlide" Target="../notesSlides/notesSlide6.xml"/><Relationship Id="rId1" Type="http://schemas.openxmlformats.org/officeDocument/2006/relationships/tags" Target="../tags/tag241.xml"/><Relationship Id="rId6" Type="http://schemas.openxmlformats.org/officeDocument/2006/relationships/tags" Target="../tags/tag246.xml"/><Relationship Id="rId15" Type="http://schemas.openxmlformats.org/officeDocument/2006/relationships/tags" Target="../tags/tag255.xml"/><Relationship Id="rId23" Type="http://schemas.openxmlformats.org/officeDocument/2006/relationships/tags" Target="../tags/tag263.xml"/><Relationship Id="rId28" Type="http://schemas.openxmlformats.org/officeDocument/2006/relationships/tags" Target="../tags/tag268.xml"/><Relationship Id="rId36" Type="http://schemas.openxmlformats.org/officeDocument/2006/relationships/tags" Target="../tags/tag276.xml"/><Relationship Id="rId49" Type="http://schemas.openxmlformats.org/officeDocument/2006/relationships/tags" Target="../tags/tag289.xml"/><Relationship Id="rId57" Type="http://schemas.openxmlformats.org/officeDocument/2006/relationships/tags" Target="../tags/tag297.xml"/><Relationship Id="rId10" Type="http://schemas.openxmlformats.org/officeDocument/2006/relationships/tags" Target="../tags/tag250.xml"/><Relationship Id="rId31" Type="http://schemas.openxmlformats.org/officeDocument/2006/relationships/tags" Target="../tags/tag271.xml"/><Relationship Id="rId44" Type="http://schemas.openxmlformats.org/officeDocument/2006/relationships/tags" Target="../tags/tag284.xml"/><Relationship Id="rId52" Type="http://schemas.openxmlformats.org/officeDocument/2006/relationships/tags" Target="../tags/tag292.xml"/><Relationship Id="rId60" Type="http://schemas.openxmlformats.org/officeDocument/2006/relationships/tags" Target="../tags/tag300.xml"/><Relationship Id="rId4" Type="http://schemas.openxmlformats.org/officeDocument/2006/relationships/tags" Target="../tags/tag244.xml"/><Relationship Id="rId9" Type="http://schemas.openxmlformats.org/officeDocument/2006/relationships/tags" Target="../tags/tag24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2.xml"/><Relationship Id="rId1" Type="http://schemas.openxmlformats.org/officeDocument/2006/relationships/tags" Target="../tags/tag30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4.xml"/><Relationship Id="rId1" Type="http://schemas.openxmlformats.org/officeDocument/2006/relationships/tags" Target="../tags/tag303.xml"/><Relationship Id="rId4"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8" Type="http://schemas.openxmlformats.org/officeDocument/2006/relationships/tags" Target="../tags/tag312.xml"/><Relationship Id="rId13" Type="http://schemas.openxmlformats.org/officeDocument/2006/relationships/tags" Target="../tags/tag317.xml"/><Relationship Id="rId18" Type="http://schemas.openxmlformats.org/officeDocument/2006/relationships/tags" Target="../tags/tag322.xml"/><Relationship Id="rId26" Type="http://schemas.openxmlformats.org/officeDocument/2006/relationships/notesSlide" Target="../notesSlides/notesSlide8.xml"/><Relationship Id="rId3" Type="http://schemas.openxmlformats.org/officeDocument/2006/relationships/tags" Target="../tags/tag307.xml"/><Relationship Id="rId21" Type="http://schemas.openxmlformats.org/officeDocument/2006/relationships/tags" Target="../tags/tag325.xml"/><Relationship Id="rId7" Type="http://schemas.openxmlformats.org/officeDocument/2006/relationships/tags" Target="../tags/tag311.xml"/><Relationship Id="rId12" Type="http://schemas.openxmlformats.org/officeDocument/2006/relationships/tags" Target="../tags/tag316.xml"/><Relationship Id="rId17" Type="http://schemas.openxmlformats.org/officeDocument/2006/relationships/tags" Target="../tags/tag321.xml"/><Relationship Id="rId25" Type="http://schemas.openxmlformats.org/officeDocument/2006/relationships/slideLayout" Target="../slideLayouts/slideLayout4.xml"/><Relationship Id="rId2" Type="http://schemas.openxmlformats.org/officeDocument/2006/relationships/tags" Target="../tags/tag306.xml"/><Relationship Id="rId16" Type="http://schemas.openxmlformats.org/officeDocument/2006/relationships/tags" Target="../tags/tag320.xml"/><Relationship Id="rId20" Type="http://schemas.openxmlformats.org/officeDocument/2006/relationships/tags" Target="../tags/tag324.xml"/><Relationship Id="rId1" Type="http://schemas.openxmlformats.org/officeDocument/2006/relationships/tags" Target="../tags/tag305.xml"/><Relationship Id="rId6" Type="http://schemas.openxmlformats.org/officeDocument/2006/relationships/tags" Target="../tags/tag310.xml"/><Relationship Id="rId11" Type="http://schemas.openxmlformats.org/officeDocument/2006/relationships/tags" Target="../tags/tag315.xml"/><Relationship Id="rId24" Type="http://schemas.openxmlformats.org/officeDocument/2006/relationships/tags" Target="../tags/tag328.xml"/><Relationship Id="rId5" Type="http://schemas.openxmlformats.org/officeDocument/2006/relationships/tags" Target="../tags/tag309.xml"/><Relationship Id="rId15" Type="http://schemas.openxmlformats.org/officeDocument/2006/relationships/tags" Target="../tags/tag319.xml"/><Relationship Id="rId23" Type="http://schemas.openxmlformats.org/officeDocument/2006/relationships/tags" Target="../tags/tag327.xml"/><Relationship Id="rId10" Type="http://schemas.openxmlformats.org/officeDocument/2006/relationships/tags" Target="../tags/tag314.xml"/><Relationship Id="rId19" Type="http://schemas.openxmlformats.org/officeDocument/2006/relationships/tags" Target="../tags/tag323.xml"/><Relationship Id="rId4" Type="http://schemas.openxmlformats.org/officeDocument/2006/relationships/tags" Target="../tags/tag308.xml"/><Relationship Id="rId9" Type="http://schemas.openxmlformats.org/officeDocument/2006/relationships/tags" Target="../tags/tag313.xml"/><Relationship Id="rId14" Type="http://schemas.openxmlformats.org/officeDocument/2006/relationships/tags" Target="../tags/tag318.xml"/><Relationship Id="rId22" Type="http://schemas.openxmlformats.org/officeDocument/2006/relationships/tags" Target="../tags/tag32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0.xml"/><Relationship Id="rId1" Type="http://schemas.openxmlformats.org/officeDocument/2006/relationships/tags" Target="../tags/tag329.xml"/><Relationship Id="rId4" Type="http://schemas.openxmlformats.org/officeDocument/2006/relationships/notesSlide" Target="../notesSlides/notesSlide9.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2.xml"/><Relationship Id="rId1" Type="http://schemas.openxmlformats.org/officeDocument/2006/relationships/tags" Target="../tags/tag331.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4.xml"/><Relationship Id="rId1" Type="http://schemas.openxmlformats.org/officeDocument/2006/relationships/tags" Target="../tags/tag33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6.xml"/><Relationship Id="rId1" Type="http://schemas.openxmlformats.org/officeDocument/2006/relationships/tags" Target="../tags/tag335.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8.xml"/><Relationship Id="rId1" Type="http://schemas.openxmlformats.org/officeDocument/2006/relationships/tags" Target="../tags/tag337.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40.xml"/><Relationship Id="rId1" Type="http://schemas.openxmlformats.org/officeDocument/2006/relationships/tags" Target="../tags/tag339.xml"/><Relationship Id="rId4" Type="http://schemas.openxmlformats.org/officeDocument/2006/relationships/notesSlide" Target="../notesSlides/notesSlide10.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42.xml"/><Relationship Id="rId1" Type="http://schemas.openxmlformats.org/officeDocument/2006/relationships/tags" Target="../tags/tag341.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44.xml"/><Relationship Id="rId1" Type="http://schemas.openxmlformats.org/officeDocument/2006/relationships/tags" Target="../tags/tag343.xml"/><Relationship Id="rId4" Type="http://schemas.openxmlformats.org/officeDocument/2006/relationships/notesSlide" Target="../notesSlides/notesSlide11.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46.xml"/><Relationship Id="rId1" Type="http://schemas.openxmlformats.org/officeDocument/2006/relationships/tags" Target="../tags/tag34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tags" Target="../tags/tag354.xml"/><Relationship Id="rId13" Type="http://schemas.openxmlformats.org/officeDocument/2006/relationships/tags" Target="../tags/tag359.xml"/><Relationship Id="rId18" Type="http://schemas.openxmlformats.org/officeDocument/2006/relationships/notesSlide" Target="../notesSlides/notesSlide14.xml"/><Relationship Id="rId3" Type="http://schemas.openxmlformats.org/officeDocument/2006/relationships/tags" Target="../tags/tag349.xml"/><Relationship Id="rId7" Type="http://schemas.openxmlformats.org/officeDocument/2006/relationships/tags" Target="../tags/tag353.xml"/><Relationship Id="rId12" Type="http://schemas.openxmlformats.org/officeDocument/2006/relationships/tags" Target="../tags/tag358.xml"/><Relationship Id="rId17" Type="http://schemas.openxmlformats.org/officeDocument/2006/relationships/slideLayout" Target="../slideLayouts/slideLayout2.xml"/><Relationship Id="rId2" Type="http://schemas.openxmlformats.org/officeDocument/2006/relationships/tags" Target="../tags/tag348.xml"/><Relationship Id="rId16" Type="http://schemas.openxmlformats.org/officeDocument/2006/relationships/tags" Target="../tags/tag362.xml"/><Relationship Id="rId1" Type="http://schemas.openxmlformats.org/officeDocument/2006/relationships/tags" Target="../tags/tag347.xml"/><Relationship Id="rId6" Type="http://schemas.openxmlformats.org/officeDocument/2006/relationships/tags" Target="../tags/tag352.xml"/><Relationship Id="rId11" Type="http://schemas.openxmlformats.org/officeDocument/2006/relationships/tags" Target="../tags/tag357.xml"/><Relationship Id="rId5" Type="http://schemas.openxmlformats.org/officeDocument/2006/relationships/tags" Target="../tags/tag351.xml"/><Relationship Id="rId15" Type="http://schemas.openxmlformats.org/officeDocument/2006/relationships/tags" Target="../tags/tag361.xml"/><Relationship Id="rId10" Type="http://schemas.openxmlformats.org/officeDocument/2006/relationships/tags" Target="../tags/tag356.xml"/><Relationship Id="rId4" Type="http://schemas.openxmlformats.org/officeDocument/2006/relationships/tags" Target="../tags/tag350.xml"/><Relationship Id="rId9" Type="http://schemas.openxmlformats.org/officeDocument/2006/relationships/tags" Target="../tags/tag355.xml"/><Relationship Id="rId14" Type="http://schemas.openxmlformats.org/officeDocument/2006/relationships/tags" Target="../tags/tag360.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64.xml"/><Relationship Id="rId1" Type="http://schemas.openxmlformats.org/officeDocument/2006/relationships/tags" Target="../tags/tag363.xml"/><Relationship Id="rId4"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tags" Target="../tags/tag372.xml"/><Relationship Id="rId3" Type="http://schemas.openxmlformats.org/officeDocument/2006/relationships/tags" Target="../tags/tag367.xml"/><Relationship Id="rId7" Type="http://schemas.openxmlformats.org/officeDocument/2006/relationships/tags" Target="../tags/tag371.xml"/><Relationship Id="rId12" Type="http://schemas.openxmlformats.org/officeDocument/2006/relationships/notesSlide" Target="../notesSlides/notesSlide16.xml"/><Relationship Id="rId2" Type="http://schemas.openxmlformats.org/officeDocument/2006/relationships/tags" Target="../tags/tag366.xml"/><Relationship Id="rId1" Type="http://schemas.openxmlformats.org/officeDocument/2006/relationships/tags" Target="../tags/tag365.xml"/><Relationship Id="rId6" Type="http://schemas.openxmlformats.org/officeDocument/2006/relationships/tags" Target="../tags/tag370.xml"/><Relationship Id="rId11" Type="http://schemas.openxmlformats.org/officeDocument/2006/relationships/slideLayout" Target="../slideLayouts/slideLayout4.xml"/><Relationship Id="rId5" Type="http://schemas.openxmlformats.org/officeDocument/2006/relationships/tags" Target="../tags/tag369.xml"/><Relationship Id="rId10" Type="http://schemas.openxmlformats.org/officeDocument/2006/relationships/tags" Target="../tags/tag374.xml"/><Relationship Id="rId4" Type="http://schemas.openxmlformats.org/officeDocument/2006/relationships/tags" Target="../tags/tag368.xml"/><Relationship Id="rId9" Type="http://schemas.openxmlformats.org/officeDocument/2006/relationships/tags" Target="../tags/tag373.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76.xml"/><Relationship Id="rId1" Type="http://schemas.openxmlformats.org/officeDocument/2006/relationships/tags" Target="../tags/tag375.xml"/><Relationship Id="rId4" Type="http://schemas.openxmlformats.org/officeDocument/2006/relationships/notesSlide" Target="../notesSlides/notesSlide17.xml"/></Relationships>
</file>

<file path=ppt/slides/_rels/slide33.xml.rels><?xml version="1.0" encoding="UTF-8" standalone="yes"?>
<Relationships xmlns="http://schemas.openxmlformats.org/package/2006/relationships"><Relationship Id="rId3" Type="http://schemas.openxmlformats.org/officeDocument/2006/relationships/tags" Target="../tags/tag379.xml"/><Relationship Id="rId2" Type="http://schemas.openxmlformats.org/officeDocument/2006/relationships/tags" Target="../tags/tag378.xml"/><Relationship Id="rId1" Type="http://schemas.openxmlformats.org/officeDocument/2006/relationships/tags" Target="../tags/tag377.xml"/><Relationship Id="rId5" Type="http://schemas.openxmlformats.org/officeDocument/2006/relationships/notesSlide" Target="../notesSlides/notesSlide18.xml"/><Relationship Id="rId4"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tags" Target="../tags/tag382.xml"/><Relationship Id="rId2" Type="http://schemas.openxmlformats.org/officeDocument/2006/relationships/tags" Target="../tags/tag381.xml"/><Relationship Id="rId1" Type="http://schemas.openxmlformats.org/officeDocument/2006/relationships/tags" Target="../tags/tag380.xml"/><Relationship Id="rId6" Type="http://schemas.openxmlformats.org/officeDocument/2006/relationships/notesSlide" Target="../notesSlides/notesSlide19.xml"/><Relationship Id="rId5" Type="http://schemas.openxmlformats.org/officeDocument/2006/relationships/slideLayout" Target="../slideLayouts/slideLayout5.xml"/><Relationship Id="rId4" Type="http://schemas.openxmlformats.org/officeDocument/2006/relationships/tags" Target="../tags/tag383.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5.xml"/><Relationship Id="rId1" Type="http://schemas.openxmlformats.org/officeDocument/2006/relationships/tags" Target="../tags/tag384.xml"/><Relationship Id="rId4" Type="http://schemas.openxmlformats.org/officeDocument/2006/relationships/notesSlide" Target="../notesSlides/notesSlide20.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7.xml"/><Relationship Id="rId1" Type="http://schemas.openxmlformats.org/officeDocument/2006/relationships/tags" Target="../tags/tag386.xml"/><Relationship Id="rId4" Type="http://schemas.openxmlformats.org/officeDocument/2006/relationships/notesSlide" Target="../notesSlides/notesSlide21.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9.xml"/><Relationship Id="rId1" Type="http://schemas.openxmlformats.org/officeDocument/2006/relationships/tags" Target="../tags/tag388.xml"/><Relationship Id="rId4" Type="http://schemas.openxmlformats.org/officeDocument/2006/relationships/notesSlide" Target="../notesSlides/notesSlide22.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91.xml"/><Relationship Id="rId1" Type="http://schemas.openxmlformats.org/officeDocument/2006/relationships/tags" Target="../tags/tag390.xml"/><Relationship Id="rId4" Type="http://schemas.openxmlformats.org/officeDocument/2006/relationships/notesSlide" Target="../notesSlides/notesSlide23.xml"/></Relationships>
</file>

<file path=ppt/slides/_rels/slide39.xml.rels><?xml version="1.0" encoding="UTF-8" standalone="yes"?>
<Relationships xmlns="http://schemas.openxmlformats.org/package/2006/relationships"><Relationship Id="rId8" Type="http://schemas.openxmlformats.org/officeDocument/2006/relationships/tags" Target="../tags/tag399.xml"/><Relationship Id="rId13" Type="http://schemas.openxmlformats.org/officeDocument/2006/relationships/tags" Target="../tags/tag404.xml"/><Relationship Id="rId18" Type="http://schemas.openxmlformats.org/officeDocument/2006/relationships/tags" Target="../tags/tag409.xml"/><Relationship Id="rId26" Type="http://schemas.openxmlformats.org/officeDocument/2006/relationships/notesSlide" Target="../notesSlides/notesSlide24.xml"/><Relationship Id="rId3" Type="http://schemas.openxmlformats.org/officeDocument/2006/relationships/tags" Target="../tags/tag394.xml"/><Relationship Id="rId21" Type="http://schemas.openxmlformats.org/officeDocument/2006/relationships/tags" Target="../tags/tag412.xml"/><Relationship Id="rId7" Type="http://schemas.openxmlformats.org/officeDocument/2006/relationships/tags" Target="../tags/tag398.xml"/><Relationship Id="rId12" Type="http://schemas.openxmlformats.org/officeDocument/2006/relationships/tags" Target="../tags/tag403.xml"/><Relationship Id="rId17" Type="http://schemas.openxmlformats.org/officeDocument/2006/relationships/tags" Target="../tags/tag408.xml"/><Relationship Id="rId25" Type="http://schemas.openxmlformats.org/officeDocument/2006/relationships/slideLayout" Target="../slideLayouts/slideLayout4.xml"/><Relationship Id="rId2" Type="http://schemas.openxmlformats.org/officeDocument/2006/relationships/tags" Target="../tags/tag393.xml"/><Relationship Id="rId16" Type="http://schemas.openxmlformats.org/officeDocument/2006/relationships/tags" Target="../tags/tag407.xml"/><Relationship Id="rId20" Type="http://schemas.openxmlformats.org/officeDocument/2006/relationships/tags" Target="../tags/tag411.xml"/><Relationship Id="rId1" Type="http://schemas.openxmlformats.org/officeDocument/2006/relationships/tags" Target="../tags/tag392.xml"/><Relationship Id="rId6" Type="http://schemas.openxmlformats.org/officeDocument/2006/relationships/tags" Target="../tags/tag397.xml"/><Relationship Id="rId11" Type="http://schemas.openxmlformats.org/officeDocument/2006/relationships/tags" Target="../tags/tag402.xml"/><Relationship Id="rId24" Type="http://schemas.openxmlformats.org/officeDocument/2006/relationships/tags" Target="../tags/tag415.xml"/><Relationship Id="rId5" Type="http://schemas.openxmlformats.org/officeDocument/2006/relationships/tags" Target="../tags/tag396.xml"/><Relationship Id="rId15" Type="http://schemas.openxmlformats.org/officeDocument/2006/relationships/tags" Target="../tags/tag406.xml"/><Relationship Id="rId23" Type="http://schemas.openxmlformats.org/officeDocument/2006/relationships/tags" Target="../tags/tag414.xml"/><Relationship Id="rId10" Type="http://schemas.openxmlformats.org/officeDocument/2006/relationships/tags" Target="../tags/tag401.xml"/><Relationship Id="rId19" Type="http://schemas.openxmlformats.org/officeDocument/2006/relationships/tags" Target="../tags/tag410.xml"/><Relationship Id="rId4" Type="http://schemas.openxmlformats.org/officeDocument/2006/relationships/tags" Target="../tags/tag395.xml"/><Relationship Id="rId9" Type="http://schemas.openxmlformats.org/officeDocument/2006/relationships/tags" Target="../tags/tag400.xml"/><Relationship Id="rId14" Type="http://schemas.openxmlformats.org/officeDocument/2006/relationships/tags" Target="../tags/tag405.xml"/><Relationship Id="rId22" Type="http://schemas.openxmlformats.org/officeDocument/2006/relationships/tags" Target="../tags/tag413.xml"/></Relationships>
</file>

<file path=ppt/slides/_rels/slide4.xml.rels><?xml version="1.0" encoding="UTF-8" standalone="yes"?>
<Relationships xmlns="http://schemas.openxmlformats.org/package/2006/relationships"><Relationship Id="rId8" Type="http://schemas.openxmlformats.org/officeDocument/2006/relationships/tags" Target="../tags/tag11.xml"/><Relationship Id="rId13" Type="http://schemas.openxmlformats.org/officeDocument/2006/relationships/slideLayout" Target="../slideLayouts/slideLayout2.xml"/><Relationship Id="rId3" Type="http://schemas.openxmlformats.org/officeDocument/2006/relationships/tags" Target="../tags/tag6.xml"/><Relationship Id="rId7" Type="http://schemas.openxmlformats.org/officeDocument/2006/relationships/tags" Target="../tags/tag10.xml"/><Relationship Id="rId12" Type="http://schemas.openxmlformats.org/officeDocument/2006/relationships/tags" Target="../tags/tag15.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tags" Target="../tags/tag9.xml"/><Relationship Id="rId11" Type="http://schemas.openxmlformats.org/officeDocument/2006/relationships/tags" Target="../tags/tag14.xml"/><Relationship Id="rId5" Type="http://schemas.openxmlformats.org/officeDocument/2006/relationships/tags" Target="../tags/tag8.xml"/><Relationship Id="rId10" Type="http://schemas.openxmlformats.org/officeDocument/2006/relationships/tags" Target="../tags/tag13.xml"/><Relationship Id="rId4" Type="http://schemas.openxmlformats.org/officeDocument/2006/relationships/tags" Target="../tags/tag7.xml"/><Relationship Id="rId9" Type="http://schemas.openxmlformats.org/officeDocument/2006/relationships/tags" Target="../tags/tag12.xml"/><Relationship Id="rId14"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8" Type="http://schemas.openxmlformats.org/officeDocument/2006/relationships/tags" Target="../tags/tag423.xml"/><Relationship Id="rId13" Type="http://schemas.openxmlformats.org/officeDocument/2006/relationships/tags" Target="../tags/tag428.xml"/><Relationship Id="rId3" Type="http://schemas.openxmlformats.org/officeDocument/2006/relationships/tags" Target="../tags/tag418.xml"/><Relationship Id="rId7" Type="http://schemas.openxmlformats.org/officeDocument/2006/relationships/tags" Target="../tags/tag422.xml"/><Relationship Id="rId12" Type="http://schemas.openxmlformats.org/officeDocument/2006/relationships/tags" Target="../tags/tag427.xml"/><Relationship Id="rId2" Type="http://schemas.openxmlformats.org/officeDocument/2006/relationships/tags" Target="../tags/tag417.xml"/><Relationship Id="rId16" Type="http://schemas.openxmlformats.org/officeDocument/2006/relationships/notesSlide" Target="../notesSlides/notesSlide25.xml"/><Relationship Id="rId1" Type="http://schemas.openxmlformats.org/officeDocument/2006/relationships/tags" Target="../tags/tag416.xml"/><Relationship Id="rId6" Type="http://schemas.openxmlformats.org/officeDocument/2006/relationships/tags" Target="../tags/tag421.xml"/><Relationship Id="rId11" Type="http://schemas.openxmlformats.org/officeDocument/2006/relationships/tags" Target="../tags/tag426.xml"/><Relationship Id="rId5" Type="http://schemas.openxmlformats.org/officeDocument/2006/relationships/tags" Target="../tags/tag420.xml"/><Relationship Id="rId15" Type="http://schemas.openxmlformats.org/officeDocument/2006/relationships/slideLayout" Target="../slideLayouts/slideLayout4.xml"/><Relationship Id="rId10" Type="http://schemas.openxmlformats.org/officeDocument/2006/relationships/tags" Target="../tags/tag425.xml"/><Relationship Id="rId4" Type="http://schemas.openxmlformats.org/officeDocument/2006/relationships/tags" Target="../tags/tag419.xml"/><Relationship Id="rId9" Type="http://schemas.openxmlformats.org/officeDocument/2006/relationships/tags" Target="../tags/tag424.xml"/><Relationship Id="rId14" Type="http://schemas.openxmlformats.org/officeDocument/2006/relationships/tags" Target="../tags/tag42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31.xml"/><Relationship Id="rId1" Type="http://schemas.openxmlformats.org/officeDocument/2006/relationships/tags" Target="../tags/tag430.xml"/><Relationship Id="rId4" Type="http://schemas.openxmlformats.org/officeDocument/2006/relationships/notesSlide" Target="../notesSlides/notesSlide26.xml"/></Relationships>
</file>

<file path=ppt/slides/_rels/slide5.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notesSlide" Target="../notesSlides/notesSlide3.xml"/><Relationship Id="rId4"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tags" Target="../tags/tag26.xml"/><Relationship Id="rId13" Type="http://schemas.openxmlformats.org/officeDocument/2006/relationships/tags" Target="../tags/tag31.xml"/><Relationship Id="rId18" Type="http://schemas.openxmlformats.org/officeDocument/2006/relationships/tags" Target="../tags/tag36.xml"/><Relationship Id="rId26" Type="http://schemas.openxmlformats.org/officeDocument/2006/relationships/slideLayout" Target="../slideLayouts/slideLayout2.xml"/><Relationship Id="rId3" Type="http://schemas.openxmlformats.org/officeDocument/2006/relationships/tags" Target="../tags/tag21.xml"/><Relationship Id="rId21" Type="http://schemas.openxmlformats.org/officeDocument/2006/relationships/tags" Target="../tags/tag39.xml"/><Relationship Id="rId7" Type="http://schemas.openxmlformats.org/officeDocument/2006/relationships/tags" Target="../tags/tag25.xml"/><Relationship Id="rId12" Type="http://schemas.openxmlformats.org/officeDocument/2006/relationships/tags" Target="../tags/tag30.xml"/><Relationship Id="rId17" Type="http://schemas.openxmlformats.org/officeDocument/2006/relationships/tags" Target="../tags/tag35.xml"/><Relationship Id="rId25" Type="http://schemas.openxmlformats.org/officeDocument/2006/relationships/tags" Target="../tags/tag43.xml"/><Relationship Id="rId2" Type="http://schemas.openxmlformats.org/officeDocument/2006/relationships/tags" Target="../tags/tag20.xml"/><Relationship Id="rId16" Type="http://schemas.openxmlformats.org/officeDocument/2006/relationships/tags" Target="../tags/tag34.xml"/><Relationship Id="rId20" Type="http://schemas.openxmlformats.org/officeDocument/2006/relationships/tags" Target="../tags/tag38.xml"/><Relationship Id="rId1" Type="http://schemas.openxmlformats.org/officeDocument/2006/relationships/tags" Target="../tags/tag19.xml"/><Relationship Id="rId6" Type="http://schemas.openxmlformats.org/officeDocument/2006/relationships/tags" Target="../tags/tag24.xml"/><Relationship Id="rId11" Type="http://schemas.openxmlformats.org/officeDocument/2006/relationships/tags" Target="../tags/tag29.xml"/><Relationship Id="rId24" Type="http://schemas.openxmlformats.org/officeDocument/2006/relationships/tags" Target="../tags/tag42.xml"/><Relationship Id="rId5" Type="http://schemas.openxmlformats.org/officeDocument/2006/relationships/tags" Target="../tags/tag23.xml"/><Relationship Id="rId15" Type="http://schemas.openxmlformats.org/officeDocument/2006/relationships/tags" Target="../tags/tag33.xml"/><Relationship Id="rId23" Type="http://schemas.openxmlformats.org/officeDocument/2006/relationships/tags" Target="../tags/tag41.xml"/><Relationship Id="rId10" Type="http://schemas.openxmlformats.org/officeDocument/2006/relationships/tags" Target="../tags/tag28.xml"/><Relationship Id="rId19" Type="http://schemas.openxmlformats.org/officeDocument/2006/relationships/tags" Target="../tags/tag37.xml"/><Relationship Id="rId4" Type="http://schemas.openxmlformats.org/officeDocument/2006/relationships/tags" Target="../tags/tag22.xml"/><Relationship Id="rId9" Type="http://schemas.openxmlformats.org/officeDocument/2006/relationships/tags" Target="../tags/tag27.xml"/><Relationship Id="rId14" Type="http://schemas.openxmlformats.org/officeDocument/2006/relationships/tags" Target="../tags/tag32.xml"/><Relationship Id="rId22" Type="http://schemas.openxmlformats.org/officeDocument/2006/relationships/tags" Target="../tags/tag40.xml"/></Relationships>
</file>

<file path=ppt/slides/_rels/slide7.xml.rels><?xml version="1.0" encoding="UTF-8" standalone="yes"?>
<Relationships xmlns="http://schemas.openxmlformats.org/package/2006/relationships"><Relationship Id="rId117" Type="http://schemas.openxmlformats.org/officeDocument/2006/relationships/tags" Target="../tags/tag160.xml"/><Relationship Id="rId21" Type="http://schemas.openxmlformats.org/officeDocument/2006/relationships/tags" Target="../tags/tag64.xml"/><Relationship Id="rId42" Type="http://schemas.openxmlformats.org/officeDocument/2006/relationships/tags" Target="../tags/tag85.xml"/><Relationship Id="rId63" Type="http://schemas.openxmlformats.org/officeDocument/2006/relationships/tags" Target="../tags/tag106.xml"/><Relationship Id="rId84" Type="http://schemas.openxmlformats.org/officeDocument/2006/relationships/tags" Target="../tags/tag127.xml"/><Relationship Id="rId138" Type="http://schemas.openxmlformats.org/officeDocument/2006/relationships/tags" Target="../tags/tag181.xml"/><Relationship Id="rId107" Type="http://schemas.openxmlformats.org/officeDocument/2006/relationships/tags" Target="../tags/tag150.xml"/><Relationship Id="rId11" Type="http://schemas.openxmlformats.org/officeDocument/2006/relationships/tags" Target="../tags/tag54.xml"/><Relationship Id="rId32" Type="http://schemas.openxmlformats.org/officeDocument/2006/relationships/tags" Target="../tags/tag75.xml"/><Relationship Id="rId53" Type="http://schemas.openxmlformats.org/officeDocument/2006/relationships/tags" Target="../tags/tag96.xml"/><Relationship Id="rId74" Type="http://schemas.openxmlformats.org/officeDocument/2006/relationships/tags" Target="../tags/tag117.xml"/><Relationship Id="rId128" Type="http://schemas.openxmlformats.org/officeDocument/2006/relationships/tags" Target="../tags/tag171.xml"/><Relationship Id="rId149" Type="http://schemas.openxmlformats.org/officeDocument/2006/relationships/notesSlide" Target="../notesSlides/notesSlide4.xml"/><Relationship Id="rId5" Type="http://schemas.openxmlformats.org/officeDocument/2006/relationships/tags" Target="../tags/tag48.xml"/><Relationship Id="rId95" Type="http://schemas.openxmlformats.org/officeDocument/2006/relationships/tags" Target="../tags/tag138.xml"/><Relationship Id="rId22" Type="http://schemas.openxmlformats.org/officeDocument/2006/relationships/tags" Target="../tags/tag65.xml"/><Relationship Id="rId27" Type="http://schemas.openxmlformats.org/officeDocument/2006/relationships/tags" Target="../tags/tag70.xml"/><Relationship Id="rId43" Type="http://schemas.openxmlformats.org/officeDocument/2006/relationships/tags" Target="../tags/tag86.xml"/><Relationship Id="rId48" Type="http://schemas.openxmlformats.org/officeDocument/2006/relationships/tags" Target="../tags/tag91.xml"/><Relationship Id="rId64" Type="http://schemas.openxmlformats.org/officeDocument/2006/relationships/tags" Target="../tags/tag107.xml"/><Relationship Id="rId69" Type="http://schemas.openxmlformats.org/officeDocument/2006/relationships/tags" Target="../tags/tag112.xml"/><Relationship Id="rId113" Type="http://schemas.openxmlformats.org/officeDocument/2006/relationships/tags" Target="../tags/tag156.xml"/><Relationship Id="rId118" Type="http://schemas.openxmlformats.org/officeDocument/2006/relationships/tags" Target="../tags/tag161.xml"/><Relationship Id="rId134" Type="http://schemas.openxmlformats.org/officeDocument/2006/relationships/tags" Target="../tags/tag177.xml"/><Relationship Id="rId139" Type="http://schemas.openxmlformats.org/officeDocument/2006/relationships/tags" Target="../tags/tag182.xml"/><Relationship Id="rId80" Type="http://schemas.openxmlformats.org/officeDocument/2006/relationships/tags" Target="../tags/tag123.xml"/><Relationship Id="rId85" Type="http://schemas.openxmlformats.org/officeDocument/2006/relationships/tags" Target="../tags/tag128.xml"/><Relationship Id="rId150" Type="http://schemas.openxmlformats.org/officeDocument/2006/relationships/image" Target="../media/image1.png"/><Relationship Id="rId12" Type="http://schemas.openxmlformats.org/officeDocument/2006/relationships/tags" Target="../tags/tag55.xml"/><Relationship Id="rId17" Type="http://schemas.openxmlformats.org/officeDocument/2006/relationships/tags" Target="../tags/tag60.xml"/><Relationship Id="rId33" Type="http://schemas.openxmlformats.org/officeDocument/2006/relationships/tags" Target="../tags/tag76.xml"/><Relationship Id="rId38" Type="http://schemas.openxmlformats.org/officeDocument/2006/relationships/tags" Target="../tags/tag81.xml"/><Relationship Id="rId59" Type="http://schemas.openxmlformats.org/officeDocument/2006/relationships/tags" Target="../tags/tag102.xml"/><Relationship Id="rId103" Type="http://schemas.openxmlformats.org/officeDocument/2006/relationships/tags" Target="../tags/tag146.xml"/><Relationship Id="rId108" Type="http://schemas.openxmlformats.org/officeDocument/2006/relationships/tags" Target="../tags/tag151.xml"/><Relationship Id="rId124" Type="http://schemas.openxmlformats.org/officeDocument/2006/relationships/tags" Target="../tags/tag167.xml"/><Relationship Id="rId129" Type="http://schemas.openxmlformats.org/officeDocument/2006/relationships/tags" Target="../tags/tag172.xml"/><Relationship Id="rId54" Type="http://schemas.openxmlformats.org/officeDocument/2006/relationships/tags" Target="../tags/tag97.xml"/><Relationship Id="rId70" Type="http://schemas.openxmlformats.org/officeDocument/2006/relationships/tags" Target="../tags/tag113.xml"/><Relationship Id="rId75" Type="http://schemas.openxmlformats.org/officeDocument/2006/relationships/tags" Target="../tags/tag118.xml"/><Relationship Id="rId91" Type="http://schemas.openxmlformats.org/officeDocument/2006/relationships/tags" Target="../tags/tag134.xml"/><Relationship Id="rId96" Type="http://schemas.openxmlformats.org/officeDocument/2006/relationships/tags" Target="../tags/tag139.xml"/><Relationship Id="rId140" Type="http://schemas.openxmlformats.org/officeDocument/2006/relationships/tags" Target="../tags/tag183.xml"/><Relationship Id="rId145" Type="http://schemas.openxmlformats.org/officeDocument/2006/relationships/tags" Target="../tags/tag188.xml"/><Relationship Id="rId1" Type="http://schemas.openxmlformats.org/officeDocument/2006/relationships/tags" Target="../tags/tag44.xml"/><Relationship Id="rId6" Type="http://schemas.openxmlformats.org/officeDocument/2006/relationships/tags" Target="../tags/tag49.xml"/><Relationship Id="rId23" Type="http://schemas.openxmlformats.org/officeDocument/2006/relationships/tags" Target="../tags/tag66.xml"/><Relationship Id="rId28" Type="http://schemas.openxmlformats.org/officeDocument/2006/relationships/tags" Target="../tags/tag71.xml"/><Relationship Id="rId49" Type="http://schemas.openxmlformats.org/officeDocument/2006/relationships/tags" Target="../tags/tag92.xml"/><Relationship Id="rId114" Type="http://schemas.openxmlformats.org/officeDocument/2006/relationships/tags" Target="../tags/tag157.xml"/><Relationship Id="rId119" Type="http://schemas.openxmlformats.org/officeDocument/2006/relationships/tags" Target="../tags/tag162.xml"/><Relationship Id="rId44" Type="http://schemas.openxmlformats.org/officeDocument/2006/relationships/tags" Target="../tags/tag87.xml"/><Relationship Id="rId60" Type="http://schemas.openxmlformats.org/officeDocument/2006/relationships/tags" Target="../tags/tag103.xml"/><Relationship Id="rId65" Type="http://schemas.openxmlformats.org/officeDocument/2006/relationships/tags" Target="../tags/tag108.xml"/><Relationship Id="rId81" Type="http://schemas.openxmlformats.org/officeDocument/2006/relationships/tags" Target="../tags/tag124.xml"/><Relationship Id="rId86" Type="http://schemas.openxmlformats.org/officeDocument/2006/relationships/tags" Target="../tags/tag129.xml"/><Relationship Id="rId130" Type="http://schemas.openxmlformats.org/officeDocument/2006/relationships/tags" Target="../tags/tag173.xml"/><Relationship Id="rId135" Type="http://schemas.openxmlformats.org/officeDocument/2006/relationships/tags" Target="../tags/tag178.xml"/><Relationship Id="rId13" Type="http://schemas.openxmlformats.org/officeDocument/2006/relationships/tags" Target="../tags/tag56.xml"/><Relationship Id="rId18" Type="http://schemas.openxmlformats.org/officeDocument/2006/relationships/tags" Target="../tags/tag61.xml"/><Relationship Id="rId39" Type="http://schemas.openxmlformats.org/officeDocument/2006/relationships/tags" Target="../tags/tag82.xml"/><Relationship Id="rId109" Type="http://schemas.openxmlformats.org/officeDocument/2006/relationships/tags" Target="../tags/tag152.xml"/><Relationship Id="rId34" Type="http://schemas.openxmlformats.org/officeDocument/2006/relationships/tags" Target="../tags/tag77.xml"/><Relationship Id="rId50" Type="http://schemas.openxmlformats.org/officeDocument/2006/relationships/tags" Target="../tags/tag93.xml"/><Relationship Id="rId55" Type="http://schemas.openxmlformats.org/officeDocument/2006/relationships/tags" Target="../tags/tag98.xml"/><Relationship Id="rId76" Type="http://schemas.openxmlformats.org/officeDocument/2006/relationships/tags" Target="../tags/tag119.xml"/><Relationship Id="rId97" Type="http://schemas.openxmlformats.org/officeDocument/2006/relationships/tags" Target="../tags/tag140.xml"/><Relationship Id="rId104" Type="http://schemas.openxmlformats.org/officeDocument/2006/relationships/tags" Target="../tags/tag147.xml"/><Relationship Id="rId120" Type="http://schemas.openxmlformats.org/officeDocument/2006/relationships/tags" Target="../tags/tag163.xml"/><Relationship Id="rId125" Type="http://schemas.openxmlformats.org/officeDocument/2006/relationships/tags" Target="../tags/tag168.xml"/><Relationship Id="rId141" Type="http://schemas.openxmlformats.org/officeDocument/2006/relationships/tags" Target="../tags/tag184.xml"/><Relationship Id="rId146" Type="http://schemas.openxmlformats.org/officeDocument/2006/relationships/tags" Target="../tags/tag189.xml"/><Relationship Id="rId7" Type="http://schemas.openxmlformats.org/officeDocument/2006/relationships/tags" Target="../tags/tag50.xml"/><Relationship Id="rId71" Type="http://schemas.openxmlformats.org/officeDocument/2006/relationships/tags" Target="../tags/tag114.xml"/><Relationship Id="rId92" Type="http://schemas.openxmlformats.org/officeDocument/2006/relationships/tags" Target="../tags/tag135.xml"/><Relationship Id="rId2" Type="http://schemas.openxmlformats.org/officeDocument/2006/relationships/tags" Target="../tags/tag45.xml"/><Relationship Id="rId29" Type="http://schemas.openxmlformats.org/officeDocument/2006/relationships/tags" Target="../tags/tag72.xml"/><Relationship Id="rId24" Type="http://schemas.openxmlformats.org/officeDocument/2006/relationships/tags" Target="../tags/tag67.xml"/><Relationship Id="rId40" Type="http://schemas.openxmlformats.org/officeDocument/2006/relationships/tags" Target="../tags/tag83.xml"/><Relationship Id="rId45" Type="http://schemas.openxmlformats.org/officeDocument/2006/relationships/tags" Target="../tags/tag88.xml"/><Relationship Id="rId66" Type="http://schemas.openxmlformats.org/officeDocument/2006/relationships/tags" Target="../tags/tag109.xml"/><Relationship Id="rId87" Type="http://schemas.openxmlformats.org/officeDocument/2006/relationships/tags" Target="../tags/tag130.xml"/><Relationship Id="rId110" Type="http://schemas.openxmlformats.org/officeDocument/2006/relationships/tags" Target="../tags/tag153.xml"/><Relationship Id="rId115" Type="http://schemas.openxmlformats.org/officeDocument/2006/relationships/tags" Target="../tags/tag158.xml"/><Relationship Id="rId131" Type="http://schemas.openxmlformats.org/officeDocument/2006/relationships/tags" Target="../tags/tag174.xml"/><Relationship Id="rId136" Type="http://schemas.openxmlformats.org/officeDocument/2006/relationships/tags" Target="../tags/tag179.xml"/><Relationship Id="rId61" Type="http://schemas.openxmlformats.org/officeDocument/2006/relationships/tags" Target="../tags/tag104.xml"/><Relationship Id="rId82" Type="http://schemas.openxmlformats.org/officeDocument/2006/relationships/tags" Target="../tags/tag125.xml"/><Relationship Id="rId19" Type="http://schemas.openxmlformats.org/officeDocument/2006/relationships/tags" Target="../tags/tag62.xml"/><Relationship Id="rId14" Type="http://schemas.openxmlformats.org/officeDocument/2006/relationships/tags" Target="../tags/tag57.xml"/><Relationship Id="rId30" Type="http://schemas.openxmlformats.org/officeDocument/2006/relationships/tags" Target="../tags/tag73.xml"/><Relationship Id="rId35" Type="http://schemas.openxmlformats.org/officeDocument/2006/relationships/tags" Target="../tags/tag78.xml"/><Relationship Id="rId56" Type="http://schemas.openxmlformats.org/officeDocument/2006/relationships/tags" Target="../tags/tag99.xml"/><Relationship Id="rId77" Type="http://schemas.openxmlformats.org/officeDocument/2006/relationships/tags" Target="../tags/tag120.xml"/><Relationship Id="rId100" Type="http://schemas.openxmlformats.org/officeDocument/2006/relationships/tags" Target="../tags/tag143.xml"/><Relationship Id="rId105" Type="http://schemas.openxmlformats.org/officeDocument/2006/relationships/tags" Target="../tags/tag148.xml"/><Relationship Id="rId126" Type="http://schemas.openxmlformats.org/officeDocument/2006/relationships/tags" Target="../tags/tag169.xml"/><Relationship Id="rId147" Type="http://schemas.openxmlformats.org/officeDocument/2006/relationships/tags" Target="../tags/tag190.xml"/><Relationship Id="rId8" Type="http://schemas.openxmlformats.org/officeDocument/2006/relationships/tags" Target="../tags/tag51.xml"/><Relationship Id="rId51" Type="http://schemas.openxmlformats.org/officeDocument/2006/relationships/tags" Target="../tags/tag94.xml"/><Relationship Id="rId72" Type="http://schemas.openxmlformats.org/officeDocument/2006/relationships/tags" Target="../tags/tag115.xml"/><Relationship Id="rId93" Type="http://schemas.openxmlformats.org/officeDocument/2006/relationships/tags" Target="../tags/tag136.xml"/><Relationship Id="rId98" Type="http://schemas.openxmlformats.org/officeDocument/2006/relationships/tags" Target="../tags/tag141.xml"/><Relationship Id="rId121" Type="http://schemas.openxmlformats.org/officeDocument/2006/relationships/tags" Target="../tags/tag164.xml"/><Relationship Id="rId142" Type="http://schemas.openxmlformats.org/officeDocument/2006/relationships/tags" Target="../tags/tag185.xml"/><Relationship Id="rId3" Type="http://schemas.openxmlformats.org/officeDocument/2006/relationships/tags" Target="../tags/tag46.xml"/><Relationship Id="rId25" Type="http://schemas.openxmlformats.org/officeDocument/2006/relationships/tags" Target="../tags/tag68.xml"/><Relationship Id="rId46" Type="http://schemas.openxmlformats.org/officeDocument/2006/relationships/tags" Target="../tags/tag89.xml"/><Relationship Id="rId67" Type="http://schemas.openxmlformats.org/officeDocument/2006/relationships/tags" Target="../tags/tag110.xml"/><Relationship Id="rId116" Type="http://schemas.openxmlformats.org/officeDocument/2006/relationships/tags" Target="../tags/tag159.xml"/><Relationship Id="rId137" Type="http://schemas.openxmlformats.org/officeDocument/2006/relationships/tags" Target="../tags/tag180.xml"/><Relationship Id="rId20" Type="http://schemas.openxmlformats.org/officeDocument/2006/relationships/tags" Target="../tags/tag63.xml"/><Relationship Id="rId41" Type="http://schemas.openxmlformats.org/officeDocument/2006/relationships/tags" Target="../tags/tag84.xml"/><Relationship Id="rId62" Type="http://schemas.openxmlformats.org/officeDocument/2006/relationships/tags" Target="../tags/tag105.xml"/><Relationship Id="rId83" Type="http://schemas.openxmlformats.org/officeDocument/2006/relationships/tags" Target="../tags/tag126.xml"/><Relationship Id="rId88" Type="http://schemas.openxmlformats.org/officeDocument/2006/relationships/tags" Target="../tags/tag131.xml"/><Relationship Id="rId111" Type="http://schemas.openxmlformats.org/officeDocument/2006/relationships/tags" Target="../tags/tag154.xml"/><Relationship Id="rId132" Type="http://schemas.openxmlformats.org/officeDocument/2006/relationships/tags" Target="../tags/tag175.xml"/><Relationship Id="rId15" Type="http://schemas.openxmlformats.org/officeDocument/2006/relationships/tags" Target="../tags/tag58.xml"/><Relationship Id="rId36" Type="http://schemas.openxmlformats.org/officeDocument/2006/relationships/tags" Target="../tags/tag79.xml"/><Relationship Id="rId57" Type="http://schemas.openxmlformats.org/officeDocument/2006/relationships/tags" Target="../tags/tag100.xml"/><Relationship Id="rId106" Type="http://schemas.openxmlformats.org/officeDocument/2006/relationships/tags" Target="../tags/tag149.xml"/><Relationship Id="rId127" Type="http://schemas.openxmlformats.org/officeDocument/2006/relationships/tags" Target="../tags/tag170.xml"/><Relationship Id="rId10" Type="http://schemas.openxmlformats.org/officeDocument/2006/relationships/tags" Target="../tags/tag53.xml"/><Relationship Id="rId31" Type="http://schemas.openxmlformats.org/officeDocument/2006/relationships/tags" Target="../tags/tag74.xml"/><Relationship Id="rId52" Type="http://schemas.openxmlformats.org/officeDocument/2006/relationships/tags" Target="../tags/tag95.xml"/><Relationship Id="rId73" Type="http://schemas.openxmlformats.org/officeDocument/2006/relationships/tags" Target="../tags/tag116.xml"/><Relationship Id="rId78" Type="http://schemas.openxmlformats.org/officeDocument/2006/relationships/tags" Target="../tags/tag121.xml"/><Relationship Id="rId94" Type="http://schemas.openxmlformats.org/officeDocument/2006/relationships/tags" Target="../tags/tag137.xml"/><Relationship Id="rId99" Type="http://schemas.openxmlformats.org/officeDocument/2006/relationships/tags" Target="../tags/tag142.xml"/><Relationship Id="rId101" Type="http://schemas.openxmlformats.org/officeDocument/2006/relationships/tags" Target="../tags/tag144.xml"/><Relationship Id="rId122" Type="http://schemas.openxmlformats.org/officeDocument/2006/relationships/tags" Target="../tags/tag165.xml"/><Relationship Id="rId143" Type="http://schemas.openxmlformats.org/officeDocument/2006/relationships/tags" Target="../tags/tag186.xml"/><Relationship Id="rId148" Type="http://schemas.openxmlformats.org/officeDocument/2006/relationships/slideLayout" Target="../slideLayouts/slideLayout4.xml"/><Relationship Id="rId4" Type="http://schemas.openxmlformats.org/officeDocument/2006/relationships/tags" Target="../tags/tag47.xml"/><Relationship Id="rId9" Type="http://schemas.openxmlformats.org/officeDocument/2006/relationships/tags" Target="../tags/tag52.xml"/><Relationship Id="rId26" Type="http://schemas.openxmlformats.org/officeDocument/2006/relationships/tags" Target="../tags/tag69.xml"/><Relationship Id="rId47" Type="http://schemas.openxmlformats.org/officeDocument/2006/relationships/tags" Target="../tags/tag90.xml"/><Relationship Id="rId68" Type="http://schemas.openxmlformats.org/officeDocument/2006/relationships/tags" Target="../tags/tag111.xml"/><Relationship Id="rId89" Type="http://schemas.openxmlformats.org/officeDocument/2006/relationships/tags" Target="../tags/tag132.xml"/><Relationship Id="rId112" Type="http://schemas.openxmlformats.org/officeDocument/2006/relationships/tags" Target="../tags/tag155.xml"/><Relationship Id="rId133" Type="http://schemas.openxmlformats.org/officeDocument/2006/relationships/tags" Target="../tags/tag176.xml"/><Relationship Id="rId16" Type="http://schemas.openxmlformats.org/officeDocument/2006/relationships/tags" Target="../tags/tag59.xml"/><Relationship Id="rId37" Type="http://schemas.openxmlformats.org/officeDocument/2006/relationships/tags" Target="../tags/tag80.xml"/><Relationship Id="rId58" Type="http://schemas.openxmlformats.org/officeDocument/2006/relationships/tags" Target="../tags/tag101.xml"/><Relationship Id="rId79" Type="http://schemas.openxmlformats.org/officeDocument/2006/relationships/tags" Target="../tags/tag122.xml"/><Relationship Id="rId102" Type="http://schemas.openxmlformats.org/officeDocument/2006/relationships/tags" Target="../tags/tag145.xml"/><Relationship Id="rId123" Type="http://schemas.openxmlformats.org/officeDocument/2006/relationships/tags" Target="../tags/tag166.xml"/><Relationship Id="rId144" Type="http://schemas.openxmlformats.org/officeDocument/2006/relationships/tags" Target="../tags/tag187.xml"/><Relationship Id="rId90" Type="http://schemas.openxmlformats.org/officeDocument/2006/relationships/tags" Target="../tags/tag133.xml"/></Relationships>
</file>

<file path=ppt/slides/_rels/slide8.xml.rels><?xml version="1.0" encoding="UTF-8" standalone="yes"?>
<Relationships xmlns="http://schemas.openxmlformats.org/package/2006/relationships"><Relationship Id="rId8" Type="http://schemas.openxmlformats.org/officeDocument/2006/relationships/tags" Target="../tags/tag198.xml"/><Relationship Id="rId13" Type="http://schemas.openxmlformats.org/officeDocument/2006/relationships/tags" Target="../tags/tag203.xml"/><Relationship Id="rId18" Type="http://schemas.openxmlformats.org/officeDocument/2006/relationships/tags" Target="../tags/tag208.xml"/><Relationship Id="rId3" Type="http://schemas.openxmlformats.org/officeDocument/2006/relationships/tags" Target="../tags/tag193.xml"/><Relationship Id="rId21" Type="http://schemas.openxmlformats.org/officeDocument/2006/relationships/slideLayout" Target="../slideLayouts/slideLayout4.xml"/><Relationship Id="rId7" Type="http://schemas.openxmlformats.org/officeDocument/2006/relationships/tags" Target="../tags/tag197.xml"/><Relationship Id="rId12" Type="http://schemas.openxmlformats.org/officeDocument/2006/relationships/tags" Target="../tags/tag202.xml"/><Relationship Id="rId17" Type="http://schemas.openxmlformats.org/officeDocument/2006/relationships/tags" Target="../tags/tag207.xml"/><Relationship Id="rId2" Type="http://schemas.openxmlformats.org/officeDocument/2006/relationships/tags" Target="../tags/tag192.xml"/><Relationship Id="rId16" Type="http://schemas.openxmlformats.org/officeDocument/2006/relationships/tags" Target="../tags/tag206.xml"/><Relationship Id="rId20" Type="http://schemas.openxmlformats.org/officeDocument/2006/relationships/tags" Target="../tags/tag210.xml"/><Relationship Id="rId1" Type="http://schemas.openxmlformats.org/officeDocument/2006/relationships/tags" Target="../tags/tag191.xml"/><Relationship Id="rId6" Type="http://schemas.openxmlformats.org/officeDocument/2006/relationships/tags" Target="../tags/tag196.xml"/><Relationship Id="rId11" Type="http://schemas.openxmlformats.org/officeDocument/2006/relationships/tags" Target="../tags/tag201.xml"/><Relationship Id="rId5" Type="http://schemas.openxmlformats.org/officeDocument/2006/relationships/tags" Target="../tags/tag195.xml"/><Relationship Id="rId15" Type="http://schemas.openxmlformats.org/officeDocument/2006/relationships/tags" Target="../tags/tag205.xml"/><Relationship Id="rId10" Type="http://schemas.openxmlformats.org/officeDocument/2006/relationships/tags" Target="../tags/tag200.xml"/><Relationship Id="rId19" Type="http://schemas.openxmlformats.org/officeDocument/2006/relationships/tags" Target="../tags/tag209.xml"/><Relationship Id="rId4" Type="http://schemas.openxmlformats.org/officeDocument/2006/relationships/tags" Target="../tags/tag194.xml"/><Relationship Id="rId9" Type="http://schemas.openxmlformats.org/officeDocument/2006/relationships/tags" Target="../tags/tag199.xml"/><Relationship Id="rId14" Type="http://schemas.openxmlformats.org/officeDocument/2006/relationships/tags" Target="../tags/tag204.xml"/><Relationship Id="rId2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8" Type="http://schemas.openxmlformats.org/officeDocument/2006/relationships/tags" Target="../tags/tag218.xml"/><Relationship Id="rId13" Type="http://schemas.openxmlformats.org/officeDocument/2006/relationships/tags" Target="../tags/tag223.xml"/><Relationship Id="rId18" Type="http://schemas.openxmlformats.org/officeDocument/2006/relationships/tags" Target="../tags/tag228.xml"/><Relationship Id="rId26" Type="http://schemas.openxmlformats.org/officeDocument/2006/relationships/tags" Target="../tags/tag236.xml"/><Relationship Id="rId3" Type="http://schemas.openxmlformats.org/officeDocument/2006/relationships/tags" Target="../tags/tag213.xml"/><Relationship Id="rId21" Type="http://schemas.openxmlformats.org/officeDocument/2006/relationships/tags" Target="../tags/tag231.xml"/><Relationship Id="rId7" Type="http://schemas.openxmlformats.org/officeDocument/2006/relationships/tags" Target="../tags/tag217.xml"/><Relationship Id="rId12" Type="http://schemas.openxmlformats.org/officeDocument/2006/relationships/tags" Target="../tags/tag222.xml"/><Relationship Id="rId17" Type="http://schemas.openxmlformats.org/officeDocument/2006/relationships/tags" Target="../tags/tag227.xml"/><Relationship Id="rId25" Type="http://schemas.openxmlformats.org/officeDocument/2006/relationships/tags" Target="../tags/tag235.xml"/><Relationship Id="rId2" Type="http://schemas.openxmlformats.org/officeDocument/2006/relationships/tags" Target="../tags/tag212.xml"/><Relationship Id="rId16" Type="http://schemas.openxmlformats.org/officeDocument/2006/relationships/tags" Target="../tags/tag226.xml"/><Relationship Id="rId20" Type="http://schemas.openxmlformats.org/officeDocument/2006/relationships/tags" Target="../tags/tag230.xml"/><Relationship Id="rId29" Type="http://schemas.openxmlformats.org/officeDocument/2006/relationships/tags" Target="../tags/tag239.xml"/><Relationship Id="rId1" Type="http://schemas.openxmlformats.org/officeDocument/2006/relationships/tags" Target="../tags/tag211.xml"/><Relationship Id="rId6" Type="http://schemas.openxmlformats.org/officeDocument/2006/relationships/tags" Target="../tags/tag216.xml"/><Relationship Id="rId11" Type="http://schemas.openxmlformats.org/officeDocument/2006/relationships/tags" Target="../tags/tag221.xml"/><Relationship Id="rId24" Type="http://schemas.openxmlformats.org/officeDocument/2006/relationships/tags" Target="../tags/tag234.xml"/><Relationship Id="rId5" Type="http://schemas.openxmlformats.org/officeDocument/2006/relationships/tags" Target="../tags/tag215.xml"/><Relationship Id="rId15" Type="http://schemas.openxmlformats.org/officeDocument/2006/relationships/tags" Target="../tags/tag225.xml"/><Relationship Id="rId23" Type="http://schemas.openxmlformats.org/officeDocument/2006/relationships/tags" Target="../tags/tag233.xml"/><Relationship Id="rId28" Type="http://schemas.openxmlformats.org/officeDocument/2006/relationships/tags" Target="../tags/tag238.xml"/><Relationship Id="rId10" Type="http://schemas.openxmlformats.org/officeDocument/2006/relationships/tags" Target="../tags/tag220.xml"/><Relationship Id="rId19" Type="http://schemas.openxmlformats.org/officeDocument/2006/relationships/tags" Target="../tags/tag229.xml"/><Relationship Id="rId31" Type="http://schemas.openxmlformats.org/officeDocument/2006/relationships/slideLayout" Target="../slideLayouts/slideLayout2.xml"/><Relationship Id="rId4" Type="http://schemas.openxmlformats.org/officeDocument/2006/relationships/tags" Target="../tags/tag214.xml"/><Relationship Id="rId9" Type="http://schemas.openxmlformats.org/officeDocument/2006/relationships/tags" Target="../tags/tag219.xml"/><Relationship Id="rId14" Type="http://schemas.openxmlformats.org/officeDocument/2006/relationships/tags" Target="../tags/tag224.xml"/><Relationship Id="rId22" Type="http://schemas.openxmlformats.org/officeDocument/2006/relationships/tags" Target="../tags/tag232.xml"/><Relationship Id="rId27" Type="http://schemas.openxmlformats.org/officeDocument/2006/relationships/tags" Target="../tags/tag237.xml"/><Relationship Id="rId30" Type="http://schemas.openxmlformats.org/officeDocument/2006/relationships/tags" Target="../tags/tag2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Assemblers, Linkers, and Loaders</a:t>
            </a:r>
            <a:endParaRPr lang="en-US" dirty="0"/>
          </a:p>
        </p:txBody>
      </p:sp>
      <p:sp>
        <p:nvSpPr>
          <p:cNvPr id="3" name="Subtitle 2"/>
          <p:cNvSpPr>
            <a:spLocks noGrp="1"/>
          </p:cNvSpPr>
          <p:nvPr>
            <p:ph type="subTitle" idx="1"/>
          </p:nvPr>
        </p:nvSpPr>
        <p:spPr>
          <a:xfrm>
            <a:off x="609600" y="3886200"/>
            <a:ext cx="7848600" cy="2057400"/>
          </a:xfrm>
        </p:spPr>
        <p:txBody>
          <a:bodyPr/>
          <a:lstStyle/>
          <a:p>
            <a:r>
              <a:rPr lang="en-US" b="1" dirty="0" smtClean="0"/>
              <a:t>Prof. Hakim Weatherspoon</a:t>
            </a:r>
          </a:p>
          <a:p>
            <a:r>
              <a:rPr lang="en-US" b="1" dirty="0" smtClean="0"/>
              <a:t>CS 3410, Spring 2015</a:t>
            </a:r>
          </a:p>
          <a:p>
            <a:r>
              <a:rPr lang="en-US" dirty="0" smtClean="0"/>
              <a:t>Computer Science</a:t>
            </a:r>
          </a:p>
          <a:p>
            <a:r>
              <a:rPr lang="en-US" dirty="0" smtClean="0"/>
              <a:t>Cornell University</a:t>
            </a:r>
            <a:endParaRPr lang="en-US" dirty="0"/>
          </a:p>
        </p:txBody>
      </p:sp>
      <p:sp>
        <p:nvSpPr>
          <p:cNvPr id="4" name="Subtitle 2"/>
          <p:cNvSpPr txBox="1">
            <a:spLocks/>
          </p:cNvSpPr>
          <p:nvPr>
            <p:custDataLst>
              <p:tags r:id="rId1"/>
            </p:custDataLst>
          </p:nvPr>
        </p:nvSpPr>
        <p:spPr>
          <a:xfrm>
            <a:off x="228600" y="6096000"/>
            <a:ext cx="4572000" cy="457200"/>
          </a:xfrm>
          <a:prstGeom prst="rect">
            <a:avLst/>
          </a:prstGeom>
        </p:spPr>
        <p:txBody>
          <a:bodyPr/>
          <a:lst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1"/>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1"/>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2000" dirty="0" smtClean="0">
                <a:solidFill>
                  <a:schemeClr val="accent5">
                    <a:lumMod val="60000"/>
                    <a:lumOff val="40000"/>
                  </a:schemeClr>
                </a:solidFill>
              </a:rPr>
              <a:t>See: P&amp;H Appendix A1-2, A.3-4 and 2.12</a:t>
            </a:r>
            <a:endParaRPr lang="en-US" sz="2000" dirty="0">
              <a:solidFill>
                <a:schemeClr val="accent5">
                  <a:lumMod val="60000"/>
                  <a:lumOff val="40000"/>
                </a:schemeClr>
              </a:solidFill>
            </a:endParaRPr>
          </a:p>
        </p:txBody>
      </p:sp>
    </p:spTree>
    <p:extLst>
      <p:ext uri="{BB962C8B-B14F-4D97-AF65-F5344CB8AC3E}">
        <p14:creationId xmlns:p14="http://schemas.microsoft.com/office/powerpoint/2010/main" val="2481947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Left Brace 19"/>
          <p:cNvSpPr/>
          <p:nvPr/>
        </p:nvSpPr>
        <p:spPr>
          <a:xfrm>
            <a:off x="5510893" y="1845129"/>
            <a:ext cx="318407" cy="2117271"/>
          </a:xfrm>
          <a:prstGeom prst="leftBrac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5">
                  <a:lumMod val="60000"/>
                  <a:lumOff val="40000"/>
                </a:schemeClr>
              </a:solidFill>
            </a:endParaRPr>
          </a:p>
        </p:txBody>
      </p:sp>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a:t>Activity </a:t>
            </a:r>
            <a:r>
              <a:rPr lang="en-US" smtClean="0"/>
              <a:t>#4: </a:t>
            </a:r>
            <a:r>
              <a:rPr lang="en-US" dirty="0"/>
              <a:t>Debugging</a:t>
            </a:r>
          </a:p>
        </p:txBody>
      </p:sp>
      <p:sp>
        <p:nvSpPr>
          <p:cNvPr id="3" name="Content Placeholder 2"/>
          <p:cNvSpPr>
            <a:spLocks noGrp="1"/>
          </p:cNvSpPr>
          <p:nvPr>
            <p:ph idx="4294967295"/>
            <p:custDataLst>
              <p:tags r:id="rId2"/>
            </p:custDataLst>
          </p:nvPr>
        </p:nvSpPr>
        <p:spPr>
          <a:xfrm>
            <a:off x="1295400" y="533400"/>
            <a:ext cx="3124200" cy="1905000"/>
          </a:xfrm>
        </p:spPr>
        <p:txBody>
          <a:bodyPr>
            <a:noAutofit/>
          </a:bodyPr>
          <a:lstStyle/>
          <a:p>
            <a:pPr marL="0" indent="0">
              <a:lnSpc>
                <a:spcPct val="80000"/>
              </a:lnSpc>
              <a:spcBef>
                <a:spcPts val="0"/>
              </a:spcBef>
              <a:tabLst>
                <a:tab pos="1662113" algn="l"/>
              </a:tabLst>
            </a:pPr>
            <a:r>
              <a:rPr lang="en-US" sz="2400" dirty="0" smtClean="0"/>
              <a:t>init(): 	0x400000</a:t>
            </a:r>
          </a:p>
          <a:p>
            <a:pPr marL="0" indent="0">
              <a:lnSpc>
                <a:spcPct val="80000"/>
              </a:lnSpc>
              <a:spcBef>
                <a:spcPts val="0"/>
              </a:spcBef>
              <a:tabLst>
                <a:tab pos="1662113" algn="l"/>
              </a:tabLst>
            </a:pPr>
            <a:r>
              <a:rPr lang="en-US" sz="2400" dirty="0" err="1" smtClean="0"/>
              <a:t>printf</a:t>
            </a:r>
            <a:r>
              <a:rPr lang="en-US" sz="2400" dirty="0" smtClean="0"/>
              <a:t>(s, …): 	0x4002B4</a:t>
            </a:r>
          </a:p>
          <a:p>
            <a:pPr marL="0" indent="0">
              <a:lnSpc>
                <a:spcPct val="80000"/>
              </a:lnSpc>
              <a:spcBef>
                <a:spcPts val="0"/>
              </a:spcBef>
              <a:tabLst>
                <a:tab pos="1662113" algn="l"/>
              </a:tabLst>
            </a:pPr>
            <a:r>
              <a:rPr lang="en-US" sz="2400" dirty="0" err="1" smtClean="0"/>
              <a:t>vnorm</a:t>
            </a:r>
            <a:r>
              <a:rPr lang="en-US" sz="2400" dirty="0" smtClean="0"/>
              <a:t>(</a:t>
            </a:r>
            <a:r>
              <a:rPr lang="en-US" sz="2400" dirty="0" err="1" smtClean="0"/>
              <a:t>a,b</a:t>
            </a:r>
            <a:r>
              <a:rPr lang="en-US" sz="2400" dirty="0" smtClean="0"/>
              <a:t>): 	0x40107C</a:t>
            </a:r>
          </a:p>
          <a:p>
            <a:pPr marL="0" indent="0">
              <a:lnSpc>
                <a:spcPct val="80000"/>
              </a:lnSpc>
              <a:spcBef>
                <a:spcPts val="0"/>
              </a:spcBef>
              <a:tabLst>
                <a:tab pos="1662113" algn="l"/>
              </a:tabLst>
            </a:pPr>
            <a:r>
              <a:rPr lang="en-US" sz="2400" dirty="0" smtClean="0"/>
              <a:t>main(</a:t>
            </a:r>
            <a:r>
              <a:rPr lang="en-US" sz="2400" dirty="0" err="1" smtClean="0"/>
              <a:t>a,b</a:t>
            </a:r>
            <a:r>
              <a:rPr lang="en-US" sz="2400" dirty="0" smtClean="0"/>
              <a:t>):	0x4010A0</a:t>
            </a:r>
          </a:p>
          <a:p>
            <a:pPr marL="0" indent="0">
              <a:lnSpc>
                <a:spcPct val="80000"/>
              </a:lnSpc>
              <a:spcBef>
                <a:spcPts val="0"/>
              </a:spcBef>
              <a:tabLst>
                <a:tab pos="1371600" algn="l"/>
              </a:tabLst>
            </a:pPr>
            <a:r>
              <a:rPr lang="en-US" sz="2400" dirty="0" smtClean="0"/>
              <a:t>pi:	0x10000000</a:t>
            </a:r>
          </a:p>
          <a:p>
            <a:pPr marL="0" indent="0">
              <a:lnSpc>
                <a:spcPct val="80000"/>
              </a:lnSpc>
              <a:spcBef>
                <a:spcPts val="0"/>
              </a:spcBef>
              <a:tabLst>
                <a:tab pos="1371600" algn="l"/>
              </a:tabLst>
            </a:pPr>
            <a:r>
              <a:rPr lang="en-US" sz="2400" dirty="0" smtClean="0"/>
              <a:t>str1:	0x10000004</a:t>
            </a:r>
          </a:p>
        </p:txBody>
      </p:sp>
      <p:sp>
        <p:nvSpPr>
          <p:cNvPr id="4" name="Rectangle 7"/>
          <p:cNvSpPr>
            <a:spLocks noChangeArrowheads="1"/>
          </p:cNvSpPr>
          <p:nvPr>
            <p:custDataLst>
              <p:tags r:id="rId3"/>
            </p:custDataLst>
          </p:nvPr>
        </p:nvSpPr>
        <p:spPr bwMode="auto">
          <a:xfrm>
            <a:off x="7162800" y="685800"/>
            <a:ext cx="1752600" cy="6172200"/>
          </a:xfrm>
          <a:prstGeom prst="rect">
            <a:avLst/>
          </a:prstGeom>
          <a:noFill/>
          <a:ln w="28575">
            <a:solidFill>
              <a:schemeClr val="accent5">
                <a:lumMod val="60000"/>
                <a:lumOff val="40000"/>
              </a:schemeClr>
            </a:solidFill>
            <a:miter lim="800000"/>
            <a:headEnd/>
            <a:tailEnd/>
          </a:ln>
          <a:effectLst/>
        </p:spPr>
        <p:txBody>
          <a:bodyPr wrap="none" anchor="ctr"/>
          <a:lstStyle/>
          <a:p>
            <a:endParaRPr lang="en-US"/>
          </a:p>
        </p:txBody>
      </p:sp>
      <p:sp>
        <p:nvSpPr>
          <p:cNvPr id="5" name="Rectangle 7"/>
          <p:cNvSpPr>
            <a:spLocks noChangeArrowheads="1"/>
          </p:cNvSpPr>
          <p:nvPr>
            <p:custDataLst>
              <p:tags r:id="rId4"/>
            </p:custDataLst>
          </p:nvPr>
        </p:nvSpPr>
        <p:spPr bwMode="auto">
          <a:xfrm>
            <a:off x="7162800" y="3581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7" name="Rectangle 7"/>
          <p:cNvSpPr>
            <a:spLocks noChangeArrowheads="1"/>
          </p:cNvSpPr>
          <p:nvPr>
            <p:custDataLst>
              <p:tags r:id="rId5"/>
            </p:custDataLst>
          </p:nvPr>
        </p:nvSpPr>
        <p:spPr bwMode="auto">
          <a:xfrm>
            <a:off x="7162800" y="3962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0x004010c4</a:t>
            </a:r>
            <a:endParaRPr lang="en-US" sz="2400" dirty="0">
              <a:solidFill>
                <a:schemeClr val="bg1"/>
              </a:solidFill>
            </a:endParaRPr>
          </a:p>
        </p:txBody>
      </p:sp>
      <p:sp>
        <p:nvSpPr>
          <p:cNvPr id="8" name="Rectangle 7"/>
          <p:cNvSpPr>
            <a:spLocks noChangeArrowheads="1"/>
          </p:cNvSpPr>
          <p:nvPr>
            <p:custDataLst>
              <p:tags r:id="rId6"/>
            </p:custDataLst>
          </p:nvPr>
        </p:nvSpPr>
        <p:spPr bwMode="auto">
          <a:xfrm>
            <a:off x="7162800" y="4724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9" name="Rectangle 7"/>
          <p:cNvSpPr>
            <a:spLocks noChangeArrowheads="1"/>
          </p:cNvSpPr>
          <p:nvPr>
            <p:custDataLst>
              <p:tags r:id="rId7"/>
            </p:custDataLst>
          </p:nvPr>
        </p:nvSpPr>
        <p:spPr bwMode="auto">
          <a:xfrm>
            <a:off x="7162800" y="3200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10" name="Rectangle 7"/>
          <p:cNvSpPr>
            <a:spLocks noChangeArrowheads="1"/>
          </p:cNvSpPr>
          <p:nvPr>
            <p:custDataLst>
              <p:tags r:id="rId8"/>
            </p:custDataLst>
          </p:nvPr>
        </p:nvSpPr>
        <p:spPr bwMode="auto">
          <a:xfrm>
            <a:off x="7162800" y="2057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0x7FFFFFF4</a:t>
            </a:r>
            <a:endParaRPr lang="en-US" sz="2400" dirty="0">
              <a:solidFill>
                <a:schemeClr val="bg1"/>
              </a:solidFill>
            </a:endParaRPr>
          </a:p>
        </p:txBody>
      </p:sp>
      <p:sp>
        <p:nvSpPr>
          <p:cNvPr id="11" name="Rectangle 7"/>
          <p:cNvSpPr>
            <a:spLocks noChangeArrowheads="1"/>
          </p:cNvSpPr>
          <p:nvPr>
            <p:custDataLst>
              <p:tags r:id="rId9"/>
            </p:custDataLst>
          </p:nvPr>
        </p:nvSpPr>
        <p:spPr bwMode="auto">
          <a:xfrm>
            <a:off x="7162800" y="2438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12" name="Rectangle 11"/>
          <p:cNvSpPr>
            <a:spLocks noChangeArrowheads="1"/>
          </p:cNvSpPr>
          <p:nvPr>
            <p:custDataLst>
              <p:tags r:id="rId10"/>
            </p:custDataLst>
          </p:nvPr>
        </p:nvSpPr>
        <p:spPr bwMode="auto">
          <a:xfrm>
            <a:off x="7162800" y="2819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13" name="Rectangle 7"/>
          <p:cNvSpPr>
            <a:spLocks noChangeArrowheads="1"/>
          </p:cNvSpPr>
          <p:nvPr>
            <p:custDataLst>
              <p:tags r:id="rId11"/>
            </p:custDataLst>
          </p:nvPr>
        </p:nvSpPr>
        <p:spPr bwMode="auto">
          <a:xfrm>
            <a:off x="7162800" y="1676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0x0040010c</a:t>
            </a:r>
            <a:endParaRPr lang="en-US" sz="2400" dirty="0">
              <a:solidFill>
                <a:schemeClr val="bg1"/>
              </a:solidFill>
            </a:endParaRPr>
          </a:p>
        </p:txBody>
      </p:sp>
      <p:sp>
        <p:nvSpPr>
          <p:cNvPr id="14" name="Rectangle 7"/>
          <p:cNvSpPr>
            <a:spLocks noChangeArrowheads="1"/>
          </p:cNvSpPr>
          <p:nvPr>
            <p:custDataLst>
              <p:tags r:id="rId12"/>
            </p:custDataLst>
          </p:nvPr>
        </p:nvSpPr>
        <p:spPr bwMode="auto">
          <a:xfrm>
            <a:off x="7162800" y="5486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0x00000015</a:t>
            </a:r>
            <a:endParaRPr lang="en-US" sz="2400" dirty="0">
              <a:solidFill>
                <a:schemeClr val="bg1"/>
              </a:solidFill>
            </a:endParaRPr>
          </a:p>
        </p:txBody>
      </p:sp>
      <p:sp>
        <p:nvSpPr>
          <p:cNvPr id="15" name="Rectangle 7"/>
          <p:cNvSpPr>
            <a:spLocks noChangeArrowheads="1"/>
          </p:cNvSpPr>
          <p:nvPr>
            <p:custDataLst>
              <p:tags r:id="rId13"/>
            </p:custDataLst>
          </p:nvPr>
        </p:nvSpPr>
        <p:spPr bwMode="auto">
          <a:xfrm>
            <a:off x="7162800" y="5867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0x10000004</a:t>
            </a:r>
            <a:endParaRPr lang="en-US" sz="2400" dirty="0">
              <a:solidFill>
                <a:schemeClr val="bg1"/>
              </a:solidFill>
            </a:endParaRPr>
          </a:p>
        </p:txBody>
      </p:sp>
      <p:sp>
        <p:nvSpPr>
          <p:cNvPr id="16" name="Rectangle 15"/>
          <p:cNvSpPr>
            <a:spLocks noChangeArrowheads="1"/>
          </p:cNvSpPr>
          <p:nvPr>
            <p:custDataLst>
              <p:tags r:id="rId14"/>
            </p:custDataLst>
          </p:nvPr>
        </p:nvSpPr>
        <p:spPr bwMode="auto">
          <a:xfrm>
            <a:off x="7162800" y="6248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0x00401090</a:t>
            </a:r>
            <a:endParaRPr lang="en-US" sz="2400" dirty="0">
              <a:solidFill>
                <a:schemeClr val="bg1"/>
              </a:solidFill>
            </a:endParaRPr>
          </a:p>
        </p:txBody>
      </p:sp>
      <p:sp>
        <p:nvSpPr>
          <p:cNvPr id="17" name="Rectangle 7"/>
          <p:cNvSpPr>
            <a:spLocks noChangeArrowheads="1"/>
          </p:cNvSpPr>
          <p:nvPr>
            <p:custDataLst>
              <p:tags r:id="rId15"/>
            </p:custDataLst>
          </p:nvPr>
        </p:nvSpPr>
        <p:spPr bwMode="auto">
          <a:xfrm>
            <a:off x="7162800" y="5105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23" name="Rectangle 7"/>
          <p:cNvSpPr>
            <a:spLocks noChangeArrowheads="1"/>
          </p:cNvSpPr>
          <p:nvPr>
            <p:custDataLst>
              <p:tags r:id="rId16"/>
            </p:custDataLst>
          </p:nvPr>
        </p:nvSpPr>
        <p:spPr bwMode="auto">
          <a:xfrm>
            <a:off x="7162800" y="1295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24" name="Rectangle 23"/>
          <p:cNvSpPr/>
          <p:nvPr>
            <p:custDataLst>
              <p:tags r:id="rId17"/>
            </p:custDataLst>
          </p:nvPr>
        </p:nvSpPr>
        <p:spPr>
          <a:xfrm>
            <a:off x="4648200" y="685800"/>
            <a:ext cx="2286000" cy="1600200"/>
          </a:xfrm>
          <a:prstGeom prst="rect">
            <a:avLst/>
          </a:prstGeom>
          <a:solidFill>
            <a:schemeClr val="bg2"/>
          </a:solid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Ins="0" rtlCol="0" anchor="ctr"/>
          <a:lstStyle/>
          <a:p>
            <a:r>
              <a:rPr lang="en-US" sz="2400" dirty="0" smtClean="0"/>
              <a:t>CPU:</a:t>
            </a:r>
          </a:p>
          <a:p>
            <a:r>
              <a:rPr lang="en-US" sz="2400" dirty="0" smtClean="0"/>
              <a:t>$pc=0x004003C0</a:t>
            </a:r>
          </a:p>
          <a:p>
            <a:r>
              <a:rPr lang="en-US" sz="2400" dirty="0" smtClean="0"/>
              <a:t>$sp=0x7FFFFFAC</a:t>
            </a:r>
          </a:p>
          <a:p>
            <a:r>
              <a:rPr lang="en-US" sz="2400" dirty="0" smtClean="0"/>
              <a:t>$</a:t>
            </a:r>
            <a:r>
              <a:rPr lang="en-US" sz="2400" dirty="0" err="1" smtClean="0"/>
              <a:t>ra</a:t>
            </a:r>
            <a:r>
              <a:rPr lang="en-US" sz="2400" dirty="0" smtClean="0"/>
              <a:t>=0x00401090</a:t>
            </a:r>
            <a:endParaRPr lang="en-US" sz="2400" dirty="0"/>
          </a:p>
        </p:txBody>
      </p:sp>
      <p:sp>
        <p:nvSpPr>
          <p:cNvPr id="33" name="TextBox 32"/>
          <p:cNvSpPr txBox="1"/>
          <p:nvPr>
            <p:custDataLst>
              <p:tags r:id="rId18"/>
            </p:custDataLst>
          </p:nvPr>
        </p:nvSpPr>
        <p:spPr>
          <a:xfrm>
            <a:off x="5791200" y="5867400"/>
            <a:ext cx="1371600" cy="381000"/>
          </a:xfrm>
          <a:prstGeom prst="rect">
            <a:avLst/>
          </a:prstGeom>
          <a:noFill/>
        </p:spPr>
        <p:txBody>
          <a:bodyPr wrap="none" lIns="0" tIns="0" rIns="0" bIns="0" rtlCol="0" anchor="ctr">
            <a:noAutofit/>
          </a:bodyPr>
          <a:lstStyle/>
          <a:p>
            <a:pPr algn="ctr"/>
            <a:r>
              <a:rPr lang="en-US" sz="2000" dirty="0" smtClean="0">
                <a:solidFill>
                  <a:schemeClr val="accent5">
                    <a:lumMod val="60000"/>
                    <a:lumOff val="40000"/>
                  </a:schemeClr>
                </a:solidFill>
              </a:rPr>
              <a:t>0x7FFFFFB0</a:t>
            </a:r>
          </a:p>
        </p:txBody>
      </p:sp>
      <p:sp>
        <p:nvSpPr>
          <p:cNvPr id="34" name="TextBox 33"/>
          <p:cNvSpPr txBox="1"/>
          <p:nvPr>
            <p:custDataLst>
              <p:tags r:id="rId19"/>
            </p:custDataLst>
          </p:nvPr>
        </p:nvSpPr>
        <p:spPr>
          <a:xfrm>
            <a:off x="228600" y="2514600"/>
            <a:ext cx="3352800" cy="4419600"/>
          </a:xfrm>
          <a:prstGeom prst="rect">
            <a:avLst/>
          </a:prstGeom>
          <a:noFill/>
        </p:spPr>
        <p:txBody>
          <a:bodyPr wrap="none" lIns="0" tIns="0" rIns="0" bIns="0" rtlCol="0">
            <a:noAutofit/>
          </a:bodyPr>
          <a:lstStyle/>
          <a:p>
            <a:pPr>
              <a:lnSpc>
                <a:spcPct val="130000"/>
              </a:lnSpc>
            </a:pPr>
            <a:r>
              <a:rPr lang="en-US" sz="2800" dirty="0" smtClean="0">
                <a:solidFill>
                  <a:schemeClr val="bg1"/>
                </a:solidFill>
              </a:rPr>
              <a:t>What </a:t>
            </a:r>
            <a:r>
              <a:rPr lang="en-US" sz="2800" dirty="0" err="1" smtClean="0">
                <a:solidFill>
                  <a:schemeClr val="bg1"/>
                </a:solidFill>
              </a:rPr>
              <a:t>func</a:t>
            </a:r>
            <a:r>
              <a:rPr lang="en-US" sz="2800" dirty="0" smtClean="0">
                <a:solidFill>
                  <a:schemeClr val="bg1"/>
                </a:solidFill>
              </a:rPr>
              <a:t> is running?</a:t>
            </a:r>
          </a:p>
          <a:p>
            <a:pPr>
              <a:lnSpc>
                <a:spcPct val="130000"/>
              </a:lnSpc>
            </a:pPr>
            <a:r>
              <a:rPr lang="en-US" sz="2800" dirty="0" smtClean="0">
                <a:solidFill>
                  <a:schemeClr val="bg1"/>
                </a:solidFill>
              </a:rPr>
              <a:t>Who called it?</a:t>
            </a:r>
          </a:p>
          <a:p>
            <a:pPr>
              <a:lnSpc>
                <a:spcPct val="130000"/>
              </a:lnSpc>
            </a:pPr>
            <a:r>
              <a:rPr lang="en-US" sz="2800" dirty="0" smtClean="0">
                <a:solidFill>
                  <a:schemeClr val="bg1"/>
                </a:solidFill>
              </a:rPr>
              <a:t>Has it called anything?</a:t>
            </a:r>
          </a:p>
          <a:p>
            <a:pPr>
              <a:lnSpc>
                <a:spcPct val="130000"/>
              </a:lnSpc>
            </a:pPr>
            <a:r>
              <a:rPr lang="en-US" sz="2800" dirty="0" smtClean="0">
                <a:solidFill>
                  <a:schemeClr val="bg1"/>
                </a:solidFill>
              </a:rPr>
              <a:t>Will it?</a:t>
            </a:r>
          </a:p>
          <a:p>
            <a:pPr>
              <a:lnSpc>
                <a:spcPct val="130000"/>
              </a:lnSpc>
            </a:pPr>
            <a:r>
              <a:rPr lang="en-US" sz="2800" dirty="0" err="1" smtClean="0">
                <a:solidFill>
                  <a:schemeClr val="bg1"/>
                </a:solidFill>
              </a:rPr>
              <a:t>Args</a:t>
            </a:r>
            <a:r>
              <a:rPr lang="en-US" sz="2800" dirty="0" smtClean="0">
                <a:solidFill>
                  <a:schemeClr val="bg1"/>
                </a:solidFill>
              </a:rPr>
              <a:t>?</a:t>
            </a:r>
          </a:p>
          <a:p>
            <a:pPr>
              <a:lnSpc>
                <a:spcPct val="130000"/>
              </a:lnSpc>
            </a:pPr>
            <a:r>
              <a:rPr lang="en-US" sz="2800" dirty="0" smtClean="0">
                <a:solidFill>
                  <a:schemeClr val="bg1"/>
                </a:solidFill>
              </a:rPr>
              <a:t>Stack depth?</a:t>
            </a:r>
          </a:p>
          <a:p>
            <a:pPr>
              <a:lnSpc>
                <a:spcPct val="130000"/>
              </a:lnSpc>
            </a:pPr>
            <a:r>
              <a:rPr lang="en-US" sz="2800" dirty="0" smtClean="0">
                <a:solidFill>
                  <a:schemeClr val="bg1"/>
                </a:solidFill>
              </a:rPr>
              <a:t>Call trace?</a:t>
            </a:r>
          </a:p>
        </p:txBody>
      </p:sp>
      <p:sp>
        <p:nvSpPr>
          <p:cNvPr id="22" name="Rectangle 21"/>
          <p:cNvSpPr>
            <a:spLocks noChangeArrowheads="1"/>
          </p:cNvSpPr>
          <p:nvPr>
            <p:custDataLst>
              <p:tags r:id="rId20"/>
            </p:custDataLst>
          </p:nvPr>
        </p:nvSpPr>
        <p:spPr bwMode="auto">
          <a:xfrm>
            <a:off x="7162800" y="4343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0x7FFFFFDC</a:t>
            </a:r>
            <a:endParaRPr lang="en-US" sz="2400" dirty="0">
              <a:solidFill>
                <a:schemeClr val="bg1"/>
              </a:solidFill>
            </a:endParaRPr>
          </a:p>
        </p:txBody>
      </p:sp>
      <p:sp>
        <p:nvSpPr>
          <p:cNvPr id="6" name="TextBox 5"/>
          <p:cNvSpPr txBox="1"/>
          <p:nvPr/>
        </p:nvSpPr>
        <p:spPr>
          <a:xfrm>
            <a:off x="3581400" y="2600980"/>
            <a:ext cx="995657" cy="523220"/>
          </a:xfrm>
          <a:prstGeom prst="rect">
            <a:avLst/>
          </a:prstGeom>
          <a:noFill/>
        </p:spPr>
        <p:txBody>
          <a:bodyPr wrap="none" rtlCol="0">
            <a:spAutoFit/>
          </a:bodyPr>
          <a:lstStyle/>
          <a:p>
            <a:r>
              <a:rPr lang="en-US" sz="2800" dirty="0" err="1" smtClean="0">
                <a:solidFill>
                  <a:schemeClr val="accent5">
                    <a:lumMod val="60000"/>
                    <a:lumOff val="40000"/>
                  </a:schemeClr>
                </a:solidFill>
              </a:rPr>
              <a:t>printf</a:t>
            </a:r>
            <a:endParaRPr lang="en-US" sz="2800" dirty="0">
              <a:solidFill>
                <a:schemeClr val="accent5">
                  <a:lumMod val="60000"/>
                  <a:lumOff val="40000"/>
                </a:schemeClr>
              </a:solidFill>
            </a:endParaRPr>
          </a:p>
        </p:txBody>
      </p:sp>
      <p:sp>
        <p:nvSpPr>
          <p:cNvPr id="25" name="TextBox 24"/>
          <p:cNvSpPr txBox="1"/>
          <p:nvPr/>
        </p:nvSpPr>
        <p:spPr>
          <a:xfrm>
            <a:off x="2362200" y="3058180"/>
            <a:ext cx="1136850" cy="523220"/>
          </a:xfrm>
          <a:prstGeom prst="rect">
            <a:avLst/>
          </a:prstGeom>
          <a:noFill/>
        </p:spPr>
        <p:txBody>
          <a:bodyPr wrap="none" rtlCol="0">
            <a:spAutoFit/>
          </a:bodyPr>
          <a:lstStyle/>
          <a:p>
            <a:r>
              <a:rPr lang="en-US" sz="2800" dirty="0" err="1" smtClean="0">
                <a:solidFill>
                  <a:schemeClr val="accent5">
                    <a:lumMod val="60000"/>
                    <a:lumOff val="40000"/>
                  </a:schemeClr>
                </a:solidFill>
              </a:rPr>
              <a:t>vnorm</a:t>
            </a:r>
            <a:endParaRPr lang="en-US" sz="2800" dirty="0">
              <a:solidFill>
                <a:schemeClr val="accent5">
                  <a:lumMod val="60000"/>
                  <a:lumOff val="40000"/>
                </a:schemeClr>
              </a:solidFill>
            </a:endParaRPr>
          </a:p>
        </p:txBody>
      </p:sp>
      <p:sp>
        <p:nvSpPr>
          <p:cNvPr id="26" name="TextBox 25"/>
          <p:cNvSpPr txBox="1"/>
          <p:nvPr/>
        </p:nvSpPr>
        <p:spPr>
          <a:xfrm>
            <a:off x="3499050" y="3629680"/>
            <a:ext cx="562975" cy="523220"/>
          </a:xfrm>
          <a:prstGeom prst="rect">
            <a:avLst/>
          </a:prstGeom>
          <a:noFill/>
        </p:spPr>
        <p:txBody>
          <a:bodyPr wrap="none" rtlCol="0">
            <a:spAutoFit/>
          </a:bodyPr>
          <a:lstStyle/>
          <a:p>
            <a:r>
              <a:rPr lang="en-US" sz="2800" dirty="0" smtClean="0">
                <a:solidFill>
                  <a:schemeClr val="accent5">
                    <a:lumMod val="60000"/>
                    <a:lumOff val="40000"/>
                  </a:schemeClr>
                </a:solidFill>
              </a:rPr>
              <a:t>no</a:t>
            </a:r>
            <a:endParaRPr lang="en-US" sz="2800" dirty="0">
              <a:solidFill>
                <a:schemeClr val="accent5">
                  <a:lumMod val="60000"/>
                  <a:lumOff val="40000"/>
                </a:schemeClr>
              </a:solidFill>
            </a:endParaRPr>
          </a:p>
        </p:txBody>
      </p:sp>
      <p:sp>
        <p:nvSpPr>
          <p:cNvPr id="27" name="TextBox 26"/>
          <p:cNvSpPr txBox="1"/>
          <p:nvPr/>
        </p:nvSpPr>
        <p:spPr>
          <a:xfrm>
            <a:off x="1209021" y="4180114"/>
            <a:ext cx="562975" cy="523220"/>
          </a:xfrm>
          <a:prstGeom prst="rect">
            <a:avLst/>
          </a:prstGeom>
          <a:noFill/>
        </p:spPr>
        <p:txBody>
          <a:bodyPr wrap="none" rtlCol="0">
            <a:spAutoFit/>
          </a:bodyPr>
          <a:lstStyle/>
          <a:p>
            <a:r>
              <a:rPr lang="en-US" sz="2800" dirty="0" smtClean="0">
                <a:solidFill>
                  <a:schemeClr val="accent5">
                    <a:lumMod val="60000"/>
                    <a:lumOff val="40000"/>
                  </a:schemeClr>
                </a:solidFill>
              </a:rPr>
              <a:t>no</a:t>
            </a:r>
            <a:endParaRPr lang="en-US" sz="2800" dirty="0">
              <a:solidFill>
                <a:schemeClr val="accent5">
                  <a:lumMod val="60000"/>
                  <a:lumOff val="40000"/>
                </a:schemeClr>
              </a:solidFill>
            </a:endParaRPr>
          </a:p>
        </p:txBody>
      </p:sp>
      <p:sp>
        <p:nvSpPr>
          <p:cNvPr id="28" name="TextBox 27"/>
          <p:cNvSpPr txBox="1"/>
          <p:nvPr/>
        </p:nvSpPr>
        <p:spPr>
          <a:xfrm>
            <a:off x="1771996" y="5796290"/>
            <a:ext cx="3642536" cy="523220"/>
          </a:xfrm>
          <a:prstGeom prst="rect">
            <a:avLst/>
          </a:prstGeom>
          <a:noFill/>
        </p:spPr>
        <p:txBody>
          <a:bodyPr wrap="none" rtlCol="0">
            <a:spAutoFit/>
          </a:bodyPr>
          <a:lstStyle/>
          <a:p>
            <a:r>
              <a:rPr lang="en-US" sz="2800" dirty="0" err="1" smtClean="0">
                <a:solidFill>
                  <a:schemeClr val="accent5">
                    <a:lumMod val="60000"/>
                    <a:lumOff val="40000"/>
                  </a:schemeClr>
                </a:solidFill>
              </a:rPr>
              <a:t>printf</a:t>
            </a:r>
            <a:r>
              <a:rPr lang="en-US" sz="2800" dirty="0" smtClean="0">
                <a:solidFill>
                  <a:schemeClr val="accent5">
                    <a:lumMod val="60000"/>
                    <a:lumOff val="40000"/>
                  </a:schemeClr>
                </a:solidFill>
              </a:rPr>
              <a:t>, </a:t>
            </a:r>
            <a:r>
              <a:rPr lang="en-US" sz="2800" dirty="0" err="1" smtClean="0">
                <a:solidFill>
                  <a:schemeClr val="accent5">
                    <a:lumMod val="60000"/>
                    <a:lumOff val="40000"/>
                  </a:schemeClr>
                </a:solidFill>
              </a:rPr>
              <a:t>vnorm</a:t>
            </a:r>
            <a:r>
              <a:rPr lang="en-US" sz="2800" dirty="0" smtClean="0">
                <a:solidFill>
                  <a:schemeClr val="accent5">
                    <a:lumMod val="60000"/>
                    <a:lumOff val="40000"/>
                  </a:schemeClr>
                </a:solidFill>
              </a:rPr>
              <a:t>, main, </a:t>
            </a:r>
            <a:r>
              <a:rPr lang="en-US" sz="2800" dirty="0" err="1" smtClean="0">
                <a:solidFill>
                  <a:schemeClr val="accent5">
                    <a:lumMod val="60000"/>
                    <a:lumOff val="40000"/>
                  </a:schemeClr>
                </a:solidFill>
              </a:rPr>
              <a:t>init</a:t>
            </a:r>
            <a:endParaRPr lang="en-US" sz="2800" dirty="0">
              <a:solidFill>
                <a:schemeClr val="accent5">
                  <a:lumMod val="60000"/>
                  <a:lumOff val="40000"/>
                </a:schemeClr>
              </a:solidFill>
            </a:endParaRPr>
          </a:p>
        </p:txBody>
      </p:sp>
      <p:sp>
        <p:nvSpPr>
          <p:cNvPr id="29" name="TextBox 28"/>
          <p:cNvSpPr txBox="1"/>
          <p:nvPr/>
        </p:nvSpPr>
        <p:spPr>
          <a:xfrm>
            <a:off x="1066800" y="4810780"/>
            <a:ext cx="2194832" cy="523220"/>
          </a:xfrm>
          <a:prstGeom prst="rect">
            <a:avLst/>
          </a:prstGeom>
          <a:noFill/>
        </p:spPr>
        <p:txBody>
          <a:bodyPr wrap="none" rtlCol="0">
            <a:spAutoFit/>
          </a:bodyPr>
          <a:lstStyle/>
          <a:p>
            <a:r>
              <a:rPr lang="en-US" sz="2800" dirty="0" smtClean="0">
                <a:solidFill>
                  <a:schemeClr val="accent5">
                    <a:lumMod val="60000"/>
                    <a:lumOff val="40000"/>
                  </a:schemeClr>
                </a:solidFill>
              </a:rPr>
              <a:t>Str1 and 0x15</a:t>
            </a:r>
            <a:endParaRPr lang="en-US" sz="2800" dirty="0">
              <a:solidFill>
                <a:schemeClr val="accent5">
                  <a:lumMod val="60000"/>
                  <a:lumOff val="40000"/>
                </a:schemeClr>
              </a:solidFill>
            </a:endParaRPr>
          </a:p>
        </p:txBody>
      </p:sp>
      <p:sp>
        <p:nvSpPr>
          <p:cNvPr id="30" name="TextBox 29"/>
          <p:cNvSpPr txBox="1"/>
          <p:nvPr/>
        </p:nvSpPr>
        <p:spPr>
          <a:xfrm>
            <a:off x="2148921" y="5295900"/>
            <a:ext cx="367408" cy="523220"/>
          </a:xfrm>
          <a:prstGeom prst="rect">
            <a:avLst/>
          </a:prstGeom>
          <a:noFill/>
        </p:spPr>
        <p:txBody>
          <a:bodyPr wrap="none" rtlCol="0">
            <a:spAutoFit/>
          </a:bodyPr>
          <a:lstStyle/>
          <a:p>
            <a:r>
              <a:rPr lang="en-US" sz="2800" dirty="0">
                <a:solidFill>
                  <a:schemeClr val="accent5">
                    <a:lumMod val="60000"/>
                    <a:lumOff val="40000"/>
                  </a:schemeClr>
                </a:solidFill>
              </a:rPr>
              <a:t>4</a:t>
            </a:r>
          </a:p>
        </p:txBody>
      </p:sp>
      <p:sp>
        <p:nvSpPr>
          <p:cNvPr id="31" name="TextBox 30"/>
          <p:cNvSpPr txBox="1"/>
          <p:nvPr>
            <p:custDataLst>
              <p:tags r:id="rId21"/>
            </p:custDataLst>
          </p:nvPr>
        </p:nvSpPr>
        <p:spPr>
          <a:xfrm>
            <a:off x="5791200" y="6248400"/>
            <a:ext cx="1371600" cy="381000"/>
          </a:xfrm>
          <a:prstGeom prst="rect">
            <a:avLst/>
          </a:prstGeom>
          <a:noFill/>
        </p:spPr>
        <p:txBody>
          <a:bodyPr wrap="none" lIns="0" tIns="0" rIns="0" bIns="0" rtlCol="0" anchor="ctr">
            <a:noAutofit/>
          </a:bodyPr>
          <a:lstStyle/>
          <a:p>
            <a:pPr algn="ctr"/>
            <a:r>
              <a:rPr lang="en-US" sz="2000" dirty="0" smtClean="0">
                <a:solidFill>
                  <a:schemeClr val="accent5">
                    <a:lumMod val="60000"/>
                    <a:lumOff val="40000"/>
                  </a:schemeClr>
                </a:solidFill>
              </a:rPr>
              <a:t>0x7FFFFFAC</a:t>
            </a:r>
          </a:p>
        </p:txBody>
      </p:sp>
      <p:sp>
        <p:nvSpPr>
          <p:cNvPr id="32" name="Oval 31"/>
          <p:cNvSpPr/>
          <p:nvPr/>
        </p:nvSpPr>
        <p:spPr>
          <a:xfrm>
            <a:off x="7162800" y="1676400"/>
            <a:ext cx="1752600" cy="3810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7162800" y="3962400"/>
            <a:ext cx="1752600" cy="3810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custDataLst>
              <p:tags r:id="rId22"/>
            </p:custDataLst>
          </p:nvPr>
        </p:nvSpPr>
        <p:spPr>
          <a:xfrm>
            <a:off x="5791200" y="5486400"/>
            <a:ext cx="1371600" cy="381000"/>
          </a:xfrm>
          <a:prstGeom prst="rect">
            <a:avLst/>
          </a:prstGeom>
          <a:noFill/>
        </p:spPr>
        <p:txBody>
          <a:bodyPr wrap="none" lIns="0" tIns="0" rIns="0" bIns="0" rtlCol="0" anchor="ctr">
            <a:noAutofit/>
          </a:bodyPr>
          <a:lstStyle/>
          <a:p>
            <a:pPr algn="ctr"/>
            <a:r>
              <a:rPr lang="en-US" sz="2000" dirty="0" smtClean="0">
                <a:solidFill>
                  <a:schemeClr val="accent5">
                    <a:lumMod val="60000"/>
                    <a:lumOff val="40000"/>
                  </a:schemeClr>
                </a:solidFill>
              </a:rPr>
              <a:t>0x7FFFFFB4</a:t>
            </a:r>
          </a:p>
        </p:txBody>
      </p:sp>
      <p:sp>
        <p:nvSpPr>
          <p:cNvPr id="37" name="TextBox 36"/>
          <p:cNvSpPr txBox="1"/>
          <p:nvPr>
            <p:custDataLst>
              <p:tags r:id="rId23"/>
            </p:custDataLst>
          </p:nvPr>
        </p:nvSpPr>
        <p:spPr>
          <a:xfrm>
            <a:off x="5791200" y="5105400"/>
            <a:ext cx="1371600" cy="381000"/>
          </a:xfrm>
          <a:prstGeom prst="rect">
            <a:avLst/>
          </a:prstGeom>
          <a:noFill/>
        </p:spPr>
        <p:txBody>
          <a:bodyPr wrap="none" lIns="0" tIns="0" rIns="0" bIns="0" rtlCol="0" anchor="ctr">
            <a:noAutofit/>
          </a:bodyPr>
          <a:lstStyle/>
          <a:p>
            <a:pPr algn="ctr"/>
            <a:r>
              <a:rPr lang="en-US" sz="2000" dirty="0" smtClean="0">
                <a:solidFill>
                  <a:schemeClr val="accent5">
                    <a:lumMod val="60000"/>
                    <a:lumOff val="40000"/>
                  </a:schemeClr>
                </a:solidFill>
              </a:rPr>
              <a:t>0x7FFFFFB8</a:t>
            </a:r>
          </a:p>
        </p:txBody>
      </p:sp>
      <p:sp>
        <p:nvSpPr>
          <p:cNvPr id="38" name="TextBox 37"/>
          <p:cNvSpPr txBox="1"/>
          <p:nvPr>
            <p:custDataLst>
              <p:tags r:id="rId24"/>
            </p:custDataLst>
          </p:nvPr>
        </p:nvSpPr>
        <p:spPr>
          <a:xfrm>
            <a:off x="5791200" y="4724400"/>
            <a:ext cx="1371600" cy="381000"/>
          </a:xfrm>
          <a:prstGeom prst="rect">
            <a:avLst/>
          </a:prstGeom>
          <a:noFill/>
        </p:spPr>
        <p:txBody>
          <a:bodyPr wrap="none" lIns="0" tIns="0" rIns="0" bIns="0" rtlCol="0" anchor="ctr">
            <a:noAutofit/>
          </a:bodyPr>
          <a:lstStyle/>
          <a:p>
            <a:pPr algn="ctr"/>
            <a:r>
              <a:rPr lang="en-US" sz="2000" dirty="0" smtClean="0">
                <a:solidFill>
                  <a:schemeClr val="accent5">
                    <a:lumMod val="60000"/>
                    <a:lumOff val="40000"/>
                  </a:schemeClr>
                </a:solidFill>
              </a:rPr>
              <a:t>0x7FFFFFBC</a:t>
            </a:r>
          </a:p>
        </p:txBody>
      </p:sp>
      <p:sp>
        <p:nvSpPr>
          <p:cNvPr id="39" name="TextBox 38"/>
          <p:cNvSpPr txBox="1"/>
          <p:nvPr>
            <p:custDataLst>
              <p:tags r:id="rId25"/>
            </p:custDataLst>
          </p:nvPr>
        </p:nvSpPr>
        <p:spPr>
          <a:xfrm>
            <a:off x="5791200" y="4343400"/>
            <a:ext cx="1371600" cy="381000"/>
          </a:xfrm>
          <a:prstGeom prst="rect">
            <a:avLst/>
          </a:prstGeom>
          <a:noFill/>
        </p:spPr>
        <p:txBody>
          <a:bodyPr wrap="none" lIns="0" tIns="0" rIns="0" bIns="0" rtlCol="0" anchor="ctr">
            <a:noAutofit/>
          </a:bodyPr>
          <a:lstStyle/>
          <a:p>
            <a:pPr algn="ctr"/>
            <a:r>
              <a:rPr lang="en-US" sz="2000" dirty="0" smtClean="0">
                <a:solidFill>
                  <a:schemeClr val="accent5">
                    <a:lumMod val="60000"/>
                    <a:lumOff val="40000"/>
                  </a:schemeClr>
                </a:solidFill>
              </a:rPr>
              <a:t>0x7FFFFFC0</a:t>
            </a:r>
          </a:p>
        </p:txBody>
      </p:sp>
      <p:sp>
        <p:nvSpPr>
          <p:cNvPr id="40" name="TextBox 39"/>
          <p:cNvSpPr txBox="1"/>
          <p:nvPr>
            <p:custDataLst>
              <p:tags r:id="rId26"/>
            </p:custDataLst>
          </p:nvPr>
        </p:nvSpPr>
        <p:spPr>
          <a:xfrm>
            <a:off x="5791200" y="3962400"/>
            <a:ext cx="1371600" cy="381000"/>
          </a:xfrm>
          <a:prstGeom prst="rect">
            <a:avLst/>
          </a:prstGeom>
          <a:noFill/>
        </p:spPr>
        <p:txBody>
          <a:bodyPr wrap="none" lIns="0" tIns="0" rIns="0" bIns="0" rtlCol="0" anchor="ctr">
            <a:noAutofit/>
          </a:bodyPr>
          <a:lstStyle/>
          <a:p>
            <a:pPr algn="ctr"/>
            <a:r>
              <a:rPr lang="en-US" sz="2000" dirty="0" smtClean="0">
                <a:solidFill>
                  <a:schemeClr val="accent5">
                    <a:lumMod val="60000"/>
                    <a:lumOff val="40000"/>
                  </a:schemeClr>
                </a:solidFill>
              </a:rPr>
              <a:t>0x7FFFFFC4</a:t>
            </a:r>
          </a:p>
        </p:txBody>
      </p:sp>
      <p:sp>
        <p:nvSpPr>
          <p:cNvPr id="41" name="TextBox 40"/>
          <p:cNvSpPr txBox="1"/>
          <p:nvPr>
            <p:custDataLst>
              <p:tags r:id="rId27"/>
            </p:custDataLst>
          </p:nvPr>
        </p:nvSpPr>
        <p:spPr>
          <a:xfrm>
            <a:off x="5791200" y="3581400"/>
            <a:ext cx="1371600" cy="381000"/>
          </a:xfrm>
          <a:prstGeom prst="rect">
            <a:avLst/>
          </a:prstGeom>
          <a:noFill/>
        </p:spPr>
        <p:txBody>
          <a:bodyPr wrap="none" lIns="0" tIns="0" rIns="0" bIns="0" rtlCol="0" anchor="ctr">
            <a:noAutofit/>
          </a:bodyPr>
          <a:lstStyle/>
          <a:p>
            <a:pPr algn="ctr"/>
            <a:r>
              <a:rPr lang="en-US" sz="2000" dirty="0" smtClean="0">
                <a:solidFill>
                  <a:schemeClr val="accent5">
                    <a:lumMod val="60000"/>
                    <a:lumOff val="40000"/>
                  </a:schemeClr>
                </a:solidFill>
              </a:rPr>
              <a:t>0x7FFFFFC8</a:t>
            </a:r>
          </a:p>
        </p:txBody>
      </p:sp>
      <p:sp>
        <p:nvSpPr>
          <p:cNvPr id="42" name="TextBox 41"/>
          <p:cNvSpPr txBox="1"/>
          <p:nvPr>
            <p:custDataLst>
              <p:tags r:id="rId28"/>
            </p:custDataLst>
          </p:nvPr>
        </p:nvSpPr>
        <p:spPr>
          <a:xfrm>
            <a:off x="5791200" y="3200400"/>
            <a:ext cx="1371600" cy="381000"/>
          </a:xfrm>
          <a:prstGeom prst="rect">
            <a:avLst/>
          </a:prstGeom>
          <a:noFill/>
        </p:spPr>
        <p:txBody>
          <a:bodyPr wrap="none" lIns="0" tIns="0" rIns="0" bIns="0" rtlCol="0" anchor="ctr">
            <a:noAutofit/>
          </a:bodyPr>
          <a:lstStyle/>
          <a:p>
            <a:pPr algn="ctr"/>
            <a:r>
              <a:rPr lang="en-US" sz="2000" dirty="0" smtClean="0">
                <a:solidFill>
                  <a:schemeClr val="accent5">
                    <a:lumMod val="60000"/>
                    <a:lumOff val="40000"/>
                  </a:schemeClr>
                </a:solidFill>
              </a:rPr>
              <a:t>0x7FFFFFCA</a:t>
            </a:r>
          </a:p>
        </p:txBody>
      </p:sp>
      <p:sp>
        <p:nvSpPr>
          <p:cNvPr id="43" name="TextBox 42"/>
          <p:cNvSpPr txBox="1"/>
          <p:nvPr>
            <p:custDataLst>
              <p:tags r:id="rId29"/>
            </p:custDataLst>
          </p:nvPr>
        </p:nvSpPr>
        <p:spPr>
          <a:xfrm>
            <a:off x="5791200" y="2819400"/>
            <a:ext cx="1371600" cy="381000"/>
          </a:xfrm>
          <a:prstGeom prst="rect">
            <a:avLst/>
          </a:prstGeom>
          <a:noFill/>
        </p:spPr>
        <p:txBody>
          <a:bodyPr wrap="none" lIns="0" tIns="0" rIns="0" bIns="0" rtlCol="0" anchor="ctr">
            <a:noAutofit/>
          </a:bodyPr>
          <a:lstStyle/>
          <a:p>
            <a:pPr algn="ctr"/>
            <a:r>
              <a:rPr lang="en-US" sz="2000" dirty="0" smtClean="0">
                <a:solidFill>
                  <a:schemeClr val="accent5">
                    <a:lumMod val="60000"/>
                    <a:lumOff val="40000"/>
                  </a:schemeClr>
                </a:solidFill>
              </a:rPr>
              <a:t>0x7FFFFFD0</a:t>
            </a:r>
          </a:p>
        </p:txBody>
      </p:sp>
      <p:sp>
        <p:nvSpPr>
          <p:cNvPr id="44" name="TextBox 43"/>
          <p:cNvSpPr txBox="1"/>
          <p:nvPr>
            <p:custDataLst>
              <p:tags r:id="rId30"/>
            </p:custDataLst>
          </p:nvPr>
        </p:nvSpPr>
        <p:spPr>
          <a:xfrm>
            <a:off x="5791200" y="2438400"/>
            <a:ext cx="1371600" cy="381000"/>
          </a:xfrm>
          <a:prstGeom prst="rect">
            <a:avLst/>
          </a:prstGeom>
          <a:noFill/>
        </p:spPr>
        <p:txBody>
          <a:bodyPr wrap="none" lIns="0" tIns="0" rIns="0" bIns="0" rtlCol="0" anchor="ctr">
            <a:noAutofit/>
          </a:bodyPr>
          <a:lstStyle/>
          <a:p>
            <a:pPr algn="ctr"/>
            <a:r>
              <a:rPr lang="en-US" sz="2000" dirty="0" smtClean="0">
                <a:solidFill>
                  <a:schemeClr val="accent5">
                    <a:lumMod val="60000"/>
                    <a:lumOff val="40000"/>
                  </a:schemeClr>
                </a:solidFill>
              </a:rPr>
              <a:t>0x7FFFFFD4</a:t>
            </a:r>
          </a:p>
        </p:txBody>
      </p:sp>
      <p:sp>
        <p:nvSpPr>
          <p:cNvPr id="45" name="TextBox 44"/>
          <p:cNvSpPr txBox="1"/>
          <p:nvPr>
            <p:custDataLst>
              <p:tags r:id="rId31"/>
            </p:custDataLst>
          </p:nvPr>
        </p:nvSpPr>
        <p:spPr>
          <a:xfrm>
            <a:off x="5791200" y="2133600"/>
            <a:ext cx="1295400" cy="381000"/>
          </a:xfrm>
          <a:prstGeom prst="rect">
            <a:avLst/>
          </a:prstGeom>
          <a:noFill/>
        </p:spPr>
        <p:txBody>
          <a:bodyPr wrap="none" lIns="0" tIns="0" rIns="0" bIns="0" rtlCol="0" anchor="ctr">
            <a:noAutofit/>
          </a:bodyPr>
          <a:lstStyle/>
          <a:p>
            <a:pPr algn="r"/>
            <a:r>
              <a:rPr lang="en-US" sz="2000" dirty="0" smtClean="0">
                <a:solidFill>
                  <a:schemeClr val="accent5">
                    <a:lumMod val="60000"/>
                    <a:lumOff val="40000"/>
                  </a:schemeClr>
                </a:solidFill>
              </a:rPr>
              <a:t>       0x7       …D8</a:t>
            </a:r>
          </a:p>
        </p:txBody>
      </p:sp>
      <p:sp>
        <p:nvSpPr>
          <p:cNvPr id="46" name="TextBox 45"/>
          <p:cNvSpPr txBox="1"/>
          <p:nvPr>
            <p:custDataLst>
              <p:tags r:id="rId32"/>
            </p:custDataLst>
          </p:nvPr>
        </p:nvSpPr>
        <p:spPr>
          <a:xfrm>
            <a:off x="6858000" y="1676400"/>
            <a:ext cx="304800" cy="381000"/>
          </a:xfrm>
          <a:prstGeom prst="rect">
            <a:avLst/>
          </a:prstGeom>
          <a:noFill/>
        </p:spPr>
        <p:txBody>
          <a:bodyPr wrap="none" lIns="0" tIns="0" rIns="0" bIns="0" rtlCol="0" anchor="ctr">
            <a:noAutofit/>
          </a:bodyPr>
          <a:lstStyle/>
          <a:p>
            <a:pPr algn="r"/>
            <a:r>
              <a:rPr lang="en-US" sz="2000" dirty="0" smtClean="0">
                <a:solidFill>
                  <a:schemeClr val="accent5">
                    <a:lumMod val="60000"/>
                    <a:lumOff val="40000"/>
                  </a:schemeClr>
                </a:solidFill>
              </a:rPr>
              <a:t>DC</a:t>
            </a:r>
          </a:p>
        </p:txBody>
      </p:sp>
      <p:sp>
        <p:nvSpPr>
          <p:cNvPr id="47" name="TextBox 46"/>
          <p:cNvSpPr txBox="1"/>
          <p:nvPr>
            <p:custDataLst>
              <p:tags r:id="rId33"/>
            </p:custDataLst>
          </p:nvPr>
        </p:nvSpPr>
        <p:spPr>
          <a:xfrm>
            <a:off x="6858000" y="1295400"/>
            <a:ext cx="304800" cy="381000"/>
          </a:xfrm>
          <a:prstGeom prst="rect">
            <a:avLst/>
          </a:prstGeom>
          <a:noFill/>
        </p:spPr>
        <p:txBody>
          <a:bodyPr wrap="none" lIns="0" tIns="0" rIns="0" bIns="0" rtlCol="0" anchor="ctr">
            <a:noAutofit/>
          </a:bodyPr>
          <a:lstStyle/>
          <a:p>
            <a:pPr algn="r"/>
            <a:r>
              <a:rPr lang="en-US" sz="2000" dirty="0" smtClean="0">
                <a:solidFill>
                  <a:schemeClr val="accent5">
                    <a:lumMod val="60000"/>
                    <a:lumOff val="40000"/>
                  </a:schemeClr>
                </a:solidFill>
              </a:rPr>
              <a:t>E0</a:t>
            </a:r>
          </a:p>
        </p:txBody>
      </p:sp>
      <p:sp>
        <p:nvSpPr>
          <p:cNvPr id="48" name="Oval 47"/>
          <p:cNvSpPr/>
          <p:nvPr/>
        </p:nvSpPr>
        <p:spPr>
          <a:xfrm>
            <a:off x="7162800" y="6248400"/>
            <a:ext cx="1752600" cy="3810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custDataLst>
              <p:tags r:id="rId34"/>
            </p:custDataLst>
          </p:nvPr>
        </p:nvSpPr>
        <p:spPr>
          <a:xfrm>
            <a:off x="7364186" y="152400"/>
            <a:ext cx="1371600" cy="381000"/>
          </a:xfrm>
          <a:prstGeom prst="rect">
            <a:avLst/>
          </a:prstGeom>
          <a:noFill/>
        </p:spPr>
        <p:txBody>
          <a:bodyPr wrap="none" lIns="0" tIns="0" rIns="0" bIns="0" rtlCol="0" anchor="ctr">
            <a:noAutofit/>
          </a:bodyPr>
          <a:lstStyle/>
          <a:p>
            <a:pPr algn="ctr"/>
            <a:r>
              <a:rPr lang="en-US" sz="2000" dirty="0" smtClean="0">
                <a:solidFill>
                  <a:schemeClr val="accent5">
                    <a:lumMod val="60000"/>
                    <a:lumOff val="40000"/>
                  </a:schemeClr>
                </a:solidFill>
              </a:rPr>
              <a:t>Memory</a:t>
            </a:r>
          </a:p>
        </p:txBody>
      </p:sp>
      <p:sp>
        <p:nvSpPr>
          <p:cNvPr id="50" name="TextBox 49"/>
          <p:cNvSpPr txBox="1"/>
          <p:nvPr>
            <p:custDataLst>
              <p:tags r:id="rId35"/>
            </p:custDataLst>
          </p:nvPr>
        </p:nvSpPr>
        <p:spPr>
          <a:xfrm>
            <a:off x="8839200" y="1676400"/>
            <a:ext cx="304800" cy="381000"/>
          </a:xfrm>
          <a:prstGeom prst="rect">
            <a:avLst/>
          </a:prstGeom>
          <a:noFill/>
        </p:spPr>
        <p:txBody>
          <a:bodyPr wrap="none" lIns="0" tIns="0" rIns="0" bIns="0" rtlCol="0" anchor="ctr">
            <a:noAutofit/>
          </a:bodyPr>
          <a:lstStyle/>
          <a:p>
            <a:pPr algn="r"/>
            <a:r>
              <a:rPr lang="en-US" sz="2000" b="1" dirty="0" err="1" smtClean="0">
                <a:solidFill>
                  <a:schemeClr val="accent5">
                    <a:lumMod val="60000"/>
                    <a:lumOff val="40000"/>
                  </a:schemeClr>
                </a:solidFill>
              </a:rPr>
              <a:t>ra</a:t>
            </a:r>
            <a:endParaRPr lang="en-US" sz="2000" b="1" dirty="0" smtClean="0">
              <a:solidFill>
                <a:schemeClr val="accent5">
                  <a:lumMod val="60000"/>
                  <a:lumOff val="40000"/>
                </a:schemeClr>
              </a:solidFill>
            </a:endParaRPr>
          </a:p>
        </p:txBody>
      </p:sp>
      <p:sp>
        <p:nvSpPr>
          <p:cNvPr id="51" name="TextBox 50"/>
          <p:cNvSpPr txBox="1"/>
          <p:nvPr>
            <p:custDataLst>
              <p:tags r:id="rId36"/>
            </p:custDataLst>
          </p:nvPr>
        </p:nvSpPr>
        <p:spPr>
          <a:xfrm>
            <a:off x="8839200" y="2057400"/>
            <a:ext cx="304800" cy="381000"/>
          </a:xfrm>
          <a:prstGeom prst="rect">
            <a:avLst/>
          </a:prstGeom>
          <a:noFill/>
        </p:spPr>
        <p:txBody>
          <a:bodyPr wrap="none" lIns="0" tIns="0" rIns="0" bIns="0" rtlCol="0" anchor="ctr">
            <a:noAutofit/>
          </a:bodyPr>
          <a:lstStyle/>
          <a:p>
            <a:pPr algn="r"/>
            <a:r>
              <a:rPr lang="en-US" sz="2000" b="1" dirty="0" err="1" smtClean="0">
                <a:solidFill>
                  <a:schemeClr val="accent5">
                    <a:lumMod val="60000"/>
                    <a:lumOff val="40000"/>
                  </a:schemeClr>
                </a:solidFill>
              </a:rPr>
              <a:t>fp</a:t>
            </a:r>
            <a:endParaRPr lang="en-US" sz="2000" b="1" dirty="0" smtClean="0">
              <a:solidFill>
                <a:schemeClr val="accent5">
                  <a:lumMod val="60000"/>
                  <a:lumOff val="40000"/>
                </a:schemeClr>
              </a:solidFill>
            </a:endParaRPr>
          </a:p>
        </p:txBody>
      </p:sp>
      <p:sp>
        <p:nvSpPr>
          <p:cNvPr id="52" name="TextBox 51"/>
          <p:cNvSpPr txBox="1"/>
          <p:nvPr>
            <p:custDataLst>
              <p:tags r:id="rId37"/>
            </p:custDataLst>
          </p:nvPr>
        </p:nvSpPr>
        <p:spPr>
          <a:xfrm>
            <a:off x="8839200" y="2438400"/>
            <a:ext cx="304800" cy="381000"/>
          </a:xfrm>
          <a:prstGeom prst="rect">
            <a:avLst/>
          </a:prstGeom>
          <a:noFill/>
        </p:spPr>
        <p:txBody>
          <a:bodyPr wrap="none" lIns="0" tIns="0" rIns="0" bIns="0" rtlCol="0" anchor="ctr">
            <a:noAutofit/>
          </a:bodyPr>
          <a:lstStyle/>
          <a:p>
            <a:pPr algn="r"/>
            <a:r>
              <a:rPr lang="en-US" sz="2000" b="1" dirty="0" smtClean="0">
                <a:solidFill>
                  <a:schemeClr val="accent5">
                    <a:lumMod val="60000"/>
                    <a:lumOff val="40000"/>
                  </a:schemeClr>
                </a:solidFill>
              </a:rPr>
              <a:t>a3</a:t>
            </a:r>
          </a:p>
        </p:txBody>
      </p:sp>
      <p:sp>
        <p:nvSpPr>
          <p:cNvPr id="53" name="TextBox 52"/>
          <p:cNvSpPr txBox="1"/>
          <p:nvPr>
            <p:custDataLst>
              <p:tags r:id="rId38"/>
            </p:custDataLst>
          </p:nvPr>
        </p:nvSpPr>
        <p:spPr>
          <a:xfrm>
            <a:off x="8839200" y="2819400"/>
            <a:ext cx="304800" cy="381000"/>
          </a:xfrm>
          <a:prstGeom prst="rect">
            <a:avLst/>
          </a:prstGeom>
          <a:noFill/>
        </p:spPr>
        <p:txBody>
          <a:bodyPr wrap="none" lIns="0" tIns="0" rIns="0" bIns="0" rtlCol="0" anchor="ctr">
            <a:noAutofit/>
          </a:bodyPr>
          <a:lstStyle/>
          <a:p>
            <a:pPr algn="r"/>
            <a:r>
              <a:rPr lang="en-US" sz="2000" b="1" dirty="0" smtClean="0">
                <a:solidFill>
                  <a:schemeClr val="accent5">
                    <a:lumMod val="60000"/>
                    <a:lumOff val="40000"/>
                  </a:schemeClr>
                </a:solidFill>
              </a:rPr>
              <a:t>a2</a:t>
            </a:r>
          </a:p>
        </p:txBody>
      </p:sp>
      <p:sp>
        <p:nvSpPr>
          <p:cNvPr id="54" name="TextBox 53"/>
          <p:cNvSpPr txBox="1"/>
          <p:nvPr>
            <p:custDataLst>
              <p:tags r:id="rId39"/>
            </p:custDataLst>
          </p:nvPr>
        </p:nvSpPr>
        <p:spPr>
          <a:xfrm>
            <a:off x="8839200" y="3200400"/>
            <a:ext cx="304800" cy="381000"/>
          </a:xfrm>
          <a:prstGeom prst="rect">
            <a:avLst/>
          </a:prstGeom>
          <a:noFill/>
        </p:spPr>
        <p:txBody>
          <a:bodyPr wrap="none" lIns="0" tIns="0" rIns="0" bIns="0" rtlCol="0" anchor="ctr">
            <a:noAutofit/>
          </a:bodyPr>
          <a:lstStyle/>
          <a:p>
            <a:pPr algn="r"/>
            <a:r>
              <a:rPr lang="en-US" sz="2000" b="1" dirty="0" smtClean="0">
                <a:solidFill>
                  <a:schemeClr val="accent5">
                    <a:lumMod val="60000"/>
                    <a:lumOff val="40000"/>
                  </a:schemeClr>
                </a:solidFill>
              </a:rPr>
              <a:t>a1</a:t>
            </a:r>
          </a:p>
        </p:txBody>
      </p:sp>
      <p:sp>
        <p:nvSpPr>
          <p:cNvPr id="55" name="TextBox 54"/>
          <p:cNvSpPr txBox="1"/>
          <p:nvPr>
            <p:custDataLst>
              <p:tags r:id="rId40"/>
            </p:custDataLst>
          </p:nvPr>
        </p:nvSpPr>
        <p:spPr>
          <a:xfrm>
            <a:off x="8839200" y="3505200"/>
            <a:ext cx="304800" cy="381000"/>
          </a:xfrm>
          <a:prstGeom prst="rect">
            <a:avLst/>
          </a:prstGeom>
          <a:noFill/>
        </p:spPr>
        <p:txBody>
          <a:bodyPr wrap="none" lIns="0" tIns="0" rIns="0" bIns="0" rtlCol="0" anchor="ctr">
            <a:noAutofit/>
          </a:bodyPr>
          <a:lstStyle/>
          <a:p>
            <a:pPr algn="r"/>
            <a:r>
              <a:rPr lang="en-US" sz="2000" b="1" dirty="0" smtClean="0">
                <a:solidFill>
                  <a:schemeClr val="accent5">
                    <a:lumMod val="60000"/>
                    <a:lumOff val="40000"/>
                  </a:schemeClr>
                </a:solidFill>
              </a:rPr>
              <a:t>a0</a:t>
            </a:r>
          </a:p>
        </p:txBody>
      </p:sp>
      <p:sp>
        <p:nvSpPr>
          <p:cNvPr id="56" name="TextBox 55"/>
          <p:cNvSpPr txBox="1"/>
          <p:nvPr>
            <p:custDataLst>
              <p:tags r:id="rId41"/>
            </p:custDataLst>
          </p:nvPr>
        </p:nvSpPr>
        <p:spPr>
          <a:xfrm>
            <a:off x="8839200" y="3962400"/>
            <a:ext cx="304800" cy="381000"/>
          </a:xfrm>
          <a:prstGeom prst="rect">
            <a:avLst/>
          </a:prstGeom>
          <a:noFill/>
        </p:spPr>
        <p:txBody>
          <a:bodyPr wrap="none" lIns="0" tIns="0" rIns="0" bIns="0" rtlCol="0" anchor="ctr">
            <a:noAutofit/>
          </a:bodyPr>
          <a:lstStyle/>
          <a:p>
            <a:pPr algn="r"/>
            <a:r>
              <a:rPr lang="en-US" sz="2000" b="1" dirty="0" err="1" smtClean="0">
                <a:solidFill>
                  <a:schemeClr val="accent5">
                    <a:lumMod val="60000"/>
                    <a:lumOff val="40000"/>
                  </a:schemeClr>
                </a:solidFill>
              </a:rPr>
              <a:t>ra</a:t>
            </a:r>
            <a:endParaRPr lang="en-US" sz="2000" b="1" dirty="0" smtClean="0">
              <a:solidFill>
                <a:schemeClr val="accent5">
                  <a:lumMod val="60000"/>
                  <a:lumOff val="40000"/>
                </a:schemeClr>
              </a:solidFill>
            </a:endParaRPr>
          </a:p>
        </p:txBody>
      </p:sp>
      <p:sp>
        <p:nvSpPr>
          <p:cNvPr id="57" name="TextBox 56"/>
          <p:cNvSpPr txBox="1"/>
          <p:nvPr>
            <p:custDataLst>
              <p:tags r:id="rId42"/>
            </p:custDataLst>
          </p:nvPr>
        </p:nvSpPr>
        <p:spPr>
          <a:xfrm>
            <a:off x="8839200" y="4343400"/>
            <a:ext cx="304800" cy="381000"/>
          </a:xfrm>
          <a:prstGeom prst="rect">
            <a:avLst/>
          </a:prstGeom>
          <a:noFill/>
        </p:spPr>
        <p:txBody>
          <a:bodyPr wrap="none" lIns="0" tIns="0" rIns="0" bIns="0" rtlCol="0" anchor="ctr">
            <a:noAutofit/>
          </a:bodyPr>
          <a:lstStyle/>
          <a:p>
            <a:pPr algn="r"/>
            <a:r>
              <a:rPr lang="en-US" sz="2000" b="1" dirty="0" err="1" smtClean="0">
                <a:solidFill>
                  <a:schemeClr val="accent5">
                    <a:lumMod val="60000"/>
                    <a:lumOff val="40000"/>
                  </a:schemeClr>
                </a:solidFill>
              </a:rPr>
              <a:t>fp</a:t>
            </a:r>
            <a:endParaRPr lang="en-US" sz="2000" b="1" dirty="0" smtClean="0">
              <a:solidFill>
                <a:schemeClr val="accent5">
                  <a:lumMod val="60000"/>
                  <a:lumOff val="40000"/>
                </a:schemeClr>
              </a:solidFill>
            </a:endParaRPr>
          </a:p>
        </p:txBody>
      </p:sp>
      <p:sp>
        <p:nvSpPr>
          <p:cNvPr id="58" name="TextBox 57"/>
          <p:cNvSpPr txBox="1"/>
          <p:nvPr>
            <p:custDataLst>
              <p:tags r:id="rId43"/>
            </p:custDataLst>
          </p:nvPr>
        </p:nvSpPr>
        <p:spPr>
          <a:xfrm>
            <a:off x="8839200" y="4724400"/>
            <a:ext cx="304800" cy="381000"/>
          </a:xfrm>
          <a:prstGeom prst="rect">
            <a:avLst/>
          </a:prstGeom>
          <a:noFill/>
        </p:spPr>
        <p:txBody>
          <a:bodyPr wrap="none" lIns="0" tIns="0" rIns="0" bIns="0" rtlCol="0" anchor="ctr">
            <a:noAutofit/>
          </a:bodyPr>
          <a:lstStyle/>
          <a:p>
            <a:pPr algn="r"/>
            <a:r>
              <a:rPr lang="en-US" sz="2000" b="1" dirty="0" smtClean="0">
                <a:solidFill>
                  <a:schemeClr val="accent5">
                    <a:lumMod val="60000"/>
                    <a:lumOff val="40000"/>
                  </a:schemeClr>
                </a:solidFill>
              </a:rPr>
              <a:t>a3</a:t>
            </a:r>
          </a:p>
        </p:txBody>
      </p:sp>
      <p:sp>
        <p:nvSpPr>
          <p:cNvPr id="59" name="TextBox 58"/>
          <p:cNvSpPr txBox="1"/>
          <p:nvPr>
            <p:custDataLst>
              <p:tags r:id="rId44"/>
            </p:custDataLst>
          </p:nvPr>
        </p:nvSpPr>
        <p:spPr>
          <a:xfrm>
            <a:off x="8839200" y="5105400"/>
            <a:ext cx="304800" cy="381000"/>
          </a:xfrm>
          <a:prstGeom prst="rect">
            <a:avLst/>
          </a:prstGeom>
          <a:noFill/>
        </p:spPr>
        <p:txBody>
          <a:bodyPr wrap="none" lIns="0" tIns="0" rIns="0" bIns="0" rtlCol="0" anchor="ctr">
            <a:noAutofit/>
          </a:bodyPr>
          <a:lstStyle/>
          <a:p>
            <a:pPr algn="r"/>
            <a:r>
              <a:rPr lang="en-US" sz="2000" b="1" dirty="0" smtClean="0">
                <a:solidFill>
                  <a:schemeClr val="accent5">
                    <a:lumMod val="60000"/>
                    <a:lumOff val="40000"/>
                  </a:schemeClr>
                </a:solidFill>
              </a:rPr>
              <a:t>a2</a:t>
            </a:r>
          </a:p>
        </p:txBody>
      </p:sp>
      <p:sp>
        <p:nvSpPr>
          <p:cNvPr id="60" name="TextBox 59"/>
          <p:cNvSpPr txBox="1"/>
          <p:nvPr>
            <p:custDataLst>
              <p:tags r:id="rId45"/>
            </p:custDataLst>
          </p:nvPr>
        </p:nvSpPr>
        <p:spPr>
          <a:xfrm>
            <a:off x="8839200" y="5486400"/>
            <a:ext cx="304800" cy="381000"/>
          </a:xfrm>
          <a:prstGeom prst="rect">
            <a:avLst/>
          </a:prstGeom>
          <a:noFill/>
        </p:spPr>
        <p:txBody>
          <a:bodyPr wrap="none" lIns="0" tIns="0" rIns="0" bIns="0" rtlCol="0" anchor="ctr">
            <a:noAutofit/>
          </a:bodyPr>
          <a:lstStyle/>
          <a:p>
            <a:pPr algn="r"/>
            <a:r>
              <a:rPr lang="en-US" sz="2000" b="1" dirty="0" smtClean="0">
                <a:solidFill>
                  <a:schemeClr val="accent5">
                    <a:lumMod val="60000"/>
                    <a:lumOff val="40000"/>
                  </a:schemeClr>
                </a:solidFill>
              </a:rPr>
              <a:t>a1</a:t>
            </a:r>
          </a:p>
        </p:txBody>
      </p:sp>
      <p:sp>
        <p:nvSpPr>
          <p:cNvPr id="61" name="TextBox 60"/>
          <p:cNvSpPr txBox="1"/>
          <p:nvPr>
            <p:custDataLst>
              <p:tags r:id="rId46"/>
            </p:custDataLst>
          </p:nvPr>
        </p:nvSpPr>
        <p:spPr>
          <a:xfrm>
            <a:off x="8839200" y="5867400"/>
            <a:ext cx="304800" cy="381000"/>
          </a:xfrm>
          <a:prstGeom prst="rect">
            <a:avLst/>
          </a:prstGeom>
          <a:noFill/>
        </p:spPr>
        <p:txBody>
          <a:bodyPr wrap="none" lIns="0" tIns="0" rIns="0" bIns="0" rtlCol="0" anchor="ctr">
            <a:noAutofit/>
          </a:bodyPr>
          <a:lstStyle/>
          <a:p>
            <a:pPr algn="r"/>
            <a:r>
              <a:rPr lang="en-US" sz="2000" b="1" dirty="0" smtClean="0">
                <a:solidFill>
                  <a:schemeClr val="accent5">
                    <a:lumMod val="60000"/>
                    <a:lumOff val="40000"/>
                  </a:schemeClr>
                </a:solidFill>
              </a:rPr>
              <a:t>a0</a:t>
            </a:r>
          </a:p>
        </p:txBody>
      </p:sp>
      <p:sp>
        <p:nvSpPr>
          <p:cNvPr id="62" name="TextBox 61"/>
          <p:cNvSpPr txBox="1"/>
          <p:nvPr>
            <p:custDataLst>
              <p:tags r:id="rId47"/>
            </p:custDataLst>
          </p:nvPr>
        </p:nvSpPr>
        <p:spPr>
          <a:xfrm>
            <a:off x="8839200" y="1295400"/>
            <a:ext cx="304800" cy="381000"/>
          </a:xfrm>
          <a:prstGeom prst="rect">
            <a:avLst/>
          </a:prstGeom>
          <a:noFill/>
        </p:spPr>
        <p:txBody>
          <a:bodyPr wrap="none" lIns="0" tIns="0" rIns="0" bIns="0" rtlCol="0" anchor="ctr">
            <a:noAutofit/>
          </a:bodyPr>
          <a:lstStyle/>
          <a:p>
            <a:pPr algn="r"/>
            <a:r>
              <a:rPr lang="en-US" sz="2000" b="1" dirty="0" smtClean="0">
                <a:solidFill>
                  <a:schemeClr val="accent5">
                    <a:lumMod val="60000"/>
                    <a:lumOff val="40000"/>
                  </a:schemeClr>
                </a:solidFill>
              </a:rPr>
              <a:t>a0</a:t>
            </a:r>
          </a:p>
        </p:txBody>
      </p:sp>
      <p:sp>
        <p:nvSpPr>
          <p:cNvPr id="63" name="TextBox 62"/>
          <p:cNvSpPr txBox="1"/>
          <p:nvPr>
            <p:custDataLst>
              <p:tags r:id="rId48"/>
            </p:custDataLst>
          </p:nvPr>
        </p:nvSpPr>
        <p:spPr>
          <a:xfrm>
            <a:off x="8839200" y="6248400"/>
            <a:ext cx="304800" cy="381000"/>
          </a:xfrm>
          <a:prstGeom prst="rect">
            <a:avLst/>
          </a:prstGeom>
          <a:noFill/>
        </p:spPr>
        <p:txBody>
          <a:bodyPr wrap="none" lIns="0" tIns="0" rIns="0" bIns="0" rtlCol="0" anchor="ctr">
            <a:noAutofit/>
          </a:bodyPr>
          <a:lstStyle/>
          <a:p>
            <a:pPr algn="r"/>
            <a:r>
              <a:rPr lang="en-US" sz="2000" b="1" dirty="0" err="1" smtClean="0">
                <a:solidFill>
                  <a:schemeClr val="accent5">
                    <a:lumMod val="60000"/>
                    <a:lumOff val="40000"/>
                  </a:schemeClr>
                </a:solidFill>
              </a:rPr>
              <a:t>ra</a:t>
            </a:r>
            <a:endParaRPr lang="en-US" sz="2000" b="1" dirty="0" smtClean="0">
              <a:solidFill>
                <a:schemeClr val="accent5">
                  <a:lumMod val="60000"/>
                  <a:lumOff val="40000"/>
                </a:schemeClr>
              </a:solidFill>
            </a:endParaRPr>
          </a:p>
        </p:txBody>
      </p:sp>
      <p:sp>
        <p:nvSpPr>
          <p:cNvPr id="64" name="TextBox 63"/>
          <p:cNvSpPr txBox="1"/>
          <p:nvPr>
            <p:custDataLst>
              <p:tags r:id="rId49"/>
            </p:custDataLst>
          </p:nvPr>
        </p:nvSpPr>
        <p:spPr>
          <a:xfrm>
            <a:off x="6858000" y="990600"/>
            <a:ext cx="304800" cy="381000"/>
          </a:xfrm>
          <a:prstGeom prst="rect">
            <a:avLst/>
          </a:prstGeom>
          <a:noFill/>
        </p:spPr>
        <p:txBody>
          <a:bodyPr wrap="none" lIns="0" tIns="0" rIns="0" bIns="0" rtlCol="0" anchor="ctr">
            <a:noAutofit/>
          </a:bodyPr>
          <a:lstStyle/>
          <a:p>
            <a:pPr algn="r"/>
            <a:r>
              <a:rPr lang="en-US" sz="2000" dirty="0" smtClean="0">
                <a:solidFill>
                  <a:schemeClr val="accent5">
                    <a:lumMod val="60000"/>
                    <a:lumOff val="40000"/>
                  </a:schemeClr>
                </a:solidFill>
              </a:rPr>
              <a:t>E4</a:t>
            </a:r>
          </a:p>
        </p:txBody>
      </p:sp>
      <p:sp>
        <p:nvSpPr>
          <p:cNvPr id="65" name="TextBox 64"/>
          <p:cNvSpPr txBox="1"/>
          <p:nvPr>
            <p:custDataLst>
              <p:tags r:id="rId50"/>
            </p:custDataLst>
          </p:nvPr>
        </p:nvSpPr>
        <p:spPr>
          <a:xfrm>
            <a:off x="6858000" y="762000"/>
            <a:ext cx="304800" cy="381000"/>
          </a:xfrm>
          <a:prstGeom prst="rect">
            <a:avLst/>
          </a:prstGeom>
          <a:noFill/>
        </p:spPr>
        <p:txBody>
          <a:bodyPr wrap="none" lIns="0" tIns="0" rIns="0" bIns="0" rtlCol="0" anchor="ctr">
            <a:noAutofit/>
          </a:bodyPr>
          <a:lstStyle/>
          <a:p>
            <a:pPr algn="r"/>
            <a:r>
              <a:rPr lang="en-US" sz="2000" dirty="0" smtClean="0">
                <a:solidFill>
                  <a:schemeClr val="accent5">
                    <a:lumMod val="60000"/>
                    <a:lumOff val="40000"/>
                  </a:schemeClr>
                </a:solidFill>
              </a:rPr>
              <a:t>E8</a:t>
            </a:r>
          </a:p>
        </p:txBody>
      </p:sp>
      <p:sp>
        <p:nvSpPr>
          <p:cNvPr id="66" name="TextBox 65"/>
          <p:cNvSpPr txBox="1"/>
          <p:nvPr>
            <p:custDataLst>
              <p:tags r:id="rId51"/>
            </p:custDataLst>
          </p:nvPr>
        </p:nvSpPr>
        <p:spPr>
          <a:xfrm>
            <a:off x="6858000" y="533400"/>
            <a:ext cx="304800" cy="381000"/>
          </a:xfrm>
          <a:prstGeom prst="rect">
            <a:avLst/>
          </a:prstGeom>
          <a:noFill/>
        </p:spPr>
        <p:txBody>
          <a:bodyPr wrap="none" lIns="0" tIns="0" rIns="0" bIns="0" rtlCol="0" anchor="ctr">
            <a:noAutofit/>
          </a:bodyPr>
          <a:lstStyle/>
          <a:p>
            <a:pPr algn="r"/>
            <a:r>
              <a:rPr lang="en-US" sz="2000" dirty="0" smtClean="0">
                <a:solidFill>
                  <a:schemeClr val="accent5">
                    <a:lumMod val="60000"/>
                    <a:lumOff val="40000"/>
                  </a:schemeClr>
                </a:solidFill>
              </a:rPr>
              <a:t>EA</a:t>
            </a:r>
          </a:p>
        </p:txBody>
      </p:sp>
      <p:sp>
        <p:nvSpPr>
          <p:cNvPr id="67" name="TextBox 66"/>
          <p:cNvSpPr txBox="1"/>
          <p:nvPr>
            <p:custDataLst>
              <p:tags r:id="rId52"/>
            </p:custDataLst>
          </p:nvPr>
        </p:nvSpPr>
        <p:spPr>
          <a:xfrm>
            <a:off x="6858000" y="304800"/>
            <a:ext cx="304800" cy="381000"/>
          </a:xfrm>
          <a:prstGeom prst="rect">
            <a:avLst/>
          </a:prstGeom>
          <a:noFill/>
        </p:spPr>
        <p:txBody>
          <a:bodyPr wrap="none" lIns="0" tIns="0" rIns="0" bIns="0" rtlCol="0" anchor="ctr">
            <a:noAutofit/>
          </a:bodyPr>
          <a:lstStyle/>
          <a:p>
            <a:pPr algn="r"/>
            <a:r>
              <a:rPr lang="en-US" sz="2000" dirty="0" smtClean="0">
                <a:solidFill>
                  <a:schemeClr val="accent5">
                    <a:lumMod val="60000"/>
                    <a:lumOff val="40000"/>
                  </a:schemeClr>
                </a:solidFill>
              </a:rPr>
              <a:t>…F0</a:t>
            </a:r>
          </a:p>
        </p:txBody>
      </p:sp>
      <p:sp>
        <p:nvSpPr>
          <p:cNvPr id="68" name="TextBox 67"/>
          <p:cNvSpPr txBox="1"/>
          <p:nvPr>
            <p:custDataLst>
              <p:tags r:id="rId53"/>
            </p:custDataLst>
          </p:nvPr>
        </p:nvSpPr>
        <p:spPr>
          <a:xfrm>
            <a:off x="6858000" y="76200"/>
            <a:ext cx="304800" cy="381000"/>
          </a:xfrm>
          <a:prstGeom prst="rect">
            <a:avLst/>
          </a:prstGeom>
          <a:noFill/>
        </p:spPr>
        <p:txBody>
          <a:bodyPr wrap="none" lIns="0" tIns="0" rIns="0" bIns="0" rtlCol="0" anchor="ctr">
            <a:noAutofit/>
          </a:bodyPr>
          <a:lstStyle/>
          <a:p>
            <a:pPr algn="r"/>
            <a:r>
              <a:rPr lang="en-US" sz="2000" dirty="0" smtClean="0">
                <a:solidFill>
                  <a:schemeClr val="accent5">
                    <a:lumMod val="60000"/>
                    <a:lumOff val="40000"/>
                  </a:schemeClr>
                </a:solidFill>
              </a:rPr>
              <a:t>…F4</a:t>
            </a:r>
          </a:p>
        </p:txBody>
      </p:sp>
      <p:sp>
        <p:nvSpPr>
          <p:cNvPr id="69" name="TextBox 68"/>
          <p:cNvSpPr txBox="1"/>
          <p:nvPr>
            <p:custDataLst>
              <p:tags r:id="rId54"/>
            </p:custDataLst>
          </p:nvPr>
        </p:nvSpPr>
        <p:spPr>
          <a:xfrm>
            <a:off x="8839200" y="990600"/>
            <a:ext cx="304800" cy="381000"/>
          </a:xfrm>
          <a:prstGeom prst="rect">
            <a:avLst/>
          </a:prstGeom>
          <a:noFill/>
        </p:spPr>
        <p:txBody>
          <a:bodyPr wrap="none" lIns="0" tIns="0" rIns="0" bIns="0" rtlCol="0" anchor="ctr">
            <a:noAutofit/>
          </a:bodyPr>
          <a:lstStyle/>
          <a:p>
            <a:pPr algn="r"/>
            <a:r>
              <a:rPr lang="en-US" sz="2000" b="1" dirty="0" smtClean="0">
                <a:solidFill>
                  <a:schemeClr val="accent5">
                    <a:lumMod val="60000"/>
                    <a:lumOff val="40000"/>
                  </a:schemeClr>
                </a:solidFill>
              </a:rPr>
              <a:t>a1</a:t>
            </a:r>
          </a:p>
        </p:txBody>
      </p:sp>
      <p:sp>
        <p:nvSpPr>
          <p:cNvPr id="70" name="TextBox 69"/>
          <p:cNvSpPr txBox="1"/>
          <p:nvPr>
            <p:custDataLst>
              <p:tags r:id="rId55"/>
            </p:custDataLst>
          </p:nvPr>
        </p:nvSpPr>
        <p:spPr>
          <a:xfrm>
            <a:off x="8839200" y="762000"/>
            <a:ext cx="304800" cy="381000"/>
          </a:xfrm>
          <a:prstGeom prst="rect">
            <a:avLst/>
          </a:prstGeom>
          <a:noFill/>
        </p:spPr>
        <p:txBody>
          <a:bodyPr wrap="none" lIns="0" tIns="0" rIns="0" bIns="0" rtlCol="0" anchor="ctr">
            <a:noAutofit/>
          </a:bodyPr>
          <a:lstStyle/>
          <a:p>
            <a:pPr algn="r"/>
            <a:r>
              <a:rPr lang="en-US" sz="2000" b="1" dirty="0" smtClean="0">
                <a:solidFill>
                  <a:schemeClr val="accent5">
                    <a:lumMod val="60000"/>
                    <a:lumOff val="40000"/>
                  </a:schemeClr>
                </a:solidFill>
              </a:rPr>
              <a:t>a2</a:t>
            </a:r>
          </a:p>
        </p:txBody>
      </p:sp>
      <p:sp>
        <p:nvSpPr>
          <p:cNvPr id="71" name="TextBox 70"/>
          <p:cNvSpPr txBox="1"/>
          <p:nvPr>
            <p:custDataLst>
              <p:tags r:id="rId56"/>
            </p:custDataLst>
          </p:nvPr>
        </p:nvSpPr>
        <p:spPr>
          <a:xfrm>
            <a:off x="8839200" y="533400"/>
            <a:ext cx="304800" cy="381000"/>
          </a:xfrm>
          <a:prstGeom prst="rect">
            <a:avLst/>
          </a:prstGeom>
          <a:noFill/>
        </p:spPr>
        <p:txBody>
          <a:bodyPr wrap="none" lIns="0" tIns="0" rIns="0" bIns="0" rtlCol="0" anchor="ctr">
            <a:noAutofit/>
          </a:bodyPr>
          <a:lstStyle/>
          <a:p>
            <a:pPr algn="r"/>
            <a:r>
              <a:rPr lang="en-US" sz="2000" b="1" dirty="0" smtClean="0">
                <a:solidFill>
                  <a:schemeClr val="accent5">
                    <a:lumMod val="60000"/>
                    <a:lumOff val="40000"/>
                  </a:schemeClr>
                </a:solidFill>
              </a:rPr>
              <a:t>a3</a:t>
            </a:r>
          </a:p>
        </p:txBody>
      </p:sp>
      <p:sp>
        <p:nvSpPr>
          <p:cNvPr id="72" name="TextBox 71"/>
          <p:cNvSpPr txBox="1"/>
          <p:nvPr>
            <p:custDataLst>
              <p:tags r:id="rId57"/>
            </p:custDataLst>
          </p:nvPr>
        </p:nvSpPr>
        <p:spPr>
          <a:xfrm>
            <a:off x="8839200" y="304800"/>
            <a:ext cx="304800" cy="381000"/>
          </a:xfrm>
          <a:prstGeom prst="rect">
            <a:avLst/>
          </a:prstGeom>
          <a:noFill/>
        </p:spPr>
        <p:txBody>
          <a:bodyPr wrap="none" lIns="0" tIns="0" rIns="0" bIns="0" rtlCol="0" anchor="ctr">
            <a:noAutofit/>
          </a:bodyPr>
          <a:lstStyle/>
          <a:p>
            <a:pPr algn="r"/>
            <a:r>
              <a:rPr lang="en-US" sz="2000" b="1" dirty="0" err="1" smtClean="0">
                <a:solidFill>
                  <a:schemeClr val="accent5">
                    <a:lumMod val="60000"/>
                    <a:lumOff val="40000"/>
                  </a:schemeClr>
                </a:solidFill>
              </a:rPr>
              <a:t>fp</a:t>
            </a:r>
            <a:endParaRPr lang="en-US" sz="2000" b="1" dirty="0" smtClean="0">
              <a:solidFill>
                <a:schemeClr val="accent5">
                  <a:lumMod val="60000"/>
                  <a:lumOff val="40000"/>
                </a:schemeClr>
              </a:solidFill>
            </a:endParaRPr>
          </a:p>
        </p:txBody>
      </p:sp>
      <p:sp>
        <p:nvSpPr>
          <p:cNvPr id="73" name="TextBox 72"/>
          <p:cNvSpPr txBox="1"/>
          <p:nvPr>
            <p:custDataLst>
              <p:tags r:id="rId58"/>
            </p:custDataLst>
          </p:nvPr>
        </p:nvSpPr>
        <p:spPr>
          <a:xfrm>
            <a:off x="8839200" y="76200"/>
            <a:ext cx="304800" cy="381000"/>
          </a:xfrm>
          <a:prstGeom prst="rect">
            <a:avLst/>
          </a:prstGeom>
          <a:noFill/>
        </p:spPr>
        <p:txBody>
          <a:bodyPr wrap="none" lIns="0" tIns="0" rIns="0" bIns="0" rtlCol="0" anchor="ctr">
            <a:noAutofit/>
          </a:bodyPr>
          <a:lstStyle/>
          <a:p>
            <a:pPr algn="r"/>
            <a:r>
              <a:rPr lang="en-US" sz="2000" b="1" dirty="0" err="1" smtClean="0">
                <a:solidFill>
                  <a:schemeClr val="accent5">
                    <a:lumMod val="60000"/>
                    <a:lumOff val="40000"/>
                  </a:schemeClr>
                </a:solidFill>
              </a:rPr>
              <a:t>ra</a:t>
            </a:r>
            <a:endParaRPr lang="en-US" sz="2000" b="1" dirty="0" smtClean="0">
              <a:solidFill>
                <a:schemeClr val="accent5">
                  <a:lumMod val="60000"/>
                  <a:lumOff val="40000"/>
                </a:schemeClr>
              </a:solidFill>
            </a:endParaRPr>
          </a:p>
        </p:txBody>
      </p:sp>
      <p:sp>
        <p:nvSpPr>
          <p:cNvPr id="74" name="Oval 73"/>
          <p:cNvSpPr/>
          <p:nvPr/>
        </p:nvSpPr>
        <p:spPr>
          <a:xfrm>
            <a:off x="4724400" y="1485900"/>
            <a:ext cx="2209800" cy="4191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19" name="Freeform 18"/>
          <p:cNvSpPr/>
          <p:nvPr/>
        </p:nvSpPr>
        <p:spPr>
          <a:xfrm>
            <a:off x="5192486" y="1845129"/>
            <a:ext cx="636814" cy="4555671"/>
          </a:xfrm>
          <a:custGeom>
            <a:avLst/>
            <a:gdLst>
              <a:gd name="connsiteX0" fmla="*/ 0 w 636814"/>
              <a:gd name="connsiteY0" fmla="*/ 0 h 4833257"/>
              <a:gd name="connsiteX1" fmla="*/ 195943 w 636814"/>
              <a:gd name="connsiteY1" fmla="*/ 2204357 h 4833257"/>
              <a:gd name="connsiteX2" fmla="*/ 636814 w 636814"/>
              <a:gd name="connsiteY2" fmla="*/ 4833257 h 4833257"/>
            </a:gdLst>
            <a:ahLst/>
            <a:cxnLst>
              <a:cxn ang="0">
                <a:pos x="connsiteX0" y="connsiteY0"/>
              </a:cxn>
              <a:cxn ang="0">
                <a:pos x="connsiteX1" y="connsiteY1"/>
              </a:cxn>
              <a:cxn ang="0">
                <a:pos x="connsiteX2" y="connsiteY2"/>
              </a:cxn>
            </a:cxnLst>
            <a:rect l="l" t="t" r="r" b="b"/>
            <a:pathLst>
              <a:path w="636814" h="4833257">
                <a:moveTo>
                  <a:pt x="0" y="0"/>
                </a:moveTo>
                <a:cubicBezTo>
                  <a:pt x="44903" y="699407"/>
                  <a:pt x="89807" y="1398814"/>
                  <a:pt x="195943" y="2204357"/>
                </a:cubicBezTo>
                <a:cubicBezTo>
                  <a:pt x="302079" y="3009900"/>
                  <a:pt x="469446" y="3921578"/>
                  <a:pt x="636814" y="4833257"/>
                </a:cubicBezTo>
              </a:path>
            </a:pathLst>
          </a:custGeom>
          <a:noFill/>
          <a:ln>
            <a:solidFill>
              <a:schemeClr val="accent5">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5" name="TextBox 74"/>
          <p:cNvSpPr txBox="1"/>
          <p:nvPr/>
        </p:nvSpPr>
        <p:spPr>
          <a:xfrm>
            <a:off x="1887345" y="4114800"/>
            <a:ext cx="2075055" cy="738664"/>
          </a:xfrm>
          <a:prstGeom prst="rect">
            <a:avLst/>
          </a:prstGeom>
          <a:noFill/>
        </p:spPr>
        <p:txBody>
          <a:bodyPr wrap="none" lIns="0" tIns="0" rIns="0" bIns="0" rtlCol="0">
            <a:spAutoFit/>
          </a:bodyPr>
          <a:lstStyle/>
          <a:p>
            <a:r>
              <a:rPr lang="en-US" sz="2400" dirty="0" smtClean="0">
                <a:solidFill>
                  <a:schemeClr val="accent5">
                    <a:lumMod val="60000"/>
                    <a:lumOff val="40000"/>
                  </a:schemeClr>
                </a:solidFill>
              </a:rPr>
              <a:t>b/c no space for </a:t>
            </a:r>
          </a:p>
          <a:p>
            <a:r>
              <a:rPr lang="en-US" sz="2400" dirty="0">
                <a:solidFill>
                  <a:schemeClr val="accent5">
                    <a:lumMod val="60000"/>
                    <a:lumOff val="40000"/>
                  </a:schemeClr>
                </a:solidFill>
              </a:rPr>
              <a:t>o</a:t>
            </a:r>
            <a:r>
              <a:rPr lang="en-US" sz="2400" dirty="0" smtClean="0">
                <a:solidFill>
                  <a:schemeClr val="accent5">
                    <a:lumMod val="60000"/>
                    <a:lumOff val="40000"/>
                  </a:schemeClr>
                </a:solidFill>
              </a:rPr>
              <a:t>utgoing </a:t>
            </a:r>
            <a:r>
              <a:rPr lang="en-US" sz="2400" dirty="0" err="1" smtClean="0">
                <a:solidFill>
                  <a:schemeClr val="accent5">
                    <a:lumMod val="60000"/>
                    <a:lumOff val="40000"/>
                  </a:schemeClr>
                </a:solidFill>
              </a:rPr>
              <a:t>args</a:t>
            </a:r>
            <a:endParaRPr lang="en-US" sz="2400" dirty="0">
              <a:solidFill>
                <a:schemeClr val="accent5">
                  <a:lumMod val="60000"/>
                  <a:lumOff val="40000"/>
                </a:schemeClr>
              </a:solidFill>
            </a:endParaRPr>
          </a:p>
        </p:txBody>
      </p:sp>
      <p:sp>
        <p:nvSpPr>
          <p:cNvPr id="76" name="TextBox 75"/>
          <p:cNvSpPr txBox="1"/>
          <p:nvPr>
            <p:custDataLst>
              <p:tags r:id="rId59"/>
            </p:custDataLst>
          </p:nvPr>
        </p:nvSpPr>
        <p:spPr>
          <a:xfrm>
            <a:off x="5791200" y="6553200"/>
            <a:ext cx="1371600" cy="381000"/>
          </a:xfrm>
          <a:prstGeom prst="rect">
            <a:avLst/>
          </a:prstGeom>
          <a:noFill/>
        </p:spPr>
        <p:txBody>
          <a:bodyPr wrap="none" lIns="0" tIns="0" rIns="0" bIns="0" rtlCol="0" anchor="ctr">
            <a:noAutofit/>
          </a:bodyPr>
          <a:lstStyle/>
          <a:p>
            <a:pPr algn="ctr"/>
            <a:r>
              <a:rPr lang="en-US" sz="2000" smtClean="0">
                <a:solidFill>
                  <a:schemeClr val="accent5">
                    <a:lumMod val="60000"/>
                    <a:lumOff val="40000"/>
                  </a:schemeClr>
                </a:solidFill>
              </a:rPr>
              <a:t>0x7FFFFFA8</a:t>
            </a:r>
            <a:endParaRPr lang="en-US" sz="2000" dirty="0" smtClean="0">
              <a:solidFill>
                <a:schemeClr val="accent5">
                  <a:lumMod val="60000"/>
                  <a:lumOff val="40000"/>
                </a:schemeClr>
              </a:solidFill>
            </a:endParaRPr>
          </a:p>
        </p:txBody>
      </p:sp>
      <p:sp>
        <p:nvSpPr>
          <p:cNvPr id="77" name="TextBox 76"/>
          <p:cNvSpPr txBox="1"/>
          <p:nvPr/>
        </p:nvSpPr>
        <p:spPr>
          <a:xfrm>
            <a:off x="5160155" y="2438400"/>
            <a:ext cx="707245" cy="400110"/>
          </a:xfrm>
          <a:prstGeom prst="rect">
            <a:avLst/>
          </a:prstGeom>
          <a:noFill/>
        </p:spPr>
        <p:txBody>
          <a:bodyPr wrap="none" rtlCol="0">
            <a:spAutoFit/>
          </a:bodyPr>
          <a:lstStyle/>
          <a:p>
            <a:r>
              <a:rPr lang="en-US" sz="2000" dirty="0" smtClean="0">
                <a:solidFill>
                  <a:schemeClr val="accent5">
                    <a:lumMod val="60000"/>
                    <a:lumOff val="40000"/>
                  </a:schemeClr>
                </a:solidFill>
              </a:rPr>
              <a:t>main</a:t>
            </a:r>
            <a:endParaRPr lang="en-US" sz="2000" dirty="0">
              <a:solidFill>
                <a:schemeClr val="accent5">
                  <a:lumMod val="60000"/>
                  <a:lumOff val="40000"/>
                </a:schemeClr>
              </a:solidFill>
            </a:endParaRPr>
          </a:p>
        </p:txBody>
      </p:sp>
      <p:sp>
        <p:nvSpPr>
          <p:cNvPr id="78" name="Left Brace 77"/>
          <p:cNvSpPr/>
          <p:nvPr/>
        </p:nvSpPr>
        <p:spPr>
          <a:xfrm>
            <a:off x="5532338" y="3962400"/>
            <a:ext cx="318407" cy="2286000"/>
          </a:xfrm>
          <a:prstGeom prst="leftBrac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5">
                  <a:lumMod val="60000"/>
                  <a:lumOff val="40000"/>
                </a:schemeClr>
              </a:solidFill>
            </a:endParaRPr>
          </a:p>
        </p:txBody>
      </p:sp>
      <p:sp>
        <p:nvSpPr>
          <p:cNvPr id="79" name="TextBox 78"/>
          <p:cNvSpPr txBox="1"/>
          <p:nvPr/>
        </p:nvSpPr>
        <p:spPr>
          <a:xfrm>
            <a:off x="4926861" y="4572000"/>
            <a:ext cx="864339" cy="400110"/>
          </a:xfrm>
          <a:prstGeom prst="rect">
            <a:avLst/>
          </a:prstGeom>
          <a:noFill/>
        </p:spPr>
        <p:txBody>
          <a:bodyPr wrap="none" rtlCol="0">
            <a:spAutoFit/>
          </a:bodyPr>
          <a:lstStyle/>
          <a:p>
            <a:r>
              <a:rPr lang="en-US" sz="2000" dirty="0" err="1" smtClean="0">
                <a:solidFill>
                  <a:schemeClr val="accent5">
                    <a:lumMod val="60000"/>
                    <a:lumOff val="40000"/>
                  </a:schemeClr>
                </a:solidFill>
              </a:rPr>
              <a:t>vnorm</a:t>
            </a:r>
            <a:endParaRPr lang="en-US" sz="2000" dirty="0">
              <a:solidFill>
                <a:schemeClr val="accent5">
                  <a:lumMod val="60000"/>
                  <a:lumOff val="40000"/>
                </a:schemeClr>
              </a:solidFill>
            </a:endParaRPr>
          </a:p>
        </p:txBody>
      </p:sp>
      <p:sp>
        <p:nvSpPr>
          <p:cNvPr id="80" name="Oval 79"/>
          <p:cNvSpPr/>
          <p:nvPr/>
        </p:nvSpPr>
        <p:spPr>
          <a:xfrm>
            <a:off x="4724400" y="1066800"/>
            <a:ext cx="2209800" cy="4191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cxnSp>
        <p:nvCxnSpPr>
          <p:cNvPr id="14336" name="Straight Arrow Connector 14335"/>
          <p:cNvCxnSpPr>
            <a:stCxn id="80" idx="2"/>
          </p:cNvCxnSpPr>
          <p:nvPr/>
        </p:nvCxnSpPr>
        <p:spPr>
          <a:xfrm flipH="1" flipV="1">
            <a:off x="4267200" y="1143000"/>
            <a:ext cx="457200" cy="133350"/>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339" name="Straight Arrow Connector 14338"/>
          <p:cNvCxnSpPr>
            <a:stCxn id="48" idx="2"/>
          </p:cNvCxnSpPr>
          <p:nvPr/>
        </p:nvCxnSpPr>
        <p:spPr>
          <a:xfrm flipH="1" flipV="1">
            <a:off x="4267200" y="1371600"/>
            <a:ext cx="2895600" cy="5067300"/>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87" name="TextBox 86"/>
          <p:cNvSpPr txBox="1"/>
          <p:nvPr>
            <p:custDataLst>
              <p:tags r:id="rId60"/>
            </p:custDataLst>
          </p:nvPr>
        </p:nvSpPr>
        <p:spPr>
          <a:xfrm>
            <a:off x="7239000" y="6553200"/>
            <a:ext cx="1371600" cy="381000"/>
          </a:xfrm>
          <a:prstGeom prst="rect">
            <a:avLst/>
          </a:prstGeom>
          <a:noFill/>
          <a:ln>
            <a:solidFill>
              <a:schemeClr val="accent5">
                <a:lumMod val="60000"/>
                <a:lumOff val="40000"/>
              </a:schemeClr>
            </a:solidFill>
          </a:ln>
        </p:spPr>
        <p:txBody>
          <a:bodyPr wrap="none" lIns="0" tIns="0" rIns="0" bIns="0" rtlCol="0" anchor="ctr">
            <a:noAutofit/>
          </a:bodyPr>
          <a:lstStyle/>
          <a:p>
            <a:pPr algn="ctr"/>
            <a:r>
              <a:rPr lang="en-US" sz="2000" dirty="0" smtClean="0">
                <a:solidFill>
                  <a:schemeClr val="accent5">
                    <a:lumMod val="60000"/>
                    <a:lumOff val="40000"/>
                  </a:schemeClr>
                </a:solidFill>
              </a:rPr>
              <a:t>0x7FFFFFC4</a:t>
            </a:r>
          </a:p>
        </p:txBody>
      </p:sp>
      <p:sp>
        <p:nvSpPr>
          <p:cNvPr id="88" name="Left Brace 87"/>
          <p:cNvSpPr/>
          <p:nvPr/>
        </p:nvSpPr>
        <p:spPr>
          <a:xfrm>
            <a:off x="5641480" y="6248399"/>
            <a:ext cx="159204" cy="609601"/>
          </a:xfrm>
          <a:prstGeom prst="leftBrac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5">
                  <a:lumMod val="60000"/>
                  <a:lumOff val="40000"/>
                </a:schemeClr>
              </a:solidFill>
            </a:endParaRPr>
          </a:p>
        </p:txBody>
      </p:sp>
      <p:sp>
        <p:nvSpPr>
          <p:cNvPr id="89" name="TextBox 88"/>
          <p:cNvSpPr txBox="1"/>
          <p:nvPr/>
        </p:nvSpPr>
        <p:spPr>
          <a:xfrm>
            <a:off x="4876800" y="6400800"/>
            <a:ext cx="765787" cy="400110"/>
          </a:xfrm>
          <a:prstGeom prst="rect">
            <a:avLst/>
          </a:prstGeom>
          <a:noFill/>
        </p:spPr>
        <p:txBody>
          <a:bodyPr wrap="none" rtlCol="0">
            <a:spAutoFit/>
          </a:bodyPr>
          <a:lstStyle/>
          <a:p>
            <a:r>
              <a:rPr lang="en-US" sz="2000" dirty="0" err="1" smtClean="0">
                <a:solidFill>
                  <a:schemeClr val="accent5">
                    <a:lumMod val="60000"/>
                    <a:lumOff val="40000"/>
                  </a:schemeClr>
                </a:solidFill>
              </a:rPr>
              <a:t>printf</a:t>
            </a:r>
            <a:endParaRPr lang="en-US" sz="2000" dirty="0">
              <a:solidFill>
                <a:schemeClr val="accent5">
                  <a:lumMod val="60000"/>
                  <a:lumOff val="40000"/>
                </a:schemeClr>
              </a:solidFill>
            </a:endParaRPr>
          </a:p>
        </p:txBody>
      </p:sp>
    </p:spTree>
    <p:extLst>
      <p:ext uri="{BB962C8B-B14F-4D97-AF65-F5344CB8AC3E}">
        <p14:creationId xmlns:p14="http://schemas.microsoft.com/office/powerpoint/2010/main" val="318969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7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up)">
                                      <p:cBhvr>
                                        <p:cTn id="28" dur="5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4339"/>
                                        </p:tgtEl>
                                        <p:attrNameLst>
                                          <p:attrName>style.visibility</p:attrName>
                                        </p:attrNameLst>
                                      </p:cBhvr>
                                      <p:to>
                                        <p:strVal val="visible"/>
                                      </p:to>
                                    </p:set>
                                    <p:animEffect transition="in" filter="wipe(down)">
                                      <p:cBhvr>
                                        <p:cTn id="37" dur="500"/>
                                        <p:tgtEl>
                                          <p:spTgt spid="14339"/>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6"/>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7"/>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75"/>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29"/>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63"/>
                                        </p:tgtEl>
                                        <p:attrNameLst>
                                          <p:attrName>style.visibility</p:attrName>
                                        </p:attrNameLst>
                                      </p:cBhvr>
                                      <p:to>
                                        <p:strVal val="visible"/>
                                      </p:to>
                                    </p:set>
                                  </p:childTnLst>
                                </p:cTn>
                              </p:par>
                            </p:childTnLst>
                          </p:cTn>
                        </p:par>
                        <p:par>
                          <p:cTn id="62" fill="hold">
                            <p:stCondLst>
                              <p:cond delay="0"/>
                            </p:stCondLst>
                            <p:childTnLst>
                              <p:par>
                                <p:cTn id="63" presetID="1" presetClass="entr" presetSubtype="0" fill="hold" grpId="0" nodeType="afterEffect">
                                  <p:stCondLst>
                                    <p:cond delay="0"/>
                                  </p:stCondLst>
                                  <p:childTnLst>
                                    <p:set>
                                      <p:cBhvr>
                                        <p:cTn id="64" dur="1" fill="hold">
                                          <p:stCondLst>
                                            <p:cond delay="0"/>
                                          </p:stCondLst>
                                        </p:cTn>
                                        <p:tgtEl>
                                          <p:spTgt spid="61"/>
                                        </p:tgtEl>
                                        <p:attrNameLst>
                                          <p:attrName>style.visibility</p:attrName>
                                        </p:attrNameLst>
                                      </p:cBhvr>
                                      <p:to>
                                        <p:strVal val="visible"/>
                                      </p:to>
                                    </p:set>
                                  </p:childTnLst>
                                </p:cTn>
                              </p:par>
                            </p:childTnLst>
                          </p:cTn>
                        </p:par>
                        <p:par>
                          <p:cTn id="65" fill="hold">
                            <p:stCondLst>
                              <p:cond delay="0"/>
                            </p:stCondLst>
                            <p:childTnLst>
                              <p:par>
                                <p:cTn id="66" presetID="1" presetClass="entr" presetSubtype="0" fill="hold" grpId="0" nodeType="afterEffect">
                                  <p:stCondLst>
                                    <p:cond delay="0"/>
                                  </p:stCondLst>
                                  <p:childTnLst>
                                    <p:set>
                                      <p:cBhvr>
                                        <p:cTn id="67" dur="1" fill="hold">
                                          <p:stCondLst>
                                            <p:cond delay="0"/>
                                          </p:stCondLst>
                                        </p:cTn>
                                        <p:tgtEl>
                                          <p:spTgt spid="60"/>
                                        </p:tgtEl>
                                        <p:attrNameLst>
                                          <p:attrName>style.visibility</p:attrName>
                                        </p:attrNameLst>
                                      </p:cBhvr>
                                      <p:to>
                                        <p:strVal val="visible"/>
                                      </p:to>
                                    </p:set>
                                  </p:childTnLst>
                                </p:cTn>
                              </p:par>
                            </p:childTnLst>
                          </p:cTn>
                        </p:par>
                        <p:par>
                          <p:cTn id="68" fill="hold">
                            <p:stCondLst>
                              <p:cond delay="0"/>
                            </p:stCondLst>
                            <p:childTnLst>
                              <p:par>
                                <p:cTn id="69" presetID="1" presetClass="entr" presetSubtype="0" fill="hold" grpId="0" nodeType="afterEffect">
                                  <p:stCondLst>
                                    <p:cond delay="0"/>
                                  </p:stCondLst>
                                  <p:childTnLst>
                                    <p:set>
                                      <p:cBhvr>
                                        <p:cTn id="70" dur="1" fill="hold">
                                          <p:stCondLst>
                                            <p:cond delay="0"/>
                                          </p:stCondLst>
                                        </p:cTn>
                                        <p:tgtEl>
                                          <p:spTgt spid="59"/>
                                        </p:tgtEl>
                                        <p:attrNameLst>
                                          <p:attrName>style.visibility</p:attrName>
                                        </p:attrNameLst>
                                      </p:cBhvr>
                                      <p:to>
                                        <p:strVal val="visible"/>
                                      </p:to>
                                    </p:set>
                                  </p:childTnLst>
                                </p:cTn>
                              </p:par>
                            </p:childTnLst>
                          </p:cTn>
                        </p:par>
                        <p:par>
                          <p:cTn id="71" fill="hold">
                            <p:stCondLst>
                              <p:cond delay="0"/>
                            </p:stCondLst>
                            <p:childTnLst>
                              <p:par>
                                <p:cTn id="72" presetID="1" presetClass="entr" presetSubtype="0" fill="hold" grpId="0" nodeType="afterEffect">
                                  <p:stCondLst>
                                    <p:cond delay="0"/>
                                  </p:stCondLst>
                                  <p:childTnLst>
                                    <p:set>
                                      <p:cBhvr>
                                        <p:cTn id="73" dur="1" fill="hold">
                                          <p:stCondLst>
                                            <p:cond delay="0"/>
                                          </p:stCondLst>
                                        </p:cTn>
                                        <p:tgtEl>
                                          <p:spTgt spid="58"/>
                                        </p:tgtEl>
                                        <p:attrNameLst>
                                          <p:attrName>style.visibility</p:attrName>
                                        </p:attrNameLst>
                                      </p:cBhvr>
                                      <p:to>
                                        <p:strVal val="visible"/>
                                      </p:to>
                                    </p:set>
                                  </p:childTnLst>
                                </p:cTn>
                              </p:par>
                            </p:childTnLst>
                          </p:cTn>
                        </p:par>
                        <p:par>
                          <p:cTn id="74" fill="hold">
                            <p:stCondLst>
                              <p:cond delay="0"/>
                            </p:stCondLst>
                            <p:childTnLst>
                              <p:par>
                                <p:cTn id="75" presetID="1" presetClass="entr" presetSubtype="0" fill="hold" grpId="0" nodeType="afterEffect">
                                  <p:stCondLst>
                                    <p:cond delay="0"/>
                                  </p:stCondLst>
                                  <p:childTnLst>
                                    <p:set>
                                      <p:cBhvr>
                                        <p:cTn id="76" dur="1" fill="hold">
                                          <p:stCondLst>
                                            <p:cond delay="0"/>
                                          </p:stCondLst>
                                        </p:cTn>
                                        <p:tgtEl>
                                          <p:spTgt spid="57"/>
                                        </p:tgtEl>
                                        <p:attrNameLst>
                                          <p:attrName>style.visibility</p:attrName>
                                        </p:attrNameLst>
                                      </p:cBhvr>
                                      <p:to>
                                        <p:strVal val="visible"/>
                                      </p:to>
                                    </p:set>
                                  </p:childTnLst>
                                </p:cTn>
                              </p:par>
                            </p:childTnLst>
                          </p:cTn>
                        </p:par>
                        <p:par>
                          <p:cTn id="77" fill="hold">
                            <p:stCondLst>
                              <p:cond delay="0"/>
                            </p:stCondLst>
                            <p:childTnLst>
                              <p:par>
                                <p:cTn id="78" presetID="1" presetClass="entr" presetSubtype="0" fill="hold" grpId="0" nodeType="afterEffect">
                                  <p:stCondLst>
                                    <p:cond delay="0"/>
                                  </p:stCondLst>
                                  <p:childTnLst>
                                    <p:set>
                                      <p:cBhvr>
                                        <p:cTn id="79" dur="1" fill="hold">
                                          <p:stCondLst>
                                            <p:cond delay="0"/>
                                          </p:stCondLst>
                                        </p:cTn>
                                        <p:tgtEl>
                                          <p:spTgt spid="56"/>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87"/>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35"/>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36"/>
                                        </p:tgtEl>
                                        <p:attrNameLst>
                                          <p:attrName>style.visibility</p:attrName>
                                        </p:attrNameLst>
                                      </p:cBhvr>
                                      <p:to>
                                        <p:strVal val="visible"/>
                                      </p:to>
                                    </p:set>
                                  </p:childTnLst>
                                </p:cTn>
                              </p:par>
                              <p:par>
                                <p:cTn id="92" presetID="1" presetClass="entr" presetSubtype="0" fill="hold" grpId="0" nodeType="withEffect">
                                  <p:stCondLst>
                                    <p:cond delay="0"/>
                                  </p:stCondLst>
                                  <p:childTnLst>
                                    <p:set>
                                      <p:cBhvr>
                                        <p:cTn id="93" dur="1" fill="hold">
                                          <p:stCondLst>
                                            <p:cond delay="0"/>
                                          </p:stCondLst>
                                        </p:cTn>
                                        <p:tgtEl>
                                          <p:spTgt spid="37"/>
                                        </p:tgtEl>
                                        <p:attrNameLst>
                                          <p:attrName>style.visibility</p:attrName>
                                        </p:attrNameLst>
                                      </p:cBhvr>
                                      <p:to>
                                        <p:strVal val="visible"/>
                                      </p:to>
                                    </p:set>
                                  </p:childTnLst>
                                </p:cTn>
                              </p:par>
                              <p:par>
                                <p:cTn id="94" presetID="1" presetClass="entr" presetSubtype="0" fill="hold" grpId="0" nodeType="withEffect">
                                  <p:stCondLst>
                                    <p:cond delay="0"/>
                                  </p:stCondLst>
                                  <p:childTnLst>
                                    <p:set>
                                      <p:cBhvr>
                                        <p:cTn id="95" dur="1" fill="hold">
                                          <p:stCondLst>
                                            <p:cond delay="0"/>
                                          </p:stCondLst>
                                        </p:cTn>
                                        <p:tgtEl>
                                          <p:spTgt spid="38"/>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39"/>
                                        </p:tgtEl>
                                        <p:attrNameLst>
                                          <p:attrName>style.visibility</p:attrName>
                                        </p:attrNameLst>
                                      </p:cBhvr>
                                      <p:to>
                                        <p:strVal val="visible"/>
                                      </p:to>
                                    </p:set>
                                  </p:childTnLst>
                                </p:cTn>
                              </p:par>
                              <p:par>
                                <p:cTn id="98" presetID="1" presetClass="entr" presetSubtype="0" fill="hold" grpId="0" nodeType="withEffect">
                                  <p:stCondLst>
                                    <p:cond delay="0"/>
                                  </p:stCondLst>
                                  <p:childTnLst>
                                    <p:set>
                                      <p:cBhvr>
                                        <p:cTn id="99" dur="1" fill="hold">
                                          <p:stCondLst>
                                            <p:cond delay="0"/>
                                          </p:stCondLst>
                                        </p:cTn>
                                        <p:tgtEl>
                                          <p:spTgt spid="40"/>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79"/>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78"/>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1" presetClass="entr" presetSubtype="0" fill="hold" grpId="0" nodeType="clickEffect">
                                  <p:stCondLst>
                                    <p:cond delay="0"/>
                                  </p:stCondLst>
                                  <p:childTnLst>
                                    <p:set>
                                      <p:cBhvr>
                                        <p:cTn id="109" dur="1" fill="hold">
                                          <p:stCondLst>
                                            <p:cond delay="0"/>
                                          </p:stCondLst>
                                        </p:cTn>
                                        <p:tgtEl>
                                          <p:spTgt spid="55"/>
                                        </p:tgtEl>
                                        <p:attrNameLst>
                                          <p:attrName>style.visibility</p:attrName>
                                        </p:attrNameLst>
                                      </p:cBhvr>
                                      <p:to>
                                        <p:strVal val="visible"/>
                                      </p:to>
                                    </p:set>
                                  </p:childTnLst>
                                </p:cTn>
                              </p:par>
                              <p:par>
                                <p:cTn id="110" presetID="1" presetClass="entr" presetSubtype="0" fill="hold" grpId="0" nodeType="withEffect">
                                  <p:stCondLst>
                                    <p:cond delay="0"/>
                                  </p:stCondLst>
                                  <p:childTnLst>
                                    <p:set>
                                      <p:cBhvr>
                                        <p:cTn id="111" dur="1" fill="hold">
                                          <p:stCondLst>
                                            <p:cond delay="0"/>
                                          </p:stCondLst>
                                        </p:cTn>
                                        <p:tgtEl>
                                          <p:spTgt spid="54"/>
                                        </p:tgtEl>
                                        <p:attrNameLst>
                                          <p:attrName>style.visibility</p:attrName>
                                        </p:attrNameLst>
                                      </p:cBhvr>
                                      <p:to>
                                        <p:strVal val="visible"/>
                                      </p:to>
                                    </p:set>
                                  </p:childTnLst>
                                </p:cTn>
                              </p:par>
                              <p:par>
                                <p:cTn id="112" presetID="1" presetClass="entr" presetSubtype="0" fill="hold" grpId="0" nodeType="withEffect">
                                  <p:stCondLst>
                                    <p:cond delay="0"/>
                                  </p:stCondLst>
                                  <p:childTnLst>
                                    <p:set>
                                      <p:cBhvr>
                                        <p:cTn id="113" dur="1" fill="hold">
                                          <p:stCondLst>
                                            <p:cond delay="0"/>
                                          </p:stCondLst>
                                        </p:cTn>
                                        <p:tgtEl>
                                          <p:spTgt spid="53"/>
                                        </p:tgtEl>
                                        <p:attrNameLst>
                                          <p:attrName>style.visibility</p:attrName>
                                        </p:attrNameLst>
                                      </p:cBhvr>
                                      <p:to>
                                        <p:strVal val="visible"/>
                                      </p:to>
                                    </p:set>
                                  </p:childTnLst>
                                </p:cTn>
                              </p:par>
                              <p:par>
                                <p:cTn id="114" presetID="1" presetClass="entr" presetSubtype="0" fill="hold" grpId="0" nodeType="withEffect">
                                  <p:stCondLst>
                                    <p:cond delay="0"/>
                                  </p:stCondLst>
                                  <p:childTnLst>
                                    <p:set>
                                      <p:cBhvr>
                                        <p:cTn id="115" dur="1" fill="hold">
                                          <p:stCondLst>
                                            <p:cond delay="0"/>
                                          </p:stCondLst>
                                        </p:cTn>
                                        <p:tgtEl>
                                          <p:spTgt spid="52"/>
                                        </p:tgtEl>
                                        <p:attrNameLst>
                                          <p:attrName>style.visibility</p:attrName>
                                        </p:attrNameLst>
                                      </p:cBhvr>
                                      <p:to>
                                        <p:strVal val="visible"/>
                                      </p:to>
                                    </p:set>
                                  </p:childTnLst>
                                </p:cTn>
                              </p:par>
                              <p:par>
                                <p:cTn id="116" presetID="1" presetClass="entr" presetSubtype="0" fill="hold" grpId="0" nodeType="withEffect">
                                  <p:stCondLst>
                                    <p:cond delay="0"/>
                                  </p:stCondLst>
                                  <p:childTnLst>
                                    <p:set>
                                      <p:cBhvr>
                                        <p:cTn id="117" dur="1" fill="hold">
                                          <p:stCondLst>
                                            <p:cond delay="0"/>
                                          </p:stCondLst>
                                        </p:cTn>
                                        <p:tgtEl>
                                          <p:spTgt spid="51"/>
                                        </p:tgtEl>
                                        <p:attrNameLst>
                                          <p:attrName>style.visibility</p:attrName>
                                        </p:attrNameLst>
                                      </p:cBhvr>
                                      <p:to>
                                        <p:strVal val="visible"/>
                                      </p:to>
                                    </p:set>
                                  </p:childTnLst>
                                </p:cTn>
                              </p:par>
                              <p:par>
                                <p:cTn id="118" presetID="1" presetClass="entr" presetSubtype="0" fill="hold" grpId="0" nodeType="withEffect">
                                  <p:stCondLst>
                                    <p:cond delay="0"/>
                                  </p:stCondLst>
                                  <p:childTnLst>
                                    <p:set>
                                      <p:cBhvr>
                                        <p:cTn id="119" dur="1" fill="hold">
                                          <p:stCondLst>
                                            <p:cond delay="0"/>
                                          </p:stCondLst>
                                        </p:cTn>
                                        <p:tgtEl>
                                          <p:spTgt spid="50"/>
                                        </p:tgtEl>
                                        <p:attrNameLst>
                                          <p:attrName>style.visibility</p:attrName>
                                        </p:attrNameLst>
                                      </p:cBhvr>
                                      <p:to>
                                        <p:strVal val="visible"/>
                                      </p:to>
                                    </p:set>
                                  </p:childTnLst>
                                </p:cTn>
                              </p:par>
                            </p:childTnLst>
                          </p:cTn>
                        </p:par>
                      </p:childTnLst>
                    </p:cTn>
                  </p:par>
                  <p:par>
                    <p:cTn id="120" fill="hold">
                      <p:stCondLst>
                        <p:cond delay="indefinite"/>
                      </p:stCondLst>
                      <p:childTnLst>
                        <p:par>
                          <p:cTn id="121" fill="hold">
                            <p:stCondLst>
                              <p:cond delay="0"/>
                            </p:stCondLst>
                            <p:childTnLst>
                              <p:par>
                                <p:cTn id="122" presetID="1" presetClass="entr" presetSubtype="0" fill="hold" grpId="0" nodeType="clickEffect">
                                  <p:stCondLst>
                                    <p:cond delay="0"/>
                                  </p:stCondLst>
                                  <p:childTnLst>
                                    <p:set>
                                      <p:cBhvr>
                                        <p:cTn id="123" dur="1" fill="hold">
                                          <p:stCondLst>
                                            <p:cond delay="0"/>
                                          </p:stCondLst>
                                        </p:cTn>
                                        <p:tgtEl>
                                          <p:spTgt spid="32"/>
                                        </p:tgtEl>
                                        <p:attrNameLst>
                                          <p:attrName>style.visibility</p:attrName>
                                        </p:attrNameLst>
                                      </p:cBhvr>
                                      <p:to>
                                        <p:strVal val="visible"/>
                                      </p:to>
                                    </p:set>
                                  </p:childTnLst>
                                </p:cTn>
                              </p:par>
                            </p:childTnLst>
                          </p:cTn>
                        </p:par>
                      </p:childTnLst>
                    </p:cTn>
                  </p:par>
                  <p:par>
                    <p:cTn id="124" fill="hold">
                      <p:stCondLst>
                        <p:cond delay="indefinite"/>
                      </p:stCondLst>
                      <p:childTnLst>
                        <p:par>
                          <p:cTn id="125" fill="hold">
                            <p:stCondLst>
                              <p:cond delay="0"/>
                            </p:stCondLst>
                            <p:childTnLst>
                              <p:par>
                                <p:cTn id="126" presetID="1" presetClass="entr" presetSubtype="0" fill="hold" grpId="0" nodeType="clickEffect">
                                  <p:stCondLst>
                                    <p:cond delay="0"/>
                                  </p:stCondLst>
                                  <p:childTnLst>
                                    <p:set>
                                      <p:cBhvr>
                                        <p:cTn id="127" dur="1" fill="hold">
                                          <p:stCondLst>
                                            <p:cond delay="0"/>
                                          </p:stCondLst>
                                        </p:cTn>
                                        <p:tgtEl>
                                          <p:spTgt spid="46"/>
                                        </p:tgtEl>
                                        <p:attrNameLst>
                                          <p:attrName>style.visibility</p:attrName>
                                        </p:attrNameLst>
                                      </p:cBhvr>
                                      <p:to>
                                        <p:strVal val="visible"/>
                                      </p:to>
                                    </p:set>
                                  </p:childTnLst>
                                </p:cTn>
                              </p:par>
                              <p:par>
                                <p:cTn id="128" presetID="1" presetClass="entr" presetSubtype="0" fill="hold" grpId="0" nodeType="withEffect">
                                  <p:stCondLst>
                                    <p:cond delay="0"/>
                                  </p:stCondLst>
                                  <p:childTnLst>
                                    <p:set>
                                      <p:cBhvr>
                                        <p:cTn id="129" dur="1" fill="hold">
                                          <p:stCondLst>
                                            <p:cond delay="0"/>
                                          </p:stCondLst>
                                        </p:cTn>
                                        <p:tgtEl>
                                          <p:spTgt spid="45"/>
                                        </p:tgtEl>
                                        <p:attrNameLst>
                                          <p:attrName>style.visibility</p:attrName>
                                        </p:attrNameLst>
                                      </p:cBhvr>
                                      <p:to>
                                        <p:strVal val="visible"/>
                                      </p:to>
                                    </p:set>
                                  </p:childTnLst>
                                </p:cTn>
                              </p:par>
                              <p:par>
                                <p:cTn id="130" presetID="1" presetClass="entr" presetSubtype="0" fill="hold" grpId="0" nodeType="withEffect">
                                  <p:stCondLst>
                                    <p:cond delay="0"/>
                                  </p:stCondLst>
                                  <p:childTnLst>
                                    <p:set>
                                      <p:cBhvr>
                                        <p:cTn id="131" dur="1" fill="hold">
                                          <p:stCondLst>
                                            <p:cond delay="0"/>
                                          </p:stCondLst>
                                        </p:cTn>
                                        <p:tgtEl>
                                          <p:spTgt spid="44"/>
                                        </p:tgtEl>
                                        <p:attrNameLst>
                                          <p:attrName>style.visibility</p:attrName>
                                        </p:attrNameLst>
                                      </p:cBhvr>
                                      <p:to>
                                        <p:strVal val="visible"/>
                                      </p:to>
                                    </p:set>
                                  </p:childTnLst>
                                </p:cTn>
                              </p:par>
                              <p:par>
                                <p:cTn id="132" presetID="1" presetClass="entr" presetSubtype="0" fill="hold" grpId="0" nodeType="withEffect">
                                  <p:stCondLst>
                                    <p:cond delay="0"/>
                                  </p:stCondLst>
                                  <p:childTnLst>
                                    <p:set>
                                      <p:cBhvr>
                                        <p:cTn id="133" dur="1" fill="hold">
                                          <p:stCondLst>
                                            <p:cond delay="0"/>
                                          </p:stCondLst>
                                        </p:cTn>
                                        <p:tgtEl>
                                          <p:spTgt spid="43"/>
                                        </p:tgtEl>
                                        <p:attrNameLst>
                                          <p:attrName>style.visibility</p:attrName>
                                        </p:attrNameLst>
                                      </p:cBhvr>
                                      <p:to>
                                        <p:strVal val="visible"/>
                                      </p:to>
                                    </p:set>
                                  </p:childTnLst>
                                </p:cTn>
                              </p:par>
                              <p:par>
                                <p:cTn id="134" presetID="1" presetClass="entr" presetSubtype="0" fill="hold" grpId="0" nodeType="withEffect">
                                  <p:stCondLst>
                                    <p:cond delay="0"/>
                                  </p:stCondLst>
                                  <p:childTnLst>
                                    <p:set>
                                      <p:cBhvr>
                                        <p:cTn id="135" dur="1" fill="hold">
                                          <p:stCondLst>
                                            <p:cond delay="0"/>
                                          </p:stCondLst>
                                        </p:cTn>
                                        <p:tgtEl>
                                          <p:spTgt spid="42"/>
                                        </p:tgtEl>
                                        <p:attrNameLst>
                                          <p:attrName>style.visibility</p:attrName>
                                        </p:attrNameLst>
                                      </p:cBhvr>
                                      <p:to>
                                        <p:strVal val="visible"/>
                                      </p:to>
                                    </p:set>
                                  </p:childTnLst>
                                </p:cTn>
                              </p:par>
                              <p:par>
                                <p:cTn id="136" presetID="1" presetClass="entr" presetSubtype="0" fill="hold" grpId="0" nodeType="withEffect">
                                  <p:stCondLst>
                                    <p:cond delay="0"/>
                                  </p:stCondLst>
                                  <p:childTnLst>
                                    <p:set>
                                      <p:cBhvr>
                                        <p:cTn id="137" dur="1" fill="hold">
                                          <p:stCondLst>
                                            <p:cond delay="0"/>
                                          </p:stCondLst>
                                        </p:cTn>
                                        <p:tgtEl>
                                          <p:spTgt spid="41"/>
                                        </p:tgtEl>
                                        <p:attrNameLst>
                                          <p:attrName>style.visibility</p:attrName>
                                        </p:attrNameLst>
                                      </p:cBhvr>
                                      <p:to>
                                        <p:strVal val="visible"/>
                                      </p:to>
                                    </p:set>
                                  </p:childTnLst>
                                </p:cTn>
                              </p:par>
                            </p:childTnLst>
                          </p:cTn>
                        </p:par>
                      </p:childTnLst>
                    </p:cTn>
                  </p:par>
                  <p:par>
                    <p:cTn id="138" fill="hold">
                      <p:stCondLst>
                        <p:cond delay="indefinite"/>
                      </p:stCondLst>
                      <p:childTnLst>
                        <p:par>
                          <p:cTn id="139" fill="hold">
                            <p:stCondLst>
                              <p:cond delay="0"/>
                            </p:stCondLst>
                            <p:childTnLst>
                              <p:par>
                                <p:cTn id="140" presetID="1" presetClass="entr" presetSubtype="0" fill="hold" grpId="0" nodeType="clickEffect">
                                  <p:stCondLst>
                                    <p:cond delay="0"/>
                                  </p:stCondLst>
                                  <p:childTnLst>
                                    <p:set>
                                      <p:cBhvr>
                                        <p:cTn id="141" dur="1" fill="hold">
                                          <p:stCondLst>
                                            <p:cond delay="0"/>
                                          </p:stCondLst>
                                        </p:cTn>
                                        <p:tgtEl>
                                          <p:spTgt spid="20"/>
                                        </p:tgtEl>
                                        <p:attrNameLst>
                                          <p:attrName>style.visibility</p:attrName>
                                        </p:attrNameLst>
                                      </p:cBhvr>
                                      <p:to>
                                        <p:strVal val="visible"/>
                                      </p:to>
                                    </p:set>
                                  </p:childTnLst>
                                </p:cTn>
                              </p:par>
                              <p:par>
                                <p:cTn id="142" presetID="1" presetClass="entr" presetSubtype="0" fill="hold" grpId="0" nodeType="withEffect">
                                  <p:stCondLst>
                                    <p:cond delay="0"/>
                                  </p:stCondLst>
                                  <p:childTnLst>
                                    <p:set>
                                      <p:cBhvr>
                                        <p:cTn id="143" dur="1" fill="hold">
                                          <p:stCondLst>
                                            <p:cond delay="0"/>
                                          </p:stCondLst>
                                        </p:cTn>
                                        <p:tgtEl>
                                          <p:spTgt spid="77"/>
                                        </p:tgtEl>
                                        <p:attrNameLst>
                                          <p:attrName>style.visibility</p:attrName>
                                        </p:attrNameLst>
                                      </p:cBhvr>
                                      <p:to>
                                        <p:strVal val="visible"/>
                                      </p:to>
                                    </p:set>
                                  </p:childTnLst>
                                </p:cTn>
                              </p:par>
                            </p:childTnLst>
                          </p:cTn>
                        </p:par>
                      </p:childTnLst>
                    </p:cTn>
                  </p:par>
                  <p:par>
                    <p:cTn id="144" fill="hold">
                      <p:stCondLst>
                        <p:cond delay="indefinite"/>
                      </p:stCondLst>
                      <p:childTnLst>
                        <p:par>
                          <p:cTn id="145" fill="hold">
                            <p:stCondLst>
                              <p:cond delay="0"/>
                            </p:stCondLst>
                            <p:childTnLst>
                              <p:par>
                                <p:cTn id="146" presetID="1" presetClass="entr" presetSubtype="0" fill="hold" grpId="0" nodeType="clickEffect">
                                  <p:stCondLst>
                                    <p:cond delay="0"/>
                                  </p:stCondLst>
                                  <p:childTnLst>
                                    <p:set>
                                      <p:cBhvr>
                                        <p:cTn id="147" dur="1" fill="hold">
                                          <p:stCondLst>
                                            <p:cond delay="0"/>
                                          </p:stCondLst>
                                        </p:cTn>
                                        <p:tgtEl>
                                          <p:spTgt spid="62"/>
                                        </p:tgtEl>
                                        <p:attrNameLst>
                                          <p:attrName>style.visibility</p:attrName>
                                        </p:attrNameLst>
                                      </p:cBhvr>
                                      <p:to>
                                        <p:strVal val="visible"/>
                                      </p:to>
                                    </p:set>
                                  </p:childTnLst>
                                </p:cTn>
                              </p:par>
                            </p:childTnLst>
                          </p:cTn>
                        </p:par>
                        <p:par>
                          <p:cTn id="148" fill="hold">
                            <p:stCondLst>
                              <p:cond delay="0"/>
                            </p:stCondLst>
                            <p:childTnLst>
                              <p:par>
                                <p:cTn id="149" presetID="1" presetClass="entr" presetSubtype="0" fill="hold" grpId="0" nodeType="afterEffect">
                                  <p:stCondLst>
                                    <p:cond delay="0"/>
                                  </p:stCondLst>
                                  <p:childTnLst>
                                    <p:set>
                                      <p:cBhvr>
                                        <p:cTn id="150" dur="1" fill="hold">
                                          <p:stCondLst>
                                            <p:cond delay="0"/>
                                          </p:stCondLst>
                                        </p:cTn>
                                        <p:tgtEl>
                                          <p:spTgt spid="69"/>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70"/>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71"/>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72"/>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73"/>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64"/>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65"/>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66"/>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67"/>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68"/>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47"/>
                                        </p:tgtEl>
                                        <p:attrNameLst>
                                          <p:attrName>style.visibility</p:attrName>
                                        </p:attrNameLst>
                                      </p:cBhvr>
                                      <p:to>
                                        <p:strVal val="visible"/>
                                      </p:to>
                                    </p:set>
                                  </p:childTnLst>
                                </p:cTn>
                              </p:par>
                            </p:childTnLst>
                          </p:cTn>
                        </p:par>
                      </p:childTnLst>
                    </p:cTn>
                  </p:par>
                  <p:par>
                    <p:cTn id="173" fill="hold">
                      <p:stCondLst>
                        <p:cond delay="indefinite"/>
                      </p:stCondLst>
                      <p:childTnLst>
                        <p:par>
                          <p:cTn id="174" fill="hold">
                            <p:stCondLst>
                              <p:cond delay="0"/>
                            </p:stCondLst>
                            <p:childTnLst>
                              <p:par>
                                <p:cTn id="175" presetID="1" presetClass="entr" presetSubtype="0" fill="hold" grpId="0" nodeType="clickEffect">
                                  <p:stCondLst>
                                    <p:cond delay="0"/>
                                  </p:stCondLst>
                                  <p:childTnLst>
                                    <p:set>
                                      <p:cBhvr>
                                        <p:cTn id="176" dur="1" fill="hold">
                                          <p:stCondLst>
                                            <p:cond delay="0"/>
                                          </p:stCondLst>
                                        </p:cTn>
                                        <p:tgtEl>
                                          <p:spTgt spid="30"/>
                                        </p:tgtEl>
                                        <p:attrNameLst>
                                          <p:attrName>style.visibility</p:attrName>
                                        </p:attrNameLst>
                                      </p:cBhvr>
                                      <p:to>
                                        <p:strVal val="visible"/>
                                      </p:to>
                                    </p:set>
                                  </p:childTnLst>
                                </p:cTn>
                              </p:par>
                            </p:childTnLst>
                          </p:cTn>
                        </p:par>
                      </p:childTnLst>
                    </p:cTn>
                  </p:par>
                  <p:par>
                    <p:cTn id="177" fill="hold">
                      <p:stCondLst>
                        <p:cond delay="indefinite"/>
                      </p:stCondLst>
                      <p:childTnLst>
                        <p:par>
                          <p:cTn id="178" fill="hold">
                            <p:stCondLst>
                              <p:cond delay="0"/>
                            </p:stCondLst>
                            <p:childTnLst>
                              <p:par>
                                <p:cTn id="179" presetID="1" presetClass="entr" presetSubtype="0" fill="hold" grpId="0" nodeType="clickEffect">
                                  <p:stCondLst>
                                    <p:cond delay="0"/>
                                  </p:stCondLst>
                                  <p:childTnLst>
                                    <p:set>
                                      <p:cBhvr>
                                        <p:cTn id="180" dur="1" fill="hold">
                                          <p:stCondLst>
                                            <p:cond delay="0"/>
                                          </p:stCondLst>
                                        </p:cTn>
                                        <p:tgtEl>
                                          <p:spTgt spid="28"/>
                                        </p:tgtEl>
                                        <p:attrNameLst>
                                          <p:attrName>style.visibility</p:attrName>
                                        </p:attrNameLst>
                                      </p:cBhvr>
                                      <p:to>
                                        <p:strVal val="visible"/>
                                      </p:to>
                                    </p:set>
                                  </p:childTnLst>
                                </p:cTn>
                              </p:par>
                            </p:childTnLst>
                          </p:cTn>
                        </p:par>
                      </p:childTnLst>
                    </p:cTn>
                  </p:par>
                  <p:par>
                    <p:cTn id="181" fill="hold">
                      <p:stCondLst>
                        <p:cond delay="indefinite"/>
                      </p:stCondLst>
                      <p:childTnLst>
                        <p:par>
                          <p:cTn id="182" fill="hold">
                            <p:stCondLst>
                              <p:cond delay="0"/>
                            </p:stCondLst>
                            <p:childTnLst>
                              <p:par>
                                <p:cTn id="183" presetID="1" presetClass="entr" presetSubtype="0" fill="hold" grpId="0" nodeType="clickEffect">
                                  <p:stCondLst>
                                    <p:cond delay="0"/>
                                  </p:stCondLst>
                                  <p:childTnLst>
                                    <p:set>
                                      <p:cBhvr>
                                        <p:cTn id="184" dur="1" fill="hold">
                                          <p:stCondLst>
                                            <p:cond delay="0"/>
                                          </p:stCondLst>
                                        </p:cTn>
                                        <p:tgtEl>
                                          <p:spTgt spid="89"/>
                                        </p:tgtEl>
                                        <p:attrNameLst>
                                          <p:attrName>style.visibility</p:attrName>
                                        </p:attrNameLst>
                                      </p:cBhvr>
                                      <p:to>
                                        <p:strVal val="visible"/>
                                      </p:to>
                                    </p:set>
                                  </p:childTnLst>
                                </p:cTn>
                              </p:par>
                              <p:par>
                                <p:cTn id="185" presetID="1" presetClass="entr" presetSubtype="0" fill="hold" grpId="0" nodeType="withEffect">
                                  <p:stCondLst>
                                    <p:cond delay="0"/>
                                  </p:stCondLst>
                                  <p:childTnLst>
                                    <p:set>
                                      <p:cBhvr>
                                        <p:cTn id="186" dur="1" fill="hold">
                                          <p:stCondLst>
                                            <p:cond delay="0"/>
                                          </p:stCondLst>
                                        </p:cTn>
                                        <p:tgtEl>
                                          <p:spTgt spid="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6" grpId="0"/>
      <p:bldP spid="25" grpId="0"/>
      <p:bldP spid="26" grpId="0"/>
      <p:bldP spid="27" grpId="0"/>
      <p:bldP spid="28" grpId="0"/>
      <p:bldP spid="29" grpId="0"/>
      <p:bldP spid="30" grpId="0"/>
      <p:bldP spid="31" grpId="0"/>
      <p:bldP spid="32" grpId="0" animBg="1"/>
      <p:bldP spid="35" grpId="0" animBg="1"/>
      <p:bldP spid="36" grpId="0"/>
      <p:bldP spid="37" grpId="0"/>
      <p:bldP spid="38" grpId="0"/>
      <p:bldP spid="39" grpId="0"/>
      <p:bldP spid="40" grpId="0"/>
      <p:bldP spid="41" grpId="0"/>
      <p:bldP spid="42" grpId="0"/>
      <p:bldP spid="43" grpId="0"/>
      <p:bldP spid="44" grpId="0"/>
      <p:bldP spid="45" grpId="0"/>
      <p:bldP spid="46" grpId="0"/>
      <p:bldP spid="47" grpId="0"/>
      <p:bldP spid="48" grpId="0" animBg="1"/>
      <p:bldP spid="50" grpId="0"/>
      <p:bldP spid="51" grpId="0"/>
      <p:bldP spid="52" grpId="0"/>
      <p:bldP spid="53" grpId="0"/>
      <p:bldP spid="54" grpId="0"/>
      <p:bldP spid="55" grpId="0"/>
      <p:bldP spid="56" grpId="0"/>
      <p:bldP spid="57" grpId="0"/>
      <p:bldP spid="58" grpId="0"/>
      <p:bldP spid="59" grpId="0"/>
      <p:bldP spid="60" grpId="0"/>
      <p:bldP spid="61" grpId="0"/>
      <p:bldP spid="62" grpId="0"/>
      <p:bldP spid="63" grpId="0"/>
      <p:bldP spid="64" grpId="0"/>
      <p:bldP spid="65" grpId="0"/>
      <p:bldP spid="66" grpId="0"/>
      <p:bldP spid="67" grpId="0"/>
      <p:bldP spid="68" grpId="0"/>
      <p:bldP spid="69" grpId="0"/>
      <p:bldP spid="70" grpId="0"/>
      <p:bldP spid="71" grpId="0"/>
      <p:bldP spid="72" grpId="0"/>
      <p:bldP spid="73" grpId="0"/>
      <p:bldP spid="74" grpId="0" animBg="1"/>
      <p:bldP spid="19" grpId="0" animBg="1"/>
      <p:bldP spid="75" grpId="0"/>
      <p:bldP spid="76" grpId="0"/>
      <p:bldP spid="77" grpId="0"/>
      <p:bldP spid="78" grpId="0" animBg="1"/>
      <p:bldP spid="79" grpId="0"/>
      <p:bldP spid="80" grpId="0" animBg="1"/>
      <p:bldP spid="87" grpId="0" animBg="1"/>
      <p:bldP spid="88" grpId="0" animBg="1"/>
      <p:bldP spid="8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p:txBody>
          <a:bodyPr/>
          <a:lstStyle/>
          <a:p>
            <a:r>
              <a:rPr lang="en-US" dirty="0" smtClean="0"/>
              <a:t>We need a calling convention to coordinate use of registers and memory. </a:t>
            </a:r>
            <a:r>
              <a:rPr lang="en-US" dirty="0"/>
              <a:t>Registers exist </a:t>
            </a:r>
            <a:r>
              <a:rPr lang="en-US" dirty="0" smtClean="0"/>
              <a:t>in the Register File. Stack, Code, and Data exist in memory. Both instruction memory and data memory accessed through cache (</a:t>
            </a:r>
            <a:r>
              <a:rPr lang="en-US" dirty="0"/>
              <a:t>modified </a:t>
            </a:r>
            <a:r>
              <a:rPr lang="en-US" dirty="0" err="1"/>
              <a:t>harvard</a:t>
            </a:r>
            <a:r>
              <a:rPr lang="en-US" dirty="0"/>
              <a:t> </a:t>
            </a:r>
            <a:r>
              <a:rPr lang="en-US" dirty="0" smtClean="0"/>
              <a:t>architecture) and a shared bus to memory (Von Neumann).</a:t>
            </a:r>
            <a:endParaRPr lang="en-US" dirty="0"/>
          </a:p>
        </p:txBody>
      </p:sp>
    </p:spTree>
    <p:extLst>
      <p:ext uri="{BB962C8B-B14F-4D97-AF65-F5344CB8AC3E}">
        <p14:creationId xmlns:p14="http://schemas.microsoft.com/office/powerpoint/2010/main" val="34530010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endParaRPr lang="en-US"/>
          </a:p>
        </p:txBody>
      </p:sp>
      <p:sp>
        <p:nvSpPr>
          <p:cNvPr id="3" name="Content Placeholder 2"/>
          <p:cNvSpPr>
            <a:spLocks noGrp="1"/>
          </p:cNvSpPr>
          <p:nvPr>
            <p:ph idx="1"/>
            <p:custDataLst>
              <p:tags r:id="rId2"/>
            </p:custDataLst>
          </p:nvPr>
        </p:nvSpPr>
        <p:spPr/>
        <p:txBody>
          <a:bodyPr anchor="ctr"/>
          <a:lstStyle/>
          <a:p>
            <a:pPr algn="ctr"/>
            <a:r>
              <a:rPr lang="en-US" dirty="0" smtClean="0">
                <a:solidFill>
                  <a:schemeClr val="accent5">
                    <a:lumMod val="60000"/>
                    <a:lumOff val="40000"/>
                  </a:schemeClr>
                </a:solidFill>
              </a:rPr>
              <a:t>Compilers and Assemblers</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32160584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How do we compile a program from source to assembly to machine object code?</a:t>
            </a:r>
            <a:endParaRPr lang="en-US" dirty="0"/>
          </a:p>
        </p:txBody>
      </p:sp>
    </p:spTree>
    <p:extLst>
      <p:ext uri="{BB962C8B-B14F-4D97-AF65-F5344CB8AC3E}">
        <p14:creationId xmlns:p14="http://schemas.microsoft.com/office/powerpoint/2010/main" val="3468277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1090" name="Rectangle 2"/>
          <p:cNvSpPr>
            <a:spLocks noGrp="1" noChangeArrowheads="1"/>
          </p:cNvSpPr>
          <p:nvPr>
            <p:ph type="title"/>
            <p:custDataLst>
              <p:tags r:id="rId1"/>
            </p:custDataLst>
          </p:nvPr>
        </p:nvSpPr>
        <p:spPr/>
        <p:txBody>
          <a:bodyPr>
            <a:normAutofit fontScale="90000"/>
          </a:bodyPr>
          <a:lstStyle/>
          <a:p>
            <a:r>
              <a:rPr lang="en-US" dirty="0" smtClean="0"/>
              <a:t>Big Picture</a:t>
            </a:r>
            <a:endParaRPr lang="en-US" dirty="0"/>
          </a:p>
        </p:txBody>
      </p:sp>
      <p:sp>
        <p:nvSpPr>
          <p:cNvPr id="3161091" name="Rectangle 3"/>
          <p:cNvSpPr>
            <a:spLocks noGrp="1" noChangeArrowheads="1"/>
          </p:cNvSpPr>
          <p:nvPr>
            <p:ph type="body" idx="1"/>
            <p:custDataLst>
              <p:tags r:id="rId2"/>
            </p:custDataLst>
          </p:nvPr>
        </p:nvSpPr>
        <p:spPr/>
        <p:txBody>
          <a:bodyPr/>
          <a:lstStyle/>
          <a:p>
            <a:r>
              <a:rPr lang="en-US" dirty="0" smtClean="0">
                <a:solidFill>
                  <a:schemeClr val="accent5">
                    <a:lumMod val="60000"/>
                    <a:lumOff val="40000"/>
                  </a:schemeClr>
                </a:solidFill>
              </a:rPr>
              <a:t>Compiler</a:t>
            </a:r>
            <a:r>
              <a:rPr lang="en-US" dirty="0" smtClean="0">
                <a:solidFill>
                  <a:schemeClr val="accent1"/>
                </a:solidFill>
              </a:rPr>
              <a:t> </a:t>
            </a:r>
            <a:r>
              <a:rPr lang="en-US" dirty="0" smtClean="0"/>
              <a:t>output is assembly files</a:t>
            </a:r>
          </a:p>
          <a:p>
            <a:pPr lvl="1">
              <a:buClr>
                <a:srgbClr val="FFFF00"/>
              </a:buClr>
            </a:pPr>
            <a:endParaRPr lang="en-US" dirty="0" smtClean="0">
              <a:solidFill>
                <a:schemeClr val="accent1"/>
              </a:solidFill>
            </a:endParaRPr>
          </a:p>
          <a:p>
            <a:r>
              <a:rPr lang="en-US" dirty="0" smtClean="0">
                <a:solidFill>
                  <a:schemeClr val="accent5">
                    <a:lumMod val="60000"/>
                    <a:lumOff val="40000"/>
                  </a:schemeClr>
                </a:solidFill>
              </a:rPr>
              <a:t>Assembler</a:t>
            </a:r>
            <a:r>
              <a:rPr lang="en-US" dirty="0" smtClean="0"/>
              <a:t> output is </a:t>
            </a:r>
            <a:r>
              <a:rPr lang="en-US" dirty="0" err="1" smtClean="0"/>
              <a:t>obj</a:t>
            </a:r>
            <a:r>
              <a:rPr lang="en-US" dirty="0" smtClean="0"/>
              <a:t> files</a:t>
            </a:r>
          </a:p>
          <a:p>
            <a:pPr lvl="1"/>
            <a:endParaRPr lang="en-US" dirty="0" smtClean="0"/>
          </a:p>
          <a:p>
            <a:r>
              <a:rPr lang="en-US" dirty="0" smtClean="0">
                <a:solidFill>
                  <a:schemeClr val="accent5">
                    <a:lumMod val="60000"/>
                    <a:lumOff val="40000"/>
                  </a:schemeClr>
                </a:solidFill>
              </a:rPr>
              <a:t>Linker</a:t>
            </a:r>
            <a:r>
              <a:rPr lang="en-US" dirty="0" smtClean="0"/>
              <a:t> joins object files into one executable</a:t>
            </a:r>
          </a:p>
          <a:p>
            <a:endParaRPr lang="en-US" dirty="0" smtClean="0"/>
          </a:p>
          <a:p>
            <a:r>
              <a:rPr lang="en-US" dirty="0" smtClean="0">
                <a:solidFill>
                  <a:schemeClr val="accent5">
                    <a:lumMod val="60000"/>
                    <a:lumOff val="40000"/>
                  </a:schemeClr>
                </a:solidFill>
              </a:rPr>
              <a:t>Loader</a:t>
            </a:r>
            <a:r>
              <a:rPr lang="en-US" dirty="0" smtClean="0"/>
              <a:t> brings it into memory and starts execution</a:t>
            </a:r>
            <a:endParaRPr lang="en-US" dirty="0"/>
          </a:p>
        </p:txBody>
      </p:sp>
    </p:spTree>
    <p:extLst>
      <p:ext uri="{BB962C8B-B14F-4D97-AF65-F5344CB8AC3E}">
        <p14:creationId xmlns:p14="http://schemas.microsoft.com/office/powerpoint/2010/main" val="18471507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US" dirty="0" smtClean="0"/>
              <a:t>Big Picture</a:t>
            </a:r>
            <a:endParaRPr lang="en-US" dirty="0"/>
          </a:p>
        </p:txBody>
      </p:sp>
      <p:sp>
        <p:nvSpPr>
          <p:cNvPr id="8" name="Rounded Rectangle 7"/>
          <p:cNvSpPr/>
          <p:nvPr>
            <p:custDataLst>
              <p:tags r:id="rId2"/>
            </p:custDataLst>
          </p:nvPr>
        </p:nvSpPr>
        <p:spPr>
          <a:xfrm>
            <a:off x="228600" y="6688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calc.c</a:t>
            </a:r>
            <a:endParaRPr lang="en-US" sz="3200" dirty="0" smtClean="0">
              <a:solidFill>
                <a:schemeClr val="bg1"/>
              </a:solidFill>
            </a:endParaRPr>
          </a:p>
        </p:txBody>
      </p:sp>
      <p:sp>
        <p:nvSpPr>
          <p:cNvPr id="9" name="Rounded Rectangle 8"/>
          <p:cNvSpPr/>
          <p:nvPr>
            <p:custDataLst>
              <p:tags r:id="rId3"/>
            </p:custDataLst>
          </p:nvPr>
        </p:nvSpPr>
        <p:spPr>
          <a:xfrm>
            <a:off x="228600" y="16594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math.c</a:t>
            </a:r>
            <a:endParaRPr lang="en-US" sz="3200" dirty="0" smtClean="0">
              <a:solidFill>
                <a:schemeClr val="bg1"/>
              </a:solidFill>
            </a:endParaRPr>
          </a:p>
        </p:txBody>
      </p:sp>
      <p:sp>
        <p:nvSpPr>
          <p:cNvPr id="10" name="Rounded Rectangle 9"/>
          <p:cNvSpPr/>
          <p:nvPr>
            <p:custDataLst>
              <p:tags r:id="rId4"/>
            </p:custDataLst>
          </p:nvPr>
        </p:nvSpPr>
        <p:spPr>
          <a:xfrm>
            <a:off x="2514600" y="26500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io.s</a:t>
            </a:r>
            <a:endParaRPr lang="en-US" sz="3200" dirty="0" smtClean="0">
              <a:solidFill>
                <a:schemeClr val="bg1"/>
              </a:solidFill>
            </a:endParaRPr>
          </a:p>
        </p:txBody>
      </p:sp>
      <p:sp>
        <p:nvSpPr>
          <p:cNvPr id="11" name="Rounded Rectangle 10"/>
          <p:cNvSpPr/>
          <p:nvPr>
            <p:custDataLst>
              <p:tags r:id="rId5"/>
            </p:custDataLst>
          </p:nvPr>
        </p:nvSpPr>
        <p:spPr>
          <a:xfrm>
            <a:off x="4800600" y="36406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libc.o</a:t>
            </a:r>
            <a:endParaRPr lang="en-US" sz="3200" dirty="0" smtClean="0">
              <a:solidFill>
                <a:schemeClr val="bg1"/>
              </a:solidFill>
            </a:endParaRPr>
          </a:p>
        </p:txBody>
      </p:sp>
      <p:sp>
        <p:nvSpPr>
          <p:cNvPr id="12" name="Rounded Rectangle 11"/>
          <p:cNvSpPr/>
          <p:nvPr>
            <p:custDataLst>
              <p:tags r:id="rId6"/>
            </p:custDataLst>
          </p:nvPr>
        </p:nvSpPr>
        <p:spPr>
          <a:xfrm>
            <a:off x="4800600" y="46312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libm.o</a:t>
            </a:r>
            <a:endParaRPr lang="en-US" sz="3200" dirty="0" smtClean="0">
              <a:solidFill>
                <a:schemeClr val="bg1"/>
              </a:solidFill>
            </a:endParaRPr>
          </a:p>
        </p:txBody>
      </p:sp>
      <p:sp>
        <p:nvSpPr>
          <p:cNvPr id="13" name="Rounded Rectangle 12"/>
          <p:cNvSpPr/>
          <p:nvPr>
            <p:custDataLst>
              <p:tags r:id="rId7"/>
            </p:custDataLst>
          </p:nvPr>
        </p:nvSpPr>
        <p:spPr>
          <a:xfrm>
            <a:off x="2514600" y="6688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calc.s</a:t>
            </a:r>
            <a:endParaRPr lang="en-US" sz="3200" dirty="0" smtClean="0">
              <a:solidFill>
                <a:schemeClr val="bg1"/>
              </a:solidFill>
            </a:endParaRPr>
          </a:p>
        </p:txBody>
      </p:sp>
      <p:sp>
        <p:nvSpPr>
          <p:cNvPr id="14" name="Rounded Rectangle 13"/>
          <p:cNvSpPr/>
          <p:nvPr>
            <p:custDataLst>
              <p:tags r:id="rId8"/>
            </p:custDataLst>
          </p:nvPr>
        </p:nvSpPr>
        <p:spPr>
          <a:xfrm>
            <a:off x="2514600" y="16594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math.s</a:t>
            </a:r>
            <a:endParaRPr lang="en-US" sz="3200" dirty="0" smtClean="0">
              <a:solidFill>
                <a:schemeClr val="bg1"/>
              </a:solidFill>
            </a:endParaRPr>
          </a:p>
        </p:txBody>
      </p:sp>
      <p:cxnSp>
        <p:nvCxnSpPr>
          <p:cNvPr id="16" name="Straight Arrow Connector 15"/>
          <p:cNvCxnSpPr>
            <a:endCxn id="13" idx="1"/>
          </p:cNvCxnSpPr>
          <p:nvPr>
            <p:custDataLst>
              <p:tags r:id="rId9"/>
            </p:custDataLst>
          </p:nvPr>
        </p:nvCxnSpPr>
        <p:spPr>
          <a:xfrm>
            <a:off x="1524000" y="10498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custDataLst>
              <p:tags r:id="rId10"/>
            </p:custDataLst>
          </p:nvPr>
        </p:nvCxnSpPr>
        <p:spPr>
          <a:xfrm>
            <a:off x="1524000" y="20404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custDataLst>
              <p:tags r:id="rId11"/>
            </p:custDataLst>
          </p:nvPr>
        </p:nvCxnSpPr>
        <p:spPr>
          <a:xfrm>
            <a:off x="3810000" y="9736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custDataLst>
              <p:tags r:id="rId12"/>
            </p:custDataLst>
          </p:nvPr>
        </p:nvCxnSpPr>
        <p:spPr>
          <a:xfrm>
            <a:off x="3810000" y="19642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custDataLst>
              <p:tags r:id="rId13"/>
            </p:custDataLst>
          </p:nvPr>
        </p:nvCxnSpPr>
        <p:spPr>
          <a:xfrm>
            <a:off x="3810000" y="30310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3" name="Rounded Rectangle 22"/>
          <p:cNvSpPr/>
          <p:nvPr>
            <p:custDataLst>
              <p:tags r:id="rId14"/>
            </p:custDataLst>
          </p:nvPr>
        </p:nvSpPr>
        <p:spPr>
          <a:xfrm>
            <a:off x="4800600" y="26500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io.o</a:t>
            </a:r>
            <a:endParaRPr lang="en-US" sz="3200" dirty="0" smtClean="0">
              <a:solidFill>
                <a:schemeClr val="bg1"/>
              </a:solidFill>
            </a:endParaRPr>
          </a:p>
        </p:txBody>
      </p:sp>
      <p:sp>
        <p:nvSpPr>
          <p:cNvPr id="25" name="Rounded Rectangle 24"/>
          <p:cNvSpPr/>
          <p:nvPr>
            <p:custDataLst>
              <p:tags r:id="rId15"/>
            </p:custDataLst>
          </p:nvPr>
        </p:nvSpPr>
        <p:spPr>
          <a:xfrm>
            <a:off x="4800600" y="6688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calc.o</a:t>
            </a:r>
            <a:endParaRPr lang="en-US" sz="3200" dirty="0" smtClean="0">
              <a:solidFill>
                <a:schemeClr val="bg1"/>
              </a:solidFill>
            </a:endParaRPr>
          </a:p>
        </p:txBody>
      </p:sp>
      <p:sp>
        <p:nvSpPr>
          <p:cNvPr id="26" name="Rounded Rectangle 25"/>
          <p:cNvSpPr/>
          <p:nvPr>
            <p:custDataLst>
              <p:tags r:id="rId16"/>
            </p:custDataLst>
          </p:nvPr>
        </p:nvSpPr>
        <p:spPr>
          <a:xfrm>
            <a:off x="4800600" y="16594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math.o</a:t>
            </a:r>
            <a:endParaRPr lang="en-US" sz="3200" dirty="0" smtClean="0">
              <a:solidFill>
                <a:schemeClr val="bg1"/>
              </a:solidFill>
            </a:endParaRPr>
          </a:p>
        </p:txBody>
      </p:sp>
      <p:cxnSp>
        <p:nvCxnSpPr>
          <p:cNvPr id="27" name="Straight Arrow Connector 26"/>
          <p:cNvCxnSpPr/>
          <p:nvPr>
            <p:custDataLst>
              <p:tags r:id="rId17"/>
            </p:custDataLst>
          </p:nvPr>
        </p:nvCxnSpPr>
        <p:spPr>
          <a:xfrm rot="5400000" flipH="1" flipV="1">
            <a:off x="5867400" y="3335897"/>
            <a:ext cx="1676400" cy="12192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9" name="Rounded Rectangle 28"/>
          <p:cNvSpPr/>
          <p:nvPr>
            <p:custDataLst>
              <p:tags r:id="rId18"/>
            </p:custDataLst>
          </p:nvPr>
        </p:nvSpPr>
        <p:spPr>
          <a:xfrm>
            <a:off x="7239000" y="2269097"/>
            <a:ext cx="14478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smtClean="0">
                <a:solidFill>
                  <a:schemeClr val="bg1"/>
                </a:solidFill>
              </a:rPr>
              <a:t>calc.exe</a:t>
            </a:r>
          </a:p>
        </p:txBody>
      </p:sp>
      <p:cxnSp>
        <p:nvCxnSpPr>
          <p:cNvPr id="32" name="Straight Arrow Connector 31"/>
          <p:cNvCxnSpPr>
            <a:stCxn id="11" idx="3"/>
          </p:cNvCxnSpPr>
          <p:nvPr>
            <p:custDataLst>
              <p:tags r:id="rId19"/>
            </p:custDataLst>
          </p:nvPr>
        </p:nvCxnSpPr>
        <p:spPr>
          <a:xfrm flipV="1">
            <a:off x="6096000" y="2878697"/>
            <a:ext cx="1066800" cy="1143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custDataLst>
              <p:tags r:id="rId20"/>
            </p:custDataLst>
          </p:nvPr>
        </p:nvCxnSpPr>
        <p:spPr>
          <a:xfrm flipV="1">
            <a:off x="6096000" y="2650097"/>
            <a:ext cx="1066800" cy="381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custDataLst>
              <p:tags r:id="rId21"/>
            </p:custDataLst>
          </p:nvPr>
        </p:nvCxnSpPr>
        <p:spPr>
          <a:xfrm>
            <a:off x="6096000" y="2040497"/>
            <a:ext cx="1066800" cy="4572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custDataLst>
              <p:tags r:id="rId22"/>
            </p:custDataLst>
          </p:nvPr>
        </p:nvCxnSpPr>
        <p:spPr>
          <a:xfrm rot="16200000" flipH="1">
            <a:off x="6057900" y="1087997"/>
            <a:ext cx="1219200" cy="1143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28600" y="4427522"/>
            <a:ext cx="1701107" cy="584775"/>
          </a:xfrm>
          <a:prstGeom prst="rect">
            <a:avLst/>
          </a:prstGeom>
          <a:noFill/>
        </p:spPr>
        <p:txBody>
          <a:bodyPr wrap="none" rtlCol="0">
            <a:spAutoFit/>
          </a:bodyPr>
          <a:lstStyle/>
          <a:p>
            <a:r>
              <a:rPr lang="en-US" sz="3200" dirty="0" smtClean="0">
                <a:solidFill>
                  <a:schemeClr val="accent5">
                    <a:lumMod val="60000"/>
                    <a:lumOff val="40000"/>
                  </a:schemeClr>
                </a:solidFill>
              </a:rPr>
              <a:t>Compiler</a:t>
            </a:r>
            <a:endParaRPr lang="en-US" sz="3200" dirty="0">
              <a:solidFill>
                <a:schemeClr val="accent5">
                  <a:lumMod val="60000"/>
                  <a:lumOff val="40000"/>
                </a:schemeClr>
              </a:solidFill>
            </a:endParaRPr>
          </a:p>
        </p:txBody>
      </p:sp>
      <p:cxnSp>
        <p:nvCxnSpPr>
          <p:cNvPr id="5" name="Straight Arrow Connector 4"/>
          <p:cNvCxnSpPr/>
          <p:nvPr/>
        </p:nvCxnSpPr>
        <p:spPr>
          <a:xfrm flipV="1">
            <a:off x="876300" y="2269097"/>
            <a:ext cx="1053407" cy="2158425"/>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944861" y="5587425"/>
            <a:ext cx="1931939" cy="584775"/>
          </a:xfrm>
          <a:prstGeom prst="rect">
            <a:avLst/>
          </a:prstGeom>
          <a:noFill/>
        </p:spPr>
        <p:txBody>
          <a:bodyPr wrap="none" rtlCol="0">
            <a:spAutoFit/>
          </a:bodyPr>
          <a:lstStyle/>
          <a:p>
            <a:r>
              <a:rPr lang="en-US" sz="3200" dirty="0" smtClean="0">
                <a:solidFill>
                  <a:schemeClr val="accent5">
                    <a:lumMod val="60000"/>
                    <a:lumOff val="40000"/>
                  </a:schemeClr>
                </a:solidFill>
              </a:rPr>
              <a:t>Assembler</a:t>
            </a:r>
            <a:endParaRPr lang="en-US" sz="3200" dirty="0">
              <a:solidFill>
                <a:schemeClr val="accent5">
                  <a:lumMod val="60000"/>
                  <a:lumOff val="40000"/>
                </a:schemeClr>
              </a:solidFill>
            </a:endParaRPr>
          </a:p>
        </p:txBody>
      </p:sp>
      <p:cxnSp>
        <p:nvCxnSpPr>
          <p:cNvPr id="30" name="Straight Arrow Connector 29"/>
          <p:cNvCxnSpPr/>
          <p:nvPr/>
        </p:nvCxnSpPr>
        <p:spPr>
          <a:xfrm flipV="1">
            <a:off x="3810000" y="3429001"/>
            <a:ext cx="381000" cy="2158424"/>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3505200" y="668898"/>
            <a:ext cx="1752600" cy="2781299"/>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5847886" y="5867400"/>
            <a:ext cx="1109214" cy="584775"/>
          </a:xfrm>
          <a:prstGeom prst="rect">
            <a:avLst/>
          </a:prstGeom>
          <a:noFill/>
        </p:spPr>
        <p:txBody>
          <a:bodyPr wrap="none" rtlCol="0">
            <a:spAutoFit/>
          </a:bodyPr>
          <a:lstStyle/>
          <a:p>
            <a:r>
              <a:rPr lang="en-US" sz="3200" dirty="0" smtClean="0">
                <a:solidFill>
                  <a:schemeClr val="accent5">
                    <a:lumMod val="60000"/>
                    <a:lumOff val="40000"/>
                  </a:schemeClr>
                </a:solidFill>
              </a:rPr>
              <a:t>linker</a:t>
            </a:r>
            <a:endParaRPr lang="en-US" sz="3200" dirty="0">
              <a:solidFill>
                <a:schemeClr val="accent5">
                  <a:lumMod val="60000"/>
                  <a:lumOff val="40000"/>
                </a:schemeClr>
              </a:solidFill>
            </a:endParaRPr>
          </a:p>
        </p:txBody>
      </p:sp>
      <p:cxnSp>
        <p:nvCxnSpPr>
          <p:cNvPr id="34" name="Straight Arrow Connector 33"/>
          <p:cNvCxnSpPr>
            <a:stCxn id="33" idx="0"/>
            <a:endCxn id="43" idx="4"/>
          </p:cNvCxnSpPr>
          <p:nvPr/>
        </p:nvCxnSpPr>
        <p:spPr>
          <a:xfrm flipV="1">
            <a:off x="6402493" y="4631297"/>
            <a:ext cx="150707" cy="1236103"/>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76200" y="2362200"/>
            <a:ext cx="1603709" cy="1077218"/>
          </a:xfrm>
          <a:prstGeom prst="rect">
            <a:avLst/>
          </a:prstGeom>
          <a:noFill/>
        </p:spPr>
        <p:txBody>
          <a:bodyPr wrap="none" rtlCol="0">
            <a:spAutoFit/>
          </a:bodyPr>
          <a:lstStyle/>
          <a:p>
            <a:r>
              <a:rPr lang="en-US" sz="3200" dirty="0" smtClean="0">
                <a:solidFill>
                  <a:schemeClr val="accent5">
                    <a:lumMod val="60000"/>
                    <a:lumOff val="40000"/>
                  </a:schemeClr>
                </a:solidFill>
              </a:rPr>
              <a:t>C source</a:t>
            </a:r>
          </a:p>
          <a:p>
            <a:r>
              <a:rPr lang="en-US" sz="3200" dirty="0" smtClean="0">
                <a:solidFill>
                  <a:schemeClr val="accent5">
                    <a:lumMod val="60000"/>
                    <a:lumOff val="40000"/>
                  </a:schemeClr>
                </a:solidFill>
              </a:rPr>
              <a:t>files</a:t>
            </a:r>
            <a:endParaRPr lang="en-US" sz="3200" dirty="0">
              <a:solidFill>
                <a:schemeClr val="accent5">
                  <a:lumMod val="60000"/>
                  <a:lumOff val="40000"/>
                </a:schemeClr>
              </a:solidFill>
            </a:endParaRPr>
          </a:p>
        </p:txBody>
      </p:sp>
      <p:sp>
        <p:nvSpPr>
          <p:cNvPr id="35" name="TextBox 34"/>
          <p:cNvSpPr txBox="1"/>
          <p:nvPr/>
        </p:nvSpPr>
        <p:spPr>
          <a:xfrm>
            <a:off x="2362200" y="3325479"/>
            <a:ext cx="1731564" cy="1077218"/>
          </a:xfrm>
          <a:prstGeom prst="rect">
            <a:avLst/>
          </a:prstGeom>
          <a:noFill/>
        </p:spPr>
        <p:txBody>
          <a:bodyPr wrap="none" rtlCol="0">
            <a:spAutoFit/>
          </a:bodyPr>
          <a:lstStyle/>
          <a:p>
            <a:r>
              <a:rPr lang="en-US" sz="3200" dirty="0" smtClean="0">
                <a:solidFill>
                  <a:schemeClr val="accent5">
                    <a:lumMod val="60000"/>
                    <a:lumOff val="40000"/>
                  </a:schemeClr>
                </a:solidFill>
              </a:rPr>
              <a:t>assembly</a:t>
            </a:r>
          </a:p>
          <a:p>
            <a:r>
              <a:rPr lang="en-US" sz="3200" dirty="0" smtClean="0">
                <a:solidFill>
                  <a:schemeClr val="accent5">
                    <a:lumMod val="60000"/>
                    <a:lumOff val="40000"/>
                  </a:schemeClr>
                </a:solidFill>
              </a:rPr>
              <a:t>files</a:t>
            </a:r>
          </a:p>
        </p:txBody>
      </p:sp>
      <p:sp>
        <p:nvSpPr>
          <p:cNvPr id="36" name="TextBox 35"/>
          <p:cNvSpPr txBox="1"/>
          <p:nvPr/>
        </p:nvSpPr>
        <p:spPr>
          <a:xfrm>
            <a:off x="4745436" y="5282625"/>
            <a:ext cx="1486304" cy="584775"/>
          </a:xfrm>
          <a:prstGeom prst="rect">
            <a:avLst/>
          </a:prstGeom>
          <a:noFill/>
        </p:spPr>
        <p:txBody>
          <a:bodyPr wrap="none" rtlCol="0">
            <a:spAutoFit/>
          </a:bodyPr>
          <a:lstStyle/>
          <a:p>
            <a:r>
              <a:rPr lang="en-US" sz="3200" dirty="0" err="1">
                <a:solidFill>
                  <a:schemeClr val="accent5">
                    <a:lumMod val="60000"/>
                    <a:lumOff val="40000"/>
                  </a:schemeClr>
                </a:solidFill>
              </a:rPr>
              <a:t>o</a:t>
            </a:r>
            <a:r>
              <a:rPr lang="en-US" sz="3200" dirty="0" err="1" smtClean="0">
                <a:solidFill>
                  <a:schemeClr val="accent5">
                    <a:lumMod val="60000"/>
                    <a:lumOff val="40000"/>
                  </a:schemeClr>
                </a:solidFill>
              </a:rPr>
              <a:t>bj</a:t>
            </a:r>
            <a:r>
              <a:rPr lang="en-US" sz="3200" dirty="0" smtClean="0">
                <a:solidFill>
                  <a:schemeClr val="accent5">
                    <a:lumMod val="60000"/>
                    <a:lumOff val="40000"/>
                  </a:schemeClr>
                </a:solidFill>
              </a:rPr>
              <a:t> files</a:t>
            </a:r>
          </a:p>
        </p:txBody>
      </p:sp>
      <p:sp>
        <p:nvSpPr>
          <p:cNvPr id="37" name="TextBox 36"/>
          <p:cNvSpPr txBox="1"/>
          <p:nvPr/>
        </p:nvSpPr>
        <p:spPr>
          <a:xfrm>
            <a:off x="7162800" y="1219200"/>
            <a:ext cx="1986826" cy="1077218"/>
          </a:xfrm>
          <a:prstGeom prst="rect">
            <a:avLst/>
          </a:prstGeom>
          <a:noFill/>
        </p:spPr>
        <p:txBody>
          <a:bodyPr wrap="none" rtlCol="0">
            <a:spAutoFit/>
          </a:bodyPr>
          <a:lstStyle/>
          <a:p>
            <a:r>
              <a:rPr lang="en-US" sz="3200" dirty="0">
                <a:solidFill>
                  <a:schemeClr val="accent5">
                    <a:lumMod val="60000"/>
                    <a:lumOff val="40000"/>
                  </a:schemeClr>
                </a:solidFill>
              </a:rPr>
              <a:t>e</a:t>
            </a:r>
            <a:r>
              <a:rPr lang="en-US" sz="3200" dirty="0" smtClean="0">
                <a:solidFill>
                  <a:schemeClr val="accent5">
                    <a:lumMod val="60000"/>
                    <a:lumOff val="40000"/>
                  </a:schemeClr>
                </a:solidFill>
              </a:rPr>
              <a:t>xecutable</a:t>
            </a:r>
          </a:p>
          <a:p>
            <a:r>
              <a:rPr lang="en-US" sz="3200" dirty="0" smtClean="0">
                <a:solidFill>
                  <a:schemeClr val="accent5">
                    <a:lumMod val="60000"/>
                    <a:lumOff val="40000"/>
                  </a:schemeClr>
                </a:solidFill>
              </a:rPr>
              <a:t>program</a:t>
            </a:r>
          </a:p>
        </p:txBody>
      </p:sp>
      <p:cxnSp>
        <p:nvCxnSpPr>
          <p:cNvPr id="39" name="Straight Arrow Connector 38"/>
          <p:cNvCxnSpPr/>
          <p:nvPr>
            <p:custDataLst>
              <p:tags r:id="rId23"/>
            </p:custDataLst>
          </p:nvPr>
        </p:nvCxnSpPr>
        <p:spPr>
          <a:xfrm rot="5400000">
            <a:off x="7048500" y="3962969"/>
            <a:ext cx="1752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custDataLst>
              <p:tags r:id="rId24"/>
            </p:custDataLst>
          </p:nvPr>
        </p:nvSpPr>
        <p:spPr>
          <a:xfrm>
            <a:off x="6934200" y="4839269"/>
            <a:ext cx="2057400" cy="1828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Executing </a:t>
            </a:r>
          </a:p>
          <a:p>
            <a:pPr algn="ctr"/>
            <a:r>
              <a:rPr lang="en-US" sz="2800" dirty="0" smtClean="0"/>
              <a:t>in</a:t>
            </a:r>
          </a:p>
          <a:p>
            <a:pPr algn="ctr"/>
            <a:r>
              <a:rPr lang="en-US" sz="2800" dirty="0" smtClean="0"/>
              <a:t>Memory</a:t>
            </a:r>
            <a:endParaRPr lang="en-US" sz="2800" dirty="0"/>
          </a:p>
        </p:txBody>
      </p:sp>
      <p:sp>
        <p:nvSpPr>
          <p:cNvPr id="43" name="Oval 42"/>
          <p:cNvSpPr/>
          <p:nvPr/>
        </p:nvSpPr>
        <p:spPr>
          <a:xfrm>
            <a:off x="6248400" y="821298"/>
            <a:ext cx="609600" cy="3809999"/>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7962900" y="3729309"/>
            <a:ext cx="1255472" cy="584775"/>
          </a:xfrm>
          <a:prstGeom prst="rect">
            <a:avLst/>
          </a:prstGeom>
          <a:noFill/>
        </p:spPr>
        <p:txBody>
          <a:bodyPr wrap="none" rtlCol="0">
            <a:spAutoFit/>
          </a:bodyPr>
          <a:lstStyle/>
          <a:p>
            <a:r>
              <a:rPr lang="en-US" sz="3200" dirty="0" smtClean="0">
                <a:solidFill>
                  <a:schemeClr val="accent5">
                    <a:lumMod val="60000"/>
                    <a:lumOff val="40000"/>
                  </a:schemeClr>
                </a:solidFill>
              </a:rPr>
              <a:t>loader</a:t>
            </a:r>
          </a:p>
        </p:txBody>
      </p:sp>
      <p:sp>
        <p:nvSpPr>
          <p:cNvPr id="45" name="TextBox 44"/>
          <p:cNvSpPr txBox="1"/>
          <p:nvPr/>
        </p:nvSpPr>
        <p:spPr>
          <a:xfrm>
            <a:off x="7010400" y="6197025"/>
            <a:ext cx="1450846" cy="584775"/>
          </a:xfrm>
          <a:prstGeom prst="rect">
            <a:avLst/>
          </a:prstGeom>
          <a:noFill/>
        </p:spPr>
        <p:txBody>
          <a:bodyPr wrap="none" rtlCol="0">
            <a:spAutoFit/>
          </a:bodyPr>
          <a:lstStyle/>
          <a:p>
            <a:r>
              <a:rPr lang="en-US" sz="3200" dirty="0" smtClean="0">
                <a:solidFill>
                  <a:schemeClr val="accent5">
                    <a:lumMod val="60000"/>
                    <a:lumOff val="40000"/>
                  </a:schemeClr>
                </a:solidFill>
              </a:rPr>
              <a:t>process</a:t>
            </a:r>
          </a:p>
        </p:txBody>
      </p:sp>
      <p:sp>
        <p:nvSpPr>
          <p:cNvPr id="46" name="TextBox 45"/>
          <p:cNvSpPr txBox="1"/>
          <p:nvPr/>
        </p:nvSpPr>
        <p:spPr>
          <a:xfrm>
            <a:off x="7924800" y="2891135"/>
            <a:ext cx="1149289" cy="707886"/>
          </a:xfrm>
          <a:prstGeom prst="rect">
            <a:avLst/>
          </a:prstGeom>
          <a:noFill/>
        </p:spPr>
        <p:txBody>
          <a:bodyPr wrap="none" rtlCol="0">
            <a:spAutoFit/>
          </a:bodyPr>
          <a:lstStyle/>
          <a:p>
            <a:r>
              <a:rPr lang="en-US" sz="2000" dirty="0">
                <a:solidFill>
                  <a:schemeClr val="accent5">
                    <a:lumMod val="60000"/>
                    <a:lumOff val="40000"/>
                  </a:schemeClr>
                </a:solidFill>
              </a:rPr>
              <a:t>e</a:t>
            </a:r>
            <a:r>
              <a:rPr lang="en-US" sz="2000" dirty="0" smtClean="0">
                <a:solidFill>
                  <a:schemeClr val="accent5">
                    <a:lumMod val="60000"/>
                    <a:lumOff val="40000"/>
                  </a:schemeClr>
                </a:solidFill>
              </a:rPr>
              <a:t>xists on </a:t>
            </a:r>
          </a:p>
          <a:p>
            <a:r>
              <a:rPr lang="en-US" sz="2000" dirty="0" smtClean="0">
                <a:solidFill>
                  <a:schemeClr val="accent5">
                    <a:lumMod val="60000"/>
                    <a:lumOff val="40000"/>
                  </a:schemeClr>
                </a:solidFill>
              </a:rPr>
              <a:t>disk</a:t>
            </a:r>
          </a:p>
        </p:txBody>
      </p:sp>
      <p:sp>
        <p:nvSpPr>
          <p:cNvPr id="15" name="Oval 14"/>
          <p:cNvSpPr/>
          <p:nvPr/>
        </p:nvSpPr>
        <p:spPr>
          <a:xfrm>
            <a:off x="7010400" y="5012297"/>
            <a:ext cx="1981200" cy="1439878"/>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0411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2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9"/>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32"/>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8"/>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40"/>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4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7"/>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34"/>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33"/>
                                        </p:tgtEl>
                                        <p:attrNameLst>
                                          <p:attrName>style.visibility</p:attrName>
                                        </p:attrNameLst>
                                      </p:cBhvr>
                                      <p:to>
                                        <p:strVal val="visible"/>
                                      </p:to>
                                    </p:set>
                                  </p:childTnLst>
                                </p:cTn>
                              </p:par>
                            </p:childTnLst>
                          </p:cTn>
                        </p:par>
                        <p:par>
                          <p:cTn id="89" fill="hold">
                            <p:stCondLst>
                              <p:cond delay="0"/>
                            </p:stCondLst>
                            <p:childTnLst>
                              <p:par>
                                <p:cTn id="90" presetID="1" presetClass="entr" presetSubtype="0" fill="hold" grpId="0" nodeType="afterEffect">
                                  <p:stCondLst>
                                    <p:cond delay="0"/>
                                  </p:stCondLst>
                                  <p:childTnLst>
                                    <p:set>
                                      <p:cBhvr>
                                        <p:cTn id="91" dur="1" fill="hold">
                                          <p:stCondLst>
                                            <p:cond delay="0"/>
                                          </p:stCondLst>
                                        </p:cTn>
                                        <p:tgtEl>
                                          <p:spTgt spid="43"/>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nodeType="clickEffect">
                                  <p:stCondLst>
                                    <p:cond delay="0"/>
                                  </p:stCondLst>
                                  <p:childTnLst>
                                    <p:set>
                                      <p:cBhvr>
                                        <p:cTn id="95" dur="1" fill="hold">
                                          <p:stCondLst>
                                            <p:cond delay="0"/>
                                          </p:stCondLst>
                                        </p:cTn>
                                        <p:tgtEl>
                                          <p:spTgt spid="39"/>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41"/>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grpId="0" nodeType="clickEffect">
                                  <p:stCondLst>
                                    <p:cond delay="0"/>
                                  </p:stCondLst>
                                  <p:childTnLst>
                                    <p:set>
                                      <p:cBhvr>
                                        <p:cTn id="101" dur="1" fill="hold">
                                          <p:stCondLst>
                                            <p:cond delay="0"/>
                                          </p:stCondLst>
                                        </p:cTn>
                                        <p:tgtEl>
                                          <p:spTgt spid="44"/>
                                        </p:tgtEl>
                                        <p:attrNameLst>
                                          <p:attrName>style.visibility</p:attrName>
                                        </p:attrNameLst>
                                      </p:cBhvr>
                                      <p:to>
                                        <p:strVal val="visible"/>
                                      </p:to>
                                    </p:set>
                                  </p:childTnLst>
                                </p:cTn>
                              </p:par>
                            </p:childTnLst>
                          </p:cTn>
                        </p:par>
                      </p:childTnLst>
                    </p:cTn>
                  </p:par>
                  <p:par>
                    <p:cTn id="102" fill="hold">
                      <p:stCondLst>
                        <p:cond delay="indefinite"/>
                      </p:stCondLst>
                      <p:childTnLst>
                        <p:par>
                          <p:cTn id="103" fill="hold">
                            <p:stCondLst>
                              <p:cond delay="0"/>
                            </p:stCondLst>
                            <p:childTnLst>
                              <p:par>
                                <p:cTn id="104" presetID="1" presetClass="entr" presetSubtype="0" fill="hold" grpId="0" nodeType="clickEffect">
                                  <p:stCondLst>
                                    <p:cond delay="0"/>
                                  </p:stCondLst>
                                  <p:childTnLst>
                                    <p:set>
                                      <p:cBhvr>
                                        <p:cTn id="105" dur="1" fill="hold">
                                          <p:stCondLst>
                                            <p:cond delay="0"/>
                                          </p:stCondLst>
                                        </p:cTn>
                                        <p:tgtEl>
                                          <p:spTgt spid="45"/>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1" presetClass="entr" presetSubtype="0" fill="hold" grpId="0" nodeType="clickEffect">
                                  <p:stCondLst>
                                    <p:cond delay="0"/>
                                  </p:stCondLst>
                                  <p:childTnLst>
                                    <p:set>
                                      <p:cBhvr>
                                        <p:cTn id="109" dur="1" fill="hold">
                                          <p:stCondLst>
                                            <p:cond delay="0"/>
                                          </p:stCondLst>
                                        </p:cTn>
                                        <p:tgtEl>
                                          <p:spTgt spid="46"/>
                                        </p:tgtEl>
                                        <p:attrNameLst>
                                          <p:attrName>style.visibility</p:attrName>
                                        </p:attrNameLst>
                                      </p:cBhvr>
                                      <p:to>
                                        <p:strVal val="visible"/>
                                      </p:to>
                                    </p:set>
                                  </p:childTnLst>
                                </p:cTn>
                              </p:par>
                            </p:childTnLst>
                          </p:cTn>
                        </p:par>
                      </p:childTnLst>
                    </p:cTn>
                  </p:par>
                  <p:par>
                    <p:cTn id="110" fill="hold">
                      <p:stCondLst>
                        <p:cond delay="indefinite"/>
                      </p:stCondLst>
                      <p:childTnLst>
                        <p:par>
                          <p:cTn id="111" fill="hold">
                            <p:stCondLst>
                              <p:cond delay="0"/>
                            </p:stCondLst>
                            <p:childTnLst>
                              <p:par>
                                <p:cTn id="112" presetID="1" presetClass="entr" presetSubtype="0" fill="hold" grpId="0" nodeType="clickEffect">
                                  <p:stCondLst>
                                    <p:cond delay="0"/>
                                  </p:stCondLst>
                                  <p:childTnLst>
                                    <p:set>
                                      <p:cBhvr>
                                        <p:cTn id="113"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23" grpId="0" animBg="1"/>
      <p:bldP spid="25" grpId="0" animBg="1"/>
      <p:bldP spid="26" grpId="0" animBg="1"/>
      <p:bldP spid="29" grpId="0" animBg="1"/>
      <p:bldP spid="2" grpId="0"/>
      <p:bldP spid="28" grpId="0"/>
      <p:bldP spid="7" grpId="0" animBg="1"/>
      <p:bldP spid="33" grpId="0"/>
      <p:bldP spid="31" grpId="0"/>
      <p:bldP spid="35" grpId="0"/>
      <p:bldP spid="36" grpId="0"/>
      <p:bldP spid="37" grpId="0"/>
      <p:bldP spid="41" grpId="0" animBg="1"/>
      <p:bldP spid="43" grpId="0" animBg="1"/>
      <p:bldP spid="44" grpId="0"/>
      <p:bldP spid="45" grpId="0"/>
      <p:bldP spid="46" grpId="0"/>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How do we (as humans or compiler) program on top of a given ISA?</a:t>
            </a:r>
            <a:endParaRPr lang="en-US" dirty="0"/>
          </a:p>
        </p:txBody>
      </p:sp>
    </p:spTree>
    <p:extLst>
      <p:ext uri="{BB962C8B-B14F-4D97-AF65-F5344CB8AC3E}">
        <p14:creationId xmlns:p14="http://schemas.microsoft.com/office/powerpoint/2010/main" val="27907258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idx="4294967295"/>
          </p:nvPr>
        </p:nvSpPr>
        <p:spPr>
          <a:xfrm>
            <a:off x="609600" y="-228600"/>
            <a:ext cx="7770813" cy="989013"/>
          </a:xfrm>
          <a:ln/>
        </p:spPr>
        <p:txBody>
          <a:bodyPr>
            <a:spAutoFit/>
          </a:bodyPr>
          <a:lstStyle/>
          <a:p>
            <a:pPr>
              <a:lnSpc>
                <a:spcPct val="10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t>Assembler</a:t>
            </a:r>
          </a:p>
        </p:txBody>
      </p:sp>
      <p:sp>
        <p:nvSpPr>
          <p:cNvPr id="6146" name="Rectangle 2"/>
          <p:cNvSpPr>
            <a:spLocks noGrp="1" noChangeArrowheads="1"/>
          </p:cNvSpPr>
          <p:nvPr>
            <p:ph type="body" idx="4294967295"/>
          </p:nvPr>
        </p:nvSpPr>
        <p:spPr>
          <a:xfrm>
            <a:off x="381000" y="685800"/>
            <a:ext cx="8534400" cy="5007140"/>
          </a:xfrm>
          <a:ln/>
        </p:spPr>
        <p:txBody>
          <a:bodyPr wrap="square">
            <a:spAutoFit/>
          </a:bodyPr>
          <a:lstStyle/>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Translates text </a:t>
            </a:r>
            <a:r>
              <a:rPr lang="en-GB" i="1" dirty="0">
                <a:solidFill>
                  <a:schemeClr val="accent5">
                    <a:lumMod val="60000"/>
                    <a:lumOff val="40000"/>
                  </a:schemeClr>
                </a:solidFill>
              </a:rPr>
              <a:t>assembly language </a:t>
            </a:r>
            <a:r>
              <a:rPr lang="en-GB" dirty="0"/>
              <a:t>to </a:t>
            </a:r>
            <a:r>
              <a:rPr lang="en-GB" dirty="0">
                <a:solidFill>
                  <a:schemeClr val="accent5">
                    <a:lumMod val="60000"/>
                    <a:lumOff val="40000"/>
                  </a:schemeClr>
                </a:solidFill>
              </a:rPr>
              <a:t>binary</a:t>
            </a:r>
            <a:r>
              <a:rPr lang="en-GB" dirty="0"/>
              <a:t> </a:t>
            </a:r>
            <a:r>
              <a:rPr lang="en-GB" dirty="0">
                <a:solidFill>
                  <a:schemeClr val="accent5">
                    <a:lumMod val="60000"/>
                    <a:lumOff val="40000"/>
                  </a:schemeClr>
                </a:solidFill>
              </a:rPr>
              <a:t>machine </a:t>
            </a:r>
            <a:r>
              <a:rPr lang="en-GB" dirty="0" smtClean="0">
                <a:solidFill>
                  <a:schemeClr val="accent5">
                    <a:lumMod val="60000"/>
                    <a:lumOff val="40000"/>
                  </a:schemeClr>
                </a:solidFill>
              </a:rPr>
              <a:t>code</a:t>
            </a:r>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dirty="0"/>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solidFill>
                  <a:schemeClr val="accent5">
                    <a:lumMod val="60000"/>
                    <a:lumOff val="40000"/>
                  </a:schemeClr>
                </a:solidFill>
              </a:rPr>
              <a:t>Input:</a:t>
            </a:r>
            <a:r>
              <a:rPr lang="en-GB" dirty="0">
                <a:solidFill>
                  <a:schemeClr val="accent1"/>
                </a:solidFill>
              </a:rPr>
              <a:t> </a:t>
            </a:r>
            <a:r>
              <a:rPr lang="en-GB" dirty="0"/>
              <a:t>a text file containing MIPS instructions in human readable </a:t>
            </a:r>
            <a:r>
              <a:rPr lang="en-GB" dirty="0" smtClean="0"/>
              <a:t>form</a:t>
            </a:r>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dirty="0"/>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solidFill>
                  <a:schemeClr val="accent5">
                    <a:lumMod val="60000"/>
                    <a:lumOff val="40000"/>
                  </a:schemeClr>
                </a:solidFill>
              </a:rPr>
              <a:t>Output:</a:t>
            </a:r>
            <a:r>
              <a:rPr lang="en-GB" dirty="0">
                <a:solidFill>
                  <a:schemeClr val="accent1"/>
                </a:solidFill>
              </a:rPr>
              <a:t> </a:t>
            </a:r>
            <a:r>
              <a:rPr lang="en-GB" dirty="0"/>
              <a:t>an </a:t>
            </a:r>
            <a:r>
              <a:rPr lang="en-GB" dirty="0">
                <a:solidFill>
                  <a:schemeClr val="accent5">
                    <a:lumMod val="60000"/>
                    <a:lumOff val="40000"/>
                  </a:schemeClr>
                </a:solidFill>
              </a:rPr>
              <a:t>object file</a:t>
            </a:r>
            <a:r>
              <a:rPr lang="en-GB" dirty="0">
                <a:solidFill>
                  <a:schemeClr val="accent1"/>
                </a:solidFill>
              </a:rPr>
              <a:t> </a:t>
            </a:r>
            <a:r>
              <a:rPr lang="en-GB" dirty="0"/>
              <a:t>(.o file in Unix, .</a:t>
            </a:r>
            <a:r>
              <a:rPr lang="en-GB" dirty="0" err="1"/>
              <a:t>obj</a:t>
            </a:r>
            <a:r>
              <a:rPr lang="en-GB" dirty="0"/>
              <a:t> in Windows) containing MIPS instructions in executable form</a:t>
            </a:r>
          </a:p>
        </p:txBody>
      </p:sp>
      <p:sp>
        <p:nvSpPr>
          <p:cNvPr id="4" name="Text Box 5"/>
          <p:cNvSpPr txBox="1">
            <a:spLocks noChangeArrowheads="1"/>
          </p:cNvSpPr>
          <p:nvPr>
            <p:custDataLst>
              <p:tags r:id="rId1"/>
            </p:custDataLst>
          </p:nvPr>
        </p:nvSpPr>
        <p:spPr bwMode="auto">
          <a:xfrm>
            <a:off x="4724400" y="2895600"/>
            <a:ext cx="2982240" cy="1244291"/>
          </a:xfrm>
          <a:prstGeom prst="rect">
            <a:avLst/>
          </a:prstGeom>
          <a:noFill/>
          <a:ln w="9525">
            <a:solidFill>
              <a:schemeClr val="accent5">
                <a:lumMod val="60000"/>
                <a:lumOff val="40000"/>
              </a:schemeClr>
            </a:solidFill>
            <a:round/>
            <a:headEnd/>
            <a:tailEnd/>
          </a:ln>
          <a:effectLst/>
        </p:spPr>
        <p:txBody>
          <a:bodyPr lIns="90000" tIns="83808" rIns="90000" bIns="45000"/>
          <a:lstStyle/>
          <a:p>
            <a:pPr>
              <a:lnSpc>
                <a:spcPct val="89000"/>
              </a:lnSpc>
              <a:tabLst>
                <a:tab pos="829366" algn="l"/>
                <a:tab pos="1313162" algn="l"/>
                <a:tab pos="1969745" algn="l"/>
                <a:tab pos="2626327" algn="l"/>
                <a:tab pos="3282907" algn="l"/>
                <a:tab pos="3939490" algn="l"/>
                <a:tab pos="4596072" algn="l"/>
                <a:tab pos="5252653" algn="l"/>
              </a:tabLst>
            </a:pPr>
            <a:r>
              <a:rPr lang="en-US" sz="2500" dirty="0" err="1">
                <a:solidFill>
                  <a:srgbClr val="FFFFFF"/>
                </a:solidFill>
                <a:latin typeface="Consolas" pitchFamily="49" charset="0"/>
              </a:rPr>
              <a:t>addi</a:t>
            </a:r>
            <a:r>
              <a:rPr lang="en-US" sz="2500" dirty="0">
                <a:solidFill>
                  <a:srgbClr val="FFFFFF"/>
                </a:solidFill>
                <a:latin typeface="Consolas" pitchFamily="49" charset="0"/>
              </a:rPr>
              <a:t>	r5, r0, </a:t>
            </a:r>
            <a:r>
              <a:rPr lang="en-US" sz="2500" dirty="0" smtClean="0">
                <a:solidFill>
                  <a:srgbClr val="FFFFFF"/>
                </a:solidFill>
                <a:latin typeface="Consolas" pitchFamily="49" charset="0"/>
              </a:rPr>
              <a:t>10</a:t>
            </a:r>
            <a:endParaRPr lang="en-US" sz="2500" dirty="0">
              <a:solidFill>
                <a:srgbClr val="FFFFFF"/>
              </a:solidFill>
              <a:latin typeface="Consolas" pitchFamily="49" charset="0"/>
            </a:endParaRPr>
          </a:p>
          <a:p>
            <a:pPr>
              <a:lnSpc>
                <a:spcPct val="89000"/>
              </a:lnSpc>
              <a:tabLst>
                <a:tab pos="829366" algn="l"/>
                <a:tab pos="1313162" algn="l"/>
                <a:tab pos="1969745" algn="l"/>
                <a:tab pos="2626327" algn="l"/>
                <a:tab pos="3282907" algn="l"/>
                <a:tab pos="3939490" algn="l"/>
                <a:tab pos="4596072" algn="l"/>
                <a:tab pos="5252653" algn="l"/>
              </a:tabLst>
            </a:pPr>
            <a:r>
              <a:rPr lang="en-US" sz="2500" dirty="0" err="1">
                <a:solidFill>
                  <a:srgbClr val="FFFFFF"/>
                </a:solidFill>
                <a:latin typeface="Consolas" pitchFamily="49" charset="0"/>
              </a:rPr>
              <a:t>muli</a:t>
            </a:r>
            <a:r>
              <a:rPr lang="en-US" sz="2500" dirty="0">
                <a:solidFill>
                  <a:srgbClr val="FFFFFF"/>
                </a:solidFill>
                <a:latin typeface="Consolas" pitchFamily="49" charset="0"/>
              </a:rPr>
              <a:t>	r5, r5, </a:t>
            </a:r>
            <a:r>
              <a:rPr lang="en-US" sz="2500" dirty="0" smtClean="0">
                <a:solidFill>
                  <a:srgbClr val="FFFFFF"/>
                </a:solidFill>
                <a:latin typeface="Consolas" pitchFamily="49" charset="0"/>
              </a:rPr>
              <a:t>2</a:t>
            </a:r>
            <a:endParaRPr lang="en-US" sz="2500" dirty="0">
              <a:solidFill>
                <a:srgbClr val="FFFFFF"/>
              </a:solidFill>
              <a:latin typeface="Consolas" pitchFamily="49" charset="0"/>
            </a:endParaRPr>
          </a:p>
          <a:p>
            <a:pPr>
              <a:lnSpc>
                <a:spcPct val="89000"/>
              </a:lnSpc>
              <a:tabLst>
                <a:tab pos="829366" algn="l"/>
                <a:tab pos="1313162" algn="l"/>
                <a:tab pos="1969745" algn="l"/>
                <a:tab pos="2626327" algn="l"/>
                <a:tab pos="3282907" algn="l"/>
                <a:tab pos="3939490" algn="l"/>
                <a:tab pos="4596072" algn="l"/>
                <a:tab pos="5252653" algn="l"/>
              </a:tabLst>
            </a:pPr>
            <a:r>
              <a:rPr lang="en-US" sz="2500" dirty="0" err="1">
                <a:solidFill>
                  <a:srgbClr val="FFFFFF"/>
                </a:solidFill>
                <a:latin typeface="Consolas" pitchFamily="49" charset="0"/>
              </a:rPr>
              <a:t>addi</a:t>
            </a:r>
            <a:r>
              <a:rPr lang="en-US" sz="2500" dirty="0">
                <a:solidFill>
                  <a:srgbClr val="FFFFFF"/>
                </a:solidFill>
                <a:latin typeface="Consolas" pitchFamily="49" charset="0"/>
              </a:rPr>
              <a:t>	r5, r5, </a:t>
            </a:r>
            <a:r>
              <a:rPr lang="en-US" sz="2500" dirty="0" smtClean="0">
                <a:solidFill>
                  <a:srgbClr val="FFFFFF"/>
                </a:solidFill>
                <a:latin typeface="Consolas" pitchFamily="49" charset="0"/>
              </a:rPr>
              <a:t>15</a:t>
            </a:r>
            <a:endParaRPr lang="en-US" sz="2500" dirty="0">
              <a:solidFill>
                <a:srgbClr val="FFFFFF"/>
              </a:solidFill>
              <a:latin typeface="Consolas" pitchFamily="49" charset="0"/>
            </a:endParaRPr>
          </a:p>
        </p:txBody>
      </p:sp>
      <p:sp>
        <p:nvSpPr>
          <p:cNvPr id="6" name="Text Box 7"/>
          <p:cNvSpPr txBox="1">
            <a:spLocks noChangeArrowheads="1"/>
          </p:cNvSpPr>
          <p:nvPr>
            <p:custDataLst>
              <p:tags r:id="rId2"/>
            </p:custDataLst>
          </p:nvPr>
        </p:nvSpPr>
        <p:spPr bwMode="auto">
          <a:xfrm>
            <a:off x="3239320" y="5105400"/>
            <a:ext cx="5885280" cy="1244291"/>
          </a:xfrm>
          <a:prstGeom prst="rect">
            <a:avLst/>
          </a:prstGeom>
          <a:noFill/>
          <a:ln w="9525">
            <a:solidFill>
              <a:schemeClr val="accent5">
                <a:lumMod val="60000"/>
                <a:lumOff val="40000"/>
              </a:schemeClr>
            </a:solidFill>
            <a:round/>
            <a:headEnd/>
            <a:tailEnd/>
          </a:ln>
          <a:effectLst/>
        </p:spPr>
        <p:txBody>
          <a:bodyPr lIns="90000" tIns="83808" rIns="90000" bIns="45000"/>
          <a:lstStyle/>
          <a:p>
            <a:pPr>
              <a:lnSpc>
                <a:spcPct val="89000"/>
              </a:lnSpc>
              <a:tabLst>
                <a:tab pos="656582" algn="l"/>
                <a:tab pos="1313162" algn="l"/>
                <a:tab pos="1969745" algn="l"/>
                <a:tab pos="2626327" algn="l"/>
                <a:tab pos="3282907" algn="l"/>
                <a:tab pos="3939490" algn="l"/>
                <a:tab pos="4596072" algn="l"/>
                <a:tab pos="5252653" algn="l"/>
                <a:tab pos="5909234" algn="l"/>
              </a:tabLst>
            </a:pPr>
            <a:r>
              <a:rPr lang="en-US" sz="2500" dirty="0">
                <a:solidFill>
                  <a:srgbClr val="FFFFFF"/>
                </a:solidFill>
                <a:latin typeface="Consolas" pitchFamily="49" charset="0"/>
              </a:rPr>
              <a:t>00100000000001010000000000001010</a:t>
            </a:r>
          </a:p>
          <a:p>
            <a:pPr>
              <a:lnSpc>
                <a:spcPct val="89000"/>
              </a:lnSpc>
              <a:tabLst>
                <a:tab pos="656582" algn="l"/>
                <a:tab pos="1313162" algn="l"/>
                <a:tab pos="1969745" algn="l"/>
                <a:tab pos="2626327" algn="l"/>
                <a:tab pos="3282907" algn="l"/>
                <a:tab pos="3939490" algn="l"/>
                <a:tab pos="4596072" algn="l"/>
                <a:tab pos="5252653" algn="l"/>
                <a:tab pos="5909234" algn="l"/>
              </a:tabLst>
            </a:pPr>
            <a:r>
              <a:rPr lang="en-US" sz="2500" dirty="0">
                <a:solidFill>
                  <a:srgbClr val="FFFFFF"/>
                </a:solidFill>
                <a:latin typeface="Consolas" pitchFamily="49" charset="0"/>
              </a:rPr>
              <a:t>00000000000001010010100001000000</a:t>
            </a:r>
          </a:p>
          <a:p>
            <a:pPr>
              <a:lnSpc>
                <a:spcPct val="89000"/>
              </a:lnSpc>
              <a:tabLst>
                <a:tab pos="656582" algn="l"/>
                <a:tab pos="1313162" algn="l"/>
                <a:tab pos="1969745" algn="l"/>
                <a:tab pos="2626327" algn="l"/>
                <a:tab pos="3282907" algn="l"/>
                <a:tab pos="3939490" algn="l"/>
                <a:tab pos="4596072" algn="l"/>
                <a:tab pos="5252653" algn="l"/>
                <a:tab pos="5909234" algn="l"/>
              </a:tabLst>
            </a:pPr>
            <a:r>
              <a:rPr lang="en-US" sz="2500" dirty="0" smtClean="0">
                <a:solidFill>
                  <a:srgbClr val="FFFFFF"/>
                </a:solidFill>
                <a:latin typeface="Consolas" pitchFamily="49" charset="0"/>
              </a:rPr>
              <a:t>00100000101001010000000000001111</a:t>
            </a:r>
            <a:endParaRPr lang="en-US" sz="2500" dirty="0">
              <a:solidFill>
                <a:srgbClr val="FFFFFF"/>
              </a:solidFill>
              <a:latin typeface="Consolas" pitchFamily="49" charset="0"/>
            </a:endParaRPr>
          </a:p>
        </p:txBody>
      </p:sp>
    </p:spTree>
    <p:extLst>
      <p:ext uri="{BB962C8B-B14F-4D97-AF65-F5344CB8AC3E}">
        <p14:creationId xmlns:p14="http://schemas.microsoft.com/office/powerpoint/2010/main" val="163070534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Assembly Language</a:t>
            </a:r>
            <a:endParaRPr lang="en-US" dirty="0"/>
          </a:p>
        </p:txBody>
      </p:sp>
      <p:sp>
        <p:nvSpPr>
          <p:cNvPr id="3" name="Content Placeholder 2"/>
          <p:cNvSpPr>
            <a:spLocks noGrp="1"/>
          </p:cNvSpPr>
          <p:nvPr>
            <p:ph idx="1"/>
            <p:custDataLst>
              <p:tags r:id="rId2"/>
            </p:custDataLst>
          </p:nvPr>
        </p:nvSpPr>
        <p:spPr>
          <a:xfrm>
            <a:off x="228600" y="685800"/>
            <a:ext cx="8686800" cy="6172200"/>
          </a:xfrm>
        </p:spPr>
        <p:txBody>
          <a:bodyPr>
            <a:normAutofit lnSpcReduction="10000"/>
          </a:bodyPr>
          <a:lstStyle/>
          <a:p>
            <a:r>
              <a:rPr lang="en-GB" dirty="0"/>
              <a:t>Assembly language is used to specify programs at a </a:t>
            </a:r>
            <a:r>
              <a:rPr lang="en-GB" dirty="0" smtClean="0"/>
              <a:t>low-level</a:t>
            </a:r>
          </a:p>
          <a:p>
            <a:endParaRPr lang="en-GB" dirty="0"/>
          </a:p>
          <a:p>
            <a:r>
              <a:rPr lang="en-GB" dirty="0" smtClean="0"/>
              <a:t>Will I program in assembly?</a:t>
            </a:r>
          </a:p>
          <a:p>
            <a:r>
              <a:rPr lang="en-GB" dirty="0" smtClean="0"/>
              <a:t>A: I do...</a:t>
            </a:r>
          </a:p>
          <a:p>
            <a:pPr lvl="1"/>
            <a:r>
              <a:rPr lang="en-GB" dirty="0" smtClean="0"/>
              <a:t>For CS 3410 (and some CS 4410/4411)</a:t>
            </a:r>
          </a:p>
          <a:p>
            <a:pPr lvl="1"/>
            <a:r>
              <a:rPr lang="en-GB" dirty="0" smtClean="0"/>
              <a:t>For kernel hacking, device drivers, GPU, etc.</a:t>
            </a:r>
          </a:p>
          <a:p>
            <a:pPr lvl="1"/>
            <a:r>
              <a:rPr lang="en-GB" dirty="0" smtClean="0"/>
              <a:t>For performance (but compilers are getting better)</a:t>
            </a:r>
          </a:p>
          <a:p>
            <a:pPr lvl="1"/>
            <a:r>
              <a:rPr lang="en-GB" dirty="0" smtClean="0"/>
              <a:t>For highly time critical sections</a:t>
            </a:r>
          </a:p>
          <a:p>
            <a:pPr lvl="1"/>
            <a:r>
              <a:rPr lang="en-GB" dirty="0" smtClean="0"/>
              <a:t>For hardware without high level languages</a:t>
            </a:r>
          </a:p>
          <a:p>
            <a:pPr lvl="1"/>
            <a:r>
              <a:rPr lang="en-GB" dirty="0" smtClean="0"/>
              <a:t>For new &amp; advanced instructions: </a:t>
            </a:r>
            <a:r>
              <a:rPr lang="en-GB" dirty="0" err="1" smtClean="0"/>
              <a:t>rdtsc</a:t>
            </a:r>
            <a:r>
              <a:rPr lang="en-GB" dirty="0" smtClean="0"/>
              <a:t>, debug registers, performance counters, synchronization, ...</a:t>
            </a:r>
          </a:p>
        </p:txBody>
      </p:sp>
    </p:spTree>
    <p:extLst>
      <p:ext uri="{BB962C8B-B14F-4D97-AF65-F5344CB8AC3E}">
        <p14:creationId xmlns:p14="http://schemas.microsoft.com/office/powerpoint/2010/main" val="2611376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Assembly Language</a:t>
            </a:r>
            <a:endParaRPr lang="en-US" dirty="0"/>
          </a:p>
        </p:txBody>
      </p:sp>
      <p:sp>
        <p:nvSpPr>
          <p:cNvPr id="3" name="Content Placeholder 2"/>
          <p:cNvSpPr>
            <a:spLocks noGrp="1"/>
          </p:cNvSpPr>
          <p:nvPr>
            <p:ph idx="1"/>
            <p:custDataLst>
              <p:tags r:id="rId2"/>
            </p:custDataLst>
          </p:nvPr>
        </p:nvSpPr>
        <p:spPr>
          <a:xfrm>
            <a:off x="228600" y="685800"/>
            <a:ext cx="8686800" cy="6172200"/>
          </a:xfrm>
        </p:spPr>
        <p:txBody>
          <a:bodyPr>
            <a:normAutofit/>
          </a:bodyPr>
          <a:lstStyle/>
          <a:p>
            <a:r>
              <a:rPr lang="en-GB" dirty="0"/>
              <a:t>Assembly language is used to specify programs at a </a:t>
            </a:r>
            <a:r>
              <a:rPr lang="en-GB" dirty="0" smtClean="0"/>
              <a:t>low-level</a:t>
            </a:r>
          </a:p>
          <a:p>
            <a:endParaRPr lang="en-GB" dirty="0" smtClean="0"/>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What does a program consist of?</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MIPS instructions</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Program data (strings, variables, </a:t>
            </a:r>
            <a:r>
              <a:rPr lang="en-GB" dirty="0" err="1"/>
              <a:t>etc</a:t>
            </a:r>
            <a:r>
              <a:rPr lang="en-GB" dirty="0"/>
              <a:t>)</a:t>
            </a:r>
            <a:br>
              <a:rPr lang="en-GB" dirty="0"/>
            </a:br>
            <a:endParaRPr lang="en-GB" dirty="0"/>
          </a:p>
          <a:p>
            <a:endParaRPr lang="en-GB" dirty="0"/>
          </a:p>
        </p:txBody>
      </p:sp>
    </p:spTree>
    <p:extLst>
      <p:ext uri="{BB962C8B-B14F-4D97-AF65-F5344CB8AC3E}">
        <p14:creationId xmlns:p14="http://schemas.microsoft.com/office/powerpoint/2010/main" val="944944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Announcement</a:t>
            </a:r>
            <a:endParaRPr lang="en-US" dirty="0"/>
          </a:p>
        </p:txBody>
      </p:sp>
      <p:sp>
        <p:nvSpPr>
          <p:cNvPr id="4" name="Content Placeholder 3"/>
          <p:cNvSpPr>
            <a:spLocks noGrp="1"/>
          </p:cNvSpPr>
          <p:nvPr>
            <p:ph idx="1"/>
          </p:nvPr>
        </p:nvSpPr>
        <p:spPr>
          <a:xfrm>
            <a:off x="152400" y="609600"/>
            <a:ext cx="9067800" cy="6324600"/>
          </a:xfrm>
        </p:spPr>
        <p:txBody>
          <a:bodyPr>
            <a:normAutofit/>
          </a:bodyPr>
          <a:lstStyle/>
          <a:p>
            <a:pPr marL="0" indent="0"/>
            <a:r>
              <a:rPr lang="en-US" dirty="0" smtClean="0"/>
              <a:t>Upcoming agenda</a:t>
            </a:r>
          </a:p>
          <a:p>
            <a:pPr marL="573088" lvl="1" indent="-457200">
              <a:buFont typeface="Arial"/>
              <a:buChar char="•"/>
            </a:pPr>
            <a:r>
              <a:rPr lang="en-US" dirty="0" smtClean="0"/>
              <a:t>PA1 due yesterday</a:t>
            </a:r>
          </a:p>
          <a:p>
            <a:pPr marL="573088" lvl="1" indent="-457200">
              <a:buFont typeface="Arial"/>
              <a:buChar char="•"/>
            </a:pPr>
            <a:endParaRPr lang="en-US" dirty="0" smtClean="0"/>
          </a:p>
          <a:p>
            <a:pPr marL="573088" lvl="1" indent="-457200">
              <a:buFont typeface="Arial"/>
              <a:buChar char="•"/>
            </a:pPr>
            <a:r>
              <a:rPr lang="en-US" dirty="0" smtClean="0"/>
              <a:t>PA2 available and discussed during lab section this week</a:t>
            </a:r>
          </a:p>
          <a:p>
            <a:pPr marL="573088" lvl="1" indent="-457200">
              <a:buFont typeface="Arial"/>
              <a:buChar char="•"/>
            </a:pPr>
            <a:r>
              <a:rPr lang="en-US" dirty="0" smtClean="0"/>
              <a:t>PA2 Work-in-Progress due Monday, March 16</a:t>
            </a:r>
            <a:r>
              <a:rPr lang="en-US" baseline="30000" dirty="0" smtClean="0"/>
              <a:t>th</a:t>
            </a:r>
            <a:r>
              <a:rPr lang="en-US" dirty="0" smtClean="0"/>
              <a:t> </a:t>
            </a:r>
          </a:p>
          <a:p>
            <a:pPr marL="573088" lvl="1" indent="-457200">
              <a:buFont typeface="Arial"/>
              <a:buChar char="•"/>
            </a:pPr>
            <a:r>
              <a:rPr lang="en-US" dirty="0" smtClean="0"/>
              <a:t>PA2 due Thursday, March 26</a:t>
            </a:r>
            <a:r>
              <a:rPr lang="en-US" baseline="30000" dirty="0" smtClean="0"/>
              <a:t>th</a:t>
            </a:r>
            <a:r>
              <a:rPr lang="en-US" dirty="0" smtClean="0"/>
              <a:t>  </a:t>
            </a:r>
          </a:p>
          <a:p>
            <a:pPr marL="573088" lvl="1" indent="-457200">
              <a:buFont typeface="Arial"/>
              <a:buChar char="•"/>
            </a:pPr>
            <a:endParaRPr lang="en-US" dirty="0" smtClean="0"/>
          </a:p>
          <a:p>
            <a:pPr marL="573088" lvl="1" indent="-457200">
              <a:buFont typeface="Arial"/>
              <a:buChar char="•"/>
            </a:pPr>
            <a:r>
              <a:rPr lang="en-US" dirty="0" smtClean="0"/>
              <a:t>HW2 available next week, due before Prelim2 in April</a:t>
            </a:r>
          </a:p>
          <a:p>
            <a:pPr marL="573088" lvl="1" indent="-457200">
              <a:buFont typeface="Arial"/>
              <a:buChar char="•"/>
            </a:pPr>
            <a:endParaRPr lang="en-US" dirty="0" smtClean="0"/>
          </a:p>
          <a:p>
            <a:pPr marL="573088" lvl="1" indent="-457200">
              <a:buFont typeface="Arial"/>
              <a:buChar char="•"/>
            </a:pPr>
            <a:r>
              <a:rPr lang="en-US" dirty="0" smtClean="0">
                <a:solidFill>
                  <a:schemeClr val="accent5">
                    <a:lumMod val="60000"/>
                    <a:lumOff val="40000"/>
                  </a:schemeClr>
                </a:solidFill>
              </a:rPr>
              <a:t>Spring break:</a:t>
            </a:r>
            <a:r>
              <a:rPr lang="en-US" dirty="0" smtClean="0">
                <a:solidFill>
                  <a:schemeClr val="accent1"/>
                </a:solidFill>
              </a:rPr>
              <a:t> </a:t>
            </a:r>
            <a:r>
              <a:rPr lang="en-US" dirty="0" smtClean="0">
                <a:solidFill>
                  <a:schemeClr val="bg1"/>
                </a:solidFill>
              </a:rPr>
              <a:t>Saturday, March 28</a:t>
            </a:r>
            <a:r>
              <a:rPr lang="en-US" baseline="30000" dirty="0" smtClean="0">
                <a:solidFill>
                  <a:schemeClr val="bg1"/>
                </a:solidFill>
              </a:rPr>
              <a:t>th</a:t>
            </a:r>
            <a:r>
              <a:rPr lang="en-US" dirty="0" smtClean="0">
                <a:solidFill>
                  <a:schemeClr val="bg1"/>
                </a:solidFill>
              </a:rPr>
              <a:t> to Sunday, April </a:t>
            </a:r>
            <a:r>
              <a:rPr lang="en-US" dirty="0">
                <a:solidFill>
                  <a:schemeClr val="bg1"/>
                </a:solidFill>
              </a:rPr>
              <a:t>5</a:t>
            </a:r>
            <a:r>
              <a:rPr lang="en-US" baseline="30000" dirty="0" smtClean="0">
                <a:solidFill>
                  <a:schemeClr val="bg1"/>
                </a:solidFill>
              </a:rPr>
              <a:t>th</a:t>
            </a:r>
            <a:r>
              <a:rPr lang="en-US" dirty="0" smtClean="0">
                <a:solidFill>
                  <a:schemeClr val="bg1"/>
                </a:solidFill>
              </a:rPr>
              <a:t> </a:t>
            </a:r>
          </a:p>
        </p:txBody>
      </p:sp>
    </p:spTree>
    <p:extLst>
      <p:ext uri="{BB962C8B-B14F-4D97-AF65-F5344CB8AC3E}">
        <p14:creationId xmlns:p14="http://schemas.microsoft.com/office/powerpoint/2010/main" val="20425645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Assembler</a:t>
            </a:r>
            <a:endParaRPr lang="en-US" dirty="0"/>
          </a:p>
        </p:txBody>
      </p:sp>
      <p:sp>
        <p:nvSpPr>
          <p:cNvPr id="3" name="Content Placeholder 2"/>
          <p:cNvSpPr>
            <a:spLocks noGrp="1"/>
          </p:cNvSpPr>
          <p:nvPr>
            <p:ph idx="1"/>
            <p:custDataLst>
              <p:tags r:id="rId2"/>
            </p:custDataLst>
          </p:nvPr>
        </p:nvSpPr>
        <p:spPr/>
        <p:txBody>
          <a:bodyPr>
            <a:normAutofit fontScale="92500" lnSpcReduction="10000"/>
          </a:bodyPr>
          <a:lstStyle/>
          <a:p>
            <a:r>
              <a:rPr lang="en-GB" dirty="0" smtClean="0">
                <a:solidFill>
                  <a:schemeClr val="accent5">
                    <a:lumMod val="60000"/>
                    <a:lumOff val="40000"/>
                  </a:schemeClr>
                </a:solidFill>
              </a:rPr>
              <a:t>Assembler:</a:t>
            </a:r>
          </a:p>
          <a:p>
            <a:r>
              <a:rPr lang="en-GB" dirty="0" smtClean="0"/>
              <a:t>    Input:</a:t>
            </a:r>
          </a:p>
          <a:p>
            <a:r>
              <a:rPr lang="en-GB" dirty="0" smtClean="0"/>
              <a:t>	assembly instructions</a:t>
            </a:r>
          </a:p>
          <a:p>
            <a:r>
              <a:rPr lang="en-GB" dirty="0" smtClean="0"/>
              <a:t>	+ </a:t>
            </a:r>
            <a:r>
              <a:rPr lang="en-GB" dirty="0" err="1" smtClean="0"/>
              <a:t>psuedo</a:t>
            </a:r>
            <a:r>
              <a:rPr lang="en-GB" dirty="0" smtClean="0"/>
              <a:t>-instructions</a:t>
            </a:r>
          </a:p>
          <a:p>
            <a:r>
              <a:rPr lang="en-GB" dirty="0" smtClean="0"/>
              <a:t>	+ data and layout directives</a:t>
            </a:r>
          </a:p>
          <a:p>
            <a:r>
              <a:rPr lang="en-GB" dirty="0"/>
              <a:t> </a:t>
            </a:r>
            <a:r>
              <a:rPr lang="en-GB" dirty="0" smtClean="0"/>
              <a:t>   Output:</a:t>
            </a:r>
          </a:p>
          <a:p>
            <a:r>
              <a:rPr lang="en-GB" dirty="0" smtClean="0"/>
              <a:t>	</a:t>
            </a:r>
            <a:r>
              <a:rPr lang="en-GB" dirty="0" smtClean="0">
                <a:sym typeface="Wingdings" pitchFamily="2" charset="2"/>
              </a:rPr>
              <a:t>Object File </a:t>
            </a:r>
            <a:endParaRPr lang="en-GB" dirty="0" smtClean="0"/>
          </a:p>
          <a:p>
            <a:endParaRPr lang="en-GB" dirty="0" smtClean="0"/>
          </a:p>
          <a:p>
            <a:r>
              <a:rPr lang="en-GB" dirty="0" smtClean="0">
                <a:solidFill>
                  <a:schemeClr val="accent5">
                    <a:lumMod val="60000"/>
                    <a:lumOff val="40000"/>
                  </a:schemeClr>
                </a:solidFill>
              </a:rPr>
              <a:t>Slightly higher level </a:t>
            </a:r>
            <a:r>
              <a:rPr lang="en-GB" dirty="0" smtClean="0"/>
              <a:t>than plain assembly</a:t>
            </a:r>
          </a:p>
          <a:p>
            <a:r>
              <a:rPr lang="en-US" dirty="0" smtClean="0"/>
              <a:t>	</a:t>
            </a:r>
            <a:r>
              <a:rPr lang="en-US" dirty="0" err="1" smtClean="0"/>
              <a:t>e.g</a:t>
            </a:r>
            <a:r>
              <a:rPr lang="en-US" dirty="0" smtClean="0"/>
              <a:t>: takes care of delay slots</a:t>
            </a:r>
          </a:p>
          <a:p>
            <a:r>
              <a:rPr lang="en-US" dirty="0" smtClean="0"/>
              <a:t>		(will reorder instructions or insert </a:t>
            </a:r>
            <a:r>
              <a:rPr lang="en-US" dirty="0" err="1" smtClean="0"/>
              <a:t>nops</a:t>
            </a:r>
            <a:r>
              <a:rPr lang="en-US" dirty="0" smtClean="0"/>
              <a:t>)</a:t>
            </a:r>
            <a:endParaRPr lang="en-US" dirty="0"/>
          </a:p>
        </p:txBody>
      </p:sp>
    </p:spTree>
    <p:extLst>
      <p:ext uri="{BB962C8B-B14F-4D97-AF65-F5344CB8AC3E}">
        <p14:creationId xmlns:p14="http://schemas.microsoft.com/office/powerpoint/2010/main" val="2094928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Assembler</a:t>
            </a:r>
            <a:endParaRPr lang="en-US" dirty="0"/>
          </a:p>
        </p:txBody>
      </p:sp>
      <p:sp>
        <p:nvSpPr>
          <p:cNvPr id="3" name="Content Placeholder 2"/>
          <p:cNvSpPr>
            <a:spLocks noGrp="1"/>
          </p:cNvSpPr>
          <p:nvPr>
            <p:ph idx="1"/>
            <p:custDataLst>
              <p:tags r:id="rId2"/>
            </p:custDataLst>
          </p:nvPr>
        </p:nvSpPr>
        <p:spPr/>
        <p:txBody>
          <a:bodyPr>
            <a:normAutofit fontScale="92500" lnSpcReduction="10000"/>
          </a:bodyPr>
          <a:lstStyle/>
          <a:p>
            <a:r>
              <a:rPr lang="en-GB" dirty="0" smtClean="0">
                <a:solidFill>
                  <a:schemeClr val="accent5">
                    <a:lumMod val="60000"/>
                    <a:lumOff val="40000"/>
                  </a:schemeClr>
                </a:solidFill>
              </a:rPr>
              <a:t>Assembler:</a:t>
            </a:r>
          </a:p>
          <a:p>
            <a:r>
              <a:rPr lang="en-GB" dirty="0" smtClean="0"/>
              <a:t>    Input:</a:t>
            </a:r>
          </a:p>
          <a:p>
            <a:r>
              <a:rPr lang="en-GB" dirty="0" smtClean="0"/>
              <a:t>	assembly instructions</a:t>
            </a:r>
          </a:p>
          <a:p>
            <a:r>
              <a:rPr lang="en-GB" dirty="0" smtClean="0"/>
              <a:t>	+ </a:t>
            </a:r>
            <a:r>
              <a:rPr lang="en-GB" dirty="0" err="1" smtClean="0"/>
              <a:t>psuedo</a:t>
            </a:r>
            <a:r>
              <a:rPr lang="en-GB" dirty="0" smtClean="0"/>
              <a:t>-instructions</a:t>
            </a:r>
          </a:p>
          <a:p>
            <a:r>
              <a:rPr lang="en-GB" dirty="0" smtClean="0"/>
              <a:t>	+ data and layout directives</a:t>
            </a:r>
          </a:p>
          <a:p>
            <a:r>
              <a:rPr lang="en-GB" dirty="0"/>
              <a:t> </a:t>
            </a:r>
            <a:r>
              <a:rPr lang="en-GB" dirty="0" smtClean="0"/>
              <a:t>   Output:</a:t>
            </a:r>
          </a:p>
          <a:p>
            <a:r>
              <a:rPr lang="en-GB" dirty="0" smtClean="0"/>
              <a:t>	</a:t>
            </a:r>
            <a:r>
              <a:rPr lang="en-GB" dirty="0" smtClean="0">
                <a:sym typeface="Wingdings" pitchFamily="2" charset="2"/>
              </a:rPr>
              <a:t>Object File</a:t>
            </a:r>
            <a:endParaRPr lang="en-GB" dirty="0" smtClean="0"/>
          </a:p>
          <a:p>
            <a:endParaRPr lang="en-GB" dirty="0" smtClean="0"/>
          </a:p>
          <a:p>
            <a:r>
              <a:rPr lang="en-GB" dirty="0" smtClean="0">
                <a:solidFill>
                  <a:schemeClr val="accent5">
                    <a:lumMod val="60000"/>
                    <a:lumOff val="40000"/>
                  </a:schemeClr>
                </a:solidFill>
              </a:rPr>
              <a:t>Slightly higher level </a:t>
            </a:r>
            <a:r>
              <a:rPr lang="en-GB" dirty="0" smtClean="0"/>
              <a:t>than plain assembly</a:t>
            </a:r>
          </a:p>
          <a:p>
            <a:r>
              <a:rPr lang="en-US" dirty="0" smtClean="0"/>
              <a:t>	</a:t>
            </a:r>
            <a:r>
              <a:rPr lang="en-US" dirty="0" err="1" smtClean="0"/>
              <a:t>e.g</a:t>
            </a:r>
            <a:r>
              <a:rPr lang="en-US" dirty="0" smtClean="0"/>
              <a:t>: takes care of delay slots</a:t>
            </a:r>
          </a:p>
          <a:p>
            <a:r>
              <a:rPr lang="en-US" dirty="0" smtClean="0"/>
              <a:t>		(will reorder instructions or insert </a:t>
            </a:r>
            <a:r>
              <a:rPr lang="en-US" dirty="0" err="1" smtClean="0"/>
              <a:t>nops</a:t>
            </a:r>
            <a:r>
              <a:rPr lang="en-US" dirty="0" smtClean="0"/>
              <a:t>)</a:t>
            </a:r>
            <a:endParaRPr lang="en-US" dirty="0"/>
          </a:p>
        </p:txBody>
      </p:sp>
      <p:sp>
        <p:nvSpPr>
          <p:cNvPr id="4" name="Rounded Rectangle 3"/>
          <p:cNvSpPr/>
          <p:nvPr/>
        </p:nvSpPr>
        <p:spPr>
          <a:xfrm>
            <a:off x="1143000" y="1752600"/>
            <a:ext cx="4343400" cy="6096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7130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GB" dirty="0" smtClean="0"/>
              <a:t>MIPS Assembly Language Instructions</a:t>
            </a:r>
            <a:endParaRPr lang="en-US" dirty="0"/>
          </a:p>
        </p:txBody>
      </p:sp>
      <p:sp>
        <p:nvSpPr>
          <p:cNvPr id="2262019" name="Rectangle 3"/>
          <p:cNvSpPr>
            <a:spLocks noGrp="1" noChangeArrowheads="1"/>
          </p:cNvSpPr>
          <p:nvPr>
            <p:ph idx="1"/>
            <p:custDataLst>
              <p:tags r:id="rId2"/>
            </p:custDataLst>
          </p:nvPr>
        </p:nvSpPr>
        <p:spPr>
          <a:ln/>
        </p:spPr>
        <p:txBody>
          <a:bodyPr lIns="0" tIns="0" rIns="0" bIns="0">
            <a:noAutofit/>
          </a:bodyPr>
          <a:lstStyle/>
          <a:p>
            <a:pPr marL="339725" indent="-339725" defTabSz="457200">
              <a:lnSpc>
                <a:spcPct val="92000"/>
              </a:lnSpc>
              <a:buSzPct val="147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solidFill>
                  <a:schemeClr val="accent5">
                    <a:lumMod val="60000"/>
                    <a:lumOff val="40000"/>
                  </a:schemeClr>
                </a:solidFill>
              </a:rPr>
              <a:t>Arithmetic/Logical</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ADD, ADDU, SUB, SUBU, AND, OR, XOR, NOR, SLT, SLTU</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ADDI, ADDIU, ANDI, ORI, XORI, LUI, SLL, SRL, SLLV, SRLV, SRAV, SLTI, SLTIU</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solidFill>
                  <a:schemeClr val="accent4">
                    <a:lumMod val="40000"/>
                    <a:lumOff val="60000"/>
                  </a:schemeClr>
                </a:solidFill>
              </a:rPr>
              <a:t>MULT, DIV, MFLO, MTLO, MFHI, </a:t>
            </a:r>
            <a:r>
              <a:rPr lang="en-GB" sz="2400" dirty="0" smtClean="0">
                <a:solidFill>
                  <a:schemeClr val="accent4">
                    <a:lumMod val="40000"/>
                    <a:lumOff val="60000"/>
                  </a:schemeClr>
                </a:solidFill>
              </a:rPr>
              <a:t>MTHI</a:t>
            </a:r>
            <a:endParaRPr lang="en-GB" sz="2800" dirty="0">
              <a:solidFill>
                <a:schemeClr val="accent4">
                  <a:lumMod val="40000"/>
                  <a:lumOff val="60000"/>
                </a:schemeClr>
              </a:solidFill>
            </a:endParaRPr>
          </a:p>
          <a:p>
            <a:pPr marL="339725" indent="-339725" defTabSz="457200">
              <a:lnSpc>
                <a:spcPct val="92000"/>
              </a:lnSpc>
              <a:buSzPct val="147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solidFill>
                  <a:schemeClr val="accent5">
                    <a:lumMod val="60000"/>
                    <a:lumOff val="40000"/>
                  </a:schemeClr>
                </a:solidFill>
              </a:rPr>
              <a:t>Memory Access</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LW, LH, LB, LHU, LBU, LWL, LWR</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SW, SH, SB, SWL, SWR</a:t>
            </a:r>
          </a:p>
          <a:p>
            <a:pPr marL="339725" indent="-339725" defTabSz="457200">
              <a:lnSpc>
                <a:spcPct val="92000"/>
              </a:lnSpc>
              <a:buSzPct val="147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800" dirty="0" smtClean="0"/>
          </a:p>
          <a:p>
            <a:pPr marL="339725" indent="-339725" defTabSz="457200">
              <a:lnSpc>
                <a:spcPct val="92000"/>
              </a:lnSpc>
              <a:buSzPct val="147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smtClean="0">
                <a:solidFill>
                  <a:schemeClr val="accent5">
                    <a:lumMod val="60000"/>
                    <a:lumOff val="40000"/>
                  </a:schemeClr>
                </a:solidFill>
              </a:rPr>
              <a:t>Control </a:t>
            </a:r>
            <a:r>
              <a:rPr lang="en-GB" sz="2800" dirty="0">
                <a:solidFill>
                  <a:schemeClr val="accent5">
                    <a:lumMod val="60000"/>
                    <a:lumOff val="40000"/>
                  </a:schemeClr>
                </a:solidFill>
              </a:rPr>
              <a:t>flow</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BEQ, BNE, BLEZ, BLTZ, BGEZ, BGTZ</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J, JR, JAL, JALR, </a:t>
            </a:r>
            <a:r>
              <a:rPr lang="en-GB" sz="2400" dirty="0">
                <a:solidFill>
                  <a:schemeClr val="accent4">
                    <a:lumMod val="40000"/>
                    <a:lumOff val="60000"/>
                  </a:schemeClr>
                </a:solidFill>
              </a:rPr>
              <a:t>BEQL, BNEL, BLEZL, BGTZL</a:t>
            </a:r>
          </a:p>
          <a:p>
            <a:pPr marL="623887"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Special</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400" dirty="0">
                <a:solidFill>
                  <a:schemeClr val="accent4">
                    <a:lumMod val="40000"/>
                    <a:lumOff val="60000"/>
                  </a:schemeClr>
                </a:solidFill>
              </a:rPr>
              <a:t>LL, SC, SYSCALL, BREAK, SYNC, COPROC</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400" dirty="0"/>
          </a:p>
        </p:txBody>
      </p:sp>
    </p:spTree>
    <p:extLst>
      <p:ext uri="{BB962C8B-B14F-4D97-AF65-F5344CB8AC3E}">
        <p14:creationId xmlns:p14="http://schemas.microsoft.com/office/powerpoint/2010/main" val="57270768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62019">
                                            <p:txEl>
                                              <p:pRg st="11" end="1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6201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Assembler</a:t>
            </a:r>
            <a:endParaRPr lang="en-US" dirty="0"/>
          </a:p>
        </p:txBody>
      </p:sp>
      <p:sp>
        <p:nvSpPr>
          <p:cNvPr id="3" name="Content Placeholder 2"/>
          <p:cNvSpPr>
            <a:spLocks noGrp="1"/>
          </p:cNvSpPr>
          <p:nvPr>
            <p:ph idx="1"/>
            <p:custDataLst>
              <p:tags r:id="rId2"/>
            </p:custDataLst>
          </p:nvPr>
        </p:nvSpPr>
        <p:spPr/>
        <p:txBody>
          <a:bodyPr>
            <a:normAutofit fontScale="92500" lnSpcReduction="10000"/>
          </a:bodyPr>
          <a:lstStyle/>
          <a:p>
            <a:r>
              <a:rPr lang="en-GB" dirty="0" smtClean="0">
                <a:solidFill>
                  <a:schemeClr val="accent5">
                    <a:lumMod val="60000"/>
                    <a:lumOff val="40000"/>
                  </a:schemeClr>
                </a:solidFill>
              </a:rPr>
              <a:t>Assembler:</a:t>
            </a:r>
          </a:p>
          <a:p>
            <a:r>
              <a:rPr lang="en-GB" dirty="0"/>
              <a:t> </a:t>
            </a:r>
            <a:r>
              <a:rPr lang="en-GB" dirty="0" smtClean="0"/>
              <a:t>   Input:</a:t>
            </a:r>
          </a:p>
          <a:p>
            <a:r>
              <a:rPr lang="en-GB" dirty="0" smtClean="0"/>
              <a:t>	assembly instructions</a:t>
            </a:r>
          </a:p>
          <a:p>
            <a:r>
              <a:rPr lang="en-GB" dirty="0" smtClean="0"/>
              <a:t>	+ </a:t>
            </a:r>
            <a:r>
              <a:rPr lang="en-GB" dirty="0" err="1" smtClean="0"/>
              <a:t>psuedo</a:t>
            </a:r>
            <a:r>
              <a:rPr lang="en-GB" dirty="0" smtClean="0"/>
              <a:t>-instructions</a:t>
            </a:r>
          </a:p>
          <a:p>
            <a:r>
              <a:rPr lang="en-GB" dirty="0" smtClean="0"/>
              <a:t>	+ data and layout directives</a:t>
            </a:r>
          </a:p>
          <a:p>
            <a:r>
              <a:rPr lang="en-GB" dirty="0" smtClean="0"/>
              <a:t>    Output:</a:t>
            </a:r>
          </a:p>
          <a:p>
            <a:r>
              <a:rPr lang="en-GB" dirty="0" smtClean="0"/>
              <a:t>	</a:t>
            </a:r>
            <a:r>
              <a:rPr lang="en-GB" dirty="0" smtClean="0">
                <a:sym typeface="Wingdings" pitchFamily="2" charset="2"/>
              </a:rPr>
              <a:t>Object file</a:t>
            </a:r>
            <a:endParaRPr lang="en-GB" dirty="0" smtClean="0"/>
          </a:p>
          <a:p>
            <a:endParaRPr lang="en-GB" dirty="0" smtClean="0"/>
          </a:p>
          <a:p>
            <a:r>
              <a:rPr lang="en-GB" dirty="0" smtClean="0">
                <a:solidFill>
                  <a:schemeClr val="accent5">
                    <a:lumMod val="60000"/>
                    <a:lumOff val="40000"/>
                  </a:schemeClr>
                </a:solidFill>
              </a:rPr>
              <a:t>Slightly higher level </a:t>
            </a:r>
            <a:r>
              <a:rPr lang="en-GB" dirty="0" smtClean="0"/>
              <a:t>than plain assembly</a:t>
            </a:r>
          </a:p>
          <a:p>
            <a:r>
              <a:rPr lang="en-US" dirty="0" smtClean="0"/>
              <a:t>	</a:t>
            </a:r>
            <a:r>
              <a:rPr lang="en-US" dirty="0" err="1" smtClean="0"/>
              <a:t>e.g</a:t>
            </a:r>
            <a:r>
              <a:rPr lang="en-US" dirty="0" smtClean="0"/>
              <a:t>: takes care of delay slots</a:t>
            </a:r>
          </a:p>
          <a:p>
            <a:r>
              <a:rPr lang="en-US" dirty="0" smtClean="0"/>
              <a:t>		(will reorder instructions or insert </a:t>
            </a:r>
            <a:r>
              <a:rPr lang="en-US" dirty="0" err="1" smtClean="0"/>
              <a:t>nops</a:t>
            </a:r>
            <a:r>
              <a:rPr lang="en-US" dirty="0" smtClean="0"/>
              <a:t>)</a:t>
            </a:r>
            <a:endParaRPr lang="en-US" dirty="0"/>
          </a:p>
        </p:txBody>
      </p:sp>
      <p:sp>
        <p:nvSpPr>
          <p:cNvPr id="4" name="Rounded Rectangle 3"/>
          <p:cNvSpPr/>
          <p:nvPr/>
        </p:nvSpPr>
        <p:spPr>
          <a:xfrm>
            <a:off x="1219200" y="2286000"/>
            <a:ext cx="4343400" cy="6096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6674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Pseudo-Instructions</a:t>
            </a:r>
            <a:endParaRPr lang="en-US" dirty="0"/>
          </a:p>
        </p:txBody>
      </p:sp>
      <p:sp>
        <p:nvSpPr>
          <p:cNvPr id="3" name="Content Placeholder 2"/>
          <p:cNvSpPr>
            <a:spLocks noGrp="1"/>
          </p:cNvSpPr>
          <p:nvPr>
            <p:ph idx="1"/>
            <p:custDataLst>
              <p:tags r:id="rId2"/>
            </p:custDataLst>
          </p:nvPr>
        </p:nvSpPr>
        <p:spPr>
          <a:xfrm>
            <a:off x="0" y="685800"/>
            <a:ext cx="9372600" cy="6172200"/>
          </a:xfrm>
        </p:spPr>
        <p:txBody>
          <a:bodyPr>
            <a:normAutofit/>
          </a:bodyPr>
          <a:lstStyle/>
          <a:p>
            <a:r>
              <a:rPr lang="en-US" dirty="0" smtClean="0">
                <a:solidFill>
                  <a:schemeClr val="accent5">
                    <a:lumMod val="60000"/>
                    <a:lumOff val="40000"/>
                  </a:schemeClr>
                </a:solidFill>
              </a:rPr>
              <a:t>Pseudo-Instructions</a:t>
            </a:r>
          </a:p>
          <a:p>
            <a:r>
              <a:rPr lang="en-US" dirty="0" smtClean="0"/>
              <a:t>NOP </a:t>
            </a:r>
            <a:r>
              <a:rPr lang="en-US" dirty="0" smtClean="0">
                <a:solidFill>
                  <a:schemeClr val="accent5">
                    <a:lumMod val="60000"/>
                    <a:lumOff val="40000"/>
                  </a:schemeClr>
                </a:solidFill>
              </a:rPr>
              <a:t># do nothing</a:t>
            </a:r>
          </a:p>
          <a:p>
            <a:pPr lvl="1"/>
            <a:r>
              <a:rPr lang="en-US" dirty="0" smtClean="0">
                <a:solidFill>
                  <a:schemeClr val="bg1"/>
                </a:solidFill>
              </a:rPr>
              <a:t>SLL r0, r0, 0</a:t>
            </a:r>
          </a:p>
          <a:p>
            <a:r>
              <a:rPr lang="en-US" dirty="0" smtClean="0"/>
              <a:t>MOVE </a:t>
            </a:r>
            <a:r>
              <a:rPr lang="en-US" dirty="0" err="1" smtClean="0"/>
              <a:t>reg</a:t>
            </a:r>
            <a:r>
              <a:rPr lang="en-US" dirty="0" smtClean="0"/>
              <a:t>, </a:t>
            </a:r>
            <a:r>
              <a:rPr lang="en-US" dirty="0" err="1" smtClean="0"/>
              <a:t>reg</a:t>
            </a:r>
            <a:r>
              <a:rPr lang="en-US" dirty="0" smtClean="0">
                <a:solidFill>
                  <a:schemeClr val="accent1"/>
                </a:solidFill>
              </a:rPr>
              <a:t> </a:t>
            </a:r>
            <a:r>
              <a:rPr lang="en-US" dirty="0" smtClean="0">
                <a:solidFill>
                  <a:schemeClr val="accent5">
                    <a:lumMod val="60000"/>
                    <a:lumOff val="40000"/>
                  </a:schemeClr>
                </a:solidFill>
              </a:rPr>
              <a:t># copy between </a:t>
            </a:r>
            <a:r>
              <a:rPr lang="en-US" dirty="0" err="1" smtClean="0">
                <a:solidFill>
                  <a:schemeClr val="accent5">
                    <a:lumMod val="60000"/>
                    <a:lumOff val="40000"/>
                  </a:schemeClr>
                </a:solidFill>
              </a:rPr>
              <a:t>regs</a:t>
            </a:r>
            <a:endParaRPr lang="en-US" dirty="0" smtClean="0">
              <a:solidFill>
                <a:schemeClr val="accent5">
                  <a:lumMod val="60000"/>
                  <a:lumOff val="40000"/>
                </a:schemeClr>
              </a:solidFill>
            </a:endParaRPr>
          </a:p>
          <a:p>
            <a:pPr lvl="1"/>
            <a:r>
              <a:rPr lang="en-US" dirty="0" smtClean="0">
                <a:solidFill>
                  <a:schemeClr val="bg1"/>
                </a:solidFill>
              </a:rPr>
              <a:t>ADD r2, r0, r1  </a:t>
            </a:r>
            <a:r>
              <a:rPr lang="en-US" dirty="0" smtClean="0">
                <a:solidFill>
                  <a:schemeClr val="accent5">
                    <a:lumMod val="60000"/>
                    <a:lumOff val="40000"/>
                  </a:schemeClr>
                </a:solidFill>
              </a:rPr>
              <a:t># copies contents of r1 to r2</a:t>
            </a:r>
          </a:p>
          <a:p>
            <a:r>
              <a:rPr lang="en-US" dirty="0" smtClean="0"/>
              <a:t>LI </a:t>
            </a:r>
            <a:r>
              <a:rPr lang="en-US" dirty="0" err="1" smtClean="0"/>
              <a:t>reg</a:t>
            </a:r>
            <a:r>
              <a:rPr lang="en-US" dirty="0" smtClean="0"/>
              <a:t>, </a:t>
            </a:r>
            <a:r>
              <a:rPr lang="en-US" dirty="0" err="1" smtClean="0"/>
              <a:t>imm</a:t>
            </a:r>
            <a:r>
              <a:rPr lang="en-US" dirty="0" smtClean="0"/>
              <a:t> </a:t>
            </a:r>
            <a:r>
              <a:rPr lang="en-US" dirty="0" smtClean="0">
                <a:solidFill>
                  <a:schemeClr val="accent5">
                    <a:lumMod val="60000"/>
                    <a:lumOff val="40000"/>
                  </a:schemeClr>
                </a:solidFill>
              </a:rPr>
              <a:t># load immediate (up to 32 bits)</a:t>
            </a:r>
          </a:p>
          <a:p>
            <a:r>
              <a:rPr lang="en-US" dirty="0" smtClean="0"/>
              <a:t>LA </a:t>
            </a:r>
            <a:r>
              <a:rPr lang="en-US" dirty="0" err="1" smtClean="0"/>
              <a:t>reg</a:t>
            </a:r>
            <a:r>
              <a:rPr lang="en-US" dirty="0" smtClean="0"/>
              <a:t>, label </a:t>
            </a:r>
            <a:r>
              <a:rPr lang="en-US" dirty="0" smtClean="0">
                <a:solidFill>
                  <a:schemeClr val="accent5">
                    <a:lumMod val="60000"/>
                    <a:lumOff val="40000"/>
                  </a:schemeClr>
                </a:solidFill>
              </a:rPr>
              <a:t># load address (32 bits)</a:t>
            </a:r>
          </a:p>
          <a:p>
            <a:r>
              <a:rPr lang="en-US" dirty="0" smtClean="0"/>
              <a:t>B label </a:t>
            </a:r>
            <a:r>
              <a:rPr lang="en-US" dirty="0" smtClean="0">
                <a:solidFill>
                  <a:schemeClr val="accent5">
                    <a:lumMod val="60000"/>
                    <a:lumOff val="40000"/>
                  </a:schemeClr>
                </a:solidFill>
              </a:rPr>
              <a:t># unconditional branch</a:t>
            </a:r>
          </a:p>
          <a:p>
            <a:r>
              <a:rPr lang="en-US" dirty="0" smtClean="0"/>
              <a:t>BLT </a:t>
            </a:r>
            <a:r>
              <a:rPr lang="en-US" dirty="0" err="1" smtClean="0"/>
              <a:t>reg</a:t>
            </a:r>
            <a:r>
              <a:rPr lang="en-US" dirty="0" smtClean="0"/>
              <a:t>, </a:t>
            </a:r>
            <a:r>
              <a:rPr lang="en-US" dirty="0" err="1" smtClean="0"/>
              <a:t>reg</a:t>
            </a:r>
            <a:r>
              <a:rPr lang="en-US" dirty="0" smtClean="0"/>
              <a:t>, label </a:t>
            </a:r>
            <a:r>
              <a:rPr lang="en-US" dirty="0" smtClean="0">
                <a:solidFill>
                  <a:schemeClr val="accent5">
                    <a:lumMod val="60000"/>
                    <a:lumOff val="40000"/>
                  </a:schemeClr>
                </a:solidFill>
              </a:rPr>
              <a:t># branch less than</a:t>
            </a:r>
          </a:p>
          <a:p>
            <a:pPr lvl="1"/>
            <a:r>
              <a:rPr lang="en-US" dirty="0" smtClean="0">
                <a:solidFill>
                  <a:schemeClr val="bg1"/>
                </a:solidFill>
              </a:rPr>
              <a:t>SLT r1, </a:t>
            </a:r>
            <a:r>
              <a:rPr lang="en-US" dirty="0" err="1" smtClean="0">
                <a:solidFill>
                  <a:schemeClr val="bg1"/>
                </a:solidFill>
              </a:rPr>
              <a:t>rA</a:t>
            </a:r>
            <a:r>
              <a:rPr lang="en-US" dirty="0" smtClean="0">
                <a:solidFill>
                  <a:schemeClr val="bg1"/>
                </a:solidFill>
              </a:rPr>
              <a:t>, </a:t>
            </a:r>
            <a:r>
              <a:rPr lang="en-US" dirty="0" err="1" smtClean="0">
                <a:solidFill>
                  <a:schemeClr val="bg1"/>
                </a:solidFill>
              </a:rPr>
              <a:t>rB</a:t>
            </a:r>
            <a:r>
              <a:rPr lang="en-US" dirty="0" smtClean="0">
                <a:solidFill>
                  <a:schemeClr val="bg1"/>
                </a:solidFill>
              </a:rPr>
              <a:t> </a:t>
            </a:r>
            <a:r>
              <a:rPr lang="en-US" dirty="0" smtClean="0">
                <a:solidFill>
                  <a:schemeClr val="accent5">
                    <a:lumMod val="60000"/>
                    <a:lumOff val="40000"/>
                  </a:schemeClr>
                </a:solidFill>
              </a:rPr>
              <a:t># r1 = 1 if R[</a:t>
            </a:r>
            <a:r>
              <a:rPr lang="en-US" dirty="0" err="1" smtClean="0">
                <a:solidFill>
                  <a:schemeClr val="accent5">
                    <a:lumMod val="60000"/>
                    <a:lumOff val="40000"/>
                  </a:schemeClr>
                </a:solidFill>
              </a:rPr>
              <a:t>rA</a:t>
            </a:r>
            <a:r>
              <a:rPr lang="en-US" dirty="0" smtClean="0">
                <a:solidFill>
                  <a:schemeClr val="accent5">
                    <a:lumMod val="60000"/>
                    <a:lumOff val="40000"/>
                  </a:schemeClr>
                </a:solidFill>
              </a:rPr>
              <a:t>] &lt; R[</a:t>
            </a:r>
            <a:r>
              <a:rPr lang="en-US" dirty="0" err="1" smtClean="0">
                <a:solidFill>
                  <a:schemeClr val="accent5">
                    <a:lumMod val="60000"/>
                    <a:lumOff val="40000"/>
                  </a:schemeClr>
                </a:solidFill>
              </a:rPr>
              <a:t>rB</a:t>
            </a:r>
            <a:r>
              <a:rPr lang="en-US" dirty="0" smtClean="0">
                <a:solidFill>
                  <a:schemeClr val="accent5">
                    <a:lumMod val="60000"/>
                    <a:lumOff val="40000"/>
                  </a:schemeClr>
                </a:solidFill>
              </a:rPr>
              <a:t>]; </a:t>
            </a:r>
            <a:r>
              <a:rPr lang="en-US" dirty="0" err="1" smtClean="0">
                <a:solidFill>
                  <a:schemeClr val="accent5">
                    <a:lumMod val="60000"/>
                    <a:lumOff val="40000"/>
                  </a:schemeClr>
                </a:solidFill>
              </a:rPr>
              <a:t>o.w</a:t>
            </a:r>
            <a:r>
              <a:rPr lang="en-US" dirty="0" smtClean="0">
                <a:solidFill>
                  <a:schemeClr val="accent5">
                    <a:lumMod val="60000"/>
                    <a:lumOff val="40000"/>
                  </a:schemeClr>
                </a:solidFill>
              </a:rPr>
              <a:t>. r1 = 0</a:t>
            </a:r>
          </a:p>
          <a:p>
            <a:pPr lvl="1"/>
            <a:r>
              <a:rPr lang="en-US" dirty="0" smtClean="0">
                <a:solidFill>
                  <a:schemeClr val="bg1"/>
                </a:solidFill>
              </a:rPr>
              <a:t>BNE r1, r0, label </a:t>
            </a:r>
            <a:r>
              <a:rPr lang="en-US" dirty="0" smtClean="0">
                <a:solidFill>
                  <a:schemeClr val="accent5">
                    <a:lumMod val="60000"/>
                    <a:lumOff val="40000"/>
                  </a:schemeClr>
                </a:solidFill>
              </a:rPr>
              <a:t># go to address label if r1!=r0; i.t. </a:t>
            </a:r>
            <a:r>
              <a:rPr lang="en-US" dirty="0" err="1" smtClean="0">
                <a:solidFill>
                  <a:schemeClr val="accent5">
                    <a:lumMod val="60000"/>
                    <a:lumOff val="40000"/>
                  </a:schemeClr>
                </a:solidFill>
              </a:rPr>
              <a:t>rA</a:t>
            </a:r>
            <a:r>
              <a:rPr lang="en-US" dirty="0" smtClean="0">
                <a:solidFill>
                  <a:schemeClr val="accent5">
                    <a:lumMod val="60000"/>
                    <a:lumOff val="40000"/>
                  </a:schemeClr>
                </a:solidFill>
              </a:rPr>
              <a:t> &lt; </a:t>
            </a:r>
            <a:r>
              <a:rPr lang="en-US" dirty="0" err="1" smtClean="0">
                <a:solidFill>
                  <a:schemeClr val="accent5">
                    <a:lumMod val="60000"/>
                    <a:lumOff val="40000"/>
                  </a:schemeClr>
                </a:solidFill>
              </a:rPr>
              <a:t>rB</a:t>
            </a:r>
            <a:endParaRPr lang="en-US" dirty="0" smtClean="0">
              <a:solidFill>
                <a:schemeClr val="accent5">
                  <a:lumMod val="60000"/>
                  <a:lumOff val="40000"/>
                </a:schemeClr>
              </a:solidFill>
            </a:endParaRPr>
          </a:p>
        </p:txBody>
      </p:sp>
    </p:spTree>
    <p:extLst>
      <p:ext uri="{BB962C8B-B14F-4D97-AF65-F5344CB8AC3E}">
        <p14:creationId xmlns:p14="http://schemas.microsoft.com/office/powerpoint/2010/main" val="3186081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Assembler</a:t>
            </a:r>
            <a:endParaRPr lang="en-US" dirty="0"/>
          </a:p>
        </p:txBody>
      </p:sp>
      <p:sp>
        <p:nvSpPr>
          <p:cNvPr id="3" name="Content Placeholder 2"/>
          <p:cNvSpPr>
            <a:spLocks noGrp="1"/>
          </p:cNvSpPr>
          <p:nvPr>
            <p:ph idx="1"/>
            <p:custDataLst>
              <p:tags r:id="rId2"/>
            </p:custDataLst>
          </p:nvPr>
        </p:nvSpPr>
        <p:spPr/>
        <p:txBody>
          <a:bodyPr>
            <a:normAutofit fontScale="92500" lnSpcReduction="10000"/>
          </a:bodyPr>
          <a:lstStyle/>
          <a:p>
            <a:r>
              <a:rPr lang="en-GB" dirty="0" smtClean="0">
                <a:solidFill>
                  <a:schemeClr val="accent5">
                    <a:lumMod val="60000"/>
                    <a:lumOff val="40000"/>
                  </a:schemeClr>
                </a:solidFill>
              </a:rPr>
              <a:t>Assembler:</a:t>
            </a:r>
          </a:p>
          <a:p>
            <a:r>
              <a:rPr lang="en-GB" dirty="0" smtClean="0"/>
              <a:t>    Input:</a:t>
            </a:r>
          </a:p>
          <a:p>
            <a:r>
              <a:rPr lang="en-GB" dirty="0" smtClean="0"/>
              <a:t>	assembly instructions</a:t>
            </a:r>
          </a:p>
          <a:p>
            <a:r>
              <a:rPr lang="en-GB" dirty="0" smtClean="0"/>
              <a:t>	+ </a:t>
            </a:r>
            <a:r>
              <a:rPr lang="en-GB" dirty="0" err="1" smtClean="0"/>
              <a:t>psuedo</a:t>
            </a:r>
            <a:r>
              <a:rPr lang="en-GB" dirty="0" smtClean="0"/>
              <a:t>-instructions</a:t>
            </a:r>
          </a:p>
          <a:p>
            <a:r>
              <a:rPr lang="en-GB" dirty="0" smtClean="0"/>
              <a:t>	+ data and layout directives</a:t>
            </a:r>
          </a:p>
          <a:p>
            <a:r>
              <a:rPr lang="en-GB" dirty="0" smtClean="0"/>
              <a:t>    Output:</a:t>
            </a:r>
          </a:p>
          <a:p>
            <a:r>
              <a:rPr lang="en-GB" dirty="0" smtClean="0"/>
              <a:t>	</a:t>
            </a:r>
            <a:r>
              <a:rPr lang="en-GB" dirty="0" smtClean="0">
                <a:sym typeface="Wingdings" pitchFamily="2" charset="2"/>
              </a:rPr>
              <a:t>Object file</a:t>
            </a:r>
            <a:endParaRPr lang="en-GB" dirty="0" smtClean="0"/>
          </a:p>
          <a:p>
            <a:endParaRPr lang="en-GB" dirty="0" smtClean="0"/>
          </a:p>
          <a:p>
            <a:r>
              <a:rPr lang="en-GB" dirty="0" smtClean="0">
                <a:solidFill>
                  <a:schemeClr val="accent5">
                    <a:lumMod val="60000"/>
                    <a:lumOff val="40000"/>
                  </a:schemeClr>
                </a:solidFill>
              </a:rPr>
              <a:t>Slightly higher level </a:t>
            </a:r>
            <a:r>
              <a:rPr lang="en-GB" dirty="0" smtClean="0"/>
              <a:t>than plain assembly</a:t>
            </a:r>
          </a:p>
          <a:p>
            <a:r>
              <a:rPr lang="en-US" dirty="0" smtClean="0"/>
              <a:t>	</a:t>
            </a:r>
            <a:r>
              <a:rPr lang="en-US" dirty="0" err="1" smtClean="0"/>
              <a:t>e.g</a:t>
            </a:r>
            <a:r>
              <a:rPr lang="en-US" dirty="0" smtClean="0"/>
              <a:t>: takes care of delay slots</a:t>
            </a:r>
          </a:p>
          <a:p>
            <a:r>
              <a:rPr lang="en-US" dirty="0" smtClean="0"/>
              <a:t>		(will reorder instructions or insert </a:t>
            </a:r>
            <a:r>
              <a:rPr lang="en-US" dirty="0" err="1" smtClean="0"/>
              <a:t>nops</a:t>
            </a:r>
            <a:r>
              <a:rPr lang="en-US" dirty="0" smtClean="0"/>
              <a:t>)</a:t>
            </a:r>
            <a:endParaRPr lang="en-US" dirty="0"/>
          </a:p>
        </p:txBody>
      </p:sp>
      <p:sp>
        <p:nvSpPr>
          <p:cNvPr id="4" name="Rounded Rectangle 3"/>
          <p:cNvSpPr/>
          <p:nvPr/>
        </p:nvSpPr>
        <p:spPr>
          <a:xfrm>
            <a:off x="1219200" y="2743200"/>
            <a:ext cx="4724400" cy="6096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7302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3554" name="Rectangle 2"/>
          <p:cNvSpPr>
            <a:spLocks noGrp="1" noChangeArrowheads="1"/>
          </p:cNvSpPr>
          <p:nvPr>
            <p:ph type="title"/>
          </p:nvPr>
        </p:nvSpPr>
        <p:spPr>
          <a:xfrm>
            <a:off x="661988" y="0"/>
            <a:ext cx="7773987" cy="700088"/>
          </a:xfrm>
          <a:ln/>
          <a:extLst>
            <a:ext uri="{91240B29-F687-4F45-9708-019B960494DF}">
              <a14:hiddenLine xmlns:a14="http://schemas.microsoft.com/office/drawing/2010/main" w="9525">
                <a:solidFill>
                  <a:srgbClr val="000000"/>
                </a:solidFill>
                <a:round/>
                <a:headEnd/>
                <a:tailEnd/>
              </a14:hiddenLine>
            </a:ext>
          </a:extLst>
        </p:spPr>
        <p:txBody>
          <a:bodyPr lIns="0" tIns="0" rIns="0" bIns="0" anchor="ctr">
            <a:spAutoFit/>
          </a:bodyPr>
          <a:lstStyle/>
          <a:p>
            <a:pPr defTabSz="457200">
              <a:lnSpc>
                <a:spcPct val="10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t>Program Layout</a:t>
            </a:r>
          </a:p>
        </p:txBody>
      </p:sp>
      <p:sp>
        <p:nvSpPr>
          <p:cNvPr id="2583555" name="Rectangle 3"/>
          <p:cNvSpPr>
            <a:spLocks noGrp="1" noChangeArrowheads="1"/>
          </p:cNvSpPr>
          <p:nvPr>
            <p:ph type="body" idx="1"/>
          </p:nvPr>
        </p:nvSpPr>
        <p:spPr>
          <a:xfrm>
            <a:off x="215900" y="1131888"/>
            <a:ext cx="5735638" cy="2919838"/>
          </a:xfrm>
          <a:ln/>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marL="339725" indent="-339725" defTabSz="457200">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Programs consist of </a:t>
            </a:r>
            <a:r>
              <a:rPr lang="en-GB" dirty="0">
                <a:solidFill>
                  <a:schemeClr val="accent5">
                    <a:lumMod val="60000"/>
                    <a:lumOff val="40000"/>
                  </a:schemeClr>
                </a:solidFill>
              </a:rPr>
              <a:t>segments</a:t>
            </a:r>
            <a:r>
              <a:rPr lang="en-GB" dirty="0">
                <a:solidFill>
                  <a:schemeClr val="accent1"/>
                </a:solidFill>
              </a:rPr>
              <a:t> </a:t>
            </a:r>
            <a:r>
              <a:rPr lang="en-GB" dirty="0"/>
              <a:t>used for different purposes</a:t>
            </a:r>
          </a:p>
          <a:p>
            <a:pPr marL="739775" lvl="1" indent="-282575" defTabSz="457200">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solidFill>
                  <a:schemeClr val="accent5">
                    <a:lumMod val="60000"/>
                    <a:lumOff val="40000"/>
                  </a:schemeClr>
                </a:solidFill>
              </a:rPr>
              <a:t>Text</a:t>
            </a:r>
            <a:r>
              <a:rPr lang="en-GB" dirty="0"/>
              <a:t>: holds instructions</a:t>
            </a:r>
          </a:p>
          <a:p>
            <a:pPr marL="739775" lvl="1" indent="-282575" defTabSz="457200">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solidFill>
                  <a:schemeClr val="accent5">
                    <a:lumMod val="60000"/>
                    <a:lumOff val="40000"/>
                  </a:schemeClr>
                </a:solidFill>
              </a:rPr>
              <a:t>Data</a:t>
            </a:r>
            <a:r>
              <a:rPr lang="en-GB" dirty="0"/>
              <a:t>: holds statically allocated</a:t>
            </a:r>
            <a:br>
              <a:rPr lang="en-GB" dirty="0"/>
            </a:br>
            <a:r>
              <a:rPr lang="en-GB" dirty="0"/>
              <a:t>          program data such as</a:t>
            </a:r>
            <a:br>
              <a:rPr lang="en-GB" dirty="0"/>
            </a:br>
            <a:r>
              <a:rPr lang="en-GB" dirty="0"/>
              <a:t>          variables, strings, etc.</a:t>
            </a:r>
          </a:p>
        </p:txBody>
      </p:sp>
      <p:sp>
        <p:nvSpPr>
          <p:cNvPr id="2583556" name="AutoShape 4"/>
          <p:cNvSpPr>
            <a:spLocks noChangeArrowheads="1"/>
          </p:cNvSpPr>
          <p:nvPr/>
        </p:nvSpPr>
        <p:spPr bwMode="auto">
          <a:xfrm>
            <a:off x="7215187" y="1828800"/>
            <a:ext cx="1828800" cy="4343400"/>
          </a:xfrm>
          <a:prstGeom prst="roundRect">
            <a:avLst>
              <a:gd name="adj" fmla="val 97"/>
            </a:avLst>
          </a:prstGeom>
          <a:solidFill>
            <a:schemeClr val="hlink"/>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583557" name="AutoShape 5"/>
          <p:cNvSpPr>
            <a:spLocks noChangeArrowheads="1"/>
          </p:cNvSpPr>
          <p:nvPr/>
        </p:nvSpPr>
        <p:spPr bwMode="auto">
          <a:xfrm>
            <a:off x="7215187" y="3886200"/>
            <a:ext cx="1828800" cy="1600200"/>
          </a:xfrm>
          <a:prstGeom prst="roundRect">
            <a:avLst>
              <a:gd name="adj" fmla="val 97"/>
            </a:avLst>
          </a:prstGeom>
          <a:solidFill>
            <a:schemeClr val="hlink"/>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nchorCtr="1"/>
          <a:lstStyle/>
          <a:p>
            <a:pPr defTabSz="457200" eaLnBrk="1" hangingPunct="1">
              <a:lnSpc>
                <a:spcPct val="134000"/>
              </a:lnSpc>
              <a:buClr>
                <a:srgbClr val="40458C"/>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add r1,r2,r3</a:t>
            </a:r>
          </a:p>
          <a:p>
            <a:pPr defTabSz="457200" eaLnBrk="1" hangingPunct="1">
              <a:lnSpc>
                <a:spcPct val="134000"/>
              </a:lnSpc>
              <a:buClr>
                <a:srgbClr val="40458C"/>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ori r2, r4, 3</a:t>
            </a:r>
          </a:p>
          <a:p>
            <a:pPr defTabSz="457200" eaLnBrk="1" hangingPunct="1">
              <a:lnSpc>
                <a:spcPct val="134000"/>
              </a:lnSpc>
              <a:buClr>
                <a:srgbClr val="40458C"/>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a:t>
            </a:r>
          </a:p>
        </p:txBody>
      </p:sp>
      <p:sp>
        <p:nvSpPr>
          <p:cNvPr id="2583558" name="AutoShape 6"/>
          <p:cNvSpPr>
            <a:spLocks noChangeArrowheads="1"/>
          </p:cNvSpPr>
          <p:nvPr/>
        </p:nvSpPr>
        <p:spPr bwMode="auto">
          <a:xfrm>
            <a:off x="7215187" y="2111375"/>
            <a:ext cx="1828800" cy="1371600"/>
          </a:xfrm>
          <a:prstGeom prst="roundRect">
            <a:avLst>
              <a:gd name="adj" fmla="val 116"/>
            </a:avLst>
          </a:prstGeom>
          <a:solidFill>
            <a:schemeClr val="hlink"/>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nchorCtr="1"/>
          <a:lstStyle/>
          <a:p>
            <a:pPr defTabSz="457200" eaLnBrk="1" hangingPunct="1">
              <a:lnSpc>
                <a:spcPct val="134000"/>
              </a:lnSpc>
              <a:buClr>
                <a:srgbClr val="40458C"/>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“cornell cs”</a:t>
            </a:r>
          </a:p>
          <a:p>
            <a:pPr defTabSz="457200" eaLnBrk="1" hangingPunct="1">
              <a:lnSpc>
                <a:spcPct val="134000"/>
              </a:lnSpc>
              <a:buClr>
                <a:srgbClr val="40458C"/>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13</a:t>
            </a:r>
          </a:p>
          <a:p>
            <a:pPr defTabSz="457200" eaLnBrk="1" hangingPunct="1">
              <a:lnSpc>
                <a:spcPct val="134000"/>
              </a:lnSpc>
              <a:buClr>
                <a:srgbClr val="40458C"/>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25</a:t>
            </a:r>
          </a:p>
        </p:txBody>
      </p:sp>
      <p:sp>
        <p:nvSpPr>
          <p:cNvPr id="2583559" name="Text Box 7"/>
          <p:cNvSpPr txBox="1">
            <a:spLocks noChangeArrowheads="1"/>
          </p:cNvSpPr>
          <p:nvPr/>
        </p:nvSpPr>
        <p:spPr bwMode="auto">
          <a:xfrm>
            <a:off x="6400800" y="2630488"/>
            <a:ext cx="687387" cy="577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lnSpc>
                <a:spcPct val="134000"/>
              </a:lnSpc>
              <a:buClr>
                <a:srgbClr val="40458C"/>
              </a:buClr>
              <a:buSzPct val="100000"/>
              <a:buFont typeface="Times New Roman" pitchFamily="18" charset="0"/>
              <a:buNone/>
            </a:pPr>
            <a:r>
              <a:rPr lang="en-GB" dirty="0"/>
              <a:t>data</a:t>
            </a:r>
          </a:p>
        </p:txBody>
      </p:sp>
      <p:sp>
        <p:nvSpPr>
          <p:cNvPr id="2583560" name="Text Box 8"/>
          <p:cNvSpPr txBox="1">
            <a:spLocks noChangeArrowheads="1"/>
          </p:cNvSpPr>
          <p:nvPr/>
        </p:nvSpPr>
        <p:spPr bwMode="auto">
          <a:xfrm>
            <a:off x="6438900" y="4170363"/>
            <a:ext cx="636587" cy="577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lnSpc>
                <a:spcPct val="134000"/>
              </a:lnSpc>
              <a:buClr>
                <a:srgbClr val="40458C"/>
              </a:buClr>
              <a:buSzPct val="100000"/>
              <a:buFont typeface="Times New Roman" pitchFamily="18" charset="0"/>
              <a:buNone/>
            </a:pPr>
            <a:r>
              <a:rPr lang="en-GB"/>
              <a:t>text</a:t>
            </a:r>
          </a:p>
        </p:txBody>
      </p:sp>
    </p:spTree>
    <p:extLst>
      <p:ext uri="{BB962C8B-B14F-4D97-AF65-F5344CB8AC3E}">
        <p14:creationId xmlns:p14="http://schemas.microsoft.com/office/powerpoint/2010/main" val="15531053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idx="4294967295"/>
          </p:nvPr>
        </p:nvSpPr>
        <p:spPr>
          <a:xfrm>
            <a:off x="609600" y="-152400"/>
            <a:ext cx="7770813" cy="989013"/>
          </a:xfrm>
          <a:ln/>
        </p:spPr>
        <p:txBody>
          <a:bodyPr>
            <a:spAutoFit/>
          </a:bodyPr>
          <a:lstStyle/>
          <a:p>
            <a:pPr>
              <a:lnSpc>
                <a:spcPct val="10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t>Assembling Programs</a:t>
            </a:r>
          </a:p>
        </p:txBody>
      </p:sp>
      <p:sp>
        <p:nvSpPr>
          <p:cNvPr id="9218" name="Rectangle 2"/>
          <p:cNvSpPr>
            <a:spLocks noGrp="1" noChangeArrowheads="1"/>
          </p:cNvSpPr>
          <p:nvPr>
            <p:ph type="body" idx="4294967295"/>
          </p:nvPr>
        </p:nvSpPr>
        <p:spPr>
          <a:xfrm>
            <a:off x="3200400" y="609600"/>
            <a:ext cx="5715000" cy="6088846"/>
          </a:xfrm>
          <a:ln/>
        </p:spPr>
        <p:txBody>
          <a:bodyPr wrap="square">
            <a:spAutoFit/>
          </a:bodyPr>
          <a:lstStyle/>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smtClean="0"/>
              <a:t>Assembly files </a:t>
            </a:r>
            <a:r>
              <a:rPr lang="en-GB" sz="2800" dirty="0"/>
              <a:t>consist of a mix of </a:t>
            </a:r>
            <a:endParaRPr lang="en-GB" sz="2800" dirty="0" smtClean="0"/>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t> </a:t>
            </a:r>
            <a:r>
              <a:rPr lang="en-GB" sz="2800" dirty="0" smtClean="0"/>
              <a:t>   + instructions</a:t>
            </a:r>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t> </a:t>
            </a:r>
            <a:r>
              <a:rPr lang="en-GB" sz="2800" dirty="0" smtClean="0"/>
              <a:t>   + pseudo-instructions  </a:t>
            </a:r>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t> </a:t>
            </a:r>
            <a:r>
              <a:rPr lang="en-GB" sz="2800" dirty="0" smtClean="0"/>
              <a:t>   + assembler (data/layout) directives</a:t>
            </a:r>
            <a:endParaRPr lang="en-GB" dirty="0"/>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smtClean="0"/>
              <a:t>        (Assembler </a:t>
            </a:r>
            <a:r>
              <a:rPr lang="en-GB" sz="2800" dirty="0"/>
              <a:t>lays out binary values </a:t>
            </a:r>
            <a:endParaRPr lang="en-GB" sz="2800" dirty="0" smtClean="0"/>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t> </a:t>
            </a:r>
            <a:r>
              <a:rPr lang="en-GB" sz="2800" dirty="0" smtClean="0"/>
              <a:t>        in </a:t>
            </a:r>
            <a:r>
              <a:rPr lang="en-GB" sz="2800" dirty="0"/>
              <a:t>memory based on </a:t>
            </a:r>
            <a:r>
              <a:rPr lang="en-GB" sz="2800" dirty="0" smtClean="0"/>
              <a:t>directives)</a:t>
            </a:r>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smtClean="0"/>
              <a:t>Assembled to an Object File</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a:t>Header</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a:t>Text </a:t>
            </a:r>
            <a:r>
              <a:rPr lang="en-US" sz="2000" dirty="0" smtClean="0"/>
              <a:t>Segment </a:t>
            </a:r>
            <a:endParaRPr lang="en-US" sz="2000" dirty="0"/>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a:t>Data Segment</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a:t>Relocation Information</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a:t>Symbol Table</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a:t>Debugging </a:t>
            </a:r>
            <a:r>
              <a:rPr lang="en-US" sz="2000" dirty="0" smtClean="0"/>
              <a:t>Information</a:t>
            </a:r>
            <a:endParaRPr lang="en-US" sz="2000" dirty="0"/>
          </a:p>
        </p:txBody>
      </p:sp>
      <p:sp>
        <p:nvSpPr>
          <p:cNvPr id="9219" name="Text Box 3"/>
          <p:cNvSpPr txBox="1">
            <a:spLocks noChangeArrowheads="1"/>
          </p:cNvSpPr>
          <p:nvPr/>
        </p:nvSpPr>
        <p:spPr bwMode="auto">
          <a:xfrm>
            <a:off x="457200" y="990600"/>
            <a:ext cx="2588507" cy="44109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5pPr>
            <a:lvl6pPr defTabSz="457200" fontAlgn="base">
              <a:lnSpc>
                <a:spcPct val="134000"/>
              </a:lnSpc>
              <a:spcBef>
                <a:spcPct val="0"/>
              </a:spcBef>
              <a:spcAft>
                <a:spcPct val="0"/>
              </a:spcAft>
              <a:buClr>
                <a:srgbClr val="40458C"/>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6pPr>
            <a:lvl7pPr defTabSz="457200" fontAlgn="base">
              <a:lnSpc>
                <a:spcPct val="134000"/>
              </a:lnSpc>
              <a:spcBef>
                <a:spcPct val="0"/>
              </a:spcBef>
              <a:spcAft>
                <a:spcPct val="0"/>
              </a:spcAft>
              <a:buClr>
                <a:srgbClr val="40458C"/>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7pPr>
            <a:lvl8pPr defTabSz="457200" fontAlgn="base">
              <a:lnSpc>
                <a:spcPct val="134000"/>
              </a:lnSpc>
              <a:spcBef>
                <a:spcPct val="0"/>
              </a:spcBef>
              <a:spcAft>
                <a:spcPct val="0"/>
              </a:spcAft>
              <a:buClr>
                <a:srgbClr val="40458C"/>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8pPr>
            <a:lvl9pPr defTabSz="457200" fontAlgn="base">
              <a:lnSpc>
                <a:spcPct val="134000"/>
              </a:lnSpc>
              <a:spcBef>
                <a:spcPct val="0"/>
              </a:spcBef>
              <a:spcAft>
                <a:spcPct val="0"/>
              </a:spcAft>
              <a:buClr>
                <a:srgbClr val="40458C"/>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9pPr>
          </a:lstStyle>
          <a:p>
            <a:pPr>
              <a:lnSpc>
                <a:spcPct val="116000"/>
              </a:lnSpc>
            </a:pPr>
            <a:r>
              <a:rPr lang="en-GB" sz="2200" dirty="0"/>
              <a:t>	</a:t>
            </a:r>
            <a:r>
              <a:rPr lang="en-GB" sz="2200" dirty="0">
                <a:solidFill>
                  <a:schemeClr val="bg1"/>
                </a:solidFill>
              </a:rPr>
              <a:t>   .text</a:t>
            </a:r>
          </a:p>
          <a:p>
            <a:pPr>
              <a:lnSpc>
                <a:spcPct val="116000"/>
              </a:lnSpc>
            </a:pPr>
            <a:r>
              <a:rPr lang="en-GB" sz="2200" dirty="0">
                <a:solidFill>
                  <a:schemeClr val="bg1"/>
                </a:solidFill>
              </a:rPr>
              <a:t>	   .</a:t>
            </a:r>
            <a:r>
              <a:rPr lang="en-GB" sz="2200" dirty="0" err="1">
                <a:solidFill>
                  <a:schemeClr val="bg1"/>
                </a:solidFill>
              </a:rPr>
              <a:t>ent</a:t>
            </a:r>
            <a:r>
              <a:rPr lang="en-GB" sz="2200" dirty="0">
                <a:solidFill>
                  <a:schemeClr val="bg1"/>
                </a:solidFill>
              </a:rPr>
              <a:t> main</a:t>
            </a:r>
          </a:p>
          <a:p>
            <a:pPr>
              <a:lnSpc>
                <a:spcPct val="116000"/>
              </a:lnSpc>
            </a:pPr>
            <a:r>
              <a:rPr lang="en-GB" sz="2200" dirty="0">
                <a:solidFill>
                  <a:schemeClr val="bg1"/>
                </a:solidFill>
              </a:rPr>
              <a:t>main: la $4, </a:t>
            </a:r>
            <a:r>
              <a:rPr lang="en-GB" sz="2200" dirty="0" err="1">
                <a:solidFill>
                  <a:schemeClr val="bg1"/>
                </a:solidFill>
              </a:rPr>
              <a:t>Larray</a:t>
            </a:r>
            <a:endParaRPr lang="en-GB" sz="2200" dirty="0">
              <a:solidFill>
                <a:schemeClr val="bg1"/>
              </a:solidFill>
            </a:endParaRPr>
          </a:p>
          <a:p>
            <a:pPr>
              <a:lnSpc>
                <a:spcPct val="116000"/>
              </a:lnSpc>
            </a:pPr>
            <a:r>
              <a:rPr lang="en-GB" sz="2200" dirty="0">
                <a:solidFill>
                  <a:schemeClr val="bg1"/>
                </a:solidFill>
              </a:rPr>
              <a:t>	   li $5, 15</a:t>
            </a:r>
          </a:p>
          <a:p>
            <a:pPr>
              <a:lnSpc>
                <a:spcPct val="116000"/>
              </a:lnSpc>
            </a:pPr>
            <a:r>
              <a:rPr lang="en-GB" sz="2200" dirty="0">
                <a:solidFill>
                  <a:schemeClr val="bg1"/>
                </a:solidFill>
              </a:rPr>
              <a:t>	   ...</a:t>
            </a:r>
          </a:p>
          <a:p>
            <a:pPr>
              <a:lnSpc>
                <a:spcPct val="116000"/>
              </a:lnSpc>
            </a:pPr>
            <a:r>
              <a:rPr lang="en-GB" sz="2200" dirty="0">
                <a:solidFill>
                  <a:schemeClr val="bg1"/>
                </a:solidFill>
              </a:rPr>
              <a:t>	   li $4, 0</a:t>
            </a:r>
          </a:p>
          <a:p>
            <a:pPr>
              <a:lnSpc>
                <a:spcPct val="116000"/>
              </a:lnSpc>
            </a:pPr>
            <a:r>
              <a:rPr lang="en-GB" sz="2200" dirty="0">
                <a:solidFill>
                  <a:schemeClr val="bg1"/>
                </a:solidFill>
              </a:rPr>
              <a:t>	   </a:t>
            </a:r>
            <a:r>
              <a:rPr lang="en-GB" sz="2200" dirty="0" err="1">
                <a:solidFill>
                  <a:schemeClr val="bg1"/>
                </a:solidFill>
              </a:rPr>
              <a:t>jal</a:t>
            </a:r>
            <a:r>
              <a:rPr lang="en-GB" sz="2200" dirty="0">
                <a:solidFill>
                  <a:schemeClr val="bg1"/>
                </a:solidFill>
              </a:rPr>
              <a:t> exit</a:t>
            </a:r>
          </a:p>
          <a:p>
            <a:pPr>
              <a:lnSpc>
                <a:spcPct val="116000"/>
              </a:lnSpc>
            </a:pPr>
            <a:r>
              <a:rPr lang="en-GB" sz="2200" dirty="0">
                <a:solidFill>
                  <a:schemeClr val="bg1"/>
                </a:solidFill>
              </a:rPr>
              <a:t>	   .end main</a:t>
            </a:r>
          </a:p>
          <a:p>
            <a:pPr>
              <a:lnSpc>
                <a:spcPct val="116000"/>
              </a:lnSpc>
            </a:pPr>
            <a:r>
              <a:rPr lang="en-GB" sz="2200" dirty="0">
                <a:solidFill>
                  <a:schemeClr val="bg1"/>
                </a:solidFill>
              </a:rPr>
              <a:t>	   .data</a:t>
            </a:r>
          </a:p>
          <a:p>
            <a:pPr>
              <a:lnSpc>
                <a:spcPct val="116000"/>
              </a:lnSpc>
            </a:pPr>
            <a:r>
              <a:rPr lang="en-GB" sz="2200" dirty="0" err="1">
                <a:solidFill>
                  <a:schemeClr val="bg1"/>
                </a:solidFill>
              </a:rPr>
              <a:t>Larray</a:t>
            </a:r>
            <a:r>
              <a:rPr lang="en-GB" sz="2200" dirty="0">
                <a:solidFill>
                  <a:schemeClr val="bg1"/>
                </a:solidFill>
              </a:rPr>
              <a:t>: </a:t>
            </a:r>
          </a:p>
          <a:p>
            <a:pPr>
              <a:lnSpc>
                <a:spcPct val="116000"/>
              </a:lnSpc>
            </a:pPr>
            <a:r>
              <a:rPr lang="en-GB" sz="2200" dirty="0">
                <a:solidFill>
                  <a:schemeClr val="bg1"/>
                </a:solidFill>
              </a:rPr>
              <a:t>	   .long 51, 491, 3991</a:t>
            </a:r>
          </a:p>
        </p:txBody>
      </p:sp>
      <p:sp>
        <p:nvSpPr>
          <p:cNvPr id="4" name="Rounded Rectangle 3"/>
          <p:cNvSpPr/>
          <p:nvPr/>
        </p:nvSpPr>
        <p:spPr>
          <a:xfrm>
            <a:off x="3429000" y="2209800"/>
            <a:ext cx="5562600" cy="15240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429000" y="1600200"/>
            <a:ext cx="3733800" cy="6096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flipH="1">
            <a:off x="1751453" y="1905000"/>
            <a:ext cx="1677547" cy="45720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457200" y="2133600"/>
            <a:ext cx="1294253" cy="4572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74040" y="990600"/>
            <a:ext cx="1294253" cy="4572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40813" y="4038600"/>
            <a:ext cx="1294253" cy="4572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a:stCxn id="4" idx="1"/>
            <a:endCxn id="12" idx="6"/>
          </p:cNvCxnSpPr>
          <p:nvPr/>
        </p:nvCxnSpPr>
        <p:spPr>
          <a:xfrm flipH="1" flipV="1">
            <a:off x="1868293" y="1219200"/>
            <a:ext cx="1560707" cy="175260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4" idx="1"/>
            <a:endCxn id="13" idx="6"/>
          </p:cNvCxnSpPr>
          <p:nvPr/>
        </p:nvCxnSpPr>
        <p:spPr>
          <a:xfrm flipH="1">
            <a:off x="1735066" y="2971800"/>
            <a:ext cx="1693934" cy="129540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017256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8">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8">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1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21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21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218">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21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11"/>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7"/>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5"/>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9218">
                                            <p:txEl>
                                              <p:pRg st="6" end="6"/>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218">
                                            <p:txEl>
                                              <p:pRg st="7" end="7"/>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218">
                                            <p:txEl>
                                              <p:pRg st="8" end="8"/>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9218">
                                            <p:txEl>
                                              <p:pRg st="9" end="9"/>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218">
                                            <p:txEl>
                                              <p:pRg st="10" end="10"/>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9218">
                                            <p:txEl>
                                              <p:pRg st="11" end="11"/>
                                            </p:tx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921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animBg="1"/>
      <p:bldP spid="4" grpId="0" animBg="1"/>
      <p:bldP spid="5" grpId="0" animBg="1"/>
      <p:bldP spid="5" grpId="1" animBg="1"/>
      <p:bldP spid="11" grpId="0" animBg="1"/>
      <p:bldP spid="11" grpId="1" animBg="1"/>
      <p:bldP spid="12" grpId="0" animBg="1"/>
      <p:bldP spid="1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2642" name="Rectangle 2"/>
          <p:cNvSpPr>
            <a:spLocks noGrp="1" noChangeArrowheads="1"/>
          </p:cNvSpPr>
          <p:nvPr>
            <p:ph type="title"/>
            <p:custDataLst>
              <p:tags r:id="rId1"/>
            </p:custDataLst>
          </p:nvPr>
        </p:nvSpPr>
        <p:spPr>
          <a:xfrm>
            <a:off x="-76200" y="0"/>
            <a:ext cx="9753600" cy="533400"/>
          </a:xfrm>
        </p:spPr>
        <p:txBody>
          <a:bodyPr>
            <a:noAutofit/>
          </a:bodyPr>
          <a:lstStyle/>
          <a:p>
            <a:r>
              <a:rPr lang="en-US" dirty="0" smtClean="0"/>
              <a:t>Assembling Programs</a:t>
            </a:r>
            <a:endParaRPr lang="en-US" dirty="0"/>
          </a:p>
        </p:txBody>
      </p:sp>
      <p:sp>
        <p:nvSpPr>
          <p:cNvPr id="2032643" name="Rectangle 3"/>
          <p:cNvSpPr>
            <a:spLocks noGrp="1" noChangeArrowheads="1"/>
          </p:cNvSpPr>
          <p:nvPr>
            <p:ph idx="1"/>
            <p:custDataLst>
              <p:tags r:id="rId2"/>
            </p:custDataLst>
          </p:nvPr>
        </p:nvSpPr>
        <p:spPr>
          <a:xfrm>
            <a:off x="228600" y="533400"/>
            <a:ext cx="8686800" cy="1524000"/>
          </a:xfrm>
        </p:spPr>
        <p:txBody>
          <a:bodyPr>
            <a:noAutofit/>
          </a:bodyPr>
          <a:lstStyle/>
          <a:p>
            <a:pPr>
              <a:lnSpc>
                <a:spcPct val="92000"/>
              </a:lnSpc>
            </a:pPr>
            <a:r>
              <a:rPr lang="en-US" dirty="0" smtClean="0"/>
              <a:t>Assembly using a (modified) Harvard architecture</a:t>
            </a:r>
          </a:p>
          <a:p>
            <a:pPr lvl="1">
              <a:lnSpc>
                <a:spcPct val="92000"/>
              </a:lnSpc>
            </a:pPr>
            <a:r>
              <a:rPr lang="en-US" dirty="0" smtClean="0"/>
              <a:t>Need segments since data and program stored together in memory</a:t>
            </a:r>
            <a:endParaRPr lang="en-US" dirty="0"/>
          </a:p>
        </p:txBody>
      </p:sp>
      <p:sp>
        <p:nvSpPr>
          <p:cNvPr id="13" name="Rectangle 12"/>
          <p:cNvSpPr/>
          <p:nvPr>
            <p:custDataLst>
              <p:tags r:id="rId3"/>
            </p:custDataLst>
          </p:nvPr>
        </p:nvSpPr>
        <p:spPr>
          <a:xfrm>
            <a:off x="685799" y="2438400"/>
            <a:ext cx="2667000" cy="2362200"/>
          </a:xfrm>
          <a:prstGeom prst="rect">
            <a:avLst/>
          </a:prstGeom>
          <a:noFill/>
          <a:ln w="28575">
            <a:solidFill>
              <a:schemeClr val="accent5">
                <a:lumMod val="60000"/>
                <a:lumOff val="40000"/>
              </a:schemeClr>
            </a:solidFill>
            <a:prstDash val="soli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ctr" rtl="0" hangingPunct="0">
              <a:lnSpc>
                <a:spcPct val="100000"/>
              </a:lnSpc>
              <a:spcBef>
                <a:spcPts val="0"/>
              </a:spcBef>
              <a:spcAft>
                <a:spcPts val="0"/>
              </a:spcAft>
              <a:buNone/>
              <a:tabLst/>
            </a:pPr>
            <a:endParaRPr lang="en-US" sz="1800" b="0" i="0" u="none" strike="noStrike" kern="1200" dirty="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1800" b="0" i="0" u="none" strike="noStrike" kern="1200" dirty="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1800" b="0" i="0" u="none" strike="noStrike" kern="1200" dirty="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b="0" i="0" u="none" strike="noStrike" kern="1200" dirty="0" smtClean="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dirty="0" smtClean="0">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r>
              <a:rPr lang="en-US" sz="2800" b="0" i="0" u="none" strike="noStrike" kern="1200" dirty="0" smtClean="0">
                <a:ln>
                  <a:noFill/>
                </a:ln>
                <a:solidFill>
                  <a:srgbClr val="FFFFFF"/>
                </a:solidFill>
                <a:latin typeface="Calibri" pitchFamily="34" charset="0"/>
                <a:ea typeface="DejaVu Sans" pitchFamily="2"/>
                <a:cs typeface="DejaVu Sans" pitchFamily="2"/>
              </a:rPr>
              <a:t>CPU</a:t>
            </a:r>
            <a:endParaRPr lang="en-US" sz="2800" b="0" i="0" u="none" strike="noStrike" kern="1200" dirty="0">
              <a:ln>
                <a:noFill/>
              </a:ln>
              <a:solidFill>
                <a:srgbClr val="FFFFFF"/>
              </a:solidFill>
              <a:latin typeface="Calibri" pitchFamily="34" charset="0"/>
              <a:ea typeface="DejaVu Sans" pitchFamily="2"/>
              <a:cs typeface="DejaVu Sans" pitchFamily="2"/>
            </a:endParaRPr>
          </a:p>
        </p:txBody>
      </p:sp>
      <p:sp>
        <p:nvSpPr>
          <p:cNvPr id="14" name="Rectangle 13"/>
          <p:cNvSpPr/>
          <p:nvPr>
            <p:custDataLst>
              <p:tags r:id="rId4"/>
            </p:custDataLst>
          </p:nvPr>
        </p:nvSpPr>
        <p:spPr>
          <a:xfrm>
            <a:off x="838199" y="2590800"/>
            <a:ext cx="1371599" cy="457200"/>
          </a:xfrm>
          <a:prstGeom prst="rect">
            <a:avLst/>
          </a:prstGeom>
          <a:noFill/>
          <a:ln w="28575">
            <a:solidFill>
              <a:schemeClr val="accent5">
                <a:lumMod val="60000"/>
                <a:lumOff val="40000"/>
              </a:schemeClr>
            </a:solidFill>
            <a:prstDash val="soli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ctr" rtl="0" hangingPunct="0">
              <a:lnSpc>
                <a:spcPct val="100000"/>
              </a:lnSpc>
              <a:spcBef>
                <a:spcPts val="0"/>
              </a:spcBef>
              <a:spcAft>
                <a:spcPts val="0"/>
              </a:spcAft>
              <a:buNone/>
              <a:tabLst/>
            </a:pPr>
            <a:r>
              <a:rPr lang="en-US" sz="2000" b="0" i="0" u="none" strike="noStrike" kern="1200" dirty="0">
                <a:ln>
                  <a:noFill/>
                </a:ln>
                <a:solidFill>
                  <a:srgbClr val="FFFFFF"/>
                </a:solidFill>
                <a:latin typeface="Calibri" pitchFamily="34" charset="0"/>
                <a:ea typeface="DejaVu Sans" pitchFamily="2"/>
                <a:cs typeface="DejaVu Sans" pitchFamily="2"/>
              </a:rPr>
              <a:t>Registers</a:t>
            </a:r>
          </a:p>
        </p:txBody>
      </p:sp>
      <p:sp>
        <p:nvSpPr>
          <p:cNvPr id="15" name="Straight Connector 14"/>
          <p:cNvSpPr/>
          <p:nvPr>
            <p:custDataLst>
              <p:tags r:id="rId5"/>
            </p:custDataLst>
          </p:nvPr>
        </p:nvSpPr>
        <p:spPr>
          <a:xfrm>
            <a:off x="3352800" y="3886200"/>
            <a:ext cx="2514600" cy="0"/>
          </a:xfrm>
          <a:prstGeom prst="line">
            <a:avLst/>
          </a:prstGeom>
          <a:noFill/>
          <a:ln w="28575">
            <a:solidFill>
              <a:schemeClr val="accent5">
                <a:lumMod val="60000"/>
                <a:lumOff val="40000"/>
              </a:schemeClr>
            </a:solidFill>
            <a:prstDash val="solid"/>
            <a:headEnd type="arrow" w="med" len="med"/>
            <a:tailEnd type="arrow" w="med" len="me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1800" b="0" i="0" u="none" strike="noStrike" kern="1200" dirty="0">
              <a:ln>
                <a:noFill/>
              </a:ln>
              <a:latin typeface="Calibri" pitchFamily="34" charset="0"/>
              <a:ea typeface="DejaVu Sans" pitchFamily="2"/>
              <a:cs typeface="DejaVu Sans" pitchFamily="2"/>
            </a:endParaRPr>
          </a:p>
        </p:txBody>
      </p:sp>
      <p:sp>
        <p:nvSpPr>
          <p:cNvPr id="16" name="Rectangle 15"/>
          <p:cNvSpPr/>
          <p:nvPr>
            <p:custDataLst>
              <p:tags r:id="rId6"/>
            </p:custDataLst>
          </p:nvPr>
        </p:nvSpPr>
        <p:spPr>
          <a:xfrm>
            <a:off x="5867400" y="2438400"/>
            <a:ext cx="2057400" cy="2362200"/>
          </a:xfrm>
          <a:prstGeom prst="rect">
            <a:avLst/>
          </a:prstGeom>
          <a:noFill/>
          <a:ln w="28575">
            <a:solidFill>
              <a:schemeClr val="accent5">
                <a:lumMod val="60000"/>
                <a:lumOff val="40000"/>
              </a:schemeClr>
            </a:solidFill>
            <a:prstDash val="soli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ctr" rtl="0" hangingPunct="0">
              <a:lnSpc>
                <a:spcPct val="100000"/>
              </a:lnSpc>
              <a:spcBef>
                <a:spcPts val="0"/>
              </a:spcBef>
              <a:spcAft>
                <a:spcPts val="0"/>
              </a:spcAft>
              <a:buNone/>
              <a:tabLst/>
            </a:pPr>
            <a:endParaRPr lang="en-US" sz="2800" b="0" i="0" u="none" strike="noStrike" kern="1200" dirty="0" smtClean="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dirty="0" smtClean="0">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b="0" i="0" u="none" strike="noStrike" kern="1200" dirty="0" smtClean="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r>
              <a:rPr lang="en-US" sz="2800" b="0" i="0" u="none" strike="noStrike" kern="1200" dirty="0" smtClean="0">
                <a:ln>
                  <a:noFill/>
                </a:ln>
                <a:solidFill>
                  <a:srgbClr val="FFFFFF"/>
                </a:solidFill>
                <a:latin typeface="Calibri" pitchFamily="34" charset="0"/>
                <a:ea typeface="DejaVu Sans" pitchFamily="2"/>
                <a:cs typeface="DejaVu Sans" pitchFamily="2"/>
              </a:rPr>
              <a:t>Data</a:t>
            </a:r>
            <a:br>
              <a:rPr lang="en-US" sz="2800" b="0" i="0" u="none" strike="noStrike" kern="1200" dirty="0" smtClean="0">
                <a:ln>
                  <a:noFill/>
                </a:ln>
                <a:solidFill>
                  <a:srgbClr val="FFFFFF"/>
                </a:solidFill>
                <a:latin typeface="Calibri" pitchFamily="34" charset="0"/>
                <a:ea typeface="DejaVu Sans" pitchFamily="2"/>
                <a:cs typeface="DejaVu Sans" pitchFamily="2"/>
              </a:rPr>
            </a:br>
            <a:r>
              <a:rPr lang="en-US" sz="2800" b="0" i="0" u="none" strike="noStrike" kern="1200" dirty="0" smtClean="0">
                <a:ln>
                  <a:noFill/>
                </a:ln>
                <a:solidFill>
                  <a:srgbClr val="FFFFFF"/>
                </a:solidFill>
                <a:latin typeface="Calibri" pitchFamily="34" charset="0"/>
                <a:ea typeface="DejaVu Sans" pitchFamily="2"/>
                <a:cs typeface="DejaVu Sans" pitchFamily="2"/>
              </a:rPr>
              <a:t>Memory</a:t>
            </a:r>
            <a:endParaRPr lang="en-US" sz="2800" b="0" i="0" u="none" strike="noStrike" kern="1200" dirty="0">
              <a:ln>
                <a:noFill/>
              </a:ln>
              <a:solidFill>
                <a:srgbClr val="FFFFFF"/>
              </a:solidFill>
              <a:latin typeface="Calibri" pitchFamily="34" charset="0"/>
              <a:ea typeface="DejaVu Sans" pitchFamily="2"/>
              <a:cs typeface="DejaVu Sans" pitchFamily="2"/>
            </a:endParaRPr>
          </a:p>
        </p:txBody>
      </p:sp>
      <p:sp>
        <p:nvSpPr>
          <p:cNvPr id="18" name="TextBox 17"/>
          <p:cNvSpPr txBox="1"/>
          <p:nvPr>
            <p:custDataLst>
              <p:tags r:id="rId7"/>
            </p:custDataLst>
          </p:nvPr>
        </p:nvSpPr>
        <p:spPr>
          <a:xfrm>
            <a:off x="3657599" y="3048000"/>
            <a:ext cx="1981200" cy="842238"/>
          </a:xfrm>
          <a:prstGeom prst="rect">
            <a:avLst/>
          </a:prstGeom>
          <a:noFill/>
          <a:ln w="28575">
            <a:noFill/>
          </a:ln>
        </p:spPr>
        <p:txBody>
          <a:bodyPr vert="horz" wrap="squar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ctr" rtl="0" hangingPunct="0">
              <a:lnSpc>
                <a:spcPct val="100000"/>
              </a:lnSpc>
              <a:spcBef>
                <a:spcPts val="0"/>
              </a:spcBef>
              <a:spcAft>
                <a:spcPts val="0"/>
              </a:spcAft>
              <a:buNone/>
              <a:tabLst/>
            </a:pPr>
            <a:r>
              <a:rPr lang="en-US" sz="2400" b="0" i="0" u="none" strike="noStrike" kern="1200" dirty="0" smtClean="0">
                <a:ln>
                  <a:noFill/>
                </a:ln>
                <a:solidFill>
                  <a:schemeClr val="bg1"/>
                </a:solidFill>
                <a:latin typeface="Calibri" pitchFamily="34" charset="0"/>
                <a:ea typeface="DejaVu Sans" pitchFamily="2"/>
                <a:cs typeface="DejaVu Sans" pitchFamily="2"/>
              </a:rPr>
              <a:t>data, address, </a:t>
            </a:r>
          </a:p>
          <a:p>
            <a:pPr marL="0" marR="0" lvl="0" indent="0" algn="ctr" rtl="0" hangingPunct="0">
              <a:lnSpc>
                <a:spcPct val="100000"/>
              </a:lnSpc>
              <a:spcBef>
                <a:spcPts val="0"/>
              </a:spcBef>
              <a:spcAft>
                <a:spcPts val="0"/>
              </a:spcAft>
              <a:buNone/>
              <a:tabLst/>
            </a:pPr>
            <a:r>
              <a:rPr lang="en-US" sz="2400" b="0" i="0" u="none" strike="noStrike" kern="1200" dirty="0" smtClean="0">
                <a:ln>
                  <a:noFill/>
                </a:ln>
                <a:solidFill>
                  <a:schemeClr val="bg1"/>
                </a:solidFill>
                <a:latin typeface="Calibri" pitchFamily="34" charset="0"/>
                <a:ea typeface="DejaVu Sans" pitchFamily="2"/>
                <a:cs typeface="DejaVu Sans" pitchFamily="2"/>
              </a:rPr>
              <a:t>control</a:t>
            </a:r>
            <a:endParaRPr lang="en-US" sz="2400" b="0" i="0" u="none" strike="noStrike" kern="1200" dirty="0">
              <a:ln>
                <a:noFill/>
              </a:ln>
              <a:solidFill>
                <a:schemeClr val="bg1"/>
              </a:solidFill>
              <a:latin typeface="Calibri" pitchFamily="34" charset="0"/>
              <a:ea typeface="DejaVu Sans" pitchFamily="2"/>
              <a:cs typeface="DejaVu Sans" pitchFamily="2"/>
            </a:endParaRPr>
          </a:p>
        </p:txBody>
      </p:sp>
      <p:sp>
        <p:nvSpPr>
          <p:cNvPr id="26" name="Freeform 9"/>
          <p:cNvSpPr>
            <a:spLocks noChangeArrowheads="1"/>
          </p:cNvSpPr>
          <p:nvPr>
            <p:custDataLst>
              <p:tags r:id="rId8"/>
            </p:custDataLst>
          </p:nvPr>
        </p:nvSpPr>
        <p:spPr bwMode="auto">
          <a:xfrm>
            <a:off x="838199" y="3200400"/>
            <a:ext cx="1361397" cy="457211"/>
          </a:xfrm>
          <a:custGeom>
            <a:avLst/>
            <a:gdLst>
              <a:gd name="connsiteX0" fmla="*/ 0 w 9998"/>
              <a:gd name="connsiteY0" fmla="*/ 0 h 10688"/>
              <a:gd name="connsiteX1" fmla="*/ 4247 w 9998"/>
              <a:gd name="connsiteY1" fmla="*/ 0 h 10688"/>
              <a:gd name="connsiteX2" fmla="*/ 4983 w 9998"/>
              <a:gd name="connsiteY2" fmla="*/ 2082 h 10688"/>
              <a:gd name="connsiteX3" fmla="*/ 5615 w 9998"/>
              <a:gd name="connsiteY3" fmla="*/ 0 h 10688"/>
              <a:gd name="connsiteX4" fmla="*/ 9998 w 9998"/>
              <a:gd name="connsiteY4" fmla="*/ 0 h 10688"/>
              <a:gd name="connsiteX5" fmla="*/ 8394 w 9998"/>
              <a:gd name="connsiteY5" fmla="*/ 10688 h 10688"/>
              <a:gd name="connsiteX6" fmla="*/ 2500 w 9998"/>
              <a:gd name="connsiteY6" fmla="*/ 9996 h 10688"/>
              <a:gd name="connsiteX7" fmla="*/ 0 w 9998"/>
              <a:gd name="connsiteY7" fmla="*/ 0 h 10688"/>
              <a:gd name="connsiteX0" fmla="*/ 0 w 10000"/>
              <a:gd name="connsiteY0" fmla="*/ 0 h 10000"/>
              <a:gd name="connsiteX1" fmla="*/ 4248 w 10000"/>
              <a:gd name="connsiteY1" fmla="*/ 0 h 10000"/>
              <a:gd name="connsiteX2" fmla="*/ 4984 w 10000"/>
              <a:gd name="connsiteY2" fmla="*/ 1948 h 10000"/>
              <a:gd name="connsiteX3" fmla="*/ 5616 w 10000"/>
              <a:gd name="connsiteY3" fmla="*/ 0 h 10000"/>
              <a:gd name="connsiteX4" fmla="*/ 10000 w 10000"/>
              <a:gd name="connsiteY4" fmla="*/ 0 h 10000"/>
              <a:gd name="connsiteX5" fmla="*/ 8396 w 10000"/>
              <a:gd name="connsiteY5" fmla="*/ 10000 h 10000"/>
              <a:gd name="connsiteX6" fmla="*/ 1679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248" y="0"/>
                </a:lnTo>
                <a:lnTo>
                  <a:pt x="4984" y="1948"/>
                </a:lnTo>
                <a:lnTo>
                  <a:pt x="5616" y="0"/>
                </a:lnTo>
                <a:lnTo>
                  <a:pt x="10000" y="0"/>
                </a:lnTo>
                <a:lnTo>
                  <a:pt x="8396" y="10000"/>
                </a:lnTo>
                <a:lnTo>
                  <a:pt x="1679" y="10000"/>
                </a:lnTo>
                <a:lnTo>
                  <a:pt x="0" y="0"/>
                </a:lnTo>
              </a:path>
            </a:pathLst>
          </a:custGeom>
          <a:noFill/>
          <a:ln w="28575">
            <a:solidFill>
              <a:schemeClr val="accent5">
                <a:lumMod val="60000"/>
                <a:lumOff val="40000"/>
              </a:schemeClr>
            </a:solidFill>
            <a:round/>
            <a:headEnd/>
            <a:tailEnd/>
          </a:ln>
          <a:effectLst/>
        </p:spPr>
        <p:txBody>
          <a:bodyPr wrap="none" anchor="ctr"/>
          <a:lstStyle/>
          <a:p>
            <a:endParaRPr lang="en-US" dirty="0">
              <a:latin typeface="Calibri" pitchFamily="34" charset="0"/>
            </a:endParaRPr>
          </a:p>
        </p:txBody>
      </p:sp>
      <p:sp>
        <p:nvSpPr>
          <p:cNvPr id="27" name="Text Box 10"/>
          <p:cNvSpPr txBox="1">
            <a:spLocks noChangeArrowheads="1"/>
          </p:cNvSpPr>
          <p:nvPr>
            <p:custDataLst>
              <p:tags r:id="rId9"/>
            </p:custDataLst>
          </p:nvPr>
        </p:nvSpPr>
        <p:spPr bwMode="auto">
          <a:xfrm>
            <a:off x="838199" y="3200400"/>
            <a:ext cx="1361669" cy="427780"/>
          </a:xfrm>
          <a:prstGeom prst="rect">
            <a:avLst/>
          </a:prstGeom>
          <a:noFill/>
          <a:ln w="28575">
            <a:noFill/>
            <a:miter lim="800000"/>
            <a:headEnd/>
            <a:tailEnd/>
          </a:ln>
        </p:spPr>
        <p:txBody>
          <a:bodyPr lIns="99000" tIns="69876" rIns="99000" bIns="54000" anchor="ctr" anchorCtr="1"/>
          <a:lstStyle/>
          <a:p>
            <a:pPr algn="ctr">
              <a:tabLst>
                <a:tab pos="723900" algn="l"/>
                <a:tab pos="1447800" algn="l"/>
              </a:tabLst>
            </a:pPr>
            <a:r>
              <a:rPr lang="en-US" sz="2000" dirty="0" smtClean="0">
                <a:solidFill>
                  <a:srgbClr val="FFFFFF"/>
                </a:solidFill>
                <a:latin typeface="Calibri" pitchFamily="34" charset="0"/>
              </a:rPr>
              <a:t>ALU</a:t>
            </a:r>
            <a:endParaRPr lang="en-US" sz="2000" dirty="0">
              <a:solidFill>
                <a:srgbClr val="FFFFFF"/>
              </a:solidFill>
              <a:latin typeface="Calibri" pitchFamily="34" charset="0"/>
            </a:endParaRPr>
          </a:p>
        </p:txBody>
      </p:sp>
      <p:sp>
        <p:nvSpPr>
          <p:cNvPr id="28" name="Oval 27"/>
          <p:cNvSpPr/>
          <p:nvPr>
            <p:custDataLst>
              <p:tags r:id="rId10"/>
            </p:custDataLst>
          </p:nvPr>
        </p:nvSpPr>
        <p:spPr>
          <a:xfrm>
            <a:off x="2285999" y="2819400"/>
            <a:ext cx="990600" cy="609600"/>
          </a:xfrm>
          <a:prstGeom prst="ellipse">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custDataLst>
              <p:tags r:id="rId11"/>
            </p:custDataLst>
          </p:nvPr>
        </p:nvSpPr>
        <p:spPr>
          <a:xfrm>
            <a:off x="2285999" y="2895600"/>
            <a:ext cx="990600" cy="400110"/>
          </a:xfrm>
          <a:prstGeom prst="rect">
            <a:avLst/>
          </a:prstGeom>
          <a:noFill/>
        </p:spPr>
        <p:txBody>
          <a:bodyPr wrap="square" rtlCol="0">
            <a:spAutoFit/>
          </a:bodyPr>
          <a:lstStyle/>
          <a:p>
            <a:r>
              <a:rPr lang="en-US" sz="2000" dirty="0" smtClean="0">
                <a:solidFill>
                  <a:schemeClr val="bg1"/>
                </a:solidFill>
              </a:rPr>
              <a:t>Control</a:t>
            </a:r>
          </a:p>
        </p:txBody>
      </p:sp>
      <p:sp>
        <p:nvSpPr>
          <p:cNvPr id="31" name="Rectangle 30"/>
          <p:cNvSpPr/>
          <p:nvPr>
            <p:custDataLst>
              <p:tags r:id="rId12"/>
            </p:custDataLst>
          </p:nvPr>
        </p:nvSpPr>
        <p:spPr>
          <a:xfrm>
            <a:off x="6019799" y="2590800"/>
            <a:ext cx="1600200" cy="1078500"/>
          </a:xfrm>
          <a:prstGeom prst="rect">
            <a:avLst/>
          </a:prstGeom>
        </p:spPr>
        <p:txBody>
          <a:bodyPr wrap="square">
            <a:spAutoFit/>
          </a:bodyPr>
          <a:lstStyle/>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00100000001</a:t>
            </a:r>
          </a:p>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00100000010</a:t>
            </a:r>
          </a:p>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00010000100</a:t>
            </a:r>
          </a:p>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a:t>
            </a:r>
            <a:endParaRPr lang="en-US" dirty="0">
              <a:solidFill>
                <a:srgbClr val="FFFFFF"/>
              </a:solidFill>
            </a:endParaRPr>
          </a:p>
        </p:txBody>
      </p:sp>
      <p:sp>
        <p:nvSpPr>
          <p:cNvPr id="17" name="Rectangle 16"/>
          <p:cNvSpPr/>
          <p:nvPr>
            <p:custDataLst>
              <p:tags r:id="rId13"/>
            </p:custDataLst>
          </p:nvPr>
        </p:nvSpPr>
        <p:spPr>
          <a:xfrm>
            <a:off x="3581400" y="4419600"/>
            <a:ext cx="2057400" cy="2362200"/>
          </a:xfrm>
          <a:prstGeom prst="rect">
            <a:avLst/>
          </a:prstGeom>
          <a:noFill/>
          <a:ln w="28575">
            <a:solidFill>
              <a:schemeClr val="accent5">
                <a:lumMod val="60000"/>
                <a:lumOff val="40000"/>
              </a:schemeClr>
            </a:solidFill>
            <a:prstDash val="soli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ctr" rtl="0" hangingPunct="0">
              <a:lnSpc>
                <a:spcPct val="100000"/>
              </a:lnSpc>
              <a:spcBef>
                <a:spcPts val="0"/>
              </a:spcBef>
              <a:spcAft>
                <a:spcPts val="0"/>
              </a:spcAft>
              <a:buNone/>
              <a:tabLst/>
            </a:pPr>
            <a:endParaRPr lang="en-US" sz="2800" b="0" i="0" u="none" strike="noStrike" kern="1200" dirty="0" smtClean="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dirty="0" smtClean="0">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b="0" i="0" u="none" strike="noStrike" kern="1200" dirty="0" smtClean="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r>
              <a:rPr lang="en-US" sz="2800" b="0" i="0" u="none" strike="noStrike" kern="1200" dirty="0" smtClean="0">
                <a:ln>
                  <a:noFill/>
                </a:ln>
                <a:solidFill>
                  <a:srgbClr val="FFFFFF"/>
                </a:solidFill>
                <a:latin typeface="Calibri" pitchFamily="34" charset="0"/>
                <a:ea typeface="DejaVu Sans" pitchFamily="2"/>
                <a:cs typeface="DejaVu Sans" pitchFamily="2"/>
              </a:rPr>
              <a:t>Program</a:t>
            </a:r>
            <a:br>
              <a:rPr lang="en-US" sz="2800" b="0" i="0" u="none" strike="noStrike" kern="1200" dirty="0" smtClean="0">
                <a:ln>
                  <a:noFill/>
                </a:ln>
                <a:solidFill>
                  <a:srgbClr val="FFFFFF"/>
                </a:solidFill>
                <a:latin typeface="Calibri" pitchFamily="34" charset="0"/>
                <a:ea typeface="DejaVu Sans" pitchFamily="2"/>
                <a:cs typeface="DejaVu Sans" pitchFamily="2"/>
              </a:rPr>
            </a:br>
            <a:r>
              <a:rPr lang="en-US" sz="2800" b="0" i="0" u="none" strike="noStrike" kern="1200" dirty="0" smtClean="0">
                <a:ln>
                  <a:noFill/>
                </a:ln>
                <a:solidFill>
                  <a:srgbClr val="FFFFFF"/>
                </a:solidFill>
                <a:latin typeface="Calibri" pitchFamily="34" charset="0"/>
                <a:ea typeface="DejaVu Sans" pitchFamily="2"/>
                <a:cs typeface="DejaVu Sans" pitchFamily="2"/>
              </a:rPr>
              <a:t>Memory</a:t>
            </a:r>
            <a:endParaRPr lang="en-US" sz="2800" b="0" i="0" u="none" strike="noStrike" kern="1200" dirty="0">
              <a:ln>
                <a:noFill/>
              </a:ln>
              <a:solidFill>
                <a:srgbClr val="FFFFFF"/>
              </a:solidFill>
              <a:latin typeface="Calibri" pitchFamily="34" charset="0"/>
              <a:ea typeface="DejaVu Sans" pitchFamily="2"/>
              <a:cs typeface="DejaVu Sans" pitchFamily="2"/>
            </a:endParaRPr>
          </a:p>
        </p:txBody>
      </p:sp>
      <p:sp>
        <p:nvSpPr>
          <p:cNvPr id="19" name="Rectangle 18"/>
          <p:cNvSpPr/>
          <p:nvPr>
            <p:custDataLst>
              <p:tags r:id="rId14"/>
            </p:custDataLst>
          </p:nvPr>
        </p:nvSpPr>
        <p:spPr>
          <a:xfrm>
            <a:off x="3733800" y="4495800"/>
            <a:ext cx="1600200" cy="1078500"/>
          </a:xfrm>
          <a:prstGeom prst="rect">
            <a:avLst/>
          </a:prstGeom>
        </p:spPr>
        <p:txBody>
          <a:bodyPr wrap="square">
            <a:spAutoFit/>
          </a:bodyPr>
          <a:lstStyle/>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10100010000</a:t>
            </a:r>
          </a:p>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10110000011</a:t>
            </a:r>
          </a:p>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00100010101</a:t>
            </a:r>
          </a:p>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a:t>
            </a:r>
            <a:endParaRPr lang="en-US" dirty="0">
              <a:solidFill>
                <a:srgbClr val="FFFFFF"/>
              </a:solidFill>
            </a:endParaRPr>
          </a:p>
        </p:txBody>
      </p:sp>
      <p:sp>
        <p:nvSpPr>
          <p:cNvPr id="20" name="Straight Connector 19"/>
          <p:cNvSpPr/>
          <p:nvPr>
            <p:custDataLst>
              <p:tags r:id="rId15"/>
            </p:custDataLst>
          </p:nvPr>
        </p:nvSpPr>
        <p:spPr>
          <a:xfrm flipH="1">
            <a:off x="2590800" y="5410200"/>
            <a:ext cx="990600" cy="0"/>
          </a:xfrm>
          <a:prstGeom prst="line">
            <a:avLst/>
          </a:prstGeom>
          <a:noFill/>
          <a:ln w="28575">
            <a:solidFill>
              <a:schemeClr val="accent5">
                <a:lumMod val="60000"/>
                <a:lumOff val="40000"/>
              </a:schemeClr>
            </a:solidFill>
            <a:prstDash val="solid"/>
            <a:headEnd type="arrow" w="med" len="med"/>
            <a:tailEnd type="none" w="med" len="me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1800" b="0" i="0" u="none" strike="noStrike" kern="1200" dirty="0">
              <a:ln>
                <a:noFill/>
              </a:ln>
              <a:latin typeface="Calibri" pitchFamily="34" charset="0"/>
              <a:ea typeface="DejaVu Sans" pitchFamily="2"/>
              <a:cs typeface="DejaVu Sans" pitchFamily="2"/>
            </a:endParaRPr>
          </a:p>
        </p:txBody>
      </p:sp>
      <p:sp>
        <p:nvSpPr>
          <p:cNvPr id="21" name="Straight Connector 20"/>
          <p:cNvSpPr/>
          <p:nvPr>
            <p:custDataLst>
              <p:tags r:id="rId16"/>
            </p:custDataLst>
          </p:nvPr>
        </p:nvSpPr>
        <p:spPr>
          <a:xfrm>
            <a:off x="2590800" y="4800600"/>
            <a:ext cx="0" cy="609600"/>
          </a:xfrm>
          <a:prstGeom prst="line">
            <a:avLst/>
          </a:prstGeom>
          <a:noFill/>
          <a:ln w="28575">
            <a:solidFill>
              <a:schemeClr val="accent5">
                <a:lumMod val="60000"/>
                <a:lumOff val="40000"/>
              </a:schemeClr>
            </a:solidFill>
            <a:prstDash val="solid"/>
            <a:headEnd type="arrow" w="med" len="med"/>
            <a:tailEnd type="none" w="med" len="me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1800" b="0" i="0" u="none" strike="noStrike" kern="1200" dirty="0">
              <a:ln>
                <a:noFill/>
              </a:ln>
              <a:latin typeface="Calibri" pitchFamily="34" charset="0"/>
              <a:ea typeface="DejaVu Sans" pitchFamily="2"/>
              <a:cs typeface="DejaVu Sans" pitchFamily="2"/>
            </a:endParaRPr>
          </a:p>
        </p:txBody>
      </p:sp>
    </p:spTree>
    <p:extLst>
      <p:ext uri="{BB962C8B-B14F-4D97-AF65-F5344CB8AC3E}">
        <p14:creationId xmlns:p14="http://schemas.microsoft.com/office/powerpoint/2010/main" val="2019179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p:bldP spid="20" grpId="0" animBg="1"/>
      <p:bldP spid="2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Takeaway</a:t>
            </a:r>
            <a:endParaRPr lang="en-US" dirty="0"/>
          </a:p>
        </p:txBody>
      </p:sp>
      <p:sp>
        <p:nvSpPr>
          <p:cNvPr id="3" name="Content Placeholder 2"/>
          <p:cNvSpPr>
            <a:spLocks noGrp="1"/>
          </p:cNvSpPr>
          <p:nvPr>
            <p:ph idx="1"/>
            <p:custDataLst>
              <p:tags r:id="rId2"/>
            </p:custDataLst>
          </p:nvPr>
        </p:nvSpPr>
        <p:spPr>
          <a:xfrm>
            <a:off x="0" y="685800"/>
            <a:ext cx="8915400" cy="6019800"/>
          </a:xfrm>
        </p:spPr>
        <p:txBody>
          <a:bodyPr>
            <a:normAutofit/>
          </a:bodyPr>
          <a:lstStyle/>
          <a:p>
            <a:r>
              <a:rPr lang="en-US" dirty="0" smtClean="0"/>
              <a:t>Assembly is a low-level task</a:t>
            </a:r>
          </a:p>
          <a:p>
            <a:pPr lvl="1"/>
            <a:r>
              <a:rPr lang="en-US" dirty="0" smtClean="0"/>
              <a:t>Need to assemble assembly language into machine code binary.  Requires</a:t>
            </a:r>
          </a:p>
          <a:p>
            <a:pPr lvl="2"/>
            <a:r>
              <a:rPr lang="en-US" dirty="0" smtClean="0"/>
              <a:t>Assembly language instructions</a:t>
            </a:r>
          </a:p>
          <a:p>
            <a:pPr lvl="2"/>
            <a:r>
              <a:rPr lang="en-US" i="1" dirty="0" smtClean="0">
                <a:solidFill>
                  <a:schemeClr val="accent5">
                    <a:lumMod val="60000"/>
                    <a:lumOff val="40000"/>
                  </a:schemeClr>
                </a:solidFill>
              </a:rPr>
              <a:t>pseudo-instructions</a:t>
            </a:r>
            <a:endParaRPr lang="en-US" dirty="0" smtClean="0">
              <a:solidFill>
                <a:schemeClr val="accent5">
                  <a:lumMod val="60000"/>
                  <a:lumOff val="40000"/>
                </a:schemeClr>
              </a:solidFill>
            </a:endParaRPr>
          </a:p>
          <a:p>
            <a:pPr lvl="2"/>
            <a:r>
              <a:rPr lang="en-US" dirty="0" smtClean="0"/>
              <a:t>And </a:t>
            </a:r>
            <a:r>
              <a:rPr lang="en-US" dirty="0"/>
              <a:t>Specify layout and data using </a:t>
            </a:r>
            <a:r>
              <a:rPr lang="en-US" i="1" dirty="0">
                <a:solidFill>
                  <a:schemeClr val="accent5">
                    <a:lumMod val="60000"/>
                    <a:lumOff val="40000"/>
                  </a:schemeClr>
                </a:solidFill>
              </a:rPr>
              <a:t>assembler directives</a:t>
            </a:r>
            <a:r>
              <a:rPr lang="en-US" dirty="0"/>
              <a:t> </a:t>
            </a:r>
          </a:p>
          <a:p>
            <a:pPr lvl="1"/>
            <a:endParaRPr lang="en-US" dirty="0" smtClean="0"/>
          </a:p>
          <a:p>
            <a:pPr lvl="1"/>
            <a:r>
              <a:rPr lang="en-US" dirty="0" smtClean="0"/>
              <a:t>Today, we use a modified Harvard Architecture (Von Neumann architecture) that mixes data and instructions in memory</a:t>
            </a:r>
          </a:p>
          <a:p>
            <a:pPr marL="457200" lvl="1" indent="0">
              <a:buNone/>
            </a:pPr>
            <a:r>
              <a:rPr lang="en-US" dirty="0"/>
              <a:t> </a:t>
            </a:r>
            <a:r>
              <a:rPr lang="en-US" dirty="0" smtClean="0"/>
              <a:t>      … but kept in separate </a:t>
            </a:r>
            <a:r>
              <a:rPr lang="en-US" i="1" dirty="0" smtClean="0">
                <a:solidFill>
                  <a:schemeClr val="accent5">
                    <a:lumMod val="60000"/>
                    <a:lumOff val="40000"/>
                  </a:schemeClr>
                </a:solidFill>
              </a:rPr>
              <a:t>segments</a:t>
            </a:r>
            <a:endParaRPr lang="en-US" dirty="0" smtClean="0">
              <a:solidFill>
                <a:schemeClr val="accent5">
                  <a:lumMod val="60000"/>
                  <a:lumOff val="40000"/>
                </a:schemeClr>
              </a:solidFill>
            </a:endParaRPr>
          </a:p>
          <a:p>
            <a:pPr marL="457200" lvl="1" indent="0">
              <a:buNone/>
            </a:pPr>
            <a:r>
              <a:rPr lang="en-US" i="1" dirty="0">
                <a:solidFill>
                  <a:schemeClr val="accent5">
                    <a:lumMod val="60000"/>
                    <a:lumOff val="40000"/>
                  </a:schemeClr>
                </a:solidFill>
              </a:rPr>
              <a:t> </a:t>
            </a:r>
            <a:r>
              <a:rPr lang="en-US" i="1" dirty="0" smtClean="0">
                <a:solidFill>
                  <a:schemeClr val="accent5">
                    <a:lumMod val="60000"/>
                    <a:lumOff val="40000"/>
                  </a:schemeClr>
                </a:solidFill>
              </a:rPr>
              <a:t>      </a:t>
            </a:r>
            <a:r>
              <a:rPr lang="en-US" dirty="0" smtClean="0"/>
              <a:t>… </a:t>
            </a:r>
            <a:r>
              <a:rPr lang="en-US" dirty="0"/>
              <a:t>and has separate caches</a:t>
            </a:r>
            <a:endParaRPr lang="en-US" i="1" dirty="0" smtClean="0">
              <a:solidFill>
                <a:schemeClr val="accent5">
                  <a:lumMod val="60000"/>
                  <a:lumOff val="40000"/>
                </a:schemeClr>
              </a:solidFill>
            </a:endParaRPr>
          </a:p>
        </p:txBody>
      </p:sp>
    </p:spTree>
    <p:extLst>
      <p:ext uri="{BB962C8B-B14F-4D97-AF65-F5344CB8AC3E}">
        <p14:creationId xmlns:p14="http://schemas.microsoft.com/office/powerpoint/2010/main" val="2412041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1090" name="Rectangle 2"/>
          <p:cNvSpPr>
            <a:spLocks noGrp="1" noChangeArrowheads="1"/>
          </p:cNvSpPr>
          <p:nvPr>
            <p:ph type="title"/>
            <p:custDataLst>
              <p:tags r:id="rId1"/>
            </p:custDataLst>
          </p:nvPr>
        </p:nvSpPr>
        <p:spPr/>
        <p:txBody>
          <a:bodyPr>
            <a:normAutofit fontScale="90000"/>
          </a:bodyPr>
          <a:lstStyle/>
          <a:p>
            <a:r>
              <a:rPr lang="en-US" dirty="0" smtClean="0"/>
              <a:t>Goal for Today: Putting it all Together</a:t>
            </a:r>
            <a:endParaRPr lang="en-US" dirty="0"/>
          </a:p>
        </p:txBody>
      </p:sp>
      <p:sp>
        <p:nvSpPr>
          <p:cNvPr id="3161091" name="Rectangle 3"/>
          <p:cNvSpPr>
            <a:spLocks noGrp="1" noChangeArrowheads="1"/>
          </p:cNvSpPr>
          <p:nvPr>
            <p:ph type="body" idx="1"/>
            <p:custDataLst>
              <p:tags r:id="rId2"/>
            </p:custDataLst>
          </p:nvPr>
        </p:nvSpPr>
        <p:spPr/>
        <p:txBody>
          <a:bodyPr/>
          <a:lstStyle/>
          <a:p>
            <a:r>
              <a:rPr lang="en-US" dirty="0" smtClean="0">
                <a:solidFill>
                  <a:schemeClr val="bg1"/>
                </a:solidFill>
              </a:rPr>
              <a:t>Brief review of calling conventions</a:t>
            </a:r>
          </a:p>
          <a:p>
            <a:endParaRPr lang="en-US" dirty="0" smtClean="0">
              <a:solidFill>
                <a:schemeClr val="accent5">
                  <a:lumMod val="60000"/>
                  <a:lumOff val="40000"/>
                </a:schemeClr>
              </a:solidFill>
            </a:endParaRPr>
          </a:p>
          <a:p>
            <a:r>
              <a:rPr lang="en-US" dirty="0" smtClean="0">
                <a:solidFill>
                  <a:schemeClr val="accent5">
                    <a:lumMod val="60000"/>
                    <a:lumOff val="40000"/>
                  </a:schemeClr>
                </a:solidFill>
              </a:rPr>
              <a:t>Compiler </a:t>
            </a:r>
            <a:r>
              <a:rPr lang="en-US" dirty="0" smtClean="0"/>
              <a:t>output is assembly files</a:t>
            </a:r>
          </a:p>
          <a:p>
            <a:pPr lvl="1">
              <a:buClr>
                <a:srgbClr val="FFFF00"/>
              </a:buClr>
            </a:pPr>
            <a:endParaRPr lang="en-US" dirty="0" smtClean="0">
              <a:solidFill>
                <a:schemeClr val="accent1"/>
              </a:solidFill>
            </a:endParaRPr>
          </a:p>
          <a:p>
            <a:r>
              <a:rPr lang="en-US" dirty="0" smtClean="0">
                <a:solidFill>
                  <a:schemeClr val="accent5">
                    <a:lumMod val="60000"/>
                    <a:lumOff val="40000"/>
                  </a:schemeClr>
                </a:solidFill>
              </a:rPr>
              <a:t>Assembler</a:t>
            </a:r>
            <a:r>
              <a:rPr lang="en-US" dirty="0" smtClean="0"/>
              <a:t> output is </a:t>
            </a:r>
            <a:r>
              <a:rPr lang="en-US" dirty="0" err="1" smtClean="0"/>
              <a:t>obj</a:t>
            </a:r>
            <a:r>
              <a:rPr lang="en-US" dirty="0" smtClean="0"/>
              <a:t> files</a:t>
            </a:r>
          </a:p>
          <a:p>
            <a:pPr lvl="1"/>
            <a:endParaRPr lang="en-US" dirty="0" smtClean="0"/>
          </a:p>
          <a:p>
            <a:r>
              <a:rPr lang="en-US" dirty="0" smtClean="0">
                <a:solidFill>
                  <a:schemeClr val="accent5">
                    <a:lumMod val="60000"/>
                    <a:lumOff val="40000"/>
                  </a:schemeClr>
                </a:solidFill>
              </a:rPr>
              <a:t>Linker</a:t>
            </a:r>
            <a:r>
              <a:rPr lang="en-US" dirty="0" smtClean="0"/>
              <a:t> joins object files into one executable</a:t>
            </a:r>
          </a:p>
          <a:p>
            <a:endParaRPr lang="en-US" dirty="0" smtClean="0"/>
          </a:p>
          <a:p>
            <a:r>
              <a:rPr lang="en-US" dirty="0" smtClean="0">
                <a:solidFill>
                  <a:schemeClr val="accent5">
                    <a:lumMod val="60000"/>
                    <a:lumOff val="40000"/>
                  </a:schemeClr>
                </a:solidFill>
              </a:rPr>
              <a:t>Loader</a:t>
            </a:r>
            <a:r>
              <a:rPr lang="en-US" dirty="0" smtClean="0"/>
              <a:t> brings it into memory and starts execution</a:t>
            </a:r>
            <a:endParaRPr lang="en-US" dirty="0"/>
          </a:p>
        </p:txBody>
      </p:sp>
    </p:spTree>
    <p:extLst>
      <p:ext uri="{BB962C8B-B14F-4D97-AF65-F5344CB8AC3E}">
        <p14:creationId xmlns:p14="http://schemas.microsoft.com/office/powerpoint/2010/main" val="4134804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Put it all together: An example of compiling </a:t>
            </a:r>
            <a:r>
              <a:rPr lang="en-US" dirty="0"/>
              <a:t>a program from source to assembly to machine object </a:t>
            </a:r>
            <a:r>
              <a:rPr lang="en-US" dirty="0" smtClean="0"/>
              <a:t>code.</a:t>
            </a:r>
            <a:endParaRPr lang="en-US" dirty="0"/>
          </a:p>
          <a:p>
            <a:endParaRPr lang="en-US" dirty="0"/>
          </a:p>
        </p:txBody>
      </p:sp>
    </p:spTree>
    <p:extLst>
      <p:ext uri="{BB962C8B-B14F-4D97-AF65-F5344CB8AC3E}">
        <p14:creationId xmlns:p14="http://schemas.microsoft.com/office/powerpoint/2010/main" val="14312869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US" dirty="0" smtClean="0"/>
              <a:t>Example: Add 1 to 100</a:t>
            </a:r>
            <a:endParaRPr lang="en-US" dirty="0"/>
          </a:p>
        </p:txBody>
      </p:sp>
      <p:sp>
        <p:nvSpPr>
          <p:cNvPr id="8" name="Rounded Rectangle 7"/>
          <p:cNvSpPr/>
          <p:nvPr>
            <p:custDataLst>
              <p:tags r:id="rId2"/>
            </p:custDataLst>
          </p:nvPr>
        </p:nvSpPr>
        <p:spPr>
          <a:xfrm>
            <a:off x="76200" y="668897"/>
            <a:ext cx="14478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2000" dirty="0">
                <a:solidFill>
                  <a:schemeClr val="bg1"/>
                </a:solidFill>
              </a:rPr>
              <a:t>a</a:t>
            </a:r>
            <a:r>
              <a:rPr lang="en-US" sz="2000" dirty="0" smtClean="0">
                <a:solidFill>
                  <a:schemeClr val="bg1"/>
                </a:solidFill>
              </a:rPr>
              <a:t>dd1to100.c</a:t>
            </a:r>
          </a:p>
        </p:txBody>
      </p:sp>
      <p:sp>
        <p:nvSpPr>
          <p:cNvPr id="13" name="Rounded Rectangle 12"/>
          <p:cNvSpPr/>
          <p:nvPr>
            <p:custDataLst>
              <p:tags r:id="rId3"/>
            </p:custDataLst>
          </p:nvPr>
        </p:nvSpPr>
        <p:spPr>
          <a:xfrm>
            <a:off x="2362200" y="668897"/>
            <a:ext cx="14478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2000" dirty="0">
                <a:solidFill>
                  <a:schemeClr val="bg1"/>
                </a:solidFill>
              </a:rPr>
              <a:t>a</a:t>
            </a:r>
            <a:r>
              <a:rPr lang="en-US" sz="2000" dirty="0" smtClean="0">
                <a:solidFill>
                  <a:schemeClr val="bg1"/>
                </a:solidFill>
              </a:rPr>
              <a:t>dd1to100.s</a:t>
            </a:r>
          </a:p>
        </p:txBody>
      </p:sp>
      <p:cxnSp>
        <p:nvCxnSpPr>
          <p:cNvPr id="16" name="Straight Arrow Connector 15"/>
          <p:cNvCxnSpPr>
            <a:endCxn id="13" idx="1"/>
          </p:cNvCxnSpPr>
          <p:nvPr>
            <p:custDataLst>
              <p:tags r:id="rId4"/>
            </p:custDataLst>
          </p:nvPr>
        </p:nvCxnSpPr>
        <p:spPr>
          <a:xfrm>
            <a:off x="1524000" y="1049897"/>
            <a:ext cx="838200" cy="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custDataLst>
              <p:tags r:id="rId5"/>
            </p:custDataLst>
          </p:nvPr>
        </p:nvCxnSpPr>
        <p:spPr>
          <a:xfrm flipV="1">
            <a:off x="3810000" y="957943"/>
            <a:ext cx="849086" cy="15755"/>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5" name="Rounded Rectangle 24"/>
          <p:cNvSpPr/>
          <p:nvPr>
            <p:custDataLst>
              <p:tags r:id="rId6"/>
            </p:custDataLst>
          </p:nvPr>
        </p:nvSpPr>
        <p:spPr>
          <a:xfrm>
            <a:off x="4648200" y="668897"/>
            <a:ext cx="14478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2000" dirty="0">
                <a:solidFill>
                  <a:schemeClr val="bg1"/>
                </a:solidFill>
              </a:rPr>
              <a:t>a</a:t>
            </a:r>
            <a:r>
              <a:rPr lang="en-US" sz="2000" dirty="0" smtClean="0">
                <a:solidFill>
                  <a:schemeClr val="bg1"/>
                </a:solidFill>
              </a:rPr>
              <a:t>dd1to100.o</a:t>
            </a:r>
          </a:p>
        </p:txBody>
      </p:sp>
      <p:sp>
        <p:nvSpPr>
          <p:cNvPr id="29" name="Rounded Rectangle 28"/>
          <p:cNvSpPr/>
          <p:nvPr>
            <p:custDataLst>
              <p:tags r:id="rId7"/>
            </p:custDataLst>
          </p:nvPr>
        </p:nvSpPr>
        <p:spPr>
          <a:xfrm>
            <a:off x="7239000" y="2269097"/>
            <a:ext cx="16002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2000" dirty="0" smtClean="0">
                <a:solidFill>
                  <a:schemeClr val="bg1"/>
                </a:solidFill>
              </a:rPr>
              <a:t>add1to100</a:t>
            </a:r>
          </a:p>
        </p:txBody>
      </p:sp>
      <p:cxnSp>
        <p:nvCxnSpPr>
          <p:cNvPr id="42" name="Straight Arrow Connector 41"/>
          <p:cNvCxnSpPr/>
          <p:nvPr>
            <p:custDataLst>
              <p:tags r:id="rId8"/>
            </p:custDataLst>
          </p:nvPr>
        </p:nvCxnSpPr>
        <p:spPr>
          <a:xfrm rot="16200000" flipH="1">
            <a:off x="6057900" y="1087997"/>
            <a:ext cx="1219200" cy="1143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28600" y="4427522"/>
            <a:ext cx="1701107" cy="584775"/>
          </a:xfrm>
          <a:prstGeom prst="rect">
            <a:avLst/>
          </a:prstGeom>
          <a:noFill/>
        </p:spPr>
        <p:txBody>
          <a:bodyPr wrap="none" rtlCol="0">
            <a:spAutoFit/>
          </a:bodyPr>
          <a:lstStyle/>
          <a:p>
            <a:r>
              <a:rPr lang="en-US" sz="3200" dirty="0" smtClean="0">
                <a:solidFill>
                  <a:schemeClr val="accent5">
                    <a:lumMod val="60000"/>
                    <a:lumOff val="40000"/>
                  </a:schemeClr>
                </a:solidFill>
              </a:rPr>
              <a:t>Compiler</a:t>
            </a:r>
            <a:endParaRPr lang="en-US" sz="3200" dirty="0">
              <a:solidFill>
                <a:schemeClr val="accent5">
                  <a:lumMod val="60000"/>
                  <a:lumOff val="40000"/>
                </a:schemeClr>
              </a:solidFill>
            </a:endParaRPr>
          </a:p>
        </p:txBody>
      </p:sp>
      <p:cxnSp>
        <p:nvCxnSpPr>
          <p:cNvPr id="5" name="Straight Arrow Connector 4"/>
          <p:cNvCxnSpPr/>
          <p:nvPr/>
        </p:nvCxnSpPr>
        <p:spPr>
          <a:xfrm flipV="1">
            <a:off x="876300" y="2269097"/>
            <a:ext cx="1053407" cy="2158425"/>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944861" y="3911024"/>
            <a:ext cx="1931939" cy="584775"/>
          </a:xfrm>
          <a:prstGeom prst="rect">
            <a:avLst/>
          </a:prstGeom>
          <a:noFill/>
        </p:spPr>
        <p:txBody>
          <a:bodyPr wrap="none" rtlCol="0">
            <a:spAutoFit/>
          </a:bodyPr>
          <a:lstStyle/>
          <a:p>
            <a:r>
              <a:rPr lang="en-US" sz="3200" dirty="0" smtClean="0">
                <a:solidFill>
                  <a:schemeClr val="accent5">
                    <a:lumMod val="60000"/>
                    <a:lumOff val="40000"/>
                  </a:schemeClr>
                </a:solidFill>
              </a:rPr>
              <a:t>Assembler</a:t>
            </a:r>
            <a:endParaRPr lang="en-US" sz="3200" dirty="0">
              <a:solidFill>
                <a:schemeClr val="accent5">
                  <a:lumMod val="60000"/>
                  <a:lumOff val="40000"/>
                </a:schemeClr>
              </a:solidFill>
            </a:endParaRPr>
          </a:p>
        </p:txBody>
      </p:sp>
      <p:cxnSp>
        <p:nvCxnSpPr>
          <p:cNvPr id="30" name="Straight Arrow Connector 29"/>
          <p:cNvCxnSpPr/>
          <p:nvPr/>
        </p:nvCxnSpPr>
        <p:spPr>
          <a:xfrm flipV="1">
            <a:off x="3810000" y="1752600"/>
            <a:ext cx="381000" cy="2158424"/>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3505200" y="668898"/>
            <a:ext cx="1752600" cy="1066799"/>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5510153" y="3931106"/>
            <a:ext cx="1109214" cy="584775"/>
          </a:xfrm>
          <a:prstGeom prst="rect">
            <a:avLst/>
          </a:prstGeom>
          <a:noFill/>
        </p:spPr>
        <p:txBody>
          <a:bodyPr wrap="none" rtlCol="0">
            <a:spAutoFit/>
          </a:bodyPr>
          <a:lstStyle/>
          <a:p>
            <a:r>
              <a:rPr lang="en-US" sz="3200" dirty="0" smtClean="0">
                <a:solidFill>
                  <a:schemeClr val="accent5">
                    <a:lumMod val="60000"/>
                    <a:lumOff val="40000"/>
                  </a:schemeClr>
                </a:solidFill>
              </a:rPr>
              <a:t>linker</a:t>
            </a:r>
            <a:endParaRPr lang="en-US" sz="3200" dirty="0">
              <a:solidFill>
                <a:schemeClr val="accent5">
                  <a:lumMod val="60000"/>
                  <a:lumOff val="40000"/>
                </a:schemeClr>
              </a:solidFill>
            </a:endParaRPr>
          </a:p>
        </p:txBody>
      </p:sp>
      <p:cxnSp>
        <p:nvCxnSpPr>
          <p:cNvPr id="34" name="Straight Arrow Connector 33"/>
          <p:cNvCxnSpPr>
            <a:stCxn id="33" idx="0"/>
            <a:endCxn id="43" idx="4"/>
          </p:cNvCxnSpPr>
          <p:nvPr/>
        </p:nvCxnSpPr>
        <p:spPr>
          <a:xfrm flipV="1">
            <a:off x="6064760" y="2525019"/>
            <a:ext cx="488440" cy="1406087"/>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76200" y="1447800"/>
            <a:ext cx="1603709" cy="1077218"/>
          </a:xfrm>
          <a:prstGeom prst="rect">
            <a:avLst/>
          </a:prstGeom>
          <a:noFill/>
        </p:spPr>
        <p:txBody>
          <a:bodyPr wrap="none" rtlCol="0">
            <a:spAutoFit/>
          </a:bodyPr>
          <a:lstStyle/>
          <a:p>
            <a:r>
              <a:rPr lang="en-US" sz="3200" dirty="0" smtClean="0">
                <a:solidFill>
                  <a:schemeClr val="accent5">
                    <a:lumMod val="60000"/>
                    <a:lumOff val="40000"/>
                  </a:schemeClr>
                </a:solidFill>
              </a:rPr>
              <a:t>C source</a:t>
            </a:r>
          </a:p>
          <a:p>
            <a:r>
              <a:rPr lang="en-US" sz="3200" dirty="0" smtClean="0">
                <a:solidFill>
                  <a:schemeClr val="accent5">
                    <a:lumMod val="60000"/>
                    <a:lumOff val="40000"/>
                  </a:schemeClr>
                </a:solidFill>
              </a:rPr>
              <a:t>files</a:t>
            </a:r>
            <a:endParaRPr lang="en-US" sz="3200" dirty="0">
              <a:solidFill>
                <a:schemeClr val="accent5">
                  <a:lumMod val="60000"/>
                  <a:lumOff val="40000"/>
                </a:schemeClr>
              </a:solidFill>
            </a:endParaRPr>
          </a:p>
        </p:txBody>
      </p:sp>
      <p:sp>
        <p:nvSpPr>
          <p:cNvPr id="35" name="TextBox 34"/>
          <p:cNvSpPr txBox="1"/>
          <p:nvPr/>
        </p:nvSpPr>
        <p:spPr>
          <a:xfrm>
            <a:off x="2362200" y="1524000"/>
            <a:ext cx="1731564" cy="1077218"/>
          </a:xfrm>
          <a:prstGeom prst="rect">
            <a:avLst/>
          </a:prstGeom>
          <a:noFill/>
        </p:spPr>
        <p:txBody>
          <a:bodyPr wrap="none" rtlCol="0">
            <a:spAutoFit/>
          </a:bodyPr>
          <a:lstStyle/>
          <a:p>
            <a:r>
              <a:rPr lang="en-US" sz="3200" dirty="0" smtClean="0">
                <a:solidFill>
                  <a:schemeClr val="accent5">
                    <a:lumMod val="60000"/>
                    <a:lumOff val="40000"/>
                  </a:schemeClr>
                </a:solidFill>
              </a:rPr>
              <a:t>assembly</a:t>
            </a:r>
          </a:p>
          <a:p>
            <a:r>
              <a:rPr lang="en-US" sz="3200" dirty="0" smtClean="0">
                <a:solidFill>
                  <a:schemeClr val="accent5">
                    <a:lumMod val="60000"/>
                    <a:lumOff val="40000"/>
                  </a:schemeClr>
                </a:solidFill>
              </a:rPr>
              <a:t>files</a:t>
            </a:r>
          </a:p>
        </p:txBody>
      </p:sp>
      <p:sp>
        <p:nvSpPr>
          <p:cNvPr id="36" name="TextBox 35"/>
          <p:cNvSpPr txBox="1"/>
          <p:nvPr/>
        </p:nvSpPr>
        <p:spPr>
          <a:xfrm>
            <a:off x="4745436" y="1600200"/>
            <a:ext cx="1486304" cy="584775"/>
          </a:xfrm>
          <a:prstGeom prst="rect">
            <a:avLst/>
          </a:prstGeom>
          <a:noFill/>
        </p:spPr>
        <p:txBody>
          <a:bodyPr wrap="none" rtlCol="0">
            <a:spAutoFit/>
          </a:bodyPr>
          <a:lstStyle/>
          <a:p>
            <a:r>
              <a:rPr lang="en-US" sz="3200" dirty="0" err="1">
                <a:solidFill>
                  <a:schemeClr val="accent5">
                    <a:lumMod val="60000"/>
                    <a:lumOff val="40000"/>
                  </a:schemeClr>
                </a:solidFill>
              </a:rPr>
              <a:t>o</a:t>
            </a:r>
            <a:r>
              <a:rPr lang="en-US" sz="3200" dirty="0" err="1" smtClean="0">
                <a:solidFill>
                  <a:schemeClr val="accent5">
                    <a:lumMod val="60000"/>
                    <a:lumOff val="40000"/>
                  </a:schemeClr>
                </a:solidFill>
              </a:rPr>
              <a:t>bj</a:t>
            </a:r>
            <a:r>
              <a:rPr lang="en-US" sz="3200" dirty="0" smtClean="0">
                <a:solidFill>
                  <a:schemeClr val="accent5">
                    <a:lumMod val="60000"/>
                    <a:lumOff val="40000"/>
                  </a:schemeClr>
                </a:solidFill>
              </a:rPr>
              <a:t> files</a:t>
            </a:r>
          </a:p>
        </p:txBody>
      </p:sp>
      <p:sp>
        <p:nvSpPr>
          <p:cNvPr id="37" name="TextBox 36"/>
          <p:cNvSpPr txBox="1"/>
          <p:nvPr/>
        </p:nvSpPr>
        <p:spPr>
          <a:xfrm>
            <a:off x="7162800" y="1219200"/>
            <a:ext cx="1986826" cy="1077218"/>
          </a:xfrm>
          <a:prstGeom prst="rect">
            <a:avLst/>
          </a:prstGeom>
          <a:noFill/>
        </p:spPr>
        <p:txBody>
          <a:bodyPr wrap="none" rtlCol="0">
            <a:spAutoFit/>
          </a:bodyPr>
          <a:lstStyle/>
          <a:p>
            <a:r>
              <a:rPr lang="en-US" sz="3200" dirty="0">
                <a:solidFill>
                  <a:schemeClr val="accent5">
                    <a:lumMod val="60000"/>
                    <a:lumOff val="40000"/>
                  </a:schemeClr>
                </a:solidFill>
              </a:rPr>
              <a:t>e</a:t>
            </a:r>
            <a:r>
              <a:rPr lang="en-US" sz="3200" dirty="0" smtClean="0">
                <a:solidFill>
                  <a:schemeClr val="accent5">
                    <a:lumMod val="60000"/>
                    <a:lumOff val="40000"/>
                  </a:schemeClr>
                </a:solidFill>
              </a:rPr>
              <a:t>xecutable</a:t>
            </a:r>
          </a:p>
          <a:p>
            <a:r>
              <a:rPr lang="en-US" sz="3200" dirty="0" smtClean="0">
                <a:solidFill>
                  <a:schemeClr val="accent5">
                    <a:lumMod val="60000"/>
                    <a:lumOff val="40000"/>
                  </a:schemeClr>
                </a:solidFill>
              </a:rPr>
              <a:t>program</a:t>
            </a:r>
          </a:p>
        </p:txBody>
      </p:sp>
      <p:cxnSp>
        <p:nvCxnSpPr>
          <p:cNvPr id="39" name="Straight Arrow Connector 38"/>
          <p:cNvCxnSpPr/>
          <p:nvPr>
            <p:custDataLst>
              <p:tags r:id="rId9"/>
            </p:custDataLst>
          </p:nvPr>
        </p:nvCxnSpPr>
        <p:spPr>
          <a:xfrm rot="5400000">
            <a:off x="7048500" y="3962969"/>
            <a:ext cx="1752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custDataLst>
              <p:tags r:id="rId10"/>
            </p:custDataLst>
          </p:nvPr>
        </p:nvSpPr>
        <p:spPr>
          <a:xfrm>
            <a:off x="6934200" y="4839269"/>
            <a:ext cx="2057400" cy="1828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Executing </a:t>
            </a:r>
          </a:p>
          <a:p>
            <a:pPr algn="ctr"/>
            <a:r>
              <a:rPr lang="en-US" sz="2800" dirty="0" smtClean="0"/>
              <a:t>in</a:t>
            </a:r>
          </a:p>
          <a:p>
            <a:pPr algn="ctr"/>
            <a:r>
              <a:rPr lang="en-US" sz="2800" dirty="0" smtClean="0"/>
              <a:t>Memory</a:t>
            </a:r>
            <a:endParaRPr lang="en-US" sz="2800" dirty="0"/>
          </a:p>
        </p:txBody>
      </p:sp>
      <p:sp>
        <p:nvSpPr>
          <p:cNvPr id="43" name="Oval 42"/>
          <p:cNvSpPr/>
          <p:nvPr/>
        </p:nvSpPr>
        <p:spPr>
          <a:xfrm>
            <a:off x="6248400" y="821299"/>
            <a:ext cx="609600" cy="170372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7962900" y="3729309"/>
            <a:ext cx="1255472" cy="584775"/>
          </a:xfrm>
          <a:prstGeom prst="rect">
            <a:avLst/>
          </a:prstGeom>
          <a:noFill/>
        </p:spPr>
        <p:txBody>
          <a:bodyPr wrap="none" rtlCol="0">
            <a:spAutoFit/>
          </a:bodyPr>
          <a:lstStyle/>
          <a:p>
            <a:r>
              <a:rPr lang="en-US" sz="3200" dirty="0" smtClean="0">
                <a:solidFill>
                  <a:schemeClr val="accent5">
                    <a:lumMod val="60000"/>
                    <a:lumOff val="40000"/>
                  </a:schemeClr>
                </a:solidFill>
              </a:rPr>
              <a:t>loader</a:t>
            </a:r>
          </a:p>
        </p:txBody>
      </p:sp>
      <p:sp>
        <p:nvSpPr>
          <p:cNvPr id="45" name="TextBox 44"/>
          <p:cNvSpPr txBox="1"/>
          <p:nvPr/>
        </p:nvSpPr>
        <p:spPr>
          <a:xfrm>
            <a:off x="7010400" y="6197025"/>
            <a:ext cx="1450846" cy="584775"/>
          </a:xfrm>
          <a:prstGeom prst="rect">
            <a:avLst/>
          </a:prstGeom>
          <a:noFill/>
        </p:spPr>
        <p:txBody>
          <a:bodyPr wrap="none" rtlCol="0">
            <a:spAutoFit/>
          </a:bodyPr>
          <a:lstStyle/>
          <a:p>
            <a:r>
              <a:rPr lang="en-US" sz="3200" dirty="0" smtClean="0">
                <a:solidFill>
                  <a:schemeClr val="accent5">
                    <a:lumMod val="60000"/>
                    <a:lumOff val="40000"/>
                  </a:schemeClr>
                </a:solidFill>
              </a:rPr>
              <a:t>process</a:t>
            </a:r>
          </a:p>
        </p:txBody>
      </p:sp>
      <p:sp>
        <p:nvSpPr>
          <p:cNvPr id="46" name="TextBox 45"/>
          <p:cNvSpPr txBox="1"/>
          <p:nvPr/>
        </p:nvSpPr>
        <p:spPr>
          <a:xfrm>
            <a:off x="7924800" y="2891135"/>
            <a:ext cx="1149289" cy="707886"/>
          </a:xfrm>
          <a:prstGeom prst="rect">
            <a:avLst/>
          </a:prstGeom>
          <a:noFill/>
        </p:spPr>
        <p:txBody>
          <a:bodyPr wrap="none" rtlCol="0">
            <a:spAutoFit/>
          </a:bodyPr>
          <a:lstStyle/>
          <a:p>
            <a:r>
              <a:rPr lang="en-US" sz="2000" dirty="0">
                <a:solidFill>
                  <a:schemeClr val="accent5">
                    <a:lumMod val="60000"/>
                    <a:lumOff val="40000"/>
                  </a:schemeClr>
                </a:solidFill>
              </a:rPr>
              <a:t>e</a:t>
            </a:r>
            <a:r>
              <a:rPr lang="en-US" sz="2000" dirty="0" smtClean="0">
                <a:solidFill>
                  <a:schemeClr val="accent5">
                    <a:lumMod val="60000"/>
                    <a:lumOff val="40000"/>
                  </a:schemeClr>
                </a:solidFill>
              </a:rPr>
              <a:t>xists on </a:t>
            </a:r>
          </a:p>
          <a:p>
            <a:r>
              <a:rPr lang="en-US" sz="2000" dirty="0" smtClean="0">
                <a:solidFill>
                  <a:schemeClr val="accent5">
                    <a:lumMod val="60000"/>
                    <a:lumOff val="40000"/>
                  </a:schemeClr>
                </a:solidFill>
              </a:rPr>
              <a:t>disk</a:t>
            </a:r>
          </a:p>
        </p:txBody>
      </p:sp>
      <p:sp>
        <p:nvSpPr>
          <p:cNvPr id="15" name="Oval 14"/>
          <p:cNvSpPr/>
          <p:nvPr/>
        </p:nvSpPr>
        <p:spPr>
          <a:xfrm>
            <a:off x="7010400" y="5012297"/>
            <a:ext cx="1981200" cy="1439878"/>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2958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childTnLst>
                          </p:cTn>
                        </p:par>
                        <p:par>
                          <p:cTn id="57" fill="hold">
                            <p:stCondLst>
                              <p:cond delay="0"/>
                            </p:stCondLst>
                            <p:childTnLst>
                              <p:par>
                                <p:cTn id="58" presetID="1" presetClass="entr" presetSubtype="0" fill="hold" grpId="0" nodeType="afterEffect">
                                  <p:stCondLst>
                                    <p:cond delay="0"/>
                                  </p:stCondLst>
                                  <p:childTnLst>
                                    <p:set>
                                      <p:cBhvr>
                                        <p:cTn id="59" dur="1" fill="hold">
                                          <p:stCondLst>
                                            <p:cond delay="0"/>
                                          </p:stCondLst>
                                        </p:cTn>
                                        <p:tgtEl>
                                          <p:spTgt spid="43"/>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39"/>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41"/>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44"/>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45"/>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46"/>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5" grpId="0" animBg="1"/>
      <p:bldP spid="29" grpId="0" animBg="1"/>
      <p:bldP spid="2" grpId="0"/>
      <p:bldP spid="28" grpId="0"/>
      <p:bldP spid="7" grpId="0" animBg="1"/>
      <p:bldP spid="33" grpId="0"/>
      <p:bldP spid="31" grpId="0"/>
      <p:bldP spid="35" grpId="0"/>
      <p:bldP spid="36" grpId="0"/>
      <p:bldP spid="37" grpId="0"/>
      <p:bldP spid="41" grpId="0" animBg="1"/>
      <p:bldP spid="43" grpId="0" animBg="1"/>
      <p:bldP spid="44" grpId="0"/>
      <p:bldP spid="45" grpId="0"/>
      <p:bldP spid="46" grpId="0"/>
      <p:bldP spid="1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5842" name="Rectangle 2"/>
          <p:cNvSpPr>
            <a:spLocks noGrp="1" noChangeArrowheads="1"/>
          </p:cNvSpPr>
          <p:nvPr>
            <p:ph type="title"/>
            <p:custDataLst>
              <p:tags r:id="rId1"/>
            </p:custDataLst>
          </p:nvPr>
        </p:nvSpPr>
        <p:spPr/>
        <p:txBody>
          <a:bodyPr>
            <a:normAutofit fontScale="90000"/>
          </a:bodyPr>
          <a:lstStyle/>
          <a:p>
            <a:r>
              <a:rPr lang="en-US" dirty="0" smtClean="0"/>
              <a:t>Example: Add 1 to 100</a:t>
            </a:r>
            <a:endParaRPr lang="en-US" dirty="0"/>
          </a:p>
        </p:txBody>
      </p:sp>
      <p:sp>
        <p:nvSpPr>
          <p:cNvPr id="2595843" name="Rectangle 3"/>
          <p:cNvSpPr>
            <a:spLocks noGrp="1" noChangeArrowheads="1"/>
          </p:cNvSpPr>
          <p:nvPr>
            <p:ph type="body" idx="1"/>
            <p:custDataLst>
              <p:tags r:id="rId2"/>
            </p:custDataLst>
          </p:nvPr>
        </p:nvSpPr>
        <p:spPr/>
        <p:txBody>
          <a:bodyPr>
            <a:noAutofit/>
          </a:bodyPr>
          <a:lstStyle/>
          <a:p>
            <a:r>
              <a:rPr lang="en-US" sz="2400" dirty="0" err="1" smtClean="0"/>
              <a:t>int</a:t>
            </a:r>
            <a:r>
              <a:rPr lang="en-US" sz="2400" dirty="0" smtClean="0"/>
              <a:t> n = 100;</a:t>
            </a:r>
          </a:p>
          <a:p>
            <a:endParaRPr lang="en-US" sz="800" dirty="0" smtClean="0"/>
          </a:p>
          <a:p>
            <a:r>
              <a:rPr lang="en-US" sz="2400" dirty="0" err="1" smtClean="0"/>
              <a:t>int</a:t>
            </a:r>
            <a:r>
              <a:rPr lang="en-US" sz="2400" dirty="0" smtClean="0"/>
              <a:t> main (</a:t>
            </a:r>
            <a:r>
              <a:rPr lang="en-US" sz="2400" dirty="0" err="1" smtClean="0"/>
              <a:t>int</a:t>
            </a:r>
            <a:r>
              <a:rPr lang="en-US" sz="2400" dirty="0" smtClean="0"/>
              <a:t> </a:t>
            </a:r>
            <a:r>
              <a:rPr lang="en-US" sz="2400" dirty="0" err="1" smtClean="0"/>
              <a:t>argc</a:t>
            </a:r>
            <a:r>
              <a:rPr lang="en-US" sz="2400" dirty="0" smtClean="0"/>
              <a:t>, char* </a:t>
            </a:r>
            <a:r>
              <a:rPr lang="en-US" sz="2400" dirty="0" err="1" smtClean="0"/>
              <a:t>argv</a:t>
            </a:r>
            <a:r>
              <a:rPr lang="en-US" sz="2400" dirty="0" smtClean="0"/>
              <a:t>[ ]) {</a:t>
            </a:r>
          </a:p>
          <a:p>
            <a:pPr>
              <a:tabLst>
                <a:tab pos="800100" algn="l"/>
                <a:tab pos="1600200" algn="l"/>
                <a:tab pos="1828800" algn="l"/>
              </a:tabLst>
            </a:pPr>
            <a:r>
              <a:rPr lang="en-US" sz="2400" dirty="0" smtClean="0"/>
              <a:t>		</a:t>
            </a:r>
            <a:r>
              <a:rPr lang="en-US" sz="2400" dirty="0" err="1" smtClean="0"/>
              <a:t>int</a:t>
            </a:r>
            <a:r>
              <a:rPr lang="en-US" sz="2400" dirty="0" smtClean="0"/>
              <a:t> </a:t>
            </a:r>
            <a:r>
              <a:rPr lang="en-US" sz="2400" dirty="0" err="1" smtClean="0"/>
              <a:t>i</a:t>
            </a:r>
            <a:r>
              <a:rPr lang="en-US" sz="2400" dirty="0" smtClean="0"/>
              <a:t>;</a:t>
            </a:r>
          </a:p>
          <a:p>
            <a:pPr>
              <a:tabLst>
                <a:tab pos="800100" algn="l"/>
                <a:tab pos="1600200" algn="l"/>
                <a:tab pos="1828800" algn="l"/>
              </a:tabLst>
            </a:pPr>
            <a:r>
              <a:rPr lang="en-US" sz="2400" dirty="0" smtClean="0"/>
              <a:t>		</a:t>
            </a:r>
            <a:r>
              <a:rPr lang="en-US" sz="2400" dirty="0" err="1" smtClean="0"/>
              <a:t>int</a:t>
            </a:r>
            <a:r>
              <a:rPr lang="en-US" sz="2400" dirty="0" smtClean="0"/>
              <a:t> m = n;</a:t>
            </a:r>
          </a:p>
          <a:p>
            <a:pPr>
              <a:tabLst>
                <a:tab pos="800100" algn="l"/>
                <a:tab pos="1600200" algn="l"/>
                <a:tab pos="1828800" algn="l"/>
              </a:tabLst>
            </a:pPr>
            <a:r>
              <a:rPr lang="en-US" sz="2400" dirty="0" smtClean="0"/>
              <a:t>		</a:t>
            </a:r>
            <a:r>
              <a:rPr lang="en-US" sz="2400" dirty="0" err="1" smtClean="0"/>
              <a:t>int</a:t>
            </a:r>
            <a:r>
              <a:rPr lang="en-US" sz="2400" dirty="0" smtClean="0"/>
              <a:t> sum = 0;</a:t>
            </a:r>
          </a:p>
          <a:p>
            <a:pPr>
              <a:tabLst>
                <a:tab pos="800100" algn="l"/>
                <a:tab pos="1600200" algn="l"/>
                <a:tab pos="1828800" algn="l"/>
              </a:tabLst>
            </a:pPr>
            <a:endParaRPr lang="en-US" sz="1000" dirty="0" smtClean="0"/>
          </a:p>
          <a:p>
            <a:pPr>
              <a:tabLst>
                <a:tab pos="800100" algn="l"/>
                <a:tab pos="1600200" algn="l"/>
                <a:tab pos="1828800" algn="l"/>
              </a:tabLst>
            </a:pPr>
            <a:r>
              <a:rPr lang="en-US" sz="2400" dirty="0" smtClean="0"/>
              <a:t>		for (</a:t>
            </a:r>
            <a:r>
              <a:rPr lang="en-US" sz="2400" dirty="0" err="1" smtClean="0"/>
              <a:t>i</a:t>
            </a:r>
            <a:r>
              <a:rPr lang="en-US" sz="2400" dirty="0" smtClean="0"/>
              <a:t> = 1; </a:t>
            </a:r>
            <a:r>
              <a:rPr lang="en-US" sz="2400" dirty="0" err="1" smtClean="0"/>
              <a:t>i</a:t>
            </a:r>
            <a:r>
              <a:rPr lang="en-US" sz="2400" dirty="0" smtClean="0"/>
              <a:t> &lt;= m; </a:t>
            </a:r>
            <a:r>
              <a:rPr lang="en-US" sz="2400" dirty="0" err="1" smtClean="0"/>
              <a:t>i</a:t>
            </a:r>
            <a:r>
              <a:rPr lang="en-US" sz="2400" dirty="0" smtClean="0"/>
              <a:t>++)</a:t>
            </a:r>
          </a:p>
          <a:p>
            <a:pPr>
              <a:tabLst>
                <a:tab pos="800100" algn="l"/>
                <a:tab pos="1600200" algn="l"/>
                <a:tab pos="1828800" algn="l"/>
              </a:tabLst>
            </a:pPr>
            <a:r>
              <a:rPr lang="en-US" sz="2400" dirty="0" smtClean="0"/>
              <a:t>			sum += </a:t>
            </a:r>
            <a:r>
              <a:rPr lang="en-US" sz="2400" dirty="0" err="1" smtClean="0"/>
              <a:t>i</a:t>
            </a:r>
            <a:r>
              <a:rPr lang="en-US" sz="2400" dirty="0" smtClean="0"/>
              <a:t>;</a:t>
            </a:r>
          </a:p>
          <a:p>
            <a:pPr>
              <a:tabLst>
                <a:tab pos="800100" algn="l"/>
                <a:tab pos="1600200" algn="l"/>
                <a:tab pos="1828800" algn="l"/>
              </a:tabLst>
            </a:pPr>
            <a:endParaRPr lang="en-US" sz="1000" dirty="0" smtClean="0"/>
          </a:p>
          <a:p>
            <a:pPr>
              <a:tabLst>
                <a:tab pos="800100" algn="l"/>
                <a:tab pos="1600200" algn="l"/>
                <a:tab pos="1828800" algn="l"/>
              </a:tabLst>
            </a:pPr>
            <a:r>
              <a:rPr lang="en-US" sz="2400" dirty="0" smtClean="0"/>
              <a:t>		</a:t>
            </a:r>
            <a:r>
              <a:rPr lang="en-US" sz="2400" dirty="0" err="1" smtClean="0"/>
              <a:t>printf</a:t>
            </a:r>
            <a:r>
              <a:rPr lang="en-US" sz="2400" dirty="0" smtClean="0"/>
              <a:t> ("Sum 1 to %d is %d\n", n, sum);</a:t>
            </a:r>
          </a:p>
          <a:p>
            <a:r>
              <a:rPr lang="en-US" sz="2400" dirty="0" smtClean="0"/>
              <a:t>}</a:t>
            </a:r>
          </a:p>
          <a:p>
            <a:endParaRPr lang="en-US" sz="2400" dirty="0" smtClean="0">
              <a:solidFill>
                <a:schemeClr val="accent1"/>
              </a:solidFill>
            </a:endParaRPr>
          </a:p>
          <a:p>
            <a:r>
              <a:rPr lang="en-US" sz="2400" dirty="0" smtClean="0">
                <a:solidFill>
                  <a:schemeClr val="accent5">
                    <a:lumMod val="60000"/>
                    <a:lumOff val="40000"/>
                  </a:schemeClr>
                </a:solidFill>
              </a:rPr>
              <a:t># Compile</a:t>
            </a:r>
          </a:p>
          <a:p>
            <a:r>
              <a:rPr lang="en-US" sz="2400" dirty="0" smtClean="0">
                <a:solidFill>
                  <a:schemeClr val="accent5">
                    <a:lumMod val="60000"/>
                    <a:lumOff val="40000"/>
                  </a:schemeClr>
                </a:solidFill>
                <a:latin typeface="Consolas" pitchFamily="49" charset="0"/>
              </a:rPr>
              <a:t>[csug03] </a:t>
            </a:r>
            <a:r>
              <a:rPr lang="en-US" sz="2400" dirty="0" err="1" smtClean="0">
                <a:solidFill>
                  <a:schemeClr val="accent5">
                    <a:lumMod val="60000"/>
                    <a:lumOff val="40000"/>
                  </a:schemeClr>
                </a:solidFill>
                <a:latin typeface="Consolas" pitchFamily="49" charset="0"/>
              </a:rPr>
              <a:t>mipsel-linux-gcc</a:t>
            </a:r>
            <a:r>
              <a:rPr lang="en-US" sz="2400" dirty="0" smtClean="0">
                <a:solidFill>
                  <a:schemeClr val="accent5">
                    <a:lumMod val="60000"/>
                    <a:lumOff val="40000"/>
                  </a:schemeClr>
                </a:solidFill>
                <a:latin typeface="Consolas" pitchFamily="49" charset="0"/>
              </a:rPr>
              <a:t> –S add1To100.c</a:t>
            </a:r>
          </a:p>
        </p:txBody>
      </p:sp>
      <p:sp>
        <p:nvSpPr>
          <p:cNvPr id="2" name="TextBox 1"/>
          <p:cNvSpPr txBox="1"/>
          <p:nvPr/>
        </p:nvSpPr>
        <p:spPr>
          <a:xfrm>
            <a:off x="457200" y="4800600"/>
            <a:ext cx="8305415" cy="923330"/>
          </a:xfrm>
          <a:prstGeom prst="rect">
            <a:avLst/>
          </a:prstGeom>
          <a:noFill/>
        </p:spPr>
        <p:txBody>
          <a:bodyPr wrap="none" rtlCol="0">
            <a:spAutoFit/>
          </a:bodyPr>
          <a:lstStyle/>
          <a:p>
            <a:r>
              <a:rPr lang="en-US" dirty="0">
                <a:solidFill>
                  <a:schemeClr val="accent5">
                    <a:lumMod val="60000"/>
                    <a:lumOff val="40000"/>
                  </a:schemeClr>
                </a:solidFill>
              </a:rPr>
              <a:t>e</a:t>
            </a:r>
            <a:r>
              <a:rPr lang="en-US" dirty="0" smtClean="0">
                <a:solidFill>
                  <a:schemeClr val="accent5">
                    <a:lumMod val="60000"/>
                    <a:lumOff val="40000"/>
                  </a:schemeClr>
                </a:solidFill>
              </a:rPr>
              <a:t>xport PATH=${</a:t>
            </a:r>
            <a:r>
              <a:rPr lang="en-US" dirty="0">
                <a:solidFill>
                  <a:schemeClr val="accent5">
                    <a:lumMod val="60000"/>
                    <a:lumOff val="40000"/>
                  </a:schemeClr>
                </a:solidFill>
              </a:rPr>
              <a:t>PATH}:/courses/cs3410/</a:t>
            </a:r>
            <a:r>
              <a:rPr lang="en-US" dirty="0" err="1">
                <a:solidFill>
                  <a:schemeClr val="accent5">
                    <a:lumMod val="60000"/>
                    <a:lumOff val="40000"/>
                  </a:schemeClr>
                </a:solidFill>
              </a:rPr>
              <a:t>mipsel-linux</a:t>
            </a:r>
            <a:r>
              <a:rPr lang="en-US" dirty="0">
                <a:solidFill>
                  <a:schemeClr val="accent5">
                    <a:lumMod val="60000"/>
                    <a:lumOff val="40000"/>
                  </a:schemeClr>
                </a:solidFill>
              </a:rPr>
              <a:t>/bin:/</a:t>
            </a:r>
            <a:r>
              <a:rPr lang="en-US" dirty="0" smtClean="0">
                <a:solidFill>
                  <a:schemeClr val="accent5">
                    <a:lumMod val="60000"/>
                    <a:lumOff val="40000"/>
                  </a:schemeClr>
                </a:solidFill>
              </a:rPr>
              <a:t>courses/cs3410/</a:t>
            </a:r>
            <a:r>
              <a:rPr lang="en-US" dirty="0" err="1" smtClean="0">
                <a:solidFill>
                  <a:schemeClr val="accent5">
                    <a:lumMod val="60000"/>
                    <a:lumOff val="40000"/>
                  </a:schemeClr>
                </a:solidFill>
              </a:rPr>
              <a:t>mips-sim</a:t>
            </a:r>
            <a:r>
              <a:rPr lang="en-US" dirty="0" smtClean="0">
                <a:solidFill>
                  <a:schemeClr val="accent5">
                    <a:lumMod val="60000"/>
                    <a:lumOff val="40000"/>
                  </a:schemeClr>
                </a:solidFill>
              </a:rPr>
              <a:t>/bin</a:t>
            </a:r>
          </a:p>
          <a:p>
            <a:r>
              <a:rPr lang="en-US" dirty="0">
                <a:solidFill>
                  <a:schemeClr val="accent5">
                    <a:lumMod val="60000"/>
                    <a:lumOff val="40000"/>
                  </a:schemeClr>
                </a:solidFill>
              </a:rPr>
              <a:t>o</a:t>
            </a:r>
            <a:r>
              <a:rPr lang="en-US" dirty="0" smtClean="0">
                <a:solidFill>
                  <a:schemeClr val="accent5">
                    <a:lumMod val="60000"/>
                    <a:lumOff val="40000"/>
                  </a:schemeClr>
                </a:solidFill>
              </a:rPr>
              <a:t>r </a:t>
            </a:r>
          </a:p>
          <a:p>
            <a:r>
              <a:rPr lang="en-US" dirty="0" err="1">
                <a:solidFill>
                  <a:schemeClr val="accent5">
                    <a:lumMod val="60000"/>
                    <a:lumOff val="40000"/>
                  </a:schemeClr>
                </a:solidFill>
              </a:rPr>
              <a:t>setenv</a:t>
            </a:r>
            <a:r>
              <a:rPr lang="en-US" dirty="0">
                <a:solidFill>
                  <a:schemeClr val="accent5">
                    <a:lumMod val="60000"/>
                    <a:lumOff val="40000"/>
                  </a:schemeClr>
                </a:solidFill>
              </a:rPr>
              <a:t> PATH ${PATH}:/courses/cs3410/</a:t>
            </a:r>
            <a:r>
              <a:rPr lang="en-US" dirty="0" err="1">
                <a:solidFill>
                  <a:schemeClr val="accent5">
                    <a:lumMod val="60000"/>
                    <a:lumOff val="40000"/>
                  </a:schemeClr>
                </a:solidFill>
              </a:rPr>
              <a:t>mipsel-linux</a:t>
            </a:r>
            <a:r>
              <a:rPr lang="en-US" dirty="0">
                <a:solidFill>
                  <a:schemeClr val="accent5">
                    <a:lumMod val="60000"/>
                    <a:lumOff val="40000"/>
                  </a:schemeClr>
                </a:solidFill>
              </a:rPr>
              <a:t>/bin:/</a:t>
            </a:r>
            <a:r>
              <a:rPr lang="en-US" dirty="0" smtClean="0">
                <a:solidFill>
                  <a:schemeClr val="accent5">
                    <a:lumMod val="60000"/>
                    <a:lumOff val="40000"/>
                  </a:schemeClr>
                </a:solidFill>
              </a:rPr>
              <a:t>courses/cs3410/</a:t>
            </a:r>
            <a:r>
              <a:rPr lang="en-US" dirty="0" err="1" smtClean="0">
                <a:solidFill>
                  <a:schemeClr val="accent5">
                    <a:lumMod val="60000"/>
                    <a:lumOff val="40000"/>
                  </a:schemeClr>
                </a:solidFill>
              </a:rPr>
              <a:t>mips-sim</a:t>
            </a:r>
            <a:r>
              <a:rPr lang="en-US" dirty="0" smtClean="0">
                <a:solidFill>
                  <a:schemeClr val="accent5">
                    <a:lumMod val="60000"/>
                    <a:lumOff val="40000"/>
                  </a:schemeClr>
                </a:solidFill>
              </a:rPr>
              <a:t>/bin</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310464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95843">
                                            <p:txEl>
                                              <p:pRg st="14" end="1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95843">
                                            <p:txEl>
                                              <p:pRg st="13" end="1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5"/>
          <p:cNvSpPr txBox="1">
            <a:spLocks/>
          </p:cNvSpPr>
          <p:nvPr>
            <p:custDataLst>
              <p:tags r:id="rId1"/>
            </p:custDataLst>
          </p:nvPr>
        </p:nvSpPr>
        <p:spPr>
          <a:xfrm>
            <a:off x="4343400" y="533400"/>
            <a:ext cx="4267200" cy="6553200"/>
          </a:xfrm>
          <a:prstGeom prst="rect">
            <a:avLst/>
          </a:prstGeom>
        </p:spPr>
        <p:txBody>
          <a:bodyPr vert="horz" wrap="none" lIns="91440" tIns="45720" rIns="91440" bIns="45720" rtlCol="0">
            <a:noAutofit/>
          </a:bodyPr>
          <a:lstStyle/>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$L2:   </a:t>
            </a:r>
            <a:r>
              <a:rPr lang="en-US" sz="2000" dirty="0" err="1" smtClean="0">
                <a:solidFill>
                  <a:schemeClr val="bg1"/>
                </a:solidFill>
                <a:latin typeface="Consolas" pitchFamily="49" charset="0"/>
                <a:cs typeface="Arial" pitchFamily="34" charset="0"/>
              </a:rPr>
              <a:t>lw</a:t>
            </a:r>
            <a:r>
              <a:rPr lang="en-US" sz="2000" dirty="0" smtClean="0">
                <a:solidFill>
                  <a:schemeClr val="bg1"/>
                </a:solidFill>
                <a:latin typeface="Consolas" pitchFamily="49" charset="0"/>
                <a:cs typeface="Arial" pitchFamily="34" charset="0"/>
              </a:rPr>
              <a:t>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$3,28($</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slt</a:t>
            </a:r>
            <a:r>
              <a:rPr lang="en-US" sz="2000" dirty="0" smtClean="0">
                <a:solidFill>
                  <a:schemeClr val="bg1"/>
                </a:solidFill>
                <a:latin typeface="Consolas" pitchFamily="49" charset="0"/>
                <a:cs typeface="Arial" pitchFamily="34" charset="0"/>
              </a:rPr>
              <a:t>     $2,$3,$2</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bne</a:t>
            </a:r>
            <a:r>
              <a:rPr lang="en-US" sz="2000" dirty="0" smtClean="0">
                <a:solidFill>
                  <a:schemeClr val="bg1"/>
                </a:solidFill>
                <a:latin typeface="Consolas" pitchFamily="49" charset="0"/>
                <a:cs typeface="Arial" pitchFamily="34" charset="0"/>
              </a:rPr>
              <a:t>     $2,$0,$L3</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$3,32($</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addu</a:t>
            </a:r>
            <a:r>
              <a:rPr lang="en-US" sz="2000" dirty="0" smtClean="0">
                <a:solidFill>
                  <a:schemeClr val="bg1"/>
                </a:solidFill>
                <a:latin typeface="Consolas" pitchFamily="49" charset="0"/>
                <a:cs typeface="Arial" pitchFamily="34" charset="0"/>
              </a:rPr>
              <a:t>    $2,$3,$2</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sw      $2,32($</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addiu</a:t>
            </a:r>
            <a:r>
              <a:rPr lang="en-US" sz="2000" dirty="0" smtClean="0">
                <a:solidFill>
                  <a:schemeClr val="bg1"/>
                </a:solidFill>
                <a:latin typeface="Consolas" pitchFamily="49" charset="0"/>
                <a:cs typeface="Arial" pitchFamily="34" charset="0"/>
              </a:rPr>
              <a:t>   $2,$2,1</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sw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b       $L2</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$L3:   la      $4,$str0</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$5,28($</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$6,32($</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jal</a:t>
            </a: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printf</a:t>
            </a:r>
            <a:endParaRPr lang="en-US" sz="2000" dirty="0" smtClean="0">
              <a:solidFill>
                <a:schemeClr val="bg1"/>
              </a:solidFill>
              <a:latin typeface="Consolas" pitchFamily="49" charset="0"/>
              <a:cs typeface="Arial" pitchFamily="34" charset="0"/>
            </a:endParaRP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move    $</a:t>
            </a:r>
            <a:r>
              <a:rPr lang="en-US" sz="2000" dirty="0" err="1" smtClean="0">
                <a:solidFill>
                  <a:schemeClr val="bg1"/>
                </a:solidFill>
                <a:latin typeface="Consolas" pitchFamily="49" charset="0"/>
                <a:cs typeface="Arial" pitchFamily="34" charset="0"/>
              </a:rPr>
              <a:t>sp,$fp</a:t>
            </a:r>
            <a:endParaRPr lang="en-US" sz="2000" dirty="0" smtClean="0">
              <a:solidFill>
                <a:schemeClr val="bg1"/>
              </a:solidFill>
              <a:latin typeface="Consolas" pitchFamily="49" charset="0"/>
              <a:cs typeface="Arial" pitchFamily="34" charset="0"/>
            </a:endParaRP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$31,44($sp)</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$fp,40($sp)</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addiu</a:t>
            </a:r>
            <a:r>
              <a:rPr lang="en-US" sz="2000" dirty="0" smtClean="0">
                <a:solidFill>
                  <a:schemeClr val="bg1"/>
                </a:solidFill>
                <a:latin typeface="Consolas" pitchFamily="49" charset="0"/>
                <a:cs typeface="Arial" pitchFamily="34" charset="0"/>
              </a:rPr>
              <a:t>   $sp,$sp,48</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j       $31</a:t>
            </a:r>
            <a:endParaRPr kumimoji="0" lang="en-US" sz="2000" i="0" u="none" strike="noStrike" kern="1200" cap="none" spc="0" normalizeH="0" baseline="0" noProof="0" dirty="0">
              <a:ln>
                <a:noFill/>
              </a:ln>
              <a:solidFill>
                <a:schemeClr val="bg1"/>
              </a:solidFill>
              <a:effectLst/>
              <a:uLnTx/>
              <a:uFillTx/>
              <a:latin typeface="Consolas" pitchFamily="49" charset="0"/>
              <a:cs typeface="Arial" pitchFamily="34" charset="0"/>
            </a:endParaRPr>
          </a:p>
        </p:txBody>
      </p:sp>
      <p:sp>
        <p:nvSpPr>
          <p:cNvPr id="10" name="TextBox 9"/>
          <p:cNvSpPr txBox="1"/>
          <p:nvPr>
            <p:custDataLst>
              <p:tags r:id="rId2"/>
            </p:custDataLst>
          </p:nvPr>
        </p:nvSpPr>
        <p:spPr>
          <a:xfrm>
            <a:off x="83156" y="416778"/>
            <a:ext cx="4336444" cy="6669822"/>
          </a:xfrm>
          <a:prstGeom prst="rect">
            <a:avLst/>
          </a:prstGeom>
          <a:noFill/>
        </p:spPr>
        <p:txBody>
          <a:bodyPr wrap="none" rtlCol="0">
            <a:noAutofit/>
          </a:bodyPr>
          <a:lstStyle/>
          <a:p>
            <a:pPr>
              <a:lnSpc>
                <a:spcPct val="90000"/>
              </a:lnSpc>
            </a:pPr>
            <a:r>
              <a:rPr lang="en-US" sz="2000" dirty="0" smtClean="0">
                <a:solidFill>
                  <a:schemeClr val="bg1"/>
                </a:solidFill>
                <a:latin typeface="Consolas" pitchFamily="49" charset="0"/>
              </a:rPr>
              <a:t>       .data</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globl</a:t>
            </a:r>
            <a:r>
              <a:rPr lang="en-US" sz="2000" dirty="0" smtClean="0">
                <a:solidFill>
                  <a:schemeClr val="bg1"/>
                </a:solidFill>
                <a:latin typeface="Consolas" pitchFamily="49" charset="0"/>
              </a:rPr>
              <a:t>  n</a:t>
            </a:r>
          </a:p>
          <a:p>
            <a:pPr>
              <a:lnSpc>
                <a:spcPct val="90000"/>
              </a:lnSpc>
            </a:pPr>
            <a:r>
              <a:rPr lang="en-US" sz="2000" dirty="0" smtClean="0">
                <a:solidFill>
                  <a:schemeClr val="bg1"/>
                </a:solidFill>
                <a:latin typeface="Consolas" pitchFamily="49" charset="0"/>
              </a:rPr>
              <a:t>       .align  2     </a:t>
            </a:r>
          </a:p>
          <a:p>
            <a:pPr>
              <a:lnSpc>
                <a:spcPct val="90000"/>
              </a:lnSpc>
            </a:pPr>
            <a:r>
              <a:rPr lang="en-US" sz="2000" dirty="0" smtClean="0">
                <a:solidFill>
                  <a:schemeClr val="bg1"/>
                </a:solidFill>
                <a:latin typeface="Consolas" pitchFamily="49" charset="0"/>
              </a:rPr>
              <a:t>n:     .word   100</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rdata</a:t>
            </a:r>
            <a:endParaRPr lang="en-US" sz="2000" dirty="0" smtClean="0">
              <a:solidFill>
                <a:schemeClr val="bg1"/>
              </a:solidFill>
              <a:latin typeface="Consolas" pitchFamily="49" charset="0"/>
            </a:endParaRPr>
          </a:p>
          <a:p>
            <a:pPr>
              <a:lnSpc>
                <a:spcPct val="90000"/>
              </a:lnSpc>
            </a:pPr>
            <a:r>
              <a:rPr lang="en-US" sz="2000" dirty="0" smtClean="0">
                <a:solidFill>
                  <a:schemeClr val="bg1"/>
                </a:solidFill>
                <a:latin typeface="Consolas" pitchFamily="49" charset="0"/>
              </a:rPr>
              <a:t>       .align  2</a:t>
            </a:r>
          </a:p>
          <a:p>
            <a:pPr>
              <a:lnSpc>
                <a:spcPct val="90000"/>
              </a:lnSpc>
            </a:pPr>
            <a:r>
              <a:rPr lang="en-US" sz="2000" dirty="0" smtClean="0">
                <a:solidFill>
                  <a:schemeClr val="bg1"/>
                </a:solidFill>
                <a:latin typeface="Consolas" pitchFamily="49" charset="0"/>
              </a:rPr>
              <a:t>$str0: .</a:t>
            </a:r>
            <a:r>
              <a:rPr lang="en-US" sz="2000" dirty="0" err="1" smtClean="0">
                <a:solidFill>
                  <a:schemeClr val="bg1"/>
                </a:solidFill>
                <a:latin typeface="Consolas" pitchFamily="49" charset="0"/>
              </a:rPr>
              <a:t>asciiz</a:t>
            </a:r>
            <a:r>
              <a:rPr lang="en-US" sz="2000" dirty="0" smtClean="0">
                <a:solidFill>
                  <a:schemeClr val="bg1"/>
                </a:solidFill>
                <a:latin typeface="Consolas" pitchFamily="49" charset="0"/>
              </a:rPr>
              <a:t> </a:t>
            </a:r>
            <a:br>
              <a:rPr lang="en-US" sz="2000" dirty="0" smtClean="0">
                <a:solidFill>
                  <a:schemeClr val="bg1"/>
                </a:solidFill>
                <a:latin typeface="Consolas" pitchFamily="49" charset="0"/>
              </a:rPr>
            </a:br>
            <a:r>
              <a:rPr lang="en-US" sz="2000" dirty="0" smtClean="0">
                <a:solidFill>
                  <a:schemeClr val="bg1"/>
                </a:solidFill>
                <a:latin typeface="Consolas" pitchFamily="49" charset="0"/>
              </a:rPr>
              <a:t>          "Sum 1 to %d is %d\n"</a:t>
            </a:r>
          </a:p>
          <a:p>
            <a:pPr>
              <a:lnSpc>
                <a:spcPct val="90000"/>
              </a:lnSpc>
            </a:pPr>
            <a:r>
              <a:rPr lang="en-US" sz="2000" dirty="0" smtClean="0">
                <a:solidFill>
                  <a:schemeClr val="bg1"/>
                </a:solidFill>
                <a:latin typeface="Consolas" pitchFamily="49" charset="0"/>
              </a:rPr>
              <a:t>       .text</a:t>
            </a:r>
          </a:p>
          <a:p>
            <a:pPr>
              <a:lnSpc>
                <a:spcPct val="90000"/>
              </a:lnSpc>
            </a:pPr>
            <a:r>
              <a:rPr lang="en-US" sz="2000" dirty="0" smtClean="0">
                <a:solidFill>
                  <a:schemeClr val="bg1"/>
                </a:solidFill>
                <a:latin typeface="Consolas" pitchFamily="49" charset="0"/>
              </a:rPr>
              <a:t>       .align  2</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globl</a:t>
            </a:r>
            <a:r>
              <a:rPr lang="en-US" sz="2000" dirty="0" smtClean="0">
                <a:solidFill>
                  <a:schemeClr val="bg1"/>
                </a:solidFill>
                <a:latin typeface="Consolas" pitchFamily="49" charset="0"/>
              </a:rPr>
              <a:t>  main</a:t>
            </a:r>
          </a:p>
          <a:p>
            <a:pPr>
              <a:lnSpc>
                <a:spcPct val="90000"/>
              </a:lnSpc>
            </a:pPr>
            <a:r>
              <a:rPr lang="en-US" sz="2000" dirty="0" smtClean="0">
                <a:solidFill>
                  <a:schemeClr val="bg1"/>
                </a:solidFill>
                <a:latin typeface="Consolas" pitchFamily="49" charset="0"/>
              </a:rPr>
              <a:t>main:  </a:t>
            </a:r>
            <a:r>
              <a:rPr lang="en-US" sz="2000" dirty="0" err="1" smtClean="0">
                <a:solidFill>
                  <a:schemeClr val="bg1"/>
                </a:solidFill>
                <a:latin typeface="Consolas" pitchFamily="49" charset="0"/>
              </a:rPr>
              <a:t>addiu</a:t>
            </a:r>
            <a:r>
              <a:rPr lang="en-US" sz="2000" dirty="0" smtClean="0">
                <a:solidFill>
                  <a:schemeClr val="bg1"/>
                </a:solidFill>
                <a:latin typeface="Consolas" pitchFamily="49" charset="0"/>
              </a:rPr>
              <a:t>   $sp,$sp,-48</a:t>
            </a:r>
          </a:p>
          <a:p>
            <a:pPr>
              <a:lnSpc>
                <a:spcPct val="90000"/>
              </a:lnSpc>
            </a:pPr>
            <a:r>
              <a:rPr lang="en-US" sz="2000" dirty="0" smtClean="0">
                <a:solidFill>
                  <a:schemeClr val="bg1"/>
                </a:solidFill>
                <a:latin typeface="Consolas" pitchFamily="49" charset="0"/>
              </a:rPr>
              <a:t>       sw      $31,44($sp)</a:t>
            </a:r>
          </a:p>
          <a:p>
            <a:pPr>
              <a:lnSpc>
                <a:spcPct val="90000"/>
              </a:lnSpc>
            </a:pPr>
            <a:r>
              <a:rPr lang="en-US" sz="2000" dirty="0" smtClean="0">
                <a:solidFill>
                  <a:schemeClr val="bg1"/>
                </a:solidFill>
                <a:latin typeface="Consolas" pitchFamily="49" charset="0"/>
              </a:rPr>
              <a:t>       sw      $fp,40($sp)</a:t>
            </a:r>
          </a:p>
          <a:p>
            <a:pPr>
              <a:lnSpc>
                <a:spcPct val="90000"/>
              </a:lnSpc>
            </a:pPr>
            <a:r>
              <a:rPr lang="en-US" sz="2000" dirty="0" smtClean="0">
                <a:solidFill>
                  <a:schemeClr val="bg1"/>
                </a:solidFill>
                <a:latin typeface="Consolas" pitchFamily="49" charset="0"/>
              </a:rPr>
              <a:t>       move    $</a:t>
            </a:r>
            <a:r>
              <a:rPr lang="en-US" sz="2000" dirty="0" err="1" smtClean="0">
                <a:solidFill>
                  <a:schemeClr val="bg1"/>
                </a:solidFill>
                <a:latin typeface="Consolas" pitchFamily="49" charset="0"/>
              </a:rPr>
              <a:t>fp,$sp</a:t>
            </a:r>
            <a:endParaRPr lang="en-US" sz="2000" dirty="0" smtClean="0">
              <a:solidFill>
                <a:schemeClr val="bg1"/>
              </a:solidFill>
              <a:latin typeface="Consolas" pitchFamily="49" charset="0"/>
            </a:endParaRPr>
          </a:p>
          <a:p>
            <a:pPr>
              <a:lnSpc>
                <a:spcPct val="90000"/>
              </a:lnSpc>
            </a:pPr>
            <a:r>
              <a:rPr lang="en-US" sz="2000" dirty="0" smtClean="0">
                <a:solidFill>
                  <a:schemeClr val="bg1"/>
                </a:solidFill>
                <a:latin typeface="Consolas" pitchFamily="49" charset="0"/>
              </a:rPr>
              <a:t>       sw      $4,48($</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sw      $5,52($</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la      $2,n</a:t>
            </a:r>
          </a:p>
          <a:p>
            <a:pPr>
              <a:lnSpc>
                <a:spcPct val="90000"/>
              </a:lnSpc>
            </a:pPr>
            <a:r>
              <a:rPr lang="en-US" sz="2000" dirty="0" smtClean="0">
                <a:solidFill>
                  <a:schemeClr val="bg1"/>
                </a:solidFill>
                <a:latin typeface="Consolas" pitchFamily="49" charset="0"/>
              </a:rPr>
              <a:t>       lw      $2,0($2)</a:t>
            </a:r>
          </a:p>
          <a:p>
            <a:pPr>
              <a:lnSpc>
                <a:spcPct val="90000"/>
              </a:lnSpc>
            </a:pPr>
            <a:r>
              <a:rPr lang="en-US" sz="2000" dirty="0" smtClean="0">
                <a:solidFill>
                  <a:schemeClr val="bg1"/>
                </a:solidFill>
                <a:latin typeface="Consolas" pitchFamily="49" charset="0"/>
              </a:rPr>
              <a:t>       sw      $2,28($</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sw      $0,32($</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li</a:t>
            </a:r>
            <a:r>
              <a:rPr lang="en-US" sz="2000" dirty="0" smtClean="0">
                <a:solidFill>
                  <a:schemeClr val="bg1"/>
                </a:solidFill>
                <a:latin typeface="Consolas" pitchFamily="49" charset="0"/>
              </a:rPr>
              <a:t>      $2,1</a:t>
            </a:r>
          </a:p>
          <a:p>
            <a:pPr>
              <a:lnSpc>
                <a:spcPct val="90000"/>
              </a:lnSpc>
            </a:pPr>
            <a:r>
              <a:rPr lang="en-US" sz="2000" dirty="0" smtClean="0">
                <a:solidFill>
                  <a:schemeClr val="bg1"/>
                </a:solidFill>
                <a:latin typeface="Consolas" pitchFamily="49" charset="0"/>
              </a:rPr>
              <a:t>       sw      $2,24($</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p:txBody>
      </p:sp>
      <p:sp>
        <p:nvSpPr>
          <p:cNvPr id="6" name="Rectangle 2"/>
          <p:cNvSpPr txBox="1">
            <a:spLocks noChangeArrowheads="1"/>
          </p:cNvSpPr>
          <p:nvPr>
            <p:custDataLst>
              <p:tags r:id="rId3"/>
            </p:custDataLst>
          </p:nvPr>
        </p:nvSpPr>
        <p:spPr>
          <a:xfrm>
            <a:off x="304800" y="-76200"/>
            <a:ext cx="8610600" cy="457200"/>
          </a:xfrm>
          <a:prstGeom prst="rect">
            <a:avLst/>
          </a:prstGeom>
        </p:spPr>
        <p:txBody>
          <a:bodyPr/>
          <a:lstStyle>
            <a:lvl1pPr algn="ctr" defTabSz="914400" rtl="0" eaLnBrk="1" latinLnBrk="0" hangingPunct="1">
              <a:spcBef>
                <a:spcPct val="0"/>
              </a:spcBef>
              <a:buNone/>
              <a:defRPr sz="4000" kern="1200">
                <a:solidFill>
                  <a:schemeClr val="accent1"/>
                </a:solidFill>
                <a:latin typeface="Helvetica" pitchFamily="34" charset="0"/>
                <a:ea typeface="+mj-ea"/>
                <a:cs typeface="Helvetica" pitchFamily="34" charset="0"/>
              </a:defRPr>
            </a:lvl1pPr>
          </a:lstStyle>
          <a:p>
            <a:r>
              <a:rPr lang="en-US" dirty="0" smtClean="0">
                <a:solidFill>
                  <a:schemeClr val="accent5">
                    <a:lumMod val="60000"/>
                    <a:lumOff val="40000"/>
                  </a:schemeClr>
                </a:solidFill>
              </a:rPr>
              <a:t>Example: Add 1 to 100</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19771054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5"/>
          <p:cNvSpPr txBox="1">
            <a:spLocks/>
          </p:cNvSpPr>
          <p:nvPr>
            <p:custDataLst>
              <p:tags r:id="rId1"/>
            </p:custDataLst>
          </p:nvPr>
        </p:nvSpPr>
        <p:spPr>
          <a:xfrm>
            <a:off x="4343400" y="533400"/>
            <a:ext cx="4267200" cy="6553200"/>
          </a:xfrm>
          <a:prstGeom prst="rect">
            <a:avLst/>
          </a:prstGeom>
        </p:spPr>
        <p:txBody>
          <a:bodyPr vert="horz" wrap="none" lIns="91440" tIns="45720" rIns="91440" bIns="45720" rtlCol="0">
            <a:noAutofit/>
          </a:bodyPr>
          <a:lstStyle/>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$L2:   </a:t>
            </a:r>
            <a:r>
              <a:rPr lang="en-US" sz="2000" dirty="0" err="1" smtClean="0">
                <a:solidFill>
                  <a:schemeClr val="bg1"/>
                </a:solidFill>
                <a:latin typeface="Consolas" pitchFamily="49" charset="0"/>
                <a:cs typeface="Arial" pitchFamily="34" charset="0"/>
              </a:rPr>
              <a:t>lw</a:t>
            </a:r>
            <a:r>
              <a:rPr lang="en-US" sz="2000" dirty="0" smtClean="0">
                <a:solidFill>
                  <a:schemeClr val="bg1"/>
                </a:solidFill>
                <a:latin typeface="Consolas" pitchFamily="49" charset="0"/>
                <a:cs typeface="Arial" pitchFamily="34" charset="0"/>
              </a:rPr>
              <a:t>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$3,28($</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slt</a:t>
            </a:r>
            <a:r>
              <a:rPr lang="en-US" sz="2000" dirty="0" smtClean="0">
                <a:solidFill>
                  <a:schemeClr val="bg1"/>
                </a:solidFill>
                <a:latin typeface="Consolas" pitchFamily="49" charset="0"/>
                <a:cs typeface="Arial" pitchFamily="34" charset="0"/>
              </a:rPr>
              <a:t>     $2,$3,$2</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bne</a:t>
            </a:r>
            <a:r>
              <a:rPr lang="en-US" sz="2000" dirty="0" smtClean="0">
                <a:solidFill>
                  <a:schemeClr val="bg1"/>
                </a:solidFill>
                <a:latin typeface="Consolas" pitchFamily="49" charset="0"/>
                <a:cs typeface="Arial" pitchFamily="34" charset="0"/>
              </a:rPr>
              <a:t>     $2,$0,$L3</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$3,32($</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addu</a:t>
            </a:r>
            <a:r>
              <a:rPr lang="en-US" sz="2000" dirty="0" smtClean="0">
                <a:solidFill>
                  <a:schemeClr val="bg1"/>
                </a:solidFill>
                <a:latin typeface="Consolas" pitchFamily="49" charset="0"/>
                <a:cs typeface="Arial" pitchFamily="34" charset="0"/>
              </a:rPr>
              <a:t>    $2,$3,$2</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sw      $2,32($</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addiu</a:t>
            </a:r>
            <a:r>
              <a:rPr lang="en-US" sz="2000" dirty="0" smtClean="0">
                <a:solidFill>
                  <a:schemeClr val="bg1"/>
                </a:solidFill>
                <a:latin typeface="Consolas" pitchFamily="49" charset="0"/>
                <a:cs typeface="Arial" pitchFamily="34" charset="0"/>
              </a:rPr>
              <a:t>   $2,$2,1</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sw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b       $L2</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$L3:   la      $4,$str0</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$5,28($</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$6,32($</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jal</a:t>
            </a: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printf</a:t>
            </a:r>
            <a:endParaRPr lang="en-US" sz="2000" dirty="0" smtClean="0">
              <a:solidFill>
                <a:schemeClr val="bg1"/>
              </a:solidFill>
              <a:latin typeface="Consolas" pitchFamily="49" charset="0"/>
              <a:cs typeface="Arial" pitchFamily="34" charset="0"/>
            </a:endParaRP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move    $</a:t>
            </a:r>
            <a:r>
              <a:rPr lang="en-US" sz="2000" dirty="0" err="1" smtClean="0">
                <a:solidFill>
                  <a:schemeClr val="bg1"/>
                </a:solidFill>
                <a:latin typeface="Consolas" pitchFamily="49" charset="0"/>
                <a:cs typeface="Arial" pitchFamily="34" charset="0"/>
              </a:rPr>
              <a:t>sp,$fp</a:t>
            </a:r>
            <a:endParaRPr lang="en-US" sz="2000" dirty="0" smtClean="0">
              <a:solidFill>
                <a:schemeClr val="bg1"/>
              </a:solidFill>
              <a:latin typeface="Consolas" pitchFamily="49" charset="0"/>
              <a:cs typeface="Arial" pitchFamily="34" charset="0"/>
            </a:endParaRP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$31,44($sp)</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$fp,40($sp)</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addiu</a:t>
            </a:r>
            <a:r>
              <a:rPr lang="en-US" sz="2000" dirty="0" smtClean="0">
                <a:solidFill>
                  <a:schemeClr val="bg1"/>
                </a:solidFill>
                <a:latin typeface="Consolas" pitchFamily="49" charset="0"/>
                <a:cs typeface="Arial" pitchFamily="34" charset="0"/>
              </a:rPr>
              <a:t>   $sp,$sp,48</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j       $31</a:t>
            </a:r>
            <a:endParaRPr kumimoji="0" lang="en-US" sz="2000" i="0" u="none" strike="noStrike" kern="1200" cap="none" spc="0" normalizeH="0" baseline="0" noProof="0" dirty="0">
              <a:ln>
                <a:noFill/>
              </a:ln>
              <a:solidFill>
                <a:schemeClr val="bg1"/>
              </a:solidFill>
              <a:effectLst/>
              <a:uLnTx/>
              <a:uFillTx/>
              <a:latin typeface="Consolas" pitchFamily="49" charset="0"/>
              <a:cs typeface="Arial" pitchFamily="34" charset="0"/>
            </a:endParaRPr>
          </a:p>
        </p:txBody>
      </p:sp>
      <p:cxnSp>
        <p:nvCxnSpPr>
          <p:cNvPr id="9" name="Straight Connector 8"/>
          <p:cNvCxnSpPr/>
          <p:nvPr>
            <p:custDataLst>
              <p:tags r:id="rId2"/>
            </p:custDataLst>
          </p:nvPr>
        </p:nvCxnSpPr>
        <p:spPr>
          <a:xfrm rot="5400000">
            <a:off x="1257300" y="3771900"/>
            <a:ext cx="6477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custDataLst>
              <p:tags r:id="rId3"/>
            </p:custDataLst>
          </p:nvPr>
        </p:nvSpPr>
        <p:spPr>
          <a:xfrm>
            <a:off x="83156" y="416778"/>
            <a:ext cx="4336444" cy="6669822"/>
          </a:xfrm>
          <a:prstGeom prst="rect">
            <a:avLst/>
          </a:prstGeom>
          <a:noFill/>
        </p:spPr>
        <p:txBody>
          <a:bodyPr wrap="none" rtlCol="0">
            <a:noAutofit/>
          </a:bodyPr>
          <a:lstStyle/>
          <a:p>
            <a:pPr>
              <a:lnSpc>
                <a:spcPct val="90000"/>
              </a:lnSpc>
            </a:pPr>
            <a:r>
              <a:rPr lang="en-US" sz="2000" dirty="0" smtClean="0">
                <a:solidFill>
                  <a:schemeClr val="bg1"/>
                </a:solidFill>
                <a:latin typeface="Consolas" pitchFamily="49" charset="0"/>
              </a:rPr>
              <a:t>       .data</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globl</a:t>
            </a:r>
            <a:r>
              <a:rPr lang="en-US" sz="2000" dirty="0" smtClean="0">
                <a:solidFill>
                  <a:schemeClr val="bg1"/>
                </a:solidFill>
                <a:latin typeface="Consolas" pitchFamily="49" charset="0"/>
              </a:rPr>
              <a:t>  n</a:t>
            </a:r>
          </a:p>
          <a:p>
            <a:pPr>
              <a:lnSpc>
                <a:spcPct val="90000"/>
              </a:lnSpc>
            </a:pPr>
            <a:r>
              <a:rPr lang="en-US" sz="2000" dirty="0" smtClean="0">
                <a:solidFill>
                  <a:schemeClr val="bg1"/>
                </a:solidFill>
                <a:latin typeface="Consolas" pitchFamily="49" charset="0"/>
              </a:rPr>
              <a:t>       .align  2     </a:t>
            </a:r>
          </a:p>
          <a:p>
            <a:pPr>
              <a:lnSpc>
                <a:spcPct val="90000"/>
              </a:lnSpc>
            </a:pPr>
            <a:r>
              <a:rPr lang="en-US" sz="2000" dirty="0" smtClean="0">
                <a:solidFill>
                  <a:schemeClr val="bg1"/>
                </a:solidFill>
                <a:latin typeface="Consolas" pitchFamily="49" charset="0"/>
              </a:rPr>
              <a:t>n:     .word   100</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rdata</a:t>
            </a:r>
            <a:endParaRPr lang="en-US" sz="2000" dirty="0" smtClean="0">
              <a:solidFill>
                <a:schemeClr val="bg1"/>
              </a:solidFill>
              <a:latin typeface="Consolas" pitchFamily="49" charset="0"/>
            </a:endParaRPr>
          </a:p>
          <a:p>
            <a:pPr>
              <a:lnSpc>
                <a:spcPct val="90000"/>
              </a:lnSpc>
            </a:pPr>
            <a:r>
              <a:rPr lang="en-US" sz="2000" dirty="0" smtClean="0">
                <a:solidFill>
                  <a:schemeClr val="bg1"/>
                </a:solidFill>
                <a:latin typeface="Consolas" pitchFamily="49" charset="0"/>
              </a:rPr>
              <a:t>       .align  2</a:t>
            </a:r>
          </a:p>
          <a:p>
            <a:pPr>
              <a:lnSpc>
                <a:spcPct val="90000"/>
              </a:lnSpc>
            </a:pPr>
            <a:r>
              <a:rPr lang="en-US" sz="2000" dirty="0" smtClean="0">
                <a:solidFill>
                  <a:schemeClr val="bg1"/>
                </a:solidFill>
                <a:latin typeface="Consolas" pitchFamily="49" charset="0"/>
              </a:rPr>
              <a:t>$str0: .</a:t>
            </a:r>
            <a:r>
              <a:rPr lang="en-US" sz="2000" dirty="0" err="1" smtClean="0">
                <a:solidFill>
                  <a:schemeClr val="bg1"/>
                </a:solidFill>
                <a:latin typeface="Consolas" pitchFamily="49" charset="0"/>
              </a:rPr>
              <a:t>asciiz</a:t>
            </a:r>
            <a:r>
              <a:rPr lang="en-US" sz="2000" dirty="0" smtClean="0">
                <a:solidFill>
                  <a:schemeClr val="bg1"/>
                </a:solidFill>
                <a:latin typeface="Consolas" pitchFamily="49" charset="0"/>
              </a:rPr>
              <a:t> </a:t>
            </a:r>
            <a:br>
              <a:rPr lang="en-US" sz="2000" dirty="0" smtClean="0">
                <a:solidFill>
                  <a:schemeClr val="bg1"/>
                </a:solidFill>
                <a:latin typeface="Consolas" pitchFamily="49" charset="0"/>
              </a:rPr>
            </a:br>
            <a:r>
              <a:rPr lang="en-US" sz="2000" dirty="0" smtClean="0">
                <a:solidFill>
                  <a:schemeClr val="bg1"/>
                </a:solidFill>
                <a:latin typeface="Consolas" pitchFamily="49" charset="0"/>
              </a:rPr>
              <a:t>          "Sum 1 to %d is %d\n"</a:t>
            </a:r>
          </a:p>
          <a:p>
            <a:pPr>
              <a:lnSpc>
                <a:spcPct val="90000"/>
              </a:lnSpc>
            </a:pPr>
            <a:r>
              <a:rPr lang="en-US" sz="2000" dirty="0" smtClean="0">
                <a:solidFill>
                  <a:schemeClr val="bg1"/>
                </a:solidFill>
                <a:latin typeface="Consolas" pitchFamily="49" charset="0"/>
              </a:rPr>
              <a:t>       .text</a:t>
            </a:r>
          </a:p>
          <a:p>
            <a:pPr>
              <a:lnSpc>
                <a:spcPct val="90000"/>
              </a:lnSpc>
            </a:pPr>
            <a:r>
              <a:rPr lang="en-US" sz="2000" dirty="0" smtClean="0">
                <a:solidFill>
                  <a:schemeClr val="bg1"/>
                </a:solidFill>
                <a:latin typeface="Consolas" pitchFamily="49" charset="0"/>
              </a:rPr>
              <a:t>       .align  2</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globl</a:t>
            </a:r>
            <a:r>
              <a:rPr lang="en-US" sz="2000" dirty="0" smtClean="0">
                <a:solidFill>
                  <a:schemeClr val="bg1"/>
                </a:solidFill>
                <a:latin typeface="Consolas" pitchFamily="49" charset="0"/>
              </a:rPr>
              <a:t>  main</a:t>
            </a:r>
          </a:p>
          <a:p>
            <a:pPr>
              <a:lnSpc>
                <a:spcPct val="90000"/>
              </a:lnSpc>
            </a:pPr>
            <a:r>
              <a:rPr lang="en-US" sz="2000" dirty="0" smtClean="0">
                <a:solidFill>
                  <a:schemeClr val="bg1"/>
                </a:solidFill>
                <a:latin typeface="Consolas" pitchFamily="49" charset="0"/>
              </a:rPr>
              <a:t>main:  </a:t>
            </a:r>
            <a:r>
              <a:rPr lang="en-US" sz="2000" dirty="0" err="1" smtClean="0">
                <a:solidFill>
                  <a:schemeClr val="bg1"/>
                </a:solidFill>
                <a:latin typeface="Consolas" pitchFamily="49" charset="0"/>
              </a:rPr>
              <a:t>addiu</a:t>
            </a:r>
            <a:r>
              <a:rPr lang="en-US" sz="2000" dirty="0" smtClean="0">
                <a:solidFill>
                  <a:schemeClr val="bg1"/>
                </a:solidFill>
                <a:latin typeface="Consolas" pitchFamily="49" charset="0"/>
              </a:rPr>
              <a:t>   $sp,$sp,-48</a:t>
            </a:r>
          </a:p>
          <a:p>
            <a:pPr>
              <a:lnSpc>
                <a:spcPct val="90000"/>
              </a:lnSpc>
            </a:pPr>
            <a:r>
              <a:rPr lang="en-US" sz="2000" dirty="0" smtClean="0">
                <a:solidFill>
                  <a:schemeClr val="bg1"/>
                </a:solidFill>
                <a:latin typeface="Consolas" pitchFamily="49" charset="0"/>
              </a:rPr>
              <a:t>       sw      $31,44($sp)</a:t>
            </a:r>
          </a:p>
          <a:p>
            <a:pPr>
              <a:lnSpc>
                <a:spcPct val="90000"/>
              </a:lnSpc>
            </a:pPr>
            <a:r>
              <a:rPr lang="en-US" sz="2000" dirty="0" smtClean="0">
                <a:solidFill>
                  <a:schemeClr val="bg1"/>
                </a:solidFill>
                <a:latin typeface="Consolas" pitchFamily="49" charset="0"/>
              </a:rPr>
              <a:t>       sw      $fp,40($sp)</a:t>
            </a:r>
          </a:p>
          <a:p>
            <a:pPr>
              <a:lnSpc>
                <a:spcPct val="90000"/>
              </a:lnSpc>
            </a:pPr>
            <a:r>
              <a:rPr lang="en-US" sz="2000" dirty="0" smtClean="0">
                <a:solidFill>
                  <a:schemeClr val="bg1"/>
                </a:solidFill>
                <a:latin typeface="Consolas" pitchFamily="49" charset="0"/>
              </a:rPr>
              <a:t>       move    $</a:t>
            </a:r>
            <a:r>
              <a:rPr lang="en-US" sz="2000" dirty="0" err="1" smtClean="0">
                <a:solidFill>
                  <a:schemeClr val="bg1"/>
                </a:solidFill>
                <a:latin typeface="Consolas" pitchFamily="49" charset="0"/>
              </a:rPr>
              <a:t>fp,$sp</a:t>
            </a:r>
            <a:endParaRPr lang="en-US" sz="2000" dirty="0" smtClean="0">
              <a:solidFill>
                <a:schemeClr val="bg1"/>
              </a:solidFill>
              <a:latin typeface="Consolas" pitchFamily="49" charset="0"/>
            </a:endParaRPr>
          </a:p>
          <a:p>
            <a:pPr>
              <a:lnSpc>
                <a:spcPct val="90000"/>
              </a:lnSpc>
            </a:pPr>
            <a:r>
              <a:rPr lang="en-US" sz="2000" dirty="0" smtClean="0">
                <a:solidFill>
                  <a:schemeClr val="bg1"/>
                </a:solidFill>
                <a:latin typeface="Consolas" pitchFamily="49" charset="0"/>
              </a:rPr>
              <a:t>       sw      $4,48($</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sw      $5,52($</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la      $2,n</a:t>
            </a:r>
          </a:p>
          <a:p>
            <a:pPr>
              <a:lnSpc>
                <a:spcPct val="90000"/>
              </a:lnSpc>
            </a:pPr>
            <a:r>
              <a:rPr lang="en-US" sz="2000" dirty="0" smtClean="0">
                <a:solidFill>
                  <a:schemeClr val="bg1"/>
                </a:solidFill>
                <a:latin typeface="Consolas" pitchFamily="49" charset="0"/>
              </a:rPr>
              <a:t>       lw      $2,0($2)</a:t>
            </a:r>
          </a:p>
          <a:p>
            <a:pPr>
              <a:lnSpc>
                <a:spcPct val="90000"/>
              </a:lnSpc>
            </a:pPr>
            <a:r>
              <a:rPr lang="en-US" sz="2000" dirty="0" smtClean="0">
                <a:solidFill>
                  <a:schemeClr val="bg1"/>
                </a:solidFill>
                <a:latin typeface="Consolas" pitchFamily="49" charset="0"/>
              </a:rPr>
              <a:t>       sw      $2,28($</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sw      $0,32($</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li</a:t>
            </a:r>
            <a:r>
              <a:rPr lang="en-US" sz="2000" dirty="0" smtClean="0">
                <a:solidFill>
                  <a:schemeClr val="bg1"/>
                </a:solidFill>
                <a:latin typeface="Consolas" pitchFamily="49" charset="0"/>
              </a:rPr>
              <a:t>      $2,1</a:t>
            </a:r>
          </a:p>
          <a:p>
            <a:pPr>
              <a:lnSpc>
                <a:spcPct val="90000"/>
              </a:lnSpc>
            </a:pPr>
            <a:r>
              <a:rPr lang="en-US" sz="2000" dirty="0" smtClean="0">
                <a:solidFill>
                  <a:schemeClr val="bg1"/>
                </a:solidFill>
                <a:latin typeface="Consolas" pitchFamily="49" charset="0"/>
              </a:rPr>
              <a:t>       sw      $2,24($</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p:txBody>
      </p:sp>
      <p:sp>
        <p:nvSpPr>
          <p:cNvPr id="6" name="Rectangle 2"/>
          <p:cNvSpPr txBox="1">
            <a:spLocks noChangeArrowheads="1"/>
          </p:cNvSpPr>
          <p:nvPr>
            <p:custDataLst>
              <p:tags r:id="rId4"/>
            </p:custDataLst>
          </p:nvPr>
        </p:nvSpPr>
        <p:spPr>
          <a:xfrm>
            <a:off x="304800" y="-76200"/>
            <a:ext cx="8610600" cy="457200"/>
          </a:xfrm>
          <a:prstGeom prst="rect">
            <a:avLst/>
          </a:prstGeom>
        </p:spPr>
        <p:txBody>
          <a:bodyPr/>
          <a:lstStyle>
            <a:lvl1pPr algn="ctr" defTabSz="914400" rtl="0" eaLnBrk="1" latinLnBrk="0" hangingPunct="1">
              <a:spcBef>
                <a:spcPct val="0"/>
              </a:spcBef>
              <a:buNone/>
              <a:defRPr sz="4000" kern="1200">
                <a:solidFill>
                  <a:schemeClr val="accent1"/>
                </a:solidFill>
                <a:latin typeface="Helvetica" pitchFamily="34" charset="0"/>
                <a:ea typeface="+mj-ea"/>
                <a:cs typeface="Helvetica" pitchFamily="34" charset="0"/>
              </a:defRPr>
            </a:lvl1pPr>
          </a:lstStyle>
          <a:p>
            <a:r>
              <a:rPr lang="en-US" dirty="0" smtClean="0">
                <a:solidFill>
                  <a:schemeClr val="accent5">
                    <a:lumMod val="60000"/>
                    <a:lumOff val="40000"/>
                  </a:schemeClr>
                </a:solidFill>
              </a:rPr>
              <a:t>Example: Add 1 to 100</a:t>
            </a:r>
            <a:endParaRPr lang="en-US" dirty="0">
              <a:solidFill>
                <a:schemeClr val="accent5">
                  <a:lumMod val="60000"/>
                  <a:lumOff val="40000"/>
                </a:schemeClr>
              </a:solidFill>
            </a:endParaRPr>
          </a:p>
        </p:txBody>
      </p:sp>
      <p:sp>
        <p:nvSpPr>
          <p:cNvPr id="2" name="Rectangle 1"/>
          <p:cNvSpPr/>
          <p:nvPr/>
        </p:nvSpPr>
        <p:spPr>
          <a:xfrm>
            <a:off x="1143000" y="416778"/>
            <a:ext cx="914400" cy="345222"/>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286000" y="605135"/>
            <a:ext cx="352982" cy="461665"/>
          </a:xfrm>
          <a:prstGeom prst="rect">
            <a:avLst/>
          </a:prstGeom>
          <a:noFill/>
        </p:spPr>
        <p:txBody>
          <a:bodyPr wrap="none" rtlCol="0">
            <a:spAutoFit/>
          </a:bodyPr>
          <a:lstStyle/>
          <a:p>
            <a:r>
              <a:rPr lang="en-US" sz="2400" dirty="0" smtClean="0">
                <a:solidFill>
                  <a:schemeClr val="accent5">
                    <a:lumMod val="60000"/>
                    <a:lumOff val="40000"/>
                  </a:schemeClr>
                </a:solidFill>
                <a:sym typeface="Symbol"/>
              </a:rPr>
              <a:t></a:t>
            </a:r>
            <a:endParaRPr lang="en-US" sz="2400" dirty="0">
              <a:solidFill>
                <a:schemeClr val="accent5">
                  <a:lumMod val="60000"/>
                  <a:lumOff val="40000"/>
                </a:schemeClr>
              </a:solidFill>
            </a:endParaRPr>
          </a:p>
        </p:txBody>
      </p:sp>
      <p:sp>
        <p:nvSpPr>
          <p:cNvPr id="11" name="Rectangle 10"/>
          <p:cNvSpPr/>
          <p:nvPr/>
        </p:nvSpPr>
        <p:spPr>
          <a:xfrm>
            <a:off x="83156" y="1254978"/>
            <a:ext cx="2812444" cy="345222"/>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200" y="2093178"/>
            <a:ext cx="4419600" cy="573822"/>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143000" y="2686110"/>
            <a:ext cx="914400" cy="285690"/>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Left Brace 3"/>
          <p:cNvSpPr/>
          <p:nvPr/>
        </p:nvSpPr>
        <p:spPr>
          <a:xfrm>
            <a:off x="838200" y="3505200"/>
            <a:ext cx="350519" cy="1600200"/>
          </a:xfrm>
          <a:prstGeom prst="leftBrac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5">
                  <a:lumMod val="60000"/>
                  <a:lumOff val="40000"/>
                </a:schemeClr>
              </a:solidFill>
            </a:endParaRPr>
          </a:p>
        </p:txBody>
      </p:sp>
      <p:sp>
        <p:nvSpPr>
          <p:cNvPr id="14" name="TextBox 13"/>
          <p:cNvSpPr txBox="1"/>
          <p:nvPr/>
        </p:nvSpPr>
        <p:spPr>
          <a:xfrm>
            <a:off x="0" y="3867090"/>
            <a:ext cx="1116716"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prologue</a:t>
            </a:r>
            <a:endParaRPr lang="en-US" sz="2000" dirty="0">
              <a:solidFill>
                <a:schemeClr val="accent5">
                  <a:lumMod val="60000"/>
                  <a:lumOff val="40000"/>
                </a:schemeClr>
              </a:solidFill>
            </a:endParaRPr>
          </a:p>
        </p:txBody>
      </p:sp>
      <p:sp>
        <p:nvSpPr>
          <p:cNvPr id="15" name="TextBox 14"/>
          <p:cNvSpPr txBox="1"/>
          <p:nvPr/>
        </p:nvSpPr>
        <p:spPr>
          <a:xfrm>
            <a:off x="2743200" y="3043535"/>
            <a:ext cx="352982" cy="461665"/>
          </a:xfrm>
          <a:prstGeom prst="rect">
            <a:avLst/>
          </a:prstGeom>
          <a:noFill/>
        </p:spPr>
        <p:txBody>
          <a:bodyPr wrap="none" rtlCol="0">
            <a:spAutoFit/>
          </a:bodyPr>
          <a:lstStyle/>
          <a:p>
            <a:r>
              <a:rPr lang="en-US" sz="2400" dirty="0" smtClean="0">
                <a:solidFill>
                  <a:schemeClr val="accent5">
                    <a:lumMod val="60000"/>
                    <a:lumOff val="40000"/>
                  </a:schemeClr>
                </a:solidFill>
                <a:sym typeface="Symbol"/>
              </a:rPr>
              <a:t></a:t>
            </a:r>
            <a:endParaRPr lang="en-US" sz="2400" dirty="0">
              <a:solidFill>
                <a:schemeClr val="accent5">
                  <a:lumMod val="60000"/>
                  <a:lumOff val="40000"/>
                </a:schemeClr>
              </a:solidFill>
            </a:endParaRPr>
          </a:p>
        </p:txBody>
      </p:sp>
      <p:sp>
        <p:nvSpPr>
          <p:cNvPr id="16" name="Left Brace 15"/>
          <p:cNvSpPr/>
          <p:nvPr/>
        </p:nvSpPr>
        <p:spPr>
          <a:xfrm>
            <a:off x="5288281" y="5334000"/>
            <a:ext cx="350519" cy="1600200"/>
          </a:xfrm>
          <a:prstGeom prst="leftBrac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5">
                  <a:lumMod val="60000"/>
                  <a:lumOff val="40000"/>
                </a:schemeClr>
              </a:solidFill>
            </a:endParaRPr>
          </a:p>
        </p:txBody>
      </p:sp>
      <p:sp>
        <p:nvSpPr>
          <p:cNvPr id="17" name="TextBox 16"/>
          <p:cNvSpPr txBox="1"/>
          <p:nvPr/>
        </p:nvSpPr>
        <p:spPr>
          <a:xfrm>
            <a:off x="4495800" y="5695890"/>
            <a:ext cx="1083951"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epilogue</a:t>
            </a:r>
            <a:endParaRPr lang="en-US" sz="2000" dirty="0">
              <a:solidFill>
                <a:schemeClr val="accent5">
                  <a:lumMod val="60000"/>
                  <a:lumOff val="40000"/>
                </a:schemeClr>
              </a:solidFill>
            </a:endParaRPr>
          </a:p>
        </p:txBody>
      </p:sp>
      <p:sp>
        <p:nvSpPr>
          <p:cNvPr id="18" name="TextBox 17"/>
          <p:cNvSpPr txBox="1"/>
          <p:nvPr/>
        </p:nvSpPr>
        <p:spPr>
          <a:xfrm>
            <a:off x="1752600" y="5029200"/>
            <a:ext cx="559769"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$v0</a:t>
            </a:r>
            <a:endParaRPr lang="en-US" sz="2000" dirty="0">
              <a:solidFill>
                <a:schemeClr val="accent5">
                  <a:lumMod val="60000"/>
                  <a:lumOff val="40000"/>
                </a:schemeClr>
              </a:solidFill>
            </a:endParaRPr>
          </a:p>
        </p:txBody>
      </p:sp>
      <p:sp>
        <p:nvSpPr>
          <p:cNvPr id="19" name="TextBox 18"/>
          <p:cNvSpPr txBox="1"/>
          <p:nvPr/>
        </p:nvSpPr>
        <p:spPr>
          <a:xfrm>
            <a:off x="6172200" y="457200"/>
            <a:ext cx="559769"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$v0</a:t>
            </a:r>
            <a:endParaRPr lang="en-US" sz="2000" dirty="0">
              <a:solidFill>
                <a:schemeClr val="accent5">
                  <a:lumMod val="60000"/>
                  <a:lumOff val="40000"/>
                </a:schemeClr>
              </a:solidFill>
            </a:endParaRPr>
          </a:p>
        </p:txBody>
      </p:sp>
      <p:sp>
        <p:nvSpPr>
          <p:cNvPr id="20" name="TextBox 19"/>
          <p:cNvSpPr txBox="1"/>
          <p:nvPr/>
        </p:nvSpPr>
        <p:spPr>
          <a:xfrm>
            <a:off x="6172200" y="762000"/>
            <a:ext cx="559769"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$v1</a:t>
            </a:r>
            <a:endParaRPr lang="en-US" sz="2000" dirty="0">
              <a:solidFill>
                <a:schemeClr val="accent5">
                  <a:lumMod val="60000"/>
                  <a:lumOff val="40000"/>
                </a:schemeClr>
              </a:solidFill>
            </a:endParaRPr>
          </a:p>
        </p:txBody>
      </p:sp>
      <p:sp>
        <p:nvSpPr>
          <p:cNvPr id="21" name="TextBox 20"/>
          <p:cNvSpPr txBox="1"/>
          <p:nvPr/>
        </p:nvSpPr>
        <p:spPr>
          <a:xfrm>
            <a:off x="3429000" y="5314890"/>
            <a:ext cx="1077539"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$v0=100</a:t>
            </a:r>
            <a:endParaRPr lang="en-US" sz="2000" dirty="0">
              <a:solidFill>
                <a:schemeClr val="accent5">
                  <a:lumMod val="60000"/>
                  <a:lumOff val="40000"/>
                </a:schemeClr>
              </a:solidFill>
            </a:endParaRPr>
          </a:p>
        </p:txBody>
      </p:sp>
      <p:sp>
        <p:nvSpPr>
          <p:cNvPr id="22" name="TextBox 21"/>
          <p:cNvSpPr txBox="1"/>
          <p:nvPr/>
        </p:nvSpPr>
        <p:spPr>
          <a:xfrm>
            <a:off x="3631231" y="5619690"/>
            <a:ext cx="907621" cy="400110"/>
          </a:xfrm>
          <a:prstGeom prst="rect">
            <a:avLst/>
          </a:prstGeom>
          <a:noFill/>
        </p:spPr>
        <p:txBody>
          <a:bodyPr wrap="none" rtlCol="0">
            <a:spAutoFit/>
          </a:bodyPr>
          <a:lstStyle/>
          <a:p>
            <a:r>
              <a:rPr lang="en-US" sz="2000" dirty="0">
                <a:solidFill>
                  <a:schemeClr val="accent5">
                    <a:lumMod val="60000"/>
                    <a:lumOff val="40000"/>
                  </a:schemeClr>
                </a:solidFill>
                <a:sym typeface="Symbol"/>
              </a:rPr>
              <a:t>m</a:t>
            </a:r>
            <a:r>
              <a:rPr lang="en-US" sz="2000" dirty="0" smtClean="0">
                <a:solidFill>
                  <a:schemeClr val="accent5">
                    <a:lumMod val="60000"/>
                    <a:lumOff val="40000"/>
                  </a:schemeClr>
                </a:solidFill>
                <a:sym typeface="Symbol"/>
              </a:rPr>
              <a:t>=100</a:t>
            </a:r>
            <a:endParaRPr lang="en-US" sz="2000" dirty="0">
              <a:solidFill>
                <a:schemeClr val="accent5">
                  <a:lumMod val="60000"/>
                  <a:lumOff val="40000"/>
                </a:schemeClr>
              </a:solidFill>
            </a:endParaRPr>
          </a:p>
        </p:txBody>
      </p:sp>
      <p:sp>
        <p:nvSpPr>
          <p:cNvPr id="23" name="TextBox 22"/>
          <p:cNvSpPr txBox="1"/>
          <p:nvPr/>
        </p:nvSpPr>
        <p:spPr>
          <a:xfrm>
            <a:off x="3655529" y="5867400"/>
            <a:ext cx="883575"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sum=0</a:t>
            </a:r>
            <a:endParaRPr lang="en-US" sz="2000" dirty="0">
              <a:solidFill>
                <a:schemeClr val="accent5">
                  <a:lumMod val="60000"/>
                  <a:lumOff val="40000"/>
                </a:schemeClr>
              </a:solidFill>
            </a:endParaRPr>
          </a:p>
        </p:txBody>
      </p:sp>
      <p:sp>
        <p:nvSpPr>
          <p:cNvPr id="24" name="TextBox 23"/>
          <p:cNvSpPr txBox="1"/>
          <p:nvPr/>
        </p:nvSpPr>
        <p:spPr>
          <a:xfrm>
            <a:off x="3657600" y="6457890"/>
            <a:ext cx="502061" cy="400110"/>
          </a:xfrm>
          <a:prstGeom prst="rect">
            <a:avLst/>
          </a:prstGeom>
          <a:noFill/>
        </p:spPr>
        <p:txBody>
          <a:bodyPr wrap="none" rtlCol="0">
            <a:spAutoFit/>
          </a:bodyPr>
          <a:lstStyle/>
          <a:p>
            <a:r>
              <a:rPr lang="en-US" sz="2000" dirty="0" err="1" smtClean="0">
                <a:solidFill>
                  <a:schemeClr val="accent5">
                    <a:lumMod val="60000"/>
                    <a:lumOff val="40000"/>
                  </a:schemeClr>
                </a:solidFill>
                <a:sym typeface="Symbol"/>
              </a:rPr>
              <a:t>i</a:t>
            </a:r>
            <a:r>
              <a:rPr lang="en-US" sz="2000" dirty="0" smtClean="0">
                <a:solidFill>
                  <a:schemeClr val="accent5">
                    <a:lumMod val="60000"/>
                    <a:lumOff val="40000"/>
                  </a:schemeClr>
                </a:solidFill>
                <a:sym typeface="Symbol"/>
              </a:rPr>
              <a:t>=1</a:t>
            </a:r>
            <a:endParaRPr lang="en-US" sz="2000" dirty="0">
              <a:solidFill>
                <a:schemeClr val="accent5">
                  <a:lumMod val="60000"/>
                  <a:lumOff val="40000"/>
                </a:schemeClr>
              </a:solidFill>
            </a:endParaRPr>
          </a:p>
        </p:txBody>
      </p:sp>
      <p:cxnSp>
        <p:nvCxnSpPr>
          <p:cNvPr id="8" name="Straight Connector 7"/>
          <p:cNvCxnSpPr/>
          <p:nvPr/>
        </p:nvCxnSpPr>
        <p:spPr>
          <a:xfrm flipV="1">
            <a:off x="2667000" y="5916386"/>
            <a:ext cx="352982" cy="2"/>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2683328" y="6221186"/>
            <a:ext cx="352982" cy="2"/>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2667000" y="6705598"/>
            <a:ext cx="352982" cy="2"/>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8032339" y="457200"/>
            <a:ext cx="502061" cy="400110"/>
          </a:xfrm>
          <a:prstGeom prst="rect">
            <a:avLst/>
          </a:prstGeom>
          <a:noFill/>
        </p:spPr>
        <p:txBody>
          <a:bodyPr wrap="none" rtlCol="0">
            <a:spAutoFit/>
          </a:bodyPr>
          <a:lstStyle/>
          <a:p>
            <a:r>
              <a:rPr lang="en-US" sz="2000" dirty="0" err="1" smtClean="0">
                <a:solidFill>
                  <a:schemeClr val="accent5">
                    <a:lumMod val="60000"/>
                    <a:lumOff val="40000"/>
                  </a:schemeClr>
                </a:solidFill>
                <a:sym typeface="Symbol"/>
              </a:rPr>
              <a:t>i</a:t>
            </a:r>
            <a:r>
              <a:rPr lang="en-US" sz="2000" dirty="0" smtClean="0">
                <a:solidFill>
                  <a:schemeClr val="accent5">
                    <a:lumMod val="60000"/>
                    <a:lumOff val="40000"/>
                  </a:schemeClr>
                </a:solidFill>
                <a:sym typeface="Symbol"/>
              </a:rPr>
              <a:t>=1</a:t>
            </a:r>
            <a:endParaRPr lang="en-US" sz="2000" dirty="0">
              <a:solidFill>
                <a:schemeClr val="accent5">
                  <a:lumMod val="60000"/>
                  <a:lumOff val="40000"/>
                </a:schemeClr>
              </a:solidFill>
            </a:endParaRPr>
          </a:p>
        </p:txBody>
      </p:sp>
      <p:sp>
        <p:nvSpPr>
          <p:cNvPr id="32" name="TextBox 31"/>
          <p:cNvSpPr txBox="1"/>
          <p:nvPr/>
        </p:nvSpPr>
        <p:spPr>
          <a:xfrm>
            <a:off x="8001000" y="742890"/>
            <a:ext cx="907621" cy="400110"/>
          </a:xfrm>
          <a:prstGeom prst="rect">
            <a:avLst/>
          </a:prstGeom>
          <a:noFill/>
        </p:spPr>
        <p:txBody>
          <a:bodyPr wrap="none" rtlCol="0">
            <a:spAutoFit/>
          </a:bodyPr>
          <a:lstStyle/>
          <a:p>
            <a:r>
              <a:rPr lang="en-US" sz="2000" dirty="0">
                <a:solidFill>
                  <a:schemeClr val="accent5">
                    <a:lumMod val="60000"/>
                    <a:lumOff val="40000"/>
                  </a:schemeClr>
                </a:solidFill>
                <a:sym typeface="Symbol"/>
              </a:rPr>
              <a:t>m</a:t>
            </a:r>
            <a:r>
              <a:rPr lang="en-US" sz="2000" dirty="0" smtClean="0">
                <a:solidFill>
                  <a:schemeClr val="accent5">
                    <a:lumMod val="60000"/>
                    <a:lumOff val="40000"/>
                  </a:schemeClr>
                </a:solidFill>
                <a:sym typeface="Symbol"/>
              </a:rPr>
              <a:t>=100</a:t>
            </a:r>
            <a:endParaRPr lang="en-US" sz="2000" dirty="0">
              <a:solidFill>
                <a:schemeClr val="accent5">
                  <a:lumMod val="60000"/>
                  <a:lumOff val="40000"/>
                </a:schemeClr>
              </a:solidFill>
            </a:endParaRPr>
          </a:p>
        </p:txBody>
      </p:sp>
      <p:sp>
        <p:nvSpPr>
          <p:cNvPr id="33" name="TextBox 32"/>
          <p:cNvSpPr txBox="1"/>
          <p:nvPr/>
        </p:nvSpPr>
        <p:spPr>
          <a:xfrm>
            <a:off x="7814445" y="1066800"/>
            <a:ext cx="987771"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if(m &lt; </a:t>
            </a:r>
            <a:r>
              <a:rPr lang="en-US" sz="2000" dirty="0" err="1" smtClean="0">
                <a:solidFill>
                  <a:schemeClr val="accent5">
                    <a:lumMod val="60000"/>
                    <a:lumOff val="40000"/>
                  </a:schemeClr>
                </a:solidFill>
                <a:sym typeface="Symbol"/>
              </a:rPr>
              <a:t>i</a:t>
            </a:r>
            <a:r>
              <a:rPr lang="en-US" sz="2000" dirty="0" smtClean="0">
                <a:solidFill>
                  <a:schemeClr val="accent5">
                    <a:lumMod val="60000"/>
                    <a:lumOff val="40000"/>
                  </a:schemeClr>
                </a:solidFill>
                <a:sym typeface="Symbol"/>
              </a:rPr>
              <a:t>)</a:t>
            </a:r>
            <a:endParaRPr lang="en-US" sz="2000" dirty="0">
              <a:solidFill>
                <a:schemeClr val="accent5">
                  <a:lumMod val="60000"/>
                  <a:lumOff val="40000"/>
                </a:schemeClr>
              </a:solidFill>
            </a:endParaRPr>
          </a:p>
        </p:txBody>
      </p:sp>
      <p:sp>
        <p:nvSpPr>
          <p:cNvPr id="34" name="TextBox 33"/>
          <p:cNvSpPr txBox="1"/>
          <p:nvPr/>
        </p:nvSpPr>
        <p:spPr>
          <a:xfrm>
            <a:off x="7848600" y="1371600"/>
            <a:ext cx="947695"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100 &lt; </a:t>
            </a:r>
            <a:r>
              <a:rPr lang="en-US" sz="2000" dirty="0">
                <a:solidFill>
                  <a:schemeClr val="accent5">
                    <a:lumMod val="60000"/>
                    <a:lumOff val="40000"/>
                  </a:schemeClr>
                </a:solidFill>
                <a:sym typeface="Symbol"/>
              </a:rPr>
              <a:t>1</a:t>
            </a:r>
            <a:endParaRPr lang="en-US" sz="2000" dirty="0">
              <a:solidFill>
                <a:schemeClr val="accent5">
                  <a:lumMod val="60000"/>
                  <a:lumOff val="40000"/>
                </a:schemeClr>
              </a:solidFill>
            </a:endParaRPr>
          </a:p>
        </p:txBody>
      </p:sp>
      <p:sp>
        <p:nvSpPr>
          <p:cNvPr id="28" name="Oval 27"/>
          <p:cNvSpPr/>
          <p:nvPr/>
        </p:nvSpPr>
        <p:spPr>
          <a:xfrm>
            <a:off x="7467600" y="1427589"/>
            <a:ext cx="533400" cy="344121"/>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grpSp>
        <p:nvGrpSpPr>
          <p:cNvPr id="46" name="Group 45"/>
          <p:cNvGrpSpPr/>
          <p:nvPr/>
        </p:nvGrpSpPr>
        <p:grpSpPr>
          <a:xfrm>
            <a:off x="4800600" y="1721315"/>
            <a:ext cx="2745115" cy="2345830"/>
            <a:chOff x="5105400" y="1721315"/>
            <a:chExt cx="2745115" cy="2345830"/>
          </a:xfrm>
        </p:grpSpPr>
        <p:cxnSp>
          <p:nvCxnSpPr>
            <p:cNvPr id="43" name="Straight Connector 42"/>
            <p:cNvCxnSpPr>
              <a:stCxn id="28" idx="3"/>
            </p:cNvCxnSpPr>
            <p:nvPr/>
          </p:nvCxnSpPr>
          <p:spPr>
            <a:xfrm flipH="1">
              <a:off x="5105400" y="1721315"/>
              <a:ext cx="2745115" cy="50395"/>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5105400" y="1771710"/>
              <a:ext cx="0" cy="2295435"/>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48" name="TextBox 47"/>
          <p:cNvSpPr txBox="1"/>
          <p:nvPr/>
        </p:nvSpPr>
        <p:spPr>
          <a:xfrm>
            <a:off x="7967705" y="2038290"/>
            <a:ext cx="904415" cy="400110"/>
          </a:xfrm>
          <a:prstGeom prst="rect">
            <a:avLst/>
          </a:prstGeom>
          <a:noFill/>
        </p:spPr>
        <p:txBody>
          <a:bodyPr wrap="none" rtlCol="0">
            <a:spAutoFit/>
          </a:bodyPr>
          <a:lstStyle/>
          <a:p>
            <a:r>
              <a:rPr lang="en-US" sz="2000" dirty="0">
                <a:solidFill>
                  <a:schemeClr val="accent5">
                    <a:lumMod val="60000"/>
                    <a:lumOff val="40000"/>
                  </a:schemeClr>
                </a:solidFill>
                <a:sym typeface="Symbol"/>
              </a:rPr>
              <a:t>v</a:t>
            </a:r>
            <a:r>
              <a:rPr lang="en-US" sz="2000" dirty="0" smtClean="0">
                <a:solidFill>
                  <a:schemeClr val="accent5">
                    <a:lumMod val="60000"/>
                    <a:lumOff val="40000"/>
                  </a:schemeClr>
                </a:solidFill>
                <a:sym typeface="Symbol"/>
              </a:rPr>
              <a:t>0=1(</a:t>
            </a:r>
            <a:r>
              <a:rPr lang="en-US" sz="2000" dirty="0" err="1" smtClean="0">
                <a:solidFill>
                  <a:schemeClr val="accent5">
                    <a:lumMod val="60000"/>
                    <a:lumOff val="40000"/>
                  </a:schemeClr>
                </a:solidFill>
                <a:sym typeface="Symbol"/>
              </a:rPr>
              <a:t>i</a:t>
            </a:r>
            <a:r>
              <a:rPr lang="en-US" sz="2000" dirty="0" smtClean="0">
                <a:solidFill>
                  <a:schemeClr val="accent5">
                    <a:lumMod val="60000"/>
                    <a:lumOff val="40000"/>
                  </a:schemeClr>
                </a:solidFill>
                <a:sym typeface="Symbol"/>
              </a:rPr>
              <a:t>)</a:t>
            </a:r>
            <a:endParaRPr lang="en-US" sz="2000" dirty="0">
              <a:solidFill>
                <a:schemeClr val="accent5">
                  <a:lumMod val="60000"/>
                  <a:lumOff val="40000"/>
                </a:schemeClr>
              </a:solidFill>
            </a:endParaRPr>
          </a:p>
        </p:txBody>
      </p:sp>
      <p:sp>
        <p:nvSpPr>
          <p:cNvPr id="49" name="TextBox 48"/>
          <p:cNvSpPr txBox="1"/>
          <p:nvPr/>
        </p:nvSpPr>
        <p:spPr>
          <a:xfrm>
            <a:off x="8001000" y="1733490"/>
            <a:ext cx="1285929"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v1=0(sum)</a:t>
            </a:r>
            <a:endParaRPr lang="en-US" sz="2000" dirty="0">
              <a:solidFill>
                <a:schemeClr val="accent5">
                  <a:lumMod val="60000"/>
                  <a:lumOff val="40000"/>
                </a:schemeClr>
              </a:solidFill>
            </a:endParaRPr>
          </a:p>
        </p:txBody>
      </p:sp>
      <p:sp>
        <p:nvSpPr>
          <p:cNvPr id="50" name="TextBox 49"/>
          <p:cNvSpPr txBox="1"/>
          <p:nvPr/>
        </p:nvSpPr>
        <p:spPr>
          <a:xfrm>
            <a:off x="7696200" y="2286000"/>
            <a:ext cx="1233030"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v0=1(0+1)</a:t>
            </a:r>
            <a:endParaRPr lang="en-US" sz="2000" dirty="0">
              <a:solidFill>
                <a:schemeClr val="accent5">
                  <a:lumMod val="60000"/>
                  <a:lumOff val="40000"/>
                </a:schemeClr>
              </a:solidFill>
            </a:endParaRPr>
          </a:p>
        </p:txBody>
      </p:sp>
      <p:sp>
        <p:nvSpPr>
          <p:cNvPr id="51" name="TextBox 50"/>
          <p:cNvSpPr txBox="1"/>
          <p:nvPr/>
        </p:nvSpPr>
        <p:spPr>
          <a:xfrm>
            <a:off x="8001000" y="2952690"/>
            <a:ext cx="502061" cy="400110"/>
          </a:xfrm>
          <a:prstGeom prst="rect">
            <a:avLst/>
          </a:prstGeom>
          <a:noFill/>
        </p:spPr>
        <p:txBody>
          <a:bodyPr wrap="none" rtlCol="0">
            <a:spAutoFit/>
          </a:bodyPr>
          <a:lstStyle/>
          <a:p>
            <a:r>
              <a:rPr lang="en-US" sz="2000" dirty="0" err="1" smtClean="0">
                <a:solidFill>
                  <a:schemeClr val="accent5">
                    <a:lumMod val="60000"/>
                    <a:lumOff val="40000"/>
                  </a:schemeClr>
                </a:solidFill>
                <a:sym typeface="Symbol"/>
              </a:rPr>
              <a:t>i</a:t>
            </a:r>
            <a:r>
              <a:rPr lang="en-US" sz="2000" dirty="0" smtClean="0">
                <a:solidFill>
                  <a:schemeClr val="accent5">
                    <a:lumMod val="60000"/>
                    <a:lumOff val="40000"/>
                  </a:schemeClr>
                </a:solidFill>
                <a:sym typeface="Symbol"/>
              </a:rPr>
              <a:t>=1</a:t>
            </a:r>
            <a:endParaRPr lang="en-US" sz="2000" dirty="0">
              <a:solidFill>
                <a:schemeClr val="accent5">
                  <a:lumMod val="60000"/>
                  <a:lumOff val="40000"/>
                </a:schemeClr>
              </a:solidFill>
            </a:endParaRPr>
          </a:p>
        </p:txBody>
      </p:sp>
      <p:sp>
        <p:nvSpPr>
          <p:cNvPr id="52" name="TextBox 51"/>
          <p:cNvSpPr txBox="1"/>
          <p:nvPr/>
        </p:nvSpPr>
        <p:spPr>
          <a:xfrm>
            <a:off x="7953815" y="2647890"/>
            <a:ext cx="883575"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sum=1</a:t>
            </a:r>
            <a:endParaRPr lang="en-US" sz="2000" dirty="0">
              <a:solidFill>
                <a:schemeClr val="accent5">
                  <a:lumMod val="60000"/>
                  <a:lumOff val="40000"/>
                </a:schemeClr>
              </a:solidFill>
            </a:endParaRPr>
          </a:p>
        </p:txBody>
      </p:sp>
      <p:sp>
        <p:nvSpPr>
          <p:cNvPr id="54" name="TextBox 53"/>
          <p:cNvSpPr txBox="1"/>
          <p:nvPr/>
        </p:nvSpPr>
        <p:spPr>
          <a:xfrm>
            <a:off x="7620000" y="3200400"/>
            <a:ext cx="1104790" cy="400110"/>
          </a:xfrm>
          <a:prstGeom prst="rect">
            <a:avLst/>
          </a:prstGeom>
          <a:noFill/>
        </p:spPr>
        <p:txBody>
          <a:bodyPr wrap="none" rtlCol="0">
            <a:spAutoFit/>
          </a:bodyPr>
          <a:lstStyle/>
          <a:p>
            <a:r>
              <a:rPr lang="en-US" sz="2000" dirty="0" err="1" smtClean="0">
                <a:solidFill>
                  <a:schemeClr val="accent5">
                    <a:lumMod val="60000"/>
                    <a:lumOff val="40000"/>
                  </a:schemeClr>
                </a:solidFill>
                <a:sym typeface="Symbol"/>
              </a:rPr>
              <a:t>i</a:t>
            </a:r>
            <a:r>
              <a:rPr lang="en-US" sz="2000" dirty="0" smtClean="0">
                <a:solidFill>
                  <a:schemeClr val="accent5">
                    <a:lumMod val="60000"/>
                    <a:lumOff val="40000"/>
                  </a:schemeClr>
                </a:solidFill>
                <a:sym typeface="Symbol"/>
              </a:rPr>
              <a:t>=2 (1+1)</a:t>
            </a:r>
          </a:p>
        </p:txBody>
      </p:sp>
      <p:sp>
        <p:nvSpPr>
          <p:cNvPr id="55" name="TextBox 54"/>
          <p:cNvSpPr txBox="1"/>
          <p:nvPr/>
        </p:nvSpPr>
        <p:spPr>
          <a:xfrm>
            <a:off x="8077200" y="3505200"/>
            <a:ext cx="502061" cy="400110"/>
          </a:xfrm>
          <a:prstGeom prst="rect">
            <a:avLst/>
          </a:prstGeom>
          <a:noFill/>
        </p:spPr>
        <p:txBody>
          <a:bodyPr wrap="none" rtlCol="0">
            <a:spAutoFit/>
          </a:bodyPr>
          <a:lstStyle/>
          <a:p>
            <a:r>
              <a:rPr lang="en-US" sz="2000" dirty="0" err="1" smtClean="0">
                <a:solidFill>
                  <a:schemeClr val="accent5">
                    <a:lumMod val="60000"/>
                    <a:lumOff val="40000"/>
                  </a:schemeClr>
                </a:solidFill>
                <a:sym typeface="Symbol"/>
              </a:rPr>
              <a:t>i</a:t>
            </a:r>
            <a:r>
              <a:rPr lang="en-US" sz="2000" dirty="0" smtClean="0">
                <a:solidFill>
                  <a:schemeClr val="accent5">
                    <a:lumMod val="60000"/>
                    <a:lumOff val="40000"/>
                  </a:schemeClr>
                </a:solidFill>
                <a:sym typeface="Symbol"/>
              </a:rPr>
              <a:t>=2</a:t>
            </a:r>
            <a:endParaRPr lang="en-US" sz="2000" dirty="0">
              <a:solidFill>
                <a:schemeClr val="accent5">
                  <a:lumMod val="60000"/>
                  <a:lumOff val="40000"/>
                </a:schemeClr>
              </a:solidFill>
            </a:endParaRPr>
          </a:p>
        </p:txBody>
      </p:sp>
      <p:sp>
        <p:nvSpPr>
          <p:cNvPr id="56" name="Oval 55"/>
          <p:cNvSpPr/>
          <p:nvPr/>
        </p:nvSpPr>
        <p:spPr>
          <a:xfrm>
            <a:off x="6629400" y="3846879"/>
            <a:ext cx="533400" cy="344121"/>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grpSp>
        <p:nvGrpSpPr>
          <p:cNvPr id="3079" name="Group 3078"/>
          <p:cNvGrpSpPr/>
          <p:nvPr/>
        </p:nvGrpSpPr>
        <p:grpSpPr>
          <a:xfrm>
            <a:off x="5013011" y="631195"/>
            <a:ext cx="1694504" cy="3559805"/>
            <a:chOff x="5241611" y="631195"/>
            <a:chExt cx="1694504" cy="3559805"/>
          </a:xfrm>
        </p:grpSpPr>
        <p:cxnSp>
          <p:nvCxnSpPr>
            <p:cNvPr id="3078" name="Straight Connector 3077"/>
            <p:cNvCxnSpPr/>
            <p:nvPr/>
          </p:nvCxnSpPr>
          <p:spPr>
            <a:xfrm>
              <a:off x="5516881" y="1571655"/>
              <a:ext cx="0" cy="361890"/>
            </a:xfrm>
            <a:prstGeom prst="line">
              <a:avLst/>
            </a:prstGeom>
            <a:ln w="6350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3076" name="Group 3075"/>
            <p:cNvGrpSpPr/>
            <p:nvPr/>
          </p:nvGrpSpPr>
          <p:grpSpPr>
            <a:xfrm>
              <a:off x="5241611" y="631195"/>
              <a:ext cx="1694504" cy="3559805"/>
              <a:chOff x="5241611" y="631195"/>
              <a:chExt cx="1694504" cy="3559805"/>
            </a:xfrm>
          </p:grpSpPr>
          <p:cxnSp>
            <p:nvCxnSpPr>
              <p:cNvPr id="61" name="Straight Connector 60"/>
              <p:cNvCxnSpPr>
                <a:stCxn id="56" idx="3"/>
              </p:cNvCxnSpPr>
              <p:nvPr/>
            </p:nvCxnSpPr>
            <p:spPr>
              <a:xfrm flipH="1">
                <a:off x="5516881" y="4140605"/>
                <a:ext cx="1419234" cy="31285"/>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V="1">
                <a:off x="5516881" y="657255"/>
                <a:ext cx="0" cy="3533745"/>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073" name="Straight Arrow Connector 3072"/>
              <p:cNvCxnSpPr/>
              <p:nvPr/>
            </p:nvCxnSpPr>
            <p:spPr>
              <a:xfrm flipH="1">
                <a:off x="5241611" y="631195"/>
                <a:ext cx="275270" cy="26060"/>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sp>
        <p:nvSpPr>
          <p:cNvPr id="72" name="TextBox 71"/>
          <p:cNvSpPr txBox="1"/>
          <p:nvPr/>
        </p:nvSpPr>
        <p:spPr>
          <a:xfrm>
            <a:off x="6172200" y="4114800"/>
            <a:ext cx="567784"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$a0</a:t>
            </a:r>
            <a:endParaRPr lang="en-US" sz="2000" dirty="0">
              <a:solidFill>
                <a:schemeClr val="accent5">
                  <a:lumMod val="60000"/>
                  <a:lumOff val="40000"/>
                </a:schemeClr>
              </a:solidFill>
            </a:endParaRPr>
          </a:p>
        </p:txBody>
      </p:sp>
      <p:sp>
        <p:nvSpPr>
          <p:cNvPr id="73" name="TextBox 72"/>
          <p:cNvSpPr txBox="1"/>
          <p:nvPr/>
        </p:nvSpPr>
        <p:spPr>
          <a:xfrm>
            <a:off x="6172200" y="4400490"/>
            <a:ext cx="567784"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$a1</a:t>
            </a:r>
            <a:endParaRPr lang="en-US" sz="2000" dirty="0">
              <a:solidFill>
                <a:schemeClr val="accent5">
                  <a:lumMod val="60000"/>
                  <a:lumOff val="40000"/>
                </a:schemeClr>
              </a:solidFill>
            </a:endParaRPr>
          </a:p>
        </p:txBody>
      </p:sp>
      <p:sp>
        <p:nvSpPr>
          <p:cNvPr id="74" name="TextBox 73"/>
          <p:cNvSpPr txBox="1"/>
          <p:nvPr/>
        </p:nvSpPr>
        <p:spPr>
          <a:xfrm>
            <a:off x="6172200" y="4724400"/>
            <a:ext cx="567784"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$a2</a:t>
            </a:r>
            <a:endParaRPr lang="en-US" sz="2000" dirty="0">
              <a:solidFill>
                <a:schemeClr val="accent5">
                  <a:lumMod val="60000"/>
                  <a:lumOff val="40000"/>
                </a:schemeClr>
              </a:solidFill>
            </a:endParaRPr>
          </a:p>
        </p:txBody>
      </p:sp>
      <p:sp>
        <p:nvSpPr>
          <p:cNvPr id="75" name="TextBox 74"/>
          <p:cNvSpPr txBox="1"/>
          <p:nvPr/>
        </p:nvSpPr>
        <p:spPr>
          <a:xfrm>
            <a:off x="7966616" y="4171890"/>
            <a:ext cx="459100" cy="400110"/>
          </a:xfrm>
          <a:prstGeom prst="rect">
            <a:avLst/>
          </a:prstGeom>
          <a:noFill/>
        </p:spPr>
        <p:txBody>
          <a:bodyPr wrap="none" rtlCol="0">
            <a:spAutoFit/>
          </a:bodyPr>
          <a:lstStyle/>
          <a:p>
            <a:r>
              <a:rPr lang="en-US" sz="2000" dirty="0" err="1" smtClean="0">
                <a:solidFill>
                  <a:schemeClr val="accent5">
                    <a:lumMod val="60000"/>
                    <a:lumOff val="40000"/>
                  </a:schemeClr>
                </a:solidFill>
                <a:sym typeface="Symbol"/>
              </a:rPr>
              <a:t>str</a:t>
            </a:r>
            <a:endParaRPr lang="en-US" sz="2000" dirty="0">
              <a:solidFill>
                <a:schemeClr val="accent5">
                  <a:lumMod val="60000"/>
                  <a:lumOff val="40000"/>
                </a:schemeClr>
              </a:solidFill>
            </a:endParaRPr>
          </a:p>
        </p:txBody>
      </p:sp>
      <p:sp>
        <p:nvSpPr>
          <p:cNvPr id="76" name="TextBox 75"/>
          <p:cNvSpPr txBox="1"/>
          <p:nvPr/>
        </p:nvSpPr>
        <p:spPr>
          <a:xfrm>
            <a:off x="7966616" y="4457580"/>
            <a:ext cx="907621" cy="400110"/>
          </a:xfrm>
          <a:prstGeom prst="rect">
            <a:avLst/>
          </a:prstGeom>
          <a:noFill/>
        </p:spPr>
        <p:txBody>
          <a:bodyPr wrap="none" rtlCol="0">
            <a:spAutoFit/>
          </a:bodyPr>
          <a:lstStyle/>
          <a:p>
            <a:r>
              <a:rPr lang="en-US" sz="2000" dirty="0">
                <a:solidFill>
                  <a:schemeClr val="accent5">
                    <a:lumMod val="60000"/>
                    <a:lumOff val="40000"/>
                  </a:schemeClr>
                </a:solidFill>
                <a:sym typeface="Symbol"/>
              </a:rPr>
              <a:t>m</a:t>
            </a:r>
            <a:r>
              <a:rPr lang="en-US" sz="2000" dirty="0" smtClean="0">
                <a:solidFill>
                  <a:schemeClr val="accent5">
                    <a:lumMod val="60000"/>
                    <a:lumOff val="40000"/>
                  </a:schemeClr>
                </a:solidFill>
                <a:sym typeface="Symbol"/>
              </a:rPr>
              <a:t>=100</a:t>
            </a:r>
            <a:endParaRPr lang="en-US" sz="2000" dirty="0">
              <a:solidFill>
                <a:schemeClr val="accent5">
                  <a:lumMod val="60000"/>
                  <a:lumOff val="40000"/>
                </a:schemeClr>
              </a:solidFill>
            </a:endParaRPr>
          </a:p>
        </p:txBody>
      </p:sp>
      <p:sp>
        <p:nvSpPr>
          <p:cNvPr id="77" name="TextBox 76"/>
          <p:cNvSpPr txBox="1"/>
          <p:nvPr/>
        </p:nvSpPr>
        <p:spPr>
          <a:xfrm>
            <a:off x="7966616" y="4781490"/>
            <a:ext cx="625492"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sum</a:t>
            </a:r>
            <a:endParaRPr lang="en-US" sz="2000" dirty="0">
              <a:solidFill>
                <a:schemeClr val="accent5">
                  <a:lumMod val="60000"/>
                  <a:lumOff val="40000"/>
                </a:schemeClr>
              </a:solidFill>
            </a:endParaRPr>
          </a:p>
        </p:txBody>
      </p:sp>
      <p:sp>
        <p:nvSpPr>
          <p:cNvPr id="78" name="Left Brace 77"/>
          <p:cNvSpPr/>
          <p:nvPr/>
        </p:nvSpPr>
        <p:spPr>
          <a:xfrm>
            <a:off x="5288281" y="4191000"/>
            <a:ext cx="320038" cy="1143000"/>
          </a:xfrm>
          <a:prstGeom prst="leftBrac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5">
                  <a:lumMod val="60000"/>
                  <a:lumOff val="40000"/>
                </a:schemeClr>
              </a:solidFill>
            </a:endParaRPr>
          </a:p>
        </p:txBody>
      </p:sp>
      <p:sp>
        <p:nvSpPr>
          <p:cNvPr id="79" name="TextBox 78"/>
          <p:cNvSpPr txBox="1"/>
          <p:nvPr/>
        </p:nvSpPr>
        <p:spPr>
          <a:xfrm>
            <a:off x="4644413" y="4419600"/>
            <a:ext cx="765787" cy="400110"/>
          </a:xfrm>
          <a:prstGeom prst="rect">
            <a:avLst/>
          </a:prstGeom>
          <a:noFill/>
        </p:spPr>
        <p:txBody>
          <a:bodyPr wrap="none" rtlCol="0">
            <a:spAutoFit/>
          </a:bodyPr>
          <a:lstStyle/>
          <a:p>
            <a:r>
              <a:rPr lang="en-US" sz="2000" dirty="0" err="1" smtClean="0">
                <a:solidFill>
                  <a:schemeClr val="accent5">
                    <a:lumMod val="60000"/>
                    <a:lumOff val="40000"/>
                  </a:schemeClr>
                </a:solidFill>
                <a:sym typeface="Symbol"/>
              </a:rPr>
              <a:t>printf</a:t>
            </a:r>
            <a:endParaRPr lang="en-US" sz="2000" dirty="0">
              <a:solidFill>
                <a:schemeClr val="accent5">
                  <a:lumMod val="60000"/>
                  <a:lumOff val="40000"/>
                </a:schemeClr>
              </a:solidFill>
            </a:endParaRPr>
          </a:p>
        </p:txBody>
      </p:sp>
      <p:sp>
        <p:nvSpPr>
          <p:cNvPr id="57" name="TextBox 56"/>
          <p:cNvSpPr txBox="1"/>
          <p:nvPr/>
        </p:nvSpPr>
        <p:spPr>
          <a:xfrm>
            <a:off x="1752600" y="4495800"/>
            <a:ext cx="567784"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$a0</a:t>
            </a:r>
            <a:endParaRPr lang="en-US" sz="2000" dirty="0">
              <a:solidFill>
                <a:schemeClr val="accent5">
                  <a:lumMod val="60000"/>
                  <a:lumOff val="40000"/>
                </a:schemeClr>
              </a:solidFill>
            </a:endParaRPr>
          </a:p>
        </p:txBody>
      </p:sp>
      <p:sp>
        <p:nvSpPr>
          <p:cNvPr id="58" name="TextBox 57"/>
          <p:cNvSpPr txBox="1"/>
          <p:nvPr/>
        </p:nvSpPr>
        <p:spPr>
          <a:xfrm>
            <a:off x="1752600" y="4781490"/>
            <a:ext cx="567784" cy="400110"/>
          </a:xfrm>
          <a:prstGeom prst="rect">
            <a:avLst/>
          </a:prstGeom>
          <a:noFill/>
        </p:spPr>
        <p:txBody>
          <a:bodyPr wrap="none" rtlCol="0">
            <a:spAutoFit/>
          </a:bodyPr>
          <a:lstStyle/>
          <a:p>
            <a:r>
              <a:rPr lang="en-US" sz="2000" dirty="0" smtClean="0">
                <a:solidFill>
                  <a:schemeClr val="accent5">
                    <a:lumMod val="60000"/>
                    <a:lumOff val="40000"/>
                  </a:schemeClr>
                </a:solidFill>
                <a:sym typeface="Symbol"/>
              </a:rPr>
              <a:t>$a1</a:t>
            </a:r>
            <a:endParaRPr lang="en-US" sz="2000" dirty="0">
              <a:solidFill>
                <a:schemeClr val="accent5">
                  <a:lumMod val="60000"/>
                  <a:lumOff val="40000"/>
                </a:schemeClr>
              </a:solidFill>
            </a:endParaRPr>
          </a:p>
        </p:txBody>
      </p:sp>
    </p:spTree>
    <p:extLst>
      <p:ext uri="{BB962C8B-B14F-4D97-AF65-F5344CB8AC3E}">
        <p14:creationId xmlns:p14="http://schemas.microsoft.com/office/powerpoint/2010/main" val="1649438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4"/>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58"/>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57"/>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8"/>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1"/>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8"/>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29"/>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23"/>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nodeType="clickEffect">
                                  <p:stCondLst>
                                    <p:cond delay="0"/>
                                  </p:stCondLst>
                                  <p:childTnLst>
                                    <p:set>
                                      <p:cBhvr>
                                        <p:cTn id="73" dur="1" fill="hold">
                                          <p:stCondLst>
                                            <p:cond delay="0"/>
                                          </p:stCondLst>
                                        </p:cTn>
                                        <p:tgtEl>
                                          <p:spTgt spid="30"/>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24"/>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19"/>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20"/>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31"/>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32"/>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33"/>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grpId="0" nodeType="clickEffect">
                                  <p:stCondLst>
                                    <p:cond delay="0"/>
                                  </p:stCondLst>
                                  <p:childTnLst>
                                    <p:set>
                                      <p:cBhvr>
                                        <p:cTn id="101" dur="1" fill="hold">
                                          <p:stCondLst>
                                            <p:cond delay="0"/>
                                          </p:stCondLst>
                                        </p:cTn>
                                        <p:tgtEl>
                                          <p:spTgt spid="34"/>
                                        </p:tgtEl>
                                        <p:attrNameLst>
                                          <p:attrName>style.visibility</p:attrName>
                                        </p:attrNameLst>
                                      </p:cBhvr>
                                      <p:to>
                                        <p:strVal val="visible"/>
                                      </p:to>
                                    </p:set>
                                  </p:childTnLst>
                                </p:cTn>
                              </p:par>
                            </p:childTnLst>
                          </p:cTn>
                        </p:par>
                      </p:childTnLst>
                    </p:cTn>
                  </p:par>
                  <p:par>
                    <p:cTn id="102" fill="hold">
                      <p:stCondLst>
                        <p:cond delay="indefinite"/>
                      </p:stCondLst>
                      <p:childTnLst>
                        <p:par>
                          <p:cTn id="103" fill="hold">
                            <p:stCondLst>
                              <p:cond delay="0"/>
                            </p:stCondLst>
                            <p:childTnLst>
                              <p:par>
                                <p:cTn id="104" presetID="1" presetClass="entr" presetSubtype="0" fill="hold" grpId="0" nodeType="clickEffect">
                                  <p:stCondLst>
                                    <p:cond delay="0"/>
                                  </p:stCondLst>
                                  <p:childTnLst>
                                    <p:set>
                                      <p:cBhvr>
                                        <p:cTn id="105" dur="1" fill="hold">
                                          <p:stCondLst>
                                            <p:cond delay="0"/>
                                          </p:stCondLst>
                                        </p:cTn>
                                        <p:tgtEl>
                                          <p:spTgt spid="28"/>
                                        </p:tgtEl>
                                        <p:attrNameLst>
                                          <p:attrName>style.visibility</p:attrName>
                                        </p:attrNameLst>
                                      </p:cBhvr>
                                      <p:to>
                                        <p:strVal val="visible"/>
                                      </p:to>
                                    </p:set>
                                  </p:childTnLst>
                                </p:cTn>
                              </p:par>
                            </p:childTnLst>
                          </p:cTn>
                        </p:par>
                        <p:par>
                          <p:cTn id="106" fill="hold">
                            <p:stCondLst>
                              <p:cond delay="0"/>
                            </p:stCondLst>
                            <p:childTnLst>
                              <p:par>
                                <p:cTn id="107" presetID="22" presetClass="entr" presetSubtype="1" fill="hold" nodeType="afterEffect">
                                  <p:stCondLst>
                                    <p:cond delay="0"/>
                                  </p:stCondLst>
                                  <p:childTnLst>
                                    <p:set>
                                      <p:cBhvr>
                                        <p:cTn id="108" dur="1" fill="hold">
                                          <p:stCondLst>
                                            <p:cond delay="0"/>
                                          </p:stCondLst>
                                        </p:cTn>
                                        <p:tgtEl>
                                          <p:spTgt spid="46"/>
                                        </p:tgtEl>
                                        <p:attrNameLst>
                                          <p:attrName>style.visibility</p:attrName>
                                        </p:attrNameLst>
                                      </p:cBhvr>
                                      <p:to>
                                        <p:strVal val="visible"/>
                                      </p:to>
                                    </p:set>
                                    <p:animEffect transition="in" filter="wipe(up)">
                                      <p:cBhvr>
                                        <p:cTn id="109" dur="500"/>
                                        <p:tgtEl>
                                          <p:spTgt spid="46"/>
                                        </p:tgtEl>
                                      </p:cBhvr>
                                    </p:animEffect>
                                  </p:childTnLst>
                                </p:cTn>
                              </p:par>
                            </p:childTnLst>
                          </p:cTn>
                        </p:par>
                      </p:childTnLst>
                    </p:cTn>
                  </p:par>
                  <p:par>
                    <p:cTn id="110" fill="hold">
                      <p:stCondLst>
                        <p:cond delay="indefinite"/>
                      </p:stCondLst>
                      <p:childTnLst>
                        <p:par>
                          <p:cTn id="111" fill="hold">
                            <p:stCondLst>
                              <p:cond delay="0"/>
                            </p:stCondLst>
                            <p:childTnLst>
                              <p:par>
                                <p:cTn id="112" presetID="1" presetClass="entr" presetSubtype="0" fill="hold" grpId="0" nodeType="clickEffect">
                                  <p:stCondLst>
                                    <p:cond delay="0"/>
                                  </p:stCondLst>
                                  <p:childTnLst>
                                    <p:set>
                                      <p:cBhvr>
                                        <p:cTn id="113" dur="1" fill="hold">
                                          <p:stCondLst>
                                            <p:cond delay="0"/>
                                          </p:stCondLst>
                                        </p:cTn>
                                        <p:tgtEl>
                                          <p:spTgt spid="49"/>
                                        </p:tgtEl>
                                        <p:attrNameLst>
                                          <p:attrName>style.visibility</p:attrName>
                                        </p:attrNameLst>
                                      </p:cBhvr>
                                      <p:to>
                                        <p:strVal val="visible"/>
                                      </p:to>
                                    </p:set>
                                  </p:childTnLst>
                                </p:cTn>
                              </p:par>
                            </p:childTnLst>
                          </p:cTn>
                        </p:par>
                      </p:childTnLst>
                    </p:cTn>
                  </p:par>
                  <p:par>
                    <p:cTn id="114" fill="hold">
                      <p:stCondLst>
                        <p:cond delay="indefinite"/>
                      </p:stCondLst>
                      <p:childTnLst>
                        <p:par>
                          <p:cTn id="115" fill="hold">
                            <p:stCondLst>
                              <p:cond delay="0"/>
                            </p:stCondLst>
                            <p:childTnLst>
                              <p:par>
                                <p:cTn id="116" presetID="1" presetClass="entr" presetSubtype="0" fill="hold" grpId="0" nodeType="clickEffect">
                                  <p:stCondLst>
                                    <p:cond delay="0"/>
                                  </p:stCondLst>
                                  <p:childTnLst>
                                    <p:set>
                                      <p:cBhvr>
                                        <p:cTn id="117" dur="1" fill="hold">
                                          <p:stCondLst>
                                            <p:cond delay="0"/>
                                          </p:stCondLst>
                                        </p:cTn>
                                        <p:tgtEl>
                                          <p:spTgt spid="48"/>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1" presetClass="entr" presetSubtype="0" fill="hold" grpId="0" nodeType="clickEffect">
                                  <p:stCondLst>
                                    <p:cond delay="0"/>
                                  </p:stCondLst>
                                  <p:childTnLst>
                                    <p:set>
                                      <p:cBhvr>
                                        <p:cTn id="121" dur="1" fill="hold">
                                          <p:stCondLst>
                                            <p:cond delay="0"/>
                                          </p:stCondLst>
                                        </p:cTn>
                                        <p:tgtEl>
                                          <p:spTgt spid="50"/>
                                        </p:tgtEl>
                                        <p:attrNameLst>
                                          <p:attrName>style.visibility</p:attrName>
                                        </p:attrNameLst>
                                      </p:cBhvr>
                                      <p:to>
                                        <p:strVal val="visible"/>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52"/>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1" presetClass="entr" presetSubtype="0" fill="hold" grpId="0" nodeType="clickEffect">
                                  <p:stCondLst>
                                    <p:cond delay="0"/>
                                  </p:stCondLst>
                                  <p:childTnLst>
                                    <p:set>
                                      <p:cBhvr>
                                        <p:cTn id="129" dur="1" fill="hold">
                                          <p:stCondLst>
                                            <p:cond delay="0"/>
                                          </p:stCondLst>
                                        </p:cTn>
                                        <p:tgtEl>
                                          <p:spTgt spid="51"/>
                                        </p:tgtEl>
                                        <p:attrNameLst>
                                          <p:attrName>style.visibility</p:attrName>
                                        </p:attrNameLst>
                                      </p:cBhvr>
                                      <p:to>
                                        <p:strVal val="visible"/>
                                      </p:to>
                                    </p:set>
                                  </p:childTnLst>
                                </p:cTn>
                              </p:par>
                            </p:childTnLst>
                          </p:cTn>
                        </p:par>
                      </p:childTnLst>
                    </p:cTn>
                  </p:par>
                  <p:par>
                    <p:cTn id="130" fill="hold">
                      <p:stCondLst>
                        <p:cond delay="indefinite"/>
                      </p:stCondLst>
                      <p:childTnLst>
                        <p:par>
                          <p:cTn id="131" fill="hold">
                            <p:stCondLst>
                              <p:cond delay="0"/>
                            </p:stCondLst>
                            <p:childTnLst>
                              <p:par>
                                <p:cTn id="132" presetID="1" presetClass="entr" presetSubtype="0" fill="hold" grpId="0" nodeType="clickEffect">
                                  <p:stCondLst>
                                    <p:cond delay="0"/>
                                  </p:stCondLst>
                                  <p:childTnLst>
                                    <p:set>
                                      <p:cBhvr>
                                        <p:cTn id="133" dur="1" fill="hold">
                                          <p:stCondLst>
                                            <p:cond delay="0"/>
                                          </p:stCondLst>
                                        </p:cTn>
                                        <p:tgtEl>
                                          <p:spTgt spid="54"/>
                                        </p:tgtEl>
                                        <p:attrNameLst>
                                          <p:attrName>style.visibility</p:attrName>
                                        </p:attrNameLst>
                                      </p:cBhvr>
                                      <p:to>
                                        <p:strVal val="visible"/>
                                      </p:to>
                                    </p:set>
                                  </p:childTnLst>
                                </p:cTn>
                              </p:par>
                            </p:childTnLst>
                          </p:cTn>
                        </p:par>
                      </p:childTnLst>
                    </p:cTn>
                  </p:par>
                  <p:par>
                    <p:cTn id="134" fill="hold">
                      <p:stCondLst>
                        <p:cond delay="indefinite"/>
                      </p:stCondLst>
                      <p:childTnLst>
                        <p:par>
                          <p:cTn id="135" fill="hold">
                            <p:stCondLst>
                              <p:cond delay="0"/>
                            </p:stCondLst>
                            <p:childTnLst>
                              <p:par>
                                <p:cTn id="136" presetID="1" presetClass="entr" presetSubtype="0" fill="hold" grpId="0" nodeType="clickEffect">
                                  <p:stCondLst>
                                    <p:cond delay="0"/>
                                  </p:stCondLst>
                                  <p:childTnLst>
                                    <p:set>
                                      <p:cBhvr>
                                        <p:cTn id="137" dur="1" fill="hold">
                                          <p:stCondLst>
                                            <p:cond delay="0"/>
                                          </p:stCondLst>
                                        </p:cTn>
                                        <p:tgtEl>
                                          <p:spTgt spid="55"/>
                                        </p:tgtEl>
                                        <p:attrNameLst>
                                          <p:attrName>style.visibility</p:attrName>
                                        </p:attrNameLst>
                                      </p:cBhvr>
                                      <p:to>
                                        <p:strVal val="visible"/>
                                      </p:to>
                                    </p:set>
                                  </p:childTnLst>
                                </p:cTn>
                              </p:par>
                            </p:childTnLst>
                          </p:cTn>
                        </p:par>
                      </p:childTnLst>
                    </p:cTn>
                  </p:par>
                  <p:par>
                    <p:cTn id="138" fill="hold">
                      <p:stCondLst>
                        <p:cond delay="indefinite"/>
                      </p:stCondLst>
                      <p:childTnLst>
                        <p:par>
                          <p:cTn id="139" fill="hold">
                            <p:stCondLst>
                              <p:cond delay="0"/>
                            </p:stCondLst>
                            <p:childTnLst>
                              <p:par>
                                <p:cTn id="140" presetID="1" presetClass="entr" presetSubtype="0" fill="hold" grpId="0" nodeType="clickEffect">
                                  <p:stCondLst>
                                    <p:cond delay="0"/>
                                  </p:stCondLst>
                                  <p:childTnLst>
                                    <p:set>
                                      <p:cBhvr>
                                        <p:cTn id="141" dur="1" fill="hold">
                                          <p:stCondLst>
                                            <p:cond delay="0"/>
                                          </p:stCondLst>
                                        </p:cTn>
                                        <p:tgtEl>
                                          <p:spTgt spid="56"/>
                                        </p:tgtEl>
                                        <p:attrNameLst>
                                          <p:attrName>style.visibility</p:attrName>
                                        </p:attrNameLst>
                                      </p:cBhvr>
                                      <p:to>
                                        <p:strVal val="visible"/>
                                      </p:to>
                                    </p:set>
                                  </p:childTnLst>
                                </p:cTn>
                              </p:par>
                            </p:childTnLst>
                          </p:cTn>
                        </p:par>
                        <p:par>
                          <p:cTn id="142" fill="hold">
                            <p:stCondLst>
                              <p:cond delay="0"/>
                            </p:stCondLst>
                            <p:childTnLst>
                              <p:par>
                                <p:cTn id="143" presetID="22" presetClass="entr" presetSubtype="4" fill="hold" nodeType="afterEffect">
                                  <p:stCondLst>
                                    <p:cond delay="0"/>
                                  </p:stCondLst>
                                  <p:childTnLst>
                                    <p:set>
                                      <p:cBhvr>
                                        <p:cTn id="144" dur="1" fill="hold">
                                          <p:stCondLst>
                                            <p:cond delay="0"/>
                                          </p:stCondLst>
                                        </p:cTn>
                                        <p:tgtEl>
                                          <p:spTgt spid="3079"/>
                                        </p:tgtEl>
                                        <p:attrNameLst>
                                          <p:attrName>style.visibility</p:attrName>
                                        </p:attrNameLst>
                                      </p:cBhvr>
                                      <p:to>
                                        <p:strVal val="visible"/>
                                      </p:to>
                                    </p:set>
                                    <p:animEffect transition="in" filter="wipe(down)">
                                      <p:cBhvr>
                                        <p:cTn id="145" dur="500"/>
                                        <p:tgtEl>
                                          <p:spTgt spid="3079"/>
                                        </p:tgtEl>
                                      </p:cBhvr>
                                    </p:animEffect>
                                  </p:childTnLst>
                                </p:cTn>
                              </p:par>
                            </p:childTnLst>
                          </p:cTn>
                        </p:par>
                      </p:childTnLst>
                    </p:cTn>
                  </p:par>
                  <p:par>
                    <p:cTn id="146" fill="hold">
                      <p:stCondLst>
                        <p:cond delay="indefinite"/>
                      </p:stCondLst>
                      <p:childTnLst>
                        <p:par>
                          <p:cTn id="147" fill="hold">
                            <p:stCondLst>
                              <p:cond delay="0"/>
                            </p:stCondLst>
                            <p:childTnLst>
                              <p:par>
                                <p:cTn id="148" presetID="1" presetClass="entr" presetSubtype="0" fill="hold" grpId="0" nodeType="clickEffect">
                                  <p:stCondLst>
                                    <p:cond delay="0"/>
                                  </p:stCondLst>
                                  <p:childTnLst>
                                    <p:set>
                                      <p:cBhvr>
                                        <p:cTn id="149" dur="1" fill="hold">
                                          <p:stCondLst>
                                            <p:cond delay="0"/>
                                          </p:stCondLst>
                                        </p:cTn>
                                        <p:tgtEl>
                                          <p:spTgt spid="79"/>
                                        </p:tgtEl>
                                        <p:attrNameLst>
                                          <p:attrName>style.visibility</p:attrName>
                                        </p:attrNameLst>
                                      </p:cBhvr>
                                      <p:to>
                                        <p:strVal val="visible"/>
                                      </p:to>
                                    </p:set>
                                  </p:childTnLst>
                                </p:cTn>
                              </p:par>
                              <p:par>
                                <p:cTn id="150" presetID="1" presetClass="entr" presetSubtype="0" fill="hold" grpId="0" nodeType="withEffect">
                                  <p:stCondLst>
                                    <p:cond delay="0"/>
                                  </p:stCondLst>
                                  <p:childTnLst>
                                    <p:set>
                                      <p:cBhvr>
                                        <p:cTn id="151" dur="1" fill="hold">
                                          <p:stCondLst>
                                            <p:cond delay="0"/>
                                          </p:stCondLst>
                                        </p:cTn>
                                        <p:tgtEl>
                                          <p:spTgt spid="78"/>
                                        </p:tgtEl>
                                        <p:attrNameLst>
                                          <p:attrName>style.visibility</p:attrName>
                                        </p:attrNameLst>
                                      </p:cBhvr>
                                      <p:to>
                                        <p:strVal val="visible"/>
                                      </p:to>
                                    </p:set>
                                  </p:childTnLst>
                                </p:cTn>
                              </p:par>
                            </p:childTnLst>
                          </p:cTn>
                        </p:par>
                      </p:childTnLst>
                    </p:cTn>
                  </p:par>
                  <p:par>
                    <p:cTn id="152" fill="hold">
                      <p:stCondLst>
                        <p:cond delay="indefinite"/>
                      </p:stCondLst>
                      <p:childTnLst>
                        <p:par>
                          <p:cTn id="153" fill="hold">
                            <p:stCondLst>
                              <p:cond delay="0"/>
                            </p:stCondLst>
                            <p:childTnLst>
                              <p:par>
                                <p:cTn id="154" presetID="1" presetClass="entr" presetSubtype="0" fill="hold" grpId="0" nodeType="clickEffect">
                                  <p:stCondLst>
                                    <p:cond delay="0"/>
                                  </p:stCondLst>
                                  <p:childTnLst>
                                    <p:set>
                                      <p:cBhvr>
                                        <p:cTn id="155" dur="1" fill="hold">
                                          <p:stCondLst>
                                            <p:cond delay="0"/>
                                          </p:stCondLst>
                                        </p:cTn>
                                        <p:tgtEl>
                                          <p:spTgt spid="72"/>
                                        </p:tgtEl>
                                        <p:attrNameLst>
                                          <p:attrName>style.visibility</p:attrName>
                                        </p:attrNameLst>
                                      </p:cBhvr>
                                      <p:to>
                                        <p:strVal val="visible"/>
                                      </p:to>
                                    </p:set>
                                  </p:childTnLst>
                                </p:cTn>
                              </p:par>
                              <p:par>
                                <p:cTn id="156" presetID="1" presetClass="entr" presetSubtype="0" fill="hold" grpId="0" nodeType="withEffect">
                                  <p:stCondLst>
                                    <p:cond delay="0"/>
                                  </p:stCondLst>
                                  <p:childTnLst>
                                    <p:set>
                                      <p:cBhvr>
                                        <p:cTn id="157" dur="1" fill="hold">
                                          <p:stCondLst>
                                            <p:cond delay="0"/>
                                          </p:stCondLst>
                                        </p:cTn>
                                        <p:tgtEl>
                                          <p:spTgt spid="73"/>
                                        </p:tgtEl>
                                        <p:attrNameLst>
                                          <p:attrName>style.visibility</p:attrName>
                                        </p:attrNameLst>
                                      </p:cBhvr>
                                      <p:to>
                                        <p:strVal val="visible"/>
                                      </p:to>
                                    </p:set>
                                  </p:childTnLst>
                                </p:cTn>
                              </p:par>
                              <p:par>
                                <p:cTn id="158" presetID="1" presetClass="entr" presetSubtype="0" fill="hold" grpId="0" nodeType="withEffect">
                                  <p:stCondLst>
                                    <p:cond delay="0"/>
                                  </p:stCondLst>
                                  <p:childTnLst>
                                    <p:set>
                                      <p:cBhvr>
                                        <p:cTn id="159" dur="1" fill="hold">
                                          <p:stCondLst>
                                            <p:cond delay="0"/>
                                          </p:stCondLst>
                                        </p:cTn>
                                        <p:tgtEl>
                                          <p:spTgt spid="74"/>
                                        </p:tgtEl>
                                        <p:attrNameLst>
                                          <p:attrName>style.visibility</p:attrName>
                                        </p:attrNameLst>
                                      </p:cBhvr>
                                      <p:to>
                                        <p:strVal val="visible"/>
                                      </p:to>
                                    </p:set>
                                  </p:childTnLst>
                                </p:cTn>
                              </p:par>
                            </p:childTnLst>
                          </p:cTn>
                        </p:par>
                      </p:childTnLst>
                    </p:cTn>
                  </p:par>
                  <p:par>
                    <p:cTn id="160" fill="hold">
                      <p:stCondLst>
                        <p:cond delay="indefinite"/>
                      </p:stCondLst>
                      <p:childTnLst>
                        <p:par>
                          <p:cTn id="161" fill="hold">
                            <p:stCondLst>
                              <p:cond delay="0"/>
                            </p:stCondLst>
                            <p:childTnLst>
                              <p:par>
                                <p:cTn id="162" presetID="1" presetClass="entr" presetSubtype="0" fill="hold" grpId="0" nodeType="clickEffect">
                                  <p:stCondLst>
                                    <p:cond delay="0"/>
                                  </p:stCondLst>
                                  <p:childTnLst>
                                    <p:set>
                                      <p:cBhvr>
                                        <p:cTn id="163" dur="1" fill="hold">
                                          <p:stCondLst>
                                            <p:cond delay="0"/>
                                          </p:stCondLst>
                                        </p:cTn>
                                        <p:tgtEl>
                                          <p:spTgt spid="75"/>
                                        </p:tgtEl>
                                        <p:attrNameLst>
                                          <p:attrName>style.visibility</p:attrName>
                                        </p:attrNameLst>
                                      </p:cBhvr>
                                      <p:to>
                                        <p:strVal val="visible"/>
                                      </p:to>
                                    </p:set>
                                  </p:childTnLst>
                                </p:cTn>
                              </p:par>
                            </p:childTnLst>
                          </p:cTn>
                        </p:par>
                      </p:childTnLst>
                    </p:cTn>
                  </p:par>
                  <p:par>
                    <p:cTn id="164" fill="hold">
                      <p:stCondLst>
                        <p:cond delay="indefinite"/>
                      </p:stCondLst>
                      <p:childTnLst>
                        <p:par>
                          <p:cTn id="165" fill="hold">
                            <p:stCondLst>
                              <p:cond delay="0"/>
                            </p:stCondLst>
                            <p:childTnLst>
                              <p:par>
                                <p:cTn id="166" presetID="1" presetClass="entr" presetSubtype="0" fill="hold" grpId="0" nodeType="clickEffect">
                                  <p:stCondLst>
                                    <p:cond delay="0"/>
                                  </p:stCondLst>
                                  <p:childTnLst>
                                    <p:set>
                                      <p:cBhvr>
                                        <p:cTn id="167" dur="1" fill="hold">
                                          <p:stCondLst>
                                            <p:cond delay="0"/>
                                          </p:stCondLst>
                                        </p:cTn>
                                        <p:tgtEl>
                                          <p:spTgt spid="76"/>
                                        </p:tgtEl>
                                        <p:attrNameLst>
                                          <p:attrName>style.visibility</p:attrName>
                                        </p:attrNameLst>
                                      </p:cBhvr>
                                      <p:to>
                                        <p:strVal val="visible"/>
                                      </p:to>
                                    </p:set>
                                  </p:childTnLst>
                                </p:cTn>
                              </p:par>
                            </p:childTnLst>
                          </p:cTn>
                        </p:par>
                      </p:childTnLst>
                    </p:cTn>
                  </p:par>
                  <p:par>
                    <p:cTn id="168" fill="hold">
                      <p:stCondLst>
                        <p:cond delay="indefinite"/>
                      </p:stCondLst>
                      <p:childTnLst>
                        <p:par>
                          <p:cTn id="169" fill="hold">
                            <p:stCondLst>
                              <p:cond delay="0"/>
                            </p:stCondLst>
                            <p:childTnLst>
                              <p:par>
                                <p:cTn id="170" presetID="1" presetClass="entr" presetSubtype="0" fill="hold" grpId="0" nodeType="clickEffect">
                                  <p:stCondLst>
                                    <p:cond delay="0"/>
                                  </p:stCondLst>
                                  <p:childTnLst>
                                    <p:set>
                                      <p:cBhvr>
                                        <p:cTn id="171"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11" grpId="0" animBg="1"/>
      <p:bldP spid="12" grpId="0" animBg="1"/>
      <p:bldP spid="13" grpId="0" animBg="1"/>
      <p:bldP spid="4" grpId="0" animBg="1"/>
      <p:bldP spid="14" grpId="0"/>
      <p:bldP spid="15" grpId="0"/>
      <p:bldP spid="16" grpId="0" animBg="1"/>
      <p:bldP spid="17" grpId="0"/>
      <p:bldP spid="18" grpId="0"/>
      <p:bldP spid="19" grpId="0"/>
      <p:bldP spid="20" grpId="0"/>
      <p:bldP spid="21" grpId="0"/>
      <p:bldP spid="22" grpId="0"/>
      <p:bldP spid="23" grpId="0"/>
      <p:bldP spid="24" grpId="0"/>
      <p:bldP spid="31" grpId="0"/>
      <p:bldP spid="32" grpId="0"/>
      <p:bldP spid="33" grpId="0"/>
      <p:bldP spid="34" grpId="0"/>
      <p:bldP spid="28" grpId="0" animBg="1"/>
      <p:bldP spid="48" grpId="0"/>
      <p:bldP spid="49" grpId="0"/>
      <p:bldP spid="50" grpId="0"/>
      <p:bldP spid="51" grpId="0"/>
      <p:bldP spid="52" grpId="0"/>
      <p:bldP spid="54" grpId="0"/>
      <p:bldP spid="55" grpId="0"/>
      <p:bldP spid="56" grpId="0" animBg="1"/>
      <p:bldP spid="72" grpId="0"/>
      <p:bldP spid="73" grpId="0"/>
      <p:bldP spid="74" grpId="0"/>
      <p:bldP spid="75" grpId="0"/>
      <p:bldP spid="76" grpId="0"/>
      <p:bldP spid="77" grpId="0"/>
      <p:bldP spid="78" grpId="0" animBg="1"/>
      <p:bldP spid="79" grpId="0"/>
      <p:bldP spid="57" grpId="0"/>
      <p:bldP spid="5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5842" name="Rectangle 2"/>
          <p:cNvSpPr>
            <a:spLocks noGrp="1" noChangeArrowheads="1"/>
          </p:cNvSpPr>
          <p:nvPr>
            <p:ph type="title"/>
            <p:custDataLst>
              <p:tags r:id="rId1"/>
            </p:custDataLst>
          </p:nvPr>
        </p:nvSpPr>
        <p:spPr/>
        <p:txBody>
          <a:bodyPr>
            <a:normAutofit fontScale="90000"/>
          </a:bodyPr>
          <a:lstStyle/>
          <a:p>
            <a:r>
              <a:rPr lang="en-US" dirty="0" smtClean="0"/>
              <a:t>Example: Add 1 to 100</a:t>
            </a:r>
            <a:endParaRPr lang="en-US" dirty="0"/>
          </a:p>
        </p:txBody>
      </p:sp>
      <p:sp>
        <p:nvSpPr>
          <p:cNvPr id="2595843" name="Rectangle 3"/>
          <p:cNvSpPr>
            <a:spLocks noGrp="1" noChangeArrowheads="1"/>
          </p:cNvSpPr>
          <p:nvPr>
            <p:ph type="body" idx="1"/>
            <p:custDataLst>
              <p:tags r:id="rId2"/>
            </p:custDataLst>
          </p:nvPr>
        </p:nvSpPr>
        <p:spPr>
          <a:xfrm>
            <a:off x="228600" y="457200"/>
            <a:ext cx="8686800" cy="6400800"/>
          </a:xfrm>
        </p:spPr>
        <p:txBody>
          <a:bodyPr>
            <a:noAutofit/>
          </a:bodyPr>
          <a:lstStyle/>
          <a:p>
            <a:r>
              <a:rPr lang="en-US" sz="2400" dirty="0" smtClean="0">
                <a:solidFill>
                  <a:schemeClr val="accent5">
                    <a:lumMod val="60000"/>
                    <a:lumOff val="40000"/>
                  </a:schemeClr>
                </a:solidFill>
                <a:latin typeface="Consolas" pitchFamily="49" charset="0"/>
              </a:rPr>
              <a:t># Assemble</a:t>
            </a:r>
          </a:p>
          <a:p>
            <a:r>
              <a:rPr lang="en-US" sz="2400" dirty="0" smtClean="0">
                <a:solidFill>
                  <a:schemeClr val="accent5">
                    <a:lumMod val="60000"/>
                    <a:lumOff val="40000"/>
                  </a:schemeClr>
                </a:solidFill>
                <a:latin typeface="Consolas" pitchFamily="49" charset="0"/>
              </a:rPr>
              <a:t>[</a:t>
            </a:r>
            <a:r>
              <a:rPr lang="en-US" sz="2400" dirty="0">
                <a:solidFill>
                  <a:schemeClr val="accent5">
                    <a:lumMod val="60000"/>
                    <a:lumOff val="40000"/>
                  </a:schemeClr>
                </a:solidFill>
                <a:latin typeface="Consolas" pitchFamily="49" charset="0"/>
              </a:rPr>
              <a:t>csug01] </a:t>
            </a:r>
            <a:r>
              <a:rPr lang="en-US" sz="2400" dirty="0" err="1">
                <a:solidFill>
                  <a:schemeClr val="accent5">
                    <a:lumMod val="60000"/>
                    <a:lumOff val="40000"/>
                  </a:schemeClr>
                </a:solidFill>
                <a:latin typeface="Consolas" pitchFamily="49" charset="0"/>
              </a:rPr>
              <a:t>mipsel-linux-gcc</a:t>
            </a:r>
            <a:r>
              <a:rPr lang="en-US" sz="2400" dirty="0">
                <a:solidFill>
                  <a:schemeClr val="accent5">
                    <a:lumMod val="60000"/>
                    <a:lumOff val="40000"/>
                  </a:schemeClr>
                </a:solidFill>
                <a:latin typeface="Consolas" pitchFamily="49" charset="0"/>
              </a:rPr>
              <a:t> </a:t>
            </a:r>
            <a:r>
              <a:rPr lang="en-US" sz="2400" dirty="0" smtClean="0">
                <a:solidFill>
                  <a:schemeClr val="accent5">
                    <a:lumMod val="60000"/>
                    <a:lumOff val="40000"/>
                  </a:schemeClr>
                </a:solidFill>
                <a:latin typeface="Consolas" pitchFamily="49" charset="0"/>
              </a:rPr>
              <a:t>–c add1To100.s</a:t>
            </a:r>
          </a:p>
          <a:p>
            <a:endParaRPr lang="en-US" sz="2400" dirty="0">
              <a:solidFill>
                <a:schemeClr val="accent5">
                  <a:lumMod val="60000"/>
                  <a:lumOff val="40000"/>
                </a:schemeClr>
              </a:solidFill>
              <a:latin typeface="Consolas" pitchFamily="49" charset="0"/>
            </a:endParaRPr>
          </a:p>
          <a:p>
            <a:r>
              <a:rPr lang="en-US" sz="2400" dirty="0" smtClean="0">
                <a:solidFill>
                  <a:schemeClr val="accent5">
                    <a:lumMod val="60000"/>
                    <a:lumOff val="40000"/>
                  </a:schemeClr>
                </a:solidFill>
                <a:latin typeface="Consolas" pitchFamily="49" charset="0"/>
              </a:rPr>
              <a:t># Link</a:t>
            </a:r>
          </a:p>
          <a:p>
            <a:r>
              <a:rPr lang="en-US" sz="2400" dirty="0">
                <a:solidFill>
                  <a:schemeClr val="accent5">
                    <a:lumMod val="60000"/>
                    <a:lumOff val="40000"/>
                  </a:schemeClr>
                </a:solidFill>
                <a:latin typeface="Consolas" pitchFamily="49" charset="0"/>
              </a:rPr>
              <a:t>[csug01] </a:t>
            </a:r>
            <a:r>
              <a:rPr lang="en-US" sz="2400" dirty="0" err="1">
                <a:solidFill>
                  <a:schemeClr val="accent5">
                    <a:lumMod val="60000"/>
                    <a:lumOff val="40000"/>
                  </a:schemeClr>
                </a:solidFill>
                <a:latin typeface="Consolas" pitchFamily="49" charset="0"/>
              </a:rPr>
              <a:t>mipsel-linux-gcc</a:t>
            </a:r>
            <a:r>
              <a:rPr lang="en-US" sz="2400" dirty="0">
                <a:solidFill>
                  <a:schemeClr val="accent5">
                    <a:lumMod val="60000"/>
                    <a:lumOff val="40000"/>
                  </a:schemeClr>
                </a:solidFill>
                <a:latin typeface="Consolas" pitchFamily="49" charset="0"/>
              </a:rPr>
              <a:t> </a:t>
            </a:r>
            <a:r>
              <a:rPr lang="en-US" sz="2400" dirty="0" smtClean="0">
                <a:solidFill>
                  <a:schemeClr val="accent5">
                    <a:lumMod val="60000"/>
                    <a:lumOff val="40000"/>
                  </a:schemeClr>
                </a:solidFill>
                <a:latin typeface="Consolas" pitchFamily="49" charset="0"/>
              </a:rPr>
              <a:t>–o add1To100 add1To100.o ${LINKFLAGS}</a:t>
            </a:r>
          </a:p>
          <a:p>
            <a:r>
              <a:rPr lang="en-US" sz="2400" dirty="0">
                <a:solidFill>
                  <a:schemeClr val="accent5">
                    <a:lumMod val="60000"/>
                    <a:lumOff val="40000"/>
                  </a:schemeClr>
                </a:solidFill>
                <a:latin typeface="Consolas" pitchFamily="49" charset="0"/>
              </a:rPr>
              <a:t># -</a:t>
            </a:r>
            <a:r>
              <a:rPr lang="en-US" sz="2400" dirty="0" err="1">
                <a:solidFill>
                  <a:schemeClr val="accent5">
                    <a:lumMod val="60000"/>
                    <a:lumOff val="40000"/>
                  </a:schemeClr>
                </a:solidFill>
                <a:latin typeface="Consolas" pitchFamily="49" charset="0"/>
              </a:rPr>
              <a:t>nostartfiles</a:t>
            </a:r>
            <a:r>
              <a:rPr lang="en-US" sz="2400" dirty="0">
                <a:solidFill>
                  <a:schemeClr val="accent5">
                    <a:lumMod val="60000"/>
                    <a:lumOff val="40000"/>
                  </a:schemeClr>
                </a:solidFill>
                <a:latin typeface="Consolas" pitchFamily="49" charset="0"/>
              </a:rPr>
              <a:t> </a:t>
            </a:r>
            <a:r>
              <a:rPr lang="en-US" sz="2400" dirty="0" smtClean="0">
                <a:solidFill>
                  <a:schemeClr val="accent5">
                    <a:lumMod val="60000"/>
                    <a:lumOff val="40000"/>
                  </a:schemeClr>
                </a:solidFill>
                <a:latin typeface="Consolas" pitchFamily="49" charset="0"/>
              </a:rPr>
              <a:t>–</a:t>
            </a:r>
            <a:r>
              <a:rPr lang="en-US" sz="2400" dirty="0" err="1" smtClean="0">
                <a:solidFill>
                  <a:schemeClr val="accent5">
                    <a:lumMod val="60000"/>
                    <a:lumOff val="40000"/>
                  </a:schemeClr>
                </a:solidFill>
                <a:latin typeface="Consolas" pitchFamily="49" charset="0"/>
              </a:rPr>
              <a:t>nodefaultlibs</a:t>
            </a:r>
            <a:endParaRPr lang="en-US" sz="2400" dirty="0" smtClean="0">
              <a:solidFill>
                <a:schemeClr val="accent5">
                  <a:lumMod val="60000"/>
                  <a:lumOff val="40000"/>
                </a:schemeClr>
              </a:solidFill>
              <a:latin typeface="Consolas" pitchFamily="49" charset="0"/>
            </a:endParaRPr>
          </a:p>
          <a:p>
            <a:r>
              <a:rPr lang="en-US" sz="2400" dirty="0" smtClean="0">
                <a:solidFill>
                  <a:schemeClr val="accent5">
                    <a:lumMod val="60000"/>
                    <a:lumOff val="40000"/>
                  </a:schemeClr>
                </a:solidFill>
                <a:latin typeface="Consolas" pitchFamily="49" charset="0"/>
              </a:rPr>
              <a:t># -</a:t>
            </a:r>
            <a:r>
              <a:rPr lang="en-US" sz="2400" dirty="0">
                <a:solidFill>
                  <a:schemeClr val="accent5">
                    <a:lumMod val="60000"/>
                    <a:lumOff val="40000"/>
                  </a:schemeClr>
                </a:solidFill>
                <a:latin typeface="Consolas" pitchFamily="49" charset="0"/>
              </a:rPr>
              <a:t>static -</a:t>
            </a:r>
            <a:r>
              <a:rPr lang="en-US" sz="2400" dirty="0" err="1">
                <a:solidFill>
                  <a:schemeClr val="accent5">
                    <a:lumMod val="60000"/>
                    <a:lumOff val="40000"/>
                  </a:schemeClr>
                </a:solidFill>
                <a:latin typeface="Consolas" pitchFamily="49" charset="0"/>
              </a:rPr>
              <a:t>mno-xgot</a:t>
            </a:r>
            <a:r>
              <a:rPr lang="en-US" sz="2400" dirty="0">
                <a:solidFill>
                  <a:schemeClr val="accent5">
                    <a:lumMod val="60000"/>
                    <a:lumOff val="40000"/>
                  </a:schemeClr>
                </a:solidFill>
                <a:latin typeface="Consolas" pitchFamily="49" charset="0"/>
              </a:rPr>
              <a:t> -</a:t>
            </a:r>
            <a:r>
              <a:rPr lang="en-US" sz="2400" dirty="0" err="1">
                <a:solidFill>
                  <a:schemeClr val="accent5">
                    <a:lumMod val="60000"/>
                    <a:lumOff val="40000"/>
                  </a:schemeClr>
                </a:solidFill>
                <a:latin typeface="Consolas" pitchFamily="49" charset="0"/>
              </a:rPr>
              <a:t>mno</a:t>
            </a:r>
            <a:r>
              <a:rPr lang="en-US" sz="2400" dirty="0">
                <a:solidFill>
                  <a:schemeClr val="accent5">
                    <a:lumMod val="60000"/>
                    <a:lumOff val="40000"/>
                  </a:schemeClr>
                </a:solidFill>
                <a:latin typeface="Consolas" pitchFamily="49" charset="0"/>
              </a:rPr>
              <a:t>-embedded-pic </a:t>
            </a:r>
            <a:r>
              <a:rPr lang="en-US" sz="2400" dirty="0" smtClean="0">
                <a:solidFill>
                  <a:schemeClr val="accent5">
                    <a:lumMod val="60000"/>
                    <a:lumOff val="40000"/>
                  </a:schemeClr>
                </a:solidFill>
                <a:latin typeface="Consolas" pitchFamily="49" charset="0"/>
              </a:rPr>
              <a:t>            -</a:t>
            </a:r>
            <a:r>
              <a:rPr lang="en-US" sz="2400" dirty="0" err="1">
                <a:solidFill>
                  <a:schemeClr val="accent5">
                    <a:lumMod val="60000"/>
                    <a:lumOff val="40000"/>
                  </a:schemeClr>
                </a:solidFill>
                <a:latin typeface="Consolas" pitchFamily="49" charset="0"/>
              </a:rPr>
              <a:t>mno-abicalls</a:t>
            </a:r>
            <a:r>
              <a:rPr lang="en-US" sz="2400" dirty="0">
                <a:solidFill>
                  <a:schemeClr val="accent5">
                    <a:lumMod val="60000"/>
                    <a:lumOff val="40000"/>
                  </a:schemeClr>
                </a:solidFill>
                <a:latin typeface="Consolas" pitchFamily="49" charset="0"/>
              </a:rPr>
              <a:t> -G 0 -DMIPS -Wall</a:t>
            </a:r>
            <a:endParaRPr lang="en-US" sz="2400" dirty="0" smtClean="0">
              <a:solidFill>
                <a:schemeClr val="accent5">
                  <a:lumMod val="60000"/>
                  <a:lumOff val="40000"/>
                </a:schemeClr>
              </a:solidFill>
              <a:latin typeface="Consolas" pitchFamily="49" charset="0"/>
            </a:endParaRPr>
          </a:p>
          <a:p>
            <a:endParaRPr lang="en-US" sz="2400" dirty="0">
              <a:solidFill>
                <a:schemeClr val="accent5">
                  <a:lumMod val="60000"/>
                  <a:lumOff val="40000"/>
                </a:schemeClr>
              </a:solidFill>
              <a:latin typeface="Consolas" pitchFamily="49" charset="0"/>
            </a:endParaRPr>
          </a:p>
          <a:p>
            <a:r>
              <a:rPr lang="en-US" sz="2400" dirty="0" smtClean="0">
                <a:solidFill>
                  <a:schemeClr val="accent5">
                    <a:lumMod val="60000"/>
                    <a:lumOff val="40000"/>
                  </a:schemeClr>
                </a:solidFill>
                <a:latin typeface="Consolas" pitchFamily="49" charset="0"/>
              </a:rPr>
              <a:t># Load</a:t>
            </a:r>
          </a:p>
          <a:p>
            <a:r>
              <a:rPr lang="en-US" sz="2400" dirty="0" smtClean="0">
                <a:solidFill>
                  <a:schemeClr val="accent5">
                    <a:lumMod val="60000"/>
                    <a:lumOff val="40000"/>
                  </a:schemeClr>
                </a:solidFill>
                <a:latin typeface="Consolas" pitchFamily="49" charset="0"/>
              </a:rPr>
              <a:t>[csug01] simulate add1To100</a:t>
            </a:r>
          </a:p>
          <a:p>
            <a:r>
              <a:rPr lang="en-US" sz="2400" dirty="0">
                <a:solidFill>
                  <a:schemeClr val="accent5">
                    <a:lumMod val="60000"/>
                    <a:lumOff val="40000"/>
                  </a:schemeClr>
                </a:solidFill>
                <a:latin typeface="Consolas" pitchFamily="49" charset="0"/>
              </a:rPr>
              <a:t>Sum 1</a:t>
            </a:r>
            <a:r>
              <a:rPr lang="en-US" sz="2400" dirty="0" smtClean="0">
                <a:solidFill>
                  <a:schemeClr val="accent5">
                    <a:lumMod val="60000"/>
                    <a:lumOff val="40000"/>
                  </a:schemeClr>
                </a:solidFill>
                <a:latin typeface="Consolas" pitchFamily="49" charset="0"/>
              </a:rPr>
              <a:t> </a:t>
            </a:r>
            <a:r>
              <a:rPr lang="en-US" sz="2400" dirty="0">
                <a:solidFill>
                  <a:schemeClr val="accent5">
                    <a:lumMod val="60000"/>
                    <a:lumOff val="40000"/>
                  </a:schemeClr>
                </a:solidFill>
                <a:latin typeface="Consolas" pitchFamily="49" charset="0"/>
              </a:rPr>
              <a:t>to 100 is 5050</a:t>
            </a:r>
          </a:p>
          <a:p>
            <a:r>
              <a:rPr lang="en-US" sz="2400" dirty="0" smtClean="0">
                <a:solidFill>
                  <a:schemeClr val="accent5">
                    <a:lumMod val="60000"/>
                    <a:lumOff val="40000"/>
                  </a:schemeClr>
                </a:solidFill>
                <a:latin typeface="Consolas" pitchFamily="49" charset="0"/>
              </a:rPr>
              <a:t>MIPS </a:t>
            </a:r>
            <a:r>
              <a:rPr lang="en-US" sz="2400" dirty="0">
                <a:solidFill>
                  <a:schemeClr val="accent5">
                    <a:lumMod val="60000"/>
                    <a:lumOff val="40000"/>
                  </a:schemeClr>
                </a:solidFill>
                <a:latin typeface="Consolas" pitchFamily="49" charset="0"/>
              </a:rPr>
              <a:t>program exits with status 0 (approx. 2007 instructions in 143000 </a:t>
            </a:r>
            <a:r>
              <a:rPr lang="en-US" sz="2400" dirty="0" err="1">
                <a:solidFill>
                  <a:schemeClr val="accent5">
                    <a:lumMod val="60000"/>
                    <a:lumOff val="40000"/>
                  </a:schemeClr>
                </a:solidFill>
                <a:latin typeface="Consolas" pitchFamily="49" charset="0"/>
              </a:rPr>
              <a:t>nsec</a:t>
            </a:r>
            <a:r>
              <a:rPr lang="en-US" sz="2400" dirty="0">
                <a:solidFill>
                  <a:schemeClr val="accent5">
                    <a:lumMod val="60000"/>
                    <a:lumOff val="40000"/>
                  </a:schemeClr>
                </a:solidFill>
                <a:latin typeface="Consolas" pitchFamily="49" charset="0"/>
              </a:rPr>
              <a:t> at 14.14034 MHz)</a:t>
            </a:r>
          </a:p>
          <a:p>
            <a:endParaRPr lang="en-US" sz="2400" dirty="0" smtClean="0">
              <a:solidFill>
                <a:schemeClr val="accent5">
                  <a:lumMod val="60000"/>
                  <a:lumOff val="40000"/>
                </a:schemeClr>
              </a:solidFill>
              <a:latin typeface="Consolas" pitchFamily="49" charset="0"/>
            </a:endParaRPr>
          </a:p>
          <a:p>
            <a:endParaRPr lang="en-US" sz="2400" dirty="0" smtClean="0">
              <a:solidFill>
                <a:schemeClr val="accent5">
                  <a:lumMod val="60000"/>
                  <a:lumOff val="40000"/>
                </a:schemeClr>
              </a:solidFill>
              <a:latin typeface="Consolas" pitchFamily="49" charset="0"/>
            </a:endParaRPr>
          </a:p>
          <a:p>
            <a:endParaRPr lang="en-US" sz="2400" dirty="0" smtClean="0">
              <a:solidFill>
                <a:schemeClr val="accent5">
                  <a:lumMod val="60000"/>
                  <a:lumOff val="40000"/>
                </a:schemeClr>
              </a:solidFill>
              <a:latin typeface="Consolas" pitchFamily="49" charset="0"/>
            </a:endParaRPr>
          </a:p>
          <a:p>
            <a:endParaRPr lang="en-US" sz="2400" dirty="0">
              <a:solidFill>
                <a:schemeClr val="accent5">
                  <a:lumMod val="60000"/>
                  <a:lumOff val="40000"/>
                </a:schemeClr>
              </a:solidFill>
              <a:latin typeface="Consolas" pitchFamily="49" charset="0"/>
            </a:endParaRPr>
          </a:p>
          <a:p>
            <a:endParaRPr lang="en-US" sz="2400" dirty="0" smtClean="0">
              <a:solidFill>
                <a:schemeClr val="accent5">
                  <a:lumMod val="60000"/>
                  <a:lumOff val="40000"/>
                </a:schemeClr>
              </a:solidFill>
            </a:endParaRPr>
          </a:p>
        </p:txBody>
      </p:sp>
    </p:spTree>
    <p:extLst>
      <p:ext uri="{BB962C8B-B14F-4D97-AF65-F5344CB8AC3E}">
        <p14:creationId xmlns:p14="http://schemas.microsoft.com/office/powerpoint/2010/main" val="359000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958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958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958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9584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9584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9584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9584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59584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59584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59584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074" name="Rectangle 2"/>
          <p:cNvSpPr>
            <a:spLocks noGrp="1" noChangeArrowheads="1"/>
          </p:cNvSpPr>
          <p:nvPr>
            <p:ph type="title"/>
            <p:custDataLst>
              <p:tags r:id="rId1"/>
            </p:custDataLst>
          </p:nvPr>
        </p:nvSpPr>
        <p:spPr/>
        <p:txBody>
          <a:bodyPr>
            <a:normAutofit fontScale="90000"/>
          </a:bodyPr>
          <a:lstStyle/>
          <a:p>
            <a:r>
              <a:rPr lang="en-US" smtClean="0"/>
              <a:t>Globals and Locals</a:t>
            </a:r>
            <a:endParaRPr lang="en-US"/>
          </a:p>
        </p:txBody>
      </p:sp>
      <p:sp>
        <p:nvSpPr>
          <p:cNvPr id="4" name="Rectangle 3"/>
          <p:cNvSpPr/>
          <p:nvPr>
            <p:custDataLst>
              <p:tags r:id="rId2"/>
            </p:custDataLst>
          </p:nvPr>
        </p:nvSpPr>
        <p:spPr>
          <a:xfrm>
            <a:off x="304800" y="3749457"/>
            <a:ext cx="8305800" cy="3108543"/>
          </a:xfrm>
          <a:prstGeom prst="rect">
            <a:avLst/>
          </a:prstGeom>
        </p:spPr>
        <p:txBody>
          <a:bodyPr wrap="square">
            <a:spAutoFit/>
          </a:bodyPr>
          <a:lstStyle/>
          <a:p>
            <a:pPr marL="342900" lvl="0" indent="-342900">
              <a:spcBef>
                <a:spcPct val="20000"/>
              </a:spcBef>
              <a:buSzPct val="80000"/>
            </a:pPr>
            <a:r>
              <a:rPr lang="en-US" sz="2800" dirty="0" err="1" smtClean="0">
                <a:solidFill>
                  <a:srgbClr val="FFFFFF"/>
                </a:solidFill>
                <a:latin typeface="Calibri" pitchFamily="34" charset="0"/>
                <a:cs typeface="Arial" pitchFamily="34" charset="0"/>
              </a:rPr>
              <a:t>int</a:t>
            </a:r>
            <a:r>
              <a:rPr lang="en-US" sz="2800" dirty="0" smtClean="0">
                <a:solidFill>
                  <a:srgbClr val="FFFFFF"/>
                </a:solidFill>
                <a:latin typeface="Calibri" pitchFamily="34" charset="0"/>
                <a:cs typeface="Arial" pitchFamily="34" charset="0"/>
              </a:rPr>
              <a:t> n = 100;</a:t>
            </a:r>
          </a:p>
          <a:p>
            <a:pPr marL="342900" lvl="0" indent="-342900">
              <a:spcBef>
                <a:spcPct val="20000"/>
              </a:spcBef>
              <a:buSzPct val="80000"/>
            </a:pPr>
            <a:r>
              <a:rPr lang="en-US" sz="2800" dirty="0" err="1" smtClean="0">
                <a:solidFill>
                  <a:srgbClr val="FFFFFF"/>
                </a:solidFill>
                <a:latin typeface="Calibri" pitchFamily="34" charset="0"/>
                <a:cs typeface="Arial" pitchFamily="34" charset="0"/>
              </a:rPr>
              <a:t>int</a:t>
            </a:r>
            <a:r>
              <a:rPr lang="en-US" sz="2800" dirty="0" smtClean="0">
                <a:solidFill>
                  <a:srgbClr val="FFFFFF"/>
                </a:solidFill>
                <a:latin typeface="Calibri" pitchFamily="34" charset="0"/>
                <a:cs typeface="Arial" pitchFamily="34" charset="0"/>
              </a:rPr>
              <a:t> main (</a:t>
            </a:r>
            <a:r>
              <a:rPr lang="en-US" sz="2800" dirty="0" err="1" smtClean="0">
                <a:solidFill>
                  <a:srgbClr val="FFFFFF"/>
                </a:solidFill>
                <a:latin typeface="Calibri" pitchFamily="34" charset="0"/>
                <a:cs typeface="Arial" pitchFamily="34" charset="0"/>
              </a:rPr>
              <a:t>int</a:t>
            </a:r>
            <a:r>
              <a:rPr lang="en-US" sz="2800" dirty="0" smtClean="0">
                <a:solidFill>
                  <a:srgbClr val="FFFFFF"/>
                </a:solidFill>
                <a:latin typeface="Calibri" pitchFamily="34" charset="0"/>
                <a:cs typeface="Arial" pitchFamily="34" charset="0"/>
              </a:rPr>
              <a:t> </a:t>
            </a:r>
            <a:r>
              <a:rPr lang="en-US" sz="2800" dirty="0" err="1" smtClean="0">
                <a:solidFill>
                  <a:srgbClr val="FFFFFF"/>
                </a:solidFill>
                <a:latin typeface="Calibri" pitchFamily="34" charset="0"/>
                <a:cs typeface="Arial" pitchFamily="34" charset="0"/>
              </a:rPr>
              <a:t>argc</a:t>
            </a:r>
            <a:r>
              <a:rPr lang="en-US" sz="2800" dirty="0" smtClean="0">
                <a:solidFill>
                  <a:srgbClr val="FFFFFF"/>
                </a:solidFill>
                <a:latin typeface="Calibri" pitchFamily="34" charset="0"/>
                <a:cs typeface="Arial" pitchFamily="34" charset="0"/>
              </a:rPr>
              <a:t>, char* </a:t>
            </a:r>
            <a:r>
              <a:rPr lang="en-US" sz="2800" dirty="0" err="1" smtClean="0">
                <a:solidFill>
                  <a:srgbClr val="FFFFFF"/>
                </a:solidFill>
                <a:latin typeface="Calibri" pitchFamily="34" charset="0"/>
                <a:cs typeface="Arial" pitchFamily="34" charset="0"/>
              </a:rPr>
              <a:t>argv</a:t>
            </a:r>
            <a:r>
              <a:rPr lang="en-US" sz="2800" dirty="0" smtClean="0">
                <a:solidFill>
                  <a:srgbClr val="FFFFFF"/>
                </a:solidFill>
                <a:latin typeface="Calibri" pitchFamily="34" charset="0"/>
                <a:cs typeface="Arial" pitchFamily="34" charset="0"/>
              </a:rPr>
              <a:t>[ ]) {</a:t>
            </a:r>
          </a:p>
          <a:p>
            <a:pPr marL="342900" lvl="0" indent="-342900">
              <a:spcBef>
                <a:spcPct val="20000"/>
              </a:spcBef>
              <a:buSzPct val="80000"/>
              <a:tabLst>
                <a:tab pos="800100" algn="l"/>
                <a:tab pos="1600200" algn="l"/>
                <a:tab pos="1828800" algn="l"/>
              </a:tabLst>
            </a:pPr>
            <a:r>
              <a:rPr lang="en-US" sz="2800" dirty="0" smtClean="0">
                <a:solidFill>
                  <a:srgbClr val="FFFFFF"/>
                </a:solidFill>
                <a:latin typeface="Calibri" pitchFamily="34" charset="0"/>
                <a:cs typeface="Arial" pitchFamily="34" charset="0"/>
              </a:rPr>
              <a:t>		</a:t>
            </a:r>
            <a:r>
              <a:rPr lang="en-US" sz="2800" dirty="0" err="1" smtClean="0">
                <a:solidFill>
                  <a:srgbClr val="FFFFFF"/>
                </a:solidFill>
                <a:latin typeface="Calibri" pitchFamily="34" charset="0"/>
                <a:cs typeface="Arial" pitchFamily="34" charset="0"/>
              </a:rPr>
              <a:t>int</a:t>
            </a:r>
            <a:r>
              <a:rPr lang="en-US" sz="2800" dirty="0" smtClean="0">
                <a:solidFill>
                  <a:srgbClr val="FFFFFF"/>
                </a:solidFill>
                <a:latin typeface="Calibri" pitchFamily="34" charset="0"/>
                <a:cs typeface="Arial" pitchFamily="34" charset="0"/>
              </a:rPr>
              <a:t> </a:t>
            </a:r>
            <a:r>
              <a:rPr lang="en-US" sz="2800" dirty="0" err="1" smtClean="0">
                <a:solidFill>
                  <a:srgbClr val="FFFFFF"/>
                </a:solidFill>
                <a:latin typeface="Calibri" pitchFamily="34" charset="0"/>
                <a:cs typeface="Arial" pitchFamily="34" charset="0"/>
              </a:rPr>
              <a:t>i</a:t>
            </a:r>
            <a:r>
              <a:rPr lang="en-US" sz="2800" dirty="0" smtClean="0">
                <a:solidFill>
                  <a:srgbClr val="FFFFFF"/>
                </a:solidFill>
                <a:latin typeface="Calibri" pitchFamily="34" charset="0"/>
                <a:cs typeface="Arial" pitchFamily="34" charset="0"/>
              </a:rPr>
              <a:t>, m = n, sum = 0;  </a:t>
            </a:r>
            <a:r>
              <a:rPr lang="en-US" sz="2800" dirty="0" err="1" smtClean="0">
                <a:solidFill>
                  <a:schemeClr val="accent5">
                    <a:lumMod val="60000"/>
                    <a:lumOff val="40000"/>
                  </a:schemeClr>
                </a:solidFill>
                <a:latin typeface="Calibri" pitchFamily="34" charset="0"/>
                <a:cs typeface="Arial" pitchFamily="34" charset="0"/>
              </a:rPr>
              <a:t>int</a:t>
            </a:r>
            <a:r>
              <a:rPr lang="en-US" sz="2800" dirty="0" smtClean="0">
                <a:solidFill>
                  <a:schemeClr val="accent5">
                    <a:lumMod val="60000"/>
                    <a:lumOff val="40000"/>
                  </a:schemeClr>
                </a:solidFill>
                <a:latin typeface="Calibri" pitchFamily="34" charset="0"/>
                <a:cs typeface="Arial" pitchFamily="34" charset="0"/>
              </a:rPr>
              <a:t>* A = </a:t>
            </a:r>
            <a:r>
              <a:rPr lang="en-US" sz="2800" dirty="0" err="1" smtClean="0">
                <a:solidFill>
                  <a:schemeClr val="accent5">
                    <a:lumMod val="60000"/>
                    <a:lumOff val="40000"/>
                  </a:schemeClr>
                </a:solidFill>
                <a:latin typeface="Calibri" pitchFamily="34" charset="0"/>
                <a:cs typeface="Arial" pitchFamily="34" charset="0"/>
              </a:rPr>
              <a:t>malloc</a:t>
            </a:r>
            <a:r>
              <a:rPr lang="en-US" sz="2800" dirty="0" smtClean="0">
                <a:solidFill>
                  <a:schemeClr val="accent5">
                    <a:lumMod val="60000"/>
                    <a:lumOff val="40000"/>
                  </a:schemeClr>
                </a:solidFill>
                <a:latin typeface="Calibri" pitchFamily="34" charset="0"/>
                <a:cs typeface="Arial" pitchFamily="34" charset="0"/>
              </a:rPr>
              <a:t>(4*m + 4)</a:t>
            </a:r>
            <a:r>
              <a:rPr lang="en-US" sz="2800" dirty="0" smtClean="0">
                <a:solidFill>
                  <a:srgbClr val="FFFFFF"/>
                </a:solidFill>
                <a:latin typeface="Calibri" pitchFamily="34" charset="0"/>
                <a:cs typeface="Arial" pitchFamily="34" charset="0"/>
              </a:rPr>
              <a:t>;</a:t>
            </a:r>
          </a:p>
          <a:p>
            <a:pPr marL="342900" lvl="0" indent="-342900">
              <a:spcBef>
                <a:spcPct val="20000"/>
              </a:spcBef>
              <a:buSzPct val="80000"/>
              <a:tabLst>
                <a:tab pos="800100" algn="l"/>
                <a:tab pos="1600200" algn="l"/>
                <a:tab pos="1828800" algn="l"/>
              </a:tabLst>
            </a:pPr>
            <a:r>
              <a:rPr lang="en-US" sz="2800" dirty="0" smtClean="0">
                <a:solidFill>
                  <a:srgbClr val="FFFFFF"/>
                </a:solidFill>
                <a:latin typeface="Calibri" pitchFamily="34" charset="0"/>
                <a:cs typeface="Arial" pitchFamily="34" charset="0"/>
              </a:rPr>
              <a:t>		for (</a:t>
            </a:r>
            <a:r>
              <a:rPr lang="en-US" sz="2800" dirty="0" err="1" smtClean="0">
                <a:solidFill>
                  <a:srgbClr val="FFFFFF"/>
                </a:solidFill>
                <a:latin typeface="Calibri" pitchFamily="34" charset="0"/>
                <a:cs typeface="Arial" pitchFamily="34" charset="0"/>
              </a:rPr>
              <a:t>i</a:t>
            </a:r>
            <a:r>
              <a:rPr lang="en-US" sz="2800" dirty="0" smtClean="0">
                <a:solidFill>
                  <a:srgbClr val="FFFFFF"/>
                </a:solidFill>
                <a:latin typeface="Calibri" pitchFamily="34" charset="0"/>
                <a:cs typeface="Arial" pitchFamily="34" charset="0"/>
              </a:rPr>
              <a:t> = 1; </a:t>
            </a:r>
            <a:r>
              <a:rPr lang="en-US" sz="2800" dirty="0" err="1" smtClean="0">
                <a:solidFill>
                  <a:srgbClr val="FFFFFF"/>
                </a:solidFill>
                <a:latin typeface="Calibri" pitchFamily="34" charset="0"/>
                <a:cs typeface="Arial" pitchFamily="34" charset="0"/>
              </a:rPr>
              <a:t>i</a:t>
            </a:r>
            <a:r>
              <a:rPr lang="en-US" sz="2800" dirty="0" smtClean="0">
                <a:solidFill>
                  <a:srgbClr val="FFFFFF"/>
                </a:solidFill>
                <a:latin typeface="Calibri" pitchFamily="34" charset="0"/>
                <a:cs typeface="Arial" pitchFamily="34" charset="0"/>
              </a:rPr>
              <a:t> &lt;= m; </a:t>
            </a:r>
            <a:r>
              <a:rPr lang="en-US" sz="2800" dirty="0" err="1" smtClean="0">
                <a:solidFill>
                  <a:srgbClr val="FFFFFF"/>
                </a:solidFill>
                <a:latin typeface="Calibri" pitchFamily="34" charset="0"/>
                <a:cs typeface="Arial" pitchFamily="34" charset="0"/>
              </a:rPr>
              <a:t>i</a:t>
            </a:r>
            <a:r>
              <a:rPr lang="en-US" sz="2800" dirty="0" smtClean="0">
                <a:solidFill>
                  <a:srgbClr val="FFFFFF"/>
                </a:solidFill>
                <a:latin typeface="Calibri" pitchFamily="34" charset="0"/>
                <a:cs typeface="Arial" pitchFamily="34" charset="0"/>
              </a:rPr>
              <a:t>++) { sum += </a:t>
            </a:r>
            <a:r>
              <a:rPr lang="en-US" sz="2800" dirty="0" err="1" smtClean="0">
                <a:solidFill>
                  <a:srgbClr val="FFFFFF"/>
                </a:solidFill>
                <a:latin typeface="Calibri" pitchFamily="34" charset="0"/>
                <a:cs typeface="Arial" pitchFamily="34" charset="0"/>
              </a:rPr>
              <a:t>i</a:t>
            </a:r>
            <a:r>
              <a:rPr lang="en-US" sz="2800" dirty="0" smtClean="0">
                <a:solidFill>
                  <a:srgbClr val="FFFFFF"/>
                </a:solidFill>
                <a:latin typeface="Calibri" pitchFamily="34" charset="0"/>
                <a:cs typeface="Arial" pitchFamily="34" charset="0"/>
              </a:rPr>
              <a:t>; </a:t>
            </a:r>
            <a:r>
              <a:rPr lang="en-US" sz="2800" dirty="0" smtClean="0">
                <a:solidFill>
                  <a:schemeClr val="accent5">
                    <a:lumMod val="60000"/>
                    <a:lumOff val="40000"/>
                  </a:schemeClr>
                </a:solidFill>
                <a:latin typeface="Calibri" pitchFamily="34" charset="0"/>
                <a:cs typeface="Arial" pitchFamily="34" charset="0"/>
              </a:rPr>
              <a:t>A[</a:t>
            </a:r>
            <a:r>
              <a:rPr lang="en-US" sz="2800" dirty="0" err="1" smtClean="0">
                <a:solidFill>
                  <a:schemeClr val="accent5">
                    <a:lumMod val="60000"/>
                    <a:lumOff val="40000"/>
                  </a:schemeClr>
                </a:solidFill>
                <a:latin typeface="Calibri" pitchFamily="34" charset="0"/>
                <a:cs typeface="Arial" pitchFamily="34" charset="0"/>
              </a:rPr>
              <a:t>i</a:t>
            </a:r>
            <a:r>
              <a:rPr lang="en-US" sz="2800" dirty="0" smtClean="0">
                <a:solidFill>
                  <a:schemeClr val="accent5">
                    <a:lumMod val="60000"/>
                    <a:lumOff val="40000"/>
                  </a:schemeClr>
                </a:solidFill>
                <a:latin typeface="Calibri" pitchFamily="34" charset="0"/>
                <a:cs typeface="Arial" pitchFamily="34" charset="0"/>
              </a:rPr>
              <a:t>] = sum</a:t>
            </a:r>
            <a:r>
              <a:rPr lang="en-US" sz="2800" dirty="0" smtClean="0">
                <a:solidFill>
                  <a:srgbClr val="FFFFFF"/>
                </a:solidFill>
                <a:latin typeface="Calibri" pitchFamily="34" charset="0"/>
                <a:cs typeface="Arial" pitchFamily="34" charset="0"/>
              </a:rPr>
              <a:t>; }</a:t>
            </a:r>
          </a:p>
          <a:p>
            <a:pPr marL="342900" lvl="0" indent="-342900">
              <a:spcBef>
                <a:spcPct val="20000"/>
              </a:spcBef>
              <a:buSzPct val="80000"/>
              <a:tabLst>
                <a:tab pos="800100" algn="l"/>
                <a:tab pos="1600200" algn="l"/>
                <a:tab pos="1828800" algn="l"/>
              </a:tabLst>
            </a:pPr>
            <a:r>
              <a:rPr lang="en-US" sz="2800" dirty="0" smtClean="0">
                <a:solidFill>
                  <a:srgbClr val="FFFFFF"/>
                </a:solidFill>
                <a:latin typeface="Calibri" pitchFamily="34" charset="0"/>
                <a:cs typeface="Arial" pitchFamily="34" charset="0"/>
              </a:rPr>
              <a:t>		</a:t>
            </a:r>
            <a:r>
              <a:rPr lang="en-US" sz="2800" dirty="0" err="1" smtClean="0">
                <a:solidFill>
                  <a:srgbClr val="FFFFFF"/>
                </a:solidFill>
                <a:latin typeface="Calibri" pitchFamily="34" charset="0"/>
                <a:cs typeface="Arial" pitchFamily="34" charset="0"/>
              </a:rPr>
              <a:t>printf</a:t>
            </a:r>
            <a:r>
              <a:rPr lang="en-US" sz="2800" dirty="0" smtClean="0">
                <a:solidFill>
                  <a:srgbClr val="FFFFFF"/>
                </a:solidFill>
                <a:latin typeface="Calibri" pitchFamily="34" charset="0"/>
                <a:cs typeface="Arial" pitchFamily="34" charset="0"/>
              </a:rPr>
              <a:t> ("Sum 1 to %d is %d\n", n, sum);</a:t>
            </a:r>
          </a:p>
          <a:p>
            <a:pPr marL="342900" lvl="0" indent="-342900">
              <a:spcBef>
                <a:spcPct val="20000"/>
              </a:spcBef>
              <a:buSzPct val="80000"/>
            </a:pPr>
            <a:r>
              <a:rPr lang="en-US" sz="2800" dirty="0" smtClean="0">
                <a:solidFill>
                  <a:srgbClr val="FFFFFF"/>
                </a:solidFill>
                <a:latin typeface="Calibri" pitchFamily="34" charset="0"/>
                <a:cs typeface="Arial" pitchFamily="34" charset="0"/>
              </a:rPr>
              <a:t>}</a:t>
            </a:r>
          </a:p>
        </p:txBody>
      </p:sp>
      <p:sp>
        <p:nvSpPr>
          <p:cNvPr id="7" name="Rectangle 6"/>
          <p:cNvSpPr/>
          <p:nvPr/>
        </p:nvSpPr>
        <p:spPr>
          <a:xfrm>
            <a:off x="228600" y="554338"/>
            <a:ext cx="8610600" cy="3096232"/>
          </a:xfrm>
          <a:prstGeom prst="rect">
            <a:avLst/>
          </a:prstGeom>
        </p:spPr>
        <p:txBody>
          <a:bodyPr wrap="square">
            <a:spAutoFit/>
          </a:bodyPr>
          <a:lstStyle/>
          <a:p>
            <a:pPr marL="342900" lvl="0" indent="-342900">
              <a:spcBef>
                <a:spcPct val="20000"/>
              </a:spcBef>
              <a:buSzPct val="80000"/>
              <a:tabLst>
                <a:tab pos="3200400" algn="l"/>
                <a:tab pos="3543300" algn="l"/>
                <a:tab pos="5086350" algn="l"/>
                <a:tab pos="6858000" algn="l"/>
              </a:tabLst>
            </a:pPr>
            <a:r>
              <a:rPr lang="en-US" sz="3200" dirty="0" smtClean="0">
                <a:solidFill>
                  <a:schemeClr val="accent5">
                    <a:lumMod val="60000"/>
                    <a:lumOff val="40000"/>
                  </a:schemeClr>
                </a:solidFill>
                <a:latin typeface="Calibri" pitchFamily="34" charset="0"/>
                <a:cs typeface="Arial" pitchFamily="34" charset="0"/>
              </a:rPr>
              <a:t>Variables</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Visibility</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Lifetime</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Location</a:t>
            </a:r>
          </a:p>
          <a:p>
            <a:pPr marL="342900" lvl="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Function-Local</a:t>
            </a:r>
          </a:p>
          <a:p>
            <a:pPr marL="34290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Global</a:t>
            </a:r>
          </a:p>
          <a:p>
            <a:pPr marL="342900" lvl="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Dynamic</a:t>
            </a:r>
          </a:p>
        </p:txBody>
      </p:sp>
      <p:sp>
        <p:nvSpPr>
          <p:cNvPr id="10" name="TextBox 9"/>
          <p:cNvSpPr txBox="1"/>
          <p:nvPr/>
        </p:nvSpPr>
        <p:spPr>
          <a:xfrm>
            <a:off x="1295400" y="1752600"/>
            <a:ext cx="1319592" cy="461665"/>
          </a:xfrm>
          <a:prstGeom prst="rect">
            <a:avLst/>
          </a:prstGeom>
          <a:noFill/>
        </p:spPr>
        <p:txBody>
          <a:bodyPr wrap="none" rtlCol="0">
            <a:spAutoFit/>
          </a:bodyPr>
          <a:lstStyle/>
          <a:p>
            <a:r>
              <a:rPr lang="en-US" sz="2400" dirty="0">
                <a:solidFill>
                  <a:schemeClr val="accent5">
                    <a:lumMod val="60000"/>
                    <a:lumOff val="40000"/>
                  </a:schemeClr>
                </a:solidFill>
              </a:rPr>
              <a:t>i</a:t>
            </a:r>
            <a:r>
              <a:rPr lang="en-US" sz="2400" dirty="0" smtClean="0">
                <a:solidFill>
                  <a:schemeClr val="accent5">
                    <a:lumMod val="60000"/>
                    <a:lumOff val="40000"/>
                  </a:schemeClr>
                </a:solidFill>
              </a:rPr>
              <a:t>, m, sum</a:t>
            </a:r>
            <a:endParaRPr lang="en-US" sz="2400" dirty="0">
              <a:solidFill>
                <a:schemeClr val="accent5">
                  <a:lumMod val="60000"/>
                  <a:lumOff val="40000"/>
                </a:schemeClr>
              </a:solidFill>
            </a:endParaRPr>
          </a:p>
        </p:txBody>
      </p:sp>
      <p:sp>
        <p:nvSpPr>
          <p:cNvPr id="16" name="TextBox 15"/>
          <p:cNvSpPr txBox="1"/>
          <p:nvPr/>
        </p:nvSpPr>
        <p:spPr>
          <a:xfrm>
            <a:off x="1295400" y="2510135"/>
            <a:ext cx="819199" cy="461665"/>
          </a:xfrm>
          <a:prstGeom prst="rect">
            <a:avLst/>
          </a:prstGeom>
          <a:noFill/>
        </p:spPr>
        <p:txBody>
          <a:bodyPr wrap="none" rtlCol="0">
            <a:spAutoFit/>
          </a:bodyPr>
          <a:lstStyle/>
          <a:p>
            <a:r>
              <a:rPr lang="en-US" sz="2400" dirty="0">
                <a:solidFill>
                  <a:schemeClr val="accent5">
                    <a:lumMod val="60000"/>
                    <a:lumOff val="40000"/>
                  </a:schemeClr>
                </a:solidFill>
              </a:rPr>
              <a:t>n</a:t>
            </a:r>
            <a:r>
              <a:rPr lang="en-US" sz="2400" dirty="0" smtClean="0">
                <a:solidFill>
                  <a:schemeClr val="accent5">
                    <a:lumMod val="60000"/>
                    <a:lumOff val="40000"/>
                  </a:schemeClr>
                </a:solidFill>
              </a:rPr>
              <a:t>, </a:t>
            </a:r>
            <a:r>
              <a:rPr lang="en-US" sz="2400" dirty="0" err="1" smtClean="0">
                <a:solidFill>
                  <a:schemeClr val="accent5">
                    <a:lumMod val="60000"/>
                    <a:lumOff val="40000"/>
                  </a:schemeClr>
                </a:solidFill>
              </a:rPr>
              <a:t>str</a:t>
            </a:r>
            <a:endParaRPr lang="en-US" sz="2400" dirty="0">
              <a:solidFill>
                <a:schemeClr val="accent5">
                  <a:lumMod val="60000"/>
                  <a:lumOff val="40000"/>
                </a:schemeClr>
              </a:solidFill>
            </a:endParaRPr>
          </a:p>
        </p:txBody>
      </p:sp>
      <p:sp>
        <p:nvSpPr>
          <p:cNvPr id="17" name="TextBox 16"/>
          <p:cNvSpPr txBox="1"/>
          <p:nvPr/>
        </p:nvSpPr>
        <p:spPr>
          <a:xfrm>
            <a:off x="3505200" y="1443335"/>
            <a:ext cx="1372492" cy="461665"/>
          </a:xfrm>
          <a:prstGeom prst="rect">
            <a:avLst/>
          </a:prstGeom>
          <a:noFill/>
        </p:spPr>
        <p:txBody>
          <a:bodyPr wrap="none" rtlCol="0">
            <a:spAutoFit/>
          </a:bodyPr>
          <a:lstStyle/>
          <a:p>
            <a:r>
              <a:rPr lang="en-US" sz="2400" dirty="0" smtClean="0">
                <a:solidFill>
                  <a:schemeClr val="accent5">
                    <a:lumMod val="60000"/>
                    <a:lumOff val="40000"/>
                  </a:schemeClr>
                </a:solidFill>
              </a:rPr>
              <a:t>w/in </a:t>
            </a:r>
            <a:r>
              <a:rPr lang="en-US" sz="2400" dirty="0" err="1" smtClean="0">
                <a:solidFill>
                  <a:schemeClr val="accent5">
                    <a:lumMod val="60000"/>
                    <a:lumOff val="40000"/>
                  </a:schemeClr>
                </a:solidFill>
              </a:rPr>
              <a:t>func</a:t>
            </a:r>
            <a:endParaRPr lang="en-US" sz="2400" dirty="0">
              <a:solidFill>
                <a:schemeClr val="accent5">
                  <a:lumMod val="60000"/>
                  <a:lumOff val="40000"/>
                </a:schemeClr>
              </a:solidFill>
            </a:endParaRPr>
          </a:p>
        </p:txBody>
      </p:sp>
      <p:sp>
        <p:nvSpPr>
          <p:cNvPr id="18" name="TextBox 17"/>
          <p:cNvSpPr txBox="1"/>
          <p:nvPr/>
        </p:nvSpPr>
        <p:spPr>
          <a:xfrm>
            <a:off x="5302549" y="1295400"/>
            <a:ext cx="1479251" cy="830997"/>
          </a:xfrm>
          <a:prstGeom prst="rect">
            <a:avLst/>
          </a:prstGeom>
          <a:noFill/>
        </p:spPr>
        <p:txBody>
          <a:bodyPr wrap="none" rtlCol="0">
            <a:spAutoFit/>
          </a:bodyPr>
          <a:lstStyle/>
          <a:p>
            <a:r>
              <a:rPr lang="en-US" sz="2400" dirty="0" err="1">
                <a:solidFill>
                  <a:schemeClr val="accent5">
                    <a:lumMod val="60000"/>
                    <a:lumOff val="40000"/>
                  </a:schemeClr>
                </a:solidFill>
              </a:rPr>
              <a:t>f</a:t>
            </a:r>
            <a:r>
              <a:rPr lang="en-US" sz="2400" dirty="0" err="1" smtClean="0">
                <a:solidFill>
                  <a:schemeClr val="accent5">
                    <a:lumMod val="60000"/>
                    <a:lumOff val="40000"/>
                  </a:schemeClr>
                </a:solidFill>
              </a:rPr>
              <a:t>unc</a:t>
            </a:r>
            <a:r>
              <a:rPr lang="en-US" sz="2400" dirty="0" smtClean="0">
                <a:solidFill>
                  <a:schemeClr val="accent5">
                    <a:lumMod val="60000"/>
                    <a:lumOff val="40000"/>
                  </a:schemeClr>
                </a:solidFill>
              </a:rPr>
              <a:t> </a:t>
            </a:r>
          </a:p>
          <a:p>
            <a:r>
              <a:rPr lang="en-US" sz="2400" dirty="0" smtClean="0">
                <a:solidFill>
                  <a:schemeClr val="accent5">
                    <a:lumMod val="60000"/>
                    <a:lumOff val="40000"/>
                  </a:schemeClr>
                </a:solidFill>
              </a:rPr>
              <a:t>invocation</a:t>
            </a:r>
            <a:endParaRPr lang="en-US" sz="2400" dirty="0">
              <a:solidFill>
                <a:schemeClr val="accent5">
                  <a:lumMod val="60000"/>
                  <a:lumOff val="40000"/>
                </a:schemeClr>
              </a:solidFill>
            </a:endParaRPr>
          </a:p>
        </p:txBody>
      </p:sp>
      <p:sp>
        <p:nvSpPr>
          <p:cNvPr id="19" name="TextBox 18"/>
          <p:cNvSpPr txBox="1"/>
          <p:nvPr/>
        </p:nvSpPr>
        <p:spPr>
          <a:xfrm>
            <a:off x="7283749" y="1447800"/>
            <a:ext cx="817019" cy="461665"/>
          </a:xfrm>
          <a:prstGeom prst="rect">
            <a:avLst/>
          </a:prstGeom>
          <a:noFill/>
        </p:spPr>
        <p:txBody>
          <a:bodyPr wrap="none" rtlCol="0">
            <a:spAutoFit/>
          </a:bodyPr>
          <a:lstStyle/>
          <a:p>
            <a:r>
              <a:rPr lang="en-US" sz="2400" dirty="0" smtClean="0">
                <a:solidFill>
                  <a:schemeClr val="accent5">
                    <a:lumMod val="60000"/>
                    <a:lumOff val="40000"/>
                  </a:schemeClr>
                </a:solidFill>
              </a:rPr>
              <a:t>stack</a:t>
            </a:r>
          </a:p>
        </p:txBody>
      </p:sp>
      <p:sp>
        <p:nvSpPr>
          <p:cNvPr id="20" name="TextBox 19"/>
          <p:cNvSpPr txBox="1"/>
          <p:nvPr/>
        </p:nvSpPr>
        <p:spPr>
          <a:xfrm>
            <a:off x="3352800" y="2364938"/>
            <a:ext cx="1676036" cy="461665"/>
          </a:xfrm>
          <a:prstGeom prst="rect">
            <a:avLst/>
          </a:prstGeom>
          <a:noFill/>
        </p:spPr>
        <p:txBody>
          <a:bodyPr wrap="none" rtlCol="0">
            <a:spAutoFit/>
          </a:bodyPr>
          <a:lstStyle/>
          <a:p>
            <a:r>
              <a:rPr lang="en-US" sz="2400" dirty="0">
                <a:solidFill>
                  <a:schemeClr val="accent5">
                    <a:lumMod val="60000"/>
                    <a:lumOff val="40000"/>
                  </a:schemeClr>
                </a:solidFill>
              </a:rPr>
              <a:t>w</a:t>
            </a:r>
            <a:r>
              <a:rPr lang="en-US" sz="2400" dirty="0" smtClean="0">
                <a:solidFill>
                  <a:schemeClr val="accent5">
                    <a:lumMod val="60000"/>
                    <a:lumOff val="40000"/>
                  </a:schemeClr>
                </a:solidFill>
              </a:rPr>
              <a:t>hole </a:t>
            </a:r>
            <a:r>
              <a:rPr lang="en-US" sz="2400" dirty="0" err="1" smtClean="0">
                <a:solidFill>
                  <a:schemeClr val="accent5">
                    <a:lumMod val="60000"/>
                    <a:lumOff val="40000"/>
                  </a:schemeClr>
                </a:solidFill>
              </a:rPr>
              <a:t>prgm</a:t>
            </a:r>
            <a:endParaRPr lang="en-US" sz="2400" dirty="0">
              <a:solidFill>
                <a:schemeClr val="accent5">
                  <a:lumMod val="60000"/>
                  <a:lumOff val="40000"/>
                </a:schemeClr>
              </a:solidFill>
            </a:endParaRPr>
          </a:p>
        </p:txBody>
      </p:sp>
      <p:sp>
        <p:nvSpPr>
          <p:cNvPr id="21" name="TextBox 20"/>
          <p:cNvSpPr txBox="1"/>
          <p:nvPr/>
        </p:nvSpPr>
        <p:spPr>
          <a:xfrm>
            <a:off x="5302549" y="2217003"/>
            <a:ext cx="1401346" cy="830997"/>
          </a:xfrm>
          <a:prstGeom prst="rect">
            <a:avLst/>
          </a:prstGeom>
          <a:noFill/>
        </p:spPr>
        <p:txBody>
          <a:bodyPr wrap="none" rtlCol="0">
            <a:spAutoFit/>
          </a:bodyPr>
          <a:lstStyle/>
          <a:p>
            <a:r>
              <a:rPr lang="en-US" sz="2400" dirty="0" err="1">
                <a:solidFill>
                  <a:schemeClr val="accent5">
                    <a:lumMod val="60000"/>
                    <a:lumOff val="40000"/>
                  </a:schemeClr>
                </a:solidFill>
              </a:rPr>
              <a:t>p</a:t>
            </a:r>
            <a:r>
              <a:rPr lang="en-US" sz="2400" dirty="0" err="1" smtClean="0">
                <a:solidFill>
                  <a:schemeClr val="accent5">
                    <a:lumMod val="60000"/>
                    <a:lumOff val="40000"/>
                  </a:schemeClr>
                </a:solidFill>
              </a:rPr>
              <a:t>rgm</a:t>
            </a:r>
            <a:r>
              <a:rPr lang="en-US" sz="2400" dirty="0" smtClean="0">
                <a:solidFill>
                  <a:schemeClr val="accent5">
                    <a:lumMod val="60000"/>
                    <a:lumOff val="40000"/>
                  </a:schemeClr>
                </a:solidFill>
              </a:rPr>
              <a:t> </a:t>
            </a:r>
          </a:p>
          <a:p>
            <a:r>
              <a:rPr lang="en-US" sz="2400" dirty="0" smtClean="0">
                <a:solidFill>
                  <a:schemeClr val="accent5">
                    <a:lumMod val="60000"/>
                    <a:lumOff val="40000"/>
                  </a:schemeClr>
                </a:solidFill>
              </a:rPr>
              <a:t>execution</a:t>
            </a:r>
          </a:p>
        </p:txBody>
      </p:sp>
      <p:sp>
        <p:nvSpPr>
          <p:cNvPr id="22" name="TextBox 21"/>
          <p:cNvSpPr txBox="1"/>
          <p:nvPr/>
        </p:nvSpPr>
        <p:spPr>
          <a:xfrm>
            <a:off x="7283749" y="2369403"/>
            <a:ext cx="814390" cy="461665"/>
          </a:xfrm>
          <a:prstGeom prst="rect">
            <a:avLst/>
          </a:prstGeom>
          <a:noFill/>
        </p:spPr>
        <p:txBody>
          <a:bodyPr wrap="none" rtlCol="0">
            <a:spAutoFit/>
          </a:bodyPr>
          <a:lstStyle/>
          <a:p>
            <a:r>
              <a:rPr lang="en-US" sz="2400" dirty="0" smtClean="0">
                <a:solidFill>
                  <a:schemeClr val="accent5">
                    <a:lumMod val="60000"/>
                    <a:lumOff val="40000"/>
                  </a:schemeClr>
                </a:solidFill>
              </a:rPr>
              <a:t>.data</a:t>
            </a:r>
          </a:p>
        </p:txBody>
      </p:sp>
      <p:sp>
        <p:nvSpPr>
          <p:cNvPr id="23" name="TextBox 22"/>
          <p:cNvSpPr txBox="1"/>
          <p:nvPr/>
        </p:nvSpPr>
        <p:spPr>
          <a:xfrm>
            <a:off x="2971800" y="3048000"/>
            <a:ext cx="327334" cy="461665"/>
          </a:xfrm>
          <a:prstGeom prst="rect">
            <a:avLst/>
          </a:prstGeom>
          <a:noFill/>
        </p:spPr>
        <p:txBody>
          <a:bodyPr wrap="none" rtlCol="0">
            <a:spAutoFit/>
          </a:bodyPr>
          <a:lstStyle/>
          <a:p>
            <a:r>
              <a:rPr lang="en-US" sz="2400" dirty="0" smtClean="0">
                <a:solidFill>
                  <a:schemeClr val="accent5">
                    <a:lumMod val="60000"/>
                    <a:lumOff val="40000"/>
                  </a:schemeClr>
                </a:solidFill>
              </a:rPr>
              <a:t>?</a:t>
            </a:r>
            <a:endParaRPr lang="en-US" sz="2400" dirty="0">
              <a:solidFill>
                <a:schemeClr val="accent5">
                  <a:lumMod val="60000"/>
                  <a:lumOff val="40000"/>
                </a:schemeClr>
              </a:solidFill>
            </a:endParaRPr>
          </a:p>
        </p:txBody>
      </p:sp>
      <p:sp>
        <p:nvSpPr>
          <p:cNvPr id="24" name="TextBox 23"/>
          <p:cNvSpPr txBox="1"/>
          <p:nvPr/>
        </p:nvSpPr>
        <p:spPr>
          <a:xfrm>
            <a:off x="5126322" y="3055203"/>
            <a:ext cx="1579278" cy="830997"/>
          </a:xfrm>
          <a:prstGeom prst="rect">
            <a:avLst/>
          </a:prstGeom>
          <a:noFill/>
        </p:spPr>
        <p:txBody>
          <a:bodyPr wrap="none" rtlCol="0">
            <a:spAutoFit/>
          </a:bodyPr>
          <a:lstStyle/>
          <a:p>
            <a:r>
              <a:rPr lang="en-US" sz="2400" dirty="0" smtClean="0">
                <a:solidFill>
                  <a:schemeClr val="accent5">
                    <a:lumMod val="60000"/>
                    <a:lumOff val="40000"/>
                  </a:schemeClr>
                </a:solidFill>
              </a:rPr>
              <a:t>b/w </a:t>
            </a:r>
            <a:r>
              <a:rPr lang="en-US" sz="2400" dirty="0" err="1" smtClean="0">
                <a:solidFill>
                  <a:schemeClr val="accent5">
                    <a:lumMod val="60000"/>
                    <a:lumOff val="40000"/>
                  </a:schemeClr>
                </a:solidFill>
              </a:rPr>
              <a:t>malloc</a:t>
            </a:r>
            <a:endParaRPr lang="en-US" sz="2400" dirty="0" smtClean="0">
              <a:solidFill>
                <a:schemeClr val="accent5">
                  <a:lumMod val="60000"/>
                  <a:lumOff val="40000"/>
                </a:schemeClr>
              </a:solidFill>
            </a:endParaRPr>
          </a:p>
          <a:p>
            <a:r>
              <a:rPr lang="en-US" sz="2400" dirty="0">
                <a:solidFill>
                  <a:schemeClr val="accent5">
                    <a:lumMod val="60000"/>
                    <a:lumOff val="40000"/>
                  </a:schemeClr>
                </a:solidFill>
              </a:rPr>
              <a:t>a</a:t>
            </a:r>
            <a:r>
              <a:rPr lang="en-US" sz="2400" dirty="0" smtClean="0">
                <a:solidFill>
                  <a:schemeClr val="accent5">
                    <a:lumMod val="60000"/>
                    <a:lumOff val="40000"/>
                  </a:schemeClr>
                </a:solidFill>
              </a:rPr>
              <a:t>nd free</a:t>
            </a:r>
          </a:p>
        </p:txBody>
      </p:sp>
      <p:sp>
        <p:nvSpPr>
          <p:cNvPr id="25" name="TextBox 24"/>
          <p:cNvSpPr txBox="1"/>
          <p:nvPr/>
        </p:nvSpPr>
        <p:spPr>
          <a:xfrm>
            <a:off x="7283749" y="3119735"/>
            <a:ext cx="809837" cy="461665"/>
          </a:xfrm>
          <a:prstGeom prst="rect">
            <a:avLst/>
          </a:prstGeom>
          <a:noFill/>
        </p:spPr>
        <p:txBody>
          <a:bodyPr wrap="none" rtlCol="0">
            <a:spAutoFit/>
          </a:bodyPr>
          <a:lstStyle/>
          <a:p>
            <a:r>
              <a:rPr lang="en-US" sz="2400" dirty="0" smtClean="0">
                <a:solidFill>
                  <a:schemeClr val="accent5">
                    <a:lumMod val="60000"/>
                    <a:lumOff val="40000"/>
                  </a:schemeClr>
                </a:solidFill>
              </a:rPr>
              <a:t>heap</a:t>
            </a:r>
          </a:p>
        </p:txBody>
      </p:sp>
      <p:sp>
        <p:nvSpPr>
          <p:cNvPr id="26" name="TextBox 25"/>
          <p:cNvSpPr txBox="1"/>
          <p:nvPr/>
        </p:nvSpPr>
        <p:spPr>
          <a:xfrm>
            <a:off x="3200400" y="3052465"/>
            <a:ext cx="2032736" cy="830997"/>
          </a:xfrm>
          <a:prstGeom prst="rect">
            <a:avLst/>
          </a:prstGeom>
          <a:noFill/>
        </p:spPr>
        <p:txBody>
          <a:bodyPr wrap="none" rtlCol="0">
            <a:spAutoFit/>
          </a:bodyPr>
          <a:lstStyle/>
          <a:p>
            <a:r>
              <a:rPr lang="en-US" sz="2400" dirty="0" smtClean="0">
                <a:solidFill>
                  <a:schemeClr val="accent5">
                    <a:lumMod val="60000"/>
                    <a:lumOff val="40000"/>
                  </a:schemeClr>
                </a:solidFill>
              </a:rPr>
              <a:t>Anywhere that</a:t>
            </a:r>
          </a:p>
          <a:p>
            <a:r>
              <a:rPr lang="en-US" sz="2400" dirty="0">
                <a:solidFill>
                  <a:schemeClr val="accent5">
                    <a:lumMod val="60000"/>
                    <a:lumOff val="40000"/>
                  </a:schemeClr>
                </a:solidFill>
              </a:rPr>
              <a:t> </a:t>
            </a:r>
            <a:r>
              <a:rPr lang="en-US" sz="2400" dirty="0" smtClean="0">
                <a:solidFill>
                  <a:schemeClr val="accent5">
                    <a:lumMod val="60000"/>
                    <a:lumOff val="40000"/>
                  </a:schemeClr>
                </a:solidFill>
              </a:rPr>
              <a:t>         has a </a:t>
            </a:r>
            <a:r>
              <a:rPr lang="en-US" sz="2400" dirty="0" err="1" smtClean="0">
                <a:solidFill>
                  <a:schemeClr val="accent5">
                    <a:lumMod val="60000"/>
                    <a:lumOff val="40000"/>
                  </a:schemeClr>
                </a:solidFill>
              </a:rPr>
              <a:t>ptr</a:t>
            </a:r>
            <a:endParaRPr lang="en-US" sz="2400" dirty="0">
              <a:solidFill>
                <a:schemeClr val="accent5">
                  <a:lumMod val="60000"/>
                  <a:lumOff val="40000"/>
                </a:schemeClr>
              </a:solidFill>
            </a:endParaRPr>
          </a:p>
        </p:txBody>
      </p:sp>
      <p:grpSp>
        <p:nvGrpSpPr>
          <p:cNvPr id="11" name="Group 10"/>
          <p:cNvGrpSpPr/>
          <p:nvPr/>
        </p:nvGrpSpPr>
        <p:grpSpPr>
          <a:xfrm>
            <a:off x="304800" y="762000"/>
            <a:ext cx="8534400" cy="3048000"/>
            <a:chOff x="304800" y="762000"/>
            <a:chExt cx="8534400" cy="3048000"/>
          </a:xfrm>
        </p:grpSpPr>
        <p:cxnSp>
          <p:nvCxnSpPr>
            <p:cNvPr id="3" name="Straight Connector 2"/>
            <p:cNvCxnSpPr/>
            <p:nvPr/>
          </p:nvCxnSpPr>
          <p:spPr>
            <a:xfrm>
              <a:off x="5105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010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304800" y="22097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304800" y="3047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9718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304800" y="1219200"/>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304800" y="3809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9" name="TextBox 28"/>
          <p:cNvSpPr txBox="1"/>
          <p:nvPr/>
        </p:nvSpPr>
        <p:spPr>
          <a:xfrm>
            <a:off x="1964010" y="3135086"/>
            <a:ext cx="362600" cy="461665"/>
          </a:xfrm>
          <a:prstGeom prst="rect">
            <a:avLst/>
          </a:prstGeom>
          <a:noFill/>
        </p:spPr>
        <p:txBody>
          <a:bodyPr wrap="none" rtlCol="0">
            <a:spAutoFit/>
          </a:bodyPr>
          <a:lstStyle/>
          <a:p>
            <a:r>
              <a:rPr lang="en-US" sz="2400" dirty="0">
                <a:solidFill>
                  <a:schemeClr val="accent5">
                    <a:lumMod val="60000"/>
                    <a:lumOff val="40000"/>
                  </a:schemeClr>
                </a:solidFill>
              </a:rPr>
              <a:t>A</a:t>
            </a:r>
          </a:p>
        </p:txBody>
      </p:sp>
    </p:spTree>
    <p:extLst>
      <p:ext uri="{BB962C8B-B14F-4D97-AF65-F5344CB8AC3E}">
        <p14:creationId xmlns:p14="http://schemas.microsoft.com/office/powerpoint/2010/main" val="413924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par>
                                <p:cTn id="47" presetID="1" presetClass="exit" presetSubtype="0" fill="hold" grpId="1" nodeType="withEffect">
                                  <p:stCondLst>
                                    <p:cond delay="0"/>
                                  </p:stCondLst>
                                  <p:childTnLst>
                                    <p:set>
                                      <p:cBhvr>
                                        <p:cTn id="48" dur="1" fill="hold">
                                          <p:stCondLst>
                                            <p:cond delay="0"/>
                                          </p:stCondLst>
                                        </p:cTn>
                                        <p:tgtEl>
                                          <p:spTgt spid="23"/>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6" grpId="0"/>
      <p:bldP spid="17" grpId="0"/>
      <p:bldP spid="18" grpId="0"/>
      <p:bldP spid="19" grpId="0"/>
      <p:bldP spid="20" grpId="0"/>
      <p:bldP spid="21" grpId="0"/>
      <p:bldP spid="22" grpId="0"/>
      <p:bldP spid="23" grpId="0"/>
      <p:bldP spid="23" grpId="1"/>
      <p:bldP spid="24" grpId="0"/>
      <p:bldP spid="25" grpId="0"/>
      <p:bldP spid="26" grpId="0"/>
      <p:bldP spid="2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074" name="Rectangle 2"/>
          <p:cNvSpPr>
            <a:spLocks noGrp="1" noChangeArrowheads="1"/>
          </p:cNvSpPr>
          <p:nvPr>
            <p:ph type="title"/>
            <p:custDataLst>
              <p:tags r:id="rId1"/>
            </p:custDataLst>
          </p:nvPr>
        </p:nvSpPr>
        <p:spPr>
          <a:xfrm>
            <a:off x="304800" y="0"/>
            <a:ext cx="8610600" cy="457200"/>
          </a:xfrm>
        </p:spPr>
        <p:txBody>
          <a:bodyPr>
            <a:normAutofit fontScale="90000"/>
          </a:bodyPr>
          <a:lstStyle/>
          <a:p>
            <a:r>
              <a:rPr lang="en-US" dirty="0" err="1" smtClean="0"/>
              <a:t>Globals</a:t>
            </a:r>
            <a:r>
              <a:rPr lang="en-US" dirty="0" smtClean="0"/>
              <a:t> and Locals</a:t>
            </a:r>
            <a:endParaRPr lang="en-US" dirty="0"/>
          </a:p>
        </p:txBody>
      </p:sp>
      <p:sp>
        <p:nvSpPr>
          <p:cNvPr id="7" name="Rectangle 6"/>
          <p:cNvSpPr/>
          <p:nvPr/>
        </p:nvSpPr>
        <p:spPr>
          <a:xfrm>
            <a:off x="228600" y="566738"/>
            <a:ext cx="8610600" cy="3096232"/>
          </a:xfrm>
          <a:prstGeom prst="rect">
            <a:avLst/>
          </a:prstGeom>
        </p:spPr>
        <p:txBody>
          <a:bodyPr wrap="square">
            <a:spAutoFit/>
          </a:bodyPr>
          <a:lstStyle/>
          <a:p>
            <a:pPr marL="342900" lvl="0" indent="-342900">
              <a:spcBef>
                <a:spcPct val="20000"/>
              </a:spcBef>
              <a:buSzPct val="80000"/>
              <a:tabLst>
                <a:tab pos="3200400" algn="l"/>
                <a:tab pos="3543300" algn="l"/>
                <a:tab pos="5086350" algn="l"/>
                <a:tab pos="6858000" algn="l"/>
              </a:tabLst>
            </a:pPr>
            <a:r>
              <a:rPr lang="en-US" sz="3200" dirty="0" smtClean="0">
                <a:solidFill>
                  <a:schemeClr val="accent5">
                    <a:lumMod val="60000"/>
                    <a:lumOff val="40000"/>
                  </a:schemeClr>
                </a:solidFill>
                <a:latin typeface="Calibri" pitchFamily="34" charset="0"/>
                <a:cs typeface="Arial" pitchFamily="34" charset="0"/>
              </a:rPr>
              <a:t>Variables</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Visibility</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Lifetime</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Location</a:t>
            </a:r>
          </a:p>
          <a:p>
            <a:pPr marL="342900" lvl="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Function-Local</a:t>
            </a:r>
          </a:p>
          <a:p>
            <a:pPr marL="34290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Global</a:t>
            </a:r>
          </a:p>
          <a:p>
            <a:pPr marL="342900" lvl="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Dynamic</a:t>
            </a:r>
          </a:p>
        </p:txBody>
      </p:sp>
      <p:sp>
        <p:nvSpPr>
          <p:cNvPr id="8" name="Rectangle 3"/>
          <p:cNvSpPr txBox="1">
            <a:spLocks noChangeArrowheads="1"/>
          </p:cNvSpPr>
          <p:nvPr>
            <p:custDataLst>
              <p:tags r:id="rId2"/>
            </p:custDataLst>
          </p:nvPr>
        </p:nvSpPr>
        <p:spPr>
          <a:xfrm>
            <a:off x="228600" y="3429000"/>
            <a:ext cx="8686800" cy="3429000"/>
          </a:xfrm>
          <a:prstGeom prst="rect">
            <a:avLst/>
          </a:prstGeom>
          <a:noFill/>
        </p:spPr>
        <p:txBody>
          <a:bodyPr vert="horz" lIns="91440" tIns="45720" rIns="91440" bIns="45720" rtlCol="0">
            <a:noAutofit/>
          </a:bodyPr>
          <a:lstStyle/>
          <a:p>
            <a:pPr marL="342900" marR="0" lvl="0" indent="-342900" algn="l" defTabSz="914400" rtl="0" eaLnBrk="1" fontAlgn="auto" latinLnBrk="0" hangingPunct="1">
              <a:lnSpc>
                <a:spcPct val="100000"/>
              </a:lnSpc>
              <a:spcAft>
                <a:spcPts val="0"/>
              </a:spcAft>
              <a:buClrTx/>
              <a:buSzPct val="80000"/>
              <a:buFontTx/>
              <a:buNone/>
              <a:tabLst/>
              <a:defRPr/>
            </a:pPr>
            <a:r>
              <a:rPr kumimoji="0" lang="en-US" sz="2600" b="1" i="0" u="none" strike="noStrike" kern="1200" cap="none" spc="0" normalizeH="0" baseline="0" noProof="0" dirty="0" smtClean="0">
                <a:ln>
                  <a:noFill/>
                </a:ln>
                <a:solidFill>
                  <a:schemeClr val="accent5">
                    <a:lumMod val="60000"/>
                    <a:lumOff val="40000"/>
                  </a:schemeClr>
                </a:solidFill>
                <a:effectLst/>
                <a:uLnTx/>
                <a:uFillTx/>
                <a:latin typeface="Calibri" pitchFamily="34" charset="0"/>
                <a:ea typeface="+mn-ea"/>
                <a:cs typeface="Arial" pitchFamily="34" charset="0"/>
              </a:rPr>
              <a:t>C Pointers can be trouble</a:t>
            </a:r>
          </a:p>
        </p:txBody>
      </p:sp>
      <p:grpSp>
        <p:nvGrpSpPr>
          <p:cNvPr id="16" name="Group 15"/>
          <p:cNvGrpSpPr/>
          <p:nvPr/>
        </p:nvGrpSpPr>
        <p:grpSpPr>
          <a:xfrm>
            <a:off x="304800" y="762000"/>
            <a:ext cx="8534400" cy="3048000"/>
            <a:chOff x="304800" y="762000"/>
            <a:chExt cx="8534400" cy="3048000"/>
          </a:xfrm>
        </p:grpSpPr>
        <p:cxnSp>
          <p:nvCxnSpPr>
            <p:cNvPr id="17" name="Straight Connector 16"/>
            <p:cNvCxnSpPr/>
            <p:nvPr/>
          </p:nvCxnSpPr>
          <p:spPr>
            <a:xfrm>
              <a:off x="5105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010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304800" y="22097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304800" y="3047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9718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304800" y="1219200"/>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304800" y="3809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1295400" y="1752600"/>
            <a:ext cx="1319592" cy="461665"/>
          </a:xfrm>
          <a:prstGeom prst="rect">
            <a:avLst/>
          </a:prstGeom>
          <a:noFill/>
        </p:spPr>
        <p:txBody>
          <a:bodyPr wrap="none" rtlCol="0">
            <a:spAutoFit/>
          </a:bodyPr>
          <a:lstStyle/>
          <a:p>
            <a:r>
              <a:rPr lang="en-US" sz="2400" dirty="0">
                <a:solidFill>
                  <a:schemeClr val="accent5">
                    <a:lumMod val="60000"/>
                    <a:lumOff val="40000"/>
                  </a:schemeClr>
                </a:solidFill>
              </a:rPr>
              <a:t>i</a:t>
            </a:r>
            <a:r>
              <a:rPr lang="en-US" sz="2400" dirty="0" smtClean="0">
                <a:solidFill>
                  <a:schemeClr val="accent5">
                    <a:lumMod val="60000"/>
                    <a:lumOff val="40000"/>
                  </a:schemeClr>
                </a:solidFill>
              </a:rPr>
              <a:t>, m, sum</a:t>
            </a:r>
            <a:endParaRPr lang="en-US" sz="2400" dirty="0">
              <a:solidFill>
                <a:schemeClr val="accent5">
                  <a:lumMod val="60000"/>
                  <a:lumOff val="40000"/>
                </a:schemeClr>
              </a:solidFill>
            </a:endParaRPr>
          </a:p>
        </p:txBody>
      </p:sp>
      <p:sp>
        <p:nvSpPr>
          <p:cNvPr id="14" name="TextBox 13"/>
          <p:cNvSpPr txBox="1"/>
          <p:nvPr/>
        </p:nvSpPr>
        <p:spPr>
          <a:xfrm>
            <a:off x="1295400" y="2510135"/>
            <a:ext cx="819199" cy="461665"/>
          </a:xfrm>
          <a:prstGeom prst="rect">
            <a:avLst/>
          </a:prstGeom>
          <a:noFill/>
        </p:spPr>
        <p:txBody>
          <a:bodyPr wrap="none" rtlCol="0">
            <a:spAutoFit/>
          </a:bodyPr>
          <a:lstStyle/>
          <a:p>
            <a:r>
              <a:rPr lang="en-US" sz="2400" dirty="0">
                <a:solidFill>
                  <a:schemeClr val="accent5">
                    <a:lumMod val="60000"/>
                    <a:lumOff val="40000"/>
                  </a:schemeClr>
                </a:solidFill>
              </a:rPr>
              <a:t>n</a:t>
            </a:r>
            <a:r>
              <a:rPr lang="en-US" sz="2400" dirty="0" smtClean="0">
                <a:solidFill>
                  <a:schemeClr val="accent5">
                    <a:lumMod val="60000"/>
                    <a:lumOff val="40000"/>
                  </a:schemeClr>
                </a:solidFill>
              </a:rPr>
              <a:t>, </a:t>
            </a:r>
            <a:r>
              <a:rPr lang="en-US" sz="2400" dirty="0" err="1" smtClean="0">
                <a:solidFill>
                  <a:schemeClr val="accent5">
                    <a:lumMod val="60000"/>
                    <a:lumOff val="40000"/>
                  </a:schemeClr>
                </a:solidFill>
              </a:rPr>
              <a:t>str</a:t>
            </a:r>
            <a:endParaRPr lang="en-US" sz="2400" dirty="0">
              <a:solidFill>
                <a:schemeClr val="accent5">
                  <a:lumMod val="60000"/>
                  <a:lumOff val="40000"/>
                </a:schemeClr>
              </a:solidFill>
            </a:endParaRPr>
          </a:p>
        </p:txBody>
      </p:sp>
      <p:sp>
        <p:nvSpPr>
          <p:cNvPr id="15" name="TextBox 14"/>
          <p:cNvSpPr txBox="1"/>
          <p:nvPr/>
        </p:nvSpPr>
        <p:spPr>
          <a:xfrm>
            <a:off x="3505200" y="1443335"/>
            <a:ext cx="1372492" cy="461665"/>
          </a:xfrm>
          <a:prstGeom prst="rect">
            <a:avLst/>
          </a:prstGeom>
          <a:noFill/>
        </p:spPr>
        <p:txBody>
          <a:bodyPr wrap="none" rtlCol="0">
            <a:spAutoFit/>
          </a:bodyPr>
          <a:lstStyle/>
          <a:p>
            <a:r>
              <a:rPr lang="en-US" sz="2400" dirty="0" smtClean="0">
                <a:solidFill>
                  <a:schemeClr val="accent5">
                    <a:lumMod val="60000"/>
                    <a:lumOff val="40000"/>
                  </a:schemeClr>
                </a:solidFill>
              </a:rPr>
              <a:t>w/in </a:t>
            </a:r>
            <a:r>
              <a:rPr lang="en-US" sz="2400" dirty="0" err="1" smtClean="0">
                <a:solidFill>
                  <a:schemeClr val="accent5">
                    <a:lumMod val="60000"/>
                    <a:lumOff val="40000"/>
                  </a:schemeClr>
                </a:solidFill>
              </a:rPr>
              <a:t>func</a:t>
            </a:r>
            <a:endParaRPr lang="en-US" sz="2400" dirty="0">
              <a:solidFill>
                <a:schemeClr val="accent5">
                  <a:lumMod val="60000"/>
                  <a:lumOff val="40000"/>
                </a:schemeClr>
              </a:solidFill>
            </a:endParaRPr>
          </a:p>
        </p:txBody>
      </p:sp>
      <p:sp>
        <p:nvSpPr>
          <p:cNvPr id="24" name="TextBox 23"/>
          <p:cNvSpPr txBox="1"/>
          <p:nvPr/>
        </p:nvSpPr>
        <p:spPr>
          <a:xfrm>
            <a:off x="5302549" y="1295400"/>
            <a:ext cx="1479251" cy="830997"/>
          </a:xfrm>
          <a:prstGeom prst="rect">
            <a:avLst/>
          </a:prstGeom>
          <a:noFill/>
        </p:spPr>
        <p:txBody>
          <a:bodyPr wrap="none" rtlCol="0">
            <a:spAutoFit/>
          </a:bodyPr>
          <a:lstStyle/>
          <a:p>
            <a:r>
              <a:rPr lang="en-US" sz="2400" dirty="0" err="1">
                <a:solidFill>
                  <a:schemeClr val="accent5">
                    <a:lumMod val="60000"/>
                    <a:lumOff val="40000"/>
                  </a:schemeClr>
                </a:solidFill>
              </a:rPr>
              <a:t>f</a:t>
            </a:r>
            <a:r>
              <a:rPr lang="en-US" sz="2400" dirty="0" err="1" smtClean="0">
                <a:solidFill>
                  <a:schemeClr val="accent5">
                    <a:lumMod val="60000"/>
                    <a:lumOff val="40000"/>
                  </a:schemeClr>
                </a:solidFill>
              </a:rPr>
              <a:t>unc</a:t>
            </a:r>
            <a:r>
              <a:rPr lang="en-US" sz="2400" dirty="0" smtClean="0">
                <a:solidFill>
                  <a:schemeClr val="accent5">
                    <a:lumMod val="60000"/>
                    <a:lumOff val="40000"/>
                  </a:schemeClr>
                </a:solidFill>
              </a:rPr>
              <a:t> </a:t>
            </a:r>
          </a:p>
          <a:p>
            <a:r>
              <a:rPr lang="en-US" sz="2400" dirty="0" smtClean="0">
                <a:solidFill>
                  <a:schemeClr val="accent5">
                    <a:lumMod val="60000"/>
                    <a:lumOff val="40000"/>
                  </a:schemeClr>
                </a:solidFill>
              </a:rPr>
              <a:t>invocation</a:t>
            </a:r>
            <a:endParaRPr lang="en-US" sz="2400" dirty="0">
              <a:solidFill>
                <a:schemeClr val="accent5">
                  <a:lumMod val="60000"/>
                  <a:lumOff val="40000"/>
                </a:schemeClr>
              </a:solidFill>
            </a:endParaRPr>
          </a:p>
        </p:txBody>
      </p:sp>
      <p:sp>
        <p:nvSpPr>
          <p:cNvPr id="25" name="TextBox 24"/>
          <p:cNvSpPr txBox="1"/>
          <p:nvPr/>
        </p:nvSpPr>
        <p:spPr>
          <a:xfrm>
            <a:off x="7283749" y="1447800"/>
            <a:ext cx="817019" cy="461665"/>
          </a:xfrm>
          <a:prstGeom prst="rect">
            <a:avLst/>
          </a:prstGeom>
          <a:noFill/>
        </p:spPr>
        <p:txBody>
          <a:bodyPr wrap="none" rtlCol="0">
            <a:spAutoFit/>
          </a:bodyPr>
          <a:lstStyle/>
          <a:p>
            <a:r>
              <a:rPr lang="en-US" sz="2400" dirty="0" smtClean="0">
                <a:solidFill>
                  <a:schemeClr val="accent5">
                    <a:lumMod val="60000"/>
                    <a:lumOff val="40000"/>
                  </a:schemeClr>
                </a:solidFill>
              </a:rPr>
              <a:t>stack</a:t>
            </a:r>
          </a:p>
        </p:txBody>
      </p:sp>
      <p:sp>
        <p:nvSpPr>
          <p:cNvPr id="26" name="TextBox 25"/>
          <p:cNvSpPr txBox="1"/>
          <p:nvPr/>
        </p:nvSpPr>
        <p:spPr>
          <a:xfrm>
            <a:off x="3352800" y="2364938"/>
            <a:ext cx="1676036" cy="461665"/>
          </a:xfrm>
          <a:prstGeom prst="rect">
            <a:avLst/>
          </a:prstGeom>
          <a:noFill/>
        </p:spPr>
        <p:txBody>
          <a:bodyPr wrap="none" rtlCol="0">
            <a:spAutoFit/>
          </a:bodyPr>
          <a:lstStyle/>
          <a:p>
            <a:r>
              <a:rPr lang="en-US" sz="2400" dirty="0">
                <a:solidFill>
                  <a:schemeClr val="accent5">
                    <a:lumMod val="60000"/>
                    <a:lumOff val="40000"/>
                  </a:schemeClr>
                </a:solidFill>
              </a:rPr>
              <a:t>w</a:t>
            </a:r>
            <a:r>
              <a:rPr lang="en-US" sz="2400" dirty="0" smtClean="0">
                <a:solidFill>
                  <a:schemeClr val="accent5">
                    <a:lumMod val="60000"/>
                    <a:lumOff val="40000"/>
                  </a:schemeClr>
                </a:solidFill>
              </a:rPr>
              <a:t>hole </a:t>
            </a:r>
            <a:r>
              <a:rPr lang="en-US" sz="2400" dirty="0" err="1" smtClean="0">
                <a:solidFill>
                  <a:schemeClr val="accent5">
                    <a:lumMod val="60000"/>
                    <a:lumOff val="40000"/>
                  </a:schemeClr>
                </a:solidFill>
              </a:rPr>
              <a:t>prgm</a:t>
            </a:r>
            <a:endParaRPr lang="en-US" sz="2400" dirty="0">
              <a:solidFill>
                <a:schemeClr val="accent5">
                  <a:lumMod val="60000"/>
                  <a:lumOff val="40000"/>
                </a:schemeClr>
              </a:solidFill>
            </a:endParaRPr>
          </a:p>
        </p:txBody>
      </p:sp>
      <p:sp>
        <p:nvSpPr>
          <p:cNvPr id="27" name="TextBox 26"/>
          <p:cNvSpPr txBox="1"/>
          <p:nvPr/>
        </p:nvSpPr>
        <p:spPr>
          <a:xfrm>
            <a:off x="5302549" y="2217003"/>
            <a:ext cx="1401346" cy="830997"/>
          </a:xfrm>
          <a:prstGeom prst="rect">
            <a:avLst/>
          </a:prstGeom>
          <a:noFill/>
        </p:spPr>
        <p:txBody>
          <a:bodyPr wrap="none" rtlCol="0">
            <a:spAutoFit/>
          </a:bodyPr>
          <a:lstStyle/>
          <a:p>
            <a:r>
              <a:rPr lang="en-US" sz="2400" dirty="0" err="1">
                <a:solidFill>
                  <a:schemeClr val="accent5">
                    <a:lumMod val="60000"/>
                    <a:lumOff val="40000"/>
                  </a:schemeClr>
                </a:solidFill>
              </a:rPr>
              <a:t>p</a:t>
            </a:r>
            <a:r>
              <a:rPr lang="en-US" sz="2400" dirty="0" err="1" smtClean="0">
                <a:solidFill>
                  <a:schemeClr val="accent5">
                    <a:lumMod val="60000"/>
                    <a:lumOff val="40000"/>
                  </a:schemeClr>
                </a:solidFill>
              </a:rPr>
              <a:t>rgm</a:t>
            </a:r>
            <a:r>
              <a:rPr lang="en-US" sz="2400" dirty="0" smtClean="0">
                <a:solidFill>
                  <a:schemeClr val="accent5">
                    <a:lumMod val="60000"/>
                    <a:lumOff val="40000"/>
                  </a:schemeClr>
                </a:solidFill>
              </a:rPr>
              <a:t> </a:t>
            </a:r>
          </a:p>
          <a:p>
            <a:r>
              <a:rPr lang="en-US" sz="2400" dirty="0" smtClean="0">
                <a:solidFill>
                  <a:schemeClr val="accent5">
                    <a:lumMod val="60000"/>
                    <a:lumOff val="40000"/>
                  </a:schemeClr>
                </a:solidFill>
              </a:rPr>
              <a:t>execution</a:t>
            </a:r>
          </a:p>
        </p:txBody>
      </p:sp>
      <p:sp>
        <p:nvSpPr>
          <p:cNvPr id="28" name="TextBox 27"/>
          <p:cNvSpPr txBox="1"/>
          <p:nvPr/>
        </p:nvSpPr>
        <p:spPr>
          <a:xfrm>
            <a:off x="7283749" y="2369403"/>
            <a:ext cx="814390" cy="461665"/>
          </a:xfrm>
          <a:prstGeom prst="rect">
            <a:avLst/>
          </a:prstGeom>
          <a:noFill/>
        </p:spPr>
        <p:txBody>
          <a:bodyPr wrap="none" rtlCol="0">
            <a:spAutoFit/>
          </a:bodyPr>
          <a:lstStyle/>
          <a:p>
            <a:r>
              <a:rPr lang="en-US" sz="2400" dirty="0" smtClean="0">
                <a:solidFill>
                  <a:schemeClr val="accent5">
                    <a:lumMod val="60000"/>
                    <a:lumOff val="40000"/>
                  </a:schemeClr>
                </a:solidFill>
              </a:rPr>
              <a:t>.data</a:t>
            </a:r>
          </a:p>
        </p:txBody>
      </p:sp>
      <p:sp>
        <p:nvSpPr>
          <p:cNvPr id="29" name="TextBox 28"/>
          <p:cNvSpPr txBox="1"/>
          <p:nvPr/>
        </p:nvSpPr>
        <p:spPr>
          <a:xfrm>
            <a:off x="5126322" y="3055203"/>
            <a:ext cx="1579278" cy="830997"/>
          </a:xfrm>
          <a:prstGeom prst="rect">
            <a:avLst/>
          </a:prstGeom>
          <a:noFill/>
        </p:spPr>
        <p:txBody>
          <a:bodyPr wrap="none" rtlCol="0">
            <a:spAutoFit/>
          </a:bodyPr>
          <a:lstStyle/>
          <a:p>
            <a:r>
              <a:rPr lang="en-US" sz="2400" dirty="0" smtClean="0">
                <a:solidFill>
                  <a:schemeClr val="accent5">
                    <a:lumMod val="60000"/>
                    <a:lumOff val="40000"/>
                  </a:schemeClr>
                </a:solidFill>
              </a:rPr>
              <a:t>b/w </a:t>
            </a:r>
            <a:r>
              <a:rPr lang="en-US" sz="2400" dirty="0" err="1" smtClean="0">
                <a:solidFill>
                  <a:schemeClr val="accent5">
                    <a:lumMod val="60000"/>
                    <a:lumOff val="40000"/>
                  </a:schemeClr>
                </a:solidFill>
              </a:rPr>
              <a:t>malloc</a:t>
            </a:r>
            <a:endParaRPr lang="en-US" sz="2400" dirty="0" smtClean="0">
              <a:solidFill>
                <a:schemeClr val="accent5">
                  <a:lumMod val="60000"/>
                  <a:lumOff val="40000"/>
                </a:schemeClr>
              </a:solidFill>
            </a:endParaRPr>
          </a:p>
          <a:p>
            <a:r>
              <a:rPr lang="en-US" sz="2400" dirty="0">
                <a:solidFill>
                  <a:schemeClr val="accent5">
                    <a:lumMod val="60000"/>
                    <a:lumOff val="40000"/>
                  </a:schemeClr>
                </a:solidFill>
              </a:rPr>
              <a:t>a</a:t>
            </a:r>
            <a:r>
              <a:rPr lang="en-US" sz="2400" dirty="0" smtClean="0">
                <a:solidFill>
                  <a:schemeClr val="accent5">
                    <a:lumMod val="60000"/>
                    <a:lumOff val="40000"/>
                  </a:schemeClr>
                </a:solidFill>
              </a:rPr>
              <a:t>nd free</a:t>
            </a:r>
          </a:p>
        </p:txBody>
      </p:sp>
      <p:sp>
        <p:nvSpPr>
          <p:cNvPr id="30" name="TextBox 29"/>
          <p:cNvSpPr txBox="1"/>
          <p:nvPr/>
        </p:nvSpPr>
        <p:spPr>
          <a:xfrm>
            <a:off x="7283749" y="3119735"/>
            <a:ext cx="809837" cy="461665"/>
          </a:xfrm>
          <a:prstGeom prst="rect">
            <a:avLst/>
          </a:prstGeom>
          <a:noFill/>
        </p:spPr>
        <p:txBody>
          <a:bodyPr wrap="none" rtlCol="0">
            <a:spAutoFit/>
          </a:bodyPr>
          <a:lstStyle/>
          <a:p>
            <a:r>
              <a:rPr lang="en-US" sz="2400" dirty="0" smtClean="0">
                <a:solidFill>
                  <a:schemeClr val="accent5">
                    <a:lumMod val="60000"/>
                    <a:lumOff val="40000"/>
                  </a:schemeClr>
                </a:solidFill>
              </a:rPr>
              <a:t>heap</a:t>
            </a:r>
          </a:p>
        </p:txBody>
      </p:sp>
      <p:sp>
        <p:nvSpPr>
          <p:cNvPr id="31" name="TextBox 30"/>
          <p:cNvSpPr txBox="1"/>
          <p:nvPr/>
        </p:nvSpPr>
        <p:spPr>
          <a:xfrm>
            <a:off x="3200400" y="3052465"/>
            <a:ext cx="2032736" cy="830997"/>
          </a:xfrm>
          <a:prstGeom prst="rect">
            <a:avLst/>
          </a:prstGeom>
          <a:noFill/>
        </p:spPr>
        <p:txBody>
          <a:bodyPr wrap="none" rtlCol="0">
            <a:spAutoFit/>
          </a:bodyPr>
          <a:lstStyle/>
          <a:p>
            <a:r>
              <a:rPr lang="en-US" sz="2400" dirty="0" smtClean="0">
                <a:solidFill>
                  <a:schemeClr val="accent5">
                    <a:lumMod val="60000"/>
                    <a:lumOff val="40000"/>
                  </a:schemeClr>
                </a:solidFill>
              </a:rPr>
              <a:t>Anywhere that</a:t>
            </a:r>
          </a:p>
          <a:p>
            <a:r>
              <a:rPr lang="en-US" sz="2400" dirty="0">
                <a:solidFill>
                  <a:schemeClr val="accent5">
                    <a:lumMod val="60000"/>
                    <a:lumOff val="40000"/>
                  </a:schemeClr>
                </a:solidFill>
              </a:rPr>
              <a:t> </a:t>
            </a:r>
            <a:r>
              <a:rPr lang="en-US" sz="2400" dirty="0" smtClean="0">
                <a:solidFill>
                  <a:schemeClr val="accent5">
                    <a:lumMod val="60000"/>
                    <a:lumOff val="40000"/>
                  </a:schemeClr>
                </a:solidFill>
              </a:rPr>
              <a:t>          has a </a:t>
            </a:r>
            <a:r>
              <a:rPr lang="en-US" sz="2400" dirty="0" err="1" smtClean="0">
                <a:solidFill>
                  <a:schemeClr val="accent5">
                    <a:lumMod val="60000"/>
                    <a:lumOff val="40000"/>
                  </a:schemeClr>
                </a:solidFill>
              </a:rPr>
              <a:t>ptr</a:t>
            </a:r>
            <a:endParaRPr lang="en-US" sz="2400" dirty="0">
              <a:solidFill>
                <a:schemeClr val="accent5">
                  <a:lumMod val="60000"/>
                  <a:lumOff val="40000"/>
                </a:schemeClr>
              </a:solidFill>
            </a:endParaRPr>
          </a:p>
        </p:txBody>
      </p:sp>
      <p:grpSp>
        <p:nvGrpSpPr>
          <p:cNvPr id="32" name="Group 31"/>
          <p:cNvGrpSpPr/>
          <p:nvPr/>
        </p:nvGrpSpPr>
        <p:grpSpPr>
          <a:xfrm>
            <a:off x="304800" y="762000"/>
            <a:ext cx="8534400" cy="3048000"/>
            <a:chOff x="304800" y="762000"/>
            <a:chExt cx="8534400" cy="3048000"/>
          </a:xfrm>
        </p:grpSpPr>
        <p:cxnSp>
          <p:nvCxnSpPr>
            <p:cNvPr id="33" name="Straight Connector 32"/>
            <p:cNvCxnSpPr/>
            <p:nvPr/>
          </p:nvCxnSpPr>
          <p:spPr>
            <a:xfrm>
              <a:off x="5105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7010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304800" y="22097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304800" y="3047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9718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304800" y="1219200"/>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304800" y="3809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0" name="TextBox 39"/>
          <p:cNvSpPr txBox="1"/>
          <p:nvPr/>
        </p:nvSpPr>
        <p:spPr>
          <a:xfrm>
            <a:off x="1933299" y="3119735"/>
            <a:ext cx="362600" cy="461665"/>
          </a:xfrm>
          <a:prstGeom prst="rect">
            <a:avLst/>
          </a:prstGeom>
          <a:noFill/>
        </p:spPr>
        <p:txBody>
          <a:bodyPr wrap="none" rtlCol="0">
            <a:spAutoFit/>
          </a:bodyPr>
          <a:lstStyle/>
          <a:p>
            <a:r>
              <a:rPr lang="en-US" sz="2400" dirty="0">
                <a:solidFill>
                  <a:schemeClr val="accent5">
                    <a:lumMod val="60000"/>
                    <a:lumOff val="40000"/>
                  </a:schemeClr>
                </a:solidFill>
              </a:rPr>
              <a:t>A</a:t>
            </a:r>
          </a:p>
        </p:txBody>
      </p:sp>
    </p:spTree>
    <p:extLst>
      <p:ext uri="{BB962C8B-B14F-4D97-AF65-F5344CB8AC3E}">
        <p14:creationId xmlns:p14="http://schemas.microsoft.com/office/powerpoint/2010/main" val="2434198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074" name="Rectangle 2"/>
          <p:cNvSpPr>
            <a:spLocks noGrp="1" noChangeArrowheads="1"/>
          </p:cNvSpPr>
          <p:nvPr>
            <p:ph type="title"/>
            <p:custDataLst>
              <p:tags r:id="rId1"/>
            </p:custDataLst>
          </p:nvPr>
        </p:nvSpPr>
        <p:spPr>
          <a:xfrm>
            <a:off x="304800" y="0"/>
            <a:ext cx="8610600" cy="457200"/>
          </a:xfrm>
        </p:spPr>
        <p:txBody>
          <a:bodyPr>
            <a:normAutofit fontScale="90000"/>
          </a:bodyPr>
          <a:lstStyle/>
          <a:p>
            <a:r>
              <a:rPr lang="en-US" dirty="0" err="1" smtClean="0"/>
              <a:t>Globals</a:t>
            </a:r>
            <a:r>
              <a:rPr lang="en-US" dirty="0" smtClean="0"/>
              <a:t> and Locals</a:t>
            </a:r>
            <a:endParaRPr lang="en-US" dirty="0"/>
          </a:p>
        </p:txBody>
      </p:sp>
      <p:sp>
        <p:nvSpPr>
          <p:cNvPr id="7" name="Rectangle 6"/>
          <p:cNvSpPr/>
          <p:nvPr/>
        </p:nvSpPr>
        <p:spPr>
          <a:xfrm>
            <a:off x="228600" y="566738"/>
            <a:ext cx="8610600" cy="3096232"/>
          </a:xfrm>
          <a:prstGeom prst="rect">
            <a:avLst/>
          </a:prstGeom>
        </p:spPr>
        <p:txBody>
          <a:bodyPr wrap="square">
            <a:spAutoFit/>
          </a:bodyPr>
          <a:lstStyle/>
          <a:p>
            <a:pPr marL="342900" lvl="0" indent="-342900">
              <a:spcBef>
                <a:spcPct val="20000"/>
              </a:spcBef>
              <a:buSzPct val="80000"/>
              <a:tabLst>
                <a:tab pos="3200400" algn="l"/>
                <a:tab pos="3543300" algn="l"/>
                <a:tab pos="5086350" algn="l"/>
                <a:tab pos="6858000" algn="l"/>
              </a:tabLst>
            </a:pPr>
            <a:r>
              <a:rPr lang="en-US" sz="3200" dirty="0" smtClean="0">
                <a:solidFill>
                  <a:schemeClr val="accent5">
                    <a:lumMod val="60000"/>
                    <a:lumOff val="40000"/>
                  </a:schemeClr>
                </a:solidFill>
                <a:latin typeface="Calibri" pitchFamily="34" charset="0"/>
                <a:cs typeface="Arial" pitchFamily="34" charset="0"/>
              </a:rPr>
              <a:t>Variables</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Visibility</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Lifetime</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Location</a:t>
            </a:r>
          </a:p>
          <a:p>
            <a:pPr marL="342900" lvl="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Function-Local</a:t>
            </a:r>
          </a:p>
          <a:p>
            <a:pPr marL="34290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Global</a:t>
            </a:r>
          </a:p>
          <a:p>
            <a:pPr marL="342900" lvl="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Dynamic</a:t>
            </a:r>
          </a:p>
        </p:txBody>
      </p:sp>
      <p:sp>
        <p:nvSpPr>
          <p:cNvPr id="8" name="Rectangle 3"/>
          <p:cNvSpPr txBox="1">
            <a:spLocks noChangeArrowheads="1"/>
          </p:cNvSpPr>
          <p:nvPr>
            <p:custDataLst>
              <p:tags r:id="rId2"/>
            </p:custDataLst>
          </p:nvPr>
        </p:nvSpPr>
        <p:spPr>
          <a:xfrm>
            <a:off x="228600" y="3429000"/>
            <a:ext cx="8686800" cy="3429000"/>
          </a:xfrm>
          <a:prstGeom prst="rect">
            <a:avLst/>
          </a:prstGeom>
          <a:noFill/>
        </p:spPr>
        <p:txBody>
          <a:bodyPr vert="horz" lIns="91440" tIns="45720" rIns="91440" bIns="45720" rtlCol="0">
            <a:noAutofit/>
          </a:bodyPr>
          <a:lstStyle/>
          <a:p>
            <a:pPr marL="342900" marR="0" lvl="0" indent="-342900" algn="l" defTabSz="914400" rtl="0" eaLnBrk="1" fontAlgn="auto" latinLnBrk="0" hangingPunct="1">
              <a:lnSpc>
                <a:spcPct val="100000"/>
              </a:lnSpc>
              <a:spcAft>
                <a:spcPts val="0"/>
              </a:spcAft>
              <a:buClrTx/>
              <a:buSzPct val="80000"/>
              <a:buFontTx/>
              <a:buNone/>
              <a:tabLst/>
              <a:defRPr/>
            </a:pPr>
            <a:r>
              <a:rPr kumimoji="0" lang="en-US" sz="2600" b="1" i="0" u="none" strike="noStrike" kern="1200" cap="none" spc="0" normalizeH="0" baseline="0" noProof="0" dirty="0" smtClean="0">
                <a:ln>
                  <a:noFill/>
                </a:ln>
                <a:solidFill>
                  <a:schemeClr val="accent5">
                    <a:lumMod val="60000"/>
                    <a:lumOff val="40000"/>
                  </a:schemeClr>
                </a:solidFill>
                <a:effectLst/>
                <a:uLnTx/>
                <a:uFillTx/>
                <a:latin typeface="Calibri" pitchFamily="34" charset="0"/>
                <a:ea typeface="+mn-ea"/>
                <a:cs typeface="Arial" pitchFamily="34" charset="0"/>
              </a:rPr>
              <a:t>C Pointers can be trouble</a:t>
            </a:r>
          </a:p>
          <a:p>
            <a:pPr marL="458788" marR="0" lvl="1" indent="-285750" algn="l" defTabSz="914400" rtl="0" eaLnBrk="1" fontAlgn="auto" latinLnBrk="0" hangingPunct="1">
              <a:lnSpc>
                <a:spcPct val="100000"/>
              </a:lnSpc>
              <a:spcAft>
                <a:spcPts val="0"/>
              </a:spcAft>
              <a:buClr>
                <a:schemeClr val="accent1"/>
              </a:buClr>
              <a:buSzTx/>
              <a:buFont typeface="Arial" pitchFamily="34" charset="0"/>
              <a:buNone/>
              <a:tabLst/>
              <a:defRPr/>
            </a:pPr>
            <a:r>
              <a:rPr kumimoji="0" lang="en-US" sz="2600" b="0" i="0" u="none" strike="noStrike" kern="1200" cap="none" spc="0" normalizeH="0" baseline="0" noProof="0" dirty="0" err="1" smtClean="0">
                <a:ln>
                  <a:noFill/>
                </a:ln>
                <a:solidFill>
                  <a:schemeClr val="bg1"/>
                </a:solidFill>
                <a:effectLst/>
                <a:uLnTx/>
                <a:uFillTx/>
                <a:latin typeface="Consolas" pitchFamily="49" charset="0"/>
                <a:ea typeface="+mn-ea"/>
                <a:cs typeface="Arial" pitchFamily="34" charset="0"/>
              </a:rPr>
              <a:t>int</a:t>
            </a: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 *trouble()</a:t>
            </a:r>
          </a:p>
          <a:p>
            <a:pPr marL="458788" marR="0" lvl="1" indent="-285750" algn="l" defTabSz="914400" rtl="0" eaLnBrk="1" fontAlgn="auto" latinLnBrk="0" hangingPunct="1">
              <a:lnSpc>
                <a:spcPct val="100000"/>
              </a:lnSpc>
              <a:spcAft>
                <a:spcPts val="0"/>
              </a:spcAft>
              <a:buClr>
                <a:schemeClr val="accent1"/>
              </a:buClr>
              <a:buSzTx/>
              <a:buFont typeface="Arial" pitchFamily="34" charset="0"/>
              <a:buNone/>
              <a:tabLst/>
              <a:defRPr/>
            </a:pP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 </a:t>
            </a:r>
            <a:r>
              <a:rPr kumimoji="0" lang="en-US" sz="2600" b="0" i="0" u="none" strike="noStrike" kern="1200" cap="none" spc="0" normalizeH="0" baseline="0" noProof="0" dirty="0" err="1" smtClean="0">
                <a:ln>
                  <a:noFill/>
                </a:ln>
                <a:solidFill>
                  <a:schemeClr val="bg1"/>
                </a:solidFill>
                <a:effectLst/>
                <a:uLnTx/>
                <a:uFillTx/>
                <a:latin typeface="Consolas" pitchFamily="49" charset="0"/>
                <a:ea typeface="+mn-ea"/>
                <a:cs typeface="Arial" pitchFamily="34" charset="0"/>
              </a:rPr>
              <a:t>int</a:t>
            </a: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 a; …; return &amp;a; }</a:t>
            </a:r>
          </a:p>
          <a:p>
            <a:pPr marL="458788" marR="0" lvl="1" indent="-285750" algn="l" defTabSz="914400" rtl="0" eaLnBrk="1" fontAlgn="auto" latinLnBrk="0" hangingPunct="1">
              <a:lnSpc>
                <a:spcPct val="100000"/>
              </a:lnSpc>
              <a:spcAft>
                <a:spcPts val="0"/>
              </a:spcAft>
              <a:buClr>
                <a:schemeClr val="accent1"/>
              </a:buClr>
              <a:buSzTx/>
              <a:buFont typeface="Arial" pitchFamily="34" charset="0"/>
              <a:buNone/>
              <a:tabLst/>
              <a:defRPr/>
            </a:pP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char *evil() </a:t>
            </a:r>
          </a:p>
          <a:p>
            <a:pPr marL="458788" marR="0" lvl="1" indent="-285750" algn="l" defTabSz="914400" rtl="0" eaLnBrk="1" fontAlgn="auto" latinLnBrk="0" hangingPunct="1">
              <a:lnSpc>
                <a:spcPct val="100000"/>
              </a:lnSpc>
              <a:spcAft>
                <a:spcPts val="0"/>
              </a:spcAft>
              <a:buClr>
                <a:schemeClr val="accent1"/>
              </a:buClr>
              <a:buSzTx/>
              <a:buFont typeface="Arial" pitchFamily="34" charset="0"/>
              <a:buNone/>
              <a:tabLst/>
              <a:defRPr/>
            </a:pP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 char s[20]; gets(s); return s;</a:t>
            </a:r>
            <a:r>
              <a:rPr kumimoji="0" lang="en-US" sz="2600" b="0" i="0" u="none" strike="noStrike" kern="1200" cap="none" spc="0" normalizeH="0" baseline="0" noProof="0" dirty="0" smtClean="0">
                <a:ln>
                  <a:noFill/>
                </a:ln>
                <a:solidFill>
                  <a:schemeClr val="bg1"/>
                </a:solidFill>
                <a:effectLst/>
                <a:uLnTx/>
                <a:uFillTx/>
                <a:latin typeface="Calibri" pitchFamily="34" charset="0"/>
                <a:ea typeface="+mn-ea"/>
                <a:cs typeface="Arial" pitchFamily="34" charset="0"/>
              </a:rPr>
              <a:t> }</a:t>
            </a:r>
          </a:p>
          <a:p>
            <a:pPr marL="458788" marR="0" lvl="1" indent="-285750" algn="l" defTabSz="914400" rtl="0" eaLnBrk="1" fontAlgn="auto" latinLnBrk="0" hangingPunct="1">
              <a:lnSpc>
                <a:spcPct val="100000"/>
              </a:lnSpc>
              <a:spcAft>
                <a:spcPts val="0"/>
              </a:spcAft>
              <a:buClr>
                <a:schemeClr val="accent1"/>
              </a:buClr>
              <a:buSzTx/>
              <a:buFont typeface="Arial" pitchFamily="34" charset="0"/>
              <a:buNone/>
              <a:tabLst/>
              <a:defRPr/>
            </a:pPr>
            <a:r>
              <a:rPr kumimoji="0" lang="en-US" sz="2600" b="0" i="0" u="none" strike="noStrike" kern="1200" cap="none" spc="0" normalizeH="0" baseline="0" noProof="0" dirty="0" err="1" smtClean="0">
                <a:ln>
                  <a:noFill/>
                </a:ln>
                <a:solidFill>
                  <a:schemeClr val="bg1"/>
                </a:solidFill>
                <a:effectLst/>
                <a:uLnTx/>
                <a:uFillTx/>
                <a:latin typeface="Consolas" pitchFamily="49" charset="0"/>
                <a:ea typeface="+mn-ea"/>
                <a:cs typeface="Arial" pitchFamily="34" charset="0"/>
              </a:rPr>
              <a:t>int</a:t>
            </a: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 *bad() </a:t>
            </a:r>
          </a:p>
          <a:p>
            <a:pPr marL="458788" marR="0" lvl="1" indent="-285750" algn="l" defTabSz="914400" rtl="0" eaLnBrk="1" fontAlgn="auto" latinLnBrk="0" hangingPunct="1">
              <a:lnSpc>
                <a:spcPct val="100000"/>
              </a:lnSpc>
              <a:spcAft>
                <a:spcPts val="0"/>
              </a:spcAft>
              <a:buClr>
                <a:schemeClr val="accent1"/>
              </a:buClr>
              <a:buSzTx/>
              <a:buFont typeface="Arial" pitchFamily="34" charset="0"/>
              <a:buNone/>
              <a:tabLst/>
              <a:defRPr/>
            </a:pP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 s = </a:t>
            </a:r>
            <a:r>
              <a:rPr kumimoji="0" lang="en-US" sz="2600" b="0" i="0" u="none" strike="noStrike" kern="1200" cap="none" spc="0" normalizeH="0" baseline="0" noProof="0" dirty="0" err="1" smtClean="0">
                <a:ln>
                  <a:noFill/>
                </a:ln>
                <a:solidFill>
                  <a:schemeClr val="bg1"/>
                </a:solidFill>
                <a:effectLst/>
                <a:uLnTx/>
                <a:uFillTx/>
                <a:latin typeface="Consolas" pitchFamily="49" charset="0"/>
                <a:ea typeface="+mn-ea"/>
                <a:cs typeface="Arial" pitchFamily="34" charset="0"/>
              </a:rPr>
              <a:t>malloc</a:t>
            </a: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(20); … free(s); … return s; }</a:t>
            </a:r>
          </a:p>
          <a:p>
            <a:pPr marL="342900" marR="0" lvl="0" indent="-342900" algn="l" defTabSz="914400" rtl="0" eaLnBrk="1" fontAlgn="auto" latinLnBrk="0" hangingPunct="1">
              <a:lnSpc>
                <a:spcPct val="100000"/>
              </a:lnSpc>
              <a:spcAft>
                <a:spcPts val="0"/>
              </a:spcAft>
              <a:buClrTx/>
              <a:buSzPct val="80000"/>
              <a:buFontTx/>
              <a:buNone/>
              <a:tabLst/>
              <a:defRPr/>
            </a:pPr>
            <a:r>
              <a:rPr kumimoji="0" lang="en-US" sz="2600" b="0" i="0" u="none" strike="noStrike" kern="1200" cap="none" spc="0" normalizeH="0" baseline="0" noProof="0" dirty="0" smtClean="0">
                <a:ln>
                  <a:noFill/>
                </a:ln>
                <a:solidFill>
                  <a:schemeClr val="bg1"/>
                </a:solidFill>
                <a:effectLst/>
                <a:uLnTx/>
                <a:uFillTx/>
                <a:latin typeface="Calibri" pitchFamily="34" charset="0"/>
                <a:ea typeface="+mn-ea"/>
                <a:cs typeface="Arial" pitchFamily="34" charset="0"/>
              </a:rPr>
              <a:t>(Can’t do this in Java, C#, ...)</a:t>
            </a:r>
          </a:p>
        </p:txBody>
      </p:sp>
      <p:grpSp>
        <p:nvGrpSpPr>
          <p:cNvPr id="16" name="Group 15"/>
          <p:cNvGrpSpPr/>
          <p:nvPr/>
        </p:nvGrpSpPr>
        <p:grpSpPr>
          <a:xfrm>
            <a:off x="304800" y="762000"/>
            <a:ext cx="8534400" cy="3048000"/>
            <a:chOff x="304800" y="762000"/>
            <a:chExt cx="8534400" cy="3048000"/>
          </a:xfrm>
        </p:grpSpPr>
        <p:cxnSp>
          <p:nvCxnSpPr>
            <p:cNvPr id="17" name="Straight Connector 16"/>
            <p:cNvCxnSpPr/>
            <p:nvPr/>
          </p:nvCxnSpPr>
          <p:spPr>
            <a:xfrm>
              <a:off x="5105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010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304800" y="22097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304800" y="3047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9718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304800" y="1219200"/>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304800" y="3809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Oval 1"/>
          <p:cNvSpPr/>
          <p:nvPr/>
        </p:nvSpPr>
        <p:spPr>
          <a:xfrm>
            <a:off x="3886200" y="4267200"/>
            <a:ext cx="647700" cy="4572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24" name="Oval 23"/>
          <p:cNvSpPr/>
          <p:nvPr/>
        </p:nvSpPr>
        <p:spPr>
          <a:xfrm>
            <a:off x="5753100" y="5029200"/>
            <a:ext cx="647700" cy="4572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3" name="TextBox 2"/>
          <p:cNvSpPr txBox="1"/>
          <p:nvPr/>
        </p:nvSpPr>
        <p:spPr>
          <a:xfrm>
            <a:off x="4724400" y="4038600"/>
            <a:ext cx="4426148" cy="830997"/>
          </a:xfrm>
          <a:prstGeom prst="rect">
            <a:avLst/>
          </a:prstGeom>
          <a:noFill/>
        </p:spPr>
        <p:txBody>
          <a:bodyPr wrap="none" rtlCol="0">
            <a:spAutoFit/>
          </a:bodyPr>
          <a:lstStyle/>
          <a:p>
            <a:r>
              <a:rPr lang="en-US" sz="2400" dirty="0" smtClean="0">
                <a:solidFill>
                  <a:schemeClr val="accent5">
                    <a:lumMod val="60000"/>
                    <a:lumOff val="40000"/>
                  </a:schemeClr>
                </a:solidFill>
              </a:rPr>
              <a:t>“</a:t>
            </a:r>
            <a:r>
              <a:rPr lang="en-US" sz="2400" dirty="0" err="1" smtClean="0">
                <a:solidFill>
                  <a:schemeClr val="accent5">
                    <a:lumMod val="60000"/>
                    <a:lumOff val="40000"/>
                  </a:schemeClr>
                </a:solidFill>
              </a:rPr>
              <a:t>addr</a:t>
            </a:r>
            <a:r>
              <a:rPr lang="en-US" sz="2400" dirty="0" smtClean="0">
                <a:solidFill>
                  <a:schemeClr val="accent5">
                    <a:lumMod val="60000"/>
                    <a:lumOff val="40000"/>
                  </a:schemeClr>
                </a:solidFill>
              </a:rPr>
              <a:t> of” something on the stack!</a:t>
            </a:r>
          </a:p>
          <a:p>
            <a:r>
              <a:rPr lang="en-US" sz="2400" dirty="0" smtClean="0">
                <a:solidFill>
                  <a:schemeClr val="accent5">
                    <a:lumMod val="60000"/>
                    <a:lumOff val="40000"/>
                  </a:schemeClr>
                </a:solidFill>
              </a:rPr>
              <a:t>                      Invalid after return</a:t>
            </a:r>
            <a:endParaRPr lang="en-US" sz="2400" dirty="0">
              <a:solidFill>
                <a:schemeClr val="accent5">
                  <a:lumMod val="60000"/>
                  <a:lumOff val="40000"/>
                </a:schemeClr>
              </a:solidFill>
            </a:endParaRPr>
          </a:p>
        </p:txBody>
      </p:sp>
      <p:cxnSp>
        <p:nvCxnSpPr>
          <p:cNvPr id="5" name="Straight Arrow Connector 4"/>
          <p:cNvCxnSpPr>
            <a:endCxn id="2" idx="7"/>
          </p:cNvCxnSpPr>
          <p:nvPr/>
        </p:nvCxnSpPr>
        <p:spPr>
          <a:xfrm flipH="1">
            <a:off x="4439047" y="4267200"/>
            <a:ext cx="322141" cy="66955"/>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24" idx="0"/>
          </p:cNvCxnSpPr>
          <p:nvPr/>
        </p:nvCxnSpPr>
        <p:spPr>
          <a:xfrm>
            <a:off x="6076950" y="4334155"/>
            <a:ext cx="0" cy="695045"/>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895600" y="4648200"/>
            <a:ext cx="2125647" cy="461665"/>
          </a:xfrm>
          <a:prstGeom prst="rect">
            <a:avLst/>
          </a:prstGeom>
          <a:noFill/>
        </p:spPr>
        <p:txBody>
          <a:bodyPr wrap="none" rtlCol="0">
            <a:spAutoFit/>
          </a:bodyPr>
          <a:lstStyle/>
          <a:p>
            <a:r>
              <a:rPr lang="en-US" sz="2400" dirty="0" smtClean="0">
                <a:solidFill>
                  <a:schemeClr val="accent5">
                    <a:lumMod val="60000"/>
                    <a:lumOff val="40000"/>
                  </a:schemeClr>
                </a:solidFill>
              </a:rPr>
              <a:t>Buffer overflow</a:t>
            </a:r>
            <a:endParaRPr lang="en-US" sz="2400" dirty="0">
              <a:solidFill>
                <a:schemeClr val="accent5">
                  <a:lumMod val="60000"/>
                  <a:lumOff val="40000"/>
                </a:schemeClr>
              </a:solidFill>
            </a:endParaRPr>
          </a:p>
        </p:txBody>
      </p:sp>
      <p:sp>
        <p:nvSpPr>
          <p:cNvPr id="27" name="Oval 26"/>
          <p:cNvSpPr/>
          <p:nvPr/>
        </p:nvSpPr>
        <p:spPr>
          <a:xfrm>
            <a:off x="2895600" y="5029200"/>
            <a:ext cx="1543447" cy="4572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31" name="TextBox 30"/>
          <p:cNvSpPr txBox="1"/>
          <p:nvPr/>
        </p:nvSpPr>
        <p:spPr>
          <a:xfrm>
            <a:off x="3048000" y="5481935"/>
            <a:ext cx="2926635" cy="461665"/>
          </a:xfrm>
          <a:prstGeom prst="rect">
            <a:avLst/>
          </a:prstGeom>
          <a:noFill/>
        </p:spPr>
        <p:txBody>
          <a:bodyPr wrap="none" rtlCol="0">
            <a:spAutoFit/>
          </a:bodyPr>
          <a:lstStyle/>
          <a:p>
            <a:r>
              <a:rPr lang="en-US" sz="2400" dirty="0" smtClean="0">
                <a:solidFill>
                  <a:schemeClr val="accent5">
                    <a:lumMod val="60000"/>
                    <a:lumOff val="40000"/>
                  </a:schemeClr>
                </a:solidFill>
              </a:rPr>
              <a:t>Allocated on the heap</a:t>
            </a:r>
            <a:endParaRPr lang="en-US" sz="2400" dirty="0">
              <a:solidFill>
                <a:schemeClr val="accent5">
                  <a:lumMod val="60000"/>
                  <a:lumOff val="40000"/>
                </a:schemeClr>
              </a:solidFill>
            </a:endParaRPr>
          </a:p>
        </p:txBody>
      </p:sp>
      <p:sp>
        <p:nvSpPr>
          <p:cNvPr id="28" name="Oval 27"/>
          <p:cNvSpPr/>
          <p:nvPr/>
        </p:nvSpPr>
        <p:spPr>
          <a:xfrm>
            <a:off x="685800" y="5867400"/>
            <a:ext cx="2819400" cy="3810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30" name="Freeform 29"/>
          <p:cNvSpPr/>
          <p:nvPr/>
        </p:nvSpPr>
        <p:spPr>
          <a:xfrm>
            <a:off x="2645229" y="5617029"/>
            <a:ext cx="489857" cy="277585"/>
          </a:xfrm>
          <a:custGeom>
            <a:avLst/>
            <a:gdLst>
              <a:gd name="connsiteX0" fmla="*/ 489857 w 489857"/>
              <a:gd name="connsiteY0" fmla="*/ 0 h 277585"/>
              <a:gd name="connsiteX1" fmla="*/ 163285 w 489857"/>
              <a:gd name="connsiteY1" fmla="*/ 81642 h 277585"/>
              <a:gd name="connsiteX2" fmla="*/ 0 w 489857"/>
              <a:gd name="connsiteY2" fmla="*/ 277585 h 277585"/>
            </a:gdLst>
            <a:ahLst/>
            <a:cxnLst>
              <a:cxn ang="0">
                <a:pos x="connsiteX0" y="connsiteY0"/>
              </a:cxn>
              <a:cxn ang="0">
                <a:pos x="connsiteX1" y="connsiteY1"/>
              </a:cxn>
              <a:cxn ang="0">
                <a:pos x="connsiteX2" y="connsiteY2"/>
              </a:cxn>
            </a:cxnLst>
            <a:rect l="l" t="t" r="r" b="b"/>
            <a:pathLst>
              <a:path w="489857" h="277585">
                <a:moveTo>
                  <a:pt x="489857" y="0"/>
                </a:moveTo>
                <a:cubicBezTo>
                  <a:pt x="367392" y="17689"/>
                  <a:pt x="244928" y="35378"/>
                  <a:pt x="163285" y="81642"/>
                </a:cubicBezTo>
                <a:cubicBezTo>
                  <a:pt x="81642" y="127906"/>
                  <a:pt x="0" y="277585"/>
                  <a:pt x="0" y="277585"/>
                </a:cubicBezTo>
              </a:path>
            </a:pathLst>
          </a:custGeom>
          <a:noFill/>
          <a:ln>
            <a:solidFill>
              <a:schemeClr val="accent5">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34" name="Oval 33"/>
          <p:cNvSpPr/>
          <p:nvPr/>
        </p:nvSpPr>
        <p:spPr>
          <a:xfrm>
            <a:off x="3886200" y="5867400"/>
            <a:ext cx="1524000" cy="3810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35" name="TextBox 34"/>
          <p:cNvSpPr txBox="1"/>
          <p:nvPr/>
        </p:nvSpPr>
        <p:spPr>
          <a:xfrm>
            <a:off x="4761188" y="6243935"/>
            <a:ext cx="3773212" cy="461665"/>
          </a:xfrm>
          <a:prstGeom prst="rect">
            <a:avLst/>
          </a:prstGeom>
          <a:noFill/>
        </p:spPr>
        <p:txBody>
          <a:bodyPr wrap="none" rtlCol="0">
            <a:spAutoFit/>
          </a:bodyPr>
          <a:lstStyle/>
          <a:p>
            <a:r>
              <a:rPr lang="en-US" sz="2400" dirty="0" smtClean="0">
                <a:solidFill>
                  <a:schemeClr val="accent5">
                    <a:lumMod val="60000"/>
                    <a:lumOff val="40000"/>
                  </a:schemeClr>
                </a:solidFill>
              </a:rPr>
              <a:t>But freed (i.e. a dangling </a:t>
            </a:r>
            <a:r>
              <a:rPr lang="en-US" sz="2400" dirty="0" err="1" smtClean="0">
                <a:solidFill>
                  <a:schemeClr val="accent5">
                    <a:lumMod val="60000"/>
                    <a:lumOff val="40000"/>
                  </a:schemeClr>
                </a:solidFill>
              </a:rPr>
              <a:t>ptr</a:t>
            </a:r>
            <a:r>
              <a:rPr lang="en-US" sz="2400" dirty="0" smtClean="0">
                <a:solidFill>
                  <a:schemeClr val="accent5">
                    <a:lumMod val="60000"/>
                    <a:lumOff val="40000"/>
                  </a:schemeClr>
                </a:solidFill>
              </a:rPr>
              <a:t>)</a:t>
            </a:r>
            <a:endParaRPr lang="en-US" sz="2400" dirty="0">
              <a:solidFill>
                <a:schemeClr val="accent5">
                  <a:lumMod val="60000"/>
                  <a:lumOff val="40000"/>
                </a:schemeClr>
              </a:solidFill>
            </a:endParaRPr>
          </a:p>
        </p:txBody>
      </p:sp>
      <p:sp>
        <p:nvSpPr>
          <p:cNvPr id="3075072" name="Freeform 3075071"/>
          <p:cNvSpPr/>
          <p:nvPr/>
        </p:nvSpPr>
        <p:spPr>
          <a:xfrm>
            <a:off x="4490357" y="6237514"/>
            <a:ext cx="326572" cy="261257"/>
          </a:xfrm>
          <a:custGeom>
            <a:avLst/>
            <a:gdLst>
              <a:gd name="connsiteX0" fmla="*/ 326572 w 326572"/>
              <a:gd name="connsiteY0" fmla="*/ 261257 h 261257"/>
              <a:gd name="connsiteX1" fmla="*/ 130629 w 326572"/>
              <a:gd name="connsiteY1" fmla="*/ 163286 h 261257"/>
              <a:gd name="connsiteX2" fmla="*/ 0 w 326572"/>
              <a:gd name="connsiteY2" fmla="*/ 0 h 261257"/>
            </a:gdLst>
            <a:ahLst/>
            <a:cxnLst>
              <a:cxn ang="0">
                <a:pos x="connsiteX0" y="connsiteY0"/>
              </a:cxn>
              <a:cxn ang="0">
                <a:pos x="connsiteX1" y="connsiteY1"/>
              </a:cxn>
              <a:cxn ang="0">
                <a:pos x="connsiteX2" y="connsiteY2"/>
              </a:cxn>
            </a:cxnLst>
            <a:rect l="l" t="t" r="r" b="b"/>
            <a:pathLst>
              <a:path w="326572" h="261257">
                <a:moveTo>
                  <a:pt x="326572" y="261257"/>
                </a:moveTo>
                <a:cubicBezTo>
                  <a:pt x="255815" y="234043"/>
                  <a:pt x="185058" y="206829"/>
                  <a:pt x="130629" y="163286"/>
                </a:cubicBezTo>
                <a:cubicBezTo>
                  <a:pt x="76200" y="119743"/>
                  <a:pt x="38100" y="59871"/>
                  <a:pt x="0" y="0"/>
                </a:cubicBezTo>
              </a:path>
            </a:pathLst>
          </a:custGeom>
          <a:noFill/>
          <a:ln>
            <a:solidFill>
              <a:schemeClr val="accent5">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32" name="Oval 31"/>
          <p:cNvSpPr/>
          <p:nvPr/>
        </p:nvSpPr>
        <p:spPr>
          <a:xfrm>
            <a:off x="0" y="3429000"/>
            <a:ext cx="3962400" cy="4572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95400" y="1752600"/>
            <a:ext cx="1319592" cy="461665"/>
          </a:xfrm>
          <a:prstGeom prst="rect">
            <a:avLst/>
          </a:prstGeom>
          <a:noFill/>
        </p:spPr>
        <p:txBody>
          <a:bodyPr wrap="none" rtlCol="0">
            <a:spAutoFit/>
          </a:bodyPr>
          <a:lstStyle/>
          <a:p>
            <a:r>
              <a:rPr lang="en-US" sz="2400" dirty="0">
                <a:solidFill>
                  <a:schemeClr val="accent5">
                    <a:lumMod val="60000"/>
                    <a:lumOff val="40000"/>
                  </a:schemeClr>
                </a:solidFill>
              </a:rPr>
              <a:t>i</a:t>
            </a:r>
            <a:r>
              <a:rPr lang="en-US" sz="2400" dirty="0" smtClean="0">
                <a:solidFill>
                  <a:schemeClr val="accent5">
                    <a:lumMod val="60000"/>
                    <a:lumOff val="40000"/>
                  </a:schemeClr>
                </a:solidFill>
              </a:rPr>
              <a:t>, m, sum</a:t>
            </a:r>
            <a:endParaRPr lang="en-US" sz="2400" dirty="0">
              <a:solidFill>
                <a:schemeClr val="accent5">
                  <a:lumMod val="60000"/>
                  <a:lumOff val="40000"/>
                </a:schemeClr>
              </a:solidFill>
            </a:endParaRPr>
          </a:p>
        </p:txBody>
      </p:sp>
      <p:sp>
        <p:nvSpPr>
          <p:cNvPr id="36" name="TextBox 35"/>
          <p:cNvSpPr txBox="1"/>
          <p:nvPr/>
        </p:nvSpPr>
        <p:spPr>
          <a:xfrm>
            <a:off x="1295400" y="2510135"/>
            <a:ext cx="819199" cy="461665"/>
          </a:xfrm>
          <a:prstGeom prst="rect">
            <a:avLst/>
          </a:prstGeom>
          <a:noFill/>
        </p:spPr>
        <p:txBody>
          <a:bodyPr wrap="none" rtlCol="0">
            <a:spAutoFit/>
          </a:bodyPr>
          <a:lstStyle/>
          <a:p>
            <a:r>
              <a:rPr lang="en-US" sz="2400" dirty="0">
                <a:solidFill>
                  <a:schemeClr val="accent5">
                    <a:lumMod val="60000"/>
                    <a:lumOff val="40000"/>
                  </a:schemeClr>
                </a:solidFill>
              </a:rPr>
              <a:t>n</a:t>
            </a:r>
            <a:r>
              <a:rPr lang="en-US" sz="2400" dirty="0" smtClean="0">
                <a:solidFill>
                  <a:schemeClr val="accent5">
                    <a:lumMod val="60000"/>
                    <a:lumOff val="40000"/>
                  </a:schemeClr>
                </a:solidFill>
              </a:rPr>
              <a:t>, </a:t>
            </a:r>
            <a:r>
              <a:rPr lang="en-US" sz="2400" dirty="0" err="1" smtClean="0">
                <a:solidFill>
                  <a:schemeClr val="accent5">
                    <a:lumMod val="60000"/>
                    <a:lumOff val="40000"/>
                  </a:schemeClr>
                </a:solidFill>
              </a:rPr>
              <a:t>str</a:t>
            </a:r>
            <a:endParaRPr lang="en-US" sz="2400" dirty="0">
              <a:solidFill>
                <a:schemeClr val="accent5">
                  <a:lumMod val="60000"/>
                  <a:lumOff val="40000"/>
                </a:schemeClr>
              </a:solidFill>
            </a:endParaRPr>
          </a:p>
        </p:txBody>
      </p:sp>
      <p:sp>
        <p:nvSpPr>
          <p:cNvPr id="37" name="TextBox 36"/>
          <p:cNvSpPr txBox="1"/>
          <p:nvPr/>
        </p:nvSpPr>
        <p:spPr>
          <a:xfrm>
            <a:off x="3505200" y="1443335"/>
            <a:ext cx="1372492" cy="461665"/>
          </a:xfrm>
          <a:prstGeom prst="rect">
            <a:avLst/>
          </a:prstGeom>
          <a:noFill/>
        </p:spPr>
        <p:txBody>
          <a:bodyPr wrap="none" rtlCol="0">
            <a:spAutoFit/>
          </a:bodyPr>
          <a:lstStyle/>
          <a:p>
            <a:r>
              <a:rPr lang="en-US" sz="2400" dirty="0" smtClean="0">
                <a:solidFill>
                  <a:schemeClr val="accent5">
                    <a:lumMod val="60000"/>
                    <a:lumOff val="40000"/>
                  </a:schemeClr>
                </a:solidFill>
              </a:rPr>
              <a:t>w/in </a:t>
            </a:r>
            <a:r>
              <a:rPr lang="en-US" sz="2400" dirty="0" err="1" smtClean="0">
                <a:solidFill>
                  <a:schemeClr val="accent5">
                    <a:lumMod val="60000"/>
                    <a:lumOff val="40000"/>
                  </a:schemeClr>
                </a:solidFill>
              </a:rPr>
              <a:t>func</a:t>
            </a:r>
            <a:endParaRPr lang="en-US" sz="2400" dirty="0">
              <a:solidFill>
                <a:schemeClr val="accent5">
                  <a:lumMod val="60000"/>
                  <a:lumOff val="40000"/>
                </a:schemeClr>
              </a:solidFill>
            </a:endParaRPr>
          </a:p>
        </p:txBody>
      </p:sp>
      <p:sp>
        <p:nvSpPr>
          <p:cNvPr id="38" name="TextBox 37"/>
          <p:cNvSpPr txBox="1"/>
          <p:nvPr/>
        </p:nvSpPr>
        <p:spPr>
          <a:xfrm>
            <a:off x="5302549" y="1295400"/>
            <a:ext cx="1479251" cy="830997"/>
          </a:xfrm>
          <a:prstGeom prst="rect">
            <a:avLst/>
          </a:prstGeom>
          <a:noFill/>
        </p:spPr>
        <p:txBody>
          <a:bodyPr wrap="none" rtlCol="0">
            <a:spAutoFit/>
          </a:bodyPr>
          <a:lstStyle/>
          <a:p>
            <a:r>
              <a:rPr lang="en-US" sz="2400" dirty="0" err="1">
                <a:solidFill>
                  <a:schemeClr val="accent5">
                    <a:lumMod val="60000"/>
                    <a:lumOff val="40000"/>
                  </a:schemeClr>
                </a:solidFill>
              </a:rPr>
              <a:t>f</a:t>
            </a:r>
            <a:r>
              <a:rPr lang="en-US" sz="2400" dirty="0" err="1" smtClean="0">
                <a:solidFill>
                  <a:schemeClr val="accent5">
                    <a:lumMod val="60000"/>
                    <a:lumOff val="40000"/>
                  </a:schemeClr>
                </a:solidFill>
              </a:rPr>
              <a:t>unc</a:t>
            </a:r>
            <a:r>
              <a:rPr lang="en-US" sz="2400" dirty="0" smtClean="0">
                <a:solidFill>
                  <a:schemeClr val="accent5">
                    <a:lumMod val="60000"/>
                    <a:lumOff val="40000"/>
                  </a:schemeClr>
                </a:solidFill>
              </a:rPr>
              <a:t> </a:t>
            </a:r>
          </a:p>
          <a:p>
            <a:r>
              <a:rPr lang="en-US" sz="2400" dirty="0" smtClean="0">
                <a:solidFill>
                  <a:schemeClr val="accent5">
                    <a:lumMod val="60000"/>
                    <a:lumOff val="40000"/>
                  </a:schemeClr>
                </a:solidFill>
              </a:rPr>
              <a:t>invocation</a:t>
            </a:r>
            <a:endParaRPr lang="en-US" sz="2400" dirty="0">
              <a:solidFill>
                <a:schemeClr val="accent5">
                  <a:lumMod val="60000"/>
                  <a:lumOff val="40000"/>
                </a:schemeClr>
              </a:solidFill>
            </a:endParaRPr>
          </a:p>
        </p:txBody>
      </p:sp>
      <p:sp>
        <p:nvSpPr>
          <p:cNvPr id="39" name="TextBox 38"/>
          <p:cNvSpPr txBox="1"/>
          <p:nvPr/>
        </p:nvSpPr>
        <p:spPr>
          <a:xfrm>
            <a:off x="7283749" y="1447800"/>
            <a:ext cx="817019" cy="461665"/>
          </a:xfrm>
          <a:prstGeom prst="rect">
            <a:avLst/>
          </a:prstGeom>
          <a:noFill/>
        </p:spPr>
        <p:txBody>
          <a:bodyPr wrap="none" rtlCol="0">
            <a:spAutoFit/>
          </a:bodyPr>
          <a:lstStyle/>
          <a:p>
            <a:r>
              <a:rPr lang="en-US" sz="2400" dirty="0" smtClean="0">
                <a:solidFill>
                  <a:schemeClr val="accent5">
                    <a:lumMod val="60000"/>
                    <a:lumOff val="40000"/>
                  </a:schemeClr>
                </a:solidFill>
              </a:rPr>
              <a:t>stack</a:t>
            </a:r>
          </a:p>
        </p:txBody>
      </p:sp>
      <p:sp>
        <p:nvSpPr>
          <p:cNvPr id="40" name="TextBox 39"/>
          <p:cNvSpPr txBox="1"/>
          <p:nvPr/>
        </p:nvSpPr>
        <p:spPr>
          <a:xfrm>
            <a:off x="3352800" y="2364938"/>
            <a:ext cx="1676036" cy="461665"/>
          </a:xfrm>
          <a:prstGeom prst="rect">
            <a:avLst/>
          </a:prstGeom>
          <a:noFill/>
        </p:spPr>
        <p:txBody>
          <a:bodyPr wrap="none" rtlCol="0">
            <a:spAutoFit/>
          </a:bodyPr>
          <a:lstStyle/>
          <a:p>
            <a:r>
              <a:rPr lang="en-US" sz="2400" dirty="0">
                <a:solidFill>
                  <a:schemeClr val="accent5">
                    <a:lumMod val="60000"/>
                    <a:lumOff val="40000"/>
                  </a:schemeClr>
                </a:solidFill>
              </a:rPr>
              <a:t>w</a:t>
            </a:r>
            <a:r>
              <a:rPr lang="en-US" sz="2400" dirty="0" smtClean="0">
                <a:solidFill>
                  <a:schemeClr val="accent5">
                    <a:lumMod val="60000"/>
                    <a:lumOff val="40000"/>
                  </a:schemeClr>
                </a:solidFill>
              </a:rPr>
              <a:t>hole </a:t>
            </a:r>
            <a:r>
              <a:rPr lang="en-US" sz="2400" dirty="0" err="1" smtClean="0">
                <a:solidFill>
                  <a:schemeClr val="accent5">
                    <a:lumMod val="60000"/>
                    <a:lumOff val="40000"/>
                  </a:schemeClr>
                </a:solidFill>
              </a:rPr>
              <a:t>prgm</a:t>
            </a:r>
            <a:endParaRPr lang="en-US" sz="2400" dirty="0">
              <a:solidFill>
                <a:schemeClr val="accent5">
                  <a:lumMod val="60000"/>
                  <a:lumOff val="40000"/>
                </a:schemeClr>
              </a:solidFill>
            </a:endParaRPr>
          </a:p>
        </p:txBody>
      </p:sp>
      <p:sp>
        <p:nvSpPr>
          <p:cNvPr id="41" name="TextBox 40"/>
          <p:cNvSpPr txBox="1"/>
          <p:nvPr/>
        </p:nvSpPr>
        <p:spPr>
          <a:xfrm>
            <a:off x="5302549" y="2217003"/>
            <a:ext cx="1401346" cy="830997"/>
          </a:xfrm>
          <a:prstGeom prst="rect">
            <a:avLst/>
          </a:prstGeom>
          <a:noFill/>
        </p:spPr>
        <p:txBody>
          <a:bodyPr wrap="none" rtlCol="0">
            <a:spAutoFit/>
          </a:bodyPr>
          <a:lstStyle/>
          <a:p>
            <a:r>
              <a:rPr lang="en-US" sz="2400" dirty="0" err="1">
                <a:solidFill>
                  <a:schemeClr val="accent5">
                    <a:lumMod val="60000"/>
                    <a:lumOff val="40000"/>
                  </a:schemeClr>
                </a:solidFill>
              </a:rPr>
              <a:t>p</a:t>
            </a:r>
            <a:r>
              <a:rPr lang="en-US" sz="2400" dirty="0" err="1" smtClean="0">
                <a:solidFill>
                  <a:schemeClr val="accent5">
                    <a:lumMod val="60000"/>
                    <a:lumOff val="40000"/>
                  </a:schemeClr>
                </a:solidFill>
              </a:rPr>
              <a:t>rgm</a:t>
            </a:r>
            <a:r>
              <a:rPr lang="en-US" sz="2400" dirty="0" smtClean="0">
                <a:solidFill>
                  <a:schemeClr val="accent5">
                    <a:lumMod val="60000"/>
                    <a:lumOff val="40000"/>
                  </a:schemeClr>
                </a:solidFill>
              </a:rPr>
              <a:t> </a:t>
            </a:r>
          </a:p>
          <a:p>
            <a:r>
              <a:rPr lang="en-US" sz="2400" dirty="0" smtClean="0">
                <a:solidFill>
                  <a:schemeClr val="accent5">
                    <a:lumMod val="60000"/>
                    <a:lumOff val="40000"/>
                  </a:schemeClr>
                </a:solidFill>
              </a:rPr>
              <a:t>execution</a:t>
            </a:r>
          </a:p>
        </p:txBody>
      </p:sp>
      <p:sp>
        <p:nvSpPr>
          <p:cNvPr id="42" name="TextBox 41"/>
          <p:cNvSpPr txBox="1"/>
          <p:nvPr/>
        </p:nvSpPr>
        <p:spPr>
          <a:xfrm>
            <a:off x="7283749" y="2369403"/>
            <a:ext cx="814390" cy="461665"/>
          </a:xfrm>
          <a:prstGeom prst="rect">
            <a:avLst/>
          </a:prstGeom>
          <a:noFill/>
        </p:spPr>
        <p:txBody>
          <a:bodyPr wrap="none" rtlCol="0">
            <a:spAutoFit/>
          </a:bodyPr>
          <a:lstStyle/>
          <a:p>
            <a:r>
              <a:rPr lang="en-US" sz="2400" dirty="0" smtClean="0">
                <a:solidFill>
                  <a:schemeClr val="accent5">
                    <a:lumMod val="60000"/>
                    <a:lumOff val="40000"/>
                  </a:schemeClr>
                </a:solidFill>
              </a:rPr>
              <a:t>.data</a:t>
            </a:r>
          </a:p>
        </p:txBody>
      </p:sp>
      <p:sp>
        <p:nvSpPr>
          <p:cNvPr id="43" name="TextBox 42"/>
          <p:cNvSpPr txBox="1"/>
          <p:nvPr/>
        </p:nvSpPr>
        <p:spPr>
          <a:xfrm>
            <a:off x="5126322" y="3055203"/>
            <a:ext cx="1579278" cy="830997"/>
          </a:xfrm>
          <a:prstGeom prst="rect">
            <a:avLst/>
          </a:prstGeom>
          <a:noFill/>
        </p:spPr>
        <p:txBody>
          <a:bodyPr wrap="none" rtlCol="0">
            <a:spAutoFit/>
          </a:bodyPr>
          <a:lstStyle/>
          <a:p>
            <a:r>
              <a:rPr lang="en-US" sz="2400" dirty="0" smtClean="0">
                <a:solidFill>
                  <a:schemeClr val="accent5">
                    <a:lumMod val="60000"/>
                    <a:lumOff val="40000"/>
                  </a:schemeClr>
                </a:solidFill>
              </a:rPr>
              <a:t>b/w </a:t>
            </a:r>
            <a:r>
              <a:rPr lang="en-US" sz="2400" dirty="0" err="1" smtClean="0">
                <a:solidFill>
                  <a:schemeClr val="accent5">
                    <a:lumMod val="60000"/>
                    <a:lumOff val="40000"/>
                  </a:schemeClr>
                </a:solidFill>
              </a:rPr>
              <a:t>malloc</a:t>
            </a:r>
            <a:endParaRPr lang="en-US" sz="2400" dirty="0" smtClean="0">
              <a:solidFill>
                <a:schemeClr val="accent5">
                  <a:lumMod val="60000"/>
                  <a:lumOff val="40000"/>
                </a:schemeClr>
              </a:solidFill>
            </a:endParaRPr>
          </a:p>
          <a:p>
            <a:r>
              <a:rPr lang="en-US" sz="2400" dirty="0">
                <a:solidFill>
                  <a:schemeClr val="accent5">
                    <a:lumMod val="60000"/>
                    <a:lumOff val="40000"/>
                  </a:schemeClr>
                </a:solidFill>
              </a:rPr>
              <a:t>a</a:t>
            </a:r>
            <a:r>
              <a:rPr lang="en-US" sz="2400" dirty="0" smtClean="0">
                <a:solidFill>
                  <a:schemeClr val="accent5">
                    <a:lumMod val="60000"/>
                    <a:lumOff val="40000"/>
                  </a:schemeClr>
                </a:solidFill>
              </a:rPr>
              <a:t>nd free</a:t>
            </a:r>
          </a:p>
        </p:txBody>
      </p:sp>
      <p:sp>
        <p:nvSpPr>
          <p:cNvPr id="44" name="TextBox 43"/>
          <p:cNvSpPr txBox="1"/>
          <p:nvPr/>
        </p:nvSpPr>
        <p:spPr>
          <a:xfrm>
            <a:off x="7283749" y="3119735"/>
            <a:ext cx="809837" cy="461665"/>
          </a:xfrm>
          <a:prstGeom prst="rect">
            <a:avLst/>
          </a:prstGeom>
          <a:noFill/>
        </p:spPr>
        <p:txBody>
          <a:bodyPr wrap="none" rtlCol="0">
            <a:spAutoFit/>
          </a:bodyPr>
          <a:lstStyle/>
          <a:p>
            <a:r>
              <a:rPr lang="en-US" sz="2400" dirty="0" smtClean="0">
                <a:solidFill>
                  <a:schemeClr val="accent5">
                    <a:lumMod val="60000"/>
                    <a:lumOff val="40000"/>
                  </a:schemeClr>
                </a:solidFill>
              </a:rPr>
              <a:t>heap</a:t>
            </a:r>
          </a:p>
        </p:txBody>
      </p:sp>
      <p:sp>
        <p:nvSpPr>
          <p:cNvPr id="45" name="TextBox 44"/>
          <p:cNvSpPr txBox="1"/>
          <p:nvPr/>
        </p:nvSpPr>
        <p:spPr>
          <a:xfrm>
            <a:off x="3200400" y="3052465"/>
            <a:ext cx="2032736" cy="830997"/>
          </a:xfrm>
          <a:prstGeom prst="rect">
            <a:avLst/>
          </a:prstGeom>
          <a:noFill/>
        </p:spPr>
        <p:txBody>
          <a:bodyPr wrap="none" rtlCol="0">
            <a:spAutoFit/>
          </a:bodyPr>
          <a:lstStyle/>
          <a:p>
            <a:r>
              <a:rPr lang="en-US" sz="2400" dirty="0" smtClean="0">
                <a:solidFill>
                  <a:schemeClr val="accent5">
                    <a:lumMod val="60000"/>
                    <a:lumOff val="40000"/>
                  </a:schemeClr>
                </a:solidFill>
              </a:rPr>
              <a:t>Anywhere that</a:t>
            </a:r>
          </a:p>
          <a:p>
            <a:r>
              <a:rPr lang="en-US" sz="2400" dirty="0">
                <a:solidFill>
                  <a:schemeClr val="accent5">
                    <a:lumMod val="60000"/>
                    <a:lumOff val="40000"/>
                  </a:schemeClr>
                </a:solidFill>
              </a:rPr>
              <a:t> </a:t>
            </a:r>
            <a:r>
              <a:rPr lang="en-US" sz="2400" dirty="0" smtClean="0">
                <a:solidFill>
                  <a:schemeClr val="accent5">
                    <a:lumMod val="60000"/>
                    <a:lumOff val="40000"/>
                  </a:schemeClr>
                </a:solidFill>
              </a:rPr>
              <a:t>          has a </a:t>
            </a:r>
            <a:r>
              <a:rPr lang="en-US" sz="2400" dirty="0" err="1" smtClean="0">
                <a:solidFill>
                  <a:schemeClr val="accent5">
                    <a:lumMod val="60000"/>
                    <a:lumOff val="40000"/>
                  </a:schemeClr>
                </a:solidFill>
              </a:rPr>
              <a:t>ptr</a:t>
            </a:r>
            <a:endParaRPr lang="en-US" sz="2400" dirty="0">
              <a:solidFill>
                <a:schemeClr val="accent5">
                  <a:lumMod val="60000"/>
                  <a:lumOff val="40000"/>
                </a:schemeClr>
              </a:solidFill>
            </a:endParaRPr>
          </a:p>
        </p:txBody>
      </p:sp>
      <p:sp>
        <p:nvSpPr>
          <p:cNvPr id="46" name="TextBox 45"/>
          <p:cNvSpPr txBox="1"/>
          <p:nvPr/>
        </p:nvSpPr>
        <p:spPr>
          <a:xfrm>
            <a:off x="1933299" y="3119735"/>
            <a:ext cx="362600" cy="461665"/>
          </a:xfrm>
          <a:prstGeom prst="rect">
            <a:avLst/>
          </a:prstGeom>
          <a:noFill/>
        </p:spPr>
        <p:txBody>
          <a:bodyPr wrap="none" rtlCol="0">
            <a:spAutoFit/>
          </a:bodyPr>
          <a:lstStyle/>
          <a:p>
            <a:r>
              <a:rPr lang="en-US" sz="2400" dirty="0">
                <a:solidFill>
                  <a:schemeClr val="accent5">
                    <a:lumMod val="60000"/>
                    <a:lumOff val="40000"/>
                  </a:schemeClr>
                </a:solidFill>
              </a:rPr>
              <a:t>A</a:t>
            </a:r>
          </a:p>
        </p:txBody>
      </p:sp>
    </p:spTree>
    <p:extLst>
      <p:ext uri="{BB962C8B-B14F-4D97-AF65-F5344CB8AC3E}">
        <p14:creationId xmlns:p14="http://schemas.microsoft.com/office/powerpoint/2010/main" val="3218158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par>
                          <p:cTn id="27" fill="hold">
                            <p:stCondLst>
                              <p:cond delay="0"/>
                            </p:stCondLst>
                            <p:childTnLst>
                              <p:par>
                                <p:cTn id="28" presetID="22" presetClass="entr" presetSubtype="1" fill="hold" nodeType="after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wipe(up)">
                                      <p:cBhvr>
                                        <p:cTn id="30" dur="500"/>
                                        <p:tgtEl>
                                          <p:spTgt spid="26"/>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
                                            <p:txEl>
                                              <p:pRg st="5" end="5"/>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07507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4" grpId="0" animBg="1"/>
      <p:bldP spid="3" grpId="0"/>
      <p:bldP spid="29" grpId="0"/>
      <p:bldP spid="27" grpId="0" animBg="1"/>
      <p:bldP spid="31" grpId="0"/>
      <p:bldP spid="28" grpId="0" animBg="1"/>
      <p:bldP spid="30" grpId="0" animBg="1"/>
      <p:bldP spid="34" grpId="0" animBg="1"/>
      <p:bldP spid="35" grpId="0"/>
      <p:bldP spid="307507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custDataLst>
              <p:tags r:id="rId1"/>
            </p:custDataLst>
          </p:nvPr>
        </p:nvSpPr>
        <p:spPr>
          <a:xfrm>
            <a:off x="228600" y="6688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calc.c</a:t>
            </a:r>
            <a:endParaRPr lang="en-US" sz="3200" dirty="0" smtClean="0">
              <a:solidFill>
                <a:schemeClr val="bg1"/>
              </a:solidFill>
            </a:endParaRPr>
          </a:p>
        </p:txBody>
      </p:sp>
      <p:sp>
        <p:nvSpPr>
          <p:cNvPr id="9" name="Rounded Rectangle 8"/>
          <p:cNvSpPr/>
          <p:nvPr>
            <p:custDataLst>
              <p:tags r:id="rId2"/>
            </p:custDataLst>
          </p:nvPr>
        </p:nvSpPr>
        <p:spPr>
          <a:xfrm>
            <a:off x="228600" y="16594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math.c</a:t>
            </a:r>
            <a:endParaRPr lang="en-US" sz="3200" dirty="0" smtClean="0">
              <a:solidFill>
                <a:schemeClr val="bg1"/>
              </a:solidFill>
            </a:endParaRPr>
          </a:p>
        </p:txBody>
      </p:sp>
      <p:sp>
        <p:nvSpPr>
          <p:cNvPr id="10" name="Rounded Rectangle 9"/>
          <p:cNvSpPr/>
          <p:nvPr>
            <p:custDataLst>
              <p:tags r:id="rId3"/>
            </p:custDataLst>
          </p:nvPr>
        </p:nvSpPr>
        <p:spPr>
          <a:xfrm>
            <a:off x="2514600" y="26500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io.s</a:t>
            </a:r>
            <a:endParaRPr lang="en-US" sz="3200" dirty="0" smtClean="0">
              <a:solidFill>
                <a:schemeClr val="bg1"/>
              </a:solidFill>
            </a:endParaRPr>
          </a:p>
        </p:txBody>
      </p:sp>
      <p:sp>
        <p:nvSpPr>
          <p:cNvPr id="11" name="Rounded Rectangle 10"/>
          <p:cNvSpPr/>
          <p:nvPr>
            <p:custDataLst>
              <p:tags r:id="rId4"/>
            </p:custDataLst>
          </p:nvPr>
        </p:nvSpPr>
        <p:spPr>
          <a:xfrm>
            <a:off x="4800600" y="36406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libc.o</a:t>
            </a:r>
            <a:endParaRPr lang="en-US" sz="3200" dirty="0" smtClean="0">
              <a:solidFill>
                <a:schemeClr val="bg1"/>
              </a:solidFill>
            </a:endParaRPr>
          </a:p>
        </p:txBody>
      </p:sp>
      <p:sp>
        <p:nvSpPr>
          <p:cNvPr id="12" name="Rounded Rectangle 11"/>
          <p:cNvSpPr/>
          <p:nvPr>
            <p:custDataLst>
              <p:tags r:id="rId5"/>
            </p:custDataLst>
          </p:nvPr>
        </p:nvSpPr>
        <p:spPr>
          <a:xfrm>
            <a:off x="4800600" y="46312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libm.o</a:t>
            </a:r>
            <a:endParaRPr lang="en-US" sz="3200" dirty="0" smtClean="0">
              <a:solidFill>
                <a:schemeClr val="bg1"/>
              </a:solidFill>
            </a:endParaRPr>
          </a:p>
        </p:txBody>
      </p:sp>
      <p:sp>
        <p:nvSpPr>
          <p:cNvPr id="13" name="Rounded Rectangle 12"/>
          <p:cNvSpPr/>
          <p:nvPr>
            <p:custDataLst>
              <p:tags r:id="rId6"/>
            </p:custDataLst>
          </p:nvPr>
        </p:nvSpPr>
        <p:spPr>
          <a:xfrm>
            <a:off x="2514600" y="6688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calc.s</a:t>
            </a:r>
            <a:endParaRPr lang="en-US" sz="3200" dirty="0" smtClean="0">
              <a:solidFill>
                <a:schemeClr val="bg1"/>
              </a:solidFill>
            </a:endParaRPr>
          </a:p>
        </p:txBody>
      </p:sp>
      <p:sp>
        <p:nvSpPr>
          <p:cNvPr id="14" name="Rounded Rectangle 13"/>
          <p:cNvSpPr/>
          <p:nvPr>
            <p:custDataLst>
              <p:tags r:id="rId7"/>
            </p:custDataLst>
          </p:nvPr>
        </p:nvSpPr>
        <p:spPr>
          <a:xfrm>
            <a:off x="2514600" y="16594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math.s</a:t>
            </a:r>
            <a:endParaRPr lang="en-US" sz="3200" dirty="0" smtClean="0">
              <a:solidFill>
                <a:schemeClr val="bg1"/>
              </a:solidFill>
            </a:endParaRPr>
          </a:p>
        </p:txBody>
      </p:sp>
      <p:cxnSp>
        <p:nvCxnSpPr>
          <p:cNvPr id="16" name="Straight Arrow Connector 15"/>
          <p:cNvCxnSpPr>
            <a:endCxn id="13" idx="1"/>
          </p:cNvCxnSpPr>
          <p:nvPr>
            <p:custDataLst>
              <p:tags r:id="rId8"/>
            </p:custDataLst>
          </p:nvPr>
        </p:nvCxnSpPr>
        <p:spPr>
          <a:xfrm>
            <a:off x="1524000" y="10498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custDataLst>
              <p:tags r:id="rId9"/>
            </p:custDataLst>
          </p:nvPr>
        </p:nvCxnSpPr>
        <p:spPr>
          <a:xfrm>
            <a:off x="1524000" y="20404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custDataLst>
              <p:tags r:id="rId10"/>
            </p:custDataLst>
          </p:nvPr>
        </p:nvCxnSpPr>
        <p:spPr>
          <a:xfrm>
            <a:off x="3810000" y="9736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custDataLst>
              <p:tags r:id="rId11"/>
            </p:custDataLst>
          </p:nvPr>
        </p:nvCxnSpPr>
        <p:spPr>
          <a:xfrm>
            <a:off x="3810000" y="19642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custDataLst>
              <p:tags r:id="rId12"/>
            </p:custDataLst>
          </p:nvPr>
        </p:nvCxnSpPr>
        <p:spPr>
          <a:xfrm>
            <a:off x="3810000" y="30310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3" name="Rounded Rectangle 22"/>
          <p:cNvSpPr/>
          <p:nvPr>
            <p:custDataLst>
              <p:tags r:id="rId13"/>
            </p:custDataLst>
          </p:nvPr>
        </p:nvSpPr>
        <p:spPr>
          <a:xfrm>
            <a:off x="4800600" y="26500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io.o</a:t>
            </a:r>
            <a:endParaRPr lang="en-US" sz="3200" dirty="0" smtClean="0">
              <a:solidFill>
                <a:schemeClr val="bg1"/>
              </a:solidFill>
            </a:endParaRPr>
          </a:p>
        </p:txBody>
      </p:sp>
      <p:sp>
        <p:nvSpPr>
          <p:cNvPr id="25" name="Rounded Rectangle 24"/>
          <p:cNvSpPr/>
          <p:nvPr>
            <p:custDataLst>
              <p:tags r:id="rId14"/>
            </p:custDataLst>
          </p:nvPr>
        </p:nvSpPr>
        <p:spPr>
          <a:xfrm>
            <a:off x="4800600" y="6688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calc.o</a:t>
            </a:r>
            <a:endParaRPr lang="en-US" sz="3200" dirty="0" smtClean="0">
              <a:solidFill>
                <a:schemeClr val="bg1"/>
              </a:solidFill>
            </a:endParaRPr>
          </a:p>
        </p:txBody>
      </p:sp>
      <p:sp>
        <p:nvSpPr>
          <p:cNvPr id="26" name="Rounded Rectangle 25"/>
          <p:cNvSpPr/>
          <p:nvPr>
            <p:custDataLst>
              <p:tags r:id="rId15"/>
            </p:custDataLst>
          </p:nvPr>
        </p:nvSpPr>
        <p:spPr>
          <a:xfrm>
            <a:off x="4800600" y="16594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math.o</a:t>
            </a:r>
            <a:endParaRPr lang="en-US" sz="3200" dirty="0" smtClean="0">
              <a:solidFill>
                <a:schemeClr val="bg1"/>
              </a:solidFill>
            </a:endParaRPr>
          </a:p>
        </p:txBody>
      </p:sp>
      <p:cxnSp>
        <p:nvCxnSpPr>
          <p:cNvPr id="27" name="Straight Arrow Connector 26"/>
          <p:cNvCxnSpPr/>
          <p:nvPr>
            <p:custDataLst>
              <p:tags r:id="rId16"/>
            </p:custDataLst>
          </p:nvPr>
        </p:nvCxnSpPr>
        <p:spPr>
          <a:xfrm rot="5400000" flipH="1" flipV="1">
            <a:off x="5867400" y="3335897"/>
            <a:ext cx="1676400" cy="12192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9" name="Rounded Rectangle 28"/>
          <p:cNvSpPr/>
          <p:nvPr>
            <p:custDataLst>
              <p:tags r:id="rId17"/>
            </p:custDataLst>
          </p:nvPr>
        </p:nvSpPr>
        <p:spPr>
          <a:xfrm>
            <a:off x="7239000" y="2269097"/>
            <a:ext cx="14478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smtClean="0">
                <a:solidFill>
                  <a:schemeClr val="bg1"/>
                </a:solidFill>
              </a:rPr>
              <a:t>calc.exe</a:t>
            </a:r>
          </a:p>
        </p:txBody>
      </p:sp>
      <p:cxnSp>
        <p:nvCxnSpPr>
          <p:cNvPr id="32" name="Straight Arrow Connector 31"/>
          <p:cNvCxnSpPr>
            <a:stCxn id="11" idx="3"/>
          </p:cNvCxnSpPr>
          <p:nvPr>
            <p:custDataLst>
              <p:tags r:id="rId18"/>
            </p:custDataLst>
          </p:nvPr>
        </p:nvCxnSpPr>
        <p:spPr>
          <a:xfrm flipV="1">
            <a:off x="6096000" y="2878697"/>
            <a:ext cx="1066800" cy="1143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custDataLst>
              <p:tags r:id="rId19"/>
            </p:custDataLst>
          </p:nvPr>
        </p:nvCxnSpPr>
        <p:spPr>
          <a:xfrm flipV="1">
            <a:off x="6096000" y="2650097"/>
            <a:ext cx="1066800" cy="381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custDataLst>
              <p:tags r:id="rId20"/>
            </p:custDataLst>
          </p:nvPr>
        </p:nvCxnSpPr>
        <p:spPr>
          <a:xfrm>
            <a:off x="6096000" y="2040497"/>
            <a:ext cx="1066800" cy="4572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custDataLst>
              <p:tags r:id="rId21"/>
            </p:custDataLst>
          </p:nvPr>
        </p:nvCxnSpPr>
        <p:spPr>
          <a:xfrm rot="16200000" flipH="1">
            <a:off x="6057900" y="1087997"/>
            <a:ext cx="1219200" cy="1143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28600" y="4427522"/>
            <a:ext cx="1701107" cy="584775"/>
          </a:xfrm>
          <a:prstGeom prst="rect">
            <a:avLst/>
          </a:prstGeom>
          <a:noFill/>
        </p:spPr>
        <p:txBody>
          <a:bodyPr wrap="none" rtlCol="0">
            <a:spAutoFit/>
          </a:bodyPr>
          <a:lstStyle/>
          <a:p>
            <a:r>
              <a:rPr lang="en-US" sz="3200" dirty="0" smtClean="0">
                <a:solidFill>
                  <a:schemeClr val="accent5">
                    <a:lumMod val="60000"/>
                    <a:lumOff val="40000"/>
                  </a:schemeClr>
                </a:solidFill>
              </a:rPr>
              <a:t>Compiler</a:t>
            </a:r>
            <a:endParaRPr lang="en-US" sz="3200" dirty="0">
              <a:solidFill>
                <a:schemeClr val="accent5">
                  <a:lumMod val="60000"/>
                  <a:lumOff val="40000"/>
                </a:schemeClr>
              </a:solidFill>
            </a:endParaRPr>
          </a:p>
        </p:txBody>
      </p:sp>
      <p:cxnSp>
        <p:nvCxnSpPr>
          <p:cNvPr id="5" name="Straight Arrow Connector 4"/>
          <p:cNvCxnSpPr/>
          <p:nvPr/>
        </p:nvCxnSpPr>
        <p:spPr>
          <a:xfrm flipV="1">
            <a:off x="876300" y="2269097"/>
            <a:ext cx="1053407" cy="2158425"/>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944861" y="5587425"/>
            <a:ext cx="1931939" cy="584775"/>
          </a:xfrm>
          <a:prstGeom prst="rect">
            <a:avLst/>
          </a:prstGeom>
          <a:noFill/>
        </p:spPr>
        <p:txBody>
          <a:bodyPr wrap="none" rtlCol="0">
            <a:spAutoFit/>
          </a:bodyPr>
          <a:lstStyle/>
          <a:p>
            <a:r>
              <a:rPr lang="en-US" sz="3200" dirty="0" smtClean="0">
                <a:solidFill>
                  <a:schemeClr val="accent5">
                    <a:lumMod val="60000"/>
                    <a:lumOff val="40000"/>
                  </a:schemeClr>
                </a:solidFill>
              </a:rPr>
              <a:t>Assembler</a:t>
            </a:r>
            <a:endParaRPr lang="en-US" sz="3200" dirty="0">
              <a:solidFill>
                <a:schemeClr val="accent5">
                  <a:lumMod val="60000"/>
                  <a:lumOff val="40000"/>
                </a:schemeClr>
              </a:solidFill>
            </a:endParaRPr>
          </a:p>
        </p:txBody>
      </p:sp>
      <p:cxnSp>
        <p:nvCxnSpPr>
          <p:cNvPr id="30" name="Straight Arrow Connector 29"/>
          <p:cNvCxnSpPr/>
          <p:nvPr/>
        </p:nvCxnSpPr>
        <p:spPr>
          <a:xfrm flipV="1">
            <a:off x="3810000" y="3429001"/>
            <a:ext cx="381000" cy="2158424"/>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3505200" y="668898"/>
            <a:ext cx="1752600" cy="2781299"/>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5847886" y="5867400"/>
            <a:ext cx="1109214" cy="584775"/>
          </a:xfrm>
          <a:prstGeom prst="rect">
            <a:avLst/>
          </a:prstGeom>
          <a:noFill/>
        </p:spPr>
        <p:txBody>
          <a:bodyPr wrap="none" rtlCol="0">
            <a:spAutoFit/>
          </a:bodyPr>
          <a:lstStyle/>
          <a:p>
            <a:r>
              <a:rPr lang="en-US" sz="3200" dirty="0" smtClean="0">
                <a:solidFill>
                  <a:schemeClr val="accent5">
                    <a:lumMod val="60000"/>
                    <a:lumOff val="40000"/>
                  </a:schemeClr>
                </a:solidFill>
              </a:rPr>
              <a:t>linker</a:t>
            </a:r>
            <a:endParaRPr lang="en-US" sz="3200" dirty="0">
              <a:solidFill>
                <a:schemeClr val="accent5">
                  <a:lumMod val="60000"/>
                  <a:lumOff val="40000"/>
                </a:schemeClr>
              </a:solidFill>
            </a:endParaRPr>
          </a:p>
        </p:txBody>
      </p:sp>
      <p:cxnSp>
        <p:nvCxnSpPr>
          <p:cNvPr id="34" name="Straight Arrow Connector 33"/>
          <p:cNvCxnSpPr>
            <a:stCxn id="33" idx="0"/>
            <a:endCxn id="43" idx="4"/>
          </p:cNvCxnSpPr>
          <p:nvPr/>
        </p:nvCxnSpPr>
        <p:spPr>
          <a:xfrm flipV="1">
            <a:off x="6402493" y="4631297"/>
            <a:ext cx="150707" cy="1236103"/>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76200" y="2362200"/>
            <a:ext cx="1603709" cy="1077218"/>
          </a:xfrm>
          <a:prstGeom prst="rect">
            <a:avLst/>
          </a:prstGeom>
          <a:noFill/>
        </p:spPr>
        <p:txBody>
          <a:bodyPr wrap="none" rtlCol="0">
            <a:spAutoFit/>
          </a:bodyPr>
          <a:lstStyle/>
          <a:p>
            <a:r>
              <a:rPr lang="en-US" sz="3200" dirty="0" smtClean="0">
                <a:solidFill>
                  <a:schemeClr val="accent5">
                    <a:lumMod val="60000"/>
                    <a:lumOff val="40000"/>
                  </a:schemeClr>
                </a:solidFill>
              </a:rPr>
              <a:t>C source</a:t>
            </a:r>
          </a:p>
          <a:p>
            <a:r>
              <a:rPr lang="en-US" sz="3200" dirty="0" smtClean="0">
                <a:solidFill>
                  <a:schemeClr val="accent5">
                    <a:lumMod val="60000"/>
                    <a:lumOff val="40000"/>
                  </a:schemeClr>
                </a:solidFill>
              </a:rPr>
              <a:t>files</a:t>
            </a:r>
            <a:endParaRPr lang="en-US" sz="3200" dirty="0">
              <a:solidFill>
                <a:schemeClr val="accent5">
                  <a:lumMod val="60000"/>
                  <a:lumOff val="40000"/>
                </a:schemeClr>
              </a:solidFill>
            </a:endParaRPr>
          </a:p>
        </p:txBody>
      </p:sp>
      <p:sp>
        <p:nvSpPr>
          <p:cNvPr id="35" name="TextBox 34"/>
          <p:cNvSpPr txBox="1"/>
          <p:nvPr/>
        </p:nvSpPr>
        <p:spPr>
          <a:xfrm>
            <a:off x="2362200" y="3325479"/>
            <a:ext cx="1731564" cy="1077218"/>
          </a:xfrm>
          <a:prstGeom prst="rect">
            <a:avLst/>
          </a:prstGeom>
          <a:noFill/>
        </p:spPr>
        <p:txBody>
          <a:bodyPr wrap="none" rtlCol="0">
            <a:spAutoFit/>
          </a:bodyPr>
          <a:lstStyle/>
          <a:p>
            <a:r>
              <a:rPr lang="en-US" sz="3200" dirty="0" smtClean="0">
                <a:solidFill>
                  <a:schemeClr val="accent5">
                    <a:lumMod val="60000"/>
                    <a:lumOff val="40000"/>
                  </a:schemeClr>
                </a:solidFill>
              </a:rPr>
              <a:t>assembly</a:t>
            </a:r>
          </a:p>
          <a:p>
            <a:r>
              <a:rPr lang="en-US" sz="3200" dirty="0" smtClean="0">
                <a:solidFill>
                  <a:schemeClr val="accent5">
                    <a:lumMod val="60000"/>
                    <a:lumOff val="40000"/>
                  </a:schemeClr>
                </a:solidFill>
              </a:rPr>
              <a:t>files</a:t>
            </a:r>
          </a:p>
        </p:txBody>
      </p:sp>
      <p:sp>
        <p:nvSpPr>
          <p:cNvPr id="36" name="TextBox 35"/>
          <p:cNvSpPr txBox="1"/>
          <p:nvPr/>
        </p:nvSpPr>
        <p:spPr>
          <a:xfrm>
            <a:off x="4745436" y="5282625"/>
            <a:ext cx="1486304" cy="584775"/>
          </a:xfrm>
          <a:prstGeom prst="rect">
            <a:avLst/>
          </a:prstGeom>
          <a:noFill/>
        </p:spPr>
        <p:txBody>
          <a:bodyPr wrap="none" rtlCol="0">
            <a:spAutoFit/>
          </a:bodyPr>
          <a:lstStyle/>
          <a:p>
            <a:r>
              <a:rPr lang="en-US" sz="3200" dirty="0" err="1">
                <a:solidFill>
                  <a:schemeClr val="accent5">
                    <a:lumMod val="60000"/>
                    <a:lumOff val="40000"/>
                  </a:schemeClr>
                </a:solidFill>
              </a:rPr>
              <a:t>o</a:t>
            </a:r>
            <a:r>
              <a:rPr lang="en-US" sz="3200" dirty="0" err="1" smtClean="0">
                <a:solidFill>
                  <a:schemeClr val="accent5">
                    <a:lumMod val="60000"/>
                    <a:lumOff val="40000"/>
                  </a:schemeClr>
                </a:solidFill>
              </a:rPr>
              <a:t>bj</a:t>
            </a:r>
            <a:r>
              <a:rPr lang="en-US" sz="3200" dirty="0" smtClean="0">
                <a:solidFill>
                  <a:schemeClr val="accent5">
                    <a:lumMod val="60000"/>
                    <a:lumOff val="40000"/>
                  </a:schemeClr>
                </a:solidFill>
              </a:rPr>
              <a:t> files</a:t>
            </a:r>
          </a:p>
        </p:txBody>
      </p:sp>
      <p:sp>
        <p:nvSpPr>
          <p:cNvPr id="37" name="TextBox 36"/>
          <p:cNvSpPr txBox="1"/>
          <p:nvPr/>
        </p:nvSpPr>
        <p:spPr>
          <a:xfrm>
            <a:off x="7162800" y="1219200"/>
            <a:ext cx="1986826" cy="1077218"/>
          </a:xfrm>
          <a:prstGeom prst="rect">
            <a:avLst/>
          </a:prstGeom>
          <a:noFill/>
        </p:spPr>
        <p:txBody>
          <a:bodyPr wrap="none" rtlCol="0">
            <a:spAutoFit/>
          </a:bodyPr>
          <a:lstStyle/>
          <a:p>
            <a:r>
              <a:rPr lang="en-US" sz="3200" dirty="0">
                <a:solidFill>
                  <a:schemeClr val="accent5">
                    <a:lumMod val="60000"/>
                    <a:lumOff val="40000"/>
                  </a:schemeClr>
                </a:solidFill>
              </a:rPr>
              <a:t>e</a:t>
            </a:r>
            <a:r>
              <a:rPr lang="en-US" sz="3200" dirty="0" smtClean="0">
                <a:solidFill>
                  <a:schemeClr val="accent5">
                    <a:lumMod val="60000"/>
                    <a:lumOff val="40000"/>
                  </a:schemeClr>
                </a:solidFill>
              </a:rPr>
              <a:t>xecutable</a:t>
            </a:r>
          </a:p>
          <a:p>
            <a:r>
              <a:rPr lang="en-US" sz="3200" dirty="0" smtClean="0">
                <a:solidFill>
                  <a:schemeClr val="accent5">
                    <a:lumMod val="60000"/>
                    <a:lumOff val="40000"/>
                  </a:schemeClr>
                </a:solidFill>
              </a:rPr>
              <a:t>program</a:t>
            </a:r>
          </a:p>
        </p:txBody>
      </p:sp>
      <p:cxnSp>
        <p:nvCxnSpPr>
          <p:cNvPr id="39" name="Straight Arrow Connector 38"/>
          <p:cNvCxnSpPr/>
          <p:nvPr>
            <p:custDataLst>
              <p:tags r:id="rId22"/>
            </p:custDataLst>
          </p:nvPr>
        </p:nvCxnSpPr>
        <p:spPr>
          <a:xfrm rot="5400000">
            <a:off x="7048500" y="3962969"/>
            <a:ext cx="1752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custDataLst>
              <p:tags r:id="rId23"/>
            </p:custDataLst>
          </p:nvPr>
        </p:nvSpPr>
        <p:spPr>
          <a:xfrm>
            <a:off x="6934200" y="4839269"/>
            <a:ext cx="2057400" cy="1828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Executing </a:t>
            </a:r>
          </a:p>
          <a:p>
            <a:pPr algn="ctr"/>
            <a:r>
              <a:rPr lang="en-US" sz="2800" dirty="0" smtClean="0"/>
              <a:t>in</a:t>
            </a:r>
          </a:p>
          <a:p>
            <a:pPr algn="ctr"/>
            <a:r>
              <a:rPr lang="en-US" sz="2800" dirty="0" smtClean="0"/>
              <a:t>Memory</a:t>
            </a:r>
            <a:endParaRPr lang="en-US" sz="2800" dirty="0"/>
          </a:p>
        </p:txBody>
      </p:sp>
      <p:sp>
        <p:nvSpPr>
          <p:cNvPr id="43" name="Oval 42"/>
          <p:cNvSpPr/>
          <p:nvPr/>
        </p:nvSpPr>
        <p:spPr>
          <a:xfrm>
            <a:off x="6248400" y="821298"/>
            <a:ext cx="609600" cy="3809999"/>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7962900" y="3729309"/>
            <a:ext cx="1255472" cy="584775"/>
          </a:xfrm>
          <a:prstGeom prst="rect">
            <a:avLst/>
          </a:prstGeom>
          <a:noFill/>
        </p:spPr>
        <p:txBody>
          <a:bodyPr wrap="none" rtlCol="0">
            <a:spAutoFit/>
          </a:bodyPr>
          <a:lstStyle/>
          <a:p>
            <a:r>
              <a:rPr lang="en-US" sz="3200" dirty="0" smtClean="0">
                <a:solidFill>
                  <a:schemeClr val="accent5">
                    <a:lumMod val="60000"/>
                    <a:lumOff val="40000"/>
                  </a:schemeClr>
                </a:solidFill>
              </a:rPr>
              <a:t>loader</a:t>
            </a:r>
          </a:p>
        </p:txBody>
      </p:sp>
      <p:sp>
        <p:nvSpPr>
          <p:cNvPr id="45" name="TextBox 44"/>
          <p:cNvSpPr txBox="1"/>
          <p:nvPr/>
        </p:nvSpPr>
        <p:spPr>
          <a:xfrm>
            <a:off x="7010400" y="6197025"/>
            <a:ext cx="1450846" cy="584775"/>
          </a:xfrm>
          <a:prstGeom prst="rect">
            <a:avLst/>
          </a:prstGeom>
          <a:noFill/>
        </p:spPr>
        <p:txBody>
          <a:bodyPr wrap="none" rtlCol="0">
            <a:spAutoFit/>
          </a:bodyPr>
          <a:lstStyle/>
          <a:p>
            <a:r>
              <a:rPr lang="en-US" sz="3200" dirty="0" smtClean="0">
                <a:solidFill>
                  <a:schemeClr val="accent5">
                    <a:lumMod val="60000"/>
                    <a:lumOff val="40000"/>
                  </a:schemeClr>
                </a:solidFill>
              </a:rPr>
              <a:t>process</a:t>
            </a:r>
          </a:p>
        </p:txBody>
      </p:sp>
      <p:sp>
        <p:nvSpPr>
          <p:cNvPr id="46" name="TextBox 45"/>
          <p:cNvSpPr txBox="1"/>
          <p:nvPr/>
        </p:nvSpPr>
        <p:spPr>
          <a:xfrm>
            <a:off x="7924800" y="2891135"/>
            <a:ext cx="1149289" cy="707886"/>
          </a:xfrm>
          <a:prstGeom prst="rect">
            <a:avLst/>
          </a:prstGeom>
          <a:noFill/>
        </p:spPr>
        <p:txBody>
          <a:bodyPr wrap="none" rtlCol="0">
            <a:spAutoFit/>
          </a:bodyPr>
          <a:lstStyle/>
          <a:p>
            <a:r>
              <a:rPr lang="en-US" sz="2000" dirty="0">
                <a:solidFill>
                  <a:schemeClr val="accent5">
                    <a:lumMod val="60000"/>
                    <a:lumOff val="40000"/>
                  </a:schemeClr>
                </a:solidFill>
              </a:rPr>
              <a:t>e</a:t>
            </a:r>
            <a:r>
              <a:rPr lang="en-US" sz="2000" dirty="0" smtClean="0">
                <a:solidFill>
                  <a:schemeClr val="accent5">
                    <a:lumMod val="60000"/>
                    <a:lumOff val="40000"/>
                  </a:schemeClr>
                </a:solidFill>
              </a:rPr>
              <a:t>xists on </a:t>
            </a:r>
          </a:p>
          <a:p>
            <a:r>
              <a:rPr lang="en-US" sz="2000" dirty="0" smtClean="0">
                <a:solidFill>
                  <a:schemeClr val="accent5">
                    <a:lumMod val="60000"/>
                    <a:lumOff val="40000"/>
                  </a:schemeClr>
                </a:solidFill>
              </a:rPr>
              <a:t>disk</a:t>
            </a:r>
          </a:p>
        </p:txBody>
      </p:sp>
      <p:sp>
        <p:nvSpPr>
          <p:cNvPr id="15" name="Oval 14"/>
          <p:cNvSpPr/>
          <p:nvPr/>
        </p:nvSpPr>
        <p:spPr>
          <a:xfrm>
            <a:off x="7010400" y="5012297"/>
            <a:ext cx="1981200" cy="1439878"/>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itle 1"/>
          <p:cNvSpPr>
            <a:spLocks noGrp="1"/>
          </p:cNvSpPr>
          <p:nvPr>
            <p:ph type="title"/>
            <p:custDataLst>
              <p:tags r:id="rId24"/>
            </p:custDataLst>
          </p:nvPr>
        </p:nvSpPr>
        <p:spPr>
          <a:xfrm>
            <a:off x="228600" y="0"/>
            <a:ext cx="8686800" cy="533400"/>
          </a:xfrm>
        </p:spPr>
        <p:txBody>
          <a:bodyPr>
            <a:normAutofit fontScale="90000"/>
          </a:bodyPr>
          <a:lstStyle/>
          <a:p>
            <a:r>
              <a:rPr lang="en-US" dirty="0" smtClean="0"/>
              <a:t>Example #2: Review of Program Layout</a:t>
            </a:r>
            <a:endParaRPr lang="en-US" dirty="0"/>
          </a:p>
        </p:txBody>
      </p:sp>
    </p:spTree>
    <p:extLst>
      <p:ext uri="{BB962C8B-B14F-4D97-AF65-F5344CB8AC3E}">
        <p14:creationId xmlns:p14="http://schemas.microsoft.com/office/powerpoint/2010/main" val="94454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9"/>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32"/>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38"/>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40"/>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42"/>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37"/>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34"/>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33"/>
                                        </p:tgtEl>
                                        <p:attrNameLst>
                                          <p:attrName>style.visibility</p:attrName>
                                        </p:attrNameLst>
                                      </p:cBhvr>
                                      <p:to>
                                        <p:strVal val="visible"/>
                                      </p:to>
                                    </p:set>
                                  </p:childTnLst>
                                </p:cTn>
                              </p:par>
                            </p:childTnLst>
                          </p:cTn>
                        </p:par>
                        <p:par>
                          <p:cTn id="95" fill="hold">
                            <p:stCondLst>
                              <p:cond delay="0"/>
                            </p:stCondLst>
                            <p:childTnLst>
                              <p:par>
                                <p:cTn id="96" presetID="1" presetClass="entr" presetSubtype="0" fill="hold" grpId="0" nodeType="afterEffect">
                                  <p:stCondLst>
                                    <p:cond delay="0"/>
                                  </p:stCondLst>
                                  <p:childTnLst>
                                    <p:set>
                                      <p:cBhvr>
                                        <p:cTn id="97" dur="1" fill="hold">
                                          <p:stCondLst>
                                            <p:cond delay="0"/>
                                          </p:stCondLst>
                                        </p:cTn>
                                        <p:tgtEl>
                                          <p:spTgt spid="43"/>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nodeType="clickEffect">
                                  <p:stCondLst>
                                    <p:cond delay="0"/>
                                  </p:stCondLst>
                                  <p:childTnLst>
                                    <p:set>
                                      <p:cBhvr>
                                        <p:cTn id="101" dur="1" fill="hold">
                                          <p:stCondLst>
                                            <p:cond delay="0"/>
                                          </p:stCondLst>
                                        </p:cTn>
                                        <p:tgtEl>
                                          <p:spTgt spid="39"/>
                                        </p:tgtEl>
                                        <p:attrNameLst>
                                          <p:attrName>style.visibility</p:attrName>
                                        </p:attrNameLst>
                                      </p:cBhvr>
                                      <p:to>
                                        <p:strVal val="visible"/>
                                      </p:to>
                                    </p:set>
                                  </p:childTnLst>
                                </p:cTn>
                              </p:par>
                              <p:par>
                                <p:cTn id="102" presetID="1" presetClass="entr" presetSubtype="0" fill="hold" grpId="0" nodeType="withEffect">
                                  <p:stCondLst>
                                    <p:cond delay="0"/>
                                  </p:stCondLst>
                                  <p:childTnLst>
                                    <p:set>
                                      <p:cBhvr>
                                        <p:cTn id="103" dur="1" fill="hold">
                                          <p:stCondLst>
                                            <p:cond delay="0"/>
                                          </p:stCondLst>
                                        </p:cTn>
                                        <p:tgtEl>
                                          <p:spTgt spid="41"/>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grpId="0" nodeType="clickEffect">
                                  <p:stCondLst>
                                    <p:cond delay="0"/>
                                  </p:stCondLst>
                                  <p:childTnLst>
                                    <p:set>
                                      <p:cBhvr>
                                        <p:cTn id="107" dur="1" fill="hold">
                                          <p:stCondLst>
                                            <p:cond delay="0"/>
                                          </p:stCondLst>
                                        </p:cTn>
                                        <p:tgtEl>
                                          <p:spTgt spid="44"/>
                                        </p:tgtEl>
                                        <p:attrNameLst>
                                          <p:attrName>style.visibility</p:attrName>
                                        </p:attrNameLst>
                                      </p:cBhvr>
                                      <p:to>
                                        <p:strVal val="visible"/>
                                      </p:to>
                                    </p:se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45"/>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1" presetClass="entr" presetSubtype="0" fill="hold" grpId="0" nodeType="clickEffect">
                                  <p:stCondLst>
                                    <p:cond delay="0"/>
                                  </p:stCondLst>
                                  <p:childTnLst>
                                    <p:set>
                                      <p:cBhvr>
                                        <p:cTn id="115" dur="1" fill="hold">
                                          <p:stCondLst>
                                            <p:cond delay="0"/>
                                          </p:stCondLst>
                                        </p:cTn>
                                        <p:tgtEl>
                                          <p:spTgt spid="46"/>
                                        </p:tgtEl>
                                        <p:attrNameLst>
                                          <p:attrName>style.visibility</p:attrName>
                                        </p:attrNameLst>
                                      </p:cBhvr>
                                      <p:to>
                                        <p:strVal val="visible"/>
                                      </p:to>
                                    </p:set>
                                  </p:childTnLst>
                                </p:cTn>
                              </p:par>
                            </p:childTnLst>
                          </p:cTn>
                        </p:par>
                      </p:childTnLst>
                    </p:cTn>
                  </p:par>
                  <p:par>
                    <p:cTn id="116" fill="hold">
                      <p:stCondLst>
                        <p:cond delay="indefinite"/>
                      </p:stCondLst>
                      <p:childTnLst>
                        <p:par>
                          <p:cTn id="117" fill="hold">
                            <p:stCondLst>
                              <p:cond delay="0"/>
                            </p:stCondLst>
                            <p:childTnLst>
                              <p:par>
                                <p:cTn id="118" presetID="1" presetClass="entr" presetSubtype="0" fill="hold" grpId="0" nodeType="clickEffect">
                                  <p:stCondLst>
                                    <p:cond delay="0"/>
                                  </p:stCondLst>
                                  <p:childTnLst>
                                    <p:set>
                                      <p:cBhvr>
                                        <p:cTn id="119"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23" grpId="0" animBg="1"/>
      <p:bldP spid="25" grpId="0" animBg="1"/>
      <p:bldP spid="26" grpId="0" animBg="1"/>
      <p:bldP spid="29" grpId="0" animBg="1"/>
      <p:bldP spid="2" grpId="0"/>
      <p:bldP spid="28" grpId="0"/>
      <p:bldP spid="7" grpId="0" animBg="1"/>
      <p:bldP spid="33" grpId="0"/>
      <p:bldP spid="31" grpId="0"/>
      <p:bldP spid="35" grpId="0"/>
      <p:bldP spid="36" grpId="0"/>
      <p:bldP spid="37" grpId="0"/>
      <p:bldP spid="41" grpId="0" animBg="1"/>
      <p:bldP spid="43" grpId="0" animBg="1"/>
      <p:bldP spid="44" grpId="0"/>
      <p:bldP spid="45" grpId="0"/>
      <p:bldP spid="46" grpId="0"/>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Recap: Calling Conventions</a:t>
            </a:r>
            <a:endParaRPr lang="en-US" dirty="0"/>
          </a:p>
        </p:txBody>
      </p:sp>
      <p:sp>
        <p:nvSpPr>
          <p:cNvPr id="3" name="Content Placeholder 2"/>
          <p:cNvSpPr>
            <a:spLocks noGrp="1"/>
          </p:cNvSpPr>
          <p:nvPr>
            <p:ph idx="1"/>
            <p:custDataLst>
              <p:tags r:id="rId2"/>
            </p:custDataLst>
          </p:nvPr>
        </p:nvSpPr>
        <p:spPr>
          <a:xfrm>
            <a:off x="0" y="609600"/>
            <a:ext cx="8686800" cy="6400800"/>
          </a:xfrm>
        </p:spPr>
        <p:txBody>
          <a:bodyPr>
            <a:normAutofit/>
          </a:bodyPr>
          <a:lstStyle/>
          <a:p>
            <a:pPr lvl="1"/>
            <a:r>
              <a:rPr lang="en-US" sz="2200" dirty="0" smtClean="0">
                <a:solidFill>
                  <a:schemeClr val="accent5">
                    <a:lumMod val="60000"/>
                    <a:lumOff val="40000"/>
                  </a:schemeClr>
                </a:solidFill>
              </a:rPr>
              <a:t>first four</a:t>
            </a:r>
            <a:r>
              <a:rPr lang="en-US" sz="2200" dirty="0" smtClean="0">
                <a:solidFill>
                  <a:schemeClr val="accent1"/>
                </a:solidFill>
              </a:rPr>
              <a:t> </a:t>
            </a:r>
            <a:r>
              <a:rPr lang="en-US" sz="2200" dirty="0" err="1" smtClean="0"/>
              <a:t>arg</a:t>
            </a:r>
            <a:r>
              <a:rPr lang="en-US" sz="2200" dirty="0" smtClean="0"/>
              <a:t> words passed in </a:t>
            </a:r>
            <a:r>
              <a:rPr lang="en-US" sz="2200" dirty="0" smtClean="0">
                <a:solidFill>
                  <a:schemeClr val="accent5">
                    <a:lumMod val="60000"/>
                    <a:lumOff val="40000"/>
                  </a:schemeClr>
                </a:solidFill>
              </a:rPr>
              <a:t>$a0, $a1, $a2, $a3</a:t>
            </a:r>
          </a:p>
          <a:p>
            <a:pPr lvl="1"/>
            <a:r>
              <a:rPr lang="en-US" sz="2200" dirty="0" smtClean="0"/>
              <a:t>remaining </a:t>
            </a:r>
            <a:r>
              <a:rPr lang="en-US" sz="2200" dirty="0" err="1" smtClean="0"/>
              <a:t>arg</a:t>
            </a:r>
            <a:r>
              <a:rPr lang="en-US" sz="2200" dirty="0" smtClean="0"/>
              <a:t> words passed </a:t>
            </a:r>
            <a:r>
              <a:rPr lang="en-US" sz="2200" dirty="0" smtClean="0">
                <a:solidFill>
                  <a:schemeClr val="accent5">
                    <a:lumMod val="60000"/>
                    <a:lumOff val="40000"/>
                  </a:schemeClr>
                </a:solidFill>
              </a:rPr>
              <a:t>in parent’s stack frame</a:t>
            </a:r>
          </a:p>
          <a:p>
            <a:pPr lvl="1"/>
            <a:r>
              <a:rPr lang="en-US" sz="2200" dirty="0" smtClean="0"/>
              <a:t>return value (if any) in </a:t>
            </a:r>
            <a:r>
              <a:rPr lang="en-US" sz="2200" dirty="0" smtClean="0">
                <a:solidFill>
                  <a:schemeClr val="accent5">
                    <a:lumMod val="60000"/>
                    <a:lumOff val="40000"/>
                  </a:schemeClr>
                </a:solidFill>
              </a:rPr>
              <a:t>$v0, $v1</a:t>
            </a:r>
          </a:p>
          <a:p>
            <a:pPr lvl="1"/>
            <a:r>
              <a:rPr lang="en-US" sz="2200" dirty="0"/>
              <a:t>stack frame at </a:t>
            </a:r>
            <a:r>
              <a:rPr lang="en-US" sz="2200" dirty="0">
                <a:solidFill>
                  <a:schemeClr val="accent5">
                    <a:lumMod val="60000"/>
                    <a:lumOff val="40000"/>
                  </a:schemeClr>
                </a:solidFill>
              </a:rPr>
              <a:t>$</a:t>
            </a:r>
            <a:r>
              <a:rPr lang="en-US" sz="2200" dirty="0" err="1">
                <a:solidFill>
                  <a:schemeClr val="accent5">
                    <a:lumMod val="60000"/>
                    <a:lumOff val="40000"/>
                  </a:schemeClr>
                </a:solidFill>
              </a:rPr>
              <a:t>sp</a:t>
            </a:r>
            <a:endParaRPr lang="en-US" sz="2200" dirty="0">
              <a:solidFill>
                <a:schemeClr val="accent5">
                  <a:lumMod val="60000"/>
                  <a:lumOff val="40000"/>
                </a:schemeClr>
              </a:solidFill>
            </a:endParaRPr>
          </a:p>
          <a:p>
            <a:pPr lvl="2"/>
            <a:r>
              <a:rPr lang="en-US" sz="1800" dirty="0"/>
              <a:t>contains </a:t>
            </a:r>
            <a:r>
              <a:rPr lang="en-US" sz="1800" dirty="0">
                <a:solidFill>
                  <a:schemeClr val="accent5">
                    <a:lumMod val="60000"/>
                    <a:lumOff val="40000"/>
                  </a:schemeClr>
                </a:solidFill>
              </a:rPr>
              <a:t>$</a:t>
            </a:r>
            <a:r>
              <a:rPr lang="en-US" sz="1800" dirty="0" err="1">
                <a:solidFill>
                  <a:schemeClr val="accent5">
                    <a:lumMod val="60000"/>
                    <a:lumOff val="40000"/>
                  </a:schemeClr>
                </a:solidFill>
              </a:rPr>
              <a:t>ra</a:t>
            </a:r>
            <a:r>
              <a:rPr lang="en-US" sz="1800" dirty="0">
                <a:solidFill>
                  <a:schemeClr val="accent1"/>
                </a:solidFill>
              </a:rPr>
              <a:t> </a:t>
            </a:r>
            <a:r>
              <a:rPr lang="en-US" sz="1800" dirty="0"/>
              <a:t>(clobbered on JAL  </a:t>
            </a:r>
            <a:r>
              <a:rPr lang="en-US" sz="1800" dirty="0" smtClean="0"/>
              <a:t>to </a:t>
            </a:r>
            <a:r>
              <a:rPr lang="en-US" sz="1800" dirty="0"/>
              <a:t>sub-functions</a:t>
            </a:r>
            <a:r>
              <a:rPr lang="en-US" sz="1800" dirty="0" smtClean="0"/>
              <a:t>)</a:t>
            </a:r>
          </a:p>
          <a:p>
            <a:pPr lvl="2"/>
            <a:r>
              <a:rPr lang="en-US" sz="1800" dirty="0" smtClean="0"/>
              <a:t> contains </a:t>
            </a:r>
            <a:r>
              <a:rPr lang="en-US" sz="1800" dirty="0" smtClean="0">
                <a:solidFill>
                  <a:schemeClr val="accent5">
                    <a:lumMod val="60000"/>
                    <a:lumOff val="40000"/>
                  </a:schemeClr>
                </a:solidFill>
              </a:rPr>
              <a:t>$</a:t>
            </a:r>
            <a:r>
              <a:rPr lang="en-US" sz="1800" dirty="0" err="1" smtClean="0">
                <a:solidFill>
                  <a:schemeClr val="accent5">
                    <a:lumMod val="60000"/>
                    <a:lumOff val="40000"/>
                  </a:schemeClr>
                </a:solidFill>
              </a:rPr>
              <a:t>fp</a:t>
            </a:r>
            <a:endParaRPr lang="en-US" sz="1800" dirty="0">
              <a:solidFill>
                <a:schemeClr val="accent5">
                  <a:lumMod val="60000"/>
                  <a:lumOff val="40000"/>
                </a:schemeClr>
              </a:solidFill>
            </a:endParaRPr>
          </a:p>
          <a:p>
            <a:pPr lvl="2"/>
            <a:r>
              <a:rPr lang="en-US" sz="1800" dirty="0"/>
              <a:t>contains </a:t>
            </a:r>
            <a:r>
              <a:rPr lang="en-US" sz="1800" dirty="0">
                <a:solidFill>
                  <a:schemeClr val="accent5">
                    <a:lumMod val="60000"/>
                    <a:lumOff val="40000"/>
                  </a:schemeClr>
                </a:solidFill>
              </a:rPr>
              <a:t>local </a:t>
            </a:r>
            <a:r>
              <a:rPr lang="en-US" sz="1800" dirty="0" err="1">
                <a:solidFill>
                  <a:schemeClr val="accent5">
                    <a:lumMod val="60000"/>
                    <a:lumOff val="40000"/>
                  </a:schemeClr>
                </a:solidFill>
              </a:rPr>
              <a:t>vars</a:t>
            </a:r>
            <a:r>
              <a:rPr lang="en-US" sz="1800" dirty="0">
                <a:solidFill>
                  <a:schemeClr val="accent1"/>
                </a:solidFill>
              </a:rPr>
              <a:t> </a:t>
            </a:r>
            <a:r>
              <a:rPr lang="en-US" sz="1800" dirty="0"/>
              <a:t>(possibly </a:t>
            </a:r>
            <a:endParaRPr lang="en-US" sz="1800" dirty="0" smtClean="0"/>
          </a:p>
          <a:p>
            <a:pPr marL="688975" lvl="2" indent="0">
              <a:buNone/>
            </a:pPr>
            <a:r>
              <a:rPr lang="en-US" sz="1800" dirty="0"/>
              <a:t>	</a:t>
            </a:r>
            <a:r>
              <a:rPr lang="en-US" sz="1800" dirty="0" smtClean="0"/>
              <a:t>clobbered by </a:t>
            </a:r>
            <a:r>
              <a:rPr lang="en-US" sz="1800" dirty="0"/>
              <a:t>sub-functions)</a:t>
            </a:r>
          </a:p>
          <a:p>
            <a:pPr lvl="2"/>
            <a:r>
              <a:rPr lang="en-US" sz="1800" dirty="0">
                <a:solidFill>
                  <a:schemeClr val="accent5">
                    <a:lumMod val="60000"/>
                    <a:lumOff val="40000"/>
                  </a:schemeClr>
                </a:solidFill>
              </a:rPr>
              <a:t>contains extra arguments to </a:t>
            </a:r>
            <a:r>
              <a:rPr lang="en-US" sz="1800" dirty="0" smtClean="0">
                <a:solidFill>
                  <a:schemeClr val="accent5">
                    <a:lumMod val="60000"/>
                    <a:lumOff val="40000"/>
                  </a:schemeClr>
                </a:solidFill>
              </a:rPr>
              <a:t>sub-functions</a:t>
            </a:r>
          </a:p>
          <a:p>
            <a:pPr marL="688975" lvl="2" indent="0">
              <a:buNone/>
            </a:pPr>
            <a:r>
              <a:rPr lang="en-US" sz="1800" dirty="0" smtClean="0">
                <a:solidFill>
                  <a:schemeClr val="accent5">
                    <a:lumMod val="60000"/>
                    <a:lumOff val="40000"/>
                  </a:schemeClr>
                </a:solidFill>
              </a:rPr>
              <a:t>	(i.e. argument “spilling)</a:t>
            </a:r>
            <a:endParaRPr lang="en-US" sz="1800" dirty="0">
              <a:solidFill>
                <a:schemeClr val="accent5">
                  <a:lumMod val="60000"/>
                  <a:lumOff val="40000"/>
                </a:schemeClr>
              </a:solidFill>
            </a:endParaRPr>
          </a:p>
          <a:p>
            <a:pPr lvl="2"/>
            <a:r>
              <a:rPr lang="en-US" sz="1800" dirty="0">
                <a:solidFill>
                  <a:schemeClr val="accent5">
                    <a:lumMod val="60000"/>
                    <a:lumOff val="40000"/>
                  </a:schemeClr>
                </a:solidFill>
              </a:rPr>
              <a:t>contains space for first 4 arguments </a:t>
            </a:r>
            <a:r>
              <a:rPr lang="en-US" sz="1800" dirty="0" smtClean="0">
                <a:solidFill>
                  <a:schemeClr val="accent5">
                    <a:lumMod val="60000"/>
                    <a:lumOff val="40000"/>
                  </a:schemeClr>
                </a:solidFill>
              </a:rPr>
              <a:t>to sub-functions</a:t>
            </a:r>
          </a:p>
          <a:p>
            <a:pPr lvl="1"/>
            <a:r>
              <a:rPr lang="en-US" sz="2200" dirty="0" err="1" smtClean="0">
                <a:solidFill>
                  <a:schemeClr val="accent5">
                    <a:lumMod val="60000"/>
                    <a:lumOff val="40000"/>
                  </a:schemeClr>
                </a:solidFill>
              </a:rPr>
              <a:t>callee</a:t>
            </a:r>
            <a:r>
              <a:rPr lang="en-US" sz="2200" dirty="0" smtClean="0">
                <a:solidFill>
                  <a:schemeClr val="accent5">
                    <a:lumMod val="60000"/>
                    <a:lumOff val="40000"/>
                  </a:schemeClr>
                </a:solidFill>
              </a:rPr>
              <a:t> </a:t>
            </a:r>
            <a:r>
              <a:rPr lang="en-US" sz="2200" dirty="0" smtClean="0"/>
              <a:t>save </a:t>
            </a:r>
            <a:r>
              <a:rPr lang="en-US" sz="2200" dirty="0" err="1" smtClean="0"/>
              <a:t>regs</a:t>
            </a:r>
            <a:r>
              <a:rPr lang="en-US" sz="2200" dirty="0" smtClean="0"/>
              <a:t> are </a:t>
            </a:r>
            <a:r>
              <a:rPr lang="en-US" sz="2200" dirty="0" smtClean="0">
                <a:solidFill>
                  <a:schemeClr val="accent5">
                    <a:lumMod val="60000"/>
                    <a:lumOff val="40000"/>
                  </a:schemeClr>
                </a:solidFill>
              </a:rPr>
              <a:t>preserved</a:t>
            </a:r>
          </a:p>
          <a:p>
            <a:pPr lvl="1"/>
            <a:r>
              <a:rPr lang="en-US" sz="2200" dirty="0" smtClean="0">
                <a:solidFill>
                  <a:schemeClr val="accent5">
                    <a:lumMod val="60000"/>
                    <a:lumOff val="40000"/>
                  </a:schemeClr>
                </a:solidFill>
              </a:rPr>
              <a:t>caller </a:t>
            </a:r>
            <a:r>
              <a:rPr lang="en-US" sz="2200" dirty="0" smtClean="0"/>
              <a:t>save </a:t>
            </a:r>
            <a:r>
              <a:rPr lang="en-US" sz="2200" dirty="0" err="1" smtClean="0"/>
              <a:t>regs</a:t>
            </a:r>
            <a:r>
              <a:rPr lang="en-US" sz="2200" dirty="0" smtClean="0"/>
              <a:t>  are </a:t>
            </a:r>
            <a:r>
              <a:rPr lang="en-US" sz="2200" dirty="0" smtClean="0">
                <a:solidFill>
                  <a:schemeClr val="accent5">
                    <a:lumMod val="60000"/>
                    <a:lumOff val="40000"/>
                  </a:schemeClr>
                </a:solidFill>
              </a:rPr>
              <a:t>not</a:t>
            </a:r>
            <a:r>
              <a:rPr lang="en-US" sz="2200" dirty="0" smtClean="0">
                <a:solidFill>
                  <a:schemeClr val="accent1"/>
                </a:solidFill>
              </a:rPr>
              <a:t> </a:t>
            </a:r>
            <a:r>
              <a:rPr lang="en-US" sz="2200" dirty="0" smtClean="0">
                <a:solidFill>
                  <a:schemeClr val="bg1"/>
                </a:solidFill>
              </a:rPr>
              <a:t>preserved</a:t>
            </a:r>
          </a:p>
          <a:p>
            <a:pPr lvl="1"/>
            <a:r>
              <a:rPr lang="en-US" sz="2200" dirty="0"/>
              <a:t>Global data accessed via </a:t>
            </a:r>
            <a:r>
              <a:rPr lang="en-US" sz="2200" dirty="0">
                <a:solidFill>
                  <a:schemeClr val="accent5">
                    <a:lumMod val="60000"/>
                    <a:lumOff val="40000"/>
                  </a:schemeClr>
                </a:solidFill>
              </a:rPr>
              <a:t>$</a:t>
            </a:r>
            <a:r>
              <a:rPr lang="en-US" sz="2200" dirty="0" err="1" smtClean="0">
                <a:solidFill>
                  <a:schemeClr val="accent5">
                    <a:lumMod val="60000"/>
                    <a:lumOff val="40000"/>
                  </a:schemeClr>
                </a:solidFill>
              </a:rPr>
              <a:t>gp</a:t>
            </a:r>
            <a:endParaRPr lang="en-US" sz="2200" dirty="0">
              <a:solidFill>
                <a:schemeClr val="accent5">
                  <a:lumMod val="60000"/>
                  <a:lumOff val="40000"/>
                </a:schemeClr>
              </a:solidFill>
            </a:endParaRPr>
          </a:p>
        </p:txBody>
      </p:sp>
      <p:cxnSp>
        <p:nvCxnSpPr>
          <p:cNvPr id="5" name="Straight Connector 4"/>
          <p:cNvCxnSpPr/>
          <p:nvPr>
            <p:custDataLst>
              <p:tags r:id="rId3"/>
            </p:custDataLst>
          </p:nvPr>
        </p:nvCxnSpPr>
        <p:spPr>
          <a:xfrm rot="5400000">
            <a:off x="4419600" y="35814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custDataLst>
              <p:tags r:id="rId4"/>
            </p:custDataLst>
          </p:nvPr>
        </p:nvCxnSpPr>
        <p:spPr>
          <a:xfrm rot="5400000">
            <a:off x="6781800" y="35814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custDataLst>
              <p:tags r:id="rId5"/>
            </p:custDataLst>
          </p:nvPr>
        </p:nvSpPr>
        <p:spPr>
          <a:xfrm>
            <a:off x="6477000" y="17526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ra</a:t>
            </a:r>
            <a:endParaRPr lang="en-US" sz="2400" dirty="0"/>
          </a:p>
        </p:txBody>
      </p:sp>
      <p:sp>
        <p:nvSpPr>
          <p:cNvPr id="8" name="Rectangle 7"/>
          <p:cNvSpPr/>
          <p:nvPr>
            <p:custDataLst>
              <p:tags r:id="rId6"/>
            </p:custDataLst>
          </p:nvPr>
        </p:nvSpPr>
        <p:spPr>
          <a:xfrm>
            <a:off x="6477000" y="21336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fp</a:t>
            </a:r>
            <a:endParaRPr lang="en-US" sz="2400" dirty="0"/>
          </a:p>
        </p:txBody>
      </p:sp>
      <p:sp>
        <p:nvSpPr>
          <p:cNvPr id="9" name="Rectangle 8"/>
          <p:cNvSpPr/>
          <p:nvPr>
            <p:custDataLst>
              <p:tags r:id="rId7"/>
            </p:custDataLst>
          </p:nvPr>
        </p:nvSpPr>
        <p:spPr>
          <a:xfrm>
            <a:off x="6477000" y="2514600"/>
            <a:ext cx="2362200" cy="762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regs</a:t>
            </a:r>
            <a:r>
              <a:rPr lang="en-US" sz="2400" dirty="0" smtClean="0"/>
              <a:t/>
            </a:r>
            <a:br>
              <a:rPr lang="en-US" sz="2400" dirty="0" smtClean="0"/>
            </a:br>
            <a:r>
              <a:rPr lang="en-US" sz="2400" dirty="0" smtClean="0"/>
              <a:t>($s0  ... $s7)</a:t>
            </a:r>
            <a:endParaRPr lang="en-US" sz="2400" dirty="0"/>
          </a:p>
        </p:txBody>
      </p:sp>
      <p:sp>
        <p:nvSpPr>
          <p:cNvPr id="10" name="Rectangle 9"/>
          <p:cNvSpPr/>
          <p:nvPr>
            <p:custDataLst>
              <p:tags r:id="rId8"/>
            </p:custDataLst>
          </p:nvPr>
        </p:nvSpPr>
        <p:spPr>
          <a:xfrm>
            <a:off x="6477000" y="3276600"/>
            <a:ext cx="2362200" cy="1143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locals</a:t>
            </a:r>
            <a:endParaRPr lang="en-US" sz="2400" dirty="0"/>
          </a:p>
        </p:txBody>
      </p:sp>
      <p:sp>
        <p:nvSpPr>
          <p:cNvPr id="11" name="Rectangle 10"/>
          <p:cNvSpPr/>
          <p:nvPr>
            <p:custDataLst>
              <p:tags r:id="rId9"/>
            </p:custDataLst>
          </p:nvPr>
        </p:nvSpPr>
        <p:spPr>
          <a:xfrm>
            <a:off x="6477000" y="4419600"/>
            <a:ext cx="2362200" cy="10668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outgoing</a:t>
            </a:r>
            <a:br>
              <a:rPr lang="en-US" sz="2400" dirty="0" smtClean="0"/>
            </a:br>
            <a:r>
              <a:rPr lang="en-US" sz="2400" dirty="0" err="1" smtClean="0"/>
              <a:t>args</a:t>
            </a:r>
            <a:endParaRPr lang="en-US" sz="2400" dirty="0"/>
          </a:p>
        </p:txBody>
      </p:sp>
      <p:sp>
        <p:nvSpPr>
          <p:cNvPr id="14" name="TextBox 13"/>
          <p:cNvSpPr txBox="1"/>
          <p:nvPr>
            <p:custDataLst>
              <p:tags r:id="rId10"/>
            </p:custDataLst>
          </p:nvPr>
        </p:nvSpPr>
        <p:spPr>
          <a:xfrm>
            <a:off x="5410200" y="1676400"/>
            <a:ext cx="1098378" cy="523220"/>
          </a:xfrm>
          <a:prstGeom prst="rect">
            <a:avLst/>
          </a:prstGeom>
          <a:noFill/>
        </p:spPr>
        <p:txBody>
          <a:bodyPr wrap="none" rtlCol="0">
            <a:spAutoFit/>
          </a:bodyPr>
          <a:lstStyle/>
          <a:p>
            <a:r>
              <a:rPr lang="en-US" sz="2800" dirty="0" smtClean="0">
                <a:solidFill>
                  <a:schemeClr val="bg1"/>
                </a:solidFill>
              </a:rPr>
              <a:t>$</a:t>
            </a:r>
            <a:r>
              <a:rPr lang="en-US" sz="2800" dirty="0" err="1" smtClean="0">
                <a:solidFill>
                  <a:schemeClr val="bg1"/>
                </a:solidFill>
              </a:rPr>
              <a:t>fp</a:t>
            </a:r>
            <a:r>
              <a:rPr lang="en-US" sz="2800" dirty="0" smtClean="0">
                <a:solidFill>
                  <a:schemeClr val="bg1"/>
                </a:solidFill>
              </a:rPr>
              <a:t> </a:t>
            </a:r>
            <a:r>
              <a:rPr lang="en-US" sz="2800" dirty="0" smtClean="0">
                <a:solidFill>
                  <a:schemeClr val="bg1"/>
                </a:solidFill>
                <a:sym typeface="Wingdings" pitchFamily="2" charset="2"/>
              </a:rPr>
              <a:t></a:t>
            </a:r>
            <a:endParaRPr lang="en-US" sz="2800" dirty="0" smtClean="0">
              <a:solidFill>
                <a:schemeClr val="bg1"/>
              </a:solidFill>
            </a:endParaRPr>
          </a:p>
        </p:txBody>
      </p:sp>
      <p:sp>
        <p:nvSpPr>
          <p:cNvPr id="15" name="TextBox 14"/>
          <p:cNvSpPr txBox="1"/>
          <p:nvPr>
            <p:custDataLst>
              <p:tags r:id="rId11"/>
            </p:custDataLst>
          </p:nvPr>
        </p:nvSpPr>
        <p:spPr>
          <a:xfrm>
            <a:off x="5410200" y="5039380"/>
            <a:ext cx="1130438" cy="523220"/>
          </a:xfrm>
          <a:prstGeom prst="rect">
            <a:avLst/>
          </a:prstGeom>
          <a:noFill/>
        </p:spPr>
        <p:txBody>
          <a:bodyPr wrap="none" rtlCol="0">
            <a:spAutoFit/>
          </a:bodyPr>
          <a:lstStyle/>
          <a:p>
            <a:r>
              <a:rPr lang="en-US" sz="2800" dirty="0" smtClean="0">
                <a:solidFill>
                  <a:schemeClr val="bg1"/>
                </a:solidFill>
              </a:rPr>
              <a:t>$sp </a:t>
            </a:r>
            <a:r>
              <a:rPr lang="en-US" sz="2800" dirty="0" smtClean="0">
                <a:solidFill>
                  <a:schemeClr val="bg1"/>
                </a:solidFill>
                <a:sym typeface="Wingdings" pitchFamily="2" charset="2"/>
              </a:rPr>
              <a:t></a:t>
            </a:r>
            <a:endParaRPr lang="en-US" sz="2800" dirty="0" smtClean="0">
              <a:solidFill>
                <a:schemeClr val="bg1"/>
              </a:solidFill>
            </a:endParaRPr>
          </a:p>
        </p:txBody>
      </p:sp>
      <p:sp>
        <p:nvSpPr>
          <p:cNvPr id="16" name="TextBox 15"/>
          <p:cNvSpPr txBox="1"/>
          <p:nvPr>
            <p:custDataLst>
              <p:tags r:id="rId12"/>
            </p:custDataLst>
          </p:nvPr>
        </p:nvSpPr>
        <p:spPr>
          <a:xfrm>
            <a:off x="304800" y="5943600"/>
            <a:ext cx="8229600" cy="838200"/>
          </a:xfrm>
          <a:prstGeom prst="rect">
            <a:avLst/>
          </a:prstGeom>
          <a:noFill/>
          <a:ln w="19050">
            <a:solidFill>
              <a:schemeClr val="accent5">
                <a:lumMod val="60000"/>
                <a:lumOff val="40000"/>
              </a:schemeClr>
            </a:solidFill>
          </a:ln>
        </p:spPr>
        <p:txBody>
          <a:bodyPr wrap="none" rtlCol="0" anchor="ctr">
            <a:noAutofit/>
          </a:bodyPr>
          <a:lstStyle/>
          <a:p>
            <a:pPr algn="ctr"/>
            <a:r>
              <a:rPr lang="en-US" sz="2800" dirty="0" smtClean="0">
                <a:solidFill>
                  <a:srgbClr val="FF0000"/>
                </a:solidFill>
              </a:rPr>
              <a:t>Warning:</a:t>
            </a:r>
            <a:r>
              <a:rPr lang="en-US" sz="2800" dirty="0" smtClean="0">
                <a:solidFill>
                  <a:schemeClr val="bg1"/>
                </a:solidFill>
              </a:rPr>
              <a:t> There is no one true MIPS calling convention.</a:t>
            </a:r>
          </a:p>
          <a:p>
            <a:pPr algn="ctr"/>
            <a:r>
              <a:rPr lang="en-US" sz="2800" dirty="0" smtClean="0">
                <a:solidFill>
                  <a:schemeClr val="bg1"/>
                </a:solidFill>
              </a:rPr>
              <a:t>lecture != book != </a:t>
            </a:r>
            <a:r>
              <a:rPr lang="en-US" sz="2800" dirty="0" err="1" smtClean="0">
                <a:solidFill>
                  <a:schemeClr val="bg1"/>
                </a:solidFill>
              </a:rPr>
              <a:t>gcc</a:t>
            </a:r>
            <a:r>
              <a:rPr lang="en-US" sz="2800" dirty="0" smtClean="0">
                <a:solidFill>
                  <a:schemeClr val="bg1"/>
                </a:solidFill>
              </a:rPr>
              <a:t> != </a:t>
            </a:r>
            <a:r>
              <a:rPr lang="en-US" sz="2800" dirty="0" err="1" smtClean="0">
                <a:solidFill>
                  <a:schemeClr val="bg1"/>
                </a:solidFill>
              </a:rPr>
              <a:t>spim</a:t>
            </a:r>
            <a:r>
              <a:rPr lang="en-US" sz="2800" dirty="0" smtClean="0">
                <a:solidFill>
                  <a:schemeClr val="bg1"/>
                </a:solidFill>
              </a:rPr>
              <a:t> != web</a:t>
            </a:r>
          </a:p>
        </p:txBody>
      </p:sp>
    </p:spTree>
    <p:extLst>
      <p:ext uri="{BB962C8B-B14F-4D97-AF65-F5344CB8AC3E}">
        <p14:creationId xmlns:p14="http://schemas.microsoft.com/office/powerpoint/2010/main" val="35842753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smtClean="0"/>
              <a:t>Example #2: Review of Program Layout</a:t>
            </a:r>
            <a:endParaRPr lang="en-US" dirty="0"/>
          </a:p>
        </p:txBody>
      </p:sp>
      <p:sp>
        <p:nvSpPr>
          <p:cNvPr id="4" name="Rectangle 3"/>
          <p:cNvSpPr/>
          <p:nvPr>
            <p:custDataLst>
              <p:tags r:id="rId2"/>
            </p:custDataLst>
          </p:nvPr>
        </p:nvSpPr>
        <p:spPr>
          <a:xfrm>
            <a:off x="5257800" y="533400"/>
            <a:ext cx="3505200" cy="6248400"/>
          </a:xfrm>
          <a:prstGeom prst="rect">
            <a:avLst/>
          </a:prstGeom>
          <a:ln w="28575">
            <a:solidFill>
              <a:schemeClr val="accent1"/>
            </a:solidFill>
          </a:ln>
        </p:spPr>
        <p:txBody>
          <a:bodyPr wrap="none" lIns="0" tIns="0" rIns="0" bIns="0" rtlCol="0" anchor="ctr">
            <a:noAutofit/>
          </a:bodyPr>
          <a:lstStyle/>
          <a:p>
            <a:pPr algn="ctr"/>
            <a:endParaRPr lang="en-US" sz="2800" dirty="0" err="1" smtClean="0">
              <a:solidFill>
                <a:schemeClr val="bg1"/>
              </a:solidFill>
            </a:endParaRPr>
          </a:p>
        </p:txBody>
      </p:sp>
      <p:sp>
        <p:nvSpPr>
          <p:cNvPr id="6" name="Rectangle 5"/>
          <p:cNvSpPr/>
          <p:nvPr>
            <p:custDataLst>
              <p:tags r:id="rId3"/>
            </p:custDataLst>
          </p:nvPr>
        </p:nvSpPr>
        <p:spPr>
          <a:xfrm>
            <a:off x="228600" y="609600"/>
            <a:ext cx="4800600" cy="2209800"/>
          </a:xfrm>
          <a:prstGeom prst="rect">
            <a:avLst/>
          </a:prstGeom>
          <a:ln w="28575">
            <a:solidFill>
              <a:schemeClr val="bg1"/>
            </a:solidFill>
          </a:ln>
        </p:spPr>
        <p:txBody>
          <a:bodyPr wrap="none" lIns="0" tIns="0" rIns="0" bIns="91440" rtlCol="0" anchor="b">
            <a:noAutofit/>
          </a:bodyPr>
          <a:lstStyle/>
          <a:p>
            <a:pPr marL="112713" indent="1588"/>
            <a:r>
              <a:rPr lang="en-US" sz="2400" dirty="0">
                <a:solidFill>
                  <a:schemeClr val="bg1"/>
                </a:solidFill>
                <a:latin typeface="Consolas" pitchFamily="49" charset="0"/>
              </a:rPr>
              <a:t>v</a:t>
            </a:r>
            <a:r>
              <a:rPr lang="en-US" sz="2400" dirty="0" smtClean="0">
                <a:solidFill>
                  <a:schemeClr val="bg1"/>
                </a:solidFill>
                <a:latin typeface="Consolas" pitchFamily="49" charset="0"/>
              </a:rPr>
              <a:t>ector* v = </a:t>
            </a:r>
            <a:r>
              <a:rPr lang="en-US" sz="2400" dirty="0" err="1" smtClean="0">
                <a:solidFill>
                  <a:schemeClr val="bg1"/>
                </a:solidFill>
                <a:latin typeface="Consolas" pitchFamily="49" charset="0"/>
              </a:rPr>
              <a:t>malloc</a:t>
            </a:r>
            <a:r>
              <a:rPr lang="en-US" sz="2400" dirty="0" smtClean="0">
                <a:solidFill>
                  <a:schemeClr val="bg1"/>
                </a:solidFill>
                <a:latin typeface="Consolas" pitchFamily="49" charset="0"/>
              </a:rPr>
              <a:t>(8);</a:t>
            </a:r>
          </a:p>
          <a:p>
            <a:pPr marL="112713" indent="1588"/>
            <a:r>
              <a:rPr lang="en-US" sz="2400" dirty="0" smtClean="0">
                <a:solidFill>
                  <a:schemeClr val="bg1"/>
                </a:solidFill>
                <a:latin typeface="Consolas" pitchFamily="49" charset="0"/>
              </a:rPr>
              <a:t>v-&gt;x = prompt(“enter x”);</a:t>
            </a:r>
          </a:p>
          <a:p>
            <a:pPr marL="112713" indent="1588"/>
            <a:r>
              <a:rPr lang="en-US" sz="2400" dirty="0" smtClean="0">
                <a:solidFill>
                  <a:schemeClr val="bg1"/>
                </a:solidFill>
                <a:latin typeface="Consolas" pitchFamily="49" charset="0"/>
              </a:rPr>
              <a:t>v-&gt;y = prompt(“enter y”);</a:t>
            </a:r>
          </a:p>
          <a:p>
            <a:pPr marL="112713" indent="1588"/>
            <a:r>
              <a:rPr lang="en-US" sz="2400" dirty="0" err="1" smtClean="0">
                <a:solidFill>
                  <a:schemeClr val="bg1"/>
                </a:solidFill>
                <a:latin typeface="Consolas" pitchFamily="49" charset="0"/>
              </a:rPr>
              <a:t>int</a:t>
            </a:r>
            <a:r>
              <a:rPr lang="en-US" sz="2400" dirty="0" smtClean="0">
                <a:solidFill>
                  <a:schemeClr val="bg1"/>
                </a:solidFill>
                <a:latin typeface="Consolas" pitchFamily="49" charset="0"/>
              </a:rPr>
              <a:t> c = pi + </a:t>
            </a:r>
            <a:r>
              <a:rPr lang="en-US" sz="2400" dirty="0" err="1" smtClean="0">
                <a:solidFill>
                  <a:schemeClr val="bg1"/>
                </a:solidFill>
                <a:latin typeface="Consolas" pitchFamily="49" charset="0"/>
              </a:rPr>
              <a:t>tnorm</a:t>
            </a:r>
            <a:r>
              <a:rPr lang="en-US" sz="2400" dirty="0" smtClean="0">
                <a:solidFill>
                  <a:schemeClr val="bg1"/>
                </a:solidFill>
                <a:latin typeface="Consolas" pitchFamily="49" charset="0"/>
              </a:rPr>
              <a:t>(v);</a:t>
            </a:r>
          </a:p>
          <a:p>
            <a:pPr marL="112713" indent="1588"/>
            <a:r>
              <a:rPr lang="en-US" sz="2400" dirty="0" smtClean="0">
                <a:solidFill>
                  <a:schemeClr val="bg1"/>
                </a:solidFill>
                <a:latin typeface="Consolas" pitchFamily="49" charset="0"/>
              </a:rPr>
              <a:t>print(“result %d”, c);</a:t>
            </a:r>
          </a:p>
        </p:txBody>
      </p:sp>
      <p:sp>
        <p:nvSpPr>
          <p:cNvPr id="7" name="Rectangle 6"/>
          <p:cNvSpPr/>
          <p:nvPr>
            <p:custDataLst>
              <p:tags r:id="rId4"/>
            </p:custDataLst>
          </p:nvPr>
        </p:nvSpPr>
        <p:spPr>
          <a:xfrm>
            <a:off x="152400" y="479143"/>
            <a:ext cx="1204176" cy="461665"/>
          </a:xfrm>
          <a:prstGeom prst="rect">
            <a:avLst/>
          </a:prstGeom>
          <a:solidFill>
            <a:schemeClr val="bg2"/>
          </a:solidFill>
          <a:ln>
            <a:solidFill>
              <a:schemeClr val="bg1"/>
            </a:solidFill>
          </a:ln>
        </p:spPr>
        <p:txBody>
          <a:bodyPr wrap="none">
            <a:spAutoFit/>
          </a:bodyPr>
          <a:lstStyle/>
          <a:p>
            <a:r>
              <a:rPr lang="en-US" sz="2400" dirty="0" err="1" smtClean="0">
                <a:solidFill>
                  <a:schemeClr val="bg1"/>
                </a:solidFill>
                <a:latin typeface="Consolas" pitchFamily="49" charset="0"/>
              </a:rPr>
              <a:t>calc.c</a:t>
            </a:r>
            <a:endParaRPr lang="en-US" sz="2400" dirty="0">
              <a:solidFill>
                <a:schemeClr val="bg1"/>
              </a:solidFill>
            </a:endParaRPr>
          </a:p>
        </p:txBody>
      </p:sp>
      <p:sp>
        <p:nvSpPr>
          <p:cNvPr id="8" name="Rectangle 7"/>
          <p:cNvSpPr/>
          <p:nvPr>
            <p:custDataLst>
              <p:tags r:id="rId5"/>
            </p:custDataLst>
          </p:nvPr>
        </p:nvSpPr>
        <p:spPr>
          <a:xfrm>
            <a:off x="228600" y="3124200"/>
            <a:ext cx="4800600" cy="1447800"/>
          </a:xfrm>
          <a:prstGeom prst="rect">
            <a:avLst/>
          </a:prstGeom>
          <a:ln w="28575">
            <a:solidFill>
              <a:schemeClr val="bg1"/>
            </a:solidFill>
          </a:ln>
        </p:spPr>
        <p:txBody>
          <a:bodyPr wrap="none" lIns="0" tIns="0" rIns="0" bIns="91440" rtlCol="0" anchor="b">
            <a:noAutofit/>
          </a:bodyPr>
          <a:lstStyle/>
          <a:p>
            <a:pPr marL="112713">
              <a:tabLst>
                <a:tab pos="400050" algn="l"/>
              </a:tabLst>
            </a:pPr>
            <a:r>
              <a:rPr lang="en-US" sz="2400" dirty="0" err="1" smtClean="0">
                <a:solidFill>
                  <a:schemeClr val="bg1"/>
                </a:solidFill>
                <a:latin typeface="Consolas" pitchFamily="49" charset="0"/>
              </a:rPr>
              <a:t>int</a:t>
            </a:r>
            <a:r>
              <a:rPr lang="en-US" sz="2400" dirty="0" smtClean="0">
                <a:solidFill>
                  <a:schemeClr val="bg1"/>
                </a:solidFill>
                <a:latin typeface="Consolas" pitchFamily="49" charset="0"/>
              </a:rPr>
              <a:t> </a:t>
            </a:r>
            <a:r>
              <a:rPr lang="en-US" sz="2400" dirty="0" err="1" smtClean="0">
                <a:solidFill>
                  <a:schemeClr val="bg1"/>
                </a:solidFill>
                <a:latin typeface="Consolas" pitchFamily="49" charset="0"/>
              </a:rPr>
              <a:t>tnorm</a:t>
            </a:r>
            <a:r>
              <a:rPr lang="en-US" sz="2400" dirty="0" smtClean="0">
                <a:solidFill>
                  <a:schemeClr val="bg1"/>
                </a:solidFill>
                <a:latin typeface="Consolas" pitchFamily="49" charset="0"/>
              </a:rPr>
              <a:t>(vector* v) {</a:t>
            </a:r>
          </a:p>
          <a:p>
            <a:pPr marL="112713">
              <a:tabLst>
                <a:tab pos="400050" algn="l"/>
              </a:tabLst>
            </a:pPr>
            <a:r>
              <a:rPr lang="en-US" sz="2400" dirty="0" smtClean="0">
                <a:solidFill>
                  <a:schemeClr val="bg1"/>
                </a:solidFill>
                <a:latin typeface="Consolas" pitchFamily="49" charset="0"/>
              </a:rPr>
              <a:t> return abs(v-&gt;x)+abs(v-&gt;y);</a:t>
            </a:r>
          </a:p>
          <a:p>
            <a:pPr marL="112713">
              <a:tabLst>
                <a:tab pos="400050" algn="l"/>
              </a:tabLst>
            </a:pPr>
            <a:r>
              <a:rPr lang="en-US" sz="2400" dirty="0" smtClean="0">
                <a:solidFill>
                  <a:schemeClr val="bg1"/>
                </a:solidFill>
                <a:latin typeface="Consolas" pitchFamily="49" charset="0"/>
              </a:rPr>
              <a:t>}</a:t>
            </a:r>
          </a:p>
        </p:txBody>
      </p:sp>
      <p:sp>
        <p:nvSpPr>
          <p:cNvPr id="9" name="Rectangle 8"/>
          <p:cNvSpPr/>
          <p:nvPr>
            <p:custDataLst>
              <p:tags r:id="rId6"/>
            </p:custDataLst>
          </p:nvPr>
        </p:nvSpPr>
        <p:spPr>
          <a:xfrm>
            <a:off x="152400" y="2895600"/>
            <a:ext cx="1204176" cy="461665"/>
          </a:xfrm>
          <a:prstGeom prst="rect">
            <a:avLst/>
          </a:prstGeom>
          <a:solidFill>
            <a:schemeClr val="bg2"/>
          </a:solidFill>
          <a:ln>
            <a:solidFill>
              <a:schemeClr val="bg1"/>
            </a:solidFill>
          </a:ln>
        </p:spPr>
        <p:txBody>
          <a:bodyPr wrap="none">
            <a:spAutoFit/>
          </a:bodyPr>
          <a:lstStyle/>
          <a:p>
            <a:r>
              <a:rPr lang="en-US" sz="2400" dirty="0" err="1" smtClean="0">
                <a:solidFill>
                  <a:schemeClr val="bg1"/>
                </a:solidFill>
                <a:latin typeface="Consolas" pitchFamily="49" charset="0"/>
              </a:rPr>
              <a:t>math.c</a:t>
            </a:r>
            <a:endParaRPr lang="en-US" sz="2400" dirty="0">
              <a:solidFill>
                <a:schemeClr val="bg1"/>
              </a:solidFill>
            </a:endParaRPr>
          </a:p>
        </p:txBody>
      </p:sp>
      <p:sp>
        <p:nvSpPr>
          <p:cNvPr id="11" name="Rectangle 10"/>
          <p:cNvSpPr/>
          <p:nvPr>
            <p:custDataLst>
              <p:tags r:id="rId7"/>
            </p:custDataLst>
          </p:nvPr>
        </p:nvSpPr>
        <p:spPr>
          <a:xfrm>
            <a:off x="228600" y="4876800"/>
            <a:ext cx="4800600" cy="1828800"/>
          </a:xfrm>
          <a:prstGeom prst="rect">
            <a:avLst/>
          </a:prstGeom>
          <a:ln w="28575">
            <a:solidFill>
              <a:schemeClr val="bg1"/>
            </a:solidFill>
          </a:ln>
        </p:spPr>
        <p:txBody>
          <a:bodyPr wrap="none" lIns="0" tIns="0" rIns="0" bIns="91440" rtlCol="0" anchor="b">
            <a:noAutofit/>
          </a:bodyPr>
          <a:lstStyle/>
          <a:p>
            <a:pPr marL="112713">
              <a:tabLst>
                <a:tab pos="400050" algn="l"/>
              </a:tabLst>
            </a:pPr>
            <a:r>
              <a:rPr lang="en-US" sz="2400" dirty="0" smtClean="0">
                <a:solidFill>
                  <a:schemeClr val="bg1"/>
                </a:solidFill>
                <a:latin typeface="Consolas" pitchFamily="49" charset="0"/>
              </a:rPr>
              <a:t>	global variable: pi</a:t>
            </a:r>
          </a:p>
          <a:p>
            <a:pPr marL="112713">
              <a:tabLst>
                <a:tab pos="400050" algn="l"/>
              </a:tabLst>
            </a:pPr>
            <a:r>
              <a:rPr lang="en-US" sz="2400" dirty="0" smtClean="0">
                <a:solidFill>
                  <a:schemeClr val="bg1"/>
                </a:solidFill>
                <a:latin typeface="Consolas" pitchFamily="49" charset="0"/>
              </a:rPr>
              <a:t>	entry point: prompt</a:t>
            </a:r>
          </a:p>
          <a:p>
            <a:pPr marL="112713">
              <a:tabLst>
                <a:tab pos="400050" algn="l"/>
              </a:tabLst>
            </a:pPr>
            <a:r>
              <a:rPr lang="en-US" sz="2400" dirty="0" smtClean="0">
                <a:solidFill>
                  <a:schemeClr val="bg1"/>
                </a:solidFill>
                <a:latin typeface="Consolas" pitchFamily="49" charset="0"/>
              </a:rPr>
              <a:t>	entry point: print</a:t>
            </a:r>
          </a:p>
          <a:p>
            <a:pPr marL="112713">
              <a:tabLst>
                <a:tab pos="400050" algn="l"/>
              </a:tabLst>
            </a:pPr>
            <a:r>
              <a:rPr lang="en-US" sz="2400" dirty="0" smtClean="0">
                <a:solidFill>
                  <a:schemeClr val="bg1"/>
                </a:solidFill>
                <a:latin typeface="Consolas" pitchFamily="49" charset="0"/>
              </a:rPr>
              <a:t>	entry point: </a:t>
            </a:r>
            <a:r>
              <a:rPr lang="en-US" sz="2400" dirty="0" err="1" smtClean="0">
                <a:solidFill>
                  <a:schemeClr val="bg1"/>
                </a:solidFill>
                <a:latin typeface="Consolas" pitchFamily="49" charset="0"/>
              </a:rPr>
              <a:t>malloc</a:t>
            </a:r>
            <a:endParaRPr lang="en-US" sz="2400" dirty="0" smtClean="0">
              <a:solidFill>
                <a:schemeClr val="bg1"/>
              </a:solidFill>
              <a:latin typeface="Consolas" pitchFamily="49" charset="0"/>
            </a:endParaRPr>
          </a:p>
        </p:txBody>
      </p:sp>
      <p:sp>
        <p:nvSpPr>
          <p:cNvPr id="12" name="Rectangle 11"/>
          <p:cNvSpPr/>
          <p:nvPr>
            <p:custDataLst>
              <p:tags r:id="rId8"/>
            </p:custDataLst>
          </p:nvPr>
        </p:nvSpPr>
        <p:spPr>
          <a:xfrm>
            <a:off x="152400" y="4648200"/>
            <a:ext cx="1713931" cy="461665"/>
          </a:xfrm>
          <a:prstGeom prst="rect">
            <a:avLst/>
          </a:prstGeom>
          <a:solidFill>
            <a:schemeClr val="bg2"/>
          </a:solidFill>
          <a:ln>
            <a:solidFill>
              <a:schemeClr val="bg1"/>
            </a:solidFill>
          </a:ln>
        </p:spPr>
        <p:txBody>
          <a:bodyPr wrap="none">
            <a:spAutoFit/>
          </a:bodyPr>
          <a:lstStyle/>
          <a:p>
            <a:r>
              <a:rPr lang="en-US" sz="2400" dirty="0" smtClean="0">
                <a:solidFill>
                  <a:schemeClr val="bg1"/>
                </a:solidFill>
                <a:latin typeface="Consolas" pitchFamily="49" charset="0"/>
              </a:rPr>
              <a:t>lib3410.o</a:t>
            </a:r>
            <a:endParaRPr lang="en-US" sz="2400" dirty="0">
              <a:solidFill>
                <a:schemeClr val="bg1"/>
              </a:solidFill>
            </a:endParaRPr>
          </a:p>
        </p:txBody>
      </p:sp>
      <p:sp>
        <p:nvSpPr>
          <p:cNvPr id="14" name="Rectangle 7"/>
          <p:cNvSpPr>
            <a:spLocks noChangeArrowheads="1"/>
          </p:cNvSpPr>
          <p:nvPr>
            <p:custDataLst>
              <p:tags r:id="rId9"/>
            </p:custDataLst>
          </p:nvPr>
        </p:nvSpPr>
        <p:spPr bwMode="auto">
          <a:xfrm>
            <a:off x="5257800" y="533400"/>
            <a:ext cx="3505200" cy="16764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15" name="Rectangle 7"/>
          <p:cNvSpPr>
            <a:spLocks noChangeArrowheads="1"/>
          </p:cNvSpPr>
          <p:nvPr>
            <p:custDataLst>
              <p:tags r:id="rId10"/>
            </p:custDataLst>
          </p:nvPr>
        </p:nvSpPr>
        <p:spPr bwMode="auto">
          <a:xfrm>
            <a:off x="5257800" y="2209800"/>
            <a:ext cx="3505200" cy="79501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b="1" dirty="0" smtClean="0">
                <a:solidFill>
                  <a:schemeClr val="bg1"/>
                </a:solidFill>
              </a:rPr>
              <a:t>stack</a:t>
            </a:r>
            <a:endParaRPr lang="en-US" sz="2400" b="1" dirty="0">
              <a:solidFill>
                <a:schemeClr val="bg1"/>
              </a:solidFill>
            </a:endParaRPr>
          </a:p>
        </p:txBody>
      </p:sp>
      <p:sp>
        <p:nvSpPr>
          <p:cNvPr id="16" name="Rectangle 7"/>
          <p:cNvSpPr>
            <a:spLocks noChangeArrowheads="1"/>
          </p:cNvSpPr>
          <p:nvPr>
            <p:custDataLst>
              <p:tags r:id="rId11"/>
            </p:custDataLst>
          </p:nvPr>
        </p:nvSpPr>
        <p:spPr bwMode="auto">
          <a:xfrm>
            <a:off x="5257800" y="6477000"/>
            <a:ext cx="3505200" cy="3810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17" name="Rectangle 7"/>
          <p:cNvSpPr>
            <a:spLocks noChangeArrowheads="1"/>
          </p:cNvSpPr>
          <p:nvPr>
            <p:custDataLst>
              <p:tags r:id="rId12"/>
            </p:custDataLst>
          </p:nvPr>
        </p:nvSpPr>
        <p:spPr bwMode="auto">
          <a:xfrm>
            <a:off x="5257800" y="5562600"/>
            <a:ext cx="3505200" cy="9144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code (text)</a:t>
            </a:r>
            <a:endParaRPr lang="en-US" sz="2400" dirty="0">
              <a:solidFill>
                <a:schemeClr val="bg1"/>
              </a:solidFill>
            </a:endParaRPr>
          </a:p>
        </p:txBody>
      </p:sp>
      <p:sp>
        <p:nvSpPr>
          <p:cNvPr id="18" name="Rectangle 7"/>
          <p:cNvSpPr>
            <a:spLocks noChangeArrowheads="1"/>
          </p:cNvSpPr>
          <p:nvPr>
            <p:custDataLst>
              <p:tags r:id="rId13"/>
            </p:custDataLst>
          </p:nvPr>
        </p:nvSpPr>
        <p:spPr bwMode="auto">
          <a:xfrm>
            <a:off x="5257800" y="5105400"/>
            <a:ext cx="3505200" cy="4572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static data</a:t>
            </a:r>
            <a:endParaRPr lang="en-US" sz="2400" dirty="0">
              <a:solidFill>
                <a:schemeClr val="bg1"/>
              </a:solidFill>
            </a:endParaRPr>
          </a:p>
        </p:txBody>
      </p:sp>
      <p:sp>
        <p:nvSpPr>
          <p:cNvPr id="19" name="Rectangle 7"/>
          <p:cNvSpPr>
            <a:spLocks noChangeArrowheads="1"/>
          </p:cNvSpPr>
          <p:nvPr>
            <p:custDataLst>
              <p:tags r:id="rId14"/>
            </p:custDataLst>
          </p:nvPr>
        </p:nvSpPr>
        <p:spPr bwMode="auto">
          <a:xfrm>
            <a:off x="5257800" y="4343400"/>
            <a:ext cx="3505200" cy="7620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dynamic data (heap)</a:t>
            </a:r>
            <a:endParaRPr lang="en-US" sz="2400" dirty="0">
              <a:solidFill>
                <a:schemeClr val="bg1"/>
              </a:solidFill>
            </a:endParaRPr>
          </a:p>
        </p:txBody>
      </p:sp>
      <p:sp>
        <p:nvSpPr>
          <p:cNvPr id="3" name="TextBox 2"/>
          <p:cNvSpPr txBox="1"/>
          <p:nvPr/>
        </p:nvSpPr>
        <p:spPr>
          <a:xfrm>
            <a:off x="7543800" y="2205335"/>
            <a:ext cx="324128" cy="461665"/>
          </a:xfrm>
          <a:prstGeom prst="rect">
            <a:avLst/>
          </a:prstGeom>
          <a:noFill/>
        </p:spPr>
        <p:txBody>
          <a:bodyPr wrap="none" rtlCol="0">
            <a:spAutoFit/>
          </a:bodyPr>
          <a:lstStyle/>
          <a:p>
            <a:r>
              <a:rPr lang="en-US" sz="2400" dirty="0">
                <a:solidFill>
                  <a:schemeClr val="accent1"/>
                </a:solidFill>
              </a:rPr>
              <a:t>v</a:t>
            </a:r>
          </a:p>
        </p:txBody>
      </p:sp>
      <p:sp>
        <p:nvSpPr>
          <p:cNvPr id="20" name="TextBox 19"/>
          <p:cNvSpPr txBox="1"/>
          <p:nvPr/>
        </p:nvSpPr>
        <p:spPr>
          <a:xfrm>
            <a:off x="7543800" y="2510135"/>
            <a:ext cx="314510" cy="461665"/>
          </a:xfrm>
          <a:prstGeom prst="rect">
            <a:avLst/>
          </a:prstGeom>
          <a:noFill/>
        </p:spPr>
        <p:txBody>
          <a:bodyPr wrap="none" rtlCol="0">
            <a:spAutoFit/>
          </a:bodyPr>
          <a:lstStyle/>
          <a:p>
            <a:r>
              <a:rPr lang="en-US" sz="2400" dirty="0" smtClean="0">
                <a:solidFill>
                  <a:schemeClr val="accent1"/>
                </a:solidFill>
              </a:rPr>
              <a:t>c</a:t>
            </a:r>
            <a:endParaRPr lang="en-US" sz="2400" dirty="0">
              <a:solidFill>
                <a:schemeClr val="accent1"/>
              </a:solidFill>
            </a:endParaRPr>
          </a:p>
        </p:txBody>
      </p:sp>
      <p:sp>
        <p:nvSpPr>
          <p:cNvPr id="21" name="TextBox 20"/>
          <p:cNvSpPr txBox="1"/>
          <p:nvPr/>
        </p:nvSpPr>
        <p:spPr>
          <a:xfrm>
            <a:off x="8286472" y="4491335"/>
            <a:ext cx="324128" cy="461665"/>
          </a:xfrm>
          <a:prstGeom prst="rect">
            <a:avLst/>
          </a:prstGeom>
          <a:noFill/>
        </p:spPr>
        <p:txBody>
          <a:bodyPr wrap="none" rtlCol="0">
            <a:spAutoFit/>
          </a:bodyPr>
          <a:lstStyle/>
          <a:p>
            <a:r>
              <a:rPr lang="en-US" sz="2400" dirty="0">
                <a:solidFill>
                  <a:schemeClr val="accent1"/>
                </a:solidFill>
              </a:rPr>
              <a:t>v</a:t>
            </a:r>
          </a:p>
        </p:txBody>
      </p:sp>
      <p:sp>
        <p:nvSpPr>
          <p:cNvPr id="22" name="TextBox 21"/>
          <p:cNvSpPr txBox="1"/>
          <p:nvPr/>
        </p:nvSpPr>
        <p:spPr>
          <a:xfrm>
            <a:off x="5562600" y="5010090"/>
            <a:ext cx="378630" cy="400110"/>
          </a:xfrm>
          <a:prstGeom prst="rect">
            <a:avLst/>
          </a:prstGeom>
          <a:noFill/>
        </p:spPr>
        <p:txBody>
          <a:bodyPr wrap="none" rtlCol="0">
            <a:spAutoFit/>
          </a:bodyPr>
          <a:lstStyle/>
          <a:p>
            <a:r>
              <a:rPr lang="en-US" sz="2000" dirty="0" smtClean="0">
                <a:solidFill>
                  <a:schemeClr val="accent1"/>
                </a:solidFill>
              </a:rPr>
              <a:t>pi</a:t>
            </a:r>
            <a:endParaRPr lang="en-US" sz="2000" dirty="0">
              <a:solidFill>
                <a:schemeClr val="accent1"/>
              </a:solidFill>
            </a:endParaRPr>
          </a:p>
        </p:txBody>
      </p:sp>
      <p:sp>
        <p:nvSpPr>
          <p:cNvPr id="23" name="TextBox 22"/>
          <p:cNvSpPr txBox="1"/>
          <p:nvPr/>
        </p:nvSpPr>
        <p:spPr>
          <a:xfrm>
            <a:off x="7631280" y="5238690"/>
            <a:ext cx="1131785" cy="400110"/>
          </a:xfrm>
          <a:prstGeom prst="rect">
            <a:avLst/>
          </a:prstGeom>
          <a:noFill/>
        </p:spPr>
        <p:txBody>
          <a:bodyPr wrap="none" rtlCol="0">
            <a:spAutoFit/>
          </a:bodyPr>
          <a:lstStyle/>
          <a:p>
            <a:r>
              <a:rPr lang="en-US" sz="2000" dirty="0" smtClean="0">
                <a:solidFill>
                  <a:schemeClr val="accent1"/>
                </a:solidFill>
              </a:rPr>
              <a:t>“enter y”</a:t>
            </a:r>
            <a:endParaRPr lang="en-US" sz="2000" dirty="0">
              <a:solidFill>
                <a:schemeClr val="accent1"/>
              </a:solidFill>
            </a:endParaRPr>
          </a:p>
        </p:txBody>
      </p:sp>
      <p:sp>
        <p:nvSpPr>
          <p:cNvPr id="24" name="TextBox 23"/>
          <p:cNvSpPr txBox="1"/>
          <p:nvPr/>
        </p:nvSpPr>
        <p:spPr>
          <a:xfrm>
            <a:off x="7620000" y="5029200"/>
            <a:ext cx="1125629" cy="400110"/>
          </a:xfrm>
          <a:prstGeom prst="rect">
            <a:avLst/>
          </a:prstGeom>
          <a:noFill/>
        </p:spPr>
        <p:txBody>
          <a:bodyPr wrap="none" rtlCol="0">
            <a:spAutoFit/>
          </a:bodyPr>
          <a:lstStyle/>
          <a:p>
            <a:r>
              <a:rPr lang="en-US" sz="2000" dirty="0" smtClean="0">
                <a:solidFill>
                  <a:schemeClr val="accent1"/>
                </a:solidFill>
              </a:rPr>
              <a:t>“enter x”</a:t>
            </a:r>
            <a:endParaRPr lang="en-US" sz="2000" dirty="0">
              <a:solidFill>
                <a:schemeClr val="accent1"/>
              </a:solidFill>
            </a:endParaRPr>
          </a:p>
        </p:txBody>
      </p:sp>
      <p:cxnSp>
        <p:nvCxnSpPr>
          <p:cNvPr id="10" name="Straight Arrow Connector 9"/>
          <p:cNvCxnSpPr>
            <a:stCxn id="15" idx="2"/>
          </p:cNvCxnSpPr>
          <p:nvPr/>
        </p:nvCxnSpPr>
        <p:spPr>
          <a:xfrm>
            <a:off x="7010400" y="3004810"/>
            <a:ext cx="0" cy="50039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9" idx="0"/>
          </p:cNvCxnSpPr>
          <p:nvPr/>
        </p:nvCxnSpPr>
        <p:spPr>
          <a:xfrm flipV="1">
            <a:off x="7010400" y="3733800"/>
            <a:ext cx="0" cy="6096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7631280" y="5848290"/>
            <a:ext cx="542456" cy="400110"/>
          </a:xfrm>
          <a:prstGeom prst="rect">
            <a:avLst/>
          </a:prstGeom>
          <a:noFill/>
        </p:spPr>
        <p:txBody>
          <a:bodyPr wrap="none" rtlCol="0">
            <a:spAutoFit/>
          </a:bodyPr>
          <a:lstStyle/>
          <a:p>
            <a:r>
              <a:rPr lang="en-US" sz="2000" dirty="0" smtClean="0">
                <a:solidFill>
                  <a:schemeClr val="accent1"/>
                </a:solidFill>
              </a:rPr>
              <a:t>abs</a:t>
            </a:r>
            <a:endParaRPr lang="en-US" sz="2000" dirty="0">
              <a:solidFill>
                <a:schemeClr val="accent1"/>
              </a:solidFill>
            </a:endParaRPr>
          </a:p>
        </p:txBody>
      </p:sp>
      <p:sp>
        <p:nvSpPr>
          <p:cNvPr id="31" name="TextBox 30"/>
          <p:cNvSpPr txBox="1"/>
          <p:nvPr/>
        </p:nvSpPr>
        <p:spPr>
          <a:xfrm>
            <a:off x="7620000" y="5562600"/>
            <a:ext cx="835485" cy="400110"/>
          </a:xfrm>
          <a:prstGeom prst="rect">
            <a:avLst/>
          </a:prstGeom>
          <a:noFill/>
        </p:spPr>
        <p:txBody>
          <a:bodyPr wrap="none" rtlCol="0">
            <a:spAutoFit/>
          </a:bodyPr>
          <a:lstStyle/>
          <a:p>
            <a:r>
              <a:rPr lang="en-US" sz="2000" dirty="0" err="1" smtClean="0">
                <a:solidFill>
                  <a:schemeClr val="accent1"/>
                </a:solidFill>
              </a:rPr>
              <a:t>tnorm</a:t>
            </a:r>
            <a:endParaRPr lang="en-US" sz="2000" dirty="0">
              <a:solidFill>
                <a:schemeClr val="accent1"/>
              </a:solidFill>
            </a:endParaRPr>
          </a:p>
        </p:txBody>
      </p:sp>
      <p:sp>
        <p:nvSpPr>
          <p:cNvPr id="33" name="TextBox 32"/>
          <p:cNvSpPr txBox="1"/>
          <p:nvPr/>
        </p:nvSpPr>
        <p:spPr>
          <a:xfrm>
            <a:off x="7620000" y="6076890"/>
            <a:ext cx="707245" cy="400110"/>
          </a:xfrm>
          <a:prstGeom prst="rect">
            <a:avLst/>
          </a:prstGeom>
          <a:noFill/>
        </p:spPr>
        <p:txBody>
          <a:bodyPr wrap="none" rtlCol="0">
            <a:spAutoFit/>
          </a:bodyPr>
          <a:lstStyle/>
          <a:p>
            <a:r>
              <a:rPr lang="en-US" sz="2000" dirty="0" smtClean="0">
                <a:solidFill>
                  <a:schemeClr val="accent1"/>
                </a:solidFill>
              </a:rPr>
              <a:t>main</a:t>
            </a:r>
            <a:endParaRPr lang="en-US" sz="2000" dirty="0">
              <a:solidFill>
                <a:schemeClr val="accent1"/>
              </a:solidFill>
            </a:endParaRPr>
          </a:p>
        </p:txBody>
      </p:sp>
      <p:sp>
        <p:nvSpPr>
          <p:cNvPr id="29" name="Oval 28"/>
          <p:cNvSpPr/>
          <p:nvPr/>
        </p:nvSpPr>
        <p:spPr>
          <a:xfrm>
            <a:off x="1638869" y="914400"/>
            <a:ext cx="342331" cy="43079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68" name="Oval 7167"/>
          <p:cNvSpPr/>
          <p:nvPr/>
        </p:nvSpPr>
        <p:spPr>
          <a:xfrm>
            <a:off x="2209800" y="914400"/>
            <a:ext cx="1828800" cy="43079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69" name="Oval 7168"/>
          <p:cNvSpPr/>
          <p:nvPr/>
        </p:nvSpPr>
        <p:spPr>
          <a:xfrm>
            <a:off x="3352800" y="5127171"/>
            <a:ext cx="533400" cy="40011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1" name="Oval 7170"/>
          <p:cNvSpPr/>
          <p:nvPr/>
        </p:nvSpPr>
        <p:spPr>
          <a:xfrm>
            <a:off x="914400" y="2057400"/>
            <a:ext cx="347211" cy="378767"/>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73" name="Straight Connector 7172"/>
          <p:cNvCxnSpPr/>
          <p:nvPr/>
        </p:nvCxnSpPr>
        <p:spPr>
          <a:xfrm>
            <a:off x="1638869" y="2313215"/>
            <a:ext cx="342331" cy="0"/>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5181600" y="5238690"/>
            <a:ext cx="1370696" cy="400110"/>
          </a:xfrm>
          <a:prstGeom prst="rect">
            <a:avLst/>
          </a:prstGeom>
          <a:noFill/>
        </p:spPr>
        <p:txBody>
          <a:bodyPr wrap="none" rtlCol="0">
            <a:spAutoFit/>
          </a:bodyPr>
          <a:lstStyle/>
          <a:p>
            <a:r>
              <a:rPr lang="en-US" sz="2000" dirty="0" smtClean="0">
                <a:solidFill>
                  <a:schemeClr val="accent1"/>
                </a:solidFill>
              </a:rPr>
              <a:t>“result %d”</a:t>
            </a:r>
            <a:endParaRPr lang="en-US" sz="2000" dirty="0">
              <a:solidFill>
                <a:schemeClr val="accent1"/>
              </a:solidFill>
            </a:endParaRPr>
          </a:p>
        </p:txBody>
      </p:sp>
      <p:sp>
        <p:nvSpPr>
          <p:cNvPr id="41" name="Oval 40"/>
          <p:cNvSpPr/>
          <p:nvPr/>
        </p:nvSpPr>
        <p:spPr>
          <a:xfrm>
            <a:off x="2514600" y="1626608"/>
            <a:ext cx="1828800" cy="43079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4931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wipe(down)">
                                      <p:cBhvr>
                                        <p:cTn id="28" dur="500"/>
                                        <p:tgtEl>
                                          <p:spTgt spid="26"/>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17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16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717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8"/>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2"/>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1"/>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716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2"/>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30"/>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33"/>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1" grpId="0" animBg="1"/>
      <p:bldP spid="12" grpId="0" animBg="1"/>
      <p:bldP spid="14" grpId="0" animBg="1"/>
      <p:bldP spid="15" grpId="0" animBg="1"/>
      <p:bldP spid="16" grpId="0" animBg="1"/>
      <p:bldP spid="17" grpId="0" animBg="1"/>
      <p:bldP spid="18" grpId="0" animBg="1"/>
      <p:bldP spid="19" grpId="0" animBg="1"/>
      <p:bldP spid="3" grpId="0"/>
      <p:bldP spid="20" grpId="0"/>
      <p:bldP spid="21" grpId="0"/>
      <p:bldP spid="22" grpId="0"/>
      <p:bldP spid="23" grpId="0"/>
      <p:bldP spid="24" grpId="0"/>
      <p:bldP spid="30" grpId="0"/>
      <p:bldP spid="31" grpId="0"/>
      <p:bldP spid="33" grpId="0"/>
      <p:bldP spid="29" grpId="0" animBg="1"/>
      <p:bldP spid="7168" grpId="0" animBg="1"/>
      <p:bldP spid="7169" grpId="0" animBg="1"/>
      <p:bldP spid="7171" grpId="0" animBg="1"/>
      <p:bldP spid="40" grpId="0"/>
      <p:bldP spid="41"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Takeaway</a:t>
            </a:r>
            <a:endParaRPr lang="en-US" dirty="0"/>
          </a:p>
        </p:txBody>
      </p:sp>
      <p:sp>
        <p:nvSpPr>
          <p:cNvPr id="4" name="Content Placeholder 3"/>
          <p:cNvSpPr>
            <a:spLocks noGrp="1"/>
          </p:cNvSpPr>
          <p:nvPr>
            <p:ph idx="1"/>
          </p:nvPr>
        </p:nvSpPr>
        <p:spPr>
          <a:xfrm>
            <a:off x="228600" y="838200"/>
            <a:ext cx="8686800" cy="5867400"/>
          </a:xfrm>
        </p:spPr>
        <p:txBody>
          <a:bodyPr>
            <a:normAutofit lnSpcReduction="10000"/>
          </a:bodyPr>
          <a:lstStyle/>
          <a:p>
            <a:r>
              <a:rPr lang="en-US" dirty="0" err="1"/>
              <a:t>C</a:t>
            </a:r>
            <a:r>
              <a:rPr lang="en-US" dirty="0" err="1" smtClean="0"/>
              <a:t>ompiller</a:t>
            </a:r>
            <a:r>
              <a:rPr lang="en-US" dirty="0" smtClean="0"/>
              <a:t> </a:t>
            </a:r>
            <a:r>
              <a:rPr lang="en-US" dirty="0"/>
              <a:t>produces assembly files </a:t>
            </a:r>
            <a:endParaRPr lang="en-US" dirty="0" smtClean="0"/>
          </a:p>
          <a:p>
            <a:pPr lvl="1"/>
            <a:r>
              <a:rPr lang="en-US" dirty="0" smtClean="0"/>
              <a:t>(</a:t>
            </a:r>
            <a:r>
              <a:rPr lang="en-US" dirty="0"/>
              <a:t>contain MIPS assembly, pseudo-instructions, </a:t>
            </a:r>
            <a:r>
              <a:rPr lang="en-US" dirty="0" smtClean="0"/>
              <a:t>directives</a:t>
            </a:r>
            <a:r>
              <a:rPr lang="en-US" dirty="0"/>
              <a:t>, etc.)</a:t>
            </a:r>
          </a:p>
          <a:p>
            <a:r>
              <a:rPr lang="en-US" dirty="0"/>
              <a:t>A</a:t>
            </a:r>
            <a:r>
              <a:rPr lang="en-US" dirty="0" smtClean="0"/>
              <a:t>ssembler </a:t>
            </a:r>
            <a:r>
              <a:rPr lang="en-US" dirty="0"/>
              <a:t>produces object files </a:t>
            </a:r>
            <a:endParaRPr lang="en-US" dirty="0" smtClean="0"/>
          </a:p>
          <a:p>
            <a:pPr lvl="1"/>
            <a:r>
              <a:rPr lang="en-US" dirty="0" smtClean="0"/>
              <a:t>(</a:t>
            </a:r>
            <a:r>
              <a:rPr lang="en-US" dirty="0"/>
              <a:t>contain MIPS machine code, missing symbols, some layout information, etc.)</a:t>
            </a:r>
          </a:p>
          <a:p>
            <a:r>
              <a:rPr lang="en-US" dirty="0"/>
              <a:t>L</a:t>
            </a:r>
            <a:r>
              <a:rPr lang="en-US" dirty="0" smtClean="0"/>
              <a:t>inker </a:t>
            </a:r>
            <a:r>
              <a:rPr lang="en-US" dirty="0"/>
              <a:t>produces executable file </a:t>
            </a:r>
            <a:endParaRPr lang="en-US" dirty="0" smtClean="0"/>
          </a:p>
          <a:p>
            <a:pPr lvl="1"/>
            <a:r>
              <a:rPr lang="en-US" dirty="0" smtClean="0"/>
              <a:t>(</a:t>
            </a:r>
            <a:r>
              <a:rPr lang="en-US" dirty="0"/>
              <a:t>contains MIPS machine code, no missing symbols, some layout information)</a:t>
            </a:r>
          </a:p>
          <a:p>
            <a:r>
              <a:rPr lang="en-US" dirty="0"/>
              <a:t>L</a:t>
            </a:r>
            <a:r>
              <a:rPr lang="en-US" dirty="0" smtClean="0"/>
              <a:t>oader puts program </a:t>
            </a:r>
            <a:r>
              <a:rPr lang="en-US" dirty="0"/>
              <a:t>into memory and jumps to first instruction </a:t>
            </a:r>
            <a:endParaRPr lang="en-US" dirty="0" smtClean="0"/>
          </a:p>
          <a:p>
            <a:pPr lvl="1"/>
            <a:r>
              <a:rPr lang="en-US" dirty="0" smtClean="0"/>
              <a:t>(</a:t>
            </a:r>
            <a:r>
              <a:rPr lang="en-US" dirty="0"/>
              <a:t>machine code)</a:t>
            </a:r>
          </a:p>
          <a:p>
            <a:endParaRPr lang="en-US" dirty="0"/>
          </a:p>
        </p:txBody>
      </p:sp>
    </p:spTree>
    <p:extLst>
      <p:ext uri="{BB962C8B-B14F-4D97-AF65-F5344CB8AC3E}">
        <p14:creationId xmlns:p14="http://schemas.microsoft.com/office/powerpoint/2010/main" val="150639607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1090" name="Rectangle 2"/>
          <p:cNvSpPr>
            <a:spLocks noGrp="1" noChangeArrowheads="1"/>
          </p:cNvSpPr>
          <p:nvPr>
            <p:ph type="title"/>
            <p:custDataLst>
              <p:tags r:id="rId1"/>
            </p:custDataLst>
          </p:nvPr>
        </p:nvSpPr>
        <p:spPr/>
        <p:txBody>
          <a:bodyPr>
            <a:normAutofit fontScale="90000"/>
          </a:bodyPr>
          <a:lstStyle/>
          <a:p>
            <a:r>
              <a:rPr lang="en-US" dirty="0" smtClean="0"/>
              <a:t>Recap</a:t>
            </a:r>
            <a:endParaRPr lang="en-US" dirty="0"/>
          </a:p>
        </p:txBody>
      </p:sp>
      <p:sp>
        <p:nvSpPr>
          <p:cNvPr id="3161091" name="Rectangle 3"/>
          <p:cNvSpPr>
            <a:spLocks noGrp="1" noChangeArrowheads="1"/>
          </p:cNvSpPr>
          <p:nvPr>
            <p:ph type="body" idx="1"/>
            <p:custDataLst>
              <p:tags r:id="rId2"/>
            </p:custDataLst>
          </p:nvPr>
        </p:nvSpPr>
        <p:spPr/>
        <p:txBody>
          <a:bodyPr/>
          <a:lstStyle/>
          <a:p>
            <a:r>
              <a:rPr lang="en-US" dirty="0" smtClean="0">
                <a:solidFill>
                  <a:schemeClr val="accent5">
                    <a:lumMod val="60000"/>
                    <a:lumOff val="40000"/>
                  </a:schemeClr>
                </a:solidFill>
              </a:rPr>
              <a:t>Compiler</a:t>
            </a:r>
            <a:r>
              <a:rPr lang="en-US" dirty="0" smtClean="0">
                <a:solidFill>
                  <a:schemeClr val="accent1"/>
                </a:solidFill>
              </a:rPr>
              <a:t> </a:t>
            </a:r>
            <a:r>
              <a:rPr lang="en-US" dirty="0" smtClean="0"/>
              <a:t>output is assembly files</a:t>
            </a:r>
          </a:p>
          <a:p>
            <a:pPr lvl="1">
              <a:buClr>
                <a:srgbClr val="FFFF00"/>
              </a:buClr>
            </a:pPr>
            <a:endParaRPr lang="en-US" dirty="0" smtClean="0">
              <a:solidFill>
                <a:schemeClr val="accent1"/>
              </a:solidFill>
            </a:endParaRPr>
          </a:p>
          <a:p>
            <a:r>
              <a:rPr lang="en-US" dirty="0" smtClean="0">
                <a:solidFill>
                  <a:schemeClr val="accent5">
                    <a:lumMod val="60000"/>
                    <a:lumOff val="40000"/>
                  </a:schemeClr>
                </a:solidFill>
              </a:rPr>
              <a:t>Assembler</a:t>
            </a:r>
            <a:r>
              <a:rPr lang="en-US" dirty="0" smtClean="0"/>
              <a:t> output is </a:t>
            </a:r>
            <a:r>
              <a:rPr lang="en-US" dirty="0" err="1" smtClean="0"/>
              <a:t>obj</a:t>
            </a:r>
            <a:r>
              <a:rPr lang="en-US" dirty="0" smtClean="0"/>
              <a:t> files</a:t>
            </a:r>
          </a:p>
          <a:p>
            <a:pPr lvl="1"/>
            <a:endParaRPr lang="en-US" dirty="0" smtClean="0"/>
          </a:p>
          <a:p>
            <a:r>
              <a:rPr lang="en-US" dirty="0" smtClean="0">
                <a:solidFill>
                  <a:schemeClr val="accent5">
                    <a:lumMod val="60000"/>
                    <a:lumOff val="40000"/>
                  </a:schemeClr>
                </a:solidFill>
              </a:rPr>
              <a:t>Linker</a:t>
            </a:r>
            <a:r>
              <a:rPr lang="en-US" dirty="0" smtClean="0"/>
              <a:t> joins object files into one executable</a:t>
            </a:r>
          </a:p>
          <a:p>
            <a:endParaRPr lang="en-US" dirty="0" smtClean="0"/>
          </a:p>
          <a:p>
            <a:r>
              <a:rPr lang="en-US" dirty="0" smtClean="0">
                <a:solidFill>
                  <a:schemeClr val="accent5">
                    <a:lumMod val="60000"/>
                    <a:lumOff val="40000"/>
                  </a:schemeClr>
                </a:solidFill>
              </a:rPr>
              <a:t>Loader</a:t>
            </a:r>
            <a:r>
              <a:rPr lang="en-US" dirty="0" smtClean="0"/>
              <a:t> brings it into memory and starts execution</a:t>
            </a:r>
            <a:endParaRPr lang="en-US" dirty="0"/>
          </a:p>
        </p:txBody>
      </p:sp>
      <p:sp>
        <p:nvSpPr>
          <p:cNvPr id="3" name="TextBox 2"/>
          <p:cNvSpPr txBox="1"/>
          <p:nvPr/>
        </p:nvSpPr>
        <p:spPr>
          <a:xfrm>
            <a:off x="3429000" y="2438400"/>
            <a:ext cx="1669431" cy="523220"/>
          </a:xfrm>
          <a:prstGeom prst="rect">
            <a:avLst/>
          </a:prstGeom>
          <a:noFill/>
        </p:spPr>
        <p:txBody>
          <a:bodyPr wrap="none" rtlCol="0">
            <a:spAutoFit/>
          </a:bodyPr>
          <a:lstStyle/>
          <a:p>
            <a:r>
              <a:rPr lang="en-US" sz="2800" dirty="0" smtClean="0">
                <a:solidFill>
                  <a:schemeClr val="accent5">
                    <a:lumMod val="60000"/>
                    <a:lumOff val="40000"/>
                  </a:schemeClr>
                </a:solidFill>
              </a:rPr>
              <a:t>Next Time</a:t>
            </a:r>
            <a:endParaRPr lang="en-US" sz="2800" dirty="0">
              <a:solidFill>
                <a:schemeClr val="accent5">
                  <a:lumMod val="60000"/>
                  <a:lumOff val="40000"/>
                </a:schemeClr>
              </a:solidFill>
            </a:endParaRPr>
          </a:p>
        </p:txBody>
      </p:sp>
      <p:sp>
        <p:nvSpPr>
          <p:cNvPr id="4" name="Rounded Rectangle 3"/>
          <p:cNvSpPr/>
          <p:nvPr/>
        </p:nvSpPr>
        <p:spPr>
          <a:xfrm>
            <a:off x="152400" y="2438400"/>
            <a:ext cx="8763000" cy="24384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2504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smtClean="0"/>
              <a:t>MIPS Register Conventions</a:t>
            </a:r>
            <a:endParaRPr lang="en-US" dirty="0"/>
          </a:p>
        </p:txBody>
      </p:sp>
      <p:graphicFrame>
        <p:nvGraphicFramePr>
          <p:cNvPr id="4" name="Table 3"/>
          <p:cNvGraphicFramePr>
            <a:graphicFrameLocks noGrp="1"/>
          </p:cNvGraphicFramePr>
          <p:nvPr>
            <p:custDataLst>
              <p:tags r:id="rId2"/>
            </p:custDataLst>
            <p:extLst/>
          </p:nvPr>
        </p:nvGraphicFramePr>
        <p:xfrm>
          <a:off x="228600" y="511654"/>
          <a:ext cx="3733800" cy="6273548"/>
        </p:xfrm>
        <a:graphic>
          <a:graphicData uri="http://schemas.openxmlformats.org/drawingml/2006/table">
            <a:tbl>
              <a:tblPr firstRow="1" bandRow="1">
                <a:tableStyleId>{5C22544A-7EE6-4342-B048-85BDC9FD1C3A}</a:tableStyleId>
              </a:tblPr>
              <a:tblGrid>
                <a:gridCol w="543098"/>
                <a:gridCol w="828502"/>
                <a:gridCol w="2362200"/>
              </a:tblGrid>
              <a:tr h="354877">
                <a:tc>
                  <a:txBody>
                    <a:bodyPr/>
                    <a:lstStyle/>
                    <a:p>
                      <a:pPr algn="ctr"/>
                      <a:r>
                        <a:rPr lang="en-US" sz="2400" b="0" dirty="0" smtClean="0">
                          <a:solidFill>
                            <a:schemeClr val="accent5">
                              <a:lumMod val="60000"/>
                              <a:lumOff val="40000"/>
                            </a:schemeClr>
                          </a:solidFill>
                          <a:latin typeface="+mj-lt"/>
                        </a:rPr>
                        <a:t>r0</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$zero</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zero</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94186">
                <a:tc>
                  <a:txBody>
                    <a:bodyPr/>
                    <a:lstStyle/>
                    <a:p>
                      <a:pPr algn="ctr"/>
                      <a:r>
                        <a:rPr lang="en-US" sz="2400" b="0" dirty="0" smtClean="0">
                          <a:solidFill>
                            <a:schemeClr val="accent5">
                              <a:lumMod val="60000"/>
                              <a:lumOff val="40000"/>
                            </a:schemeClr>
                          </a:solidFill>
                          <a:latin typeface="+mj-lt"/>
                        </a:rPr>
                        <a:t>r1</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assembler temp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r2</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$v0</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2400" b="0" dirty="0" smtClean="0">
                          <a:solidFill>
                            <a:schemeClr val="bg1"/>
                          </a:solidFill>
                          <a:latin typeface="+mj-lt"/>
                        </a:rPr>
                        <a:t>function</a:t>
                      </a:r>
                      <a:br>
                        <a:rPr lang="en-US" sz="2400" b="0" dirty="0" smtClean="0">
                          <a:solidFill>
                            <a:schemeClr val="bg1"/>
                          </a:solidFill>
                          <a:latin typeface="+mj-lt"/>
                        </a:rPr>
                      </a:br>
                      <a:r>
                        <a:rPr lang="en-US" sz="2400" b="0" dirty="0" smtClean="0">
                          <a:solidFill>
                            <a:schemeClr val="bg1"/>
                          </a:solidFill>
                          <a:latin typeface="+mj-lt"/>
                        </a:rPr>
                        <a:t>return values</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r3</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$v1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r4</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$a0</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algn="ctr"/>
                      <a:r>
                        <a:rPr lang="en-US" sz="2400" b="0" dirty="0" smtClean="0">
                          <a:solidFill>
                            <a:schemeClr val="bg1"/>
                          </a:solidFill>
                          <a:latin typeface="+mj-lt"/>
                        </a:rPr>
                        <a:t>function</a:t>
                      </a:r>
                      <a:br>
                        <a:rPr lang="en-US" sz="2400" b="0" dirty="0" smtClean="0">
                          <a:solidFill>
                            <a:schemeClr val="bg1"/>
                          </a:solidFill>
                          <a:latin typeface="+mj-lt"/>
                        </a:rPr>
                      </a:br>
                      <a:r>
                        <a:rPr lang="en-US" sz="2400" b="0" dirty="0" smtClean="0">
                          <a:solidFill>
                            <a:schemeClr val="bg1"/>
                          </a:solidFill>
                          <a:latin typeface="+mj-lt"/>
                        </a:rPr>
                        <a:t>arguments</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r5</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r6</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$a2</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r7</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$a3</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dirty="0" smtClean="0">
                          <a:solidFill>
                            <a:schemeClr val="accent5">
                              <a:lumMod val="60000"/>
                              <a:lumOff val="40000"/>
                            </a:schemeClr>
                          </a:solidFill>
                        </a:rPr>
                        <a:t>r8</a:t>
                      </a:r>
                      <a:endParaRPr lang="en-US" sz="2400" dirty="0">
                        <a:solidFill>
                          <a:schemeClr val="accent5">
                            <a:lumMod val="60000"/>
                            <a:lumOff val="40000"/>
                          </a:schemeClr>
                        </a:solidFill>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$t0</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8">
                  <a:txBody>
                    <a:bodyPr/>
                    <a:lstStyle/>
                    <a:p>
                      <a:pPr algn="ctr"/>
                      <a:r>
                        <a:rPr lang="en-US" sz="2400" b="1" dirty="0" smtClean="0">
                          <a:solidFill>
                            <a:schemeClr val="bg1"/>
                          </a:solidFill>
                          <a:latin typeface="+mj-lt"/>
                        </a:rPr>
                        <a:t>temps</a:t>
                      </a:r>
                      <a:br>
                        <a:rPr lang="en-US" sz="2400" b="1" dirty="0" smtClean="0">
                          <a:solidFill>
                            <a:schemeClr val="bg1"/>
                          </a:solidFill>
                          <a:latin typeface="+mj-lt"/>
                        </a:rPr>
                      </a:br>
                      <a:r>
                        <a:rPr lang="en-US" sz="2400" b="1" dirty="0" smtClean="0">
                          <a:solidFill>
                            <a:schemeClr val="bg1"/>
                          </a:solidFill>
                          <a:latin typeface="+mj-lt"/>
                        </a:rPr>
                        <a:t>(caller save)</a:t>
                      </a:r>
                      <a:endParaRPr lang="en-US" sz="2400" b="1"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r9</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r10</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$t2</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r11</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$t3</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r12</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$t4</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r13</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$t5</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r14</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$t6</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r15</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$t7</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7" name="Table 6"/>
          <p:cNvGraphicFramePr>
            <a:graphicFrameLocks noGrp="1"/>
          </p:cNvGraphicFramePr>
          <p:nvPr>
            <p:custDataLst>
              <p:tags r:id="rId3"/>
            </p:custDataLst>
            <p:extLst/>
          </p:nvPr>
        </p:nvGraphicFramePr>
        <p:xfrm>
          <a:off x="4038600" y="511653"/>
          <a:ext cx="4114800" cy="6193949"/>
        </p:xfrm>
        <a:graphic>
          <a:graphicData uri="http://schemas.openxmlformats.org/drawingml/2006/table">
            <a:tbl>
              <a:tblPr firstRow="1" bandRow="1">
                <a:tableStyleId>{5C22544A-7EE6-4342-B048-85BDC9FD1C3A}</a:tableStyleId>
              </a:tblPr>
              <a:tblGrid>
                <a:gridCol w="609600"/>
                <a:gridCol w="838200"/>
                <a:gridCol w="2667000"/>
              </a:tblGrid>
              <a:tr h="354877">
                <a:tc>
                  <a:txBody>
                    <a:bodyPr/>
                    <a:lstStyle/>
                    <a:p>
                      <a:pPr algn="ctr"/>
                      <a:r>
                        <a:rPr lang="en-US" sz="2400" b="0" dirty="0" smtClean="0">
                          <a:solidFill>
                            <a:schemeClr val="accent5">
                              <a:lumMod val="60000"/>
                              <a:lumOff val="40000"/>
                            </a:schemeClr>
                          </a:solidFill>
                          <a:latin typeface="+mj-lt"/>
                        </a:rPr>
                        <a:t>r16</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$s0</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8">
                  <a:txBody>
                    <a:bodyPr/>
                    <a:lstStyle/>
                    <a:p>
                      <a:pPr algn="ctr"/>
                      <a:r>
                        <a:rPr lang="en-US" sz="2400" b="1" dirty="0" smtClean="0">
                          <a:solidFill>
                            <a:schemeClr val="bg1"/>
                          </a:solidFill>
                          <a:latin typeface="+mj-lt"/>
                        </a:rPr>
                        <a:t>saved</a:t>
                      </a:r>
                      <a:br>
                        <a:rPr lang="en-US" sz="2400" b="1" dirty="0" smtClean="0">
                          <a:solidFill>
                            <a:schemeClr val="bg1"/>
                          </a:solidFill>
                          <a:latin typeface="+mj-lt"/>
                        </a:rPr>
                      </a:br>
                      <a:r>
                        <a:rPr lang="en-US" sz="2400" b="1" dirty="0" smtClean="0">
                          <a:solidFill>
                            <a:schemeClr val="bg1"/>
                          </a:solidFill>
                          <a:latin typeface="+mj-lt"/>
                        </a:rPr>
                        <a:t>(</a:t>
                      </a:r>
                      <a:r>
                        <a:rPr lang="en-US" sz="2400" b="1" dirty="0" err="1" smtClean="0">
                          <a:solidFill>
                            <a:schemeClr val="bg1"/>
                          </a:solidFill>
                          <a:latin typeface="+mj-lt"/>
                        </a:rPr>
                        <a:t>callee</a:t>
                      </a:r>
                      <a:r>
                        <a:rPr lang="en-US" sz="2400" b="1" baseline="0" dirty="0" smtClean="0">
                          <a:solidFill>
                            <a:schemeClr val="bg1"/>
                          </a:solidFill>
                          <a:latin typeface="+mj-lt"/>
                        </a:rPr>
                        <a:t> save)</a:t>
                      </a:r>
                      <a:endParaRPr lang="en-US" sz="2400" b="1" dirty="0" smtClean="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r17</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r18</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$s2</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r19</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$s3</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r20</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$s4</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r21</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$s5</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r22</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$s6</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r23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$s7</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rPr>
                        <a:t>r24</a:t>
                      </a:r>
                      <a:endParaRPr lang="en-US" sz="2400" b="0" dirty="0">
                        <a:solidFill>
                          <a:schemeClr val="accent5">
                            <a:lumMod val="60000"/>
                            <a:lumOff val="40000"/>
                          </a:schemeClr>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$t8</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2400" b="1" dirty="0" smtClean="0">
                          <a:solidFill>
                            <a:schemeClr val="bg1"/>
                          </a:solidFill>
                          <a:latin typeface="+mj-lt"/>
                        </a:rPr>
                        <a:t>more temps</a:t>
                      </a:r>
                      <a:br>
                        <a:rPr lang="en-US" sz="2400" b="1" dirty="0" smtClean="0">
                          <a:solidFill>
                            <a:schemeClr val="bg1"/>
                          </a:solidFill>
                          <a:latin typeface="+mj-lt"/>
                        </a:rPr>
                      </a:br>
                      <a:r>
                        <a:rPr lang="en-US" sz="2400" b="1" dirty="0" smtClean="0">
                          <a:solidFill>
                            <a:schemeClr val="bg1"/>
                          </a:solidFill>
                          <a:latin typeface="+mj-lt"/>
                        </a:rPr>
                        <a:t>(caller</a:t>
                      </a:r>
                      <a:r>
                        <a:rPr lang="en-US" sz="2400" b="1" baseline="0" dirty="0" smtClean="0">
                          <a:solidFill>
                            <a:schemeClr val="bg1"/>
                          </a:solidFill>
                          <a:latin typeface="+mj-lt"/>
                        </a:rPr>
                        <a:t> save)</a:t>
                      </a:r>
                      <a:endParaRPr lang="en-US" sz="2400" b="1" dirty="0" smtClean="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r25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$t9</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r26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$k0</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2400" b="0" dirty="0" smtClean="0">
                          <a:solidFill>
                            <a:schemeClr val="bg1"/>
                          </a:solidFill>
                          <a:latin typeface="+mj-lt"/>
                        </a:rPr>
                        <a:t>reserved for</a:t>
                      </a:r>
                      <a:br>
                        <a:rPr lang="en-US" sz="2400" b="0" dirty="0" smtClean="0">
                          <a:solidFill>
                            <a:schemeClr val="bg1"/>
                          </a:solidFill>
                          <a:latin typeface="+mj-lt"/>
                        </a:rPr>
                      </a:br>
                      <a:r>
                        <a:rPr lang="en-US" sz="2400" b="0" dirty="0" smtClean="0">
                          <a:solidFill>
                            <a:schemeClr val="bg1"/>
                          </a:solidFill>
                          <a:latin typeface="+mj-lt"/>
                        </a:rPr>
                        <a:t>kernel</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r27</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$k1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r28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
                      </a:r>
                      <a:r>
                        <a:rPr lang="en-US" sz="2400" b="0" dirty="0" err="1" smtClean="0">
                          <a:solidFill>
                            <a:schemeClr val="bg1"/>
                          </a:solidFill>
                          <a:latin typeface="+mj-lt"/>
                        </a:rPr>
                        <a:t>gp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global data pointer</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r29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stack pointer</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r30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
                      </a:r>
                      <a:r>
                        <a:rPr lang="en-US" sz="2400" b="0" dirty="0" err="1" smtClean="0">
                          <a:solidFill>
                            <a:schemeClr val="bg1"/>
                          </a:solidFill>
                          <a:latin typeface="+mj-lt"/>
                        </a:rPr>
                        <a:t>fp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frame pointer</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r31</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
                      </a:r>
                      <a:r>
                        <a:rPr lang="en-US" sz="2400" b="0" dirty="0" err="1" smtClean="0">
                          <a:solidFill>
                            <a:schemeClr val="bg1"/>
                          </a:solidFill>
                          <a:latin typeface="+mj-lt"/>
                        </a:rPr>
                        <a:t>ra</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return address</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7031159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smtClean="0"/>
              <a:t>Anatomy of an executing program</a:t>
            </a:r>
            <a:endParaRPr lang="en-US" dirty="0"/>
          </a:p>
        </p:txBody>
      </p:sp>
      <p:sp>
        <p:nvSpPr>
          <p:cNvPr id="4" name="Rectangle 3"/>
          <p:cNvSpPr/>
          <p:nvPr>
            <p:custDataLst>
              <p:tags r:id="rId2"/>
            </p:custDataLst>
          </p:nvPr>
        </p:nvSpPr>
        <p:spPr>
          <a:xfrm>
            <a:off x="2819400" y="609600"/>
            <a:ext cx="3505200" cy="6248400"/>
          </a:xfrm>
          <a:prstGeom prst="rect">
            <a:avLst/>
          </a:prstGeom>
          <a:ln w="28575">
            <a:solidFill>
              <a:schemeClr val="accent1"/>
            </a:solidFill>
          </a:ln>
        </p:spPr>
        <p:txBody>
          <a:bodyPr wrap="none" lIns="0" tIns="0" rIns="0" bIns="0" rtlCol="0" anchor="ctr">
            <a:noAutofit/>
          </a:bodyPr>
          <a:lstStyle/>
          <a:p>
            <a:pPr algn="ctr"/>
            <a:endParaRPr lang="en-US" sz="2800" dirty="0" err="1" smtClean="0">
              <a:solidFill>
                <a:schemeClr val="bg1"/>
              </a:solidFill>
            </a:endParaRPr>
          </a:p>
        </p:txBody>
      </p:sp>
      <p:sp>
        <p:nvSpPr>
          <p:cNvPr id="5" name="TextBox 4"/>
          <p:cNvSpPr txBox="1"/>
          <p:nvPr>
            <p:custDataLst>
              <p:tags r:id="rId3"/>
            </p:custDataLst>
          </p:nvPr>
        </p:nvSpPr>
        <p:spPr>
          <a:xfrm>
            <a:off x="685800" y="5334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0xfffffffc</a:t>
            </a:r>
          </a:p>
        </p:txBody>
      </p:sp>
      <p:sp>
        <p:nvSpPr>
          <p:cNvPr id="6" name="TextBox 5"/>
          <p:cNvSpPr txBox="1"/>
          <p:nvPr>
            <p:custDataLst>
              <p:tags r:id="rId4"/>
            </p:custDataLst>
          </p:nvPr>
        </p:nvSpPr>
        <p:spPr>
          <a:xfrm>
            <a:off x="685800" y="64109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0x00000000</a:t>
            </a:r>
          </a:p>
        </p:txBody>
      </p:sp>
      <p:sp>
        <p:nvSpPr>
          <p:cNvPr id="7" name="TextBox 6"/>
          <p:cNvSpPr txBox="1"/>
          <p:nvPr>
            <p:custDataLst>
              <p:tags r:id="rId5"/>
            </p:custDataLst>
          </p:nvPr>
        </p:nvSpPr>
        <p:spPr>
          <a:xfrm>
            <a:off x="6324600" y="609600"/>
            <a:ext cx="776175" cy="523220"/>
          </a:xfrm>
          <a:prstGeom prst="rect">
            <a:avLst/>
          </a:prstGeom>
          <a:noFill/>
        </p:spPr>
        <p:txBody>
          <a:bodyPr wrap="none" rtlCol="0">
            <a:spAutoFit/>
          </a:bodyPr>
          <a:lstStyle/>
          <a:p>
            <a:r>
              <a:rPr lang="en-US" sz="2800" dirty="0" smtClean="0">
                <a:solidFill>
                  <a:schemeClr val="bg1"/>
                </a:solidFill>
                <a:latin typeface="Consolas" pitchFamily="49" charset="0"/>
              </a:rPr>
              <a:t>top</a:t>
            </a:r>
          </a:p>
        </p:txBody>
      </p:sp>
      <p:sp>
        <p:nvSpPr>
          <p:cNvPr id="8" name="TextBox 7"/>
          <p:cNvSpPr txBox="1"/>
          <p:nvPr>
            <p:custDataLst>
              <p:tags r:id="rId6"/>
            </p:custDataLst>
          </p:nvPr>
        </p:nvSpPr>
        <p:spPr>
          <a:xfrm>
            <a:off x="6400800" y="6324600"/>
            <a:ext cx="1367682" cy="523220"/>
          </a:xfrm>
          <a:prstGeom prst="rect">
            <a:avLst/>
          </a:prstGeom>
          <a:noFill/>
        </p:spPr>
        <p:txBody>
          <a:bodyPr wrap="none" rtlCol="0">
            <a:spAutoFit/>
          </a:bodyPr>
          <a:lstStyle/>
          <a:p>
            <a:r>
              <a:rPr lang="en-US" sz="2800" dirty="0" smtClean="0">
                <a:solidFill>
                  <a:schemeClr val="bg1"/>
                </a:solidFill>
                <a:latin typeface="Consolas" pitchFamily="49" charset="0"/>
              </a:rPr>
              <a:t>bottom</a:t>
            </a:r>
          </a:p>
        </p:txBody>
      </p:sp>
      <p:sp>
        <p:nvSpPr>
          <p:cNvPr id="9" name="TextBox 8"/>
          <p:cNvSpPr txBox="1"/>
          <p:nvPr>
            <p:custDataLst>
              <p:tags r:id="rId7"/>
            </p:custDataLst>
          </p:nvPr>
        </p:nvSpPr>
        <p:spPr>
          <a:xfrm>
            <a:off x="685800" y="21437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0x7ffffffc</a:t>
            </a:r>
          </a:p>
        </p:txBody>
      </p:sp>
      <p:sp>
        <p:nvSpPr>
          <p:cNvPr id="10" name="TextBox 9"/>
          <p:cNvSpPr txBox="1"/>
          <p:nvPr>
            <p:custDataLst>
              <p:tags r:id="rId8"/>
            </p:custDataLst>
          </p:nvPr>
        </p:nvSpPr>
        <p:spPr>
          <a:xfrm>
            <a:off x="685800" y="17526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0x80000000</a:t>
            </a:r>
          </a:p>
        </p:txBody>
      </p:sp>
      <p:sp>
        <p:nvSpPr>
          <p:cNvPr id="11" name="TextBox 10"/>
          <p:cNvSpPr txBox="1"/>
          <p:nvPr>
            <p:custDataLst>
              <p:tags r:id="rId9"/>
            </p:custDataLst>
          </p:nvPr>
        </p:nvSpPr>
        <p:spPr>
          <a:xfrm>
            <a:off x="685800" y="50393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0x10000000</a:t>
            </a:r>
          </a:p>
        </p:txBody>
      </p:sp>
      <p:sp>
        <p:nvSpPr>
          <p:cNvPr id="12" name="TextBox 11"/>
          <p:cNvSpPr txBox="1"/>
          <p:nvPr>
            <p:custDataLst>
              <p:tags r:id="rId10"/>
            </p:custDataLst>
          </p:nvPr>
        </p:nvSpPr>
        <p:spPr>
          <a:xfrm>
            <a:off x="663040" y="596396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0x00400000</a:t>
            </a:r>
          </a:p>
        </p:txBody>
      </p:sp>
      <p:sp>
        <p:nvSpPr>
          <p:cNvPr id="13" name="TextBox 12" hidden="1"/>
          <p:cNvSpPr txBox="1"/>
          <p:nvPr>
            <p:custDataLst>
              <p:tags r:id="rId11"/>
            </p:custDataLst>
          </p:nvPr>
        </p:nvSpPr>
        <p:spPr>
          <a:xfrm>
            <a:off x="3242297" y="1219200"/>
            <a:ext cx="2548903" cy="523220"/>
          </a:xfrm>
          <a:prstGeom prst="rect">
            <a:avLst/>
          </a:prstGeom>
          <a:noFill/>
        </p:spPr>
        <p:txBody>
          <a:bodyPr wrap="none" rtlCol="0">
            <a:spAutoFit/>
          </a:bodyPr>
          <a:lstStyle/>
          <a:p>
            <a:r>
              <a:rPr lang="en-US" sz="2800" dirty="0" smtClean="0">
                <a:solidFill>
                  <a:schemeClr val="accent4"/>
                </a:solidFill>
              </a:rPr>
              <a:t>system reserved</a:t>
            </a:r>
          </a:p>
        </p:txBody>
      </p:sp>
      <p:sp>
        <p:nvSpPr>
          <p:cNvPr id="14" name="TextBox 13" hidden="1"/>
          <p:cNvSpPr txBox="1"/>
          <p:nvPr>
            <p:custDataLst>
              <p:tags r:id="rId12"/>
            </p:custDataLst>
          </p:nvPr>
        </p:nvSpPr>
        <p:spPr>
          <a:xfrm>
            <a:off x="3200400" y="2819400"/>
            <a:ext cx="2998641" cy="523220"/>
          </a:xfrm>
          <a:prstGeom prst="rect">
            <a:avLst/>
          </a:prstGeom>
          <a:noFill/>
        </p:spPr>
        <p:txBody>
          <a:bodyPr wrap="none" rtlCol="0">
            <a:spAutoFit/>
          </a:bodyPr>
          <a:lstStyle/>
          <a:p>
            <a:r>
              <a:rPr lang="en-US" sz="2800" dirty="0" smtClean="0">
                <a:solidFill>
                  <a:schemeClr val="accent4"/>
                </a:solidFill>
              </a:rPr>
              <a:t>(stack grows down)</a:t>
            </a:r>
          </a:p>
        </p:txBody>
      </p:sp>
      <p:sp>
        <p:nvSpPr>
          <p:cNvPr id="15" name="TextBox 14" hidden="1"/>
          <p:cNvSpPr txBox="1"/>
          <p:nvPr>
            <p:custDataLst>
              <p:tags r:id="rId13"/>
            </p:custDataLst>
          </p:nvPr>
        </p:nvSpPr>
        <p:spPr>
          <a:xfrm>
            <a:off x="3391030" y="3820180"/>
            <a:ext cx="2541978" cy="523220"/>
          </a:xfrm>
          <a:prstGeom prst="rect">
            <a:avLst/>
          </a:prstGeom>
          <a:noFill/>
        </p:spPr>
        <p:txBody>
          <a:bodyPr wrap="none" rtlCol="0">
            <a:spAutoFit/>
          </a:bodyPr>
          <a:lstStyle/>
          <a:p>
            <a:r>
              <a:rPr lang="en-US" sz="2800" dirty="0" smtClean="0">
                <a:solidFill>
                  <a:schemeClr val="accent4"/>
                </a:solidFill>
              </a:rPr>
              <a:t>(heap grows up)</a:t>
            </a:r>
          </a:p>
        </p:txBody>
      </p:sp>
      <p:sp>
        <p:nvSpPr>
          <p:cNvPr id="16" name="TextBox 15" hidden="1"/>
          <p:cNvSpPr txBox="1"/>
          <p:nvPr>
            <p:custDataLst>
              <p:tags r:id="rId14"/>
            </p:custDataLst>
          </p:nvPr>
        </p:nvSpPr>
        <p:spPr>
          <a:xfrm>
            <a:off x="4114800" y="4876800"/>
            <a:ext cx="750270" cy="523220"/>
          </a:xfrm>
          <a:prstGeom prst="rect">
            <a:avLst/>
          </a:prstGeom>
          <a:noFill/>
        </p:spPr>
        <p:txBody>
          <a:bodyPr wrap="none" rtlCol="0">
            <a:spAutoFit/>
          </a:bodyPr>
          <a:lstStyle/>
          <a:p>
            <a:r>
              <a:rPr lang="en-US" sz="2800" dirty="0" smtClean="0">
                <a:solidFill>
                  <a:schemeClr val="accent4"/>
                </a:solidFill>
              </a:rPr>
              <a:t>text</a:t>
            </a:r>
          </a:p>
        </p:txBody>
      </p:sp>
      <p:sp>
        <p:nvSpPr>
          <p:cNvPr id="17" name="TextBox 16" hidden="1"/>
          <p:cNvSpPr txBox="1"/>
          <p:nvPr>
            <p:custDataLst>
              <p:tags r:id="rId15"/>
            </p:custDataLst>
          </p:nvPr>
        </p:nvSpPr>
        <p:spPr>
          <a:xfrm>
            <a:off x="3802080" y="5867400"/>
            <a:ext cx="1455720" cy="523220"/>
          </a:xfrm>
          <a:prstGeom prst="rect">
            <a:avLst/>
          </a:prstGeom>
          <a:noFill/>
        </p:spPr>
        <p:txBody>
          <a:bodyPr wrap="none" rtlCol="0">
            <a:spAutoFit/>
          </a:bodyPr>
          <a:lstStyle/>
          <a:p>
            <a:r>
              <a:rPr lang="en-US" sz="2800" dirty="0" smtClean="0">
                <a:solidFill>
                  <a:schemeClr val="accent4"/>
                </a:solidFill>
              </a:rPr>
              <a:t>reserved</a:t>
            </a:r>
          </a:p>
        </p:txBody>
      </p:sp>
      <p:sp>
        <p:nvSpPr>
          <p:cNvPr id="18" name="TextBox 17" hidden="1"/>
          <p:cNvSpPr txBox="1"/>
          <p:nvPr>
            <p:custDataLst>
              <p:tags r:id="rId16"/>
            </p:custDataLst>
          </p:nvPr>
        </p:nvSpPr>
        <p:spPr>
          <a:xfrm>
            <a:off x="3657600" y="4201180"/>
            <a:ext cx="1904496" cy="523220"/>
          </a:xfrm>
          <a:prstGeom prst="rect">
            <a:avLst/>
          </a:prstGeom>
          <a:noFill/>
        </p:spPr>
        <p:txBody>
          <a:bodyPr wrap="none" rtlCol="0">
            <a:spAutoFit/>
          </a:bodyPr>
          <a:lstStyle/>
          <a:p>
            <a:r>
              <a:rPr lang="en-US" sz="2800" dirty="0" smtClean="0">
                <a:solidFill>
                  <a:schemeClr val="accent4"/>
                </a:solidFill>
              </a:rPr>
              <a:t>(static) data</a:t>
            </a:r>
          </a:p>
        </p:txBody>
      </p:sp>
      <p:sp>
        <p:nvSpPr>
          <p:cNvPr id="19" name="TextBox 18" hidden="1"/>
          <p:cNvSpPr txBox="1"/>
          <p:nvPr>
            <p:custDataLst>
              <p:tags r:id="rId17"/>
            </p:custDataLst>
          </p:nvPr>
        </p:nvSpPr>
        <p:spPr>
          <a:xfrm>
            <a:off x="6553200" y="2819400"/>
            <a:ext cx="1234249" cy="523220"/>
          </a:xfrm>
          <a:prstGeom prst="rect">
            <a:avLst/>
          </a:prstGeom>
          <a:noFill/>
        </p:spPr>
        <p:txBody>
          <a:bodyPr wrap="none" rtlCol="0">
            <a:spAutoFit/>
          </a:bodyPr>
          <a:lstStyle/>
          <a:p>
            <a:r>
              <a:rPr lang="en-US" sz="2800" dirty="0" smtClean="0">
                <a:solidFill>
                  <a:schemeClr val="accent4"/>
                </a:solidFill>
              </a:rPr>
              <a:t>(.stack)</a:t>
            </a:r>
          </a:p>
        </p:txBody>
      </p:sp>
      <p:sp>
        <p:nvSpPr>
          <p:cNvPr id="20" name="TextBox 19" hidden="1"/>
          <p:cNvSpPr txBox="1"/>
          <p:nvPr>
            <p:custDataLst>
              <p:tags r:id="rId18"/>
            </p:custDataLst>
          </p:nvPr>
        </p:nvSpPr>
        <p:spPr>
          <a:xfrm>
            <a:off x="6623035" y="4201180"/>
            <a:ext cx="920765" cy="523220"/>
          </a:xfrm>
          <a:prstGeom prst="rect">
            <a:avLst/>
          </a:prstGeom>
          <a:noFill/>
        </p:spPr>
        <p:txBody>
          <a:bodyPr wrap="none" rtlCol="0">
            <a:spAutoFit/>
          </a:bodyPr>
          <a:lstStyle/>
          <a:p>
            <a:r>
              <a:rPr lang="en-US" sz="2800" dirty="0" smtClean="0">
                <a:solidFill>
                  <a:schemeClr val="accent4"/>
                </a:solidFill>
              </a:rPr>
              <a:t>.data</a:t>
            </a:r>
          </a:p>
        </p:txBody>
      </p:sp>
      <p:sp>
        <p:nvSpPr>
          <p:cNvPr id="21" name="TextBox 20" hidden="1"/>
          <p:cNvSpPr txBox="1"/>
          <p:nvPr>
            <p:custDataLst>
              <p:tags r:id="rId19"/>
            </p:custDataLst>
          </p:nvPr>
        </p:nvSpPr>
        <p:spPr>
          <a:xfrm>
            <a:off x="6705600" y="4953000"/>
            <a:ext cx="833946" cy="523220"/>
          </a:xfrm>
          <a:prstGeom prst="rect">
            <a:avLst/>
          </a:prstGeom>
          <a:noFill/>
        </p:spPr>
        <p:txBody>
          <a:bodyPr wrap="none" rtlCol="0">
            <a:spAutoFit/>
          </a:bodyPr>
          <a:lstStyle/>
          <a:p>
            <a:r>
              <a:rPr lang="en-US" sz="2800" dirty="0" smtClean="0">
                <a:solidFill>
                  <a:schemeClr val="accent4"/>
                </a:solidFill>
              </a:rPr>
              <a:t>.text</a:t>
            </a:r>
          </a:p>
        </p:txBody>
      </p:sp>
      <p:sp>
        <p:nvSpPr>
          <p:cNvPr id="23" name="Rectangle 7"/>
          <p:cNvSpPr>
            <a:spLocks noChangeArrowheads="1"/>
          </p:cNvSpPr>
          <p:nvPr>
            <p:custDataLst>
              <p:tags r:id="rId20"/>
            </p:custDataLst>
          </p:nvPr>
        </p:nvSpPr>
        <p:spPr bwMode="auto">
          <a:xfrm>
            <a:off x="2819400" y="533400"/>
            <a:ext cx="3505200" cy="16764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26" name="Rectangle 7"/>
          <p:cNvSpPr>
            <a:spLocks noChangeArrowheads="1"/>
          </p:cNvSpPr>
          <p:nvPr>
            <p:custDataLst>
              <p:tags r:id="rId21"/>
            </p:custDataLst>
          </p:nvPr>
        </p:nvSpPr>
        <p:spPr bwMode="auto">
          <a:xfrm>
            <a:off x="2819400" y="2209800"/>
            <a:ext cx="3505200" cy="79501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b="1" dirty="0" smtClean="0">
                <a:solidFill>
                  <a:schemeClr val="bg1"/>
                </a:solidFill>
              </a:rPr>
              <a:t>stack</a:t>
            </a:r>
            <a:endParaRPr lang="en-US" sz="2400" b="1" dirty="0">
              <a:solidFill>
                <a:schemeClr val="bg1"/>
              </a:solidFill>
            </a:endParaRPr>
          </a:p>
        </p:txBody>
      </p:sp>
      <p:sp>
        <p:nvSpPr>
          <p:cNvPr id="29" name="Rectangle 7"/>
          <p:cNvSpPr>
            <a:spLocks noChangeArrowheads="1"/>
          </p:cNvSpPr>
          <p:nvPr>
            <p:custDataLst>
              <p:tags r:id="rId22"/>
            </p:custDataLst>
          </p:nvPr>
        </p:nvSpPr>
        <p:spPr bwMode="auto">
          <a:xfrm>
            <a:off x="2819400" y="6477000"/>
            <a:ext cx="3505200" cy="3810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30" name="Rectangle 7"/>
          <p:cNvSpPr>
            <a:spLocks noChangeArrowheads="1"/>
          </p:cNvSpPr>
          <p:nvPr>
            <p:custDataLst>
              <p:tags r:id="rId23"/>
            </p:custDataLst>
          </p:nvPr>
        </p:nvSpPr>
        <p:spPr bwMode="auto">
          <a:xfrm>
            <a:off x="2819400" y="5562600"/>
            <a:ext cx="3505200" cy="9144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code (text)</a:t>
            </a:r>
            <a:endParaRPr lang="en-US" sz="2400" dirty="0">
              <a:solidFill>
                <a:schemeClr val="bg1"/>
              </a:solidFill>
            </a:endParaRPr>
          </a:p>
        </p:txBody>
      </p:sp>
      <p:sp>
        <p:nvSpPr>
          <p:cNvPr id="31" name="Rectangle 7"/>
          <p:cNvSpPr>
            <a:spLocks noChangeArrowheads="1"/>
          </p:cNvSpPr>
          <p:nvPr>
            <p:custDataLst>
              <p:tags r:id="rId24"/>
            </p:custDataLst>
          </p:nvPr>
        </p:nvSpPr>
        <p:spPr bwMode="auto">
          <a:xfrm>
            <a:off x="2819400" y="5105400"/>
            <a:ext cx="3505200" cy="4572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static data</a:t>
            </a:r>
            <a:endParaRPr lang="en-US" sz="2400" dirty="0">
              <a:solidFill>
                <a:schemeClr val="bg1"/>
              </a:solidFill>
            </a:endParaRPr>
          </a:p>
        </p:txBody>
      </p:sp>
      <p:sp>
        <p:nvSpPr>
          <p:cNvPr id="32" name="Rectangle 7"/>
          <p:cNvSpPr>
            <a:spLocks noChangeArrowheads="1"/>
          </p:cNvSpPr>
          <p:nvPr>
            <p:custDataLst>
              <p:tags r:id="rId25"/>
            </p:custDataLst>
          </p:nvPr>
        </p:nvSpPr>
        <p:spPr bwMode="auto">
          <a:xfrm>
            <a:off x="2819400" y="4343400"/>
            <a:ext cx="3505200" cy="7620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dynamic data (heap)</a:t>
            </a:r>
            <a:endParaRPr lang="en-US" sz="2400" dirty="0">
              <a:solidFill>
                <a:schemeClr val="bg1"/>
              </a:solidFill>
            </a:endParaRPr>
          </a:p>
        </p:txBody>
      </p:sp>
      <p:cxnSp>
        <p:nvCxnSpPr>
          <p:cNvPr id="27" name="Straight Arrow Connector 26"/>
          <p:cNvCxnSpPr/>
          <p:nvPr/>
        </p:nvCxnSpPr>
        <p:spPr>
          <a:xfrm>
            <a:off x="4572000" y="3004810"/>
            <a:ext cx="0" cy="5003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4572000" y="3733800"/>
            <a:ext cx="0" cy="609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7315200" y="5100935"/>
            <a:ext cx="814390" cy="461665"/>
          </a:xfrm>
          <a:prstGeom prst="rect">
            <a:avLst/>
          </a:prstGeom>
          <a:noFill/>
        </p:spPr>
        <p:txBody>
          <a:bodyPr wrap="none" rtlCol="0">
            <a:spAutoFit/>
          </a:bodyPr>
          <a:lstStyle/>
          <a:p>
            <a:r>
              <a:rPr lang="en-US" sz="2400" dirty="0" smtClean="0">
                <a:solidFill>
                  <a:schemeClr val="accent1"/>
                </a:solidFill>
              </a:rPr>
              <a:t>.data</a:t>
            </a:r>
            <a:endParaRPr lang="en-US" sz="2400" dirty="0">
              <a:solidFill>
                <a:schemeClr val="accent1"/>
              </a:solidFill>
            </a:endParaRPr>
          </a:p>
        </p:txBody>
      </p:sp>
      <p:sp>
        <p:nvSpPr>
          <p:cNvPr id="34" name="TextBox 33"/>
          <p:cNvSpPr txBox="1"/>
          <p:nvPr/>
        </p:nvSpPr>
        <p:spPr>
          <a:xfrm>
            <a:off x="7339010" y="5791200"/>
            <a:ext cx="740011" cy="461665"/>
          </a:xfrm>
          <a:prstGeom prst="rect">
            <a:avLst/>
          </a:prstGeom>
          <a:noFill/>
        </p:spPr>
        <p:txBody>
          <a:bodyPr wrap="none" rtlCol="0">
            <a:spAutoFit/>
          </a:bodyPr>
          <a:lstStyle/>
          <a:p>
            <a:r>
              <a:rPr lang="en-US" sz="2400" dirty="0" smtClean="0">
                <a:solidFill>
                  <a:schemeClr val="accent1"/>
                </a:solidFill>
              </a:rPr>
              <a:t>.text</a:t>
            </a:r>
            <a:endParaRPr lang="en-US" sz="2400" dirty="0">
              <a:solidFill>
                <a:schemeClr val="accent1"/>
              </a:solidFill>
            </a:endParaRPr>
          </a:p>
        </p:txBody>
      </p:sp>
      <p:cxnSp>
        <p:nvCxnSpPr>
          <p:cNvPr id="35" name="Straight Arrow Connector 34"/>
          <p:cNvCxnSpPr>
            <a:stCxn id="34" idx="1"/>
          </p:cNvCxnSpPr>
          <p:nvPr/>
        </p:nvCxnSpPr>
        <p:spPr>
          <a:xfrm flipH="1" flipV="1">
            <a:off x="6324600" y="6019800"/>
            <a:ext cx="1014410" cy="22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33" idx="1"/>
          </p:cNvCxnSpPr>
          <p:nvPr/>
        </p:nvCxnSpPr>
        <p:spPr>
          <a:xfrm flipH="1">
            <a:off x="6324600" y="5331768"/>
            <a:ext cx="990600" cy="2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6211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par>
                          <p:cTn id="7" fill="hold">
                            <p:stCondLst>
                              <p:cond delay="0"/>
                            </p:stCondLst>
                            <p:childTnLst>
                              <p:par>
                                <p:cTn id="8" presetID="22" presetClass="entr" presetSubtype="2" fill="hold" nodeType="after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wipe(right)">
                                      <p:cBhvr>
                                        <p:cTn id="10" dur="500"/>
                                        <p:tgtEl>
                                          <p:spTgt spid="35"/>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par>
                          <p:cTn id="15" fill="hold">
                            <p:stCondLst>
                              <p:cond delay="0"/>
                            </p:stCondLst>
                            <p:childTnLst>
                              <p:par>
                                <p:cTn id="16" presetID="22" presetClass="entr" presetSubtype="2" fill="hold" nodeType="after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wipe(right)">
                                      <p:cBhvr>
                                        <p:cTn id="18" dur="500"/>
                                        <p:tgtEl>
                                          <p:spTgt spid="3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ipe(up)">
                                      <p:cBhvr>
                                        <p:cTn id="23" dur="500"/>
                                        <p:tgtEl>
                                          <p:spTgt spid="2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wipe(down)">
                                      <p:cBhvr>
                                        <p:cTn id="28"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a:xfrm>
            <a:off x="228600" y="0"/>
            <a:ext cx="8686800" cy="533400"/>
          </a:xfrm>
        </p:spPr>
        <p:txBody>
          <a:bodyPr>
            <a:noAutofit/>
          </a:bodyPr>
          <a:lstStyle/>
          <a:p>
            <a:r>
              <a:rPr lang="en-US" dirty="0"/>
              <a:t>Anatomy of an executing program</a:t>
            </a:r>
          </a:p>
        </p:txBody>
      </p:sp>
      <p:grpSp>
        <p:nvGrpSpPr>
          <p:cNvPr id="7" name="Group 6"/>
          <p:cNvGrpSpPr/>
          <p:nvPr/>
        </p:nvGrpSpPr>
        <p:grpSpPr>
          <a:xfrm>
            <a:off x="152400" y="742890"/>
            <a:ext cx="8763000" cy="5810310"/>
            <a:chOff x="152400" y="514290"/>
            <a:chExt cx="8763000" cy="5810310"/>
          </a:xfrm>
        </p:grpSpPr>
        <p:grpSp>
          <p:nvGrpSpPr>
            <p:cNvPr id="2" name="Group 156"/>
            <p:cNvGrpSpPr/>
            <p:nvPr>
              <p:custDataLst>
                <p:tags r:id="rId2"/>
              </p:custDataLst>
            </p:nvPr>
          </p:nvGrpSpPr>
          <p:grpSpPr>
            <a:xfrm>
              <a:off x="2057400" y="514290"/>
              <a:ext cx="6858000" cy="5334000"/>
              <a:chOff x="2057400" y="457200"/>
              <a:chExt cx="6858000" cy="5334000"/>
            </a:xfrm>
          </p:grpSpPr>
          <p:sp>
            <p:nvSpPr>
              <p:cNvPr id="133" name="Right Triangle 132"/>
              <p:cNvSpPr/>
              <p:nvPr>
                <p:custDataLst>
                  <p:tags r:id="rId142"/>
                </p:custDataLst>
              </p:nvPr>
            </p:nvSpPr>
            <p:spPr>
              <a:xfrm rot="10800000">
                <a:off x="7620000" y="9144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ounded Rectangle 115"/>
              <p:cNvSpPr/>
              <p:nvPr>
                <p:custDataLst>
                  <p:tags r:id="rId143"/>
                </p:custDataLst>
              </p:nvPr>
            </p:nvSpPr>
            <p:spPr>
              <a:xfrm>
                <a:off x="7924800" y="457200"/>
                <a:ext cx="990600" cy="5334000"/>
              </a:xfrm>
              <a:prstGeom prst="roundRect">
                <a:avLst>
                  <a:gd name="adj" fmla="val 30422"/>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ounded Rectangle 116"/>
              <p:cNvSpPr/>
              <p:nvPr>
                <p:custDataLst>
                  <p:tags r:id="rId144"/>
                </p:custDataLst>
              </p:nvPr>
            </p:nvSpPr>
            <p:spPr>
              <a:xfrm>
                <a:off x="2057400" y="457200"/>
                <a:ext cx="914400" cy="3048000"/>
              </a:xfrm>
              <a:prstGeom prst="roundRect">
                <a:avLst>
                  <a:gd name="adj" fmla="val 30422"/>
                </a:avLst>
              </a:prstGeom>
              <a:solidFill>
                <a:schemeClr val="accent3">
                  <a:lumMod val="75000"/>
                </a:schemeClr>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ounded Rectangle 123"/>
              <p:cNvSpPr/>
              <p:nvPr>
                <p:custDataLst>
                  <p:tags r:id="rId145"/>
                </p:custDataLst>
              </p:nvPr>
            </p:nvSpPr>
            <p:spPr>
              <a:xfrm>
                <a:off x="2057400" y="457200"/>
                <a:ext cx="6400800" cy="609600"/>
              </a:xfrm>
              <a:prstGeom prst="roundRect">
                <a:avLst>
                  <a:gd name="adj" fmla="val 50000"/>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ight Triangle 127"/>
              <p:cNvSpPr/>
              <p:nvPr>
                <p:custDataLst>
                  <p:tags r:id="rId146"/>
                </p:custDataLst>
              </p:nvPr>
            </p:nvSpPr>
            <p:spPr>
              <a:xfrm rot="5400000">
                <a:off x="2552700" y="8763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TextBox 144"/>
              <p:cNvSpPr txBox="1"/>
              <p:nvPr>
                <p:custDataLst>
                  <p:tags r:id="rId147"/>
                </p:custDataLst>
              </p:nvPr>
            </p:nvSpPr>
            <p:spPr>
              <a:xfrm>
                <a:off x="8001000" y="5083314"/>
                <a:ext cx="838200" cy="707886"/>
              </a:xfrm>
              <a:prstGeom prst="rect">
                <a:avLst/>
              </a:prstGeom>
              <a:noFill/>
            </p:spPr>
            <p:txBody>
              <a:bodyPr wrap="square" rtlCol="0">
                <a:spAutoFit/>
              </a:bodyPr>
              <a:lstStyle/>
              <a:p>
                <a:pPr algn="ctr"/>
                <a:r>
                  <a:rPr lang="en-US" sz="2000" dirty="0" smtClean="0">
                    <a:solidFill>
                      <a:schemeClr val="bg1"/>
                    </a:solidFill>
                  </a:rPr>
                  <a:t>Write-</a:t>
                </a:r>
                <a:br>
                  <a:rPr lang="en-US" sz="2000" dirty="0" smtClean="0">
                    <a:solidFill>
                      <a:schemeClr val="bg1"/>
                    </a:solidFill>
                  </a:rPr>
                </a:br>
                <a:r>
                  <a:rPr lang="en-US" sz="2000" dirty="0" smtClean="0">
                    <a:solidFill>
                      <a:schemeClr val="bg1"/>
                    </a:solidFill>
                  </a:rPr>
                  <a:t>Back</a:t>
                </a:r>
              </a:p>
            </p:txBody>
          </p:sp>
        </p:grpSp>
        <p:grpSp>
          <p:nvGrpSpPr>
            <p:cNvPr id="3" name="Group 154"/>
            <p:cNvGrpSpPr/>
            <p:nvPr>
              <p:custDataLst>
                <p:tags r:id="rId3"/>
              </p:custDataLst>
            </p:nvPr>
          </p:nvGrpSpPr>
          <p:grpSpPr>
            <a:xfrm>
              <a:off x="5791200" y="1200090"/>
              <a:ext cx="2286000" cy="4648200"/>
              <a:chOff x="6629400" y="1143000"/>
              <a:chExt cx="1447800" cy="4648200"/>
            </a:xfrm>
          </p:grpSpPr>
          <p:sp>
            <p:nvSpPr>
              <p:cNvPr id="108" name="Rounded Rectangle 107"/>
              <p:cNvSpPr/>
              <p:nvPr>
                <p:custDataLst>
                  <p:tags r:id="rId140"/>
                </p:custDataLst>
              </p:nvPr>
            </p:nvSpPr>
            <p:spPr>
              <a:xfrm>
                <a:off x="6705600" y="1143000"/>
                <a:ext cx="1295400" cy="4648200"/>
              </a:xfrm>
              <a:prstGeom prst="roundRect">
                <a:avLst>
                  <a:gd name="adj" fmla="val 19208"/>
                </a:avLst>
              </a:prstGeom>
              <a:solidFill>
                <a:schemeClr val="accent4">
                  <a:lumMod val="75000"/>
                </a:schemeClr>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TextBox 141"/>
              <p:cNvSpPr txBox="1"/>
              <p:nvPr>
                <p:custDataLst>
                  <p:tags r:id="rId141"/>
                </p:custDataLst>
              </p:nvPr>
            </p:nvSpPr>
            <p:spPr>
              <a:xfrm>
                <a:off x="6629400" y="5334000"/>
                <a:ext cx="1447800" cy="400110"/>
              </a:xfrm>
              <a:prstGeom prst="rect">
                <a:avLst/>
              </a:prstGeom>
              <a:noFill/>
              <a:ln>
                <a:noFill/>
              </a:ln>
            </p:spPr>
            <p:txBody>
              <a:bodyPr wrap="square" rtlCol="0">
                <a:spAutoFit/>
              </a:bodyPr>
              <a:lstStyle/>
              <a:p>
                <a:pPr algn="ctr"/>
                <a:r>
                  <a:rPr lang="en-US" sz="2000" dirty="0" smtClean="0">
                    <a:solidFill>
                      <a:schemeClr val="bg1"/>
                    </a:solidFill>
                  </a:rPr>
                  <a:t>Memory</a:t>
                </a:r>
              </a:p>
            </p:txBody>
          </p:sp>
        </p:grpSp>
        <p:grpSp>
          <p:nvGrpSpPr>
            <p:cNvPr id="4" name="Group 148"/>
            <p:cNvGrpSpPr/>
            <p:nvPr>
              <p:custDataLst>
                <p:tags r:id="rId4"/>
              </p:custDataLst>
            </p:nvPr>
          </p:nvGrpSpPr>
          <p:grpSpPr>
            <a:xfrm>
              <a:off x="152400" y="1200090"/>
              <a:ext cx="1600200" cy="4670286"/>
              <a:chOff x="152400" y="1143000"/>
              <a:chExt cx="1676400" cy="4670286"/>
            </a:xfrm>
          </p:grpSpPr>
          <p:sp>
            <p:nvSpPr>
              <p:cNvPr id="93" name="Rounded Rectangle 92"/>
              <p:cNvSpPr/>
              <p:nvPr>
                <p:custDataLst>
                  <p:tags r:id="rId138"/>
                </p:custDataLst>
              </p:nvPr>
            </p:nvSpPr>
            <p:spPr>
              <a:xfrm>
                <a:off x="152400" y="1143000"/>
                <a:ext cx="1676400" cy="4648200"/>
              </a:xfrm>
              <a:prstGeom prst="roundRect">
                <a:avLst/>
              </a:prstGeom>
              <a:solidFill>
                <a:schemeClr val="accent4">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TextBox 136"/>
              <p:cNvSpPr txBox="1"/>
              <p:nvPr>
                <p:custDataLst>
                  <p:tags r:id="rId139"/>
                </p:custDataLst>
              </p:nvPr>
            </p:nvSpPr>
            <p:spPr>
              <a:xfrm>
                <a:off x="228600" y="5105400"/>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Fetch</a:t>
                </a:r>
              </a:p>
            </p:txBody>
          </p:sp>
        </p:grpSp>
        <p:grpSp>
          <p:nvGrpSpPr>
            <p:cNvPr id="5" name="Group 153"/>
            <p:cNvGrpSpPr/>
            <p:nvPr>
              <p:custDataLst>
                <p:tags r:id="rId5"/>
              </p:custDataLst>
            </p:nvPr>
          </p:nvGrpSpPr>
          <p:grpSpPr>
            <a:xfrm>
              <a:off x="3886200" y="1200090"/>
              <a:ext cx="2057400" cy="4648200"/>
              <a:chOff x="3886200" y="1143000"/>
              <a:chExt cx="2819400" cy="4648200"/>
            </a:xfrm>
          </p:grpSpPr>
          <p:sp>
            <p:nvSpPr>
              <p:cNvPr id="106" name="Rounded Rectangle 105"/>
              <p:cNvSpPr/>
              <p:nvPr>
                <p:custDataLst>
                  <p:tags r:id="rId136"/>
                </p:custDataLst>
              </p:nvPr>
            </p:nvSpPr>
            <p:spPr>
              <a:xfrm>
                <a:off x="3886200" y="1143000"/>
                <a:ext cx="2819400" cy="4648200"/>
              </a:xfrm>
              <a:prstGeom prst="roundRect">
                <a:avLst>
                  <a:gd name="adj" fmla="val 11944"/>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p:cNvSpPr txBox="1"/>
              <p:nvPr>
                <p:custDataLst>
                  <p:tags r:id="rId137"/>
                </p:custDataLst>
              </p:nvPr>
            </p:nvSpPr>
            <p:spPr>
              <a:xfrm>
                <a:off x="4648200" y="5391090"/>
                <a:ext cx="1447800" cy="400110"/>
              </a:xfrm>
              <a:prstGeom prst="rect">
                <a:avLst/>
              </a:prstGeom>
              <a:noFill/>
            </p:spPr>
            <p:txBody>
              <a:bodyPr wrap="square" rtlCol="0">
                <a:spAutoFit/>
              </a:bodyPr>
              <a:lstStyle/>
              <a:p>
                <a:pPr algn="ctr"/>
                <a:r>
                  <a:rPr lang="en-US" sz="2000" dirty="0" smtClean="0">
                    <a:solidFill>
                      <a:schemeClr val="bg1"/>
                    </a:solidFill>
                  </a:rPr>
                  <a:t>Execute</a:t>
                </a:r>
              </a:p>
            </p:txBody>
          </p:sp>
        </p:grpSp>
        <p:grpSp>
          <p:nvGrpSpPr>
            <p:cNvPr id="6" name="Group 152"/>
            <p:cNvGrpSpPr/>
            <p:nvPr>
              <p:custDataLst>
                <p:tags r:id="rId6"/>
              </p:custDataLst>
            </p:nvPr>
          </p:nvGrpSpPr>
          <p:grpSpPr>
            <a:xfrm>
              <a:off x="1752600" y="1200090"/>
              <a:ext cx="2133600" cy="4648201"/>
              <a:chOff x="1828800" y="1143000"/>
              <a:chExt cx="2057400" cy="4648201"/>
            </a:xfrm>
          </p:grpSpPr>
          <p:sp>
            <p:nvSpPr>
              <p:cNvPr id="111" name="Rounded Rectangle 110"/>
              <p:cNvSpPr/>
              <p:nvPr>
                <p:custDataLst>
                  <p:tags r:id="rId132"/>
                </p:custDataLst>
              </p:nvPr>
            </p:nvSpPr>
            <p:spPr>
              <a:xfrm>
                <a:off x="2751083" y="1143000"/>
                <a:ext cx="1135117" cy="4648200"/>
              </a:xfrm>
              <a:prstGeom prst="roundRect">
                <a:avLst>
                  <a:gd name="adj" fmla="val 30962"/>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ounded Rectangle 111"/>
              <p:cNvSpPr/>
              <p:nvPr>
                <p:custDataLst>
                  <p:tags r:id="rId133"/>
                </p:custDataLst>
              </p:nvPr>
            </p:nvSpPr>
            <p:spPr>
              <a:xfrm>
                <a:off x="1828800" y="3505200"/>
                <a:ext cx="2057400" cy="2286000"/>
              </a:xfrm>
              <a:prstGeom prst="roundRect">
                <a:avLst>
                  <a:gd name="adj" fmla="val 15859"/>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ight Triangle 114"/>
              <p:cNvSpPr/>
              <p:nvPr>
                <p:custDataLst>
                  <p:tags r:id="rId134"/>
                </p:custDataLst>
              </p:nvPr>
            </p:nvSpPr>
            <p:spPr>
              <a:xfrm rot="16200000">
                <a:off x="2458847" y="3132658"/>
                <a:ext cx="550314" cy="533400"/>
              </a:xfrm>
              <a:prstGeom prst="rtTriangle">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p:cNvSpPr txBox="1"/>
              <p:nvPr>
                <p:custDataLst>
                  <p:tags r:id="rId135"/>
                </p:custDataLst>
              </p:nvPr>
            </p:nvSpPr>
            <p:spPr>
              <a:xfrm>
                <a:off x="2133600" y="5083315"/>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Decode</a:t>
                </a:r>
              </a:p>
            </p:txBody>
          </p:sp>
        </p:grpSp>
        <p:sp>
          <p:nvSpPr>
            <p:cNvPr id="136" name="Arc 135"/>
            <p:cNvSpPr/>
            <p:nvPr>
              <p:custDataLst>
                <p:tags r:id="rId7"/>
              </p:custDataLst>
            </p:nvPr>
          </p:nvSpPr>
          <p:spPr>
            <a:xfrm rot="10800000" flipV="1">
              <a:off x="2743200" y="1200090"/>
              <a:ext cx="609600" cy="609600"/>
            </a:xfrm>
            <a:prstGeom prst="arc">
              <a:avLst/>
            </a:prstGeom>
            <a:ln w="762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Rounded Rectangle 126"/>
            <p:cNvSpPr/>
            <p:nvPr>
              <p:custDataLst>
                <p:tags r:id="rId8"/>
              </p:custDataLst>
            </p:nvPr>
          </p:nvSpPr>
          <p:spPr>
            <a:xfrm>
              <a:off x="5943600" y="1200090"/>
              <a:ext cx="1981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Connector 102"/>
            <p:cNvCxnSpPr>
              <a:endCxn id="104" idx="2"/>
            </p:cNvCxnSpPr>
            <p:nvPr>
              <p:custDataLst>
                <p:tags r:id="rId9"/>
              </p:custDataLst>
            </p:nvPr>
          </p:nvCxnSpPr>
          <p:spPr>
            <a:xfrm>
              <a:off x="8229600" y="5848290"/>
              <a:ext cx="3810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04" name="Arc 103"/>
            <p:cNvSpPr/>
            <p:nvPr>
              <p:custDataLst>
                <p:tags r:id="rId10"/>
              </p:custDataLst>
            </p:nvPr>
          </p:nvSpPr>
          <p:spPr>
            <a:xfrm rot="5400000">
              <a:off x="8305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Arc 104"/>
            <p:cNvSpPr/>
            <p:nvPr>
              <p:custDataLst>
                <p:tags r:id="rId11"/>
              </p:custDataLst>
            </p:nvPr>
          </p:nvSpPr>
          <p:spPr>
            <a:xfrm rot="10800000">
              <a:off x="7924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4" name="Straight Connector 133"/>
            <p:cNvCxnSpPr>
              <a:stCxn id="143" idx="2"/>
            </p:cNvCxnSpPr>
            <p:nvPr>
              <p:custDataLst>
                <p:tags r:id="rId12"/>
              </p:custDataLst>
            </p:nvPr>
          </p:nvCxnSpPr>
          <p:spPr>
            <a:xfrm rot="5400000">
              <a:off x="1828800" y="2343090"/>
              <a:ext cx="18288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8" name="Arc 147"/>
            <p:cNvSpPr/>
            <p:nvPr>
              <p:custDataLst>
                <p:tags r:id="rId13"/>
              </p:custDataLst>
            </p:nvPr>
          </p:nvSpPr>
          <p:spPr>
            <a:xfrm rot="16200000" flipV="1">
              <a:off x="7315200" y="11238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Text Box 11"/>
            <p:cNvSpPr txBox="1">
              <a:spLocks noChangeArrowheads="1"/>
            </p:cNvSpPr>
            <p:nvPr>
              <p:custDataLst>
                <p:tags r:id="rId14"/>
              </p:custDataLst>
            </p:nvPr>
          </p:nvSpPr>
          <p:spPr bwMode="auto">
            <a:xfrm>
              <a:off x="2667000" y="4191000"/>
              <a:ext cx="685800" cy="304800"/>
            </a:xfrm>
            <a:prstGeom prst="rect">
              <a:avLst/>
            </a:prstGeom>
            <a:solidFill>
              <a:schemeClr val="bg2"/>
            </a:solid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rPr>
                <a:t>extend</a:t>
              </a:r>
              <a:endParaRPr lang="en-US" sz="1600" dirty="0">
                <a:solidFill>
                  <a:srgbClr val="FFFFFF"/>
                </a:solidFill>
              </a:endParaRPr>
            </a:p>
          </p:txBody>
        </p:sp>
        <p:sp>
          <p:nvSpPr>
            <p:cNvPr id="151" name="Freeform 150"/>
            <p:cNvSpPr/>
            <p:nvPr>
              <p:custDataLst>
                <p:tags r:id="rId15"/>
              </p:custDataLst>
            </p:nvPr>
          </p:nvSpPr>
          <p:spPr>
            <a:xfrm>
              <a:off x="4953000" y="173349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9"/>
            <p:cNvSpPr>
              <a:spLocks noChangeArrowheads="1"/>
            </p:cNvSpPr>
            <p:nvPr>
              <p:custDataLst>
                <p:tags r:id="rId16"/>
              </p:custDataLst>
            </p:nvPr>
          </p:nvSpPr>
          <p:spPr bwMode="auto">
            <a:xfrm>
              <a:off x="4648200" y="27240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0" name="Rectangle 4"/>
            <p:cNvSpPr>
              <a:spLocks noChangeArrowheads="1"/>
            </p:cNvSpPr>
            <p:nvPr>
              <p:custDataLst>
                <p:tags r:id="rId17"/>
              </p:custDataLst>
            </p:nvPr>
          </p:nvSpPr>
          <p:spPr bwMode="auto">
            <a:xfrm>
              <a:off x="6400800" y="3257490"/>
              <a:ext cx="11430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endParaRPr lang="en-US"/>
            </a:p>
          </p:txBody>
        </p:sp>
        <p:sp>
          <p:nvSpPr>
            <p:cNvPr id="176" name="Rectangle 22"/>
            <p:cNvSpPr>
              <a:spLocks noChangeArrowheads="1"/>
            </p:cNvSpPr>
            <p:nvPr>
              <p:custDataLst>
                <p:tags r:id="rId18"/>
              </p:custDataLst>
            </p:nvPr>
          </p:nvSpPr>
          <p:spPr bwMode="auto">
            <a:xfrm>
              <a:off x="2362199" y="1809690"/>
              <a:ext cx="1143001" cy="1363663"/>
            </a:xfrm>
            <a:prstGeom prst="rect">
              <a:avLst/>
            </a:prstGeom>
            <a:solidFill>
              <a:schemeClr val="bg2"/>
            </a:solidFill>
            <a:ln w="25400" cap="sq" algn="ctr">
              <a:solidFill>
                <a:srgbClr val="FFFFFF"/>
              </a:solidFill>
              <a:miter lim="800000"/>
              <a:headEnd/>
              <a:tailEnd/>
            </a:ln>
            <a:effectLst/>
          </p:spPr>
          <p:txBody>
            <a:bodyPr anchor="ctr" anchorCtr="1">
              <a:noAutofit/>
            </a:bodyPr>
            <a:lstStyle/>
            <a:p>
              <a:pPr algn="ctr"/>
              <a:r>
                <a:rPr lang="en-US" dirty="0" smtClean="0">
                  <a:solidFill>
                    <a:schemeClr val="bg1"/>
                  </a:solidFill>
                </a:rPr>
                <a:t>register</a:t>
              </a:r>
              <a:br>
                <a:rPr lang="en-US" dirty="0" smtClean="0">
                  <a:solidFill>
                    <a:schemeClr val="bg1"/>
                  </a:solidFill>
                </a:rPr>
              </a:br>
              <a:r>
                <a:rPr lang="en-US" dirty="0" smtClean="0">
                  <a:solidFill>
                    <a:schemeClr val="bg1"/>
                  </a:solidFill>
                </a:rPr>
                <a:t>file</a:t>
              </a:r>
              <a:endParaRPr lang="en-US" dirty="0">
                <a:solidFill>
                  <a:schemeClr val="bg1"/>
                </a:solidFill>
              </a:endParaRPr>
            </a:p>
          </p:txBody>
        </p:sp>
        <p:sp>
          <p:nvSpPr>
            <p:cNvPr id="107" name="Oval 24"/>
            <p:cNvSpPr>
              <a:spLocks noChangeArrowheads="1"/>
            </p:cNvSpPr>
            <p:nvPr>
              <p:custDataLst>
                <p:tags r:id="rId19"/>
              </p:custDataLst>
            </p:nvPr>
          </p:nvSpPr>
          <p:spPr bwMode="auto">
            <a:xfrm>
              <a:off x="2362200" y="3581400"/>
              <a:ext cx="1219200" cy="457199"/>
            </a:xfrm>
            <a:prstGeom prst="ellipse">
              <a:avLst/>
            </a:prstGeom>
            <a:solidFill>
              <a:schemeClr val="bg2"/>
            </a:solidFill>
            <a:ln w="25400" cap="sq" algn="ctr">
              <a:solidFill>
                <a:schemeClr val="accent2"/>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smtClean="0">
                  <a:solidFill>
                    <a:srgbClr val="FFFFFF"/>
                  </a:solidFill>
                  <a:latin typeface="Calibri"/>
                </a:rPr>
                <a:t>control</a:t>
              </a:r>
              <a:endParaRPr lang="en-US" sz="1800" dirty="0">
                <a:solidFill>
                  <a:srgbClr val="FFFFFF"/>
                </a:solidFill>
                <a:latin typeface="Calibri"/>
              </a:endParaRPr>
            </a:p>
          </p:txBody>
        </p:sp>
        <p:sp>
          <p:nvSpPr>
            <p:cNvPr id="119" name="Rounded Rectangle 118"/>
            <p:cNvSpPr/>
            <p:nvPr>
              <p:custDataLst>
                <p:tags r:id="rId20"/>
              </p:custDataLst>
            </p:nvPr>
          </p:nvSpPr>
          <p:spPr>
            <a:xfrm>
              <a:off x="152400" y="1200090"/>
              <a:ext cx="1600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9753" name="Line 25"/>
            <p:cNvSpPr>
              <a:spLocks noChangeShapeType="1"/>
            </p:cNvSpPr>
            <p:nvPr>
              <p:custDataLst>
                <p:tags r:id="rId21"/>
              </p:custDataLst>
            </p:nvPr>
          </p:nvSpPr>
          <p:spPr bwMode="auto">
            <a:xfrm flipV="1">
              <a:off x="2514600"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2249775" name="Line 47"/>
            <p:cNvSpPr>
              <a:spLocks noChangeShapeType="1"/>
            </p:cNvSpPr>
            <p:nvPr>
              <p:custDataLst>
                <p:tags r:id="rId22"/>
              </p:custDataLst>
            </p:nvPr>
          </p:nvSpPr>
          <p:spPr bwMode="auto">
            <a:xfrm flipV="1">
              <a:off x="8686800" y="971490"/>
              <a:ext cx="0" cy="1676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23"/>
              </p:custDataLst>
            </p:nvPr>
          </p:nvSpPr>
          <p:spPr bwMode="auto">
            <a:xfrm flipV="1">
              <a:off x="2209800" y="2724090"/>
              <a:ext cx="1524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2249780" name="Text Box 52"/>
            <p:cNvSpPr txBox="1">
              <a:spLocks noChangeArrowheads="1"/>
            </p:cNvSpPr>
            <p:nvPr>
              <p:custDataLst>
                <p:tags r:id="rId24"/>
              </p:custDataLst>
            </p:nvPr>
          </p:nvSpPr>
          <p:spPr bwMode="auto">
            <a:xfrm>
              <a:off x="5105400" y="226689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err="1">
                  <a:solidFill>
                    <a:srgbClr val="FFFFFF"/>
                  </a:solidFill>
                  <a:latin typeface="Calibri"/>
                </a:rPr>
                <a:t>alu</a:t>
              </a:r>
              <a:endParaRPr lang="en-US" sz="1800" dirty="0">
                <a:solidFill>
                  <a:srgbClr val="FFFFFF"/>
                </a:solidFill>
                <a:latin typeface="Calibri"/>
              </a:endParaRPr>
            </a:p>
          </p:txBody>
        </p:sp>
        <p:sp>
          <p:nvSpPr>
            <p:cNvPr id="71" name="Line 49"/>
            <p:cNvSpPr>
              <a:spLocks noChangeShapeType="1"/>
            </p:cNvSpPr>
            <p:nvPr>
              <p:custDataLst>
                <p:tags r:id="rId25"/>
              </p:custDataLst>
            </p:nvPr>
          </p:nvSpPr>
          <p:spPr bwMode="auto">
            <a:xfrm flipH="1">
              <a:off x="2209800" y="971490"/>
              <a:ext cx="0" cy="1752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48" name="Line 44"/>
            <p:cNvSpPr>
              <a:spLocks noChangeShapeType="1"/>
            </p:cNvSpPr>
            <p:nvPr>
              <p:custDataLst>
                <p:tags r:id="rId26"/>
              </p:custDataLst>
            </p:nvPr>
          </p:nvSpPr>
          <p:spPr bwMode="auto">
            <a:xfrm>
              <a:off x="4800600" y="30288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0" name="Line 44"/>
            <p:cNvSpPr>
              <a:spLocks noChangeShapeType="1"/>
            </p:cNvSpPr>
            <p:nvPr>
              <p:custDataLst>
                <p:tags r:id="rId27"/>
              </p:custDataLst>
            </p:nvPr>
          </p:nvSpPr>
          <p:spPr bwMode="auto">
            <a:xfrm>
              <a:off x="4419600" y="33336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4" name="Line 49"/>
            <p:cNvSpPr>
              <a:spLocks noChangeShapeType="1"/>
            </p:cNvSpPr>
            <p:nvPr>
              <p:custDataLst>
                <p:tags r:id="rId28"/>
              </p:custDataLst>
            </p:nvPr>
          </p:nvSpPr>
          <p:spPr bwMode="auto">
            <a:xfrm>
              <a:off x="2057400" y="419100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8" name="Text Box 5"/>
            <p:cNvSpPr txBox="1">
              <a:spLocks noChangeArrowheads="1"/>
            </p:cNvSpPr>
            <p:nvPr>
              <p:custDataLst>
                <p:tags r:id="rId29"/>
              </p:custDataLst>
            </p:nvPr>
          </p:nvSpPr>
          <p:spPr bwMode="auto">
            <a:xfrm>
              <a:off x="6477000" y="3943290"/>
              <a:ext cx="976100" cy="413639"/>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memory</a:t>
              </a:r>
            </a:p>
          </p:txBody>
        </p:sp>
        <p:sp>
          <p:nvSpPr>
            <p:cNvPr id="80" name="Line 49"/>
            <p:cNvSpPr>
              <a:spLocks noChangeShapeType="1"/>
            </p:cNvSpPr>
            <p:nvPr>
              <p:custDataLst>
                <p:tags r:id="rId30"/>
              </p:custDataLst>
            </p:nvPr>
          </p:nvSpPr>
          <p:spPr bwMode="auto">
            <a:xfrm flipV="1">
              <a:off x="4191000" y="2876490"/>
              <a:ext cx="0" cy="914400"/>
            </a:xfrm>
            <a:prstGeom prst="line">
              <a:avLst/>
            </a:prstGeom>
            <a:noFill/>
            <a:ln w="25400" cap="sq">
              <a:solidFill>
                <a:srgbClr val="66FF33"/>
              </a:solidFill>
              <a:round/>
              <a:headEnd/>
              <a:tailEnd type="oval"/>
            </a:ln>
            <a:effectLst/>
          </p:spPr>
          <p:txBody>
            <a:bodyPr wrap="square" anchor="ctr" anchorCtr="1">
              <a:noAutofit/>
            </a:bodyPr>
            <a:lstStyle/>
            <a:p>
              <a:endParaRPr lang="en-US"/>
            </a:p>
          </p:txBody>
        </p:sp>
        <p:sp>
          <p:nvSpPr>
            <p:cNvPr id="82" name="Text Box 5"/>
            <p:cNvSpPr txBox="1">
              <a:spLocks noChangeArrowheads="1"/>
            </p:cNvSpPr>
            <p:nvPr>
              <p:custDataLst>
                <p:tags r:id="rId31"/>
              </p:custDataLst>
            </p:nvPr>
          </p:nvSpPr>
          <p:spPr bwMode="auto">
            <a:xfrm>
              <a:off x="63246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d</a:t>
              </a:r>
              <a:r>
                <a:rPr lang="en-US" baseline="-25000" dirty="0" smtClean="0">
                  <a:solidFill>
                    <a:srgbClr val="FFFFFF"/>
                  </a:solidFill>
                  <a:latin typeface="Calibri"/>
                </a:rPr>
                <a:t>in</a:t>
              </a:r>
              <a:endParaRPr lang="en-US" baseline="-25000" dirty="0">
                <a:solidFill>
                  <a:srgbClr val="FFFFFF"/>
                </a:solidFill>
                <a:latin typeface="Calibri"/>
              </a:endParaRPr>
            </a:p>
          </p:txBody>
        </p:sp>
        <p:sp>
          <p:nvSpPr>
            <p:cNvPr id="83" name="Text Box 5"/>
            <p:cNvSpPr txBox="1">
              <a:spLocks noChangeArrowheads="1"/>
            </p:cNvSpPr>
            <p:nvPr>
              <p:custDataLst>
                <p:tags r:id="rId32"/>
              </p:custDataLst>
            </p:nvPr>
          </p:nvSpPr>
          <p:spPr bwMode="auto">
            <a:xfrm>
              <a:off x="70104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endParaRPr lang="en-US" baseline="-25000" dirty="0">
                <a:solidFill>
                  <a:srgbClr val="FFFFFF"/>
                </a:solidFill>
                <a:latin typeface="Calibri"/>
              </a:endParaRPr>
            </a:p>
          </p:txBody>
        </p:sp>
        <p:sp>
          <p:nvSpPr>
            <p:cNvPr id="84" name="Line 45"/>
            <p:cNvSpPr>
              <a:spLocks noChangeShapeType="1"/>
            </p:cNvSpPr>
            <p:nvPr>
              <p:custDataLst>
                <p:tags r:id="rId33"/>
              </p:custDataLst>
            </p:nvPr>
          </p:nvSpPr>
          <p:spPr bwMode="auto">
            <a:xfrm flipV="1">
              <a:off x="6858000" y="43242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85" name="Text Box 5"/>
            <p:cNvSpPr txBox="1">
              <a:spLocks noChangeArrowheads="1"/>
            </p:cNvSpPr>
            <p:nvPr>
              <p:custDataLst>
                <p:tags r:id="rId34"/>
              </p:custDataLst>
            </p:nvPr>
          </p:nvSpPr>
          <p:spPr bwMode="auto">
            <a:xfrm>
              <a:off x="6400800" y="3181290"/>
              <a:ext cx="9761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addr</a:t>
              </a:r>
              <a:endParaRPr lang="en-US" dirty="0">
                <a:solidFill>
                  <a:srgbClr val="FFFFFF"/>
                </a:solidFill>
                <a:latin typeface="Calibri"/>
              </a:endParaRPr>
            </a:p>
          </p:txBody>
        </p:sp>
        <p:sp>
          <p:nvSpPr>
            <p:cNvPr id="86" name="Line 44"/>
            <p:cNvSpPr>
              <a:spLocks noChangeShapeType="1"/>
            </p:cNvSpPr>
            <p:nvPr>
              <p:custDataLst>
                <p:tags r:id="rId35"/>
              </p:custDataLst>
            </p:nvPr>
          </p:nvSpPr>
          <p:spPr bwMode="auto">
            <a:xfrm>
              <a:off x="6858000" y="2419290"/>
              <a:ext cx="0" cy="83820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88" name="Line 48"/>
            <p:cNvSpPr>
              <a:spLocks noChangeShapeType="1"/>
            </p:cNvSpPr>
            <p:nvPr>
              <p:custDataLst>
                <p:tags r:id="rId36"/>
              </p:custDataLst>
            </p:nvPr>
          </p:nvSpPr>
          <p:spPr bwMode="auto">
            <a:xfrm flipH="1">
              <a:off x="8534400" y="2647890"/>
              <a:ext cx="152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89" name="Line 44"/>
            <p:cNvSpPr>
              <a:spLocks noChangeShapeType="1"/>
            </p:cNvSpPr>
            <p:nvPr>
              <p:custDataLst>
                <p:tags r:id="rId37"/>
              </p:custDataLst>
            </p:nvPr>
          </p:nvSpPr>
          <p:spPr bwMode="auto">
            <a:xfrm>
              <a:off x="8229600" y="28764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0" name="Line 49"/>
            <p:cNvSpPr>
              <a:spLocks noChangeShapeType="1"/>
            </p:cNvSpPr>
            <p:nvPr>
              <p:custDataLst>
                <p:tags r:id="rId38"/>
              </p:custDataLst>
            </p:nvPr>
          </p:nvSpPr>
          <p:spPr bwMode="auto">
            <a:xfrm>
              <a:off x="8229600" y="287649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9" name="Line 45"/>
            <p:cNvSpPr>
              <a:spLocks noChangeShapeType="1"/>
            </p:cNvSpPr>
            <p:nvPr>
              <p:custDataLst>
                <p:tags r:id="rId39"/>
              </p:custDataLst>
            </p:nvPr>
          </p:nvSpPr>
          <p:spPr bwMode="auto">
            <a:xfrm flipV="1">
              <a:off x="84582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0" name="Line 45"/>
            <p:cNvSpPr>
              <a:spLocks noChangeShapeType="1"/>
            </p:cNvSpPr>
            <p:nvPr>
              <p:custDataLst>
                <p:tags r:id="rId40"/>
              </p:custDataLst>
            </p:nvPr>
          </p:nvSpPr>
          <p:spPr bwMode="auto">
            <a:xfrm flipV="1">
              <a:off x="53340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1" name="Line 45"/>
            <p:cNvSpPr>
              <a:spLocks noChangeShapeType="1"/>
            </p:cNvSpPr>
            <p:nvPr>
              <p:custDataLst>
                <p:tags r:id="rId41"/>
              </p:custDataLst>
            </p:nvPr>
          </p:nvSpPr>
          <p:spPr bwMode="auto">
            <a:xfrm flipV="1">
              <a:off x="4648200" y="34860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2" name="Line 45"/>
            <p:cNvSpPr>
              <a:spLocks noChangeShapeType="1"/>
            </p:cNvSpPr>
            <p:nvPr>
              <p:custDataLst>
                <p:tags r:id="rId42"/>
              </p:custDataLst>
            </p:nvPr>
          </p:nvSpPr>
          <p:spPr bwMode="auto">
            <a:xfrm flipV="1">
              <a:off x="2971800" y="4572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99" name="Line 25"/>
            <p:cNvSpPr>
              <a:spLocks noChangeShapeType="1"/>
            </p:cNvSpPr>
            <p:nvPr>
              <p:custDataLst>
                <p:tags r:id="rId43"/>
              </p:custDataLst>
            </p:nvPr>
          </p:nvSpPr>
          <p:spPr bwMode="auto">
            <a:xfrm flipV="1">
              <a:off x="28955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0" name="Line 25"/>
            <p:cNvSpPr>
              <a:spLocks noChangeShapeType="1"/>
            </p:cNvSpPr>
            <p:nvPr>
              <p:custDataLst>
                <p:tags r:id="rId44"/>
              </p:custDataLst>
            </p:nvPr>
          </p:nvSpPr>
          <p:spPr bwMode="auto">
            <a:xfrm flipV="1">
              <a:off x="31241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1" name="Line 25"/>
            <p:cNvSpPr>
              <a:spLocks noChangeShapeType="1"/>
            </p:cNvSpPr>
            <p:nvPr>
              <p:custDataLst>
                <p:tags r:id="rId45"/>
              </p:custDataLst>
            </p:nvPr>
          </p:nvSpPr>
          <p:spPr bwMode="auto">
            <a:xfrm flipV="1">
              <a:off x="33527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2" name="Line 34"/>
            <p:cNvSpPr>
              <a:spLocks noChangeShapeType="1"/>
            </p:cNvSpPr>
            <p:nvPr>
              <p:custDataLst>
                <p:tags r:id="rId46"/>
              </p:custDataLst>
            </p:nvPr>
          </p:nvSpPr>
          <p:spPr bwMode="auto">
            <a:xfrm flipV="1">
              <a:off x="2057400" y="3810000"/>
              <a:ext cx="3048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25" name="Rounded Rectangle 124"/>
            <p:cNvSpPr/>
            <p:nvPr>
              <p:custDataLst>
                <p:tags r:id="rId47"/>
              </p:custDataLst>
            </p:nvPr>
          </p:nvSpPr>
          <p:spPr>
            <a:xfrm>
              <a:off x="3886200" y="1200090"/>
              <a:ext cx="2057400" cy="4648200"/>
            </a:xfrm>
            <a:prstGeom prst="roundRect">
              <a:avLst>
                <a:gd name="adj" fmla="val 11944"/>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0" name="Straight Connector 139"/>
            <p:cNvCxnSpPr/>
            <p:nvPr>
              <p:custDataLst>
                <p:tags r:id="rId48"/>
              </p:custDataLst>
            </p:nvPr>
          </p:nvCxnSpPr>
          <p:spPr>
            <a:xfrm flipV="1">
              <a:off x="2057400" y="5848290"/>
              <a:ext cx="1600200" cy="2"/>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custDataLst>
                <p:tags r:id="rId49"/>
              </p:custDataLst>
            </p:nvPr>
          </p:nvCxnSpPr>
          <p:spPr>
            <a:xfrm rot="10800000">
              <a:off x="1905001" y="3562291"/>
              <a:ext cx="533402"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custDataLst>
                <p:tags r:id="rId50"/>
              </p:custDataLst>
            </p:nvPr>
          </p:nvCxnSpPr>
          <p:spPr>
            <a:xfrm rot="5400000">
              <a:off x="6553200" y="3181290"/>
              <a:ext cx="4724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custDataLst>
                <p:tags r:id="rId51"/>
              </p:custDataLst>
            </p:nvPr>
          </p:nvCxnSpPr>
          <p:spPr>
            <a:xfrm rot="16200000" flipH="1">
              <a:off x="800101" y="2000190"/>
              <a:ext cx="25146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94" name="Arc 93"/>
            <p:cNvSpPr/>
            <p:nvPr>
              <p:custDataLst>
                <p:tags r:id="rId52"/>
              </p:custDataLst>
            </p:nvPr>
          </p:nvSpPr>
          <p:spPr>
            <a:xfrm rot="5400000">
              <a:off x="32766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Arc 96"/>
            <p:cNvSpPr/>
            <p:nvPr>
              <p:custDataLst>
                <p:tags r:id="rId53"/>
              </p:custDataLst>
            </p:nvPr>
          </p:nvSpPr>
          <p:spPr>
            <a:xfrm rot="10800000">
              <a:off x="1752601"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3" name="Straight Connector 112"/>
            <p:cNvCxnSpPr/>
            <p:nvPr>
              <p:custDataLst>
                <p:tags r:id="rId54"/>
              </p:custDataLst>
            </p:nvPr>
          </p:nvCxnSpPr>
          <p:spPr>
            <a:xfrm rot="10800000">
              <a:off x="2057400" y="514290"/>
              <a:ext cx="65532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14" name="Arc 113"/>
            <p:cNvSpPr/>
            <p:nvPr>
              <p:custDataLst>
                <p:tags r:id="rId55"/>
              </p:custDataLst>
            </p:nvPr>
          </p:nvSpPr>
          <p:spPr>
            <a:xfrm>
              <a:off x="83058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Arc 117"/>
            <p:cNvSpPr/>
            <p:nvPr>
              <p:custDataLst>
                <p:tags r:id="rId56"/>
              </p:custDataLst>
            </p:nvPr>
          </p:nvSpPr>
          <p:spPr>
            <a:xfrm rot="5400000">
              <a:off x="2133601"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Arc 119"/>
            <p:cNvSpPr/>
            <p:nvPr>
              <p:custDataLst>
                <p:tags r:id="rId57"/>
              </p:custDataLst>
            </p:nvPr>
          </p:nvSpPr>
          <p:spPr>
            <a:xfrm rot="16200000">
              <a:off x="20574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Arc 120"/>
            <p:cNvSpPr/>
            <p:nvPr>
              <p:custDataLst>
                <p:tags r:id="rId58"/>
              </p:custDataLst>
            </p:nvPr>
          </p:nvSpPr>
          <p:spPr>
            <a:xfrm rot="10800000">
              <a:off x="2057400"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Arc 122"/>
            <p:cNvSpPr/>
            <p:nvPr>
              <p:custDataLst>
                <p:tags r:id="rId59"/>
              </p:custDataLst>
            </p:nvPr>
          </p:nvSpPr>
          <p:spPr>
            <a:xfrm rot="10800000" flipV="1">
              <a:off x="1752601" y="3562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Arc 134"/>
            <p:cNvSpPr/>
            <p:nvPr>
              <p:custDataLst>
                <p:tags r:id="rId60"/>
              </p:custDataLst>
            </p:nvPr>
          </p:nvSpPr>
          <p:spPr>
            <a:xfrm rot="16200000" flipV="1">
              <a:off x="3276600" y="12000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8" name="Straight Connector 137"/>
            <p:cNvCxnSpPr/>
            <p:nvPr>
              <p:custDataLst>
                <p:tags r:id="rId61"/>
              </p:custDataLst>
            </p:nvPr>
          </p:nvCxnSpPr>
          <p:spPr>
            <a:xfrm rot="10800000">
              <a:off x="3048000" y="1200090"/>
              <a:ext cx="533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3" name="Arc 142"/>
            <p:cNvSpPr/>
            <p:nvPr>
              <p:custDataLst>
                <p:tags r:id="rId62"/>
              </p:custDataLst>
            </p:nvPr>
          </p:nvSpPr>
          <p:spPr>
            <a:xfrm rot="10800000" flipV="1">
              <a:off x="2743200" y="1123890"/>
              <a:ext cx="609600" cy="609600"/>
            </a:xfrm>
            <a:prstGeom prst="arc">
              <a:avLst/>
            </a:prstGeom>
            <a:ln w="762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4" name="Straight Connector 143"/>
            <p:cNvCxnSpPr/>
            <p:nvPr>
              <p:custDataLst>
                <p:tags r:id="rId63"/>
              </p:custDataLst>
            </p:nvPr>
          </p:nvCxnSpPr>
          <p:spPr>
            <a:xfrm rot="10800000" flipV="1">
              <a:off x="3048000" y="1123888"/>
              <a:ext cx="46482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148" idx="0"/>
            </p:cNvCxnSpPr>
            <p:nvPr>
              <p:custDataLst>
                <p:tags r:id="rId64"/>
              </p:custDataLst>
            </p:nvPr>
          </p:nvCxnSpPr>
          <p:spPr>
            <a:xfrm rot="5400000">
              <a:off x="7886700" y="1466790"/>
              <a:ext cx="762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Line 8"/>
            <p:cNvSpPr>
              <a:spLocks noChangeShapeType="1"/>
            </p:cNvSpPr>
            <p:nvPr>
              <p:custDataLst>
                <p:tags r:id="rId65"/>
              </p:custDataLst>
            </p:nvPr>
          </p:nvSpPr>
          <p:spPr bwMode="auto">
            <a:xfrm>
              <a:off x="685798" y="2800290"/>
              <a:ext cx="2" cy="7620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59" name="Text Box 11"/>
            <p:cNvSpPr txBox="1">
              <a:spLocks noChangeArrowheads="1"/>
            </p:cNvSpPr>
            <p:nvPr>
              <p:custDataLst>
                <p:tags r:id="rId66"/>
              </p:custDataLst>
            </p:nvPr>
          </p:nvSpPr>
          <p:spPr bwMode="auto">
            <a:xfrm>
              <a:off x="304800" y="35622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66" name="Line 18"/>
            <p:cNvSpPr>
              <a:spLocks noChangeShapeType="1"/>
            </p:cNvSpPr>
            <p:nvPr>
              <p:custDataLst>
                <p:tags r:id="rId67"/>
              </p:custDataLst>
            </p:nvPr>
          </p:nvSpPr>
          <p:spPr bwMode="auto">
            <a:xfrm flipH="1">
              <a:off x="1219200" y="3181290"/>
              <a:ext cx="0" cy="114300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69" name="Line 21"/>
            <p:cNvSpPr>
              <a:spLocks noChangeShapeType="1"/>
            </p:cNvSpPr>
            <p:nvPr>
              <p:custDataLst>
                <p:tags r:id="rId68"/>
              </p:custDataLst>
            </p:nvPr>
          </p:nvSpPr>
          <p:spPr bwMode="auto">
            <a:xfrm>
              <a:off x="685798" y="3867088"/>
              <a:ext cx="2" cy="4572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73" name="Line 49"/>
            <p:cNvSpPr>
              <a:spLocks noChangeShapeType="1"/>
            </p:cNvSpPr>
            <p:nvPr>
              <p:custDataLst>
                <p:tags r:id="rId69"/>
              </p:custDataLst>
            </p:nvPr>
          </p:nvSpPr>
          <p:spPr bwMode="auto">
            <a:xfrm flipH="1" flipV="1">
              <a:off x="1295400" y="2266890"/>
              <a:ext cx="1524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75" name="Rectangle 4"/>
            <p:cNvSpPr>
              <a:spLocks noChangeArrowheads="1"/>
            </p:cNvSpPr>
            <p:nvPr>
              <p:custDataLst>
                <p:tags r:id="rId70"/>
              </p:custDataLst>
            </p:nvPr>
          </p:nvSpPr>
          <p:spPr bwMode="auto">
            <a:xfrm>
              <a:off x="304800" y="1733490"/>
              <a:ext cx="9906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pPr algn="ctr"/>
              <a:r>
                <a:rPr lang="en-US" dirty="0" smtClean="0">
                  <a:solidFill>
                    <a:schemeClr val="bg1"/>
                  </a:solidFill>
                </a:rPr>
                <a:t>memory</a:t>
              </a:r>
              <a:endParaRPr lang="en-US" dirty="0">
                <a:solidFill>
                  <a:schemeClr val="bg1"/>
                </a:solidFill>
              </a:endParaRPr>
            </a:p>
          </p:txBody>
        </p:sp>
        <p:sp>
          <p:nvSpPr>
            <p:cNvPr id="163" name="Oval 17"/>
            <p:cNvSpPr>
              <a:spLocks noChangeArrowheads="1"/>
            </p:cNvSpPr>
            <p:nvPr>
              <p:custDataLst>
                <p:tags r:id="rId71"/>
              </p:custDataLst>
            </p:nvPr>
          </p:nvSpPr>
          <p:spPr bwMode="auto">
            <a:xfrm>
              <a:off x="457200" y="4324290"/>
              <a:ext cx="990600" cy="6858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new</a:t>
              </a:r>
              <a:br>
                <a:rPr lang="en-US" dirty="0" smtClean="0">
                  <a:solidFill>
                    <a:srgbClr val="FFFFFF"/>
                  </a:solidFill>
                  <a:latin typeface="Calibri"/>
                </a:rPr>
              </a:br>
              <a:r>
                <a:rPr lang="en-US" dirty="0" smtClean="0">
                  <a:solidFill>
                    <a:srgbClr val="FFFFFF"/>
                  </a:solidFill>
                  <a:latin typeface="Calibri"/>
                </a:rPr>
                <a:t>pc</a:t>
              </a:r>
              <a:endParaRPr lang="en-US" dirty="0">
                <a:solidFill>
                  <a:srgbClr val="FFFFFF"/>
                </a:solidFill>
                <a:latin typeface="Calibri"/>
              </a:endParaRPr>
            </a:p>
          </p:txBody>
        </p:sp>
        <p:sp>
          <p:nvSpPr>
            <p:cNvPr id="166" name="Line 49"/>
            <p:cNvSpPr>
              <a:spLocks noChangeShapeType="1"/>
            </p:cNvSpPr>
            <p:nvPr>
              <p:custDataLst>
                <p:tags r:id="rId72"/>
              </p:custDataLst>
            </p:nvPr>
          </p:nvSpPr>
          <p:spPr bwMode="auto">
            <a:xfrm flipH="1" flipV="1">
              <a:off x="1447800" y="2266890"/>
              <a:ext cx="0" cy="1524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95" name="Line 18"/>
            <p:cNvSpPr>
              <a:spLocks noChangeShapeType="1"/>
            </p:cNvSpPr>
            <p:nvPr>
              <p:custDataLst>
                <p:tags r:id="rId73"/>
              </p:custDataLst>
            </p:nvPr>
          </p:nvSpPr>
          <p:spPr bwMode="auto">
            <a:xfrm>
              <a:off x="685800" y="3181290"/>
              <a:ext cx="533400" cy="0"/>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p>
          </p:txBody>
        </p:sp>
        <p:sp>
          <p:nvSpPr>
            <p:cNvPr id="167" name="Line 49"/>
            <p:cNvSpPr>
              <a:spLocks noChangeShapeType="1"/>
            </p:cNvSpPr>
            <p:nvPr>
              <p:custDataLst>
                <p:tags r:id="rId74"/>
              </p:custDataLst>
            </p:nvPr>
          </p:nvSpPr>
          <p:spPr bwMode="auto">
            <a:xfrm flipV="1">
              <a:off x="1447800" y="3790890"/>
              <a:ext cx="6096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2249771" name="Line 43"/>
            <p:cNvSpPr>
              <a:spLocks noChangeShapeType="1"/>
            </p:cNvSpPr>
            <p:nvPr>
              <p:custDataLst>
                <p:tags r:id="rId75"/>
              </p:custDataLst>
            </p:nvPr>
          </p:nvSpPr>
          <p:spPr bwMode="auto">
            <a:xfrm>
              <a:off x="3505200" y="2038290"/>
              <a:ext cx="14478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76"/>
              </p:custDataLst>
            </p:nvPr>
          </p:nvSpPr>
          <p:spPr bwMode="auto">
            <a:xfrm>
              <a:off x="3505200" y="2876490"/>
              <a:ext cx="114046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6" name="Line 48"/>
            <p:cNvSpPr>
              <a:spLocks noChangeShapeType="1"/>
            </p:cNvSpPr>
            <p:nvPr>
              <p:custDataLst>
                <p:tags r:id="rId77"/>
              </p:custDataLst>
            </p:nvPr>
          </p:nvSpPr>
          <p:spPr bwMode="auto">
            <a:xfrm flipH="1">
              <a:off x="5562600" y="2419290"/>
              <a:ext cx="2819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78"/>
              </p:custDataLst>
            </p:nvPr>
          </p:nvSpPr>
          <p:spPr bwMode="auto">
            <a:xfrm flipV="1">
              <a:off x="2209800" y="971490"/>
              <a:ext cx="64770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81" name="Line 44"/>
            <p:cNvSpPr>
              <a:spLocks noChangeShapeType="1"/>
            </p:cNvSpPr>
            <p:nvPr>
              <p:custDataLst>
                <p:tags r:id="rId79"/>
              </p:custDataLst>
            </p:nvPr>
          </p:nvSpPr>
          <p:spPr bwMode="auto">
            <a:xfrm>
              <a:off x="4191000" y="3759427"/>
              <a:ext cx="2209800" cy="31463"/>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1" name="Line 49"/>
            <p:cNvSpPr>
              <a:spLocks noChangeShapeType="1"/>
            </p:cNvSpPr>
            <p:nvPr>
              <p:custDataLst>
                <p:tags r:id="rId80"/>
              </p:custDataLst>
            </p:nvPr>
          </p:nvSpPr>
          <p:spPr bwMode="auto">
            <a:xfrm flipV="1">
              <a:off x="7543800" y="3790890"/>
              <a:ext cx="6858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6" name="Line 44"/>
            <p:cNvSpPr>
              <a:spLocks noChangeShapeType="1"/>
            </p:cNvSpPr>
            <p:nvPr>
              <p:custDataLst>
                <p:tags r:id="rId81"/>
              </p:custDataLst>
            </p:nvPr>
          </p:nvSpPr>
          <p:spPr bwMode="auto">
            <a:xfrm flipV="1">
              <a:off x="3352800" y="4343400"/>
              <a:ext cx="1066800" cy="0"/>
            </a:xfrm>
            <a:prstGeom prst="line">
              <a:avLst/>
            </a:prstGeom>
            <a:noFill/>
            <a:ln w="25400" cap="sq">
              <a:solidFill>
                <a:srgbClr val="66FF33"/>
              </a:solidFill>
              <a:round/>
              <a:headEnd type="none" w="med" len="med"/>
              <a:tailEnd type="none" w="med" len="med"/>
            </a:ln>
            <a:effectLst/>
          </p:spPr>
          <p:txBody>
            <a:bodyPr wrap="square" anchor="ctr" anchorCtr="1">
              <a:noAutofit/>
            </a:bodyPr>
            <a:lstStyle/>
            <a:p>
              <a:endParaRPr lang="en-US"/>
            </a:p>
          </p:txBody>
        </p:sp>
        <p:sp>
          <p:nvSpPr>
            <p:cNvPr id="147" name="Text Box 11"/>
            <p:cNvSpPr txBox="1">
              <a:spLocks noChangeArrowheads="1"/>
            </p:cNvSpPr>
            <p:nvPr>
              <p:custDataLst>
                <p:tags r:id="rId82"/>
              </p:custDataLst>
            </p:nvPr>
          </p:nvSpPr>
          <p:spPr bwMode="auto">
            <a:xfrm rot="16200000">
              <a:off x="-609596" y="3409888"/>
              <a:ext cx="4724398"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49" name="Text Box 11"/>
            <p:cNvSpPr txBox="1">
              <a:spLocks noChangeArrowheads="1"/>
            </p:cNvSpPr>
            <p:nvPr>
              <p:custDataLst>
                <p:tags r:id="rId83"/>
              </p:custDataLst>
            </p:nvPr>
          </p:nvSpPr>
          <p:spPr bwMode="auto">
            <a:xfrm rot="16200000">
              <a:off x="1371600" y="36384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inst</a:t>
              </a:r>
              <a:endParaRPr lang="en-US" dirty="0">
                <a:solidFill>
                  <a:srgbClr val="FFFFFF"/>
                </a:solidFill>
                <a:latin typeface="+mj-lt"/>
              </a:endParaRPr>
            </a:p>
          </p:txBody>
        </p:sp>
        <p:sp>
          <p:nvSpPr>
            <p:cNvPr id="153" name="TextBox 152"/>
            <p:cNvSpPr txBox="1"/>
            <p:nvPr>
              <p:custDataLst>
                <p:tags r:id="rId84"/>
              </p:custDataLst>
            </p:nvPr>
          </p:nvSpPr>
          <p:spPr>
            <a:xfrm>
              <a:off x="1371600" y="5905380"/>
              <a:ext cx="762000" cy="400110"/>
            </a:xfrm>
            <a:prstGeom prst="rect">
              <a:avLst/>
            </a:prstGeom>
            <a:noFill/>
          </p:spPr>
          <p:txBody>
            <a:bodyPr wrap="square" rtlCol="0">
              <a:spAutoFit/>
            </a:bodyPr>
            <a:lstStyle/>
            <a:p>
              <a:pPr algn="ctr"/>
              <a:r>
                <a:rPr lang="en-US" sz="2000" dirty="0" smtClean="0">
                  <a:solidFill>
                    <a:schemeClr val="bg1"/>
                  </a:solidFill>
                </a:rPr>
                <a:t>IF/ID</a:t>
              </a:r>
            </a:p>
          </p:txBody>
        </p:sp>
        <p:sp>
          <p:nvSpPr>
            <p:cNvPr id="154" name="Text Box 11"/>
            <p:cNvSpPr txBox="1">
              <a:spLocks noChangeArrowheads="1"/>
            </p:cNvSpPr>
            <p:nvPr>
              <p:custDataLst>
                <p:tags r:id="rId85"/>
              </p:custDataLst>
            </p:nvPr>
          </p:nvSpPr>
          <p:spPr bwMode="auto">
            <a:xfrm rot="16200000">
              <a:off x="1524001" y="3409889"/>
              <a:ext cx="4724400"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5" name="TextBox 154"/>
            <p:cNvSpPr txBox="1"/>
            <p:nvPr>
              <p:custDataLst>
                <p:tags r:id="rId86"/>
              </p:custDataLst>
            </p:nvPr>
          </p:nvSpPr>
          <p:spPr>
            <a:xfrm>
              <a:off x="3505200" y="5924490"/>
              <a:ext cx="762000" cy="400110"/>
            </a:xfrm>
            <a:prstGeom prst="rect">
              <a:avLst/>
            </a:prstGeom>
            <a:noFill/>
          </p:spPr>
          <p:txBody>
            <a:bodyPr wrap="square" rtlCol="0">
              <a:spAutoFit/>
            </a:bodyPr>
            <a:lstStyle/>
            <a:p>
              <a:pPr algn="ctr"/>
              <a:r>
                <a:rPr lang="en-US" sz="2000" dirty="0" smtClean="0">
                  <a:solidFill>
                    <a:schemeClr val="bg1"/>
                  </a:solidFill>
                </a:rPr>
                <a:t>ID/EX</a:t>
              </a:r>
            </a:p>
          </p:txBody>
        </p:sp>
        <p:sp>
          <p:nvSpPr>
            <p:cNvPr id="157" name="Text Box 11"/>
            <p:cNvSpPr txBox="1">
              <a:spLocks noChangeArrowheads="1"/>
            </p:cNvSpPr>
            <p:nvPr>
              <p:custDataLst>
                <p:tags r:id="rId87"/>
              </p:custDataLst>
            </p:nvPr>
          </p:nvSpPr>
          <p:spPr bwMode="auto">
            <a:xfrm rot="16200000">
              <a:off x="5562601" y="3409890"/>
              <a:ext cx="4724400"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8" name="Text Box 11"/>
            <p:cNvSpPr txBox="1">
              <a:spLocks noChangeArrowheads="1"/>
            </p:cNvSpPr>
            <p:nvPr>
              <p:custDataLst>
                <p:tags r:id="rId88"/>
              </p:custDataLst>
            </p:nvPr>
          </p:nvSpPr>
          <p:spPr bwMode="auto">
            <a:xfrm rot="16200000">
              <a:off x="3581401" y="3409889"/>
              <a:ext cx="4724400"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72" name="Rectangle 19"/>
            <p:cNvSpPr>
              <a:spLocks noChangeArrowheads="1"/>
            </p:cNvSpPr>
            <p:nvPr>
              <p:custDataLst>
                <p:tags r:id="rId89"/>
              </p:custDataLst>
            </p:nvPr>
          </p:nvSpPr>
          <p:spPr bwMode="auto">
            <a:xfrm>
              <a:off x="8382000" y="22668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5" name="TextBox 174"/>
            <p:cNvSpPr txBox="1"/>
            <p:nvPr>
              <p:custDataLst>
                <p:tags r:id="rId90"/>
              </p:custDataLst>
            </p:nvPr>
          </p:nvSpPr>
          <p:spPr>
            <a:xfrm>
              <a:off x="5334000" y="5924490"/>
              <a:ext cx="1219200" cy="400110"/>
            </a:xfrm>
            <a:prstGeom prst="rect">
              <a:avLst/>
            </a:prstGeom>
            <a:noFill/>
          </p:spPr>
          <p:txBody>
            <a:bodyPr wrap="square" rtlCol="0">
              <a:spAutoFit/>
            </a:bodyPr>
            <a:lstStyle/>
            <a:p>
              <a:pPr algn="ctr"/>
              <a:r>
                <a:rPr lang="en-US" sz="2000" dirty="0" smtClean="0">
                  <a:solidFill>
                    <a:schemeClr val="bg1"/>
                  </a:solidFill>
                </a:rPr>
                <a:t>EX/MEM</a:t>
              </a:r>
            </a:p>
          </p:txBody>
        </p:sp>
        <p:sp>
          <p:nvSpPr>
            <p:cNvPr id="179" name="TextBox 178"/>
            <p:cNvSpPr txBox="1"/>
            <p:nvPr>
              <p:custDataLst>
                <p:tags r:id="rId91"/>
              </p:custDataLst>
            </p:nvPr>
          </p:nvSpPr>
          <p:spPr>
            <a:xfrm>
              <a:off x="7315200" y="5924490"/>
              <a:ext cx="1295400" cy="400110"/>
            </a:xfrm>
            <a:prstGeom prst="rect">
              <a:avLst/>
            </a:prstGeom>
            <a:noFill/>
          </p:spPr>
          <p:txBody>
            <a:bodyPr wrap="square" rtlCol="0">
              <a:spAutoFit/>
            </a:bodyPr>
            <a:lstStyle/>
            <a:p>
              <a:pPr algn="ctr"/>
              <a:r>
                <a:rPr lang="en-US" sz="2000" dirty="0" smtClean="0">
                  <a:solidFill>
                    <a:schemeClr val="bg1"/>
                  </a:solidFill>
                </a:rPr>
                <a:t>MEM/WB</a:t>
              </a:r>
            </a:p>
          </p:txBody>
        </p:sp>
        <p:sp>
          <p:nvSpPr>
            <p:cNvPr id="180" name="Text Box 11"/>
            <p:cNvSpPr txBox="1">
              <a:spLocks noChangeArrowheads="1"/>
            </p:cNvSpPr>
            <p:nvPr>
              <p:custDataLst>
                <p:tags r:id="rId92"/>
              </p:custDataLst>
            </p:nvPr>
          </p:nvSpPr>
          <p:spPr bwMode="auto">
            <a:xfrm rot="16200000">
              <a:off x="3505200" y="426720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imm</a:t>
              </a:r>
              <a:endParaRPr lang="en-US" dirty="0">
                <a:solidFill>
                  <a:srgbClr val="FFFFFF"/>
                </a:solidFill>
                <a:latin typeface="+mj-lt"/>
              </a:endParaRPr>
            </a:p>
          </p:txBody>
        </p:sp>
        <p:sp>
          <p:nvSpPr>
            <p:cNvPr id="181" name="Text Box 11"/>
            <p:cNvSpPr txBox="1">
              <a:spLocks noChangeArrowheads="1"/>
            </p:cNvSpPr>
            <p:nvPr>
              <p:custDataLst>
                <p:tags r:id="rId93"/>
              </p:custDataLst>
            </p:nvPr>
          </p:nvSpPr>
          <p:spPr bwMode="auto">
            <a:xfrm rot="16200000">
              <a:off x="3505200" y="27240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82" name="Text Box 11"/>
            <p:cNvSpPr txBox="1">
              <a:spLocks noChangeArrowheads="1"/>
            </p:cNvSpPr>
            <p:nvPr>
              <p:custDataLst>
                <p:tags r:id="rId94"/>
              </p:custDataLst>
            </p:nvPr>
          </p:nvSpPr>
          <p:spPr bwMode="auto">
            <a:xfrm rot="16200000">
              <a:off x="3505200" y="1885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A</a:t>
              </a:r>
              <a:endParaRPr lang="en-US" dirty="0">
                <a:solidFill>
                  <a:srgbClr val="FFFFFF"/>
                </a:solidFill>
                <a:latin typeface="+mj-lt"/>
              </a:endParaRPr>
            </a:p>
          </p:txBody>
        </p:sp>
        <p:sp>
          <p:nvSpPr>
            <p:cNvPr id="183" name="Text Box 11"/>
            <p:cNvSpPr txBox="1">
              <a:spLocks noChangeArrowheads="1"/>
            </p:cNvSpPr>
            <p:nvPr>
              <p:custDataLst>
                <p:tags r:id="rId95"/>
              </p:custDataLst>
            </p:nvPr>
          </p:nvSpPr>
          <p:spPr bwMode="auto">
            <a:xfrm rot="16200000">
              <a:off x="3619504" y="5352991"/>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4" name="Line 25"/>
            <p:cNvSpPr>
              <a:spLocks noChangeShapeType="1"/>
            </p:cNvSpPr>
            <p:nvPr>
              <p:custDataLst>
                <p:tags r:id="rId96"/>
              </p:custDataLst>
            </p:nvPr>
          </p:nvSpPr>
          <p:spPr bwMode="auto">
            <a:xfrm flipV="1">
              <a:off x="3505199" y="55434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5" name="Text Box 11"/>
            <p:cNvSpPr txBox="1">
              <a:spLocks noChangeArrowheads="1"/>
            </p:cNvSpPr>
            <p:nvPr>
              <p:custDataLst>
                <p:tags r:id="rId97"/>
              </p:custDataLst>
            </p:nvPr>
          </p:nvSpPr>
          <p:spPr bwMode="auto">
            <a:xfrm rot="16200000">
              <a:off x="56769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6" name="Line 25"/>
            <p:cNvSpPr>
              <a:spLocks noChangeShapeType="1"/>
            </p:cNvSpPr>
            <p:nvPr>
              <p:custDataLst>
                <p:tags r:id="rId98"/>
              </p:custDataLst>
            </p:nvPr>
          </p:nvSpPr>
          <p:spPr bwMode="auto">
            <a:xfrm flipV="1">
              <a:off x="55625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7" name="Text Box 11"/>
            <p:cNvSpPr txBox="1">
              <a:spLocks noChangeArrowheads="1"/>
            </p:cNvSpPr>
            <p:nvPr>
              <p:custDataLst>
                <p:tags r:id="rId99"/>
              </p:custDataLst>
            </p:nvPr>
          </p:nvSpPr>
          <p:spPr bwMode="auto">
            <a:xfrm rot="16200000">
              <a:off x="76581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8" name="Line 25"/>
            <p:cNvSpPr>
              <a:spLocks noChangeShapeType="1"/>
            </p:cNvSpPr>
            <p:nvPr>
              <p:custDataLst>
                <p:tags r:id="rId100"/>
              </p:custDataLst>
            </p:nvPr>
          </p:nvSpPr>
          <p:spPr bwMode="auto">
            <a:xfrm flipV="1">
              <a:off x="75437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9" name="Text Box 11"/>
            <p:cNvSpPr txBox="1">
              <a:spLocks noChangeArrowheads="1"/>
            </p:cNvSpPr>
            <p:nvPr>
              <p:custDataLst>
                <p:tags r:id="rId101"/>
              </p:custDataLst>
            </p:nvPr>
          </p:nvSpPr>
          <p:spPr bwMode="auto">
            <a:xfrm rot="16200000">
              <a:off x="55626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90" name="Text Box 11"/>
            <p:cNvSpPr txBox="1">
              <a:spLocks noChangeArrowheads="1"/>
            </p:cNvSpPr>
            <p:nvPr>
              <p:custDataLst>
                <p:tags r:id="rId102"/>
              </p:custDataLst>
            </p:nvPr>
          </p:nvSpPr>
          <p:spPr bwMode="auto">
            <a:xfrm rot="16200000">
              <a:off x="5562600" y="22668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1" name="Text Box 11"/>
            <p:cNvSpPr txBox="1">
              <a:spLocks noChangeArrowheads="1"/>
            </p:cNvSpPr>
            <p:nvPr>
              <p:custDataLst>
                <p:tags r:id="rId103"/>
              </p:custDataLst>
            </p:nvPr>
          </p:nvSpPr>
          <p:spPr bwMode="auto">
            <a:xfrm rot="16200000">
              <a:off x="7543800" y="2266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2" name="Text Box 11"/>
            <p:cNvSpPr txBox="1">
              <a:spLocks noChangeArrowheads="1"/>
            </p:cNvSpPr>
            <p:nvPr>
              <p:custDataLst>
                <p:tags r:id="rId104"/>
              </p:custDataLst>
            </p:nvPr>
          </p:nvSpPr>
          <p:spPr bwMode="auto">
            <a:xfrm rot="16200000">
              <a:off x="75438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a:t>
              </a:r>
              <a:endParaRPr lang="en-US" dirty="0">
                <a:solidFill>
                  <a:srgbClr val="FFFFFF"/>
                </a:solidFill>
                <a:latin typeface="+mj-lt"/>
              </a:endParaRPr>
            </a:p>
          </p:txBody>
        </p:sp>
        <p:sp>
          <p:nvSpPr>
            <p:cNvPr id="193" name="Line 25"/>
            <p:cNvSpPr>
              <a:spLocks noChangeShapeType="1"/>
            </p:cNvSpPr>
            <p:nvPr>
              <p:custDataLst>
                <p:tags r:id="rId105"/>
              </p:custDataLst>
            </p:nvPr>
          </p:nvSpPr>
          <p:spPr bwMode="auto">
            <a:xfrm flipV="1">
              <a:off x="3505200"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4" name="Line 25"/>
            <p:cNvSpPr>
              <a:spLocks noChangeShapeType="1"/>
            </p:cNvSpPr>
            <p:nvPr>
              <p:custDataLst>
                <p:tags r:id="rId106"/>
              </p:custDataLst>
            </p:nvPr>
          </p:nvSpPr>
          <p:spPr bwMode="auto">
            <a:xfrm flipV="1">
              <a:off x="3505200"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5" name="Line 25"/>
            <p:cNvSpPr>
              <a:spLocks noChangeShapeType="1"/>
            </p:cNvSpPr>
            <p:nvPr>
              <p:custDataLst>
                <p:tags r:id="rId107"/>
              </p:custDataLst>
            </p:nvPr>
          </p:nvSpPr>
          <p:spPr bwMode="auto">
            <a:xfrm flipV="1">
              <a:off x="5562599"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6" name="Line 25"/>
            <p:cNvSpPr>
              <a:spLocks noChangeShapeType="1"/>
            </p:cNvSpPr>
            <p:nvPr>
              <p:custDataLst>
                <p:tags r:id="rId108"/>
              </p:custDataLst>
            </p:nvPr>
          </p:nvSpPr>
          <p:spPr bwMode="auto">
            <a:xfrm flipV="1">
              <a:off x="5562599"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7" name="Line 25"/>
            <p:cNvSpPr>
              <a:spLocks noChangeShapeType="1"/>
            </p:cNvSpPr>
            <p:nvPr>
              <p:custDataLst>
                <p:tags r:id="rId109"/>
              </p:custDataLst>
            </p:nvPr>
          </p:nvSpPr>
          <p:spPr bwMode="auto">
            <a:xfrm flipV="1">
              <a:off x="7543799" y="56958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8" name="Line 25"/>
            <p:cNvSpPr>
              <a:spLocks noChangeShapeType="1"/>
            </p:cNvSpPr>
            <p:nvPr>
              <p:custDataLst>
                <p:tags r:id="rId110"/>
              </p:custDataLst>
            </p:nvPr>
          </p:nvSpPr>
          <p:spPr bwMode="auto">
            <a:xfrm flipV="1">
              <a:off x="7543799" y="53910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62" name="Oval 17"/>
            <p:cNvSpPr>
              <a:spLocks noChangeArrowheads="1"/>
            </p:cNvSpPr>
            <p:nvPr>
              <p:custDataLst>
                <p:tags r:id="rId111"/>
              </p:custDataLst>
            </p:nvPr>
          </p:nvSpPr>
          <p:spPr bwMode="auto">
            <a:xfrm>
              <a:off x="2476500" y="1039467"/>
              <a:ext cx="1066800" cy="7620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80000"/>
                </a:lnSpc>
                <a:buClr>
                  <a:srgbClr val="40458C"/>
                </a:buClr>
                <a:buSzPct val="100000"/>
                <a:buFont typeface="Times New Roman" pitchFamily="18" charset="0"/>
                <a:buNone/>
              </a:pPr>
              <a:r>
                <a:rPr lang="en-US" sz="1400" dirty="0" smtClean="0">
                  <a:solidFill>
                    <a:srgbClr val="FFFFFF"/>
                  </a:solidFill>
                  <a:latin typeface="Calibri"/>
                </a:rPr>
                <a:t>compute</a:t>
              </a:r>
              <a:br>
                <a:rPr lang="en-US" sz="1400" dirty="0" smtClean="0">
                  <a:solidFill>
                    <a:srgbClr val="FFFFFF"/>
                  </a:solidFill>
                  <a:latin typeface="Calibri"/>
                </a:rPr>
              </a:br>
              <a:r>
                <a:rPr lang="en-US" sz="1400" dirty="0" smtClean="0">
                  <a:solidFill>
                    <a:srgbClr val="FFFFFF"/>
                  </a:solidFill>
                  <a:latin typeface="Calibri"/>
                </a:rPr>
                <a:t>jump/branch</a:t>
              </a:r>
              <a:br>
                <a:rPr lang="en-US" sz="1400" dirty="0" smtClean="0">
                  <a:solidFill>
                    <a:srgbClr val="FFFFFF"/>
                  </a:solidFill>
                  <a:latin typeface="Calibri"/>
                </a:rPr>
              </a:br>
              <a:r>
                <a:rPr lang="en-US" sz="1400" dirty="0" smtClean="0">
                  <a:solidFill>
                    <a:srgbClr val="FFFFFF"/>
                  </a:solidFill>
                  <a:latin typeface="Calibri"/>
                </a:rPr>
                <a:t>targets</a:t>
              </a:r>
              <a:endParaRPr lang="en-US" sz="1400" dirty="0">
                <a:solidFill>
                  <a:srgbClr val="FFFFFF"/>
                </a:solidFill>
                <a:latin typeface="Calibri"/>
              </a:endParaRPr>
            </a:p>
          </p:txBody>
        </p:sp>
        <p:grpSp>
          <p:nvGrpSpPr>
            <p:cNvPr id="164" name="Group 163"/>
            <p:cNvGrpSpPr/>
            <p:nvPr>
              <p:custDataLst>
                <p:tags r:id="rId112"/>
              </p:custDataLst>
            </p:nvPr>
          </p:nvGrpSpPr>
          <p:grpSpPr>
            <a:xfrm>
              <a:off x="838200" y="3028890"/>
              <a:ext cx="304800" cy="304800"/>
              <a:chOff x="990600" y="2971800"/>
              <a:chExt cx="304800" cy="304800"/>
            </a:xfrm>
            <a:solidFill>
              <a:schemeClr val="tx1"/>
            </a:solidFill>
          </p:grpSpPr>
          <p:sp>
            <p:nvSpPr>
              <p:cNvPr id="165" name="Freeform 164"/>
              <p:cNvSpPr/>
              <p:nvPr>
                <p:custDataLst>
                  <p:tags r:id="rId130"/>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Text Box 11"/>
              <p:cNvSpPr txBox="1">
                <a:spLocks noChangeArrowheads="1"/>
              </p:cNvSpPr>
              <p:nvPr>
                <p:custDataLst>
                  <p:tags r:id="rId131"/>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71" name="Line 25"/>
            <p:cNvSpPr>
              <a:spLocks noChangeShapeType="1"/>
            </p:cNvSpPr>
            <p:nvPr>
              <p:custDataLst>
                <p:tags r:id="rId113"/>
              </p:custDataLst>
            </p:nvPr>
          </p:nvSpPr>
          <p:spPr bwMode="auto">
            <a:xfrm flipV="1">
              <a:off x="990600" y="501009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73" name="Line 49"/>
            <p:cNvSpPr>
              <a:spLocks noChangeShapeType="1"/>
            </p:cNvSpPr>
            <p:nvPr>
              <p:custDataLst>
                <p:tags r:id="rId114"/>
              </p:custDataLst>
            </p:nvPr>
          </p:nvSpPr>
          <p:spPr bwMode="auto">
            <a:xfrm>
              <a:off x="2057400" y="3790891"/>
              <a:ext cx="0" cy="1143000"/>
            </a:xfrm>
            <a:prstGeom prst="line">
              <a:avLst/>
            </a:prstGeom>
            <a:noFill/>
            <a:ln w="25400" cap="sq">
              <a:solidFill>
                <a:schemeClr val="bg1"/>
              </a:solidFill>
              <a:round/>
              <a:headEnd/>
              <a:tailEnd/>
            </a:ln>
            <a:effectLst/>
          </p:spPr>
          <p:txBody>
            <a:bodyPr wrap="square" anchor="ctr" anchorCtr="1">
              <a:noAutofit/>
            </a:bodyPr>
            <a:lstStyle/>
            <a:p>
              <a:endParaRPr lang="en-US"/>
            </a:p>
          </p:txBody>
        </p:sp>
        <p:cxnSp>
          <p:nvCxnSpPr>
            <p:cNvPr id="174" name="Straight Connector 173"/>
            <p:cNvCxnSpPr/>
            <p:nvPr>
              <p:custDataLst>
                <p:tags r:id="rId115"/>
              </p:custDataLst>
            </p:nvPr>
          </p:nvCxnSpPr>
          <p:spPr>
            <a:xfrm rot="5400000">
              <a:off x="4343400" y="3790890"/>
              <a:ext cx="152400" cy="0"/>
            </a:xfrm>
            <a:prstGeom prst="line">
              <a:avLst/>
            </a:prstGeom>
            <a:ln w="889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78" name="Line 49"/>
            <p:cNvSpPr>
              <a:spLocks noChangeShapeType="1"/>
            </p:cNvSpPr>
            <p:nvPr>
              <p:custDataLst>
                <p:tags r:id="rId116"/>
              </p:custDataLst>
            </p:nvPr>
          </p:nvSpPr>
          <p:spPr bwMode="auto">
            <a:xfrm>
              <a:off x="4419600" y="3333690"/>
              <a:ext cx="22654" cy="990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59" name="Line 44"/>
            <p:cNvSpPr>
              <a:spLocks noChangeShapeType="1"/>
            </p:cNvSpPr>
            <p:nvPr>
              <p:custDataLst>
                <p:tags r:id="rId117"/>
              </p:custDataLst>
            </p:nvPr>
          </p:nvSpPr>
          <p:spPr bwMode="auto">
            <a:xfrm flipV="1">
              <a:off x="2209800" y="4343400"/>
              <a:ext cx="4572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46" name="Line 45"/>
            <p:cNvSpPr>
              <a:spLocks noChangeShapeType="1"/>
            </p:cNvSpPr>
            <p:nvPr>
              <p:custDataLst>
                <p:tags r:id="rId118"/>
              </p:custDataLst>
            </p:nvPr>
          </p:nvSpPr>
          <p:spPr bwMode="auto">
            <a:xfrm flipV="1">
              <a:off x="5486400" y="2952690"/>
              <a:ext cx="0" cy="228600"/>
            </a:xfrm>
            <a:prstGeom prst="line">
              <a:avLst/>
            </a:prstGeom>
            <a:noFill/>
            <a:ln w="25400" cap="sq">
              <a:solidFill>
                <a:srgbClr val="00FF00"/>
              </a:solidFill>
              <a:round/>
              <a:headEnd type="none" w="med" len="med"/>
              <a:tailEnd type="arrow" w="med" len="med"/>
            </a:ln>
            <a:effectLst/>
          </p:spPr>
          <p:txBody>
            <a:bodyPr wrap="square" anchor="ctr" anchorCtr="1">
              <a:noAutofit/>
            </a:bodyPr>
            <a:lstStyle/>
            <a:p>
              <a:endParaRPr lang="en-US"/>
            </a:p>
          </p:txBody>
        </p:sp>
        <p:sp>
          <p:nvSpPr>
            <p:cNvPr id="160" name="Oval 159"/>
            <p:cNvSpPr/>
            <p:nvPr>
              <p:custDataLst>
                <p:tags r:id="rId119"/>
              </p:custDataLst>
            </p:nvPr>
          </p:nvSpPr>
          <p:spPr>
            <a:xfrm>
              <a:off x="4645660" y="4343400"/>
              <a:ext cx="993140" cy="927103"/>
            </a:xfrm>
            <a:prstGeom prst="ellipse">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dirty="0" smtClean="0"/>
                <a:t>forward</a:t>
              </a:r>
              <a:br>
                <a:rPr lang="en-US" dirty="0" smtClean="0"/>
              </a:br>
              <a:r>
                <a:rPr lang="en-US" dirty="0" smtClean="0"/>
                <a:t>unit</a:t>
              </a:r>
              <a:endParaRPr lang="en-US" dirty="0"/>
            </a:p>
          </p:txBody>
        </p:sp>
        <p:sp>
          <p:nvSpPr>
            <p:cNvPr id="161" name="Oval 160"/>
            <p:cNvSpPr/>
            <p:nvPr>
              <p:custDataLst>
                <p:tags r:id="rId120"/>
              </p:custDataLst>
            </p:nvPr>
          </p:nvSpPr>
          <p:spPr>
            <a:xfrm>
              <a:off x="2324099" y="4479351"/>
              <a:ext cx="1066802" cy="914401"/>
            </a:xfrm>
            <a:prstGeom prst="ellipse">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dirty="0" smtClean="0"/>
                <a:t>detect</a:t>
              </a:r>
              <a:br>
                <a:rPr lang="en-US" dirty="0" smtClean="0"/>
              </a:br>
              <a:r>
                <a:rPr lang="en-US" dirty="0" smtClean="0"/>
                <a:t>hazard</a:t>
              </a:r>
              <a:endParaRPr lang="en-US" dirty="0"/>
            </a:p>
          </p:txBody>
        </p:sp>
        <p:sp>
          <p:nvSpPr>
            <p:cNvPr id="217" name="Rectangle 19"/>
            <p:cNvSpPr>
              <a:spLocks noChangeArrowheads="1"/>
            </p:cNvSpPr>
            <p:nvPr>
              <p:custDataLst>
                <p:tags r:id="rId121"/>
              </p:custDataLst>
            </p:nvPr>
          </p:nvSpPr>
          <p:spPr bwMode="auto">
            <a:xfrm>
              <a:off x="4343400" y="23622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218" name="Line 43"/>
            <p:cNvSpPr>
              <a:spLocks noChangeShapeType="1"/>
            </p:cNvSpPr>
            <p:nvPr>
              <p:custDataLst>
                <p:tags r:id="rId122"/>
              </p:custDataLst>
            </p:nvPr>
          </p:nvSpPr>
          <p:spPr bwMode="auto">
            <a:xfrm flipH="1">
              <a:off x="4267200" y="1143000"/>
              <a:ext cx="2133600" cy="0"/>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220" name="Line 43"/>
            <p:cNvSpPr>
              <a:spLocks noChangeShapeType="1"/>
            </p:cNvSpPr>
            <p:nvPr>
              <p:custDataLst>
                <p:tags r:id="rId123"/>
              </p:custDataLst>
            </p:nvPr>
          </p:nvSpPr>
          <p:spPr bwMode="auto">
            <a:xfrm flipH="1">
              <a:off x="6400800" y="1143000"/>
              <a:ext cx="0" cy="1276288"/>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221" name="Line 43"/>
            <p:cNvSpPr>
              <a:spLocks noChangeShapeType="1"/>
            </p:cNvSpPr>
            <p:nvPr>
              <p:custDataLst>
                <p:tags r:id="rId124"/>
              </p:custDataLst>
            </p:nvPr>
          </p:nvSpPr>
          <p:spPr bwMode="auto">
            <a:xfrm flipV="1">
              <a:off x="4114800" y="990600"/>
              <a:ext cx="0" cy="1733490"/>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222" name="Line 43"/>
            <p:cNvSpPr>
              <a:spLocks noChangeShapeType="1"/>
            </p:cNvSpPr>
            <p:nvPr>
              <p:custDataLst>
                <p:tags r:id="rId125"/>
              </p:custDataLst>
            </p:nvPr>
          </p:nvSpPr>
          <p:spPr bwMode="auto">
            <a:xfrm flipH="1" flipV="1">
              <a:off x="4267200" y="1142997"/>
              <a:ext cx="0" cy="1352492"/>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224" name="Line 43"/>
            <p:cNvSpPr>
              <a:spLocks noChangeShapeType="1"/>
            </p:cNvSpPr>
            <p:nvPr>
              <p:custDataLst>
                <p:tags r:id="rId126"/>
              </p:custDataLst>
            </p:nvPr>
          </p:nvSpPr>
          <p:spPr bwMode="auto">
            <a:xfrm flipV="1">
              <a:off x="4114800" y="2743199"/>
              <a:ext cx="228600" cy="0"/>
            </a:xfrm>
            <a:prstGeom prst="line">
              <a:avLst/>
            </a:prstGeom>
            <a:noFill/>
            <a:ln w="57150" cap="sq">
              <a:solidFill>
                <a:schemeClr val="accent4">
                  <a:lumMod val="60000"/>
                  <a:lumOff val="40000"/>
                </a:schemeClr>
              </a:solidFill>
              <a:prstDash val="solid"/>
              <a:round/>
              <a:headEnd type="none" w="med" len="med"/>
              <a:tailEnd type="none" w="sm" len="sm"/>
            </a:ln>
            <a:effectLst/>
          </p:spPr>
          <p:txBody>
            <a:bodyPr wrap="square" anchor="ctr" anchorCtr="1">
              <a:noAutofit/>
            </a:bodyPr>
            <a:lstStyle/>
            <a:p>
              <a:endParaRPr lang="en-US"/>
            </a:p>
          </p:txBody>
        </p:sp>
        <p:sp>
          <p:nvSpPr>
            <p:cNvPr id="225" name="Line 43"/>
            <p:cNvSpPr>
              <a:spLocks noChangeShapeType="1"/>
            </p:cNvSpPr>
            <p:nvPr>
              <p:custDataLst>
                <p:tags r:id="rId127"/>
              </p:custDataLst>
            </p:nvPr>
          </p:nvSpPr>
          <p:spPr bwMode="auto">
            <a:xfrm flipV="1">
              <a:off x="4114800" y="1904999"/>
              <a:ext cx="304800" cy="0"/>
            </a:xfrm>
            <a:prstGeom prst="line">
              <a:avLst/>
            </a:prstGeom>
            <a:noFill/>
            <a:ln w="57150" cap="sq">
              <a:solidFill>
                <a:schemeClr val="accent4">
                  <a:lumMod val="60000"/>
                  <a:lumOff val="40000"/>
                </a:schemeClr>
              </a:solidFill>
              <a:prstDash val="solid"/>
              <a:round/>
              <a:headEnd type="oval" w="med" len="med"/>
              <a:tailEnd type="none" w="sm" len="sm"/>
            </a:ln>
            <a:effectLst/>
          </p:spPr>
          <p:txBody>
            <a:bodyPr wrap="square" anchor="ctr" anchorCtr="1">
              <a:noAutofit/>
            </a:bodyPr>
            <a:lstStyle/>
            <a:p>
              <a:endParaRPr lang="en-US"/>
            </a:p>
          </p:txBody>
        </p:sp>
        <p:sp>
          <p:nvSpPr>
            <p:cNvPr id="226" name="Line 43"/>
            <p:cNvSpPr>
              <a:spLocks noChangeShapeType="1"/>
            </p:cNvSpPr>
            <p:nvPr>
              <p:custDataLst>
                <p:tags r:id="rId128"/>
              </p:custDataLst>
            </p:nvPr>
          </p:nvSpPr>
          <p:spPr bwMode="auto">
            <a:xfrm flipV="1">
              <a:off x="4267200" y="1676399"/>
              <a:ext cx="175054" cy="1"/>
            </a:xfrm>
            <a:prstGeom prst="line">
              <a:avLst/>
            </a:prstGeom>
            <a:noFill/>
            <a:ln w="57150" cap="sq">
              <a:solidFill>
                <a:schemeClr val="accent4">
                  <a:lumMod val="60000"/>
                  <a:lumOff val="40000"/>
                </a:schemeClr>
              </a:solidFill>
              <a:prstDash val="solid"/>
              <a:round/>
              <a:headEnd type="oval" w="med" len="med"/>
              <a:tailEnd type="none" w="sm" len="sm"/>
            </a:ln>
            <a:effectLst/>
          </p:spPr>
          <p:txBody>
            <a:bodyPr wrap="square" anchor="ctr" anchorCtr="1">
              <a:noAutofit/>
            </a:bodyPr>
            <a:lstStyle/>
            <a:p>
              <a:endParaRPr lang="en-US"/>
            </a:p>
          </p:txBody>
        </p:sp>
        <p:sp>
          <p:nvSpPr>
            <p:cNvPr id="216" name="Rectangle 19"/>
            <p:cNvSpPr>
              <a:spLocks noChangeArrowheads="1"/>
            </p:cNvSpPr>
            <p:nvPr>
              <p:custDataLst>
                <p:tags r:id="rId129"/>
              </p:custDataLst>
            </p:nvPr>
          </p:nvSpPr>
          <p:spPr bwMode="auto">
            <a:xfrm>
              <a:off x="4419600" y="16002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sp>
        <p:nvSpPr>
          <p:cNvPr id="8" name="Oval 7"/>
          <p:cNvSpPr/>
          <p:nvPr/>
        </p:nvSpPr>
        <p:spPr>
          <a:xfrm>
            <a:off x="2068689" y="1733490"/>
            <a:ext cx="1817511" cy="209550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096001" y="3200400"/>
            <a:ext cx="1828800" cy="173349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150" cstate="print">
            <a:extLst>
              <a:ext uri="{28A0092B-C50C-407E-A947-70E740481C1C}">
                <a14:useLocalDpi xmlns:a14="http://schemas.microsoft.com/office/drawing/2010/main" val="0"/>
              </a:ext>
            </a:extLst>
          </a:blip>
          <a:srcRect/>
          <a:stretch>
            <a:fillRect/>
          </a:stretch>
        </p:blipFill>
        <p:spPr bwMode="auto">
          <a:xfrm>
            <a:off x="6202334" y="3429000"/>
            <a:ext cx="1493866" cy="1275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6019800" y="4983658"/>
            <a:ext cx="1886157" cy="646331"/>
          </a:xfrm>
          <a:prstGeom prst="rect">
            <a:avLst/>
          </a:prstGeom>
          <a:noFill/>
          <a:ln>
            <a:solidFill>
              <a:schemeClr val="accent1"/>
            </a:solidFill>
          </a:ln>
        </p:spPr>
        <p:txBody>
          <a:bodyPr wrap="none" rtlCol="0">
            <a:spAutoFit/>
          </a:bodyPr>
          <a:lstStyle/>
          <a:p>
            <a:r>
              <a:rPr lang="en-US" dirty="0" smtClean="0">
                <a:solidFill>
                  <a:schemeClr val="accent1"/>
                </a:solidFill>
              </a:rPr>
              <a:t>Stack, Data, Code </a:t>
            </a:r>
          </a:p>
          <a:p>
            <a:r>
              <a:rPr lang="en-US" dirty="0" smtClean="0">
                <a:solidFill>
                  <a:schemeClr val="accent1"/>
                </a:solidFill>
              </a:rPr>
              <a:t>Stored in Memory</a:t>
            </a:r>
            <a:endParaRPr lang="en-US" dirty="0">
              <a:solidFill>
                <a:schemeClr val="accent1"/>
              </a:solidFill>
            </a:endParaRPr>
          </a:p>
        </p:txBody>
      </p:sp>
      <p:sp>
        <p:nvSpPr>
          <p:cNvPr id="13" name="TextBox 12"/>
          <p:cNvSpPr txBox="1"/>
          <p:nvPr/>
        </p:nvSpPr>
        <p:spPr>
          <a:xfrm>
            <a:off x="2480748" y="1981200"/>
            <a:ext cx="1058303" cy="1477328"/>
          </a:xfrm>
          <a:prstGeom prst="rect">
            <a:avLst/>
          </a:prstGeom>
          <a:noFill/>
        </p:spPr>
        <p:txBody>
          <a:bodyPr wrap="none" rtlCol="0">
            <a:spAutoFit/>
          </a:bodyPr>
          <a:lstStyle/>
          <a:p>
            <a:r>
              <a:rPr lang="en-US" dirty="0" smtClean="0">
                <a:solidFill>
                  <a:schemeClr val="accent1"/>
                </a:solidFill>
              </a:rPr>
              <a:t>$0 (zero)</a:t>
            </a:r>
          </a:p>
          <a:p>
            <a:r>
              <a:rPr lang="en-US" dirty="0" smtClean="0">
                <a:solidFill>
                  <a:schemeClr val="accent1"/>
                </a:solidFill>
              </a:rPr>
              <a:t>$1 ($at)</a:t>
            </a:r>
          </a:p>
          <a:p>
            <a:endParaRPr lang="en-US" dirty="0" smtClean="0">
              <a:solidFill>
                <a:schemeClr val="accent1"/>
              </a:solidFill>
            </a:endParaRPr>
          </a:p>
          <a:p>
            <a:r>
              <a:rPr lang="en-US" dirty="0" smtClean="0">
                <a:solidFill>
                  <a:schemeClr val="accent1"/>
                </a:solidFill>
              </a:rPr>
              <a:t>$29 ($</a:t>
            </a:r>
            <a:r>
              <a:rPr lang="en-US" dirty="0" err="1" smtClean="0">
                <a:solidFill>
                  <a:schemeClr val="accent1"/>
                </a:solidFill>
              </a:rPr>
              <a:t>sp</a:t>
            </a:r>
            <a:r>
              <a:rPr lang="en-US" dirty="0" smtClean="0">
                <a:solidFill>
                  <a:schemeClr val="accent1"/>
                </a:solidFill>
              </a:rPr>
              <a:t>)</a:t>
            </a:r>
          </a:p>
          <a:p>
            <a:r>
              <a:rPr lang="en-US" dirty="0" smtClean="0">
                <a:solidFill>
                  <a:schemeClr val="accent1"/>
                </a:solidFill>
              </a:rPr>
              <a:t>$31 ($</a:t>
            </a:r>
            <a:r>
              <a:rPr lang="en-US" dirty="0" err="1" smtClean="0">
                <a:solidFill>
                  <a:schemeClr val="accent1"/>
                </a:solidFill>
              </a:rPr>
              <a:t>ra</a:t>
            </a:r>
            <a:r>
              <a:rPr lang="en-US" dirty="0" smtClean="0">
                <a:solidFill>
                  <a:schemeClr val="accent1"/>
                </a:solidFill>
              </a:rPr>
              <a:t>)</a:t>
            </a:r>
            <a:endParaRPr lang="en-US" dirty="0">
              <a:solidFill>
                <a:schemeClr val="accent1"/>
              </a:solidFill>
            </a:endParaRPr>
          </a:p>
        </p:txBody>
      </p:sp>
      <p:sp>
        <p:nvSpPr>
          <p:cNvPr id="200" name="Oval 199"/>
          <p:cNvSpPr/>
          <p:nvPr/>
        </p:nvSpPr>
        <p:spPr>
          <a:xfrm>
            <a:off x="-152399" y="1447800"/>
            <a:ext cx="1828800" cy="173349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1" name="Picture 2"/>
          <p:cNvPicPr>
            <a:picLocks noChangeAspect="1" noChangeArrowheads="1"/>
          </p:cNvPicPr>
          <p:nvPr/>
        </p:nvPicPr>
        <p:blipFill>
          <a:blip r:embed="rId150" cstate="print">
            <a:extLst>
              <a:ext uri="{28A0092B-C50C-407E-A947-70E740481C1C}">
                <a14:useLocalDpi xmlns:a14="http://schemas.microsoft.com/office/drawing/2010/main" val="0"/>
              </a:ext>
            </a:extLst>
          </a:blip>
          <a:srcRect/>
          <a:stretch>
            <a:fillRect/>
          </a:stretch>
        </p:blipFill>
        <p:spPr bwMode="auto">
          <a:xfrm>
            <a:off x="-46066" y="1676400"/>
            <a:ext cx="1493866" cy="1275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2" name="TextBox 201"/>
          <p:cNvSpPr txBox="1"/>
          <p:nvPr/>
        </p:nvSpPr>
        <p:spPr>
          <a:xfrm>
            <a:off x="0" y="838200"/>
            <a:ext cx="2421560" cy="646331"/>
          </a:xfrm>
          <a:prstGeom prst="rect">
            <a:avLst/>
          </a:prstGeom>
          <a:noFill/>
          <a:ln>
            <a:solidFill>
              <a:schemeClr val="accent1"/>
            </a:solidFill>
          </a:ln>
        </p:spPr>
        <p:txBody>
          <a:bodyPr wrap="none" rtlCol="0">
            <a:spAutoFit/>
          </a:bodyPr>
          <a:lstStyle/>
          <a:p>
            <a:r>
              <a:rPr lang="en-US" dirty="0" smtClean="0">
                <a:solidFill>
                  <a:schemeClr val="accent1"/>
                </a:solidFill>
              </a:rPr>
              <a:t>Code Stored in Memory</a:t>
            </a:r>
          </a:p>
          <a:p>
            <a:r>
              <a:rPr lang="en-US" dirty="0" smtClean="0">
                <a:solidFill>
                  <a:schemeClr val="accent1"/>
                </a:solidFill>
              </a:rPr>
              <a:t>(also, data and stack)</a:t>
            </a:r>
            <a:endParaRPr lang="en-US" dirty="0">
              <a:solidFill>
                <a:schemeClr val="accent1"/>
              </a:solidFill>
            </a:endParaRPr>
          </a:p>
        </p:txBody>
      </p:sp>
    </p:spTree>
    <p:extLst>
      <p:ext uri="{BB962C8B-B14F-4D97-AF65-F5344CB8AC3E}">
        <p14:creationId xmlns:p14="http://schemas.microsoft.com/office/powerpoint/2010/main" val="1441672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3" grpId="0"/>
      <p:bldP spid="200" grpId="0" animBg="1"/>
      <p:bldP spid="20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a:t>Activity </a:t>
            </a:r>
            <a:r>
              <a:rPr lang="en-US" dirty="0" smtClean="0"/>
              <a:t>#4: </a:t>
            </a:r>
            <a:r>
              <a:rPr lang="en-US" dirty="0"/>
              <a:t>Debugging</a:t>
            </a:r>
          </a:p>
        </p:txBody>
      </p:sp>
      <p:sp>
        <p:nvSpPr>
          <p:cNvPr id="3" name="Content Placeholder 2"/>
          <p:cNvSpPr>
            <a:spLocks noGrp="1"/>
          </p:cNvSpPr>
          <p:nvPr>
            <p:ph idx="4294967295"/>
            <p:custDataLst>
              <p:tags r:id="rId2"/>
            </p:custDataLst>
          </p:nvPr>
        </p:nvSpPr>
        <p:spPr>
          <a:xfrm>
            <a:off x="1295400" y="533400"/>
            <a:ext cx="3124200" cy="1905000"/>
          </a:xfrm>
        </p:spPr>
        <p:txBody>
          <a:bodyPr>
            <a:noAutofit/>
          </a:bodyPr>
          <a:lstStyle/>
          <a:p>
            <a:pPr marL="0" indent="0">
              <a:lnSpc>
                <a:spcPct val="80000"/>
              </a:lnSpc>
              <a:spcBef>
                <a:spcPts val="0"/>
              </a:spcBef>
              <a:tabLst>
                <a:tab pos="1662113" algn="l"/>
              </a:tabLst>
            </a:pPr>
            <a:r>
              <a:rPr lang="en-US" sz="2400" dirty="0" smtClean="0"/>
              <a:t>init(): 	0x400000</a:t>
            </a:r>
          </a:p>
          <a:p>
            <a:pPr marL="0" indent="0">
              <a:lnSpc>
                <a:spcPct val="80000"/>
              </a:lnSpc>
              <a:spcBef>
                <a:spcPts val="0"/>
              </a:spcBef>
              <a:tabLst>
                <a:tab pos="1662113" algn="l"/>
              </a:tabLst>
            </a:pPr>
            <a:r>
              <a:rPr lang="en-US" sz="2400" dirty="0" err="1" smtClean="0"/>
              <a:t>printf</a:t>
            </a:r>
            <a:r>
              <a:rPr lang="en-US" sz="2400" dirty="0" smtClean="0"/>
              <a:t>(s, …): 	0x4002B4</a:t>
            </a:r>
          </a:p>
          <a:p>
            <a:pPr marL="0" indent="0">
              <a:lnSpc>
                <a:spcPct val="80000"/>
              </a:lnSpc>
              <a:spcBef>
                <a:spcPts val="0"/>
              </a:spcBef>
              <a:tabLst>
                <a:tab pos="1662113" algn="l"/>
              </a:tabLst>
            </a:pPr>
            <a:r>
              <a:rPr lang="en-US" sz="2400" dirty="0" err="1" smtClean="0"/>
              <a:t>vnorm</a:t>
            </a:r>
            <a:r>
              <a:rPr lang="en-US" sz="2400" dirty="0" smtClean="0"/>
              <a:t>(</a:t>
            </a:r>
            <a:r>
              <a:rPr lang="en-US" sz="2400" dirty="0" err="1" smtClean="0"/>
              <a:t>a,b</a:t>
            </a:r>
            <a:r>
              <a:rPr lang="en-US" sz="2400" dirty="0" smtClean="0"/>
              <a:t>): 	0x40107C</a:t>
            </a:r>
          </a:p>
          <a:p>
            <a:pPr marL="0" indent="0">
              <a:lnSpc>
                <a:spcPct val="80000"/>
              </a:lnSpc>
              <a:spcBef>
                <a:spcPts val="0"/>
              </a:spcBef>
              <a:tabLst>
                <a:tab pos="1662113" algn="l"/>
              </a:tabLst>
            </a:pPr>
            <a:r>
              <a:rPr lang="en-US" sz="2400" dirty="0" smtClean="0"/>
              <a:t>main(</a:t>
            </a:r>
            <a:r>
              <a:rPr lang="en-US" sz="2400" dirty="0" err="1" smtClean="0"/>
              <a:t>a,b</a:t>
            </a:r>
            <a:r>
              <a:rPr lang="en-US" sz="2400" dirty="0" smtClean="0"/>
              <a:t>):	0x4010A0</a:t>
            </a:r>
          </a:p>
          <a:p>
            <a:pPr marL="0" indent="0">
              <a:lnSpc>
                <a:spcPct val="80000"/>
              </a:lnSpc>
              <a:spcBef>
                <a:spcPts val="0"/>
              </a:spcBef>
              <a:tabLst>
                <a:tab pos="1371600" algn="l"/>
              </a:tabLst>
            </a:pPr>
            <a:r>
              <a:rPr lang="en-US" sz="2400" dirty="0" smtClean="0"/>
              <a:t>pi:	0x10000000</a:t>
            </a:r>
          </a:p>
          <a:p>
            <a:pPr marL="0" indent="0">
              <a:lnSpc>
                <a:spcPct val="80000"/>
              </a:lnSpc>
              <a:spcBef>
                <a:spcPts val="0"/>
              </a:spcBef>
              <a:tabLst>
                <a:tab pos="1371600" algn="l"/>
              </a:tabLst>
            </a:pPr>
            <a:r>
              <a:rPr lang="en-US" sz="2400" dirty="0" smtClean="0"/>
              <a:t>str1:	0x10000004</a:t>
            </a:r>
          </a:p>
        </p:txBody>
      </p:sp>
      <p:sp>
        <p:nvSpPr>
          <p:cNvPr id="4" name="Rectangle 7"/>
          <p:cNvSpPr>
            <a:spLocks noChangeArrowheads="1"/>
          </p:cNvSpPr>
          <p:nvPr>
            <p:custDataLst>
              <p:tags r:id="rId3"/>
            </p:custDataLst>
          </p:nvPr>
        </p:nvSpPr>
        <p:spPr bwMode="auto">
          <a:xfrm>
            <a:off x="7162800" y="685800"/>
            <a:ext cx="1752600" cy="6172200"/>
          </a:xfrm>
          <a:prstGeom prst="rect">
            <a:avLst/>
          </a:prstGeom>
          <a:noFill/>
          <a:ln w="28575">
            <a:solidFill>
              <a:schemeClr val="accent5">
                <a:lumMod val="60000"/>
                <a:lumOff val="40000"/>
              </a:schemeClr>
            </a:solidFill>
            <a:miter lim="800000"/>
            <a:headEnd/>
            <a:tailEnd/>
          </a:ln>
          <a:effectLst/>
        </p:spPr>
        <p:txBody>
          <a:bodyPr wrap="none" anchor="ctr"/>
          <a:lstStyle/>
          <a:p>
            <a:endParaRPr lang="en-US"/>
          </a:p>
        </p:txBody>
      </p:sp>
      <p:sp>
        <p:nvSpPr>
          <p:cNvPr id="5" name="Rectangle 7"/>
          <p:cNvSpPr>
            <a:spLocks noChangeArrowheads="1"/>
          </p:cNvSpPr>
          <p:nvPr>
            <p:custDataLst>
              <p:tags r:id="rId4"/>
            </p:custDataLst>
          </p:nvPr>
        </p:nvSpPr>
        <p:spPr bwMode="auto">
          <a:xfrm>
            <a:off x="7162800" y="3581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7" name="Rectangle 7"/>
          <p:cNvSpPr>
            <a:spLocks noChangeArrowheads="1"/>
          </p:cNvSpPr>
          <p:nvPr>
            <p:custDataLst>
              <p:tags r:id="rId5"/>
            </p:custDataLst>
          </p:nvPr>
        </p:nvSpPr>
        <p:spPr bwMode="auto">
          <a:xfrm>
            <a:off x="7162800" y="3962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0x004010c4</a:t>
            </a:r>
            <a:endParaRPr lang="en-US" sz="2400" dirty="0">
              <a:solidFill>
                <a:schemeClr val="bg1"/>
              </a:solidFill>
            </a:endParaRPr>
          </a:p>
        </p:txBody>
      </p:sp>
      <p:sp>
        <p:nvSpPr>
          <p:cNvPr id="8" name="Rectangle 7"/>
          <p:cNvSpPr>
            <a:spLocks noChangeArrowheads="1"/>
          </p:cNvSpPr>
          <p:nvPr>
            <p:custDataLst>
              <p:tags r:id="rId6"/>
            </p:custDataLst>
          </p:nvPr>
        </p:nvSpPr>
        <p:spPr bwMode="auto">
          <a:xfrm>
            <a:off x="7162800" y="4724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9" name="Rectangle 7"/>
          <p:cNvSpPr>
            <a:spLocks noChangeArrowheads="1"/>
          </p:cNvSpPr>
          <p:nvPr>
            <p:custDataLst>
              <p:tags r:id="rId7"/>
            </p:custDataLst>
          </p:nvPr>
        </p:nvSpPr>
        <p:spPr bwMode="auto">
          <a:xfrm>
            <a:off x="7162800" y="3200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10" name="Rectangle 7"/>
          <p:cNvSpPr>
            <a:spLocks noChangeArrowheads="1"/>
          </p:cNvSpPr>
          <p:nvPr>
            <p:custDataLst>
              <p:tags r:id="rId8"/>
            </p:custDataLst>
          </p:nvPr>
        </p:nvSpPr>
        <p:spPr bwMode="auto">
          <a:xfrm>
            <a:off x="7162800" y="2057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0x7FFFFFF4</a:t>
            </a:r>
            <a:endParaRPr lang="en-US" sz="2400" dirty="0">
              <a:solidFill>
                <a:schemeClr val="bg1"/>
              </a:solidFill>
            </a:endParaRPr>
          </a:p>
        </p:txBody>
      </p:sp>
      <p:sp>
        <p:nvSpPr>
          <p:cNvPr id="11" name="Rectangle 7"/>
          <p:cNvSpPr>
            <a:spLocks noChangeArrowheads="1"/>
          </p:cNvSpPr>
          <p:nvPr>
            <p:custDataLst>
              <p:tags r:id="rId9"/>
            </p:custDataLst>
          </p:nvPr>
        </p:nvSpPr>
        <p:spPr bwMode="auto">
          <a:xfrm>
            <a:off x="7162800" y="2438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12" name="Rectangle 11"/>
          <p:cNvSpPr>
            <a:spLocks noChangeArrowheads="1"/>
          </p:cNvSpPr>
          <p:nvPr>
            <p:custDataLst>
              <p:tags r:id="rId10"/>
            </p:custDataLst>
          </p:nvPr>
        </p:nvSpPr>
        <p:spPr bwMode="auto">
          <a:xfrm>
            <a:off x="7162800" y="2819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13" name="Rectangle 7"/>
          <p:cNvSpPr>
            <a:spLocks noChangeArrowheads="1"/>
          </p:cNvSpPr>
          <p:nvPr>
            <p:custDataLst>
              <p:tags r:id="rId11"/>
            </p:custDataLst>
          </p:nvPr>
        </p:nvSpPr>
        <p:spPr bwMode="auto">
          <a:xfrm>
            <a:off x="7162800" y="1676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0x0040010c</a:t>
            </a:r>
            <a:endParaRPr lang="en-US" sz="2400" dirty="0">
              <a:solidFill>
                <a:schemeClr val="bg1"/>
              </a:solidFill>
            </a:endParaRPr>
          </a:p>
        </p:txBody>
      </p:sp>
      <p:sp>
        <p:nvSpPr>
          <p:cNvPr id="14" name="Rectangle 7"/>
          <p:cNvSpPr>
            <a:spLocks noChangeArrowheads="1"/>
          </p:cNvSpPr>
          <p:nvPr>
            <p:custDataLst>
              <p:tags r:id="rId12"/>
            </p:custDataLst>
          </p:nvPr>
        </p:nvSpPr>
        <p:spPr bwMode="auto">
          <a:xfrm>
            <a:off x="7162800" y="5486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0x00000015</a:t>
            </a:r>
            <a:endParaRPr lang="en-US" sz="2400" dirty="0">
              <a:solidFill>
                <a:schemeClr val="bg1"/>
              </a:solidFill>
            </a:endParaRPr>
          </a:p>
        </p:txBody>
      </p:sp>
      <p:sp>
        <p:nvSpPr>
          <p:cNvPr id="15" name="Rectangle 7"/>
          <p:cNvSpPr>
            <a:spLocks noChangeArrowheads="1"/>
          </p:cNvSpPr>
          <p:nvPr>
            <p:custDataLst>
              <p:tags r:id="rId13"/>
            </p:custDataLst>
          </p:nvPr>
        </p:nvSpPr>
        <p:spPr bwMode="auto">
          <a:xfrm>
            <a:off x="7162800" y="5867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0x10000004</a:t>
            </a:r>
            <a:endParaRPr lang="en-US" sz="2400" dirty="0">
              <a:solidFill>
                <a:schemeClr val="bg1"/>
              </a:solidFill>
            </a:endParaRPr>
          </a:p>
        </p:txBody>
      </p:sp>
      <p:sp>
        <p:nvSpPr>
          <p:cNvPr id="16" name="Rectangle 15"/>
          <p:cNvSpPr>
            <a:spLocks noChangeArrowheads="1"/>
          </p:cNvSpPr>
          <p:nvPr>
            <p:custDataLst>
              <p:tags r:id="rId14"/>
            </p:custDataLst>
          </p:nvPr>
        </p:nvSpPr>
        <p:spPr bwMode="auto">
          <a:xfrm>
            <a:off x="7162800" y="6248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0x00401090</a:t>
            </a:r>
            <a:endParaRPr lang="en-US" sz="2400" dirty="0">
              <a:solidFill>
                <a:schemeClr val="bg1"/>
              </a:solidFill>
            </a:endParaRPr>
          </a:p>
        </p:txBody>
      </p:sp>
      <p:sp>
        <p:nvSpPr>
          <p:cNvPr id="17" name="Rectangle 7"/>
          <p:cNvSpPr>
            <a:spLocks noChangeArrowheads="1"/>
          </p:cNvSpPr>
          <p:nvPr>
            <p:custDataLst>
              <p:tags r:id="rId15"/>
            </p:custDataLst>
          </p:nvPr>
        </p:nvSpPr>
        <p:spPr bwMode="auto">
          <a:xfrm>
            <a:off x="7162800" y="5105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23" name="Rectangle 7"/>
          <p:cNvSpPr>
            <a:spLocks noChangeArrowheads="1"/>
          </p:cNvSpPr>
          <p:nvPr>
            <p:custDataLst>
              <p:tags r:id="rId16"/>
            </p:custDataLst>
          </p:nvPr>
        </p:nvSpPr>
        <p:spPr bwMode="auto">
          <a:xfrm>
            <a:off x="7162800" y="1295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24" name="Rectangle 23"/>
          <p:cNvSpPr/>
          <p:nvPr>
            <p:custDataLst>
              <p:tags r:id="rId17"/>
            </p:custDataLst>
          </p:nvPr>
        </p:nvSpPr>
        <p:spPr>
          <a:xfrm>
            <a:off x="4648200" y="685800"/>
            <a:ext cx="2286000" cy="16002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Ins="0" rtlCol="0" anchor="ctr"/>
          <a:lstStyle/>
          <a:p>
            <a:r>
              <a:rPr lang="en-US" sz="2400" dirty="0" smtClean="0"/>
              <a:t>CPU:</a:t>
            </a:r>
          </a:p>
          <a:p>
            <a:r>
              <a:rPr lang="en-US" sz="2400" dirty="0" smtClean="0"/>
              <a:t>$pc=0x004003C0</a:t>
            </a:r>
          </a:p>
          <a:p>
            <a:r>
              <a:rPr lang="en-US" sz="2400" dirty="0" smtClean="0"/>
              <a:t>$sp=0x7FFFFFAC</a:t>
            </a:r>
          </a:p>
          <a:p>
            <a:r>
              <a:rPr lang="en-US" sz="2400" dirty="0" smtClean="0"/>
              <a:t>$</a:t>
            </a:r>
            <a:r>
              <a:rPr lang="en-US" sz="2400" dirty="0" err="1" smtClean="0"/>
              <a:t>ra</a:t>
            </a:r>
            <a:r>
              <a:rPr lang="en-US" sz="2400" dirty="0" smtClean="0"/>
              <a:t>=0x00401090</a:t>
            </a:r>
            <a:endParaRPr lang="en-US" sz="2400" dirty="0"/>
          </a:p>
        </p:txBody>
      </p:sp>
      <p:sp>
        <p:nvSpPr>
          <p:cNvPr id="33" name="TextBox 32"/>
          <p:cNvSpPr txBox="1"/>
          <p:nvPr>
            <p:custDataLst>
              <p:tags r:id="rId18"/>
            </p:custDataLst>
          </p:nvPr>
        </p:nvSpPr>
        <p:spPr>
          <a:xfrm>
            <a:off x="5791200" y="5867400"/>
            <a:ext cx="1371600" cy="381000"/>
          </a:xfrm>
          <a:prstGeom prst="rect">
            <a:avLst/>
          </a:prstGeom>
          <a:noFill/>
        </p:spPr>
        <p:txBody>
          <a:bodyPr wrap="none" lIns="0" tIns="0" rIns="0" bIns="0" rtlCol="0" anchor="ctr">
            <a:noAutofit/>
          </a:bodyPr>
          <a:lstStyle/>
          <a:p>
            <a:pPr algn="ctr"/>
            <a:r>
              <a:rPr lang="en-US" sz="2000" dirty="0" smtClean="0">
                <a:solidFill>
                  <a:schemeClr val="bg1"/>
                </a:solidFill>
              </a:rPr>
              <a:t>0x7FFFFFB0</a:t>
            </a:r>
          </a:p>
        </p:txBody>
      </p:sp>
      <p:sp>
        <p:nvSpPr>
          <p:cNvPr id="34" name="TextBox 33"/>
          <p:cNvSpPr txBox="1"/>
          <p:nvPr>
            <p:custDataLst>
              <p:tags r:id="rId19"/>
            </p:custDataLst>
          </p:nvPr>
        </p:nvSpPr>
        <p:spPr>
          <a:xfrm>
            <a:off x="228600" y="2514600"/>
            <a:ext cx="3352800" cy="4419600"/>
          </a:xfrm>
          <a:prstGeom prst="rect">
            <a:avLst/>
          </a:prstGeom>
          <a:noFill/>
        </p:spPr>
        <p:txBody>
          <a:bodyPr wrap="none" lIns="0" tIns="0" rIns="0" bIns="0" rtlCol="0">
            <a:noAutofit/>
          </a:bodyPr>
          <a:lstStyle/>
          <a:p>
            <a:pPr>
              <a:lnSpc>
                <a:spcPct val="130000"/>
              </a:lnSpc>
            </a:pPr>
            <a:r>
              <a:rPr lang="en-US" sz="2800" dirty="0" smtClean="0">
                <a:solidFill>
                  <a:schemeClr val="bg1"/>
                </a:solidFill>
              </a:rPr>
              <a:t>What </a:t>
            </a:r>
            <a:r>
              <a:rPr lang="en-US" sz="2800" dirty="0" err="1" smtClean="0">
                <a:solidFill>
                  <a:schemeClr val="bg1"/>
                </a:solidFill>
              </a:rPr>
              <a:t>func</a:t>
            </a:r>
            <a:r>
              <a:rPr lang="en-US" sz="2800" dirty="0" smtClean="0">
                <a:solidFill>
                  <a:schemeClr val="bg1"/>
                </a:solidFill>
              </a:rPr>
              <a:t> is running?</a:t>
            </a:r>
          </a:p>
          <a:p>
            <a:pPr>
              <a:lnSpc>
                <a:spcPct val="130000"/>
              </a:lnSpc>
            </a:pPr>
            <a:r>
              <a:rPr lang="en-US" sz="2800" dirty="0" smtClean="0">
                <a:solidFill>
                  <a:schemeClr val="bg1"/>
                </a:solidFill>
              </a:rPr>
              <a:t>Who called it?</a:t>
            </a:r>
          </a:p>
          <a:p>
            <a:pPr>
              <a:lnSpc>
                <a:spcPct val="130000"/>
              </a:lnSpc>
            </a:pPr>
            <a:r>
              <a:rPr lang="en-US" sz="2800" dirty="0" smtClean="0">
                <a:solidFill>
                  <a:schemeClr val="bg1"/>
                </a:solidFill>
              </a:rPr>
              <a:t>Has it called anything?</a:t>
            </a:r>
          </a:p>
          <a:p>
            <a:pPr>
              <a:lnSpc>
                <a:spcPct val="130000"/>
              </a:lnSpc>
            </a:pPr>
            <a:r>
              <a:rPr lang="en-US" sz="2800" dirty="0" smtClean="0">
                <a:solidFill>
                  <a:schemeClr val="bg1"/>
                </a:solidFill>
              </a:rPr>
              <a:t>Will it?</a:t>
            </a:r>
          </a:p>
          <a:p>
            <a:pPr>
              <a:lnSpc>
                <a:spcPct val="130000"/>
              </a:lnSpc>
            </a:pPr>
            <a:r>
              <a:rPr lang="en-US" sz="2800" dirty="0" err="1" smtClean="0">
                <a:solidFill>
                  <a:schemeClr val="bg1"/>
                </a:solidFill>
              </a:rPr>
              <a:t>Args</a:t>
            </a:r>
            <a:r>
              <a:rPr lang="en-US" sz="2800" dirty="0" smtClean="0">
                <a:solidFill>
                  <a:schemeClr val="bg1"/>
                </a:solidFill>
              </a:rPr>
              <a:t>?</a:t>
            </a:r>
          </a:p>
          <a:p>
            <a:pPr>
              <a:lnSpc>
                <a:spcPct val="130000"/>
              </a:lnSpc>
            </a:pPr>
            <a:r>
              <a:rPr lang="en-US" sz="2800" dirty="0" smtClean="0">
                <a:solidFill>
                  <a:schemeClr val="bg1"/>
                </a:solidFill>
              </a:rPr>
              <a:t>Stack depth?</a:t>
            </a:r>
          </a:p>
          <a:p>
            <a:pPr>
              <a:lnSpc>
                <a:spcPct val="130000"/>
              </a:lnSpc>
            </a:pPr>
            <a:r>
              <a:rPr lang="en-US" sz="2800" dirty="0" smtClean="0">
                <a:solidFill>
                  <a:schemeClr val="bg1"/>
                </a:solidFill>
              </a:rPr>
              <a:t>Call trace?</a:t>
            </a:r>
          </a:p>
        </p:txBody>
      </p:sp>
      <p:sp>
        <p:nvSpPr>
          <p:cNvPr id="22" name="Rectangle 21"/>
          <p:cNvSpPr>
            <a:spLocks noChangeArrowheads="1"/>
          </p:cNvSpPr>
          <p:nvPr>
            <p:custDataLst>
              <p:tags r:id="rId20"/>
            </p:custDataLst>
          </p:nvPr>
        </p:nvSpPr>
        <p:spPr bwMode="auto">
          <a:xfrm>
            <a:off x="7162800" y="4343400"/>
            <a:ext cx="1752600" cy="381000"/>
          </a:xfrm>
          <a:prstGeom prst="rect">
            <a:avLst/>
          </a:prstGeom>
          <a:noFill/>
          <a:ln w="12700">
            <a:solidFill>
              <a:schemeClr val="accent5">
                <a:lumMod val="60000"/>
                <a:lumOff val="40000"/>
              </a:schemeClr>
            </a:solidFill>
            <a:miter lim="800000"/>
            <a:headEnd/>
            <a:tailEnd/>
          </a:ln>
          <a:effectLst/>
        </p:spPr>
        <p:txBody>
          <a:bodyPr wrap="none" anchor="ctr"/>
          <a:lstStyle/>
          <a:p>
            <a:pPr algn="ctr"/>
            <a:r>
              <a:rPr lang="en-US" sz="2400" dirty="0" smtClean="0">
                <a:solidFill>
                  <a:schemeClr val="bg1"/>
                </a:solidFill>
              </a:rPr>
              <a:t>0x7FFFFFDC</a:t>
            </a:r>
            <a:endParaRPr lang="en-US" sz="2400" dirty="0">
              <a:solidFill>
                <a:schemeClr val="bg1"/>
              </a:solidFill>
            </a:endParaRPr>
          </a:p>
        </p:txBody>
      </p:sp>
    </p:spTree>
    <p:extLst>
      <p:ext uri="{BB962C8B-B14F-4D97-AF65-F5344CB8AC3E}">
        <p14:creationId xmlns:p14="http://schemas.microsoft.com/office/powerpoint/2010/main" val="23088562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4">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4">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4">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4">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4">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4">
                                            <p:txEl>
                                              <p:pRg st="5" end="5"/>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smtClean="0"/>
              <a:t>Anatomy of an executing program</a:t>
            </a:r>
            <a:endParaRPr lang="en-US" dirty="0"/>
          </a:p>
        </p:txBody>
      </p:sp>
      <p:sp>
        <p:nvSpPr>
          <p:cNvPr id="4" name="Rectangle 3"/>
          <p:cNvSpPr/>
          <p:nvPr>
            <p:custDataLst>
              <p:tags r:id="rId2"/>
            </p:custDataLst>
          </p:nvPr>
        </p:nvSpPr>
        <p:spPr>
          <a:xfrm>
            <a:off x="2819400" y="609600"/>
            <a:ext cx="3505200" cy="6248400"/>
          </a:xfrm>
          <a:prstGeom prst="rect">
            <a:avLst/>
          </a:prstGeom>
          <a:ln w="28575">
            <a:solidFill>
              <a:schemeClr val="accent1"/>
            </a:solidFill>
          </a:ln>
        </p:spPr>
        <p:txBody>
          <a:bodyPr wrap="none" lIns="0" tIns="0" rIns="0" bIns="0" rtlCol="0" anchor="ctr">
            <a:noAutofit/>
          </a:bodyPr>
          <a:lstStyle/>
          <a:p>
            <a:pPr algn="ctr"/>
            <a:endParaRPr lang="en-US" sz="2800" dirty="0" err="1" smtClean="0">
              <a:solidFill>
                <a:schemeClr val="bg1"/>
              </a:solidFill>
            </a:endParaRPr>
          </a:p>
        </p:txBody>
      </p:sp>
      <p:sp>
        <p:nvSpPr>
          <p:cNvPr id="5" name="TextBox 4"/>
          <p:cNvSpPr txBox="1"/>
          <p:nvPr>
            <p:custDataLst>
              <p:tags r:id="rId3"/>
            </p:custDataLst>
          </p:nvPr>
        </p:nvSpPr>
        <p:spPr>
          <a:xfrm>
            <a:off x="685800" y="5334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0xfffffffc</a:t>
            </a:r>
          </a:p>
        </p:txBody>
      </p:sp>
      <p:sp>
        <p:nvSpPr>
          <p:cNvPr id="6" name="TextBox 5"/>
          <p:cNvSpPr txBox="1"/>
          <p:nvPr>
            <p:custDataLst>
              <p:tags r:id="rId4"/>
            </p:custDataLst>
          </p:nvPr>
        </p:nvSpPr>
        <p:spPr>
          <a:xfrm>
            <a:off x="685800" y="64871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0x00000000</a:t>
            </a:r>
          </a:p>
        </p:txBody>
      </p:sp>
      <p:sp>
        <p:nvSpPr>
          <p:cNvPr id="7" name="TextBox 6"/>
          <p:cNvSpPr txBox="1"/>
          <p:nvPr>
            <p:custDataLst>
              <p:tags r:id="rId5"/>
            </p:custDataLst>
          </p:nvPr>
        </p:nvSpPr>
        <p:spPr>
          <a:xfrm>
            <a:off x="6324600" y="609600"/>
            <a:ext cx="776175" cy="523220"/>
          </a:xfrm>
          <a:prstGeom prst="rect">
            <a:avLst/>
          </a:prstGeom>
          <a:noFill/>
        </p:spPr>
        <p:txBody>
          <a:bodyPr wrap="none" rtlCol="0">
            <a:spAutoFit/>
          </a:bodyPr>
          <a:lstStyle/>
          <a:p>
            <a:r>
              <a:rPr lang="en-US" sz="2800" dirty="0" smtClean="0">
                <a:solidFill>
                  <a:schemeClr val="bg1"/>
                </a:solidFill>
                <a:latin typeface="Consolas" pitchFamily="49" charset="0"/>
              </a:rPr>
              <a:t>top</a:t>
            </a:r>
          </a:p>
        </p:txBody>
      </p:sp>
      <p:sp>
        <p:nvSpPr>
          <p:cNvPr id="8" name="TextBox 7"/>
          <p:cNvSpPr txBox="1"/>
          <p:nvPr>
            <p:custDataLst>
              <p:tags r:id="rId6"/>
            </p:custDataLst>
          </p:nvPr>
        </p:nvSpPr>
        <p:spPr>
          <a:xfrm>
            <a:off x="6400800" y="6324600"/>
            <a:ext cx="1367682" cy="523220"/>
          </a:xfrm>
          <a:prstGeom prst="rect">
            <a:avLst/>
          </a:prstGeom>
          <a:noFill/>
        </p:spPr>
        <p:txBody>
          <a:bodyPr wrap="none" rtlCol="0">
            <a:spAutoFit/>
          </a:bodyPr>
          <a:lstStyle/>
          <a:p>
            <a:r>
              <a:rPr lang="en-US" sz="2800" dirty="0" smtClean="0">
                <a:solidFill>
                  <a:schemeClr val="bg1"/>
                </a:solidFill>
                <a:latin typeface="Consolas" pitchFamily="49" charset="0"/>
              </a:rPr>
              <a:t>bottom</a:t>
            </a:r>
          </a:p>
        </p:txBody>
      </p:sp>
      <p:sp>
        <p:nvSpPr>
          <p:cNvPr id="9" name="TextBox 8"/>
          <p:cNvSpPr txBox="1"/>
          <p:nvPr>
            <p:custDataLst>
              <p:tags r:id="rId7"/>
            </p:custDataLst>
          </p:nvPr>
        </p:nvSpPr>
        <p:spPr>
          <a:xfrm>
            <a:off x="685800" y="21437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0x7ffffffc</a:t>
            </a:r>
          </a:p>
        </p:txBody>
      </p:sp>
      <p:sp>
        <p:nvSpPr>
          <p:cNvPr id="10" name="TextBox 9"/>
          <p:cNvSpPr txBox="1"/>
          <p:nvPr>
            <p:custDataLst>
              <p:tags r:id="rId8"/>
            </p:custDataLst>
          </p:nvPr>
        </p:nvSpPr>
        <p:spPr>
          <a:xfrm>
            <a:off x="685800" y="17526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0x80000000</a:t>
            </a:r>
          </a:p>
        </p:txBody>
      </p:sp>
      <p:sp>
        <p:nvSpPr>
          <p:cNvPr id="11" name="TextBox 10"/>
          <p:cNvSpPr txBox="1"/>
          <p:nvPr>
            <p:custDataLst>
              <p:tags r:id="rId9"/>
            </p:custDataLst>
          </p:nvPr>
        </p:nvSpPr>
        <p:spPr>
          <a:xfrm>
            <a:off x="685800" y="50393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0x10000000</a:t>
            </a:r>
          </a:p>
        </p:txBody>
      </p:sp>
      <p:sp>
        <p:nvSpPr>
          <p:cNvPr id="12" name="TextBox 11"/>
          <p:cNvSpPr txBox="1"/>
          <p:nvPr>
            <p:custDataLst>
              <p:tags r:id="rId10"/>
            </p:custDataLst>
          </p:nvPr>
        </p:nvSpPr>
        <p:spPr>
          <a:xfrm>
            <a:off x="739240" y="6182380"/>
            <a:ext cx="2156360" cy="523220"/>
          </a:xfrm>
          <a:prstGeom prst="rect">
            <a:avLst/>
          </a:prstGeom>
          <a:noFill/>
        </p:spPr>
        <p:txBody>
          <a:bodyPr wrap="none" rtlCol="0">
            <a:spAutoFit/>
          </a:bodyPr>
          <a:lstStyle/>
          <a:p>
            <a:r>
              <a:rPr lang="en-US" sz="2800" dirty="0" smtClean="0">
                <a:solidFill>
                  <a:schemeClr val="accent5">
                    <a:lumMod val="60000"/>
                    <a:lumOff val="40000"/>
                  </a:schemeClr>
                </a:solidFill>
                <a:latin typeface="Consolas" pitchFamily="49" charset="0"/>
              </a:rPr>
              <a:t>0x00400000</a:t>
            </a:r>
          </a:p>
        </p:txBody>
      </p:sp>
      <p:sp>
        <p:nvSpPr>
          <p:cNvPr id="13" name="TextBox 12" hidden="1"/>
          <p:cNvSpPr txBox="1"/>
          <p:nvPr>
            <p:custDataLst>
              <p:tags r:id="rId11"/>
            </p:custDataLst>
          </p:nvPr>
        </p:nvSpPr>
        <p:spPr>
          <a:xfrm>
            <a:off x="3242297" y="1219200"/>
            <a:ext cx="2548903" cy="523220"/>
          </a:xfrm>
          <a:prstGeom prst="rect">
            <a:avLst/>
          </a:prstGeom>
          <a:noFill/>
        </p:spPr>
        <p:txBody>
          <a:bodyPr wrap="none" rtlCol="0">
            <a:spAutoFit/>
          </a:bodyPr>
          <a:lstStyle/>
          <a:p>
            <a:r>
              <a:rPr lang="en-US" sz="2800" dirty="0" smtClean="0">
                <a:solidFill>
                  <a:schemeClr val="accent4"/>
                </a:solidFill>
              </a:rPr>
              <a:t>system reserved</a:t>
            </a:r>
          </a:p>
        </p:txBody>
      </p:sp>
      <p:sp>
        <p:nvSpPr>
          <p:cNvPr id="14" name="TextBox 13" hidden="1"/>
          <p:cNvSpPr txBox="1"/>
          <p:nvPr>
            <p:custDataLst>
              <p:tags r:id="rId12"/>
            </p:custDataLst>
          </p:nvPr>
        </p:nvSpPr>
        <p:spPr>
          <a:xfrm>
            <a:off x="3200400" y="2819400"/>
            <a:ext cx="2998641" cy="523220"/>
          </a:xfrm>
          <a:prstGeom prst="rect">
            <a:avLst/>
          </a:prstGeom>
          <a:noFill/>
        </p:spPr>
        <p:txBody>
          <a:bodyPr wrap="none" rtlCol="0">
            <a:spAutoFit/>
          </a:bodyPr>
          <a:lstStyle/>
          <a:p>
            <a:r>
              <a:rPr lang="en-US" sz="2800" dirty="0" smtClean="0">
                <a:solidFill>
                  <a:schemeClr val="accent4"/>
                </a:solidFill>
              </a:rPr>
              <a:t>(stack grows down)</a:t>
            </a:r>
          </a:p>
        </p:txBody>
      </p:sp>
      <p:sp>
        <p:nvSpPr>
          <p:cNvPr id="15" name="TextBox 14" hidden="1"/>
          <p:cNvSpPr txBox="1"/>
          <p:nvPr>
            <p:custDataLst>
              <p:tags r:id="rId13"/>
            </p:custDataLst>
          </p:nvPr>
        </p:nvSpPr>
        <p:spPr>
          <a:xfrm>
            <a:off x="3391030" y="3820180"/>
            <a:ext cx="2541978" cy="523220"/>
          </a:xfrm>
          <a:prstGeom prst="rect">
            <a:avLst/>
          </a:prstGeom>
          <a:noFill/>
        </p:spPr>
        <p:txBody>
          <a:bodyPr wrap="none" rtlCol="0">
            <a:spAutoFit/>
          </a:bodyPr>
          <a:lstStyle/>
          <a:p>
            <a:r>
              <a:rPr lang="en-US" sz="2800" dirty="0" smtClean="0">
                <a:solidFill>
                  <a:schemeClr val="accent4"/>
                </a:solidFill>
              </a:rPr>
              <a:t>(heap grows up)</a:t>
            </a:r>
          </a:p>
        </p:txBody>
      </p:sp>
      <p:sp>
        <p:nvSpPr>
          <p:cNvPr id="16" name="TextBox 15" hidden="1"/>
          <p:cNvSpPr txBox="1"/>
          <p:nvPr>
            <p:custDataLst>
              <p:tags r:id="rId14"/>
            </p:custDataLst>
          </p:nvPr>
        </p:nvSpPr>
        <p:spPr>
          <a:xfrm>
            <a:off x="4114800" y="4876800"/>
            <a:ext cx="750270" cy="523220"/>
          </a:xfrm>
          <a:prstGeom prst="rect">
            <a:avLst/>
          </a:prstGeom>
          <a:noFill/>
        </p:spPr>
        <p:txBody>
          <a:bodyPr wrap="none" rtlCol="0">
            <a:spAutoFit/>
          </a:bodyPr>
          <a:lstStyle/>
          <a:p>
            <a:r>
              <a:rPr lang="en-US" sz="2800" dirty="0" smtClean="0">
                <a:solidFill>
                  <a:schemeClr val="accent4"/>
                </a:solidFill>
              </a:rPr>
              <a:t>text</a:t>
            </a:r>
          </a:p>
        </p:txBody>
      </p:sp>
      <p:sp>
        <p:nvSpPr>
          <p:cNvPr id="17" name="TextBox 16" hidden="1"/>
          <p:cNvSpPr txBox="1"/>
          <p:nvPr>
            <p:custDataLst>
              <p:tags r:id="rId15"/>
            </p:custDataLst>
          </p:nvPr>
        </p:nvSpPr>
        <p:spPr>
          <a:xfrm>
            <a:off x="3802080" y="5867400"/>
            <a:ext cx="1455720" cy="523220"/>
          </a:xfrm>
          <a:prstGeom prst="rect">
            <a:avLst/>
          </a:prstGeom>
          <a:noFill/>
        </p:spPr>
        <p:txBody>
          <a:bodyPr wrap="none" rtlCol="0">
            <a:spAutoFit/>
          </a:bodyPr>
          <a:lstStyle/>
          <a:p>
            <a:r>
              <a:rPr lang="en-US" sz="2800" dirty="0" smtClean="0">
                <a:solidFill>
                  <a:schemeClr val="accent4"/>
                </a:solidFill>
              </a:rPr>
              <a:t>reserved</a:t>
            </a:r>
          </a:p>
        </p:txBody>
      </p:sp>
      <p:sp>
        <p:nvSpPr>
          <p:cNvPr id="18" name="TextBox 17" hidden="1"/>
          <p:cNvSpPr txBox="1"/>
          <p:nvPr>
            <p:custDataLst>
              <p:tags r:id="rId16"/>
            </p:custDataLst>
          </p:nvPr>
        </p:nvSpPr>
        <p:spPr>
          <a:xfrm>
            <a:off x="3657600" y="4201180"/>
            <a:ext cx="1904496" cy="523220"/>
          </a:xfrm>
          <a:prstGeom prst="rect">
            <a:avLst/>
          </a:prstGeom>
          <a:noFill/>
        </p:spPr>
        <p:txBody>
          <a:bodyPr wrap="none" rtlCol="0">
            <a:spAutoFit/>
          </a:bodyPr>
          <a:lstStyle/>
          <a:p>
            <a:r>
              <a:rPr lang="en-US" sz="2800" dirty="0" smtClean="0">
                <a:solidFill>
                  <a:schemeClr val="accent4"/>
                </a:solidFill>
              </a:rPr>
              <a:t>(static) data</a:t>
            </a:r>
          </a:p>
        </p:txBody>
      </p:sp>
      <p:sp>
        <p:nvSpPr>
          <p:cNvPr id="19" name="TextBox 18" hidden="1"/>
          <p:cNvSpPr txBox="1"/>
          <p:nvPr>
            <p:custDataLst>
              <p:tags r:id="rId17"/>
            </p:custDataLst>
          </p:nvPr>
        </p:nvSpPr>
        <p:spPr>
          <a:xfrm>
            <a:off x="6553200" y="2819400"/>
            <a:ext cx="1234249" cy="523220"/>
          </a:xfrm>
          <a:prstGeom prst="rect">
            <a:avLst/>
          </a:prstGeom>
          <a:noFill/>
        </p:spPr>
        <p:txBody>
          <a:bodyPr wrap="none" rtlCol="0">
            <a:spAutoFit/>
          </a:bodyPr>
          <a:lstStyle/>
          <a:p>
            <a:r>
              <a:rPr lang="en-US" sz="2800" dirty="0" smtClean="0">
                <a:solidFill>
                  <a:schemeClr val="accent4"/>
                </a:solidFill>
              </a:rPr>
              <a:t>(.stack)</a:t>
            </a:r>
          </a:p>
        </p:txBody>
      </p:sp>
      <p:sp>
        <p:nvSpPr>
          <p:cNvPr id="20" name="TextBox 19" hidden="1"/>
          <p:cNvSpPr txBox="1"/>
          <p:nvPr>
            <p:custDataLst>
              <p:tags r:id="rId18"/>
            </p:custDataLst>
          </p:nvPr>
        </p:nvSpPr>
        <p:spPr>
          <a:xfrm>
            <a:off x="6623035" y="4201180"/>
            <a:ext cx="920765" cy="523220"/>
          </a:xfrm>
          <a:prstGeom prst="rect">
            <a:avLst/>
          </a:prstGeom>
          <a:noFill/>
        </p:spPr>
        <p:txBody>
          <a:bodyPr wrap="none" rtlCol="0">
            <a:spAutoFit/>
          </a:bodyPr>
          <a:lstStyle/>
          <a:p>
            <a:r>
              <a:rPr lang="en-US" sz="2800" dirty="0" smtClean="0">
                <a:solidFill>
                  <a:schemeClr val="accent4"/>
                </a:solidFill>
              </a:rPr>
              <a:t>.data</a:t>
            </a:r>
          </a:p>
        </p:txBody>
      </p:sp>
      <p:sp>
        <p:nvSpPr>
          <p:cNvPr id="21" name="TextBox 20" hidden="1"/>
          <p:cNvSpPr txBox="1"/>
          <p:nvPr>
            <p:custDataLst>
              <p:tags r:id="rId19"/>
            </p:custDataLst>
          </p:nvPr>
        </p:nvSpPr>
        <p:spPr>
          <a:xfrm>
            <a:off x="6705600" y="4953000"/>
            <a:ext cx="833946" cy="523220"/>
          </a:xfrm>
          <a:prstGeom prst="rect">
            <a:avLst/>
          </a:prstGeom>
          <a:noFill/>
        </p:spPr>
        <p:txBody>
          <a:bodyPr wrap="none" rtlCol="0">
            <a:spAutoFit/>
          </a:bodyPr>
          <a:lstStyle/>
          <a:p>
            <a:r>
              <a:rPr lang="en-US" sz="2800" dirty="0" smtClean="0">
                <a:solidFill>
                  <a:schemeClr val="accent4"/>
                </a:solidFill>
              </a:rPr>
              <a:t>.text</a:t>
            </a:r>
          </a:p>
        </p:txBody>
      </p:sp>
      <p:sp>
        <p:nvSpPr>
          <p:cNvPr id="23" name="Rectangle 7"/>
          <p:cNvSpPr>
            <a:spLocks noChangeArrowheads="1"/>
          </p:cNvSpPr>
          <p:nvPr>
            <p:custDataLst>
              <p:tags r:id="rId20"/>
            </p:custDataLst>
          </p:nvPr>
        </p:nvSpPr>
        <p:spPr bwMode="auto">
          <a:xfrm>
            <a:off x="2819400" y="533400"/>
            <a:ext cx="3505200" cy="16764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26" name="Rectangle 7"/>
          <p:cNvSpPr>
            <a:spLocks noChangeArrowheads="1"/>
          </p:cNvSpPr>
          <p:nvPr>
            <p:custDataLst>
              <p:tags r:id="rId21"/>
            </p:custDataLst>
          </p:nvPr>
        </p:nvSpPr>
        <p:spPr bwMode="auto">
          <a:xfrm>
            <a:off x="2819400" y="2209800"/>
            <a:ext cx="3505200" cy="79501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b="1" dirty="0" smtClean="0">
                <a:solidFill>
                  <a:schemeClr val="bg1"/>
                </a:solidFill>
              </a:rPr>
              <a:t>stack</a:t>
            </a:r>
            <a:endParaRPr lang="en-US" sz="2400" b="1" dirty="0">
              <a:solidFill>
                <a:schemeClr val="bg1"/>
              </a:solidFill>
            </a:endParaRPr>
          </a:p>
        </p:txBody>
      </p:sp>
      <p:sp>
        <p:nvSpPr>
          <p:cNvPr id="29" name="Rectangle 7"/>
          <p:cNvSpPr>
            <a:spLocks noChangeArrowheads="1"/>
          </p:cNvSpPr>
          <p:nvPr>
            <p:custDataLst>
              <p:tags r:id="rId22"/>
            </p:custDataLst>
          </p:nvPr>
        </p:nvSpPr>
        <p:spPr bwMode="auto">
          <a:xfrm>
            <a:off x="2819400" y="6477000"/>
            <a:ext cx="3505200" cy="3810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30" name="Rectangle 7"/>
          <p:cNvSpPr>
            <a:spLocks noChangeArrowheads="1"/>
          </p:cNvSpPr>
          <p:nvPr>
            <p:custDataLst>
              <p:tags r:id="rId23"/>
            </p:custDataLst>
          </p:nvPr>
        </p:nvSpPr>
        <p:spPr bwMode="auto">
          <a:xfrm>
            <a:off x="2819400" y="5562600"/>
            <a:ext cx="3505200" cy="9144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endParaRPr lang="en-US" sz="2400" dirty="0" smtClean="0">
              <a:solidFill>
                <a:schemeClr val="bg1"/>
              </a:solidFill>
            </a:endParaRPr>
          </a:p>
          <a:p>
            <a:pPr algn="ctr"/>
            <a:r>
              <a:rPr lang="en-US" sz="2400" dirty="0" smtClean="0">
                <a:solidFill>
                  <a:schemeClr val="bg1"/>
                </a:solidFill>
              </a:rPr>
              <a:t>code (text)</a:t>
            </a:r>
            <a:endParaRPr lang="en-US" sz="2400" dirty="0">
              <a:solidFill>
                <a:schemeClr val="bg1"/>
              </a:solidFill>
            </a:endParaRPr>
          </a:p>
        </p:txBody>
      </p:sp>
      <p:sp>
        <p:nvSpPr>
          <p:cNvPr id="31" name="Rectangle 7"/>
          <p:cNvSpPr>
            <a:spLocks noChangeArrowheads="1"/>
          </p:cNvSpPr>
          <p:nvPr>
            <p:custDataLst>
              <p:tags r:id="rId24"/>
            </p:custDataLst>
          </p:nvPr>
        </p:nvSpPr>
        <p:spPr bwMode="auto">
          <a:xfrm>
            <a:off x="2819400" y="5105400"/>
            <a:ext cx="3505200" cy="4572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static data</a:t>
            </a:r>
            <a:endParaRPr lang="en-US" sz="2400" dirty="0">
              <a:solidFill>
                <a:schemeClr val="bg1"/>
              </a:solidFill>
            </a:endParaRPr>
          </a:p>
        </p:txBody>
      </p:sp>
      <p:sp>
        <p:nvSpPr>
          <p:cNvPr id="32" name="Rectangle 7"/>
          <p:cNvSpPr>
            <a:spLocks noChangeArrowheads="1"/>
          </p:cNvSpPr>
          <p:nvPr>
            <p:custDataLst>
              <p:tags r:id="rId25"/>
            </p:custDataLst>
          </p:nvPr>
        </p:nvSpPr>
        <p:spPr bwMode="auto">
          <a:xfrm>
            <a:off x="2819400" y="4343400"/>
            <a:ext cx="3505200" cy="7620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dynamic data (heap)</a:t>
            </a:r>
            <a:endParaRPr lang="en-US" sz="2400" dirty="0">
              <a:solidFill>
                <a:schemeClr val="bg1"/>
              </a:solidFill>
            </a:endParaRPr>
          </a:p>
        </p:txBody>
      </p:sp>
      <p:cxnSp>
        <p:nvCxnSpPr>
          <p:cNvPr id="22" name="Straight Arrow Connector 21"/>
          <p:cNvCxnSpPr>
            <a:stCxn id="26" idx="2"/>
          </p:cNvCxnSpPr>
          <p:nvPr/>
        </p:nvCxnSpPr>
        <p:spPr>
          <a:xfrm>
            <a:off x="4572000" y="3004810"/>
            <a:ext cx="0" cy="5003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32" idx="0"/>
          </p:cNvCxnSpPr>
          <p:nvPr/>
        </p:nvCxnSpPr>
        <p:spPr>
          <a:xfrm flipV="1">
            <a:off x="4572000" y="3733800"/>
            <a:ext cx="0" cy="609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315200" y="5100935"/>
            <a:ext cx="814390" cy="461665"/>
          </a:xfrm>
          <a:prstGeom prst="rect">
            <a:avLst/>
          </a:prstGeom>
          <a:noFill/>
        </p:spPr>
        <p:txBody>
          <a:bodyPr wrap="none" rtlCol="0">
            <a:spAutoFit/>
          </a:bodyPr>
          <a:lstStyle/>
          <a:p>
            <a:r>
              <a:rPr lang="en-US" sz="2400" dirty="0" smtClean="0">
                <a:solidFill>
                  <a:schemeClr val="accent1"/>
                </a:solidFill>
              </a:rPr>
              <a:t>.data</a:t>
            </a:r>
            <a:endParaRPr lang="en-US" sz="2400" dirty="0">
              <a:solidFill>
                <a:schemeClr val="accent1"/>
              </a:solidFill>
            </a:endParaRPr>
          </a:p>
        </p:txBody>
      </p:sp>
      <p:sp>
        <p:nvSpPr>
          <p:cNvPr id="33" name="TextBox 32"/>
          <p:cNvSpPr txBox="1"/>
          <p:nvPr/>
        </p:nvSpPr>
        <p:spPr>
          <a:xfrm>
            <a:off x="7339010" y="6091535"/>
            <a:ext cx="740011" cy="461665"/>
          </a:xfrm>
          <a:prstGeom prst="rect">
            <a:avLst/>
          </a:prstGeom>
          <a:noFill/>
        </p:spPr>
        <p:txBody>
          <a:bodyPr wrap="none" rtlCol="0">
            <a:spAutoFit/>
          </a:bodyPr>
          <a:lstStyle/>
          <a:p>
            <a:r>
              <a:rPr lang="en-US" sz="2400" dirty="0" smtClean="0">
                <a:solidFill>
                  <a:schemeClr val="accent1"/>
                </a:solidFill>
              </a:rPr>
              <a:t>.text</a:t>
            </a:r>
            <a:endParaRPr lang="en-US" sz="2400" dirty="0">
              <a:solidFill>
                <a:schemeClr val="accent1"/>
              </a:solidFill>
            </a:endParaRPr>
          </a:p>
        </p:txBody>
      </p:sp>
      <p:cxnSp>
        <p:nvCxnSpPr>
          <p:cNvPr id="34" name="Straight Arrow Connector 33"/>
          <p:cNvCxnSpPr/>
          <p:nvPr/>
        </p:nvCxnSpPr>
        <p:spPr>
          <a:xfrm flipH="1" flipV="1">
            <a:off x="6324600" y="6322367"/>
            <a:ext cx="1014410" cy="22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7" idx="1"/>
            <a:endCxn id="31" idx="3"/>
          </p:cNvCxnSpPr>
          <p:nvPr/>
        </p:nvCxnSpPr>
        <p:spPr>
          <a:xfrm flipH="1">
            <a:off x="6324600" y="5331768"/>
            <a:ext cx="990600" cy="2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8251589" y="5862935"/>
            <a:ext cx="506870" cy="461665"/>
          </a:xfrm>
          <a:prstGeom prst="rect">
            <a:avLst/>
          </a:prstGeom>
          <a:noFill/>
        </p:spPr>
        <p:txBody>
          <a:bodyPr wrap="none" rtlCol="0">
            <a:spAutoFit/>
          </a:bodyPr>
          <a:lstStyle/>
          <a:p>
            <a:r>
              <a:rPr lang="en-US" sz="2400" dirty="0" smtClean="0">
                <a:solidFill>
                  <a:schemeClr val="accent1"/>
                </a:solidFill>
              </a:rPr>
              <a:t>PC</a:t>
            </a:r>
            <a:endParaRPr lang="en-US" sz="2400" dirty="0">
              <a:solidFill>
                <a:schemeClr val="accent1"/>
              </a:solidFill>
            </a:endParaRPr>
          </a:p>
        </p:txBody>
      </p:sp>
      <p:cxnSp>
        <p:nvCxnSpPr>
          <p:cNvPr id="37" name="Straight Arrow Connector 36"/>
          <p:cNvCxnSpPr>
            <a:stCxn id="35" idx="1"/>
          </p:cNvCxnSpPr>
          <p:nvPr/>
        </p:nvCxnSpPr>
        <p:spPr>
          <a:xfrm flipH="1" flipV="1">
            <a:off x="2842160" y="6027747"/>
            <a:ext cx="5409429" cy="66021"/>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custDataLst>
              <p:tags r:id="rId26"/>
            </p:custDataLst>
          </p:nvPr>
        </p:nvSpPr>
        <p:spPr>
          <a:xfrm>
            <a:off x="685800" y="2677180"/>
            <a:ext cx="2156360" cy="523220"/>
          </a:xfrm>
          <a:prstGeom prst="rect">
            <a:avLst/>
          </a:prstGeom>
          <a:noFill/>
        </p:spPr>
        <p:txBody>
          <a:bodyPr wrap="none" rtlCol="0">
            <a:spAutoFit/>
          </a:bodyPr>
          <a:lstStyle/>
          <a:p>
            <a:r>
              <a:rPr lang="en-US" sz="2800" dirty="0" smtClean="0">
                <a:solidFill>
                  <a:schemeClr val="accent5">
                    <a:lumMod val="60000"/>
                    <a:lumOff val="40000"/>
                  </a:schemeClr>
                </a:solidFill>
                <a:latin typeface="Consolas" pitchFamily="49" charset="0"/>
              </a:rPr>
              <a:t>0x7fffffac</a:t>
            </a:r>
          </a:p>
        </p:txBody>
      </p:sp>
      <p:sp>
        <p:nvSpPr>
          <p:cNvPr id="39" name="TextBox 38"/>
          <p:cNvSpPr txBox="1"/>
          <p:nvPr/>
        </p:nvSpPr>
        <p:spPr>
          <a:xfrm>
            <a:off x="83876" y="2707957"/>
            <a:ext cx="622286" cy="461665"/>
          </a:xfrm>
          <a:prstGeom prst="rect">
            <a:avLst/>
          </a:prstGeom>
          <a:noFill/>
        </p:spPr>
        <p:txBody>
          <a:bodyPr wrap="none" rtlCol="0">
            <a:spAutoFit/>
          </a:bodyPr>
          <a:lstStyle/>
          <a:p>
            <a:r>
              <a:rPr lang="en-US" sz="2400" dirty="0" smtClean="0">
                <a:solidFill>
                  <a:schemeClr val="accent1"/>
                </a:solidFill>
              </a:rPr>
              <a:t>$</a:t>
            </a:r>
            <a:r>
              <a:rPr lang="en-US" sz="2400" dirty="0" err="1" smtClean="0">
                <a:solidFill>
                  <a:schemeClr val="accent1"/>
                </a:solidFill>
              </a:rPr>
              <a:t>sp</a:t>
            </a:r>
            <a:endParaRPr lang="en-US" sz="2400" dirty="0">
              <a:solidFill>
                <a:schemeClr val="accent1"/>
              </a:solidFill>
            </a:endParaRPr>
          </a:p>
        </p:txBody>
      </p:sp>
      <p:sp>
        <p:nvSpPr>
          <p:cNvPr id="40" name="TextBox 39"/>
          <p:cNvSpPr txBox="1"/>
          <p:nvPr/>
        </p:nvSpPr>
        <p:spPr>
          <a:xfrm>
            <a:off x="-68524" y="6182380"/>
            <a:ext cx="590226" cy="461665"/>
          </a:xfrm>
          <a:prstGeom prst="rect">
            <a:avLst/>
          </a:prstGeom>
          <a:noFill/>
        </p:spPr>
        <p:txBody>
          <a:bodyPr wrap="none" rtlCol="0">
            <a:spAutoFit/>
          </a:bodyPr>
          <a:lstStyle/>
          <a:p>
            <a:r>
              <a:rPr lang="en-US" sz="2400" dirty="0" err="1" smtClean="0">
                <a:solidFill>
                  <a:schemeClr val="accent1"/>
                </a:solidFill>
              </a:rPr>
              <a:t>init</a:t>
            </a:r>
            <a:endParaRPr lang="en-US" sz="2400" dirty="0">
              <a:solidFill>
                <a:schemeClr val="accent1"/>
              </a:solidFill>
            </a:endParaRPr>
          </a:p>
        </p:txBody>
      </p:sp>
      <p:sp>
        <p:nvSpPr>
          <p:cNvPr id="41" name="TextBox 40"/>
          <p:cNvSpPr txBox="1"/>
          <p:nvPr>
            <p:custDataLst>
              <p:tags r:id="rId27"/>
            </p:custDataLst>
          </p:nvPr>
        </p:nvSpPr>
        <p:spPr>
          <a:xfrm>
            <a:off x="731564" y="5877580"/>
            <a:ext cx="2156360" cy="523220"/>
          </a:xfrm>
          <a:prstGeom prst="rect">
            <a:avLst/>
          </a:prstGeom>
          <a:noFill/>
        </p:spPr>
        <p:txBody>
          <a:bodyPr wrap="none" rtlCol="0">
            <a:spAutoFit/>
          </a:bodyPr>
          <a:lstStyle/>
          <a:p>
            <a:r>
              <a:rPr lang="en-US" sz="2800" dirty="0" smtClean="0">
                <a:solidFill>
                  <a:schemeClr val="accent5">
                    <a:lumMod val="60000"/>
                    <a:lumOff val="40000"/>
                  </a:schemeClr>
                </a:solidFill>
                <a:latin typeface="Consolas" pitchFamily="49" charset="0"/>
              </a:rPr>
              <a:t>0x004002B4</a:t>
            </a:r>
          </a:p>
        </p:txBody>
      </p:sp>
      <p:sp>
        <p:nvSpPr>
          <p:cNvPr id="42" name="TextBox 41"/>
          <p:cNvSpPr txBox="1"/>
          <p:nvPr/>
        </p:nvSpPr>
        <p:spPr>
          <a:xfrm>
            <a:off x="-76200" y="5877580"/>
            <a:ext cx="880690" cy="461665"/>
          </a:xfrm>
          <a:prstGeom prst="rect">
            <a:avLst/>
          </a:prstGeom>
          <a:noFill/>
        </p:spPr>
        <p:txBody>
          <a:bodyPr wrap="none" rtlCol="0">
            <a:spAutoFit/>
          </a:bodyPr>
          <a:lstStyle/>
          <a:p>
            <a:r>
              <a:rPr lang="en-US" sz="2400" dirty="0" err="1" smtClean="0">
                <a:solidFill>
                  <a:schemeClr val="accent1"/>
                </a:solidFill>
              </a:rPr>
              <a:t>printf</a:t>
            </a:r>
            <a:endParaRPr lang="en-US" sz="2400" dirty="0">
              <a:solidFill>
                <a:schemeClr val="accent1"/>
              </a:solidFill>
            </a:endParaRPr>
          </a:p>
        </p:txBody>
      </p:sp>
      <p:sp>
        <p:nvSpPr>
          <p:cNvPr id="43" name="TextBox 42"/>
          <p:cNvSpPr txBox="1"/>
          <p:nvPr>
            <p:custDataLst>
              <p:tags r:id="rId28"/>
            </p:custDataLst>
          </p:nvPr>
        </p:nvSpPr>
        <p:spPr>
          <a:xfrm>
            <a:off x="724069" y="5602761"/>
            <a:ext cx="2156360" cy="523220"/>
          </a:xfrm>
          <a:prstGeom prst="rect">
            <a:avLst/>
          </a:prstGeom>
          <a:noFill/>
        </p:spPr>
        <p:txBody>
          <a:bodyPr wrap="none" rtlCol="0">
            <a:spAutoFit/>
          </a:bodyPr>
          <a:lstStyle/>
          <a:p>
            <a:r>
              <a:rPr lang="en-US" sz="2800" dirty="0" smtClean="0">
                <a:solidFill>
                  <a:schemeClr val="accent5">
                    <a:lumMod val="60000"/>
                    <a:lumOff val="40000"/>
                  </a:schemeClr>
                </a:solidFill>
                <a:latin typeface="Consolas" pitchFamily="49" charset="0"/>
              </a:rPr>
              <a:t>0x0040107C</a:t>
            </a:r>
          </a:p>
        </p:txBody>
      </p:sp>
      <p:sp>
        <p:nvSpPr>
          <p:cNvPr id="44" name="TextBox 43"/>
          <p:cNvSpPr txBox="1"/>
          <p:nvPr/>
        </p:nvSpPr>
        <p:spPr>
          <a:xfrm>
            <a:off x="-83695" y="5602761"/>
            <a:ext cx="1000595" cy="461665"/>
          </a:xfrm>
          <a:prstGeom prst="rect">
            <a:avLst/>
          </a:prstGeom>
          <a:noFill/>
        </p:spPr>
        <p:txBody>
          <a:bodyPr wrap="none" rtlCol="0">
            <a:spAutoFit/>
          </a:bodyPr>
          <a:lstStyle/>
          <a:p>
            <a:r>
              <a:rPr lang="en-US" sz="2400" dirty="0" err="1" smtClean="0">
                <a:solidFill>
                  <a:schemeClr val="accent1"/>
                </a:solidFill>
              </a:rPr>
              <a:t>vnorm</a:t>
            </a:r>
            <a:endParaRPr lang="en-US" sz="2400" dirty="0">
              <a:solidFill>
                <a:schemeClr val="accent1"/>
              </a:solidFill>
            </a:endParaRPr>
          </a:p>
        </p:txBody>
      </p:sp>
      <p:sp>
        <p:nvSpPr>
          <p:cNvPr id="45" name="TextBox 44"/>
          <p:cNvSpPr txBox="1"/>
          <p:nvPr>
            <p:custDataLst>
              <p:tags r:id="rId29"/>
            </p:custDataLst>
          </p:nvPr>
        </p:nvSpPr>
        <p:spPr>
          <a:xfrm>
            <a:off x="731564" y="5334000"/>
            <a:ext cx="2156360" cy="523220"/>
          </a:xfrm>
          <a:prstGeom prst="rect">
            <a:avLst/>
          </a:prstGeom>
          <a:noFill/>
        </p:spPr>
        <p:txBody>
          <a:bodyPr wrap="none" rtlCol="0">
            <a:spAutoFit/>
          </a:bodyPr>
          <a:lstStyle/>
          <a:p>
            <a:r>
              <a:rPr lang="en-US" sz="2800" dirty="0" smtClean="0">
                <a:solidFill>
                  <a:schemeClr val="accent5">
                    <a:lumMod val="60000"/>
                    <a:lumOff val="40000"/>
                  </a:schemeClr>
                </a:solidFill>
                <a:latin typeface="Consolas" pitchFamily="49" charset="0"/>
              </a:rPr>
              <a:t>0x004010A0</a:t>
            </a:r>
          </a:p>
        </p:txBody>
      </p:sp>
      <p:sp>
        <p:nvSpPr>
          <p:cNvPr id="46" name="TextBox 45"/>
          <p:cNvSpPr txBox="1"/>
          <p:nvPr/>
        </p:nvSpPr>
        <p:spPr>
          <a:xfrm>
            <a:off x="-76200" y="5334000"/>
            <a:ext cx="809837" cy="461665"/>
          </a:xfrm>
          <a:prstGeom prst="rect">
            <a:avLst/>
          </a:prstGeom>
          <a:noFill/>
        </p:spPr>
        <p:txBody>
          <a:bodyPr wrap="none" rtlCol="0">
            <a:spAutoFit/>
          </a:bodyPr>
          <a:lstStyle/>
          <a:p>
            <a:r>
              <a:rPr lang="en-US" sz="2400" dirty="0" smtClean="0">
                <a:solidFill>
                  <a:schemeClr val="accent1"/>
                </a:solidFill>
              </a:rPr>
              <a:t>main</a:t>
            </a:r>
            <a:endParaRPr lang="en-US" sz="2400" dirty="0">
              <a:solidFill>
                <a:schemeClr val="accent1"/>
              </a:solidFill>
            </a:endParaRPr>
          </a:p>
        </p:txBody>
      </p:sp>
      <p:sp>
        <p:nvSpPr>
          <p:cNvPr id="47" name="TextBox 46"/>
          <p:cNvSpPr txBox="1"/>
          <p:nvPr>
            <p:custDataLst>
              <p:tags r:id="rId30"/>
            </p:custDataLst>
          </p:nvPr>
        </p:nvSpPr>
        <p:spPr>
          <a:xfrm>
            <a:off x="685800" y="4734580"/>
            <a:ext cx="2156360" cy="523220"/>
          </a:xfrm>
          <a:prstGeom prst="rect">
            <a:avLst/>
          </a:prstGeom>
          <a:noFill/>
        </p:spPr>
        <p:txBody>
          <a:bodyPr wrap="none" rtlCol="0">
            <a:spAutoFit/>
          </a:bodyPr>
          <a:lstStyle/>
          <a:p>
            <a:r>
              <a:rPr lang="en-US" sz="2800" dirty="0" smtClean="0">
                <a:solidFill>
                  <a:schemeClr val="accent5">
                    <a:lumMod val="60000"/>
                    <a:lumOff val="40000"/>
                  </a:schemeClr>
                </a:solidFill>
                <a:latin typeface="Consolas" pitchFamily="49" charset="0"/>
              </a:rPr>
              <a:t>0x10000004</a:t>
            </a:r>
          </a:p>
        </p:txBody>
      </p:sp>
      <p:sp>
        <p:nvSpPr>
          <p:cNvPr id="48" name="TextBox 47"/>
          <p:cNvSpPr txBox="1"/>
          <p:nvPr/>
        </p:nvSpPr>
        <p:spPr>
          <a:xfrm>
            <a:off x="3199484" y="5070157"/>
            <a:ext cx="511422" cy="461665"/>
          </a:xfrm>
          <a:prstGeom prst="rect">
            <a:avLst/>
          </a:prstGeom>
          <a:noFill/>
        </p:spPr>
        <p:txBody>
          <a:bodyPr wrap="none" rtlCol="0">
            <a:spAutoFit/>
          </a:bodyPr>
          <a:lstStyle/>
          <a:p>
            <a:r>
              <a:rPr lang="en-US" sz="2400" dirty="0" smtClean="0">
                <a:solidFill>
                  <a:schemeClr val="accent1"/>
                </a:solidFill>
              </a:rPr>
              <a:t>str</a:t>
            </a:r>
            <a:endParaRPr lang="en-US" sz="2400" dirty="0">
              <a:solidFill>
                <a:schemeClr val="accent1"/>
              </a:solidFill>
            </a:endParaRPr>
          </a:p>
        </p:txBody>
      </p:sp>
      <p:cxnSp>
        <p:nvCxnSpPr>
          <p:cNvPr id="49" name="Straight Arrow Connector 48"/>
          <p:cNvCxnSpPr>
            <a:endCxn id="48" idx="1"/>
          </p:cNvCxnSpPr>
          <p:nvPr/>
        </p:nvCxnSpPr>
        <p:spPr>
          <a:xfrm>
            <a:off x="2743200" y="5077586"/>
            <a:ext cx="456284" cy="22340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6324600" y="5602761"/>
            <a:ext cx="1725152" cy="461665"/>
          </a:xfrm>
          <a:prstGeom prst="rect">
            <a:avLst/>
          </a:prstGeom>
          <a:noFill/>
        </p:spPr>
        <p:txBody>
          <a:bodyPr wrap="none" rtlCol="0">
            <a:spAutoFit/>
          </a:bodyPr>
          <a:lstStyle/>
          <a:p>
            <a:r>
              <a:rPr lang="en-US" sz="2400" dirty="0">
                <a:solidFill>
                  <a:schemeClr val="accent5">
                    <a:lumMod val="60000"/>
                    <a:lumOff val="40000"/>
                  </a:schemeClr>
                </a:solidFill>
              </a:rPr>
              <a:t>0x004003C0</a:t>
            </a:r>
          </a:p>
        </p:txBody>
      </p:sp>
    </p:spTree>
    <p:extLst>
      <p:ext uri="{BB962C8B-B14F-4D97-AF65-F5344CB8AC3E}">
        <p14:creationId xmlns:p14="http://schemas.microsoft.com/office/powerpoint/2010/main" val="1744035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par>
                          <p:cTn id="7" fill="hold">
                            <p:stCondLst>
                              <p:cond delay="0"/>
                            </p:stCondLst>
                            <p:childTnLst>
                              <p:par>
                                <p:cTn id="8" presetID="22" presetClass="entr" presetSubtype="2" fill="hold" nodeType="after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wipe(right)">
                                      <p:cBhvr>
                                        <p:cTn id="10" dur="500"/>
                                        <p:tgtEl>
                                          <p:spTgt spid="3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par>
                          <p:cTn id="15" fill="hold">
                            <p:stCondLst>
                              <p:cond delay="0"/>
                            </p:stCondLst>
                            <p:childTnLst>
                              <p:par>
                                <p:cTn id="16" presetID="22" presetClass="entr" presetSubtype="2" fill="hold" nodeType="after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wipe(right)">
                                      <p:cBhvr>
                                        <p:cTn id="18" dur="500"/>
                                        <p:tgtEl>
                                          <p:spTgt spid="3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ipe(up)">
                                      <p:cBhvr>
                                        <p:cTn id="23" dur="5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down)">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childTnLst>
                          </p:cTn>
                        </p:par>
                        <p:par>
                          <p:cTn id="51" fill="hold">
                            <p:stCondLst>
                              <p:cond delay="0"/>
                            </p:stCondLst>
                            <p:childTnLst>
                              <p:par>
                                <p:cTn id="52" presetID="22" presetClass="entr" presetSubtype="2" fill="hold" nodeType="afterEffect">
                                  <p:stCondLst>
                                    <p:cond delay="0"/>
                                  </p:stCondLst>
                                  <p:childTnLst>
                                    <p:set>
                                      <p:cBhvr>
                                        <p:cTn id="53" dur="1" fill="hold">
                                          <p:stCondLst>
                                            <p:cond delay="0"/>
                                          </p:stCondLst>
                                        </p:cTn>
                                        <p:tgtEl>
                                          <p:spTgt spid="37"/>
                                        </p:tgtEl>
                                        <p:attrNameLst>
                                          <p:attrName>style.visibility</p:attrName>
                                        </p:attrNameLst>
                                      </p:cBhvr>
                                      <p:to>
                                        <p:strVal val="visible"/>
                                      </p:to>
                                    </p:set>
                                    <p:animEffect transition="in" filter="wipe(right)">
                                      <p:cBhvr>
                                        <p:cTn id="54" dur="500"/>
                                        <p:tgtEl>
                                          <p:spTgt spid="37"/>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7"/>
                                        </p:tgtEl>
                                        <p:attrNameLst>
                                          <p:attrName>style.visibility</p:attrName>
                                        </p:attrNameLst>
                                      </p:cBhvr>
                                      <p:to>
                                        <p:strVal val="visible"/>
                                      </p:to>
                                    </p:set>
                                  </p:childTnLst>
                                </p:cTn>
                              </p:par>
                            </p:childTnLst>
                          </p:cTn>
                        </p:par>
                        <p:par>
                          <p:cTn id="75" fill="hold">
                            <p:stCondLst>
                              <p:cond delay="0"/>
                            </p:stCondLst>
                            <p:childTnLst>
                              <p:par>
                                <p:cTn id="76" presetID="22" presetClass="entr" presetSubtype="8" fill="hold" nodeType="afterEffect">
                                  <p:stCondLst>
                                    <p:cond delay="0"/>
                                  </p:stCondLst>
                                  <p:childTnLst>
                                    <p:set>
                                      <p:cBhvr>
                                        <p:cTn id="77" dur="1" fill="hold">
                                          <p:stCondLst>
                                            <p:cond delay="0"/>
                                          </p:stCondLst>
                                        </p:cTn>
                                        <p:tgtEl>
                                          <p:spTgt spid="49"/>
                                        </p:tgtEl>
                                        <p:attrNameLst>
                                          <p:attrName>style.visibility</p:attrName>
                                        </p:attrNameLst>
                                      </p:cBhvr>
                                      <p:to>
                                        <p:strVal val="visible"/>
                                      </p:to>
                                    </p:set>
                                    <p:animEffect transition="in" filter="wipe(left)">
                                      <p:cBhvr>
                                        <p:cTn id="78"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7" grpId="0"/>
      <p:bldP spid="33" grpId="0"/>
      <p:bldP spid="35" grpId="0"/>
      <p:bldP spid="38" grpId="0"/>
      <p:bldP spid="39" grpId="0"/>
      <p:bldP spid="40" grpId="0"/>
      <p:bldP spid="41" grpId="0"/>
      <p:bldP spid="42" grpId="0"/>
      <p:bldP spid="43" grpId="0"/>
      <p:bldP spid="44" grpId="0"/>
      <p:bldP spid="45" grpId="0"/>
      <p:bldP spid="46" grpId="0"/>
      <p:bldP spid="47" grpId="0"/>
      <p:bldP spid="48" grpId="0"/>
      <p:bldP spid="50" grpId="0"/>
    </p:bld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3410">
      <a:dk1>
        <a:srgbClr val="FFFFFF"/>
      </a:dk1>
      <a:lt1>
        <a:sysClr val="window" lastClr="FFFFFF"/>
      </a:lt1>
      <a:dk2>
        <a:srgbClr val="000000"/>
      </a:dk2>
      <a:lt2>
        <a:srgbClr val="D8D8D8"/>
      </a:lt2>
      <a:accent1>
        <a:srgbClr val="FFFF00"/>
      </a:accent1>
      <a:accent2>
        <a:srgbClr val="FF0000"/>
      </a:accent2>
      <a:accent3>
        <a:srgbClr val="7030A0"/>
      </a:accent3>
      <a:accent4>
        <a:srgbClr val="0070C0"/>
      </a:accent4>
      <a:accent5>
        <a:srgbClr val="00B0F0"/>
      </a:accent5>
      <a:accent6>
        <a:srgbClr val="FFC000"/>
      </a:accent6>
      <a:hlink>
        <a:srgbClr val="6565FF"/>
      </a:hlink>
      <a:folHlink>
        <a:srgbClr val="A2A2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5029</TotalTime>
  <Words>3472</Words>
  <Application>Microsoft Office PowerPoint</Application>
  <PresentationFormat>On-screen Show (4:3)</PresentationFormat>
  <Paragraphs>1012</Paragraphs>
  <Slides>42</Slides>
  <Notes>26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42</vt:i4>
      </vt:variant>
    </vt:vector>
  </HeadingPairs>
  <TitlesOfParts>
    <vt:vector size="52" baseType="lpstr">
      <vt:lpstr>Arial</vt:lpstr>
      <vt:lpstr>Calibri</vt:lpstr>
      <vt:lpstr>Consolas</vt:lpstr>
      <vt:lpstr>DejaVu Sans</vt:lpstr>
      <vt:lpstr>Helvetica</vt:lpstr>
      <vt:lpstr>StarSymbol</vt:lpstr>
      <vt:lpstr>Symbol</vt:lpstr>
      <vt:lpstr>Times New Roman</vt:lpstr>
      <vt:lpstr>Wingdings</vt:lpstr>
      <vt:lpstr>Office Theme</vt:lpstr>
      <vt:lpstr>Assemblers, Linkers, and Loaders</vt:lpstr>
      <vt:lpstr>Announcement</vt:lpstr>
      <vt:lpstr>Goal for Today: Putting it all Together</vt:lpstr>
      <vt:lpstr>Recap: Calling Conventions</vt:lpstr>
      <vt:lpstr>MIPS Register Conventions</vt:lpstr>
      <vt:lpstr>Anatomy of an executing program</vt:lpstr>
      <vt:lpstr>Anatomy of an executing program</vt:lpstr>
      <vt:lpstr>Activity #4: Debugging</vt:lpstr>
      <vt:lpstr>Anatomy of an executing program</vt:lpstr>
      <vt:lpstr>Activity #4: Debugging</vt:lpstr>
      <vt:lpstr>Takeaway</vt:lpstr>
      <vt:lpstr>PowerPoint Presentation</vt:lpstr>
      <vt:lpstr>Next Goal</vt:lpstr>
      <vt:lpstr>Big Picture</vt:lpstr>
      <vt:lpstr>Big Picture</vt:lpstr>
      <vt:lpstr>Next Goal</vt:lpstr>
      <vt:lpstr>Assembler</vt:lpstr>
      <vt:lpstr>Assembly Language</vt:lpstr>
      <vt:lpstr>Assembly Language</vt:lpstr>
      <vt:lpstr>Assembler</vt:lpstr>
      <vt:lpstr>Assembler</vt:lpstr>
      <vt:lpstr>MIPS Assembly Language Instructions</vt:lpstr>
      <vt:lpstr>Assembler</vt:lpstr>
      <vt:lpstr>Pseudo-Instructions</vt:lpstr>
      <vt:lpstr>Assembler</vt:lpstr>
      <vt:lpstr>Program Layout</vt:lpstr>
      <vt:lpstr>Assembling Programs</vt:lpstr>
      <vt:lpstr>Assembling Programs</vt:lpstr>
      <vt:lpstr>Takeaway</vt:lpstr>
      <vt:lpstr>Next Goal</vt:lpstr>
      <vt:lpstr>Example: Add 1 to 100</vt:lpstr>
      <vt:lpstr>Example: Add 1 to 100</vt:lpstr>
      <vt:lpstr>PowerPoint Presentation</vt:lpstr>
      <vt:lpstr>PowerPoint Presentation</vt:lpstr>
      <vt:lpstr>Example: Add 1 to 100</vt:lpstr>
      <vt:lpstr>Globals and Locals</vt:lpstr>
      <vt:lpstr>Globals and Locals</vt:lpstr>
      <vt:lpstr>Globals and Locals</vt:lpstr>
      <vt:lpstr>Example #2: Review of Program Layout</vt:lpstr>
      <vt:lpstr>Example #2: Review of Program Layout</vt:lpstr>
      <vt:lpstr>Takeaway</vt:lpstr>
      <vt:lpstr>Recap</vt:lpstr>
    </vt:vector>
  </TitlesOfParts>
  <Company>Cornell University Computing and Information Science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Hakim Weatherspoon</dc:creator>
  <cp:lastModifiedBy>Hakim Weatherspoon</cp:lastModifiedBy>
  <cp:revision>193</cp:revision>
  <dcterms:created xsi:type="dcterms:W3CDTF">2012-11-28T14:27:55Z</dcterms:created>
  <dcterms:modified xsi:type="dcterms:W3CDTF">2015-03-12T16:54:57Z</dcterms:modified>
</cp:coreProperties>
</file>