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5.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6.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7.xml" ContentType="application/vnd.openxmlformats-officedocument.presentationml.notesSlid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11.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12.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13.xml" ContentType="application/vnd.openxmlformats-officedocument.presentationml.notesSlide+xml"/>
  <Override PartName="/ppt/tags/tag49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19.xml" ContentType="application/vnd.openxmlformats-officedocument.presentationml.notesSlide+xml"/>
  <Override PartName="/ppt/tags/tag502.xml" ContentType="application/vnd.openxmlformats-officedocument.presentationml.tags+xml"/>
  <Override PartName="/ppt/notesSlides/notesSlide20.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21.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notesSlides/notesSlide22.xml" ContentType="application/vnd.openxmlformats-officedocument.presentationml.notesSlide+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notesSlides/notesSlide23.xml" ContentType="application/vnd.openxmlformats-officedocument.presentationml.notesSlid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notesSlides/notesSlide24.xml" ContentType="application/vnd.openxmlformats-officedocument.presentationml.notesSlide+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notesSlides/notesSlide25.xml" ContentType="application/vnd.openxmlformats-officedocument.presentationml.notesSlide+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notesSlides/notesSlide26.xml" ContentType="application/vnd.openxmlformats-officedocument.presentationml.notesSlide+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notesSlides/notesSlide27.xml" ContentType="application/vnd.openxmlformats-officedocument.presentationml.notesSlide+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notesSlides/notesSlide28.xml" ContentType="application/vnd.openxmlformats-officedocument.presentationml.notesSlide+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notesSlides/notesSlide29.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notesSlides/notesSlide30.xml" ContentType="application/vnd.openxmlformats-officedocument.presentationml.notesSlide+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notesSlides/notesSlide31.xml" ContentType="application/vnd.openxmlformats-officedocument.presentationml.notesSlide+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notesSlides/notesSlide32.xml" ContentType="application/vnd.openxmlformats-officedocument.presentationml.notesSlide+xml"/>
  <Override PartName="/ppt/tags/tag1122.xml" ContentType="application/vnd.openxmlformats-officedocument.presentationml.tags+xml"/>
  <Override PartName="/ppt/tags/tag112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324" r:id="rId3"/>
    <p:sldId id="325" r:id="rId4"/>
    <p:sldId id="326" r:id="rId5"/>
    <p:sldId id="327" r:id="rId6"/>
    <p:sldId id="329" r:id="rId7"/>
    <p:sldId id="259" r:id="rId8"/>
    <p:sldId id="260" r:id="rId9"/>
    <p:sldId id="261" r:id="rId10"/>
    <p:sldId id="262" r:id="rId11"/>
    <p:sldId id="263" r:id="rId12"/>
    <p:sldId id="264" r:id="rId13"/>
    <p:sldId id="265" r:id="rId14"/>
    <p:sldId id="266" r:id="rId15"/>
    <p:sldId id="318" r:id="rId16"/>
    <p:sldId id="331" r:id="rId17"/>
    <p:sldId id="267" r:id="rId18"/>
    <p:sldId id="268" r:id="rId19"/>
    <p:sldId id="269" r:id="rId20"/>
    <p:sldId id="270" r:id="rId21"/>
    <p:sldId id="271" r:id="rId22"/>
    <p:sldId id="272" r:id="rId23"/>
    <p:sldId id="319" r:id="rId24"/>
    <p:sldId id="273" r:id="rId25"/>
    <p:sldId id="274" r:id="rId26"/>
    <p:sldId id="275" r:id="rId27"/>
    <p:sldId id="276" r:id="rId28"/>
    <p:sldId id="277" r:id="rId29"/>
    <p:sldId id="278" r:id="rId30"/>
    <p:sldId id="279" r:id="rId31"/>
    <p:sldId id="280" r:id="rId32"/>
    <p:sldId id="32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2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47" d="100"/>
          <a:sy n="47" d="100"/>
        </p:scale>
        <p:origin x="1078"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See P&amp;H Chapter 2.16-20, 4.1-4</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3558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a:p>
            <a:endParaRPr lang="en-US" dirty="0"/>
          </a:p>
          <a:p>
            <a:r>
              <a:rPr lang="en-US" dirty="0" smtClean="0"/>
              <a:t>http://en.wikipedia.org/wiki/Universal_Turing_machine#Stored-program_computer</a:t>
            </a:r>
          </a:p>
          <a:p>
            <a:r>
              <a:rPr lang="en-US" dirty="0" smtClean="0"/>
              <a:t>Davis makes a persuasive argument that Turing's conception of what is now known as "the stored-program computer", of placing the "action table"—the instructions for the machine—in the same "memory" as the input data, strongly influenced John von Neumann's conception of the first American discrete-symbol (as opposed to analog) computer—the EDVAC</a:t>
            </a:r>
            <a:r>
              <a:rPr lang="en-US" baseline="0" dirty="0" smtClean="0"/>
              <a:t> (Electronic Discrete Variable Automatic Computer) [previous machine, ENIAC (Electronic Numerical Integrator And Computer), was not a stored-program computer, and was not even in binary, it was in decimal].</a:t>
            </a:r>
            <a:endParaRPr lang="en-US" dirty="0" smtClean="0"/>
          </a:p>
          <a:p>
            <a:endParaRPr lang="en-US" dirty="0" smtClean="0"/>
          </a:p>
          <a:p>
            <a:r>
              <a:rPr lang="en-US" dirty="0" smtClean="0"/>
              <a:t>See video on von Neumann describe the stored-program computer,</a:t>
            </a:r>
            <a:r>
              <a:rPr lang="en-US" baseline="0" dirty="0" smtClean="0"/>
              <a:t> 34 minutes into video, https://www.youtube.com/watch?v=VTS9O0CoVng</a:t>
            </a:r>
          </a:p>
          <a:p>
            <a:endParaRPr lang="en-US" baseline="0" dirty="0" smtClean="0"/>
          </a:p>
          <a:p>
            <a:r>
              <a:rPr lang="en-US" baseline="0" dirty="0" smtClean="0"/>
              <a:t>Also, see clip on Turing in the movie The Imitation Game where Turing states that the Bombe will work in breaking the Enigma machine: </a:t>
            </a:r>
            <a:r>
              <a:rPr lang="en-US" dirty="0" smtClean="0"/>
              <a:t>https://www.youtube.com/watch?v=MM47hsaYWZE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312569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extLst>
      <p:ext uri="{BB962C8B-B14F-4D97-AF65-F5344CB8AC3E}">
        <p14:creationId xmlns:p14="http://schemas.microsoft.com/office/powerpoint/2010/main" val="426224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09722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71902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132288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6509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257742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19588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981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49614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6659" name="Rectangle 3"/>
          <p:cNvSpPr txBox="1">
            <a:spLocks noGrp="1" noChangeArrowheads="1"/>
          </p:cNvSpPr>
          <p:nvPr>
            <p:ph type="body" idx="1"/>
          </p:nvPr>
        </p:nvSpPr>
        <p:spPr bwMode="auto">
          <a:xfrm>
            <a:off x="915293" y="4343703"/>
            <a:ext cx="5024438" cy="41108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06" tIns="45204" rIns="90406" bIns="45204" anchor="ctr"/>
          <a:lstStyle/>
          <a:p>
            <a:endParaRPr lang="en-US"/>
          </a:p>
        </p:txBody>
      </p:sp>
    </p:spTree>
    <p:extLst>
      <p:ext uri="{BB962C8B-B14F-4D97-AF65-F5344CB8AC3E}">
        <p14:creationId xmlns:p14="http://schemas.microsoft.com/office/powerpoint/2010/main" val="386707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78719" y="686405"/>
            <a:ext cx="4500563"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10008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192828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extLst>
      <p:ext uri="{BB962C8B-B14F-4D97-AF65-F5344CB8AC3E}">
        <p14:creationId xmlns:p14="http://schemas.microsoft.com/office/powerpoint/2010/main" val="154018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794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extLst>
      <p:ext uri="{BB962C8B-B14F-4D97-AF65-F5344CB8AC3E}">
        <p14:creationId xmlns:p14="http://schemas.microsoft.com/office/powerpoint/2010/main" val="4284034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274574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93201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5619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A Babbage engine</a:t>
            </a:r>
            <a:r>
              <a:rPr lang="en-US" baseline="0" dirty="0" smtClean="0"/>
              <a:t> allows t</a:t>
            </a:r>
            <a:r>
              <a:rPr lang="en-US" dirty="0" smtClean="0"/>
              <a:t>he values of the polynomial to</a:t>
            </a:r>
            <a:r>
              <a:rPr lang="en-US" baseline="0" dirty="0" smtClean="0"/>
              <a:t> be</a:t>
            </a:r>
            <a:r>
              <a:rPr lang="en-US" dirty="0" smtClean="0"/>
              <a:t> produced without ever having to multiply. A </a:t>
            </a:r>
            <a:r>
              <a:rPr lang="en-US" dirty="0" err="1" smtClean="0"/>
              <a:t>babbage</a:t>
            </a:r>
            <a:r>
              <a:rPr lang="en-US" dirty="0" smtClean="0"/>
              <a:t> engine only needs to be able to add!</a:t>
            </a:r>
          </a:p>
          <a:p>
            <a:r>
              <a:rPr lang="en-US" dirty="0" smtClean="0"/>
              <a:t>This is why a </a:t>
            </a:r>
            <a:r>
              <a:rPr lang="en-US" dirty="0" err="1" smtClean="0"/>
              <a:t>babbage</a:t>
            </a:r>
            <a:r>
              <a:rPr lang="en-US" dirty="0" smtClean="0"/>
              <a:t> engine is also called a difference engine</a:t>
            </a:r>
          </a:p>
          <a:p>
            <a:endParaRPr lang="en-US" dirty="0" smtClean="0"/>
          </a:p>
          <a:p>
            <a:r>
              <a:rPr lang="en-US" dirty="0" smtClean="0"/>
              <a:t>A Babbage Engine</a:t>
            </a:r>
            <a:r>
              <a:rPr lang="en-US" baseline="0" dirty="0" smtClean="0"/>
              <a:t> (</a:t>
            </a:r>
            <a:r>
              <a:rPr lang="en-US" dirty="0" smtClean="0"/>
              <a:t>Difference Engine) is an automatic, mechanical calculator designed to tabulate polynomial functions. Both logarithmic and trigonometric functions can be approximated by polynomials, so a difference engine can compute many useful sets of numbers. -- http://</a:t>
            </a:r>
            <a:r>
              <a:rPr lang="en-US" dirty="0" err="1" smtClean="0"/>
              <a:t>en.wikipedia.org</a:t>
            </a:r>
            <a:r>
              <a:rPr lang="en-US" dirty="0" smtClean="0"/>
              <a:t>/wiki/</a:t>
            </a:r>
            <a:r>
              <a:rPr lang="en-US" dirty="0" err="1" smtClean="0"/>
              <a:t>Difference_engine</a:t>
            </a:r>
            <a:endParaRPr lang="en-US" dirty="0"/>
          </a:p>
        </p:txBody>
      </p:sp>
    </p:spTree>
    <p:extLst>
      <p:ext uri="{BB962C8B-B14F-4D97-AF65-F5344CB8AC3E}">
        <p14:creationId xmlns:p14="http://schemas.microsoft.com/office/powerpoint/2010/main" val="75605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65380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656053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92108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34329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1240692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1552255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extLst>
      <p:ext uri="{BB962C8B-B14F-4D97-AF65-F5344CB8AC3E}">
        <p14:creationId xmlns:p14="http://schemas.microsoft.com/office/powerpoint/2010/main" val="3833439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extLst>
      <p:ext uri="{BB962C8B-B14F-4D97-AF65-F5344CB8AC3E}">
        <p14:creationId xmlns:p14="http://schemas.microsoft.com/office/powerpoint/2010/main" val="2527596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extLst>
      <p:ext uri="{BB962C8B-B14F-4D97-AF65-F5344CB8AC3E}">
        <p14:creationId xmlns:p14="http://schemas.microsoft.com/office/powerpoint/2010/main" val="343389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201828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341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extLst>
      <p:ext uri="{BB962C8B-B14F-4D97-AF65-F5344CB8AC3E}">
        <p14:creationId xmlns:p14="http://schemas.microsoft.com/office/powerpoint/2010/main" val="272541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extLst>
      <p:ext uri="{BB962C8B-B14F-4D97-AF65-F5344CB8AC3E}">
        <p14:creationId xmlns:p14="http://schemas.microsoft.com/office/powerpoint/2010/main" val="265470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pPr>
              <a:lnSpc>
                <a:spcPct val="92000"/>
              </a:lnSpc>
            </a:pPr>
            <a:r>
              <a:rPr lang="en-US" dirty="0" smtClean="0"/>
              <a:t>A processor executes instructions</a:t>
            </a:r>
          </a:p>
          <a:p>
            <a:pPr lvl="1">
              <a:lnSpc>
                <a:spcPct val="92000"/>
              </a:lnSpc>
            </a:pPr>
            <a:r>
              <a:rPr lang="en-US" dirty="0" smtClean="0"/>
              <a:t>Processor has some internal state in storage elements (registers)</a:t>
            </a:r>
          </a:p>
          <a:p>
            <a:pPr>
              <a:lnSpc>
                <a:spcPct val="92000"/>
              </a:lnSpc>
            </a:pPr>
            <a:r>
              <a:rPr lang="en-US" dirty="0" smtClean="0"/>
              <a:t>A memory holds instructions and data</a:t>
            </a:r>
          </a:p>
          <a:p>
            <a:pPr lvl="1">
              <a:lnSpc>
                <a:spcPct val="92000"/>
              </a:lnSpc>
            </a:pPr>
            <a:r>
              <a:rPr lang="en-US" dirty="0" smtClean="0"/>
              <a:t>Harvard architecture: separate </a:t>
            </a:r>
            <a:r>
              <a:rPr lang="en-US" dirty="0" err="1" smtClean="0"/>
              <a:t>insts</a:t>
            </a:r>
            <a:r>
              <a:rPr lang="en-US" dirty="0" smtClean="0"/>
              <a:t> and data</a:t>
            </a:r>
          </a:p>
          <a:p>
            <a:pPr lvl="1">
              <a:lnSpc>
                <a:spcPct val="92000"/>
              </a:lnSpc>
            </a:pPr>
            <a:r>
              <a:rPr lang="en-US" dirty="0" smtClean="0"/>
              <a:t>von Neumann architecture: combined </a:t>
            </a:r>
            <a:r>
              <a:rPr lang="en-US" dirty="0" err="1" smtClean="0"/>
              <a:t>inst</a:t>
            </a:r>
            <a:r>
              <a:rPr lang="en-US" dirty="0" smtClean="0"/>
              <a:t> and data</a:t>
            </a:r>
          </a:p>
          <a:p>
            <a:pPr>
              <a:lnSpc>
                <a:spcPct val="92000"/>
              </a:lnSpc>
            </a:pPr>
            <a:r>
              <a:rPr lang="en-US" dirty="0" smtClean="0"/>
              <a:t>A bus connects the two</a:t>
            </a:r>
          </a:p>
          <a:p>
            <a:endParaRPr lang="en-US" dirty="0"/>
          </a:p>
        </p:txBody>
      </p:sp>
    </p:spTree>
    <p:extLst>
      <p:ext uri="{BB962C8B-B14F-4D97-AF65-F5344CB8AC3E}">
        <p14:creationId xmlns:p14="http://schemas.microsoft.com/office/powerpoint/2010/main" val="32044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stored-program computer</a:t>
            </a:r>
            <a:r>
              <a:rPr lang="en-US" dirty="0" smtClean="0"/>
              <a:t> is one which stores program instructions in electronic memory. Often the definition is extended with the requirement that the treatment of programs and data in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305978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76991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notesSlide" Target="../notesSlides/notesSlide5.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slideLayout" Target="../slideLayouts/slideLayout2.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8" Type="http://schemas.openxmlformats.org/officeDocument/2006/relationships/tags" Target="../tags/tag2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tags" Target="../tags/tag275.xml"/><Relationship Id="rId21" Type="http://schemas.openxmlformats.org/officeDocument/2006/relationships/tags" Target="../tags/tag270.xml"/><Relationship Id="rId42" Type="http://schemas.openxmlformats.org/officeDocument/2006/relationships/tags" Target="../tags/tag291.xml"/><Relationship Id="rId47" Type="http://schemas.openxmlformats.org/officeDocument/2006/relationships/tags" Target="../tags/tag296.xml"/><Relationship Id="rId63" Type="http://schemas.openxmlformats.org/officeDocument/2006/relationships/tags" Target="../tags/tag312.xml"/><Relationship Id="rId68" Type="http://schemas.openxmlformats.org/officeDocument/2006/relationships/tags" Target="../tags/tag317.xml"/><Relationship Id="rId84" Type="http://schemas.openxmlformats.org/officeDocument/2006/relationships/tags" Target="../tags/tag333.xml"/><Relationship Id="rId89" Type="http://schemas.openxmlformats.org/officeDocument/2006/relationships/tags" Target="../tags/tag338.xml"/><Relationship Id="rId16" Type="http://schemas.openxmlformats.org/officeDocument/2006/relationships/tags" Target="../tags/tag265.xml"/><Relationship Id="rId11" Type="http://schemas.openxmlformats.org/officeDocument/2006/relationships/tags" Target="../tags/tag260.xml"/><Relationship Id="rId32" Type="http://schemas.openxmlformats.org/officeDocument/2006/relationships/tags" Target="../tags/tag281.xml"/><Relationship Id="rId37" Type="http://schemas.openxmlformats.org/officeDocument/2006/relationships/tags" Target="../tags/tag286.xml"/><Relationship Id="rId53" Type="http://schemas.openxmlformats.org/officeDocument/2006/relationships/tags" Target="../tags/tag302.xml"/><Relationship Id="rId58" Type="http://schemas.openxmlformats.org/officeDocument/2006/relationships/tags" Target="../tags/tag307.xml"/><Relationship Id="rId74" Type="http://schemas.openxmlformats.org/officeDocument/2006/relationships/tags" Target="../tags/tag323.xml"/><Relationship Id="rId79" Type="http://schemas.openxmlformats.org/officeDocument/2006/relationships/tags" Target="../tags/tag328.xml"/><Relationship Id="rId5" Type="http://schemas.openxmlformats.org/officeDocument/2006/relationships/tags" Target="../tags/tag254.xml"/><Relationship Id="rId90" Type="http://schemas.openxmlformats.org/officeDocument/2006/relationships/tags" Target="../tags/tag339.xml"/><Relationship Id="rId95" Type="http://schemas.openxmlformats.org/officeDocument/2006/relationships/notesSlide" Target="../notesSlides/notesSlide6.xml"/><Relationship Id="rId22" Type="http://schemas.openxmlformats.org/officeDocument/2006/relationships/tags" Target="../tags/tag271.xml"/><Relationship Id="rId27" Type="http://schemas.openxmlformats.org/officeDocument/2006/relationships/tags" Target="../tags/tag276.xml"/><Relationship Id="rId43" Type="http://schemas.openxmlformats.org/officeDocument/2006/relationships/tags" Target="../tags/tag292.xml"/><Relationship Id="rId48" Type="http://schemas.openxmlformats.org/officeDocument/2006/relationships/tags" Target="../tags/tag297.xml"/><Relationship Id="rId64" Type="http://schemas.openxmlformats.org/officeDocument/2006/relationships/tags" Target="../tags/tag313.xml"/><Relationship Id="rId69" Type="http://schemas.openxmlformats.org/officeDocument/2006/relationships/tags" Target="../tags/tag318.xml"/><Relationship Id="rId8" Type="http://schemas.openxmlformats.org/officeDocument/2006/relationships/tags" Target="../tags/tag257.xml"/><Relationship Id="rId51" Type="http://schemas.openxmlformats.org/officeDocument/2006/relationships/tags" Target="../tags/tag300.xml"/><Relationship Id="rId72" Type="http://schemas.openxmlformats.org/officeDocument/2006/relationships/tags" Target="../tags/tag321.xml"/><Relationship Id="rId80" Type="http://schemas.openxmlformats.org/officeDocument/2006/relationships/tags" Target="../tags/tag329.xml"/><Relationship Id="rId85" Type="http://schemas.openxmlformats.org/officeDocument/2006/relationships/tags" Target="../tags/tag334.xml"/><Relationship Id="rId93" Type="http://schemas.openxmlformats.org/officeDocument/2006/relationships/tags" Target="../tags/tag342.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tags" Target="../tags/tag295.xml"/><Relationship Id="rId59" Type="http://schemas.openxmlformats.org/officeDocument/2006/relationships/tags" Target="../tags/tag308.xml"/><Relationship Id="rId67" Type="http://schemas.openxmlformats.org/officeDocument/2006/relationships/tags" Target="../tags/tag316.xml"/><Relationship Id="rId20" Type="http://schemas.openxmlformats.org/officeDocument/2006/relationships/tags" Target="../tags/tag269.xml"/><Relationship Id="rId41" Type="http://schemas.openxmlformats.org/officeDocument/2006/relationships/tags" Target="../tags/tag290.xml"/><Relationship Id="rId54" Type="http://schemas.openxmlformats.org/officeDocument/2006/relationships/tags" Target="../tags/tag303.xml"/><Relationship Id="rId62" Type="http://schemas.openxmlformats.org/officeDocument/2006/relationships/tags" Target="../tags/tag311.xml"/><Relationship Id="rId70" Type="http://schemas.openxmlformats.org/officeDocument/2006/relationships/tags" Target="../tags/tag319.xml"/><Relationship Id="rId75" Type="http://schemas.openxmlformats.org/officeDocument/2006/relationships/tags" Target="../tags/tag324.xml"/><Relationship Id="rId83" Type="http://schemas.openxmlformats.org/officeDocument/2006/relationships/tags" Target="../tags/tag332.xml"/><Relationship Id="rId88" Type="http://schemas.openxmlformats.org/officeDocument/2006/relationships/tags" Target="../tags/tag337.xml"/><Relationship Id="rId91" Type="http://schemas.openxmlformats.org/officeDocument/2006/relationships/tags" Target="../tags/tag340.xml"/><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98.xml"/><Relationship Id="rId57" Type="http://schemas.openxmlformats.org/officeDocument/2006/relationships/tags" Target="../tags/tag306.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tags" Target="../tags/tag293.xml"/><Relationship Id="rId52" Type="http://schemas.openxmlformats.org/officeDocument/2006/relationships/tags" Target="../tags/tag301.xml"/><Relationship Id="rId60" Type="http://schemas.openxmlformats.org/officeDocument/2006/relationships/tags" Target="../tags/tag309.xml"/><Relationship Id="rId65" Type="http://schemas.openxmlformats.org/officeDocument/2006/relationships/tags" Target="../tags/tag314.xml"/><Relationship Id="rId73" Type="http://schemas.openxmlformats.org/officeDocument/2006/relationships/tags" Target="../tags/tag322.xml"/><Relationship Id="rId78" Type="http://schemas.openxmlformats.org/officeDocument/2006/relationships/tags" Target="../tags/tag327.xml"/><Relationship Id="rId81" Type="http://schemas.openxmlformats.org/officeDocument/2006/relationships/tags" Target="../tags/tag330.xml"/><Relationship Id="rId86" Type="http://schemas.openxmlformats.org/officeDocument/2006/relationships/tags" Target="../tags/tag335.xml"/><Relationship Id="rId94" Type="http://schemas.openxmlformats.org/officeDocument/2006/relationships/slideLayout" Target="../slideLayouts/slideLayout4.xml"/><Relationship Id="rId4" Type="http://schemas.openxmlformats.org/officeDocument/2006/relationships/tags" Target="../tags/tag253.xml"/><Relationship Id="rId9" Type="http://schemas.openxmlformats.org/officeDocument/2006/relationships/tags" Target="../tags/tag258.xml"/><Relationship Id="rId13" Type="http://schemas.openxmlformats.org/officeDocument/2006/relationships/tags" Target="../tags/tag262.xml"/><Relationship Id="rId18" Type="http://schemas.openxmlformats.org/officeDocument/2006/relationships/tags" Target="../tags/tag267.xml"/><Relationship Id="rId39" Type="http://schemas.openxmlformats.org/officeDocument/2006/relationships/tags" Target="../tags/tag288.xml"/><Relationship Id="rId34" Type="http://schemas.openxmlformats.org/officeDocument/2006/relationships/tags" Target="../tags/tag283.xml"/><Relationship Id="rId50" Type="http://schemas.openxmlformats.org/officeDocument/2006/relationships/tags" Target="../tags/tag299.xml"/><Relationship Id="rId55" Type="http://schemas.openxmlformats.org/officeDocument/2006/relationships/tags" Target="../tags/tag304.xml"/><Relationship Id="rId76" Type="http://schemas.openxmlformats.org/officeDocument/2006/relationships/tags" Target="../tags/tag325.xml"/><Relationship Id="rId7" Type="http://schemas.openxmlformats.org/officeDocument/2006/relationships/tags" Target="../tags/tag256.xml"/><Relationship Id="rId71" Type="http://schemas.openxmlformats.org/officeDocument/2006/relationships/tags" Target="../tags/tag320.xml"/><Relationship Id="rId92" Type="http://schemas.openxmlformats.org/officeDocument/2006/relationships/tags" Target="../tags/tag341.xml"/><Relationship Id="rId2" Type="http://schemas.openxmlformats.org/officeDocument/2006/relationships/tags" Target="../tags/tag251.xml"/><Relationship Id="rId29" Type="http://schemas.openxmlformats.org/officeDocument/2006/relationships/tags" Target="../tags/tag278.xml"/><Relationship Id="rId24" Type="http://schemas.openxmlformats.org/officeDocument/2006/relationships/tags" Target="../tags/tag273.xml"/><Relationship Id="rId40" Type="http://schemas.openxmlformats.org/officeDocument/2006/relationships/tags" Target="../tags/tag289.xml"/><Relationship Id="rId45" Type="http://schemas.openxmlformats.org/officeDocument/2006/relationships/tags" Target="../tags/tag294.xml"/><Relationship Id="rId66" Type="http://schemas.openxmlformats.org/officeDocument/2006/relationships/tags" Target="../tags/tag315.xml"/><Relationship Id="rId87" Type="http://schemas.openxmlformats.org/officeDocument/2006/relationships/tags" Target="../tags/tag336.xml"/><Relationship Id="rId61" Type="http://schemas.openxmlformats.org/officeDocument/2006/relationships/tags" Target="../tags/tag310.xml"/><Relationship Id="rId82" Type="http://schemas.openxmlformats.org/officeDocument/2006/relationships/tags" Target="../tags/tag331.xml"/><Relationship Id="rId19" Type="http://schemas.openxmlformats.org/officeDocument/2006/relationships/tags" Target="../tags/tag268.xml"/><Relationship Id="rId14" Type="http://schemas.openxmlformats.org/officeDocument/2006/relationships/tags" Target="../tags/tag263.xml"/><Relationship Id="rId30" Type="http://schemas.openxmlformats.org/officeDocument/2006/relationships/tags" Target="../tags/tag279.xml"/><Relationship Id="rId35" Type="http://schemas.openxmlformats.org/officeDocument/2006/relationships/tags" Target="../tags/tag284.xml"/><Relationship Id="rId56" Type="http://schemas.openxmlformats.org/officeDocument/2006/relationships/tags" Target="../tags/tag305.xml"/><Relationship Id="rId77" Type="http://schemas.openxmlformats.org/officeDocument/2006/relationships/tags" Target="../tags/tag326.xml"/></Relationships>
</file>

<file path=ppt/slides/_rels/slide13.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3" Type="http://schemas.openxmlformats.org/officeDocument/2006/relationships/tags" Target="../tags/tag345.xml"/><Relationship Id="rId21" Type="http://schemas.openxmlformats.org/officeDocument/2006/relationships/tags" Target="../tags/tag363.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notesSlide" Target="../notesSlides/notesSlide7.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slideLayout" Target="../slideLayouts/slideLayout2.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10" Type="http://schemas.openxmlformats.org/officeDocument/2006/relationships/tags" Target="../tags/tag352.xml"/><Relationship Id="rId19" Type="http://schemas.openxmlformats.org/officeDocument/2006/relationships/tags" Target="../tags/tag361.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s>
</file>

<file path=ppt/slides/_rels/slide14.xml.rels><?xml version="1.0" encoding="UTF-8" standalone="yes"?>
<Relationships xmlns="http://schemas.openxmlformats.org/package/2006/relationships"><Relationship Id="rId26" Type="http://schemas.openxmlformats.org/officeDocument/2006/relationships/tags" Target="../tags/tag391.xml"/><Relationship Id="rId21" Type="http://schemas.openxmlformats.org/officeDocument/2006/relationships/tags" Target="../tags/tag386.xml"/><Relationship Id="rId42" Type="http://schemas.openxmlformats.org/officeDocument/2006/relationships/tags" Target="../tags/tag407.xml"/><Relationship Id="rId47" Type="http://schemas.openxmlformats.org/officeDocument/2006/relationships/tags" Target="../tags/tag412.xml"/><Relationship Id="rId63" Type="http://schemas.openxmlformats.org/officeDocument/2006/relationships/tags" Target="../tags/tag428.xml"/><Relationship Id="rId68" Type="http://schemas.openxmlformats.org/officeDocument/2006/relationships/tags" Target="../tags/tag433.xml"/><Relationship Id="rId84" Type="http://schemas.openxmlformats.org/officeDocument/2006/relationships/tags" Target="../tags/tag449.xml"/><Relationship Id="rId89" Type="http://schemas.openxmlformats.org/officeDocument/2006/relationships/tags" Target="../tags/tag454.xml"/><Relationship Id="rId16" Type="http://schemas.openxmlformats.org/officeDocument/2006/relationships/tags" Target="../tags/tag381.xml"/><Relationship Id="rId11" Type="http://schemas.openxmlformats.org/officeDocument/2006/relationships/tags" Target="../tags/tag376.xml"/><Relationship Id="rId32" Type="http://schemas.openxmlformats.org/officeDocument/2006/relationships/tags" Target="../tags/tag397.xml"/><Relationship Id="rId37" Type="http://schemas.openxmlformats.org/officeDocument/2006/relationships/tags" Target="../tags/tag402.xml"/><Relationship Id="rId53" Type="http://schemas.openxmlformats.org/officeDocument/2006/relationships/tags" Target="../tags/tag418.xml"/><Relationship Id="rId58" Type="http://schemas.openxmlformats.org/officeDocument/2006/relationships/tags" Target="../tags/tag423.xml"/><Relationship Id="rId74" Type="http://schemas.openxmlformats.org/officeDocument/2006/relationships/tags" Target="../tags/tag439.xml"/><Relationship Id="rId79" Type="http://schemas.openxmlformats.org/officeDocument/2006/relationships/tags" Target="../tags/tag444.xml"/><Relationship Id="rId5" Type="http://schemas.openxmlformats.org/officeDocument/2006/relationships/tags" Target="../tags/tag370.xml"/><Relationship Id="rId90" Type="http://schemas.openxmlformats.org/officeDocument/2006/relationships/tags" Target="../tags/tag455.xml"/><Relationship Id="rId95" Type="http://schemas.openxmlformats.org/officeDocument/2006/relationships/notesSlide" Target="../notesSlides/notesSlide8.xml"/><Relationship Id="rId22" Type="http://schemas.openxmlformats.org/officeDocument/2006/relationships/tags" Target="../tags/tag387.xml"/><Relationship Id="rId27" Type="http://schemas.openxmlformats.org/officeDocument/2006/relationships/tags" Target="../tags/tag392.xml"/><Relationship Id="rId43" Type="http://schemas.openxmlformats.org/officeDocument/2006/relationships/tags" Target="../tags/tag408.xml"/><Relationship Id="rId48" Type="http://schemas.openxmlformats.org/officeDocument/2006/relationships/tags" Target="../tags/tag413.xml"/><Relationship Id="rId64" Type="http://schemas.openxmlformats.org/officeDocument/2006/relationships/tags" Target="../tags/tag429.xml"/><Relationship Id="rId69" Type="http://schemas.openxmlformats.org/officeDocument/2006/relationships/tags" Target="../tags/tag434.xml"/><Relationship Id="rId8" Type="http://schemas.openxmlformats.org/officeDocument/2006/relationships/tags" Target="../tags/tag373.xml"/><Relationship Id="rId51" Type="http://schemas.openxmlformats.org/officeDocument/2006/relationships/tags" Target="../tags/tag416.xml"/><Relationship Id="rId72" Type="http://schemas.openxmlformats.org/officeDocument/2006/relationships/tags" Target="../tags/tag437.xml"/><Relationship Id="rId80" Type="http://schemas.openxmlformats.org/officeDocument/2006/relationships/tags" Target="../tags/tag445.xml"/><Relationship Id="rId85" Type="http://schemas.openxmlformats.org/officeDocument/2006/relationships/tags" Target="../tags/tag450.xml"/><Relationship Id="rId93" Type="http://schemas.openxmlformats.org/officeDocument/2006/relationships/tags" Target="../tags/tag458.xml"/><Relationship Id="rId3" Type="http://schemas.openxmlformats.org/officeDocument/2006/relationships/tags" Target="../tags/tag368.xml"/><Relationship Id="rId12" Type="http://schemas.openxmlformats.org/officeDocument/2006/relationships/tags" Target="../tags/tag377.xml"/><Relationship Id="rId17" Type="http://schemas.openxmlformats.org/officeDocument/2006/relationships/tags" Target="../tags/tag382.xml"/><Relationship Id="rId25" Type="http://schemas.openxmlformats.org/officeDocument/2006/relationships/tags" Target="../tags/tag390.xml"/><Relationship Id="rId33" Type="http://schemas.openxmlformats.org/officeDocument/2006/relationships/tags" Target="../tags/tag398.xml"/><Relationship Id="rId38" Type="http://schemas.openxmlformats.org/officeDocument/2006/relationships/tags" Target="../tags/tag403.xml"/><Relationship Id="rId46" Type="http://schemas.openxmlformats.org/officeDocument/2006/relationships/tags" Target="../tags/tag411.xml"/><Relationship Id="rId59" Type="http://schemas.openxmlformats.org/officeDocument/2006/relationships/tags" Target="../tags/tag424.xml"/><Relationship Id="rId67" Type="http://schemas.openxmlformats.org/officeDocument/2006/relationships/tags" Target="../tags/tag432.xml"/><Relationship Id="rId20" Type="http://schemas.openxmlformats.org/officeDocument/2006/relationships/tags" Target="../tags/tag385.xml"/><Relationship Id="rId41" Type="http://schemas.openxmlformats.org/officeDocument/2006/relationships/tags" Target="../tags/tag406.xml"/><Relationship Id="rId54" Type="http://schemas.openxmlformats.org/officeDocument/2006/relationships/tags" Target="../tags/tag419.xml"/><Relationship Id="rId62" Type="http://schemas.openxmlformats.org/officeDocument/2006/relationships/tags" Target="../tags/tag427.xml"/><Relationship Id="rId70" Type="http://schemas.openxmlformats.org/officeDocument/2006/relationships/tags" Target="../tags/tag435.xml"/><Relationship Id="rId75" Type="http://schemas.openxmlformats.org/officeDocument/2006/relationships/tags" Target="../tags/tag440.xml"/><Relationship Id="rId83" Type="http://schemas.openxmlformats.org/officeDocument/2006/relationships/tags" Target="../tags/tag448.xml"/><Relationship Id="rId88" Type="http://schemas.openxmlformats.org/officeDocument/2006/relationships/tags" Target="../tags/tag453.xml"/><Relationship Id="rId91" Type="http://schemas.openxmlformats.org/officeDocument/2006/relationships/tags" Target="../tags/tag456.xml"/><Relationship Id="rId1" Type="http://schemas.openxmlformats.org/officeDocument/2006/relationships/tags" Target="../tags/tag366.xml"/><Relationship Id="rId6" Type="http://schemas.openxmlformats.org/officeDocument/2006/relationships/tags" Target="../tags/tag371.xml"/><Relationship Id="rId15" Type="http://schemas.openxmlformats.org/officeDocument/2006/relationships/tags" Target="../tags/tag380.xml"/><Relationship Id="rId23" Type="http://schemas.openxmlformats.org/officeDocument/2006/relationships/tags" Target="../tags/tag388.xml"/><Relationship Id="rId28" Type="http://schemas.openxmlformats.org/officeDocument/2006/relationships/tags" Target="../tags/tag393.xml"/><Relationship Id="rId36" Type="http://schemas.openxmlformats.org/officeDocument/2006/relationships/tags" Target="../tags/tag401.xml"/><Relationship Id="rId49" Type="http://schemas.openxmlformats.org/officeDocument/2006/relationships/tags" Target="../tags/tag414.xml"/><Relationship Id="rId57" Type="http://schemas.openxmlformats.org/officeDocument/2006/relationships/tags" Target="../tags/tag422.xml"/><Relationship Id="rId10" Type="http://schemas.openxmlformats.org/officeDocument/2006/relationships/tags" Target="../tags/tag375.xml"/><Relationship Id="rId31" Type="http://schemas.openxmlformats.org/officeDocument/2006/relationships/tags" Target="../tags/tag396.xml"/><Relationship Id="rId44" Type="http://schemas.openxmlformats.org/officeDocument/2006/relationships/tags" Target="../tags/tag409.xml"/><Relationship Id="rId52" Type="http://schemas.openxmlformats.org/officeDocument/2006/relationships/tags" Target="../tags/tag417.xml"/><Relationship Id="rId60" Type="http://schemas.openxmlformats.org/officeDocument/2006/relationships/tags" Target="../tags/tag425.xml"/><Relationship Id="rId65" Type="http://schemas.openxmlformats.org/officeDocument/2006/relationships/tags" Target="../tags/tag430.xml"/><Relationship Id="rId73" Type="http://schemas.openxmlformats.org/officeDocument/2006/relationships/tags" Target="../tags/tag438.xml"/><Relationship Id="rId78" Type="http://schemas.openxmlformats.org/officeDocument/2006/relationships/tags" Target="../tags/tag443.xml"/><Relationship Id="rId81" Type="http://schemas.openxmlformats.org/officeDocument/2006/relationships/tags" Target="../tags/tag446.xml"/><Relationship Id="rId86" Type="http://schemas.openxmlformats.org/officeDocument/2006/relationships/tags" Target="../tags/tag451.xml"/><Relationship Id="rId94" Type="http://schemas.openxmlformats.org/officeDocument/2006/relationships/slideLayout" Target="../slideLayouts/slideLayout4.xml"/><Relationship Id="rId4" Type="http://schemas.openxmlformats.org/officeDocument/2006/relationships/tags" Target="../tags/tag369.xml"/><Relationship Id="rId9" Type="http://schemas.openxmlformats.org/officeDocument/2006/relationships/tags" Target="../tags/tag374.xml"/><Relationship Id="rId13" Type="http://schemas.openxmlformats.org/officeDocument/2006/relationships/tags" Target="../tags/tag378.xml"/><Relationship Id="rId18" Type="http://schemas.openxmlformats.org/officeDocument/2006/relationships/tags" Target="../tags/tag383.xml"/><Relationship Id="rId39" Type="http://schemas.openxmlformats.org/officeDocument/2006/relationships/tags" Target="../tags/tag404.xml"/><Relationship Id="rId34" Type="http://schemas.openxmlformats.org/officeDocument/2006/relationships/tags" Target="../tags/tag399.xml"/><Relationship Id="rId50" Type="http://schemas.openxmlformats.org/officeDocument/2006/relationships/tags" Target="../tags/tag415.xml"/><Relationship Id="rId55" Type="http://schemas.openxmlformats.org/officeDocument/2006/relationships/tags" Target="../tags/tag420.xml"/><Relationship Id="rId76" Type="http://schemas.openxmlformats.org/officeDocument/2006/relationships/tags" Target="../tags/tag441.xml"/><Relationship Id="rId7" Type="http://schemas.openxmlformats.org/officeDocument/2006/relationships/tags" Target="../tags/tag372.xml"/><Relationship Id="rId71" Type="http://schemas.openxmlformats.org/officeDocument/2006/relationships/tags" Target="../tags/tag436.xml"/><Relationship Id="rId92" Type="http://schemas.openxmlformats.org/officeDocument/2006/relationships/tags" Target="../tags/tag457.xml"/><Relationship Id="rId2" Type="http://schemas.openxmlformats.org/officeDocument/2006/relationships/tags" Target="../tags/tag367.xml"/><Relationship Id="rId29" Type="http://schemas.openxmlformats.org/officeDocument/2006/relationships/tags" Target="../tags/tag394.xml"/><Relationship Id="rId24" Type="http://schemas.openxmlformats.org/officeDocument/2006/relationships/tags" Target="../tags/tag389.xml"/><Relationship Id="rId40" Type="http://schemas.openxmlformats.org/officeDocument/2006/relationships/tags" Target="../tags/tag405.xml"/><Relationship Id="rId45" Type="http://schemas.openxmlformats.org/officeDocument/2006/relationships/tags" Target="../tags/tag410.xml"/><Relationship Id="rId66" Type="http://schemas.openxmlformats.org/officeDocument/2006/relationships/tags" Target="../tags/tag431.xml"/><Relationship Id="rId87" Type="http://schemas.openxmlformats.org/officeDocument/2006/relationships/tags" Target="../tags/tag452.xml"/><Relationship Id="rId61" Type="http://schemas.openxmlformats.org/officeDocument/2006/relationships/tags" Target="../tags/tag426.xml"/><Relationship Id="rId82" Type="http://schemas.openxmlformats.org/officeDocument/2006/relationships/tags" Target="../tags/tag447.xml"/><Relationship Id="rId19" Type="http://schemas.openxmlformats.org/officeDocument/2006/relationships/tags" Target="../tags/tag384.xml"/><Relationship Id="rId14" Type="http://schemas.openxmlformats.org/officeDocument/2006/relationships/tags" Target="../tags/tag379.xml"/><Relationship Id="rId30" Type="http://schemas.openxmlformats.org/officeDocument/2006/relationships/tags" Target="../tags/tag395.xml"/><Relationship Id="rId35" Type="http://schemas.openxmlformats.org/officeDocument/2006/relationships/tags" Target="../tags/tag400.xml"/><Relationship Id="rId56" Type="http://schemas.openxmlformats.org/officeDocument/2006/relationships/tags" Target="../tags/tag421.xml"/><Relationship Id="rId77" Type="http://schemas.openxmlformats.org/officeDocument/2006/relationships/tags" Target="../tags/tag4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notesSlide" Target="../notesSlides/notesSlide11.xml"/><Relationship Id="rId3" Type="http://schemas.openxmlformats.org/officeDocument/2006/relationships/tags" Target="../tags/tag461.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slideLayout" Target="../slideLayouts/slideLayout2.xml"/><Relationship Id="rId2" Type="http://schemas.openxmlformats.org/officeDocument/2006/relationships/tags" Target="../tags/tag460.xml"/><Relationship Id="rId16" Type="http://schemas.openxmlformats.org/officeDocument/2006/relationships/tags" Target="../tags/tag474.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5" Type="http://schemas.openxmlformats.org/officeDocument/2006/relationships/tags" Target="../tags/tag463.xml"/><Relationship Id="rId15" Type="http://schemas.openxmlformats.org/officeDocument/2006/relationships/tags" Target="../tags/tag473.xml"/><Relationship Id="rId10" Type="http://schemas.openxmlformats.org/officeDocument/2006/relationships/tags" Target="../tags/tag468.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82.xml"/><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notesSlide" Target="../notesSlides/notesSlide12.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slideLayout" Target="../slideLayouts/slideLayout2.xml"/><Relationship Id="rId5" Type="http://schemas.openxmlformats.org/officeDocument/2006/relationships/tags" Target="../tags/tag479.xml"/><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s>
</file>

<file path=ppt/slides/_rels/slide21.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notesSlide" Target="../notesSlides/notesSlide13.xml"/><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slideLayout" Target="../slideLayouts/slideLayout2.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0" Type="http://schemas.openxmlformats.org/officeDocument/2006/relationships/tags" Target="../tags/tag494.xml"/><Relationship Id="rId4" Type="http://schemas.openxmlformats.org/officeDocument/2006/relationships/tags" Target="../tags/tag488.xml"/><Relationship Id="rId9" Type="http://schemas.openxmlformats.org/officeDocument/2006/relationships/tags" Target="../tags/tag49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8.xml"/><Relationship Id="rId1" Type="http://schemas.openxmlformats.org/officeDocument/2006/relationships/tags" Target="../tags/tag497.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33.xml.rels><?xml version="1.0" encoding="UTF-8" standalone="yes"?>
<Relationships xmlns="http://schemas.openxmlformats.org/package/2006/relationships"><Relationship Id="rId13" Type="http://schemas.openxmlformats.org/officeDocument/2006/relationships/tags" Target="../tags/tag515.xml"/><Relationship Id="rId18" Type="http://schemas.openxmlformats.org/officeDocument/2006/relationships/tags" Target="../tags/tag520.xml"/><Relationship Id="rId26" Type="http://schemas.openxmlformats.org/officeDocument/2006/relationships/tags" Target="../tags/tag528.xml"/><Relationship Id="rId39" Type="http://schemas.openxmlformats.org/officeDocument/2006/relationships/tags" Target="../tags/tag541.xml"/><Relationship Id="rId21" Type="http://schemas.openxmlformats.org/officeDocument/2006/relationships/tags" Target="../tags/tag523.xml"/><Relationship Id="rId34" Type="http://schemas.openxmlformats.org/officeDocument/2006/relationships/tags" Target="../tags/tag536.xml"/><Relationship Id="rId7" Type="http://schemas.openxmlformats.org/officeDocument/2006/relationships/tags" Target="../tags/tag509.xml"/><Relationship Id="rId2" Type="http://schemas.openxmlformats.org/officeDocument/2006/relationships/tags" Target="../tags/tag504.xml"/><Relationship Id="rId16" Type="http://schemas.openxmlformats.org/officeDocument/2006/relationships/tags" Target="../tags/tag518.xml"/><Relationship Id="rId20" Type="http://schemas.openxmlformats.org/officeDocument/2006/relationships/tags" Target="../tags/tag522.xml"/><Relationship Id="rId29" Type="http://schemas.openxmlformats.org/officeDocument/2006/relationships/tags" Target="../tags/tag531.xml"/><Relationship Id="rId41" Type="http://schemas.openxmlformats.org/officeDocument/2006/relationships/slideLayout" Target="../slideLayouts/slideLayout2.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24" Type="http://schemas.openxmlformats.org/officeDocument/2006/relationships/tags" Target="../tags/tag526.xml"/><Relationship Id="rId32" Type="http://schemas.openxmlformats.org/officeDocument/2006/relationships/tags" Target="../tags/tag534.xml"/><Relationship Id="rId37" Type="http://schemas.openxmlformats.org/officeDocument/2006/relationships/tags" Target="../tags/tag539.xml"/><Relationship Id="rId40" Type="http://schemas.openxmlformats.org/officeDocument/2006/relationships/tags" Target="../tags/tag542.xml"/><Relationship Id="rId5" Type="http://schemas.openxmlformats.org/officeDocument/2006/relationships/tags" Target="../tags/tag507.xml"/><Relationship Id="rId15" Type="http://schemas.openxmlformats.org/officeDocument/2006/relationships/tags" Target="../tags/tag517.xml"/><Relationship Id="rId23" Type="http://schemas.openxmlformats.org/officeDocument/2006/relationships/tags" Target="../tags/tag525.xml"/><Relationship Id="rId28" Type="http://schemas.openxmlformats.org/officeDocument/2006/relationships/tags" Target="../tags/tag530.xml"/><Relationship Id="rId36" Type="http://schemas.openxmlformats.org/officeDocument/2006/relationships/tags" Target="../tags/tag538.xml"/><Relationship Id="rId10" Type="http://schemas.openxmlformats.org/officeDocument/2006/relationships/tags" Target="../tags/tag512.xml"/><Relationship Id="rId19" Type="http://schemas.openxmlformats.org/officeDocument/2006/relationships/tags" Target="../tags/tag521.xml"/><Relationship Id="rId31" Type="http://schemas.openxmlformats.org/officeDocument/2006/relationships/tags" Target="../tags/tag533.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 Id="rId22" Type="http://schemas.openxmlformats.org/officeDocument/2006/relationships/tags" Target="../tags/tag524.xml"/><Relationship Id="rId27" Type="http://schemas.openxmlformats.org/officeDocument/2006/relationships/tags" Target="../tags/tag529.xml"/><Relationship Id="rId30" Type="http://schemas.openxmlformats.org/officeDocument/2006/relationships/tags" Target="../tags/tag532.xml"/><Relationship Id="rId35" Type="http://schemas.openxmlformats.org/officeDocument/2006/relationships/tags" Target="../tags/tag537.xml"/><Relationship Id="rId8" Type="http://schemas.openxmlformats.org/officeDocument/2006/relationships/tags" Target="../tags/tag510.xml"/><Relationship Id="rId3" Type="http://schemas.openxmlformats.org/officeDocument/2006/relationships/tags" Target="../tags/tag505.xml"/><Relationship Id="rId12" Type="http://schemas.openxmlformats.org/officeDocument/2006/relationships/tags" Target="../tags/tag514.xml"/><Relationship Id="rId17" Type="http://schemas.openxmlformats.org/officeDocument/2006/relationships/tags" Target="../tags/tag519.xml"/><Relationship Id="rId25" Type="http://schemas.openxmlformats.org/officeDocument/2006/relationships/tags" Target="../tags/tag527.xml"/><Relationship Id="rId33" Type="http://schemas.openxmlformats.org/officeDocument/2006/relationships/tags" Target="../tags/tag535.xml"/><Relationship Id="rId38" Type="http://schemas.openxmlformats.org/officeDocument/2006/relationships/tags" Target="../tags/tag54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4.xml"/><Relationship Id="rId1" Type="http://schemas.openxmlformats.org/officeDocument/2006/relationships/tags" Target="../tags/tag543.xml"/><Relationship Id="rId4"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8" Type="http://schemas.openxmlformats.org/officeDocument/2006/relationships/tags" Target="../tags/tag552.xml"/><Relationship Id="rId13" Type="http://schemas.openxmlformats.org/officeDocument/2006/relationships/tags" Target="../tags/tag557.xml"/><Relationship Id="rId3" Type="http://schemas.openxmlformats.org/officeDocument/2006/relationships/tags" Target="../tags/tag547.xml"/><Relationship Id="rId7" Type="http://schemas.openxmlformats.org/officeDocument/2006/relationships/tags" Target="../tags/tag551.xml"/><Relationship Id="rId12" Type="http://schemas.openxmlformats.org/officeDocument/2006/relationships/tags" Target="../tags/tag556.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11" Type="http://schemas.openxmlformats.org/officeDocument/2006/relationships/tags" Target="../tags/tag555.xml"/><Relationship Id="rId5" Type="http://schemas.openxmlformats.org/officeDocument/2006/relationships/tags" Target="../tags/tag549.xml"/><Relationship Id="rId15" Type="http://schemas.openxmlformats.org/officeDocument/2006/relationships/slideLayout" Target="../slideLayouts/slideLayout2.xml"/><Relationship Id="rId10" Type="http://schemas.openxmlformats.org/officeDocument/2006/relationships/tags" Target="../tags/tag554.xml"/><Relationship Id="rId4" Type="http://schemas.openxmlformats.org/officeDocument/2006/relationships/tags" Target="../tags/tag548.xml"/><Relationship Id="rId9" Type="http://schemas.openxmlformats.org/officeDocument/2006/relationships/tags" Target="../tags/tag553.xml"/><Relationship Id="rId14" Type="http://schemas.openxmlformats.org/officeDocument/2006/relationships/tags" Target="../tags/tag558.xml"/></Relationships>
</file>

<file path=ppt/slides/_rels/slide36.xml.rels><?xml version="1.0" encoding="UTF-8" standalone="yes"?>
<Relationships xmlns="http://schemas.openxmlformats.org/package/2006/relationships"><Relationship Id="rId13" Type="http://schemas.openxmlformats.org/officeDocument/2006/relationships/tags" Target="../tags/tag571.xml"/><Relationship Id="rId18" Type="http://schemas.openxmlformats.org/officeDocument/2006/relationships/tags" Target="../tags/tag576.xml"/><Relationship Id="rId26" Type="http://schemas.openxmlformats.org/officeDocument/2006/relationships/tags" Target="../tags/tag584.xml"/><Relationship Id="rId39" Type="http://schemas.openxmlformats.org/officeDocument/2006/relationships/tags" Target="../tags/tag597.xml"/><Relationship Id="rId21" Type="http://schemas.openxmlformats.org/officeDocument/2006/relationships/tags" Target="../tags/tag579.xml"/><Relationship Id="rId34" Type="http://schemas.openxmlformats.org/officeDocument/2006/relationships/tags" Target="../tags/tag592.xml"/><Relationship Id="rId7" Type="http://schemas.openxmlformats.org/officeDocument/2006/relationships/tags" Target="../tags/tag565.xml"/><Relationship Id="rId2" Type="http://schemas.openxmlformats.org/officeDocument/2006/relationships/tags" Target="../tags/tag560.xml"/><Relationship Id="rId16" Type="http://schemas.openxmlformats.org/officeDocument/2006/relationships/tags" Target="../tags/tag574.xml"/><Relationship Id="rId20" Type="http://schemas.openxmlformats.org/officeDocument/2006/relationships/tags" Target="../tags/tag578.xml"/><Relationship Id="rId29" Type="http://schemas.openxmlformats.org/officeDocument/2006/relationships/tags" Target="../tags/tag587.xml"/><Relationship Id="rId41" Type="http://schemas.openxmlformats.org/officeDocument/2006/relationships/slideLayout" Target="../slideLayouts/slideLayout2.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tags" Target="../tags/tag569.xml"/><Relationship Id="rId24" Type="http://schemas.openxmlformats.org/officeDocument/2006/relationships/tags" Target="../tags/tag582.xml"/><Relationship Id="rId32" Type="http://schemas.openxmlformats.org/officeDocument/2006/relationships/tags" Target="../tags/tag590.xml"/><Relationship Id="rId37" Type="http://schemas.openxmlformats.org/officeDocument/2006/relationships/tags" Target="../tags/tag595.xml"/><Relationship Id="rId40" Type="http://schemas.openxmlformats.org/officeDocument/2006/relationships/tags" Target="../tags/tag598.xml"/><Relationship Id="rId5" Type="http://schemas.openxmlformats.org/officeDocument/2006/relationships/tags" Target="../tags/tag563.xml"/><Relationship Id="rId15" Type="http://schemas.openxmlformats.org/officeDocument/2006/relationships/tags" Target="../tags/tag573.xml"/><Relationship Id="rId23" Type="http://schemas.openxmlformats.org/officeDocument/2006/relationships/tags" Target="../tags/tag581.xml"/><Relationship Id="rId28" Type="http://schemas.openxmlformats.org/officeDocument/2006/relationships/tags" Target="../tags/tag586.xml"/><Relationship Id="rId36" Type="http://schemas.openxmlformats.org/officeDocument/2006/relationships/tags" Target="../tags/tag594.xml"/><Relationship Id="rId10" Type="http://schemas.openxmlformats.org/officeDocument/2006/relationships/tags" Target="../tags/tag568.xml"/><Relationship Id="rId19" Type="http://schemas.openxmlformats.org/officeDocument/2006/relationships/tags" Target="../tags/tag577.xml"/><Relationship Id="rId31" Type="http://schemas.openxmlformats.org/officeDocument/2006/relationships/tags" Target="../tags/tag589.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tags" Target="../tags/tag580.xml"/><Relationship Id="rId27" Type="http://schemas.openxmlformats.org/officeDocument/2006/relationships/tags" Target="../tags/tag585.xml"/><Relationship Id="rId30" Type="http://schemas.openxmlformats.org/officeDocument/2006/relationships/tags" Target="../tags/tag588.xml"/><Relationship Id="rId35" Type="http://schemas.openxmlformats.org/officeDocument/2006/relationships/tags" Target="../tags/tag593.xml"/><Relationship Id="rId8" Type="http://schemas.openxmlformats.org/officeDocument/2006/relationships/tags" Target="../tags/tag566.xml"/><Relationship Id="rId3" Type="http://schemas.openxmlformats.org/officeDocument/2006/relationships/tags" Target="../tags/tag561.xml"/><Relationship Id="rId12" Type="http://schemas.openxmlformats.org/officeDocument/2006/relationships/tags" Target="../tags/tag570.xml"/><Relationship Id="rId17" Type="http://schemas.openxmlformats.org/officeDocument/2006/relationships/tags" Target="../tags/tag575.xml"/><Relationship Id="rId25" Type="http://schemas.openxmlformats.org/officeDocument/2006/relationships/tags" Target="../tags/tag583.xml"/><Relationship Id="rId33" Type="http://schemas.openxmlformats.org/officeDocument/2006/relationships/tags" Target="../tags/tag591.xml"/><Relationship Id="rId38" Type="http://schemas.openxmlformats.org/officeDocument/2006/relationships/tags" Target="../tags/tag596.xml"/></Relationships>
</file>

<file path=ppt/slides/_rels/slide37.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tags" Target="../tags/tag611.xml"/><Relationship Id="rId3" Type="http://schemas.openxmlformats.org/officeDocument/2006/relationships/tags" Target="../tags/tag601.xml"/><Relationship Id="rId7" Type="http://schemas.openxmlformats.org/officeDocument/2006/relationships/tags" Target="../tags/tag605.xml"/><Relationship Id="rId12" Type="http://schemas.openxmlformats.org/officeDocument/2006/relationships/tags" Target="../tags/tag610.xml"/><Relationship Id="rId2" Type="http://schemas.openxmlformats.org/officeDocument/2006/relationships/tags" Target="../tags/tag600.xml"/><Relationship Id="rId16" Type="http://schemas.openxmlformats.org/officeDocument/2006/relationships/slideLayout" Target="../slideLayouts/slideLayout2.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5" Type="http://schemas.openxmlformats.org/officeDocument/2006/relationships/tags" Target="../tags/tag603.xml"/><Relationship Id="rId15" Type="http://schemas.openxmlformats.org/officeDocument/2006/relationships/tags" Target="../tags/tag613.xml"/><Relationship Id="rId10" Type="http://schemas.openxmlformats.org/officeDocument/2006/relationships/tags" Target="../tags/tag608.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s>
</file>

<file path=ppt/slides/_rels/slide38.xml.rels><?xml version="1.0" encoding="UTF-8" standalone="yes"?>
<Relationships xmlns="http://schemas.openxmlformats.org/package/2006/relationships"><Relationship Id="rId3" Type="http://schemas.openxmlformats.org/officeDocument/2006/relationships/tags" Target="../tags/tag616.xml"/><Relationship Id="rId2" Type="http://schemas.openxmlformats.org/officeDocument/2006/relationships/tags" Target="../tags/tag615.xml"/><Relationship Id="rId1" Type="http://schemas.openxmlformats.org/officeDocument/2006/relationships/tags" Target="../tags/tag614.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tags" Target="../tags/tag629.xml"/><Relationship Id="rId18" Type="http://schemas.openxmlformats.org/officeDocument/2006/relationships/tags" Target="../tags/tag634.xml"/><Relationship Id="rId26" Type="http://schemas.openxmlformats.org/officeDocument/2006/relationships/tags" Target="../tags/tag642.xml"/><Relationship Id="rId39" Type="http://schemas.openxmlformats.org/officeDocument/2006/relationships/tags" Target="../tags/tag655.xml"/><Relationship Id="rId21" Type="http://schemas.openxmlformats.org/officeDocument/2006/relationships/tags" Target="../tags/tag637.xml"/><Relationship Id="rId34" Type="http://schemas.openxmlformats.org/officeDocument/2006/relationships/tags" Target="../tags/tag650.xml"/><Relationship Id="rId7" Type="http://schemas.openxmlformats.org/officeDocument/2006/relationships/tags" Target="../tags/tag623.xml"/><Relationship Id="rId2" Type="http://schemas.openxmlformats.org/officeDocument/2006/relationships/tags" Target="../tags/tag618.xml"/><Relationship Id="rId16" Type="http://schemas.openxmlformats.org/officeDocument/2006/relationships/tags" Target="../tags/tag632.xml"/><Relationship Id="rId20" Type="http://schemas.openxmlformats.org/officeDocument/2006/relationships/tags" Target="../tags/tag636.xml"/><Relationship Id="rId29" Type="http://schemas.openxmlformats.org/officeDocument/2006/relationships/tags" Target="../tags/tag645.xml"/><Relationship Id="rId41" Type="http://schemas.openxmlformats.org/officeDocument/2006/relationships/slideLayout" Target="../slideLayouts/slideLayout2.xml"/><Relationship Id="rId1" Type="http://schemas.openxmlformats.org/officeDocument/2006/relationships/tags" Target="../tags/tag617.xml"/><Relationship Id="rId6" Type="http://schemas.openxmlformats.org/officeDocument/2006/relationships/tags" Target="../tags/tag622.xml"/><Relationship Id="rId11" Type="http://schemas.openxmlformats.org/officeDocument/2006/relationships/tags" Target="../tags/tag627.xml"/><Relationship Id="rId24" Type="http://schemas.openxmlformats.org/officeDocument/2006/relationships/tags" Target="../tags/tag640.xml"/><Relationship Id="rId32" Type="http://schemas.openxmlformats.org/officeDocument/2006/relationships/tags" Target="../tags/tag648.xml"/><Relationship Id="rId37" Type="http://schemas.openxmlformats.org/officeDocument/2006/relationships/tags" Target="../tags/tag653.xml"/><Relationship Id="rId40" Type="http://schemas.openxmlformats.org/officeDocument/2006/relationships/tags" Target="../tags/tag656.xml"/><Relationship Id="rId5" Type="http://schemas.openxmlformats.org/officeDocument/2006/relationships/tags" Target="../tags/tag621.xml"/><Relationship Id="rId15" Type="http://schemas.openxmlformats.org/officeDocument/2006/relationships/tags" Target="../tags/tag631.xml"/><Relationship Id="rId23" Type="http://schemas.openxmlformats.org/officeDocument/2006/relationships/tags" Target="../tags/tag639.xml"/><Relationship Id="rId28" Type="http://schemas.openxmlformats.org/officeDocument/2006/relationships/tags" Target="../tags/tag644.xml"/><Relationship Id="rId36" Type="http://schemas.openxmlformats.org/officeDocument/2006/relationships/tags" Target="../tags/tag652.xml"/><Relationship Id="rId10" Type="http://schemas.openxmlformats.org/officeDocument/2006/relationships/tags" Target="../tags/tag626.xml"/><Relationship Id="rId19" Type="http://schemas.openxmlformats.org/officeDocument/2006/relationships/tags" Target="../tags/tag635.xml"/><Relationship Id="rId31" Type="http://schemas.openxmlformats.org/officeDocument/2006/relationships/tags" Target="../tags/tag647.xml"/><Relationship Id="rId4" Type="http://schemas.openxmlformats.org/officeDocument/2006/relationships/tags" Target="../tags/tag620.xml"/><Relationship Id="rId9" Type="http://schemas.openxmlformats.org/officeDocument/2006/relationships/tags" Target="../tags/tag625.xml"/><Relationship Id="rId14" Type="http://schemas.openxmlformats.org/officeDocument/2006/relationships/tags" Target="../tags/tag630.xml"/><Relationship Id="rId22" Type="http://schemas.openxmlformats.org/officeDocument/2006/relationships/tags" Target="../tags/tag638.xml"/><Relationship Id="rId27" Type="http://schemas.openxmlformats.org/officeDocument/2006/relationships/tags" Target="../tags/tag643.xml"/><Relationship Id="rId30" Type="http://schemas.openxmlformats.org/officeDocument/2006/relationships/tags" Target="../tags/tag646.xml"/><Relationship Id="rId35" Type="http://schemas.openxmlformats.org/officeDocument/2006/relationships/tags" Target="../tags/tag651.xml"/><Relationship Id="rId8" Type="http://schemas.openxmlformats.org/officeDocument/2006/relationships/tags" Target="../tags/tag624.xml"/><Relationship Id="rId3" Type="http://schemas.openxmlformats.org/officeDocument/2006/relationships/tags" Target="../tags/tag619.xml"/><Relationship Id="rId12" Type="http://schemas.openxmlformats.org/officeDocument/2006/relationships/tags" Target="../tags/tag628.xml"/><Relationship Id="rId17" Type="http://schemas.openxmlformats.org/officeDocument/2006/relationships/tags" Target="../tags/tag633.xml"/><Relationship Id="rId25" Type="http://schemas.openxmlformats.org/officeDocument/2006/relationships/tags" Target="../tags/tag641.xml"/><Relationship Id="rId33" Type="http://schemas.openxmlformats.org/officeDocument/2006/relationships/tags" Target="../tags/tag649.xml"/><Relationship Id="rId38" Type="http://schemas.openxmlformats.org/officeDocument/2006/relationships/tags" Target="../tags/tag6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59.xml"/><Relationship Id="rId7" Type="http://schemas.openxmlformats.org/officeDocument/2006/relationships/slideLayout" Target="../slideLayouts/slideLayout2.xml"/><Relationship Id="rId2" Type="http://schemas.openxmlformats.org/officeDocument/2006/relationships/tags" Target="../tags/tag658.xml"/><Relationship Id="rId1" Type="http://schemas.openxmlformats.org/officeDocument/2006/relationships/tags" Target="../tags/tag657.xml"/><Relationship Id="rId6" Type="http://schemas.openxmlformats.org/officeDocument/2006/relationships/tags" Target="../tags/tag662.xml"/><Relationship Id="rId5" Type="http://schemas.openxmlformats.org/officeDocument/2006/relationships/tags" Target="../tags/tag661.xml"/><Relationship Id="rId4" Type="http://schemas.openxmlformats.org/officeDocument/2006/relationships/tags" Target="../tags/tag660.xml"/></Relationships>
</file>

<file path=ppt/slides/_rels/slide41.xml.rels><?xml version="1.0" encoding="UTF-8" standalone="yes"?>
<Relationships xmlns="http://schemas.openxmlformats.org/package/2006/relationships"><Relationship Id="rId13" Type="http://schemas.openxmlformats.org/officeDocument/2006/relationships/tags" Target="../tags/tag675.xml"/><Relationship Id="rId18" Type="http://schemas.openxmlformats.org/officeDocument/2006/relationships/tags" Target="../tags/tag680.xml"/><Relationship Id="rId26" Type="http://schemas.openxmlformats.org/officeDocument/2006/relationships/tags" Target="../tags/tag688.xml"/><Relationship Id="rId39" Type="http://schemas.openxmlformats.org/officeDocument/2006/relationships/tags" Target="../tags/tag701.xml"/><Relationship Id="rId21" Type="http://schemas.openxmlformats.org/officeDocument/2006/relationships/tags" Target="../tags/tag683.xml"/><Relationship Id="rId34" Type="http://schemas.openxmlformats.org/officeDocument/2006/relationships/tags" Target="../tags/tag696.xml"/><Relationship Id="rId7" Type="http://schemas.openxmlformats.org/officeDocument/2006/relationships/tags" Target="../tags/tag669.xml"/><Relationship Id="rId2" Type="http://schemas.openxmlformats.org/officeDocument/2006/relationships/tags" Target="../tags/tag664.xml"/><Relationship Id="rId16" Type="http://schemas.openxmlformats.org/officeDocument/2006/relationships/tags" Target="../tags/tag678.xml"/><Relationship Id="rId20" Type="http://schemas.openxmlformats.org/officeDocument/2006/relationships/tags" Target="../tags/tag682.xml"/><Relationship Id="rId29" Type="http://schemas.openxmlformats.org/officeDocument/2006/relationships/tags" Target="../tags/tag691.xml"/><Relationship Id="rId41" Type="http://schemas.openxmlformats.org/officeDocument/2006/relationships/slideLayout" Target="../slideLayouts/slideLayout2.xml"/><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tags" Target="../tags/tag673.xml"/><Relationship Id="rId24" Type="http://schemas.openxmlformats.org/officeDocument/2006/relationships/tags" Target="../tags/tag686.xml"/><Relationship Id="rId32" Type="http://schemas.openxmlformats.org/officeDocument/2006/relationships/tags" Target="../tags/tag694.xml"/><Relationship Id="rId37" Type="http://schemas.openxmlformats.org/officeDocument/2006/relationships/tags" Target="../tags/tag699.xml"/><Relationship Id="rId40" Type="http://schemas.openxmlformats.org/officeDocument/2006/relationships/tags" Target="../tags/tag702.xml"/><Relationship Id="rId5" Type="http://schemas.openxmlformats.org/officeDocument/2006/relationships/tags" Target="../tags/tag667.xml"/><Relationship Id="rId15" Type="http://schemas.openxmlformats.org/officeDocument/2006/relationships/tags" Target="../tags/tag677.xml"/><Relationship Id="rId23" Type="http://schemas.openxmlformats.org/officeDocument/2006/relationships/tags" Target="../tags/tag685.xml"/><Relationship Id="rId28" Type="http://schemas.openxmlformats.org/officeDocument/2006/relationships/tags" Target="../tags/tag690.xml"/><Relationship Id="rId36" Type="http://schemas.openxmlformats.org/officeDocument/2006/relationships/tags" Target="../tags/tag698.xml"/><Relationship Id="rId10" Type="http://schemas.openxmlformats.org/officeDocument/2006/relationships/tags" Target="../tags/tag672.xml"/><Relationship Id="rId19" Type="http://schemas.openxmlformats.org/officeDocument/2006/relationships/tags" Target="../tags/tag681.xml"/><Relationship Id="rId31" Type="http://schemas.openxmlformats.org/officeDocument/2006/relationships/tags" Target="../tags/tag693.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 Id="rId22" Type="http://schemas.openxmlformats.org/officeDocument/2006/relationships/tags" Target="../tags/tag684.xml"/><Relationship Id="rId27" Type="http://schemas.openxmlformats.org/officeDocument/2006/relationships/tags" Target="../tags/tag689.xml"/><Relationship Id="rId30" Type="http://schemas.openxmlformats.org/officeDocument/2006/relationships/tags" Target="../tags/tag692.xml"/><Relationship Id="rId35" Type="http://schemas.openxmlformats.org/officeDocument/2006/relationships/tags" Target="../tags/tag697.xml"/><Relationship Id="rId8" Type="http://schemas.openxmlformats.org/officeDocument/2006/relationships/tags" Target="../tags/tag670.xml"/><Relationship Id="rId3" Type="http://schemas.openxmlformats.org/officeDocument/2006/relationships/tags" Target="../tags/tag665.xml"/><Relationship Id="rId12" Type="http://schemas.openxmlformats.org/officeDocument/2006/relationships/tags" Target="../tags/tag674.xml"/><Relationship Id="rId17" Type="http://schemas.openxmlformats.org/officeDocument/2006/relationships/tags" Target="../tags/tag679.xml"/><Relationship Id="rId25" Type="http://schemas.openxmlformats.org/officeDocument/2006/relationships/tags" Target="../tags/tag687.xml"/><Relationship Id="rId33" Type="http://schemas.openxmlformats.org/officeDocument/2006/relationships/tags" Target="../tags/tag695.xml"/><Relationship Id="rId38" Type="http://schemas.openxmlformats.org/officeDocument/2006/relationships/tags" Target="../tags/tag70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4.xml"/><Relationship Id="rId1" Type="http://schemas.openxmlformats.org/officeDocument/2006/relationships/tags" Target="../tags/tag703.xml"/></Relationships>
</file>

<file path=ppt/slides/_rels/slide43.xml.rels><?xml version="1.0" encoding="UTF-8" standalone="yes"?>
<Relationships xmlns="http://schemas.openxmlformats.org/package/2006/relationships"><Relationship Id="rId13" Type="http://schemas.openxmlformats.org/officeDocument/2006/relationships/tags" Target="../tags/tag717.xml"/><Relationship Id="rId18" Type="http://schemas.openxmlformats.org/officeDocument/2006/relationships/tags" Target="../tags/tag722.xml"/><Relationship Id="rId26" Type="http://schemas.openxmlformats.org/officeDocument/2006/relationships/tags" Target="../tags/tag730.xml"/><Relationship Id="rId39" Type="http://schemas.openxmlformats.org/officeDocument/2006/relationships/tags" Target="../tags/tag743.xml"/><Relationship Id="rId21" Type="http://schemas.openxmlformats.org/officeDocument/2006/relationships/tags" Target="../tags/tag725.xml"/><Relationship Id="rId34" Type="http://schemas.openxmlformats.org/officeDocument/2006/relationships/tags" Target="../tags/tag738.xml"/><Relationship Id="rId7" Type="http://schemas.openxmlformats.org/officeDocument/2006/relationships/tags" Target="../tags/tag711.xml"/><Relationship Id="rId2" Type="http://schemas.openxmlformats.org/officeDocument/2006/relationships/tags" Target="../tags/tag706.xml"/><Relationship Id="rId16" Type="http://schemas.openxmlformats.org/officeDocument/2006/relationships/tags" Target="../tags/tag720.xml"/><Relationship Id="rId20" Type="http://schemas.openxmlformats.org/officeDocument/2006/relationships/tags" Target="../tags/tag724.xml"/><Relationship Id="rId29" Type="http://schemas.openxmlformats.org/officeDocument/2006/relationships/tags" Target="../tags/tag733.xml"/><Relationship Id="rId41" Type="http://schemas.openxmlformats.org/officeDocument/2006/relationships/slideLayout" Target="../slideLayouts/slideLayout2.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24" Type="http://schemas.openxmlformats.org/officeDocument/2006/relationships/tags" Target="../tags/tag728.xml"/><Relationship Id="rId32" Type="http://schemas.openxmlformats.org/officeDocument/2006/relationships/tags" Target="../tags/tag736.xml"/><Relationship Id="rId37" Type="http://schemas.openxmlformats.org/officeDocument/2006/relationships/tags" Target="../tags/tag741.xml"/><Relationship Id="rId40" Type="http://schemas.openxmlformats.org/officeDocument/2006/relationships/tags" Target="../tags/tag744.xml"/><Relationship Id="rId5" Type="http://schemas.openxmlformats.org/officeDocument/2006/relationships/tags" Target="../tags/tag709.xml"/><Relationship Id="rId15" Type="http://schemas.openxmlformats.org/officeDocument/2006/relationships/tags" Target="../tags/tag719.xml"/><Relationship Id="rId23" Type="http://schemas.openxmlformats.org/officeDocument/2006/relationships/tags" Target="../tags/tag727.xml"/><Relationship Id="rId28" Type="http://schemas.openxmlformats.org/officeDocument/2006/relationships/tags" Target="../tags/tag732.xml"/><Relationship Id="rId36" Type="http://schemas.openxmlformats.org/officeDocument/2006/relationships/tags" Target="../tags/tag740.xml"/><Relationship Id="rId10" Type="http://schemas.openxmlformats.org/officeDocument/2006/relationships/tags" Target="../tags/tag714.xml"/><Relationship Id="rId19" Type="http://schemas.openxmlformats.org/officeDocument/2006/relationships/tags" Target="../tags/tag723.xml"/><Relationship Id="rId31" Type="http://schemas.openxmlformats.org/officeDocument/2006/relationships/tags" Target="../tags/tag735.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tags" Target="../tags/tag718.xml"/><Relationship Id="rId22" Type="http://schemas.openxmlformats.org/officeDocument/2006/relationships/tags" Target="../tags/tag726.xml"/><Relationship Id="rId27" Type="http://schemas.openxmlformats.org/officeDocument/2006/relationships/tags" Target="../tags/tag731.xml"/><Relationship Id="rId30" Type="http://schemas.openxmlformats.org/officeDocument/2006/relationships/tags" Target="../tags/tag734.xml"/><Relationship Id="rId35" Type="http://schemas.openxmlformats.org/officeDocument/2006/relationships/tags" Target="../tags/tag739.xml"/><Relationship Id="rId8" Type="http://schemas.openxmlformats.org/officeDocument/2006/relationships/tags" Target="../tags/tag712.xml"/><Relationship Id="rId3" Type="http://schemas.openxmlformats.org/officeDocument/2006/relationships/tags" Target="../tags/tag707.xml"/><Relationship Id="rId12" Type="http://schemas.openxmlformats.org/officeDocument/2006/relationships/tags" Target="../tags/tag716.xml"/><Relationship Id="rId17" Type="http://schemas.openxmlformats.org/officeDocument/2006/relationships/tags" Target="../tags/tag721.xml"/><Relationship Id="rId25" Type="http://schemas.openxmlformats.org/officeDocument/2006/relationships/tags" Target="../tags/tag729.xml"/><Relationship Id="rId33" Type="http://schemas.openxmlformats.org/officeDocument/2006/relationships/tags" Target="../tags/tag737.xml"/><Relationship Id="rId38" Type="http://schemas.openxmlformats.org/officeDocument/2006/relationships/tags" Target="../tags/tag742.xml"/></Relationships>
</file>

<file path=ppt/slides/_rels/slide44.xml.rels><?xml version="1.0" encoding="UTF-8" standalone="yes"?>
<Relationships xmlns="http://schemas.openxmlformats.org/package/2006/relationships"><Relationship Id="rId3" Type="http://schemas.openxmlformats.org/officeDocument/2006/relationships/tags" Target="../tags/tag747.xml"/><Relationship Id="rId2" Type="http://schemas.openxmlformats.org/officeDocument/2006/relationships/tags" Target="../tags/tag746.xml"/><Relationship Id="rId1" Type="http://schemas.openxmlformats.org/officeDocument/2006/relationships/tags" Target="../tags/tag745.xml"/><Relationship Id="rId5" Type="http://schemas.openxmlformats.org/officeDocument/2006/relationships/slideLayout" Target="../slideLayouts/slideLayout2.xml"/><Relationship Id="rId4" Type="http://schemas.openxmlformats.org/officeDocument/2006/relationships/tags" Target="../tags/tag748.xml"/></Relationships>
</file>

<file path=ppt/slides/_rels/slide45.xml.rels><?xml version="1.0" encoding="UTF-8" standalone="yes"?>
<Relationships xmlns="http://schemas.openxmlformats.org/package/2006/relationships"><Relationship Id="rId13" Type="http://schemas.openxmlformats.org/officeDocument/2006/relationships/tags" Target="../tags/tag761.xml"/><Relationship Id="rId18" Type="http://schemas.openxmlformats.org/officeDocument/2006/relationships/tags" Target="../tags/tag766.xml"/><Relationship Id="rId26" Type="http://schemas.openxmlformats.org/officeDocument/2006/relationships/tags" Target="../tags/tag774.xml"/><Relationship Id="rId39" Type="http://schemas.openxmlformats.org/officeDocument/2006/relationships/tags" Target="../tags/tag787.xml"/><Relationship Id="rId21" Type="http://schemas.openxmlformats.org/officeDocument/2006/relationships/tags" Target="../tags/tag769.xml"/><Relationship Id="rId34" Type="http://schemas.openxmlformats.org/officeDocument/2006/relationships/tags" Target="../tags/tag782.xml"/><Relationship Id="rId7" Type="http://schemas.openxmlformats.org/officeDocument/2006/relationships/tags" Target="../tags/tag755.xml"/><Relationship Id="rId2" Type="http://schemas.openxmlformats.org/officeDocument/2006/relationships/tags" Target="../tags/tag750.xml"/><Relationship Id="rId16" Type="http://schemas.openxmlformats.org/officeDocument/2006/relationships/tags" Target="../tags/tag764.xml"/><Relationship Id="rId20" Type="http://schemas.openxmlformats.org/officeDocument/2006/relationships/tags" Target="../tags/tag768.xml"/><Relationship Id="rId29" Type="http://schemas.openxmlformats.org/officeDocument/2006/relationships/tags" Target="../tags/tag777.xml"/><Relationship Id="rId41" Type="http://schemas.openxmlformats.org/officeDocument/2006/relationships/slideLayout" Target="../slideLayouts/slideLayout2.xml"/><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tags" Target="../tags/tag759.xml"/><Relationship Id="rId24" Type="http://schemas.openxmlformats.org/officeDocument/2006/relationships/tags" Target="../tags/tag772.xml"/><Relationship Id="rId32" Type="http://schemas.openxmlformats.org/officeDocument/2006/relationships/tags" Target="../tags/tag780.xml"/><Relationship Id="rId37" Type="http://schemas.openxmlformats.org/officeDocument/2006/relationships/tags" Target="../tags/tag785.xml"/><Relationship Id="rId40" Type="http://schemas.openxmlformats.org/officeDocument/2006/relationships/tags" Target="../tags/tag788.xml"/><Relationship Id="rId5" Type="http://schemas.openxmlformats.org/officeDocument/2006/relationships/tags" Target="../tags/tag753.xml"/><Relationship Id="rId15" Type="http://schemas.openxmlformats.org/officeDocument/2006/relationships/tags" Target="../tags/tag763.xml"/><Relationship Id="rId23" Type="http://schemas.openxmlformats.org/officeDocument/2006/relationships/tags" Target="../tags/tag771.xml"/><Relationship Id="rId28" Type="http://schemas.openxmlformats.org/officeDocument/2006/relationships/tags" Target="../tags/tag776.xml"/><Relationship Id="rId36" Type="http://schemas.openxmlformats.org/officeDocument/2006/relationships/tags" Target="../tags/tag784.xml"/><Relationship Id="rId10" Type="http://schemas.openxmlformats.org/officeDocument/2006/relationships/tags" Target="../tags/tag758.xml"/><Relationship Id="rId19" Type="http://schemas.openxmlformats.org/officeDocument/2006/relationships/tags" Target="../tags/tag767.xml"/><Relationship Id="rId31" Type="http://schemas.openxmlformats.org/officeDocument/2006/relationships/tags" Target="../tags/tag779.xml"/><Relationship Id="rId4" Type="http://schemas.openxmlformats.org/officeDocument/2006/relationships/tags" Target="../tags/tag752.xml"/><Relationship Id="rId9" Type="http://schemas.openxmlformats.org/officeDocument/2006/relationships/tags" Target="../tags/tag757.xml"/><Relationship Id="rId14" Type="http://schemas.openxmlformats.org/officeDocument/2006/relationships/tags" Target="../tags/tag762.xml"/><Relationship Id="rId22" Type="http://schemas.openxmlformats.org/officeDocument/2006/relationships/tags" Target="../tags/tag770.xml"/><Relationship Id="rId27" Type="http://schemas.openxmlformats.org/officeDocument/2006/relationships/tags" Target="../tags/tag775.xml"/><Relationship Id="rId30" Type="http://schemas.openxmlformats.org/officeDocument/2006/relationships/tags" Target="../tags/tag778.xml"/><Relationship Id="rId35" Type="http://schemas.openxmlformats.org/officeDocument/2006/relationships/tags" Target="../tags/tag783.xml"/><Relationship Id="rId8" Type="http://schemas.openxmlformats.org/officeDocument/2006/relationships/tags" Target="../tags/tag756.xml"/><Relationship Id="rId3" Type="http://schemas.openxmlformats.org/officeDocument/2006/relationships/tags" Target="../tags/tag751.xml"/><Relationship Id="rId12" Type="http://schemas.openxmlformats.org/officeDocument/2006/relationships/tags" Target="../tags/tag760.xml"/><Relationship Id="rId17" Type="http://schemas.openxmlformats.org/officeDocument/2006/relationships/tags" Target="../tags/tag765.xml"/><Relationship Id="rId25" Type="http://schemas.openxmlformats.org/officeDocument/2006/relationships/tags" Target="../tags/tag773.xml"/><Relationship Id="rId33" Type="http://schemas.openxmlformats.org/officeDocument/2006/relationships/tags" Target="../tags/tag781.xml"/><Relationship Id="rId38" Type="http://schemas.openxmlformats.org/officeDocument/2006/relationships/tags" Target="../tags/tag786.xml"/></Relationships>
</file>

<file path=ppt/slides/_rels/slide46.xml.rels><?xml version="1.0" encoding="UTF-8" standalone="yes"?>
<Relationships xmlns="http://schemas.openxmlformats.org/package/2006/relationships"><Relationship Id="rId13" Type="http://schemas.openxmlformats.org/officeDocument/2006/relationships/tags" Target="../tags/tag801.xml"/><Relationship Id="rId18" Type="http://schemas.openxmlformats.org/officeDocument/2006/relationships/tags" Target="../tags/tag806.xml"/><Relationship Id="rId26" Type="http://schemas.openxmlformats.org/officeDocument/2006/relationships/tags" Target="../tags/tag814.xml"/><Relationship Id="rId39" Type="http://schemas.openxmlformats.org/officeDocument/2006/relationships/tags" Target="../tags/tag827.xml"/><Relationship Id="rId21" Type="http://schemas.openxmlformats.org/officeDocument/2006/relationships/tags" Target="../tags/tag809.xml"/><Relationship Id="rId34" Type="http://schemas.openxmlformats.org/officeDocument/2006/relationships/tags" Target="../tags/tag822.xml"/><Relationship Id="rId7" Type="http://schemas.openxmlformats.org/officeDocument/2006/relationships/tags" Target="../tags/tag795.xml"/><Relationship Id="rId2" Type="http://schemas.openxmlformats.org/officeDocument/2006/relationships/tags" Target="../tags/tag790.xml"/><Relationship Id="rId16" Type="http://schemas.openxmlformats.org/officeDocument/2006/relationships/tags" Target="../tags/tag804.xml"/><Relationship Id="rId20" Type="http://schemas.openxmlformats.org/officeDocument/2006/relationships/tags" Target="../tags/tag808.xml"/><Relationship Id="rId29" Type="http://schemas.openxmlformats.org/officeDocument/2006/relationships/tags" Target="../tags/tag817.xml"/><Relationship Id="rId41" Type="http://schemas.openxmlformats.org/officeDocument/2006/relationships/slideLayout" Target="../slideLayouts/slideLayout2.xml"/><Relationship Id="rId1" Type="http://schemas.openxmlformats.org/officeDocument/2006/relationships/tags" Target="../tags/tag789.xml"/><Relationship Id="rId6" Type="http://schemas.openxmlformats.org/officeDocument/2006/relationships/tags" Target="../tags/tag794.xml"/><Relationship Id="rId11" Type="http://schemas.openxmlformats.org/officeDocument/2006/relationships/tags" Target="../tags/tag799.xml"/><Relationship Id="rId24" Type="http://schemas.openxmlformats.org/officeDocument/2006/relationships/tags" Target="../tags/tag812.xml"/><Relationship Id="rId32" Type="http://schemas.openxmlformats.org/officeDocument/2006/relationships/tags" Target="../tags/tag820.xml"/><Relationship Id="rId37" Type="http://schemas.openxmlformats.org/officeDocument/2006/relationships/tags" Target="../tags/tag825.xml"/><Relationship Id="rId40" Type="http://schemas.openxmlformats.org/officeDocument/2006/relationships/tags" Target="../tags/tag828.xml"/><Relationship Id="rId5" Type="http://schemas.openxmlformats.org/officeDocument/2006/relationships/tags" Target="../tags/tag793.xml"/><Relationship Id="rId15" Type="http://schemas.openxmlformats.org/officeDocument/2006/relationships/tags" Target="../tags/tag803.xml"/><Relationship Id="rId23" Type="http://schemas.openxmlformats.org/officeDocument/2006/relationships/tags" Target="../tags/tag811.xml"/><Relationship Id="rId28" Type="http://schemas.openxmlformats.org/officeDocument/2006/relationships/tags" Target="../tags/tag816.xml"/><Relationship Id="rId36" Type="http://schemas.openxmlformats.org/officeDocument/2006/relationships/tags" Target="../tags/tag824.xml"/><Relationship Id="rId10" Type="http://schemas.openxmlformats.org/officeDocument/2006/relationships/tags" Target="../tags/tag798.xml"/><Relationship Id="rId19" Type="http://schemas.openxmlformats.org/officeDocument/2006/relationships/tags" Target="../tags/tag807.xml"/><Relationship Id="rId31" Type="http://schemas.openxmlformats.org/officeDocument/2006/relationships/tags" Target="../tags/tag819.xml"/><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tags" Target="../tags/tag802.xml"/><Relationship Id="rId22" Type="http://schemas.openxmlformats.org/officeDocument/2006/relationships/tags" Target="../tags/tag810.xml"/><Relationship Id="rId27" Type="http://schemas.openxmlformats.org/officeDocument/2006/relationships/tags" Target="../tags/tag815.xml"/><Relationship Id="rId30" Type="http://schemas.openxmlformats.org/officeDocument/2006/relationships/tags" Target="../tags/tag818.xml"/><Relationship Id="rId35" Type="http://schemas.openxmlformats.org/officeDocument/2006/relationships/tags" Target="../tags/tag823.xml"/><Relationship Id="rId8" Type="http://schemas.openxmlformats.org/officeDocument/2006/relationships/tags" Target="../tags/tag796.xml"/><Relationship Id="rId3" Type="http://schemas.openxmlformats.org/officeDocument/2006/relationships/tags" Target="../tags/tag791.xml"/><Relationship Id="rId12" Type="http://schemas.openxmlformats.org/officeDocument/2006/relationships/tags" Target="../tags/tag800.xml"/><Relationship Id="rId17" Type="http://schemas.openxmlformats.org/officeDocument/2006/relationships/tags" Target="../tags/tag805.xml"/><Relationship Id="rId25" Type="http://schemas.openxmlformats.org/officeDocument/2006/relationships/tags" Target="../tags/tag813.xml"/><Relationship Id="rId33" Type="http://schemas.openxmlformats.org/officeDocument/2006/relationships/tags" Target="../tags/tag821.xml"/><Relationship Id="rId38" Type="http://schemas.openxmlformats.org/officeDocument/2006/relationships/tags" Target="../tags/tag8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0.xml"/><Relationship Id="rId1" Type="http://schemas.openxmlformats.org/officeDocument/2006/relationships/tags" Target="../tags/tag829.xml"/><Relationship Id="rId4"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833.xml"/><Relationship Id="rId2" Type="http://schemas.openxmlformats.org/officeDocument/2006/relationships/tags" Target="../tags/tag832.xml"/><Relationship Id="rId1" Type="http://schemas.openxmlformats.org/officeDocument/2006/relationships/tags" Target="../tags/tag831.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836.xml"/><Relationship Id="rId7" Type="http://schemas.openxmlformats.org/officeDocument/2006/relationships/slideLayout" Target="../slideLayouts/slideLayout4.xml"/><Relationship Id="rId2" Type="http://schemas.openxmlformats.org/officeDocument/2006/relationships/tags" Target="../tags/tag835.xml"/><Relationship Id="rId1" Type="http://schemas.openxmlformats.org/officeDocument/2006/relationships/tags" Target="../tags/tag834.xml"/><Relationship Id="rId6" Type="http://schemas.openxmlformats.org/officeDocument/2006/relationships/tags" Target="../tags/tag839.xml"/><Relationship Id="rId5" Type="http://schemas.openxmlformats.org/officeDocument/2006/relationships/tags" Target="../tags/tag838.xml"/><Relationship Id="rId4" Type="http://schemas.openxmlformats.org/officeDocument/2006/relationships/tags" Target="../tags/tag837.xml"/></Relationships>
</file>

<file path=ppt/slides/_rels/slide52.xml.rels><?xml version="1.0" encoding="UTF-8" standalone="yes"?>
<Relationships xmlns="http://schemas.openxmlformats.org/package/2006/relationships"><Relationship Id="rId13" Type="http://schemas.openxmlformats.org/officeDocument/2006/relationships/tags" Target="../tags/tag852.xml"/><Relationship Id="rId18" Type="http://schemas.openxmlformats.org/officeDocument/2006/relationships/tags" Target="../tags/tag857.xml"/><Relationship Id="rId26" Type="http://schemas.openxmlformats.org/officeDocument/2006/relationships/tags" Target="../tags/tag865.xml"/><Relationship Id="rId39" Type="http://schemas.openxmlformats.org/officeDocument/2006/relationships/tags" Target="../tags/tag878.xml"/><Relationship Id="rId21" Type="http://schemas.openxmlformats.org/officeDocument/2006/relationships/tags" Target="../tags/tag860.xml"/><Relationship Id="rId34" Type="http://schemas.openxmlformats.org/officeDocument/2006/relationships/tags" Target="../tags/tag873.xml"/><Relationship Id="rId42" Type="http://schemas.openxmlformats.org/officeDocument/2006/relationships/tags" Target="../tags/tag881.xml"/><Relationship Id="rId7" Type="http://schemas.openxmlformats.org/officeDocument/2006/relationships/tags" Target="../tags/tag846.xml"/><Relationship Id="rId2" Type="http://schemas.openxmlformats.org/officeDocument/2006/relationships/tags" Target="../tags/tag841.xml"/><Relationship Id="rId16" Type="http://schemas.openxmlformats.org/officeDocument/2006/relationships/tags" Target="../tags/tag855.xml"/><Relationship Id="rId20" Type="http://schemas.openxmlformats.org/officeDocument/2006/relationships/tags" Target="../tags/tag859.xml"/><Relationship Id="rId29" Type="http://schemas.openxmlformats.org/officeDocument/2006/relationships/tags" Target="../tags/tag868.xml"/><Relationship Id="rId41" Type="http://schemas.openxmlformats.org/officeDocument/2006/relationships/tags" Target="../tags/tag880.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tags" Target="../tags/tag850.xml"/><Relationship Id="rId24" Type="http://schemas.openxmlformats.org/officeDocument/2006/relationships/tags" Target="../tags/tag863.xml"/><Relationship Id="rId32" Type="http://schemas.openxmlformats.org/officeDocument/2006/relationships/tags" Target="../tags/tag871.xml"/><Relationship Id="rId37" Type="http://schemas.openxmlformats.org/officeDocument/2006/relationships/tags" Target="../tags/tag876.xml"/><Relationship Id="rId40" Type="http://schemas.openxmlformats.org/officeDocument/2006/relationships/tags" Target="../tags/tag879.xml"/><Relationship Id="rId5" Type="http://schemas.openxmlformats.org/officeDocument/2006/relationships/tags" Target="../tags/tag844.xml"/><Relationship Id="rId15" Type="http://schemas.openxmlformats.org/officeDocument/2006/relationships/tags" Target="../tags/tag854.xml"/><Relationship Id="rId23" Type="http://schemas.openxmlformats.org/officeDocument/2006/relationships/tags" Target="../tags/tag862.xml"/><Relationship Id="rId28" Type="http://schemas.openxmlformats.org/officeDocument/2006/relationships/tags" Target="../tags/tag867.xml"/><Relationship Id="rId36" Type="http://schemas.openxmlformats.org/officeDocument/2006/relationships/tags" Target="../tags/tag875.xml"/><Relationship Id="rId10" Type="http://schemas.openxmlformats.org/officeDocument/2006/relationships/tags" Target="../tags/tag849.xml"/><Relationship Id="rId19" Type="http://schemas.openxmlformats.org/officeDocument/2006/relationships/tags" Target="../tags/tag858.xml"/><Relationship Id="rId31" Type="http://schemas.openxmlformats.org/officeDocument/2006/relationships/tags" Target="../tags/tag870.xml"/><Relationship Id="rId44" Type="http://schemas.openxmlformats.org/officeDocument/2006/relationships/notesSlide" Target="../notesSlides/notesSlide24.xml"/><Relationship Id="rId4" Type="http://schemas.openxmlformats.org/officeDocument/2006/relationships/tags" Target="../tags/tag843.xml"/><Relationship Id="rId9" Type="http://schemas.openxmlformats.org/officeDocument/2006/relationships/tags" Target="../tags/tag848.xml"/><Relationship Id="rId14" Type="http://schemas.openxmlformats.org/officeDocument/2006/relationships/tags" Target="../tags/tag853.xml"/><Relationship Id="rId22" Type="http://schemas.openxmlformats.org/officeDocument/2006/relationships/tags" Target="../tags/tag861.xml"/><Relationship Id="rId27" Type="http://schemas.openxmlformats.org/officeDocument/2006/relationships/tags" Target="../tags/tag866.xml"/><Relationship Id="rId30" Type="http://schemas.openxmlformats.org/officeDocument/2006/relationships/tags" Target="../tags/tag869.xml"/><Relationship Id="rId35" Type="http://schemas.openxmlformats.org/officeDocument/2006/relationships/tags" Target="../tags/tag874.xml"/><Relationship Id="rId43" Type="http://schemas.openxmlformats.org/officeDocument/2006/relationships/slideLayout" Target="../slideLayouts/slideLayout4.xml"/><Relationship Id="rId8" Type="http://schemas.openxmlformats.org/officeDocument/2006/relationships/tags" Target="../tags/tag847.xml"/><Relationship Id="rId3" Type="http://schemas.openxmlformats.org/officeDocument/2006/relationships/tags" Target="../tags/tag842.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tags" Target="../tags/tag864.xml"/><Relationship Id="rId33" Type="http://schemas.openxmlformats.org/officeDocument/2006/relationships/tags" Target="../tags/tag872.xml"/><Relationship Id="rId38" Type="http://schemas.openxmlformats.org/officeDocument/2006/relationships/tags" Target="../tags/tag877.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884.xml"/><Relationship Id="rId7" Type="http://schemas.openxmlformats.org/officeDocument/2006/relationships/slideLayout" Target="../slideLayouts/slideLayout5.xml"/><Relationship Id="rId2" Type="http://schemas.openxmlformats.org/officeDocument/2006/relationships/tags" Target="../tags/tag883.xml"/><Relationship Id="rId1" Type="http://schemas.openxmlformats.org/officeDocument/2006/relationships/tags" Target="../tags/tag882.xml"/><Relationship Id="rId6" Type="http://schemas.openxmlformats.org/officeDocument/2006/relationships/tags" Target="../tags/tag887.xml"/><Relationship Id="rId5" Type="http://schemas.openxmlformats.org/officeDocument/2006/relationships/tags" Target="../tags/tag886.xml"/><Relationship Id="rId4" Type="http://schemas.openxmlformats.org/officeDocument/2006/relationships/tags" Target="../tags/tag885.xml"/><Relationship Id="rId9"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890.xml"/><Relationship Id="rId7" Type="http://schemas.openxmlformats.org/officeDocument/2006/relationships/slideLayout" Target="../slideLayouts/slideLayout4.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5" Type="http://schemas.openxmlformats.org/officeDocument/2006/relationships/tags" Target="../tags/tag892.xml"/><Relationship Id="rId4" Type="http://schemas.openxmlformats.org/officeDocument/2006/relationships/tags" Target="../tags/tag891.xml"/></Relationships>
</file>

<file path=ppt/slides/_rels/slide55.xml.rels><?xml version="1.0" encoding="UTF-8" standalone="yes"?>
<Relationships xmlns="http://schemas.openxmlformats.org/package/2006/relationships"><Relationship Id="rId13" Type="http://schemas.openxmlformats.org/officeDocument/2006/relationships/tags" Target="../tags/tag906.xml"/><Relationship Id="rId18" Type="http://schemas.openxmlformats.org/officeDocument/2006/relationships/tags" Target="../tags/tag911.xml"/><Relationship Id="rId26" Type="http://schemas.openxmlformats.org/officeDocument/2006/relationships/tags" Target="../tags/tag919.xml"/><Relationship Id="rId39" Type="http://schemas.openxmlformats.org/officeDocument/2006/relationships/tags" Target="../tags/tag932.xml"/><Relationship Id="rId21" Type="http://schemas.openxmlformats.org/officeDocument/2006/relationships/tags" Target="../tags/tag914.xml"/><Relationship Id="rId34" Type="http://schemas.openxmlformats.org/officeDocument/2006/relationships/tags" Target="../tags/tag927.xml"/><Relationship Id="rId42" Type="http://schemas.openxmlformats.org/officeDocument/2006/relationships/tags" Target="../tags/tag935.xml"/><Relationship Id="rId47" Type="http://schemas.openxmlformats.org/officeDocument/2006/relationships/notesSlide" Target="../notesSlides/notesSlide27.xml"/><Relationship Id="rId7" Type="http://schemas.openxmlformats.org/officeDocument/2006/relationships/tags" Target="../tags/tag900.xml"/><Relationship Id="rId2" Type="http://schemas.openxmlformats.org/officeDocument/2006/relationships/tags" Target="../tags/tag895.xml"/><Relationship Id="rId16" Type="http://schemas.openxmlformats.org/officeDocument/2006/relationships/tags" Target="../tags/tag909.xml"/><Relationship Id="rId29" Type="http://schemas.openxmlformats.org/officeDocument/2006/relationships/tags" Target="../tags/tag922.xml"/><Relationship Id="rId1" Type="http://schemas.openxmlformats.org/officeDocument/2006/relationships/tags" Target="../tags/tag894.xml"/><Relationship Id="rId6" Type="http://schemas.openxmlformats.org/officeDocument/2006/relationships/tags" Target="../tags/tag899.xml"/><Relationship Id="rId11" Type="http://schemas.openxmlformats.org/officeDocument/2006/relationships/tags" Target="../tags/tag904.xml"/><Relationship Id="rId24" Type="http://schemas.openxmlformats.org/officeDocument/2006/relationships/tags" Target="../tags/tag917.xml"/><Relationship Id="rId32" Type="http://schemas.openxmlformats.org/officeDocument/2006/relationships/tags" Target="../tags/tag925.xml"/><Relationship Id="rId37" Type="http://schemas.openxmlformats.org/officeDocument/2006/relationships/tags" Target="../tags/tag930.xml"/><Relationship Id="rId40" Type="http://schemas.openxmlformats.org/officeDocument/2006/relationships/tags" Target="../tags/tag933.xml"/><Relationship Id="rId45" Type="http://schemas.openxmlformats.org/officeDocument/2006/relationships/tags" Target="../tags/tag938.xml"/><Relationship Id="rId5" Type="http://schemas.openxmlformats.org/officeDocument/2006/relationships/tags" Target="../tags/tag898.xml"/><Relationship Id="rId15" Type="http://schemas.openxmlformats.org/officeDocument/2006/relationships/tags" Target="../tags/tag908.xml"/><Relationship Id="rId23" Type="http://schemas.openxmlformats.org/officeDocument/2006/relationships/tags" Target="../tags/tag916.xml"/><Relationship Id="rId28" Type="http://schemas.openxmlformats.org/officeDocument/2006/relationships/tags" Target="../tags/tag921.xml"/><Relationship Id="rId36" Type="http://schemas.openxmlformats.org/officeDocument/2006/relationships/tags" Target="../tags/tag929.xml"/><Relationship Id="rId10" Type="http://schemas.openxmlformats.org/officeDocument/2006/relationships/tags" Target="../tags/tag903.xml"/><Relationship Id="rId19" Type="http://schemas.openxmlformats.org/officeDocument/2006/relationships/tags" Target="../tags/tag912.xml"/><Relationship Id="rId31" Type="http://schemas.openxmlformats.org/officeDocument/2006/relationships/tags" Target="../tags/tag924.xml"/><Relationship Id="rId44" Type="http://schemas.openxmlformats.org/officeDocument/2006/relationships/tags" Target="../tags/tag937.xml"/><Relationship Id="rId4" Type="http://schemas.openxmlformats.org/officeDocument/2006/relationships/tags" Target="../tags/tag897.xml"/><Relationship Id="rId9" Type="http://schemas.openxmlformats.org/officeDocument/2006/relationships/tags" Target="../tags/tag902.xml"/><Relationship Id="rId14" Type="http://schemas.openxmlformats.org/officeDocument/2006/relationships/tags" Target="../tags/tag907.xml"/><Relationship Id="rId22" Type="http://schemas.openxmlformats.org/officeDocument/2006/relationships/tags" Target="../tags/tag915.xml"/><Relationship Id="rId27" Type="http://schemas.openxmlformats.org/officeDocument/2006/relationships/tags" Target="../tags/tag920.xml"/><Relationship Id="rId30" Type="http://schemas.openxmlformats.org/officeDocument/2006/relationships/tags" Target="../tags/tag923.xml"/><Relationship Id="rId35" Type="http://schemas.openxmlformats.org/officeDocument/2006/relationships/tags" Target="../tags/tag928.xml"/><Relationship Id="rId43" Type="http://schemas.openxmlformats.org/officeDocument/2006/relationships/tags" Target="../tags/tag936.xml"/><Relationship Id="rId8" Type="http://schemas.openxmlformats.org/officeDocument/2006/relationships/tags" Target="../tags/tag901.xml"/><Relationship Id="rId3" Type="http://schemas.openxmlformats.org/officeDocument/2006/relationships/tags" Target="../tags/tag896.xml"/><Relationship Id="rId12" Type="http://schemas.openxmlformats.org/officeDocument/2006/relationships/tags" Target="../tags/tag905.xml"/><Relationship Id="rId17" Type="http://schemas.openxmlformats.org/officeDocument/2006/relationships/tags" Target="../tags/tag910.xml"/><Relationship Id="rId25" Type="http://schemas.openxmlformats.org/officeDocument/2006/relationships/tags" Target="../tags/tag918.xml"/><Relationship Id="rId33" Type="http://schemas.openxmlformats.org/officeDocument/2006/relationships/tags" Target="../tags/tag926.xml"/><Relationship Id="rId38" Type="http://schemas.openxmlformats.org/officeDocument/2006/relationships/tags" Target="../tags/tag931.xml"/><Relationship Id="rId46" Type="http://schemas.openxmlformats.org/officeDocument/2006/relationships/slideLayout" Target="../slideLayouts/slideLayout4.xml"/><Relationship Id="rId20" Type="http://schemas.openxmlformats.org/officeDocument/2006/relationships/tags" Target="../tags/tag913.xml"/><Relationship Id="rId41" Type="http://schemas.openxmlformats.org/officeDocument/2006/relationships/tags" Target="../tags/tag934.xml"/></Relationships>
</file>

<file path=ppt/slides/_rels/slide56.xml.rels><?xml version="1.0" encoding="UTF-8" standalone="yes"?>
<Relationships xmlns="http://schemas.openxmlformats.org/package/2006/relationships"><Relationship Id="rId8" Type="http://schemas.openxmlformats.org/officeDocument/2006/relationships/tags" Target="../tags/tag946.xml"/><Relationship Id="rId3" Type="http://schemas.openxmlformats.org/officeDocument/2006/relationships/tags" Target="../tags/tag941.xml"/><Relationship Id="rId7" Type="http://schemas.openxmlformats.org/officeDocument/2006/relationships/tags" Target="../tags/tag945.xml"/><Relationship Id="rId2" Type="http://schemas.openxmlformats.org/officeDocument/2006/relationships/tags" Target="../tags/tag940.xml"/><Relationship Id="rId1" Type="http://schemas.openxmlformats.org/officeDocument/2006/relationships/tags" Target="../tags/tag939.xml"/><Relationship Id="rId6" Type="http://schemas.openxmlformats.org/officeDocument/2006/relationships/tags" Target="../tags/tag944.xml"/><Relationship Id="rId11" Type="http://schemas.openxmlformats.org/officeDocument/2006/relationships/notesSlide" Target="../notesSlides/notesSlide28.xml"/><Relationship Id="rId5" Type="http://schemas.openxmlformats.org/officeDocument/2006/relationships/tags" Target="../tags/tag943.xml"/><Relationship Id="rId10" Type="http://schemas.openxmlformats.org/officeDocument/2006/relationships/slideLayout" Target="../slideLayouts/slideLayout4.xml"/><Relationship Id="rId4" Type="http://schemas.openxmlformats.org/officeDocument/2006/relationships/tags" Target="../tags/tag942.xml"/><Relationship Id="rId9" Type="http://schemas.openxmlformats.org/officeDocument/2006/relationships/tags" Target="../tags/tag947.xml"/></Relationships>
</file>

<file path=ppt/slides/_rels/slide57.xml.rels><?xml version="1.0" encoding="UTF-8" standalone="yes"?>
<Relationships xmlns="http://schemas.openxmlformats.org/package/2006/relationships"><Relationship Id="rId13" Type="http://schemas.openxmlformats.org/officeDocument/2006/relationships/tags" Target="../tags/tag960.xml"/><Relationship Id="rId18" Type="http://schemas.openxmlformats.org/officeDocument/2006/relationships/tags" Target="../tags/tag965.xml"/><Relationship Id="rId26" Type="http://schemas.openxmlformats.org/officeDocument/2006/relationships/tags" Target="../tags/tag973.xml"/><Relationship Id="rId39" Type="http://schemas.openxmlformats.org/officeDocument/2006/relationships/tags" Target="../tags/tag986.xml"/><Relationship Id="rId21" Type="http://schemas.openxmlformats.org/officeDocument/2006/relationships/tags" Target="../tags/tag968.xml"/><Relationship Id="rId34" Type="http://schemas.openxmlformats.org/officeDocument/2006/relationships/tags" Target="../tags/tag981.xml"/><Relationship Id="rId42" Type="http://schemas.openxmlformats.org/officeDocument/2006/relationships/tags" Target="../tags/tag989.xml"/><Relationship Id="rId47" Type="http://schemas.openxmlformats.org/officeDocument/2006/relationships/tags" Target="../tags/tag994.xml"/><Relationship Id="rId50" Type="http://schemas.openxmlformats.org/officeDocument/2006/relationships/tags" Target="../tags/tag997.xml"/><Relationship Id="rId7" Type="http://schemas.openxmlformats.org/officeDocument/2006/relationships/tags" Target="../tags/tag954.xml"/><Relationship Id="rId2" Type="http://schemas.openxmlformats.org/officeDocument/2006/relationships/tags" Target="../tags/tag949.xml"/><Relationship Id="rId16" Type="http://schemas.openxmlformats.org/officeDocument/2006/relationships/tags" Target="../tags/tag963.xml"/><Relationship Id="rId29" Type="http://schemas.openxmlformats.org/officeDocument/2006/relationships/tags" Target="../tags/tag976.xml"/><Relationship Id="rId11" Type="http://schemas.openxmlformats.org/officeDocument/2006/relationships/tags" Target="../tags/tag958.xml"/><Relationship Id="rId24" Type="http://schemas.openxmlformats.org/officeDocument/2006/relationships/tags" Target="../tags/tag971.xml"/><Relationship Id="rId32" Type="http://schemas.openxmlformats.org/officeDocument/2006/relationships/tags" Target="../tags/tag979.xml"/><Relationship Id="rId37" Type="http://schemas.openxmlformats.org/officeDocument/2006/relationships/tags" Target="../tags/tag984.xml"/><Relationship Id="rId40" Type="http://schemas.openxmlformats.org/officeDocument/2006/relationships/tags" Target="../tags/tag987.xml"/><Relationship Id="rId45" Type="http://schemas.openxmlformats.org/officeDocument/2006/relationships/tags" Target="../tags/tag992.xml"/><Relationship Id="rId53" Type="http://schemas.openxmlformats.org/officeDocument/2006/relationships/notesSlide" Target="../notesSlides/notesSlide29.xml"/><Relationship Id="rId5" Type="http://schemas.openxmlformats.org/officeDocument/2006/relationships/tags" Target="../tags/tag952.xml"/><Relationship Id="rId10" Type="http://schemas.openxmlformats.org/officeDocument/2006/relationships/tags" Target="../tags/tag957.xml"/><Relationship Id="rId19" Type="http://schemas.openxmlformats.org/officeDocument/2006/relationships/tags" Target="../tags/tag966.xml"/><Relationship Id="rId31" Type="http://schemas.openxmlformats.org/officeDocument/2006/relationships/tags" Target="../tags/tag978.xml"/><Relationship Id="rId44" Type="http://schemas.openxmlformats.org/officeDocument/2006/relationships/tags" Target="../tags/tag991.xml"/><Relationship Id="rId52" Type="http://schemas.openxmlformats.org/officeDocument/2006/relationships/slideLayout" Target="../slideLayouts/slideLayout4.xml"/><Relationship Id="rId4" Type="http://schemas.openxmlformats.org/officeDocument/2006/relationships/tags" Target="../tags/tag951.xml"/><Relationship Id="rId9" Type="http://schemas.openxmlformats.org/officeDocument/2006/relationships/tags" Target="../tags/tag956.xml"/><Relationship Id="rId14" Type="http://schemas.openxmlformats.org/officeDocument/2006/relationships/tags" Target="../tags/tag961.xml"/><Relationship Id="rId22" Type="http://schemas.openxmlformats.org/officeDocument/2006/relationships/tags" Target="../tags/tag969.xml"/><Relationship Id="rId27" Type="http://schemas.openxmlformats.org/officeDocument/2006/relationships/tags" Target="../tags/tag974.xml"/><Relationship Id="rId30" Type="http://schemas.openxmlformats.org/officeDocument/2006/relationships/tags" Target="../tags/tag977.xml"/><Relationship Id="rId35" Type="http://schemas.openxmlformats.org/officeDocument/2006/relationships/tags" Target="../tags/tag982.xml"/><Relationship Id="rId43" Type="http://schemas.openxmlformats.org/officeDocument/2006/relationships/tags" Target="../tags/tag990.xml"/><Relationship Id="rId48" Type="http://schemas.openxmlformats.org/officeDocument/2006/relationships/tags" Target="../tags/tag995.xml"/><Relationship Id="rId8" Type="http://schemas.openxmlformats.org/officeDocument/2006/relationships/tags" Target="../tags/tag955.xml"/><Relationship Id="rId51" Type="http://schemas.openxmlformats.org/officeDocument/2006/relationships/tags" Target="../tags/tag998.xml"/><Relationship Id="rId3" Type="http://schemas.openxmlformats.org/officeDocument/2006/relationships/tags" Target="../tags/tag950.xml"/><Relationship Id="rId12" Type="http://schemas.openxmlformats.org/officeDocument/2006/relationships/tags" Target="../tags/tag959.xml"/><Relationship Id="rId17" Type="http://schemas.openxmlformats.org/officeDocument/2006/relationships/tags" Target="../tags/tag964.xml"/><Relationship Id="rId25" Type="http://schemas.openxmlformats.org/officeDocument/2006/relationships/tags" Target="../tags/tag972.xml"/><Relationship Id="rId33" Type="http://schemas.openxmlformats.org/officeDocument/2006/relationships/tags" Target="../tags/tag980.xml"/><Relationship Id="rId38" Type="http://schemas.openxmlformats.org/officeDocument/2006/relationships/tags" Target="../tags/tag985.xml"/><Relationship Id="rId46" Type="http://schemas.openxmlformats.org/officeDocument/2006/relationships/tags" Target="../tags/tag993.xml"/><Relationship Id="rId20" Type="http://schemas.openxmlformats.org/officeDocument/2006/relationships/tags" Target="../tags/tag967.xml"/><Relationship Id="rId41" Type="http://schemas.openxmlformats.org/officeDocument/2006/relationships/tags" Target="../tags/tag988.xml"/><Relationship Id="rId1" Type="http://schemas.openxmlformats.org/officeDocument/2006/relationships/tags" Target="../tags/tag948.xml"/><Relationship Id="rId6" Type="http://schemas.openxmlformats.org/officeDocument/2006/relationships/tags" Target="../tags/tag953.xml"/><Relationship Id="rId15" Type="http://schemas.openxmlformats.org/officeDocument/2006/relationships/tags" Target="../tags/tag962.xml"/><Relationship Id="rId23" Type="http://schemas.openxmlformats.org/officeDocument/2006/relationships/tags" Target="../tags/tag970.xml"/><Relationship Id="rId28" Type="http://schemas.openxmlformats.org/officeDocument/2006/relationships/tags" Target="../tags/tag975.xml"/><Relationship Id="rId36" Type="http://schemas.openxmlformats.org/officeDocument/2006/relationships/tags" Target="../tags/tag983.xml"/><Relationship Id="rId49" Type="http://schemas.openxmlformats.org/officeDocument/2006/relationships/tags" Target="../tags/tag996.xml"/></Relationships>
</file>

<file path=ppt/slides/_rels/slide58.xml.rels><?xml version="1.0" encoding="UTF-8" standalone="yes"?>
<Relationships xmlns="http://schemas.openxmlformats.org/package/2006/relationships"><Relationship Id="rId13" Type="http://schemas.openxmlformats.org/officeDocument/2006/relationships/tags" Target="../tags/tag1011.xml"/><Relationship Id="rId18" Type="http://schemas.openxmlformats.org/officeDocument/2006/relationships/tags" Target="../tags/tag1016.xml"/><Relationship Id="rId26" Type="http://schemas.openxmlformats.org/officeDocument/2006/relationships/tags" Target="../tags/tag1024.xml"/><Relationship Id="rId39" Type="http://schemas.openxmlformats.org/officeDocument/2006/relationships/tags" Target="../tags/tag1037.xml"/><Relationship Id="rId21" Type="http://schemas.openxmlformats.org/officeDocument/2006/relationships/tags" Target="../tags/tag1019.xml"/><Relationship Id="rId34" Type="http://schemas.openxmlformats.org/officeDocument/2006/relationships/tags" Target="../tags/tag1032.xml"/><Relationship Id="rId42" Type="http://schemas.openxmlformats.org/officeDocument/2006/relationships/tags" Target="../tags/tag1040.xml"/><Relationship Id="rId47" Type="http://schemas.openxmlformats.org/officeDocument/2006/relationships/tags" Target="../tags/tag1045.xml"/><Relationship Id="rId50" Type="http://schemas.openxmlformats.org/officeDocument/2006/relationships/tags" Target="../tags/tag1048.xml"/><Relationship Id="rId55" Type="http://schemas.openxmlformats.org/officeDocument/2006/relationships/slideLayout" Target="../slideLayouts/slideLayout4.xml"/><Relationship Id="rId7" Type="http://schemas.openxmlformats.org/officeDocument/2006/relationships/tags" Target="../tags/tag1005.xml"/><Relationship Id="rId2" Type="http://schemas.openxmlformats.org/officeDocument/2006/relationships/tags" Target="../tags/tag1000.xml"/><Relationship Id="rId16" Type="http://schemas.openxmlformats.org/officeDocument/2006/relationships/tags" Target="../tags/tag1014.xml"/><Relationship Id="rId29" Type="http://schemas.openxmlformats.org/officeDocument/2006/relationships/tags" Target="../tags/tag1027.xml"/><Relationship Id="rId11" Type="http://schemas.openxmlformats.org/officeDocument/2006/relationships/tags" Target="../tags/tag1009.xml"/><Relationship Id="rId24" Type="http://schemas.openxmlformats.org/officeDocument/2006/relationships/tags" Target="../tags/tag1022.xml"/><Relationship Id="rId32" Type="http://schemas.openxmlformats.org/officeDocument/2006/relationships/tags" Target="../tags/tag1030.xml"/><Relationship Id="rId37" Type="http://schemas.openxmlformats.org/officeDocument/2006/relationships/tags" Target="../tags/tag1035.xml"/><Relationship Id="rId40" Type="http://schemas.openxmlformats.org/officeDocument/2006/relationships/tags" Target="../tags/tag1038.xml"/><Relationship Id="rId45" Type="http://schemas.openxmlformats.org/officeDocument/2006/relationships/tags" Target="../tags/tag1043.xml"/><Relationship Id="rId53" Type="http://schemas.openxmlformats.org/officeDocument/2006/relationships/tags" Target="../tags/tag1051.xml"/><Relationship Id="rId5" Type="http://schemas.openxmlformats.org/officeDocument/2006/relationships/tags" Target="../tags/tag1003.xml"/><Relationship Id="rId10" Type="http://schemas.openxmlformats.org/officeDocument/2006/relationships/tags" Target="../tags/tag1008.xml"/><Relationship Id="rId19" Type="http://schemas.openxmlformats.org/officeDocument/2006/relationships/tags" Target="../tags/tag1017.xml"/><Relationship Id="rId31" Type="http://schemas.openxmlformats.org/officeDocument/2006/relationships/tags" Target="../tags/tag1029.xml"/><Relationship Id="rId44" Type="http://schemas.openxmlformats.org/officeDocument/2006/relationships/tags" Target="../tags/tag1042.xml"/><Relationship Id="rId52" Type="http://schemas.openxmlformats.org/officeDocument/2006/relationships/tags" Target="../tags/tag1050.xml"/><Relationship Id="rId4" Type="http://schemas.openxmlformats.org/officeDocument/2006/relationships/tags" Target="../tags/tag1002.xml"/><Relationship Id="rId9" Type="http://schemas.openxmlformats.org/officeDocument/2006/relationships/tags" Target="../tags/tag1007.xml"/><Relationship Id="rId14" Type="http://schemas.openxmlformats.org/officeDocument/2006/relationships/tags" Target="../tags/tag1012.xml"/><Relationship Id="rId22" Type="http://schemas.openxmlformats.org/officeDocument/2006/relationships/tags" Target="../tags/tag1020.xml"/><Relationship Id="rId27" Type="http://schemas.openxmlformats.org/officeDocument/2006/relationships/tags" Target="../tags/tag1025.xml"/><Relationship Id="rId30" Type="http://schemas.openxmlformats.org/officeDocument/2006/relationships/tags" Target="../tags/tag1028.xml"/><Relationship Id="rId35" Type="http://schemas.openxmlformats.org/officeDocument/2006/relationships/tags" Target="../tags/tag1033.xml"/><Relationship Id="rId43" Type="http://schemas.openxmlformats.org/officeDocument/2006/relationships/tags" Target="../tags/tag1041.xml"/><Relationship Id="rId48" Type="http://schemas.openxmlformats.org/officeDocument/2006/relationships/tags" Target="../tags/tag1046.xml"/><Relationship Id="rId56" Type="http://schemas.openxmlformats.org/officeDocument/2006/relationships/notesSlide" Target="../notesSlides/notesSlide30.xml"/><Relationship Id="rId8" Type="http://schemas.openxmlformats.org/officeDocument/2006/relationships/tags" Target="../tags/tag1006.xml"/><Relationship Id="rId51" Type="http://schemas.openxmlformats.org/officeDocument/2006/relationships/tags" Target="../tags/tag1049.xml"/><Relationship Id="rId3" Type="http://schemas.openxmlformats.org/officeDocument/2006/relationships/tags" Target="../tags/tag1001.xml"/><Relationship Id="rId12" Type="http://schemas.openxmlformats.org/officeDocument/2006/relationships/tags" Target="../tags/tag1010.xml"/><Relationship Id="rId17" Type="http://schemas.openxmlformats.org/officeDocument/2006/relationships/tags" Target="../tags/tag1015.xml"/><Relationship Id="rId25" Type="http://schemas.openxmlformats.org/officeDocument/2006/relationships/tags" Target="../tags/tag1023.xml"/><Relationship Id="rId33" Type="http://schemas.openxmlformats.org/officeDocument/2006/relationships/tags" Target="../tags/tag1031.xml"/><Relationship Id="rId38" Type="http://schemas.openxmlformats.org/officeDocument/2006/relationships/tags" Target="../tags/tag1036.xml"/><Relationship Id="rId46" Type="http://schemas.openxmlformats.org/officeDocument/2006/relationships/tags" Target="../tags/tag1044.xml"/><Relationship Id="rId20" Type="http://schemas.openxmlformats.org/officeDocument/2006/relationships/tags" Target="../tags/tag1018.xml"/><Relationship Id="rId41" Type="http://schemas.openxmlformats.org/officeDocument/2006/relationships/tags" Target="../tags/tag1039.xml"/><Relationship Id="rId54" Type="http://schemas.openxmlformats.org/officeDocument/2006/relationships/tags" Target="../tags/tag1052.xml"/><Relationship Id="rId1" Type="http://schemas.openxmlformats.org/officeDocument/2006/relationships/tags" Target="../tags/tag999.xml"/><Relationship Id="rId6" Type="http://schemas.openxmlformats.org/officeDocument/2006/relationships/tags" Target="../tags/tag1004.xml"/><Relationship Id="rId15" Type="http://schemas.openxmlformats.org/officeDocument/2006/relationships/tags" Target="../tags/tag1013.xml"/><Relationship Id="rId23" Type="http://schemas.openxmlformats.org/officeDocument/2006/relationships/tags" Target="../tags/tag1021.xml"/><Relationship Id="rId28" Type="http://schemas.openxmlformats.org/officeDocument/2006/relationships/tags" Target="../tags/tag1026.xml"/><Relationship Id="rId36" Type="http://schemas.openxmlformats.org/officeDocument/2006/relationships/tags" Target="../tags/tag1034.xml"/><Relationship Id="rId49" Type="http://schemas.openxmlformats.org/officeDocument/2006/relationships/tags" Target="../tags/tag1047.xml"/></Relationships>
</file>

<file path=ppt/slides/_rels/slide59.xml.rels><?xml version="1.0" encoding="UTF-8" standalone="yes"?>
<Relationships xmlns="http://schemas.openxmlformats.org/package/2006/relationships"><Relationship Id="rId8" Type="http://schemas.openxmlformats.org/officeDocument/2006/relationships/tags" Target="../tags/tag1060.xml"/><Relationship Id="rId3" Type="http://schemas.openxmlformats.org/officeDocument/2006/relationships/tags" Target="../tags/tag1055.xml"/><Relationship Id="rId7" Type="http://schemas.openxmlformats.org/officeDocument/2006/relationships/tags" Target="../tags/tag1059.xml"/><Relationship Id="rId2" Type="http://schemas.openxmlformats.org/officeDocument/2006/relationships/tags" Target="../tags/tag1054.xml"/><Relationship Id="rId1" Type="http://schemas.openxmlformats.org/officeDocument/2006/relationships/tags" Target="../tags/tag1053.xml"/><Relationship Id="rId6" Type="http://schemas.openxmlformats.org/officeDocument/2006/relationships/tags" Target="../tags/tag1058.xml"/><Relationship Id="rId5" Type="http://schemas.openxmlformats.org/officeDocument/2006/relationships/tags" Target="../tags/tag1057.xml"/><Relationship Id="rId10" Type="http://schemas.openxmlformats.org/officeDocument/2006/relationships/notesSlide" Target="../notesSlides/notesSlide31.xml"/><Relationship Id="rId4" Type="http://schemas.openxmlformats.org/officeDocument/2006/relationships/tags" Target="../tags/tag1056.xml"/><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notesSlide" Target="../notesSlides/notesSlide2.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60.xml.rels><?xml version="1.0" encoding="UTF-8" standalone="yes"?>
<Relationships xmlns="http://schemas.openxmlformats.org/package/2006/relationships"><Relationship Id="rId13" Type="http://schemas.openxmlformats.org/officeDocument/2006/relationships/tags" Target="../tags/tag1073.xml"/><Relationship Id="rId18" Type="http://schemas.openxmlformats.org/officeDocument/2006/relationships/tags" Target="../tags/tag1078.xml"/><Relationship Id="rId26" Type="http://schemas.openxmlformats.org/officeDocument/2006/relationships/tags" Target="../tags/tag1086.xml"/><Relationship Id="rId39" Type="http://schemas.openxmlformats.org/officeDocument/2006/relationships/tags" Target="../tags/tag1099.xml"/><Relationship Id="rId21" Type="http://schemas.openxmlformats.org/officeDocument/2006/relationships/tags" Target="../tags/tag1081.xml"/><Relationship Id="rId34" Type="http://schemas.openxmlformats.org/officeDocument/2006/relationships/tags" Target="../tags/tag1094.xml"/><Relationship Id="rId42" Type="http://schemas.openxmlformats.org/officeDocument/2006/relationships/tags" Target="../tags/tag1102.xml"/><Relationship Id="rId47" Type="http://schemas.openxmlformats.org/officeDocument/2006/relationships/tags" Target="../tags/tag1107.xml"/><Relationship Id="rId50" Type="http://schemas.openxmlformats.org/officeDocument/2006/relationships/tags" Target="../tags/tag1110.xml"/><Relationship Id="rId55" Type="http://schemas.openxmlformats.org/officeDocument/2006/relationships/tags" Target="../tags/tag1115.xml"/><Relationship Id="rId63" Type="http://schemas.openxmlformats.org/officeDocument/2006/relationships/notesSlide" Target="../notesSlides/notesSlide32.xml"/><Relationship Id="rId7" Type="http://schemas.openxmlformats.org/officeDocument/2006/relationships/tags" Target="../tags/tag1067.xml"/><Relationship Id="rId2" Type="http://schemas.openxmlformats.org/officeDocument/2006/relationships/tags" Target="../tags/tag1062.xml"/><Relationship Id="rId16" Type="http://schemas.openxmlformats.org/officeDocument/2006/relationships/tags" Target="../tags/tag1076.xml"/><Relationship Id="rId29" Type="http://schemas.openxmlformats.org/officeDocument/2006/relationships/tags" Target="../tags/tag1089.xml"/><Relationship Id="rId11" Type="http://schemas.openxmlformats.org/officeDocument/2006/relationships/tags" Target="../tags/tag1071.xml"/><Relationship Id="rId24" Type="http://schemas.openxmlformats.org/officeDocument/2006/relationships/tags" Target="../tags/tag1084.xml"/><Relationship Id="rId32" Type="http://schemas.openxmlformats.org/officeDocument/2006/relationships/tags" Target="../tags/tag1092.xml"/><Relationship Id="rId37" Type="http://schemas.openxmlformats.org/officeDocument/2006/relationships/tags" Target="../tags/tag1097.xml"/><Relationship Id="rId40" Type="http://schemas.openxmlformats.org/officeDocument/2006/relationships/tags" Target="../tags/tag1100.xml"/><Relationship Id="rId45" Type="http://schemas.openxmlformats.org/officeDocument/2006/relationships/tags" Target="../tags/tag1105.xml"/><Relationship Id="rId53" Type="http://schemas.openxmlformats.org/officeDocument/2006/relationships/tags" Target="../tags/tag1113.xml"/><Relationship Id="rId58" Type="http://schemas.openxmlformats.org/officeDocument/2006/relationships/tags" Target="../tags/tag1118.xml"/><Relationship Id="rId5" Type="http://schemas.openxmlformats.org/officeDocument/2006/relationships/tags" Target="../tags/tag1065.xml"/><Relationship Id="rId61" Type="http://schemas.openxmlformats.org/officeDocument/2006/relationships/tags" Target="../tags/tag1121.xml"/><Relationship Id="rId19" Type="http://schemas.openxmlformats.org/officeDocument/2006/relationships/tags" Target="../tags/tag1079.xml"/><Relationship Id="rId14" Type="http://schemas.openxmlformats.org/officeDocument/2006/relationships/tags" Target="../tags/tag1074.xml"/><Relationship Id="rId22" Type="http://schemas.openxmlformats.org/officeDocument/2006/relationships/tags" Target="../tags/tag1082.xml"/><Relationship Id="rId27" Type="http://schemas.openxmlformats.org/officeDocument/2006/relationships/tags" Target="../tags/tag1087.xml"/><Relationship Id="rId30" Type="http://schemas.openxmlformats.org/officeDocument/2006/relationships/tags" Target="../tags/tag1090.xml"/><Relationship Id="rId35" Type="http://schemas.openxmlformats.org/officeDocument/2006/relationships/tags" Target="../tags/tag1095.xml"/><Relationship Id="rId43" Type="http://schemas.openxmlformats.org/officeDocument/2006/relationships/tags" Target="../tags/tag1103.xml"/><Relationship Id="rId48" Type="http://schemas.openxmlformats.org/officeDocument/2006/relationships/tags" Target="../tags/tag1108.xml"/><Relationship Id="rId56" Type="http://schemas.openxmlformats.org/officeDocument/2006/relationships/tags" Target="../tags/tag1116.xml"/><Relationship Id="rId8" Type="http://schemas.openxmlformats.org/officeDocument/2006/relationships/tags" Target="../tags/tag1068.xml"/><Relationship Id="rId51" Type="http://schemas.openxmlformats.org/officeDocument/2006/relationships/tags" Target="../tags/tag1111.xml"/><Relationship Id="rId3" Type="http://schemas.openxmlformats.org/officeDocument/2006/relationships/tags" Target="../tags/tag1063.xml"/><Relationship Id="rId12" Type="http://schemas.openxmlformats.org/officeDocument/2006/relationships/tags" Target="../tags/tag1072.xml"/><Relationship Id="rId17" Type="http://schemas.openxmlformats.org/officeDocument/2006/relationships/tags" Target="../tags/tag1077.xml"/><Relationship Id="rId25" Type="http://schemas.openxmlformats.org/officeDocument/2006/relationships/tags" Target="../tags/tag1085.xml"/><Relationship Id="rId33" Type="http://schemas.openxmlformats.org/officeDocument/2006/relationships/tags" Target="../tags/tag1093.xml"/><Relationship Id="rId38" Type="http://schemas.openxmlformats.org/officeDocument/2006/relationships/tags" Target="../tags/tag1098.xml"/><Relationship Id="rId46" Type="http://schemas.openxmlformats.org/officeDocument/2006/relationships/tags" Target="../tags/tag1106.xml"/><Relationship Id="rId59" Type="http://schemas.openxmlformats.org/officeDocument/2006/relationships/tags" Target="../tags/tag1119.xml"/><Relationship Id="rId20" Type="http://schemas.openxmlformats.org/officeDocument/2006/relationships/tags" Target="../tags/tag1080.xml"/><Relationship Id="rId41" Type="http://schemas.openxmlformats.org/officeDocument/2006/relationships/tags" Target="../tags/tag1101.xml"/><Relationship Id="rId54" Type="http://schemas.openxmlformats.org/officeDocument/2006/relationships/tags" Target="../tags/tag1114.xml"/><Relationship Id="rId62" Type="http://schemas.openxmlformats.org/officeDocument/2006/relationships/slideLayout" Target="../slideLayouts/slideLayout4.xml"/><Relationship Id="rId1" Type="http://schemas.openxmlformats.org/officeDocument/2006/relationships/tags" Target="../tags/tag1061.xml"/><Relationship Id="rId6" Type="http://schemas.openxmlformats.org/officeDocument/2006/relationships/tags" Target="../tags/tag1066.xml"/><Relationship Id="rId15" Type="http://schemas.openxmlformats.org/officeDocument/2006/relationships/tags" Target="../tags/tag1075.xml"/><Relationship Id="rId23" Type="http://schemas.openxmlformats.org/officeDocument/2006/relationships/tags" Target="../tags/tag1083.xml"/><Relationship Id="rId28" Type="http://schemas.openxmlformats.org/officeDocument/2006/relationships/tags" Target="../tags/tag1088.xml"/><Relationship Id="rId36" Type="http://schemas.openxmlformats.org/officeDocument/2006/relationships/tags" Target="../tags/tag1096.xml"/><Relationship Id="rId49" Type="http://schemas.openxmlformats.org/officeDocument/2006/relationships/tags" Target="../tags/tag1109.xml"/><Relationship Id="rId57" Type="http://schemas.openxmlformats.org/officeDocument/2006/relationships/tags" Target="../tags/tag1117.xml"/><Relationship Id="rId10" Type="http://schemas.openxmlformats.org/officeDocument/2006/relationships/tags" Target="../tags/tag1070.xml"/><Relationship Id="rId31" Type="http://schemas.openxmlformats.org/officeDocument/2006/relationships/tags" Target="../tags/tag1091.xml"/><Relationship Id="rId44" Type="http://schemas.openxmlformats.org/officeDocument/2006/relationships/tags" Target="../tags/tag1104.xml"/><Relationship Id="rId52" Type="http://schemas.openxmlformats.org/officeDocument/2006/relationships/tags" Target="../tags/tag1112.xml"/><Relationship Id="rId60" Type="http://schemas.openxmlformats.org/officeDocument/2006/relationships/tags" Target="../tags/tag1120.xml"/><Relationship Id="rId4" Type="http://schemas.openxmlformats.org/officeDocument/2006/relationships/tags" Target="../tags/tag1064.xml"/><Relationship Id="rId9" Type="http://schemas.openxmlformats.org/officeDocument/2006/relationships/tags" Target="../tags/tag106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3.xml"/><Relationship Id="rId1" Type="http://schemas.openxmlformats.org/officeDocument/2006/relationships/tags" Target="../tags/tag1122.xml"/><Relationship Id="rId4"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119.xml"/><Relationship Id="rId21" Type="http://schemas.openxmlformats.org/officeDocument/2006/relationships/tags" Target="../tags/tag114.xml"/><Relationship Id="rId42" Type="http://schemas.openxmlformats.org/officeDocument/2006/relationships/tags" Target="../tags/tag135.xml"/><Relationship Id="rId47" Type="http://schemas.openxmlformats.org/officeDocument/2006/relationships/tags" Target="../tags/tag140.xml"/><Relationship Id="rId63" Type="http://schemas.openxmlformats.org/officeDocument/2006/relationships/tags" Target="../tags/tag156.xml"/><Relationship Id="rId68" Type="http://schemas.openxmlformats.org/officeDocument/2006/relationships/tags" Target="../tags/tag161.xml"/><Relationship Id="rId84" Type="http://schemas.openxmlformats.org/officeDocument/2006/relationships/tags" Target="../tags/tag177.xml"/><Relationship Id="rId89" Type="http://schemas.openxmlformats.org/officeDocument/2006/relationships/tags" Target="../tags/tag182.xml"/><Relationship Id="rId16" Type="http://schemas.openxmlformats.org/officeDocument/2006/relationships/tags" Target="../tags/tag109.xml"/><Relationship Id="rId11" Type="http://schemas.openxmlformats.org/officeDocument/2006/relationships/tags" Target="../tags/tag104.xml"/><Relationship Id="rId32" Type="http://schemas.openxmlformats.org/officeDocument/2006/relationships/tags" Target="../tags/tag125.xml"/><Relationship Id="rId37" Type="http://schemas.openxmlformats.org/officeDocument/2006/relationships/tags" Target="../tags/tag130.xml"/><Relationship Id="rId53" Type="http://schemas.openxmlformats.org/officeDocument/2006/relationships/tags" Target="../tags/tag146.xml"/><Relationship Id="rId58" Type="http://schemas.openxmlformats.org/officeDocument/2006/relationships/tags" Target="../tags/tag151.xml"/><Relationship Id="rId74" Type="http://schemas.openxmlformats.org/officeDocument/2006/relationships/tags" Target="../tags/tag167.xml"/><Relationship Id="rId79" Type="http://schemas.openxmlformats.org/officeDocument/2006/relationships/tags" Target="../tags/tag172.xml"/><Relationship Id="rId5" Type="http://schemas.openxmlformats.org/officeDocument/2006/relationships/tags" Target="../tags/tag98.xml"/><Relationship Id="rId90" Type="http://schemas.openxmlformats.org/officeDocument/2006/relationships/tags" Target="../tags/tag183.xml"/><Relationship Id="rId95" Type="http://schemas.openxmlformats.org/officeDocument/2006/relationships/notesSlide" Target="../notesSlides/notesSlide3.xml"/><Relationship Id="rId22" Type="http://schemas.openxmlformats.org/officeDocument/2006/relationships/tags" Target="../tags/tag115.xml"/><Relationship Id="rId27" Type="http://schemas.openxmlformats.org/officeDocument/2006/relationships/tags" Target="../tags/tag120.xml"/><Relationship Id="rId43" Type="http://schemas.openxmlformats.org/officeDocument/2006/relationships/tags" Target="../tags/tag136.xml"/><Relationship Id="rId48" Type="http://schemas.openxmlformats.org/officeDocument/2006/relationships/tags" Target="../tags/tag141.xml"/><Relationship Id="rId64" Type="http://schemas.openxmlformats.org/officeDocument/2006/relationships/tags" Target="../tags/tag157.xml"/><Relationship Id="rId69" Type="http://schemas.openxmlformats.org/officeDocument/2006/relationships/tags" Target="../tags/tag162.xml"/><Relationship Id="rId8" Type="http://schemas.openxmlformats.org/officeDocument/2006/relationships/tags" Target="../tags/tag101.xml"/><Relationship Id="rId51" Type="http://schemas.openxmlformats.org/officeDocument/2006/relationships/tags" Target="../tags/tag144.xml"/><Relationship Id="rId72" Type="http://schemas.openxmlformats.org/officeDocument/2006/relationships/tags" Target="../tags/tag165.xml"/><Relationship Id="rId80" Type="http://schemas.openxmlformats.org/officeDocument/2006/relationships/tags" Target="../tags/tag173.xml"/><Relationship Id="rId85" Type="http://schemas.openxmlformats.org/officeDocument/2006/relationships/tags" Target="../tags/tag178.xml"/><Relationship Id="rId93" Type="http://schemas.openxmlformats.org/officeDocument/2006/relationships/tags" Target="../tags/tag186.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tags" Target="../tags/tag152.xml"/><Relationship Id="rId67" Type="http://schemas.openxmlformats.org/officeDocument/2006/relationships/tags" Target="../tags/tag160.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tags" Target="../tags/tag155.xml"/><Relationship Id="rId70" Type="http://schemas.openxmlformats.org/officeDocument/2006/relationships/tags" Target="../tags/tag163.xml"/><Relationship Id="rId75" Type="http://schemas.openxmlformats.org/officeDocument/2006/relationships/tags" Target="../tags/tag168.xml"/><Relationship Id="rId83" Type="http://schemas.openxmlformats.org/officeDocument/2006/relationships/tags" Target="../tags/tag176.xml"/><Relationship Id="rId88" Type="http://schemas.openxmlformats.org/officeDocument/2006/relationships/tags" Target="../tags/tag181.xml"/><Relationship Id="rId91" Type="http://schemas.openxmlformats.org/officeDocument/2006/relationships/tags" Target="../tags/tag18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tags" Target="../tags/tag150.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tags" Target="../tags/tag153.xml"/><Relationship Id="rId65" Type="http://schemas.openxmlformats.org/officeDocument/2006/relationships/tags" Target="../tags/tag158.xml"/><Relationship Id="rId73" Type="http://schemas.openxmlformats.org/officeDocument/2006/relationships/tags" Target="../tags/tag166.xml"/><Relationship Id="rId78" Type="http://schemas.openxmlformats.org/officeDocument/2006/relationships/tags" Target="../tags/tag171.xml"/><Relationship Id="rId81" Type="http://schemas.openxmlformats.org/officeDocument/2006/relationships/tags" Target="../tags/tag174.xml"/><Relationship Id="rId86" Type="http://schemas.openxmlformats.org/officeDocument/2006/relationships/tags" Target="../tags/tag179.xml"/><Relationship Id="rId94" Type="http://schemas.openxmlformats.org/officeDocument/2006/relationships/slideLayout" Target="../slideLayouts/slideLayout4.xml"/><Relationship Id="rId4" Type="http://schemas.openxmlformats.org/officeDocument/2006/relationships/tags" Target="../tags/tag97.xml"/><Relationship Id="rId9" Type="http://schemas.openxmlformats.org/officeDocument/2006/relationships/tags" Target="../tags/tag102.xml"/><Relationship Id="rId13" Type="http://schemas.openxmlformats.org/officeDocument/2006/relationships/tags" Target="../tags/tag106.xml"/><Relationship Id="rId18" Type="http://schemas.openxmlformats.org/officeDocument/2006/relationships/tags" Target="../tags/tag111.xml"/><Relationship Id="rId39" Type="http://schemas.openxmlformats.org/officeDocument/2006/relationships/tags" Target="../tags/tag132.xml"/><Relationship Id="rId34" Type="http://schemas.openxmlformats.org/officeDocument/2006/relationships/tags" Target="../tags/tag127.xml"/><Relationship Id="rId50" Type="http://schemas.openxmlformats.org/officeDocument/2006/relationships/tags" Target="../tags/tag143.xml"/><Relationship Id="rId55" Type="http://schemas.openxmlformats.org/officeDocument/2006/relationships/tags" Target="../tags/tag148.xml"/><Relationship Id="rId76" Type="http://schemas.openxmlformats.org/officeDocument/2006/relationships/tags" Target="../tags/tag169.xml"/><Relationship Id="rId7" Type="http://schemas.openxmlformats.org/officeDocument/2006/relationships/tags" Target="../tags/tag100.xml"/><Relationship Id="rId71" Type="http://schemas.openxmlformats.org/officeDocument/2006/relationships/tags" Target="../tags/tag164.xml"/><Relationship Id="rId92" Type="http://schemas.openxmlformats.org/officeDocument/2006/relationships/tags" Target="../tags/tag185.xml"/><Relationship Id="rId2" Type="http://schemas.openxmlformats.org/officeDocument/2006/relationships/tags" Target="../tags/tag95.xml"/><Relationship Id="rId29" Type="http://schemas.openxmlformats.org/officeDocument/2006/relationships/tags" Target="../tags/tag122.xml"/><Relationship Id="rId24" Type="http://schemas.openxmlformats.org/officeDocument/2006/relationships/tags" Target="../tags/tag117.xml"/><Relationship Id="rId40" Type="http://schemas.openxmlformats.org/officeDocument/2006/relationships/tags" Target="../tags/tag133.xml"/><Relationship Id="rId45" Type="http://schemas.openxmlformats.org/officeDocument/2006/relationships/tags" Target="../tags/tag138.xml"/><Relationship Id="rId66" Type="http://schemas.openxmlformats.org/officeDocument/2006/relationships/tags" Target="../tags/tag159.xml"/><Relationship Id="rId87" Type="http://schemas.openxmlformats.org/officeDocument/2006/relationships/tags" Target="../tags/tag180.xml"/><Relationship Id="rId61" Type="http://schemas.openxmlformats.org/officeDocument/2006/relationships/tags" Target="../tags/tag154.xml"/><Relationship Id="rId82" Type="http://schemas.openxmlformats.org/officeDocument/2006/relationships/tags" Target="../tags/tag175.xml"/><Relationship Id="rId19" Type="http://schemas.openxmlformats.org/officeDocument/2006/relationships/tags" Target="../tags/tag112.xml"/><Relationship Id="rId14" Type="http://schemas.openxmlformats.org/officeDocument/2006/relationships/tags" Target="../tags/tag107.xml"/><Relationship Id="rId30" Type="http://schemas.openxmlformats.org/officeDocument/2006/relationships/tags" Target="../tags/tag123.xml"/><Relationship Id="rId35" Type="http://schemas.openxmlformats.org/officeDocument/2006/relationships/tags" Target="../tags/tag128.xml"/><Relationship Id="rId56" Type="http://schemas.openxmlformats.org/officeDocument/2006/relationships/tags" Target="../tags/tag149.xml"/><Relationship Id="rId77" Type="http://schemas.openxmlformats.org/officeDocument/2006/relationships/tags" Target="../tags/tag170.xml"/></Relationships>
</file>

<file path=ppt/slides/_rels/slide9.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notesSlide" Target="../notesSlides/notesSlide4.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slideLayout" Target="../slideLayouts/slideLayout2.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 Id="rId8"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Processor</a:t>
            </a:r>
            <a:endParaRPr lang="en-US" dirty="0"/>
          </a:p>
        </p:txBody>
      </p:sp>
      <p:sp>
        <p:nvSpPr>
          <p:cNvPr id="3" name="Subtitle 2"/>
          <p:cNvSpPr>
            <a:spLocks noGrp="1"/>
          </p:cNvSpPr>
          <p:nvPr>
            <p:ph type="subTitle" idx="1"/>
          </p:nvPr>
        </p:nvSpPr>
        <p:spPr/>
        <p:txBody>
          <a:bodyPr/>
          <a:lstStyle/>
          <a:p>
            <a:r>
              <a:rPr lang="en-US" b="1" dirty="0" smtClean="0"/>
              <a:t>Prof. Hakim Weatherspoon</a:t>
            </a:r>
          </a:p>
          <a:p>
            <a:r>
              <a:rPr lang="en-US" b="1" dirty="0" smtClean="0"/>
              <a:t>CS 3410, Spring 2015</a:t>
            </a:r>
          </a:p>
          <a:p>
            <a:r>
              <a:rPr lang="en-US" dirty="0" smtClean="0"/>
              <a:t>Computer Science</a:t>
            </a:r>
          </a:p>
          <a:p>
            <a:r>
              <a:rPr lang="en-US" dirty="0" smtClean="0"/>
              <a:t>Cornell University</a:t>
            </a:r>
            <a:endParaRPr lang="en-US" dirty="0"/>
          </a:p>
        </p:txBody>
      </p:sp>
      <p:sp>
        <p:nvSpPr>
          <p:cNvPr id="4" name="TextBox 3"/>
          <p:cNvSpPr txBox="1"/>
          <p:nvPr/>
        </p:nvSpPr>
        <p:spPr>
          <a:xfrm>
            <a:off x="228600" y="5943600"/>
            <a:ext cx="7272504" cy="523220"/>
          </a:xfrm>
          <a:prstGeom prst="rect">
            <a:avLst/>
          </a:prstGeom>
          <a:noFill/>
        </p:spPr>
        <p:txBody>
          <a:bodyPr wrap="none" rtlCol="0">
            <a:spAutoFit/>
          </a:bodyPr>
          <a:lstStyle/>
          <a:p>
            <a:r>
              <a:rPr lang="en-US" sz="2800" dirty="0">
                <a:solidFill>
                  <a:schemeClr val="bg1"/>
                </a:solidFill>
              </a:rPr>
              <a:t>See P&amp;H Chapter: </a:t>
            </a:r>
            <a:r>
              <a:rPr lang="en-US" sz="2800" dirty="0" smtClean="0">
                <a:solidFill>
                  <a:schemeClr val="bg1"/>
                </a:solidFill>
              </a:rPr>
              <a:t>2.16-2.20, </a:t>
            </a:r>
            <a:r>
              <a:rPr lang="en-US" sz="2800" dirty="0">
                <a:solidFill>
                  <a:schemeClr val="accent5">
                    <a:lumMod val="60000"/>
                    <a:lumOff val="40000"/>
                  </a:schemeClr>
                </a:solidFill>
              </a:rPr>
              <a:t>4.1-4.4</a:t>
            </a:r>
            <a:r>
              <a:rPr lang="en-US" sz="2800" dirty="0">
                <a:solidFill>
                  <a:schemeClr val="bg1"/>
                </a:solidFill>
              </a:rPr>
              <a:t>, </a:t>
            </a:r>
            <a:r>
              <a:rPr lang="en-US" sz="2800" dirty="0" smtClean="0">
                <a:solidFill>
                  <a:schemeClr val="bg1"/>
                </a:solidFill>
              </a:rPr>
              <a:t>Appendix B</a:t>
            </a:r>
          </a:p>
        </p:txBody>
      </p:sp>
    </p:spTree>
    <p:extLst>
      <p:ext uri="{BB962C8B-B14F-4D97-AF65-F5344CB8AC3E}">
        <p14:creationId xmlns:p14="http://schemas.microsoft.com/office/powerpoint/2010/main" val="582353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nvPr>
        </p:nvGraphicFramePr>
        <p:xfrm>
          <a:off x="6248400" y="1356360"/>
          <a:ext cx="990600" cy="2072640"/>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5802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Register file</a:t>
            </a:r>
            <a:endParaRPr lang="en-US" dirty="0"/>
          </a:p>
        </p:txBody>
      </p:sp>
      <p:sp>
        <p:nvSpPr>
          <p:cNvPr id="3" name="Content Placeholder 2"/>
          <p:cNvSpPr>
            <a:spLocks noGrp="1"/>
          </p:cNvSpPr>
          <p:nvPr>
            <p:ph idx="1"/>
          </p:nvPr>
        </p:nvSpPr>
        <p:spPr/>
        <p:txBody>
          <a:bodyPr/>
          <a:lstStyle/>
          <a:p>
            <a:r>
              <a:rPr lang="en-US" dirty="0" smtClean="0"/>
              <a:t>Registers</a:t>
            </a:r>
          </a:p>
          <a:p>
            <a:pPr lvl="1"/>
            <a:r>
              <a:rPr lang="en-US" dirty="0" smtClean="0"/>
              <a:t>Numbered </a:t>
            </a:r>
            <a:r>
              <a:rPr lang="en-US" dirty="0"/>
              <a:t>from 0 to </a:t>
            </a:r>
            <a:r>
              <a:rPr lang="en-US" dirty="0" smtClean="0"/>
              <a:t>31.</a:t>
            </a:r>
          </a:p>
          <a:p>
            <a:pPr lvl="1"/>
            <a:r>
              <a:rPr lang="en-US" dirty="0" smtClean="0"/>
              <a:t>Each </a:t>
            </a:r>
            <a:r>
              <a:rPr lang="en-US" dirty="0"/>
              <a:t>register can be referred by number or name</a:t>
            </a:r>
            <a:r>
              <a:rPr lang="en-US" dirty="0" smtClean="0"/>
              <a:t>.</a:t>
            </a:r>
          </a:p>
          <a:p>
            <a:pPr lvl="1"/>
            <a:r>
              <a:rPr lang="en-US" dirty="0" smtClean="0"/>
              <a:t>$</a:t>
            </a:r>
            <a:r>
              <a:rPr lang="en-US" dirty="0"/>
              <a:t>0, $1, $2, $3 … $</a:t>
            </a:r>
            <a:r>
              <a:rPr lang="en-US" dirty="0" smtClean="0"/>
              <a:t>31</a:t>
            </a:r>
          </a:p>
          <a:p>
            <a:pPr lvl="1"/>
            <a:r>
              <a:rPr lang="en-US" dirty="0" smtClean="0"/>
              <a:t>Or, by convention, each register has a name. </a:t>
            </a:r>
          </a:p>
          <a:p>
            <a:pPr lvl="2"/>
            <a:r>
              <a:rPr lang="en-US" dirty="0" smtClean="0"/>
              <a:t>$16 - $23   </a:t>
            </a:r>
            <a:r>
              <a:rPr lang="en-US" dirty="0" smtClean="0">
                <a:sym typeface="Wingdings" pitchFamily="2" charset="2"/>
              </a:rPr>
              <a:t>  $s0 - $s7</a:t>
            </a:r>
          </a:p>
          <a:p>
            <a:pPr lvl="2"/>
            <a:r>
              <a:rPr lang="en-US" dirty="0" smtClean="0">
                <a:sym typeface="Wingdings" pitchFamily="2" charset="2"/>
              </a:rPr>
              <a:t>$8 - $15   $t0 - $t7</a:t>
            </a:r>
          </a:p>
          <a:p>
            <a:pPr lvl="2"/>
            <a:r>
              <a:rPr lang="en-US" dirty="0" smtClean="0">
                <a:sym typeface="Wingdings" pitchFamily="2" charset="2"/>
              </a:rPr>
              <a:t>$0 is always $zero.</a:t>
            </a:r>
          </a:p>
          <a:p>
            <a:pPr lvl="2"/>
            <a:r>
              <a:rPr lang="en-US" dirty="0" smtClean="0"/>
              <a:t>Patterson </a:t>
            </a:r>
            <a:r>
              <a:rPr lang="en-US" dirty="0"/>
              <a:t>and </a:t>
            </a:r>
            <a:r>
              <a:rPr lang="en-US" smtClean="0"/>
              <a:t>Hennessy p105.</a:t>
            </a:r>
            <a:endParaRPr lang="en-US" dirty="0"/>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376660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2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5">
                    <a:lumMod val="60000"/>
                    <a:lumOff val="40000"/>
                  </a:schemeClr>
                </a:solidFill>
              </a:rPr>
              <a:t>MIPS Memory</a:t>
            </a:r>
          </a:p>
          <a:p>
            <a:pPr lvl="1"/>
            <a:r>
              <a:rPr lang="en-US" dirty="0" smtClean="0"/>
              <a:t>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control (mc)</a:t>
            </a:r>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4760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5626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3820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5372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4610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692149" y="2553056"/>
            <a:ext cx="49564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61722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570670" y="2473325"/>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494470" y="2625725"/>
            <a:ext cx="152400" cy="76200"/>
          </a:xfrm>
          <a:prstGeom prst="line">
            <a:avLst/>
          </a:prstGeom>
          <a:noFill/>
          <a:ln w="25400">
            <a:solidFill>
              <a:schemeClr val="accent5">
                <a:lumMod val="60000"/>
                <a:lumOff val="40000"/>
              </a:schemeClr>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5490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72992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62484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943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663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610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330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8272463" y="2495550"/>
            <a:ext cx="0" cy="457200"/>
          </a:xfrm>
          <a:prstGeom prst="line">
            <a:avLst/>
          </a:prstGeom>
          <a:noFill/>
          <a:ln w="25400">
            <a:solidFill>
              <a:schemeClr val="accent5">
                <a:lumMod val="60000"/>
                <a:lumOff val="40000"/>
              </a:schemeClr>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80010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
        <p:nvSpPr>
          <p:cNvPr id="25" name="Text Box 13"/>
          <p:cNvSpPr txBox="1">
            <a:spLocks noChangeArrowheads="1"/>
          </p:cNvSpPr>
          <p:nvPr>
            <p:custDataLst>
              <p:tags r:id="rId21"/>
            </p:custDataLst>
          </p:nvPr>
        </p:nvSpPr>
        <p:spPr bwMode="auto">
          <a:xfrm>
            <a:off x="5298745" y="715077"/>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26" name="Text Box 13"/>
          <p:cNvSpPr txBox="1">
            <a:spLocks noChangeArrowheads="1"/>
          </p:cNvSpPr>
          <p:nvPr>
            <p:custDataLst>
              <p:tags r:id="rId22"/>
            </p:custDataLst>
          </p:nvPr>
        </p:nvSpPr>
        <p:spPr bwMode="auto">
          <a:xfrm>
            <a:off x="8408645" y="685800"/>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graphicFrame>
        <p:nvGraphicFramePr>
          <p:cNvPr id="28" name="Table 27"/>
          <p:cNvGraphicFramePr>
            <a:graphicFrameLocks noGrp="1"/>
          </p:cNvGraphicFramePr>
          <p:nvPr>
            <p:custDataLst>
              <p:tags r:id="rId23"/>
            </p:custDataLst>
            <p:extLst>
              <p:ext uri="{D42A27DB-BD31-4B8C-83A1-F6EECF244321}">
                <p14:modId xmlns:p14="http://schemas.microsoft.com/office/powerpoint/2010/main" val="1366985130"/>
              </p:ext>
            </p:extLst>
          </p:nvPr>
        </p:nvGraphicFramePr>
        <p:xfrm>
          <a:off x="6324600" y="3962400"/>
          <a:ext cx="2437948" cy="4792984"/>
        </p:xfrm>
        <a:graphic>
          <a:graphicData uri="http://schemas.openxmlformats.org/drawingml/2006/table">
            <a:tbl>
              <a:tblPr firstRow="1" bandRow="1">
                <a:tableStyleId>{5C22544A-7EE6-4342-B048-85BDC9FD1C3A}</a:tableStyleId>
              </a:tblPr>
              <a:tblGrid>
                <a:gridCol w="1043803"/>
                <a:gridCol w="1394145"/>
              </a:tblGrid>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0x00000000</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0x00000001</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0x00000002</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0x00000003</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0x00000004</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0x00000005</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0x00000006</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0x00000007</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0x00000008</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0x00000009</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0x0000000a</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0x0000000b</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0178">
                <a:tc>
                  <a:txBody>
                    <a:bodyPr/>
                    <a:lstStyle/>
                    <a:p>
                      <a:pPr algn="r"/>
                      <a:endParaRPr lang="en-US" sz="13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bg1"/>
                          </a:solidFill>
                          <a:latin typeface="Consolas" pitchFamily="49" charset="0"/>
                        </a:rPr>
                        <a:t>0xffffffff</a:t>
                      </a:r>
                      <a:endParaRPr lang="en-US" sz="1800" b="0" dirty="0">
                        <a:solidFill>
                          <a:schemeClr val="bg1"/>
                        </a:solidFill>
                        <a:latin typeface="Consolas" pitchFamily="49" charset="0"/>
                      </a:endParaRPr>
                    </a:p>
                  </a:txBody>
                  <a:tcPr marL="68036" marR="68036" marT="34018" marB="34018">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TextBox 28"/>
          <p:cNvSpPr txBox="1"/>
          <p:nvPr/>
        </p:nvSpPr>
        <p:spPr>
          <a:xfrm>
            <a:off x="6477000" y="4572000"/>
            <a:ext cx="793201" cy="430887"/>
          </a:xfrm>
          <a:prstGeom prst="rect">
            <a:avLst/>
          </a:prstGeom>
          <a:noFill/>
        </p:spPr>
        <p:txBody>
          <a:bodyPr wrap="square" rtlCol="0">
            <a:spAutoFit/>
          </a:bodyPr>
          <a:lstStyle/>
          <a:p>
            <a:r>
              <a:rPr lang="en-US" sz="2200" dirty="0" smtClean="0">
                <a:solidFill>
                  <a:schemeClr val="accent5">
                    <a:lumMod val="60000"/>
                    <a:lumOff val="40000"/>
                  </a:schemeClr>
                </a:solidFill>
              </a:rPr>
              <a:t>0x05</a:t>
            </a:r>
            <a:endParaRPr lang="en-US" sz="2200" dirty="0">
              <a:solidFill>
                <a:schemeClr val="accent5">
                  <a:lumMod val="60000"/>
                  <a:lumOff val="40000"/>
                </a:schemeClr>
              </a:solidFill>
            </a:endParaRPr>
          </a:p>
        </p:txBody>
      </p:sp>
    </p:spTree>
    <p:extLst>
      <p:ext uri="{BB962C8B-B14F-4D97-AF65-F5344CB8AC3E}">
        <p14:creationId xmlns:p14="http://schemas.microsoft.com/office/powerpoint/2010/main" val="19744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Putting it all together: Basic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91200" y="1524000"/>
            <a:ext cx="117385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86000" y="1524000"/>
            <a:ext cx="1752600" cy="1809751"/>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9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P spid="142" grpId="0" animBg="1"/>
      <p:bldP spid="143" grpId="0" animBg="1"/>
      <p:bldP spid="1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a:t>
            </a:r>
          </a:p>
          <a:p>
            <a:endParaRPr lang="en-US" dirty="0" smtClean="0"/>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spTree>
    <p:extLst>
      <p:ext uri="{BB962C8B-B14F-4D97-AF65-F5344CB8AC3E}">
        <p14:creationId xmlns:p14="http://schemas.microsoft.com/office/powerpoint/2010/main" val="50457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make a computer</a:t>
            </a:r>
            <a:endParaRPr lang="en-US" dirty="0"/>
          </a:p>
        </p:txBody>
      </p:sp>
      <p:sp>
        <p:nvSpPr>
          <p:cNvPr id="3" name="Content Placeholder 2"/>
          <p:cNvSpPr txBox="1">
            <a:spLocks/>
          </p:cNvSpPr>
          <p:nvPr/>
        </p:nvSpPr>
        <p:spPr>
          <a:xfrm>
            <a:off x="3048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Need a program</a:t>
            </a:r>
          </a:p>
          <a:p>
            <a:r>
              <a:rPr lang="en-US" dirty="0"/>
              <a:t> </a:t>
            </a:r>
            <a:r>
              <a:rPr lang="en-US" dirty="0" smtClean="0"/>
              <a:t>   Stored program computer </a:t>
            </a:r>
          </a:p>
          <a:p>
            <a:r>
              <a:rPr lang="en-US" dirty="0"/>
              <a:t> </a:t>
            </a:r>
            <a:r>
              <a:rPr lang="en-US" dirty="0" smtClean="0"/>
              <a:t>         (a Universal </a:t>
            </a:r>
            <a:r>
              <a:rPr lang="en-US" dirty="0"/>
              <a:t>T</a:t>
            </a:r>
            <a:r>
              <a:rPr lang="en-US" dirty="0" smtClean="0"/>
              <a:t>uring </a:t>
            </a:r>
            <a:r>
              <a:rPr lang="en-US" dirty="0"/>
              <a:t>M</a:t>
            </a:r>
            <a:r>
              <a:rPr lang="en-US" dirty="0" smtClean="0"/>
              <a:t>achine)</a:t>
            </a:r>
          </a:p>
          <a:p>
            <a:endParaRPr lang="en-US" dirty="0" smtClean="0"/>
          </a:p>
          <a:p>
            <a:endParaRPr lang="en-US" dirty="0"/>
          </a:p>
          <a:p>
            <a:r>
              <a:rPr lang="en-US" dirty="0" smtClean="0"/>
              <a:t>Architectures</a:t>
            </a:r>
          </a:p>
          <a:p>
            <a:r>
              <a:rPr lang="en-US" dirty="0"/>
              <a:t> </a:t>
            </a:r>
            <a:r>
              <a:rPr lang="en-US" dirty="0" smtClean="0"/>
              <a:t>   von Neumann architecture</a:t>
            </a:r>
          </a:p>
          <a:p>
            <a:r>
              <a:rPr lang="en-US" dirty="0"/>
              <a:t> </a:t>
            </a:r>
            <a:r>
              <a:rPr lang="en-US" dirty="0" smtClean="0"/>
              <a:t>   Harvard (modified) architecture</a:t>
            </a:r>
          </a:p>
          <a:p>
            <a:endParaRPr lang="en-US" dirty="0" smtClean="0"/>
          </a:p>
          <a:p>
            <a:endParaRPr lang="en-US" dirty="0" smtClean="0"/>
          </a:p>
          <a:p>
            <a:endParaRPr lang="en-US" dirty="0"/>
          </a:p>
        </p:txBody>
      </p:sp>
      <p:pic>
        <p:nvPicPr>
          <p:cNvPr id="4" name="Picture 2" descr="http://upload.wikimedia.org/wikipedia/en/c/c8/Alan_Turing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1600200" cy="2006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3/3d/Maqu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2553758"/>
            <a:ext cx="26670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ysfine.com/wigner/neum/vnc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525" y="4337374"/>
            <a:ext cx="3038475" cy="21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3" name="Rectangle 3"/>
          <p:cNvSpPr>
            <a:spLocks noGrp="1" noChangeArrowheads="1"/>
          </p:cNvSpPr>
          <p:nvPr>
            <p:ph idx="1"/>
            <p:custDataLst>
              <p:tags r:id="rId1"/>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5">
                    <a:lumMod val="60000"/>
                    <a:lumOff val="40000"/>
                  </a:schemeClr>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2"/>
            </p:custDataLst>
          </p:nvPr>
        </p:nvSpPr>
        <p:spPr>
          <a:xfrm>
            <a:off x="685799" y="1676400"/>
            <a:ext cx="26670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3"/>
            </p:custDataLst>
          </p:nvPr>
        </p:nvSpPr>
        <p:spPr>
          <a:xfrm>
            <a:off x="838199" y="1828800"/>
            <a:ext cx="1371599" cy="457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4"/>
            </p:custDataLst>
          </p:nvPr>
        </p:nvSpPr>
        <p:spPr>
          <a:xfrm>
            <a:off x="3352800" y="3124200"/>
            <a:ext cx="2514600" cy="0"/>
          </a:xfrm>
          <a:prstGeom prst="line">
            <a:avLst/>
          </a:prstGeom>
          <a:noFill/>
          <a:ln w="28575">
            <a:solidFill>
              <a:schemeClr val="accent5">
                <a:lumMod val="60000"/>
                <a:lumOff val="40000"/>
              </a:schemeClr>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5"/>
            </p:custDataLst>
          </p:nvPr>
        </p:nvSpPr>
        <p:spPr>
          <a:xfrm>
            <a:off x="5867400" y="16764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6"/>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7"/>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accent5">
                <a:lumMod val="60000"/>
                <a:lumOff val="40000"/>
              </a:schemeClr>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8"/>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9"/>
            </p:custDataLst>
          </p:nvPr>
        </p:nvSpPr>
        <p:spPr>
          <a:xfrm>
            <a:off x="2285999" y="2057400"/>
            <a:ext cx="990600" cy="609600"/>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0"/>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1"/>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2"/>
            </p:custDataLst>
          </p:nvPr>
        </p:nvSpPr>
        <p:spPr>
          <a:xfrm>
            <a:off x="3581400" y="36576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3"/>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4"/>
            </p:custDataLst>
          </p:nvPr>
        </p:nvSpPr>
        <p:spPr>
          <a:xfrm flipH="1">
            <a:off x="2590800" y="4648200"/>
            <a:ext cx="990600" cy="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5"/>
            </p:custDataLst>
          </p:nvPr>
        </p:nvSpPr>
        <p:spPr>
          <a:xfrm>
            <a:off x="2590800" y="4038600"/>
            <a:ext cx="0" cy="60960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2" name="Rectangle 2"/>
          <p:cNvSpPr>
            <a:spLocks noGrp="1" noChangeArrowheads="1"/>
          </p:cNvSpPr>
          <p:nvPr>
            <p:ph type="title"/>
            <p:custDataLst>
              <p:tags r:id="rId16"/>
            </p:custDataLst>
          </p:nvPr>
        </p:nvSpPr>
        <p:spPr>
          <a:xfrm>
            <a:off x="0" y="0"/>
            <a:ext cx="9144000" cy="533400"/>
          </a:xfrm>
        </p:spPr>
        <p:txBody>
          <a:bodyPr>
            <a:noAutofit/>
          </a:bodyPr>
          <a:lstStyle/>
          <a:p>
            <a:r>
              <a:rPr lang="en-US" dirty="0" smtClean="0"/>
              <a:t>Putting it all together: Basic Processor</a:t>
            </a:r>
            <a:endParaRPr lang="en-US" dirty="0"/>
          </a:p>
        </p:txBody>
      </p:sp>
    </p:spTree>
    <p:extLst>
      <p:ext uri="{BB962C8B-B14F-4D97-AF65-F5344CB8AC3E}">
        <p14:creationId xmlns:p14="http://schemas.microsoft.com/office/powerpoint/2010/main" val="28211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144000" cy="5638800"/>
          </a:xfrm>
        </p:spPr>
        <p:txBody>
          <a:bodyPr>
            <a:normAutofit lnSpcReduction="10000"/>
          </a:bodyPr>
          <a:lstStyle/>
          <a:p>
            <a:r>
              <a:rPr lang="en-US" dirty="0"/>
              <a:t>A processor executes instructions</a:t>
            </a:r>
          </a:p>
          <a:p>
            <a:pPr lvl="1"/>
            <a:r>
              <a:rPr lang="en-US" dirty="0"/>
              <a:t>Processor has some internal state in storage elements (registers)</a:t>
            </a:r>
          </a:p>
          <a:p>
            <a:r>
              <a:rPr lang="en-US" dirty="0"/>
              <a:t>A memory holds instructions and data</a:t>
            </a:r>
          </a:p>
          <a:p>
            <a:pPr lvl="1"/>
            <a:r>
              <a:rPr lang="en-US" dirty="0" smtClean="0"/>
              <a:t>(modified) Harvard </a:t>
            </a:r>
            <a:r>
              <a:rPr lang="en-US" dirty="0"/>
              <a:t>architecture: separate </a:t>
            </a:r>
            <a:r>
              <a:rPr lang="en-US" dirty="0" err="1"/>
              <a:t>insts</a:t>
            </a:r>
            <a:r>
              <a:rPr lang="en-US" dirty="0"/>
              <a:t> and data</a:t>
            </a:r>
          </a:p>
          <a:p>
            <a:pPr lvl="1"/>
            <a:r>
              <a:rPr lang="en-US" dirty="0"/>
              <a:t>von Neumann architecture: combined </a:t>
            </a:r>
            <a:r>
              <a:rPr lang="en-US" dirty="0" err="1"/>
              <a:t>inst</a:t>
            </a:r>
            <a:r>
              <a:rPr lang="en-US" dirty="0"/>
              <a:t> and data</a:t>
            </a:r>
          </a:p>
          <a:p>
            <a:r>
              <a:rPr lang="en-US" dirty="0"/>
              <a:t>A bus connects the </a:t>
            </a:r>
            <a:r>
              <a:rPr lang="en-US" dirty="0" smtClean="0"/>
              <a:t>two</a:t>
            </a:r>
          </a:p>
          <a:p>
            <a:endParaRPr lang="en-US" dirty="0" smtClean="0"/>
          </a:p>
          <a:p>
            <a:pPr marL="0" lvl="1" indent="0">
              <a:buClrTx/>
              <a:buNone/>
            </a:pPr>
            <a:r>
              <a:rPr lang="en-US" sz="3200" dirty="0">
                <a:solidFill>
                  <a:schemeClr val="accent5">
                    <a:lumMod val="60000"/>
                    <a:lumOff val="40000"/>
                  </a:schemeClr>
                </a:solidFill>
              </a:rPr>
              <a:t>We now have enough building blocks to build machines that can perform non-trivial computational tasks</a:t>
            </a:r>
          </a:p>
          <a:p>
            <a:endParaRPr lang="en-US" dirty="0"/>
          </a:p>
          <a:p>
            <a:endParaRPr lang="en-US" dirty="0"/>
          </a:p>
          <a:p>
            <a:endParaRPr lang="en-US" dirty="0"/>
          </a:p>
        </p:txBody>
      </p:sp>
    </p:spTree>
    <p:extLst>
      <p:ext uri="{BB962C8B-B14F-4D97-AF65-F5344CB8AC3E}">
        <p14:creationId xmlns:p14="http://schemas.microsoft.com/office/powerpoint/2010/main" val="1187352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program and execute instructions on a MIPS processor?</a:t>
            </a:r>
            <a:endParaRPr lang="en-US" dirty="0"/>
          </a:p>
        </p:txBody>
      </p:sp>
    </p:spTree>
    <p:extLst>
      <p:ext uri="{BB962C8B-B14F-4D97-AF65-F5344CB8AC3E}">
        <p14:creationId xmlns:p14="http://schemas.microsoft.com/office/powerpoint/2010/main" val="255125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smtClean="0"/>
              <a:t>Project Partner </a:t>
            </a:r>
            <a:r>
              <a:rPr lang="en-US" dirty="0" smtClean="0"/>
              <a:t>finding assignment on CMS</a:t>
            </a:r>
          </a:p>
          <a:p>
            <a:endParaRPr lang="en-US" dirty="0"/>
          </a:p>
          <a:p>
            <a:r>
              <a:rPr lang="en-US" dirty="0" smtClean="0"/>
              <a:t>Office hours over break</a:t>
            </a:r>
            <a:endParaRPr lang="en-US" dirty="0"/>
          </a:p>
          <a:p>
            <a:endParaRPr lang="en-US" dirty="0"/>
          </a:p>
        </p:txBody>
      </p:sp>
    </p:spTree>
    <p:extLst>
      <p:ext uri="{BB962C8B-B14F-4D97-AF65-F5344CB8AC3E}">
        <p14:creationId xmlns:p14="http://schemas.microsoft.com/office/powerpoint/2010/main" val="291046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685800"/>
            <a:ext cx="4562856" cy="923018"/>
          </a:xfrm>
        </p:spPr>
        <p:txBody>
          <a:bodyPr>
            <a:noAutofit/>
          </a:bodyPr>
          <a:lstStyle/>
          <a:p>
            <a:pPr>
              <a:lnSpc>
                <a:spcPct val="92000"/>
              </a:lnSpc>
            </a:pPr>
            <a:r>
              <a:rPr lang="en-US" sz="2400" dirty="0" smtClean="0"/>
              <a:t>Programs written in a</a:t>
            </a:r>
          </a:p>
          <a:p>
            <a:pPr>
              <a:lnSpc>
                <a:spcPct val="92000"/>
              </a:lnSpc>
            </a:pPr>
            <a:r>
              <a:rPr lang="en-US" sz="2400" dirty="0" smtClean="0"/>
              <a:t>High 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416802" y="3334034"/>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5181600" y="2343937"/>
            <a:ext cx="4495800" cy="856463"/>
          </a:xfrm>
          <a:prstGeom prst="rect">
            <a:avLst/>
          </a:prstGeom>
        </p:spPr>
        <p:txBody>
          <a:bodyPr vert="horz" lIns="91440" tIns="45720" rIns="91440" bIns="45720" rtlCol="0">
            <a:noAutofit/>
          </a:bodyPr>
          <a:lstStyle/>
          <a:p>
            <a:pPr marL="342900" lvl="0" indent="-342900">
              <a:lnSpc>
                <a:spcPct val="92000"/>
              </a:lnSpc>
              <a:spcBef>
                <a:spcPct val="20000"/>
              </a:spcBef>
              <a:buSzPct val="80000"/>
              <a:defRPr/>
            </a:pPr>
            <a:r>
              <a:rPr lang="en-US" sz="2400" dirty="0">
                <a:solidFill>
                  <a:schemeClr val="bg1"/>
                </a:solidFill>
                <a:latin typeface="Calibri" pitchFamily="34" charset="0"/>
                <a:cs typeface="Arial" pitchFamily="34" charset="0"/>
              </a:rPr>
              <a:t>Need translation to a </a:t>
            </a:r>
            <a:r>
              <a:rPr lang="en-US" sz="2400" dirty="0" smtClean="0">
                <a:solidFill>
                  <a:schemeClr val="bg1"/>
                </a:solidFill>
                <a:latin typeface="Calibri" pitchFamily="34" charset="0"/>
                <a:cs typeface="Arial" pitchFamily="34" charset="0"/>
              </a:rPr>
              <a:t>lower-</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level </a:t>
            </a:r>
            <a:r>
              <a:rPr lang="en-US" sz="2400" dirty="0">
                <a:solidFill>
                  <a:schemeClr val="bg1"/>
                </a:solidFill>
                <a:latin typeface="Calibri" pitchFamily="34" charset="0"/>
                <a:cs typeface="Arial" pitchFamily="34" charset="0"/>
              </a:rPr>
              <a:t>computer </a:t>
            </a:r>
            <a:r>
              <a:rPr lang="en-US" sz="2400" dirty="0" smtClean="0">
                <a:solidFill>
                  <a:schemeClr val="bg1"/>
                </a:solidFill>
                <a:latin typeface="Calibri" pitchFamily="34" charset="0"/>
                <a:cs typeface="Arial" pitchFamily="34" charset="0"/>
              </a:rPr>
              <a:t>understandable</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format</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lvl="1" indent="-285750">
              <a:lnSpc>
                <a:spcPct val="92000"/>
              </a:lnSpc>
              <a:spcBef>
                <a:spcPct val="20000"/>
              </a:spcBef>
              <a:buClr>
                <a:schemeClr val="accent5">
                  <a:lumMod val="60000"/>
                  <a:lumOff val="40000"/>
                </a:schemeClr>
              </a:buClr>
              <a:buFont typeface="Arial" pitchFamily="34" charset="0"/>
              <a:buChar char="•"/>
              <a:defRPr/>
            </a:pPr>
            <a:r>
              <a:rPr lang="en-US" sz="2000" dirty="0">
                <a:solidFill>
                  <a:schemeClr val="bg1"/>
                </a:solidFill>
                <a:latin typeface="Calibri" pitchFamily="34" charset="0"/>
                <a:cs typeface="Arial" pitchFamily="34" charset="0"/>
              </a:rPr>
              <a:t>Assembly is human readable </a:t>
            </a:r>
            <a:r>
              <a:rPr lang="en-US" sz="2000" dirty="0" smtClean="0">
                <a:solidFill>
                  <a:schemeClr val="bg1"/>
                </a:solidFill>
                <a:latin typeface="Calibri" pitchFamily="34" charset="0"/>
                <a:cs typeface="Arial" pitchFamily="34" charset="0"/>
              </a:rPr>
              <a:t>machine </a:t>
            </a:r>
            <a:r>
              <a:rPr lang="en-US" sz="2000" dirty="0">
                <a:solidFill>
                  <a:schemeClr val="bg1"/>
                </a:solidFill>
                <a:latin typeface="Calibri" pitchFamily="34" charset="0"/>
                <a:cs typeface="Arial" pitchFamily="34" charset="0"/>
              </a:rPr>
              <a:t>language</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Processors operate on </a:t>
            </a:r>
            <a:r>
              <a:rPr lang="en-US" sz="2000" dirty="0">
                <a:solidFill>
                  <a:schemeClr val="bg1"/>
                </a:solidFill>
                <a:latin typeface="Calibri" pitchFamily="34" charset="0"/>
                <a:cs typeface="Arial" pitchFamily="34" charset="0"/>
              </a:rPr>
              <a:t> </a:t>
            </a:r>
            <a:r>
              <a:rPr lang="en-US" sz="2000" dirty="0" smtClean="0">
                <a:solidFill>
                  <a:schemeClr val="bg1"/>
                </a:solidFill>
                <a:latin typeface="Calibri" pitchFamily="34" charset="0"/>
                <a:cs typeface="Arial" pitchFamily="34" charset="0"/>
              </a:rPr>
              <a:t>              Machine Language</a:t>
            </a:r>
          </a:p>
        </p:txBody>
      </p:sp>
      <p:sp>
        <p:nvSpPr>
          <p:cNvPr id="12" name="AutoShape 8" descr="Wide downward diagonal"/>
          <p:cNvSpPr>
            <a:spLocks noChangeArrowheads="1"/>
          </p:cNvSpPr>
          <p:nvPr>
            <p:custDataLst>
              <p:tags r:id="rId9"/>
            </p:custDataLst>
          </p:nvPr>
        </p:nvSpPr>
        <p:spPr bwMode="auto">
          <a:xfrm rot="5400000">
            <a:off x="2483575" y="4875553"/>
            <a:ext cx="297131" cy="679318"/>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10"/>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9466" y="4085771"/>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4335538"/>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73629" y="433674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63058" y="4334933"/>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52487" y="4337352"/>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 y="4640338"/>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73629" y="464154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63058" y="4639733"/>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73912" y="4642152"/>
            <a:ext cx="87062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55208" y="463731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addi</a:t>
            </a:r>
            <a:r>
              <a:rPr lang="en-US" dirty="0" smtClean="0">
                <a:solidFill>
                  <a:schemeClr val="accent5">
                    <a:lumMod val="60000"/>
                    <a:lumOff val="40000"/>
                  </a:schemeClr>
                </a:solidFill>
              </a:rPr>
              <a:t>    r0        r2                                         10</a:t>
            </a:r>
            <a:endParaRPr lang="en-US" dirty="0">
              <a:solidFill>
                <a:schemeClr val="accent5">
                  <a:lumMod val="60000"/>
                  <a:lumOff val="40000"/>
                </a:schemeClr>
              </a:solidFill>
            </a:endParaRPr>
          </a:p>
        </p:txBody>
      </p:sp>
      <p:sp>
        <p:nvSpPr>
          <p:cNvPr id="30" name="TextBox 29"/>
          <p:cNvSpPr txBox="1"/>
          <p:nvPr/>
        </p:nvSpPr>
        <p:spPr>
          <a:xfrm>
            <a:off x="310055" y="4876800"/>
            <a:ext cx="47191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reg</a:t>
            </a:r>
            <a:r>
              <a:rPr lang="en-US" dirty="0" smtClean="0">
                <a:solidFill>
                  <a:schemeClr val="accent5">
                    <a:lumMod val="60000"/>
                    <a:lumOff val="40000"/>
                  </a:schemeClr>
                </a:solidFill>
              </a:rPr>
              <a:t>        r1          r2            r3                  </a:t>
            </a:r>
            <a:r>
              <a:rPr lang="en-US" dirty="0" err="1" smtClean="0">
                <a:solidFill>
                  <a:schemeClr val="accent5">
                    <a:lumMod val="60000"/>
                    <a:lumOff val="40000"/>
                  </a:schemeClr>
                </a:solidFill>
              </a:rPr>
              <a:t>func</a:t>
            </a:r>
            <a:r>
              <a:rPr lang="en-US" dirty="0" smtClean="0">
                <a:solidFill>
                  <a:schemeClr val="accent5">
                    <a:lumMod val="60000"/>
                    <a:lumOff val="40000"/>
                  </a:schemeClr>
                </a:solidFill>
              </a:rPr>
              <a:t>=</a:t>
            </a:r>
            <a:r>
              <a:rPr lang="en-US" dirty="0" err="1" smtClean="0">
                <a:solidFill>
                  <a:schemeClr val="accent5">
                    <a:lumMod val="60000"/>
                    <a:lumOff val="40000"/>
                  </a:schemeClr>
                </a:solidFill>
              </a:rPr>
              <a:t>slt</a:t>
            </a:r>
            <a:endParaRPr lang="en-US" dirty="0">
              <a:solidFill>
                <a:schemeClr val="accent5">
                  <a:lumMod val="60000"/>
                  <a:lumOff val="40000"/>
                </a:schemeClr>
              </a:solidFill>
            </a:endParaRPr>
          </a:p>
        </p:txBody>
      </p:sp>
      <p:sp>
        <p:nvSpPr>
          <p:cNvPr id="31" name="Rectangle 30"/>
          <p:cNvSpPr/>
          <p:nvPr/>
        </p:nvSpPr>
        <p:spPr>
          <a:xfrm>
            <a:off x="3352800" y="4642152"/>
            <a:ext cx="72111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5638800" y="3606645"/>
            <a:ext cx="1143000" cy="2971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505200" y="2903419"/>
            <a:ext cx="2133600" cy="851792"/>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38800" y="4495799"/>
            <a:ext cx="2209800" cy="38100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2"/>
            <a:endCxn id="2030598" idx="3"/>
          </p:cNvCxnSpPr>
          <p:nvPr/>
        </p:nvCxnSpPr>
        <p:spPr>
          <a:xfrm flipH="1" flipV="1">
            <a:off x="5029200" y="4495799"/>
            <a:ext cx="609600" cy="190501"/>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0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06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05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animBg="1"/>
      <p:bldP spid="2030598" grpId="0" animBg="1"/>
      <p:bldP spid="2030599" grpId="0" animBg="1"/>
      <p:bldP spid="2030600" grpId="0" animBg="1"/>
      <p:bldP spid="9" grpId="0"/>
      <p:bldP spid="12" grpId="0" animBg="1"/>
      <p:bldP spid="3" grpId="0" animBg="1"/>
      <p:bldP spid="17" grpId="0"/>
      <p:bldP spid="7" grpId="0" animBg="1"/>
      <p:bldP spid="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 grpId="0"/>
      <p:bldP spid="30" grpId="0"/>
      <p:bldP spid="31"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 Instructions</a:t>
            </a:r>
            <a:endParaRPr lang="en-US" dirty="0"/>
          </a:p>
        </p:txBody>
      </p:sp>
      <p:sp>
        <p:nvSpPr>
          <p:cNvPr id="2030595" name="Rectangle 3"/>
          <p:cNvSpPr>
            <a:spLocks noGrp="1" noChangeArrowheads="1"/>
          </p:cNvSpPr>
          <p:nvPr>
            <p:ph idx="1"/>
            <p:custDataLst>
              <p:tags r:id="rId2"/>
            </p:custDataLst>
          </p:nvPr>
        </p:nvSpPr>
        <p:spPr>
          <a:xfrm>
            <a:off x="5190744" y="724419"/>
            <a:ext cx="4562856" cy="923018"/>
          </a:xfrm>
        </p:spPr>
        <p:txBody>
          <a:bodyPr>
            <a:noAutofit/>
          </a:bodyPr>
          <a:lstStyle/>
          <a:p>
            <a:pPr>
              <a:lnSpc>
                <a:spcPct val="92000"/>
              </a:lnSpc>
            </a:pPr>
            <a:r>
              <a:rPr lang="en-US" sz="2400" dirty="0" smtClean="0"/>
              <a:t>High 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5">
                <a:lumMod val="60000"/>
                <a:lumOff val="40000"/>
              </a:schemeClr>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416802" y="3334034"/>
            <a:ext cx="297131" cy="842354"/>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5181600" y="2216829"/>
            <a:ext cx="4495800" cy="8564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Assembly</a:t>
            </a:r>
            <a:r>
              <a:rPr kumimoji="0" lang="en-US" sz="2400" b="0" i="0" u="none" strike="noStrike" kern="1200" cap="none" spc="0" normalizeH="0" noProof="0" dirty="0" smtClean="0">
                <a:ln>
                  <a:noFill/>
                </a:ln>
                <a:solidFill>
                  <a:schemeClr val="bg1"/>
                </a:solidFill>
                <a:effectLst/>
                <a:uLnTx/>
                <a:uFillTx/>
                <a:latin typeface="Calibri" pitchFamily="34" charset="0"/>
                <a:cs typeface="Arial" pitchFamily="34" charset="0"/>
              </a:rPr>
              <a:t> Language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20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9"/>
            </p:custDataLst>
          </p:nvPr>
        </p:nvSpPr>
        <p:spPr>
          <a:xfrm>
            <a:off x="5181600" y="4152246"/>
            <a:ext cx="43434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a:t>
            </a:r>
            <a:r>
              <a:rPr kumimoji="0" lang="en-US" sz="2400" b="0" i="0" u="none" strike="noStrike" kern="1200" cap="none" spc="0" normalizeH="0" baseline="0" noProof="0" dirty="0" err="1" smtClean="0">
                <a:ln>
                  <a:noFill/>
                </a:ln>
                <a:solidFill>
                  <a:schemeClr val="bg1"/>
                </a:solidFill>
                <a:effectLst/>
                <a:uLnTx/>
                <a:uFillTx/>
                <a:latin typeface="Calibri" pitchFamily="34" charset="0"/>
                <a:cs typeface="Arial" pitchFamily="34" charset="0"/>
              </a:rPr>
              <a:t>Langauge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5">
                  <a:lumMod val="60000"/>
                  <a:lumOff val="40000"/>
                </a:schemeClr>
              </a:buClr>
              <a:buSzTx/>
              <a:buFont typeface="Arial" pitchFamily="34" charset="0"/>
              <a:buChar char="•"/>
              <a:tabLst/>
              <a:defRPr/>
            </a:pPr>
            <a:r>
              <a:rPr lang="en-US" sz="2000" dirty="0" smtClean="0">
                <a:solidFill>
                  <a:schemeClr val="bg1"/>
                </a:solidFill>
                <a:latin typeface="Calibri" pitchFamily="34" charset="0"/>
                <a:cs typeface="Arial" pitchFamily="34" charset="0"/>
              </a:rPr>
              <a:t>Labels become addresses</a:t>
            </a:r>
            <a:endPar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12" name="AutoShape 8" descr="Wide downward diagonal"/>
          <p:cNvSpPr>
            <a:spLocks noChangeArrowheads="1"/>
          </p:cNvSpPr>
          <p:nvPr>
            <p:custDataLst>
              <p:tags r:id="rId10"/>
            </p:custDataLst>
          </p:nvPr>
        </p:nvSpPr>
        <p:spPr bwMode="auto">
          <a:xfrm rot="5400000">
            <a:off x="2483575" y="4875553"/>
            <a:ext cx="297131" cy="679318"/>
          </a:xfrm>
          <a:prstGeom prst="rightArrow">
            <a:avLst>
              <a:gd name="adj1" fmla="val 50000"/>
              <a:gd name="adj2" fmla="val 25000"/>
            </a:avLst>
          </a:prstGeom>
          <a:solidFill>
            <a:schemeClr val="accent5">
              <a:lumMod val="60000"/>
              <a:lumOff val="40000"/>
            </a:schemeClr>
          </a:solidFill>
          <a:ln w="25400" algn="ctr">
            <a:solidFill>
              <a:schemeClr val="accent5">
                <a:lumMod val="60000"/>
                <a:lumOff val="40000"/>
              </a:schemeClr>
            </a:solidFill>
            <a:miter lim="800000"/>
            <a:headEnd/>
            <a:tailEnd/>
          </a:ln>
          <a:effectLst/>
        </p:spPr>
        <p:txBody>
          <a:bodyPr wrap="square" anchor="ctr">
            <a:spAutoFit/>
          </a:bodyPr>
          <a:lstStyle/>
          <a:p>
            <a:endParaRPr lang="en-US"/>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11"/>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9466" y="4085771"/>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82095" y="4086980"/>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1524" y="4085166"/>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60953" y="4087585"/>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4335538"/>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73629" y="433674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63058" y="4334933"/>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52487" y="4337352"/>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1000" y="4640338"/>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73629" y="464154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63058" y="4639733"/>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73912" y="4642152"/>
            <a:ext cx="87062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655208" y="463731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3694355"/>
            <a:ext cx="44143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addi</a:t>
            </a:r>
            <a:r>
              <a:rPr lang="en-US" dirty="0" smtClean="0">
                <a:solidFill>
                  <a:schemeClr val="accent5">
                    <a:lumMod val="60000"/>
                    <a:lumOff val="40000"/>
                  </a:schemeClr>
                </a:solidFill>
              </a:rPr>
              <a:t>    r0        r2                                         10</a:t>
            </a:r>
            <a:endParaRPr lang="en-US" dirty="0">
              <a:solidFill>
                <a:schemeClr val="accent5">
                  <a:lumMod val="60000"/>
                  <a:lumOff val="40000"/>
                </a:schemeClr>
              </a:solidFill>
            </a:endParaRPr>
          </a:p>
        </p:txBody>
      </p:sp>
      <p:sp>
        <p:nvSpPr>
          <p:cNvPr id="30" name="TextBox 29"/>
          <p:cNvSpPr txBox="1"/>
          <p:nvPr/>
        </p:nvSpPr>
        <p:spPr>
          <a:xfrm>
            <a:off x="310055" y="4876800"/>
            <a:ext cx="47191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reg</a:t>
            </a:r>
            <a:r>
              <a:rPr lang="en-US" dirty="0" smtClean="0">
                <a:solidFill>
                  <a:schemeClr val="accent5">
                    <a:lumMod val="60000"/>
                    <a:lumOff val="40000"/>
                  </a:schemeClr>
                </a:solidFill>
              </a:rPr>
              <a:t>        r1          r2            r3                  </a:t>
            </a:r>
            <a:r>
              <a:rPr lang="en-US" dirty="0" err="1" smtClean="0">
                <a:solidFill>
                  <a:schemeClr val="accent5">
                    <a:lumMod val="60000"/>
                    <a:lumOff val="40000"/>
                  </a:schemeClr>
                </a:solidFill>
              </a:rPr>
              <a:t>func</a:t>
            </a:r>
            <a:r>
              <a:rPr lang="en-US" dirty="0" smtClean="0">
                <a:solidFill>
                  <a:schemeClr val="accent5">
                    <a:lumMod val="60000"/>
                    <a:lumOff val="40000"/>
                  </a:schemeClr>
                </a:solidFill>
              </a:rPr>
              <a:t>=</a:t>
            </a:r>
            <a:r>
              <a:rPr lang="en-US" dirty="0" err="1" smtClean="0">
                <a:solidFill>
                  <a:schemeClr val="accent5">
                    <a:lumMod val="60000"/>
                    <a:lumOff val="40000"/>
                  </a:schemeClr>
                </a:solidFill>
              </a:rPr>
              <a:t>slt</a:t>
            </a:r>
            <a:endParaRPr lang="en-US" dirty="0">
              <a:solidFill>
                <a:schemeClr val="accent5">
                  <a:lumMod val="60000"/>
                  <a:lumOff val="40000"/>
                </a:schemeClr>
              </a:solidFill>
            </a:endParaRPr>
          </a:p>
        </p:txBody>
      </p:sp>
      <p:sp>
        <p:nvSpPr>
          <p:cNvPr id="31" name="Rectangle 30"/>
          <p:cNvSpPr/>
          <p:nvPr/>
        </p:nvSpPr>
        <p:spPr>
          <a:xfrm>
            <a:off x="3352800" y="4642152"/>
            <a:ext cx="72111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0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a:t>Instruction Usage</a:t>
            </a:r>
          </a:p>
        </p:txBody>
      </p:sp>
      <p:sp>
        <p:nvSpPr>
          <p:cNvPr id="2034691" name="Rectangle 3"/>
          <p:cNvSpPr>
            <a:spLocks noGrp="1" noChangeArrowheads="1"/>
          </p:cNvSpPr>
          <p:nvPr>
            <p:ph type="body" idx="1"/>
          </p:nvPr>
        </p:nvSpPr>
        <p:spPr>
          <a:xfrm>
            <a:off x="268288" y="838200"/>
            <a:ext cx="4572000" cy="5391150"/>
          </a:xfrm>
        </p:spPr>
        <p:txBody>
          <a:bodyPr/>
          <a:lstStyle/>
          <a:p>
            <a:r>
              <a:rPr lang="en-US" dirty="0"/>
              <a:t>Instructions are stored in memory, encoded in binary</a:t>
            </a:r>
          </a:p>
          <a:p>
            <a:r>
              <a:rPr lang="en-US" dirty="0"/>
              <a:t>A basic processor </a:t>
            </a:r>
          </a:p>
          <a:p>
            <a:pPr lvl="1"/>
            <a:r>
              <a:rPr lang="en-US" dirty="0"/>
              <a:t>fetches</a:t>
            </a:r>
          </a:p>
          <a:p>
            <a:pPr lvl="1"/>
            <a:r>
              <a:rPr lang="en-US" dirty="0"/>
              <a:t>decodes</a:t>
            </a:r>
          </a:p>
          <a:p>
            <a:pPr lvl="1"/>
            <a:r>
              <a:rPr lang="en-US" dirty="0"/>
              <a:t>executes</a:t>
            </a:r>
          </a:p>
          <a:p>
            <a:pPr>
              <a:buFontTx/>
              <a:buNone/>
            </a:pPr>
            <a:r>
              <a:rPr lang="en-US" dirty="0"/>
              <a:t>   one instruction at a time</a:t>
            </a:r>
          </a:p>
        </p:txBody>
      </p:sp>
      <p:sp>
        <p:nvSpPr>
          <p:cNvPr id="2034693" name="Rectangle 5"/>
          <p:cNvSpPr>
            <a:spLocks noChangeArrowheads="1"/>
          </p:cNvSpPr>
          <p:nvPr/>
        </p:nvSpPr>
        <p:spPr bwMode="auto">
          <a:xfrm>
            <a:off x="5181600" y="3175000"/>
            <a:ext cx="3657600" cy="30480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694" name="Text Box 6"/>
          <p:cNvSpPr txBox="1">
            <a:spLocks noChangeArrowheads="1"/>
          </p:cNvSpPr>
          <p:nvPr/>
        </p:nvSpPr>
        <p:spPr bwMode="auto">
          <a:xfrm>
            <a:off x="5334000" y="37084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pc</a:t>
            </a:r>
          </a:p>
        </p:txBody>
      </p:sp>
      <p:sp>
        <p:nvSpPr>
          <p:cNvPr id="2034695" name="Oval 7"/>
          <p:cNvSpPr>
            <a:spLocks noChangeArrowheads="1"/>
          </p:cNvSpPr>
          <p:nvPr/>
        </p:nvSpPr>
        <p:spPr bwMode="auto">
          <a:xfrm>
            <a:off x="5399088" y="4470400"/>
            <a:ext cx="13144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adder</a:t>
            </a:r>
          </a:p>
        </p:txBody>
      </p:sp>
      <p:sp>
        <p:nvSpPr>
          <p:cNvPr id="2034696" name="Freeform 8"/>
          <p:cNvSpPr>
            <a:spLocks/>
          </p:cNvSpPr>
          <p:nvPr/>
        </p:nvSpPr>
        <p:spPr bwMode="auto">
          <a:xfrm>
            <a:off x="5397500" y="4224338"/>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7" name="Freeform 9"/>
          <p:cNvSpPr>
            <a:spLocks/>
          </p:cNvSpPr>
          <p:nvPr/>
        </p:nvSpPr>
        <p:spPr bwMode="auto">
          <a:xfrm>
            <a:off x="5249863" y="2090738"/>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8" name="Text Box 10"/>
          <p:cNvSpPr txBox="1">
            <a:spLocks noChangeArrowheads="1"/>
          </p:cNvSpPr>
          <p:nvPr/>
        </p:nvSpPr>
        <p:spPr bwMode="auto">
          <a:xfrm>
            <a:off x="6934200" y="34798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cur inst</a:t>
            </a:r>
          </a:p>
        </p:txBody>
      </p:sp>
      <p:sp>
        <p:nvSpPr>
          <p:cNvPr id="2034699" name="Oval 11"/>
          <p:cNvSpPr>
            <a:spLocks noChangeArrowheads="1"/>
          </p:cNvSpPr>
          <p:nvPr/>
        </p:nvSpPr>
        <p:spPr bwMode="auto">
          <a:xfrm>
            <a:off x="6769100" y="4470400"/>
            <a:ext cx="162560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decode</a:t>
            </a:r>
          </a:p>
        </p:txBody>
      </p:sp>
      <p:sp>
        <p:nvSpPr>
          <p:cNvPr id="2034710" name="Text Box 22"/>
          <p:cNvSpPr txBox="1">
            <a:spLocks noChangeArrowheads="1"/>
          </p:cNvSpPr>
          <p:nvPr/>
        </p:nvSpPr>
        <p:spPr bwMode="auto">
          <a:xfrm>
            <a:off x="5410200" y="5461000"/>
            <a:ext cx="11430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regs</a:t>
            </a:r>
          </a:p>
        </p:txBody>
      </p:sp>
      <p:sp>
        <p:nvSpPr>
          <p:cNvPr id="2034711" name="Line 23"/>
          <p:cNvSpPr>
            <a:spLocks noChangeShapeType="1"/>
          </p:cNvSpPr>
          <p:nvPr/>
        </p:nvSpPr>
        <p:spPr bwMode="auto">
          <a:xfrm>
            <a:off x="7543800" y="4013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712" name="Oval 24"/>
          <p:cNvSpPr>
            <a:spLocks noChangeArrowheads="1"/>
          </p:cNvSpPr>
          <p:nvPr/>
        </p:nvSpPr>
        <p:spPr bwMode="auto">
          <a:xfrm>
            <a:off x="6813550" y="5308600"/>
            <a:ext cx="17208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execute</a:t>
            </a:r>
          </a:p>
        </p:txBody>
      </p:sp>
      <p:sp>
        <p:nvSpPr>
          <p:cNvPr id="2034713" name="Freeform 25"/>
          <p:cNvSpPr>
            <a:spLocks/>
          </p:cNvSpPr>
          <p:nvPr/>
        </p:nvSpPr>
        <p:spPr bwMode="auto">
          <a:xfrm>
            <a:off x="6553200" y="5214938"/>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4" name="Line 26"/>
          <p:cNvSpPr>
            <a:spLocks noChangeShapeType="1"/>
          </p:cNvSpPr>
          <p:nvPr/>
        </p:nvSpPr>
        <p:spPr bwMode="auto">
          <a:xfrm>
            <a:off x="7696200" y="5156200"/>
            <a:ext cx="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5" name="Text Box 27"/>
          <p:cNvSpPr txBox="1">
            <a:spLocks noChangeArrowheads="1"/>
          </p:cNvSpPr>
          <p:nvPr/>
        </p:nvSpPr>
        <p:spPr bwMode="auto">
          <a:xfrm>
            <a:off x="4876800" y="2641600"/>
            <a:ext cx="6413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addr</a:t>
            </a:r>
          </a:p>
        </p:txBody>
      </p:sp>
      <p:sp>
        <p:nvSpPr>
          <p:cNvPr id="2034716" name="Text Box 28"/>
          <p:cNvSpPr txBox="1">
            <a:spLocks noChangeArrowheads="1"/>
          </p:cNvSpPr>
          <p:nvPr/>
        </p:nvSpPr>
        <p:spPr bwMode="auto">
          <a:xfrm>
            <a:off x="7169150" y="2641600"/>
            <a:ext cx="628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data</a:t>
            </a:r>
          </a:p>
        </p:txBody>
      </p:sp>
      <p:sp>
        <p:nvSpPr>
          <p:cNvPr id="29" name="Text Box 6"/>
          <p:cNvSpPr txBox="1">
            <a:spLocks noChangeArrowheads="1"/>
          </p:cNvSpPr>
          <p:nvPr>
            <p:custDataLst>
              <p:tags r:id="rId1"/>
            </p:custDataLst>
          </p:nvPr>
        </p:nvSpPr>
        <p:spPr bwMode="auto">
          <a:xfrm>
            <a:off x="4419600" y="1295400"/>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30" name="Rectangle 29"/>
          <p:cNvSpPr/>
          <p:nvPr/>
        </p:nvSpPr>
        <p:spPr>
          <a:xfrm>
            <a:off x="4504266" y="1342572"/>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6895" y="1343781"/>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86324" y="134196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75753" y="1344386"/>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95800" y="15923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8429" y="15935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77858" y="15917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67287" y="1594153"/>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8971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8429" y="18983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77858" y="18965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8712" y="1898953"/>
            <a:ext cx="87062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70008" y="1894115"/>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467600" y="1898953"/>
            <a:ext cx="72111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6377" y="926068"/>
            <a:ext cx="44143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addi</a:t>
            </a:r>
            <a:r>
              <a:rPr lang="en-US" dirty="0" smtClean="0">
                <a:solidFill>
                  <a:schemeClr val="accent5">
                    <a:lumMod val="60000"/>
                    <a:lumOff val="40000"/>
                  </a:schemeClr>
                </a:solidFill>
              </a:rPr>
              <a:t>    r0        r2                                         10</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15316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46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46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469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46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46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47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347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346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469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347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346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34691">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347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347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347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346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46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693" grpId="0" animBg="1"/>
      <p:bldP spid="2034694" grpId="0" animBg="1"/>
      <p:bldP spid="2034695" grpId="0" animBg="1"/>
      <p:bldP spid="2034696" grpId="0" animBg="1"/>
      <p:bldP spid="2034697" grpId="0" animBg="1"/>
      <p:bldP spid="2034698" grpId="0" animBg="1"/>
      <p:bldP spid="2034699" grpId="0" animBg="1"/>
      <p:bldP spid="2034710" grpId="0" animBg="1"/>
      <p:bldP spid="2034711" grpId="0" animBg="1"/>
      <p:bldP spid="2034712" grpId="0" animBg="1"/>
      <p:bldP spid="2034713" grpId="0" animBg="1"/>
      <p:bldP spid="2034715" grpId="0"/>
      <p:bldP spid="203471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379120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solidFill>
                  <a:schemeClr val="accent5">
                    <a:lumMod val="60000"/>
                    <a:lumOff val="40000"/>
                  </a:schemeClr>
                </a:solidFill>
              </a:rPr>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solidFill>
                  <a:schemeClr val="accent5">
                    <a:lumMod val="60000"/>
                    <a:lumOff val="40000"/>
                  </a:schemeClr>
                </a:solidFill>
              </a:rPr>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solidFill>
                  <a:schemeClr val="accent5">
                    <a:lumMod val="60000"/>
                    <a:lumOff val="40000"/>
                  </a:schemeClr>
                </a:solidFill>
              </a:rPr>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lvl="1">
              <a:lnSpc>
                <a:spcPct val="82000"/>
              </a:lnSpc>
            </a:pPr>
            <a:endParaRPr lang="en-US" sz="2400" dirty="0" smtClean="0"/>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extLst>
      <p:ext uri="{BB962C8B-B14F-4D97-AF65-F5344CB8AC3E}">
        <p14:creationId xmlns:p14="http://schemas.microsoft.com/office/powerpoint/2010/main" val="28474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nvPr>
        </p:nvSpPr>
        <p:spPr/>
        <p:txBody>
          <a:bodyPr>
            <a:normAutofit fontScale="90000"/>
          </a:bodyPr>
          <a:lstStyle/>
          <a:p>
            <a:r>
              <a:rPr lang="en-US"/>
              <a:t>Instruction Set Architecture</a:t>
            </a:r>
          </a:p>
        </p:txBody>
      </p:sp>
      <p:sp>
        <p:nvSpPr>
          <p:cNvPr id="2038787" name="Rectangle 3"/>
          <p:cNvSpPr>
            <a:spLocks noGrp="1" noChangeArrowheads="1"/>
          </p:cNvSpPr>
          <p:nvPr>
            <p:ph type="body" idx="1"/>
          </p:nvPr>
        </p:nvSpPr>
        <p:spPr/>
        <p:txBody>
          <a:bodyPr/>
          <a:lstStyle/>
          <a:p>
            <a:r>
              <a:rPr lang="en-US" sz="2800" dirty="0"/>
              <a:t>The types of operations permissible in machine language define the ISA</a:t>
            </a:r>
          </a:p>
          <a:p>
            <a:pPr lvl="1"/>
            <a:r>
              <a:rPr lang="en-US" sz="2400" dirty="0"/>
              <a:t>MIPS: load/store, arithmetic, control flow, …</a:t>
            </a:r>
          </a:p>
          <a:p>
            <a:pPr lvl="1"/>
            <a:r>
              <a:rPr lang="en-US" sz="2400" dirty="0"/>
              <a:t>VAX: load/store, arithmetic, control flow, strings, …</a:t>
            </a:r>
          </a:p>
          <a:p>
            <a:pPr lvl="1"/>
            <a:r>
              <a:rPr lang="en-US" sz="2400" dirty="0"/>
              <a:t>Cray: vector operations, …</a:t>
            </a:r>
          </a:p>
          <a:p>
            <a:r>
              <a:rPr lang="en-US" sz="2800" dirty="0"/>
              <a:t>Two classes of ISAs</a:t>
            </a:r>
          </a:p>
          <a:p>
            <a:pPr lvl="1"/>
            <a:r>
              <a:rPr lang="en-US" sz="2400" dirty="0"/>
              <a:t>Reduced Instruction Set Computers (RISC)</a:t>
            </a:r>
          </a:p>
          <a:p>
            <a:pPr lvl="1"/>
            <a:r>
              <a:rPr lang="en-US" sz="2400" dirty="0"/>
              <a:t>Complex Instruction Set Computers (CISC)</a:t>
            </a:r>
          </a:p>
          <a:p>
            <a:pPr lvl="1"/>
            <a:endParaRPr lang="en-US" sz="2400" dirty="0"/>
          </a:p>
          <a:p>
            <a:r>
              <a:rPr lang="en-US" sz="2800" dirty="0">
                <a:solidFill>
                  <a:schemeClr val="accent5">
                    <a:lumMod val="60000"/>
                    <a:lumOff val="40000"/>
                  </a:schemeClr>
                </a:solidFill>
              </a:rPr>
              <a:t>We’ll study the MIPS ISA in this course</a:t>
            </a:r>
          </a:p>
        </p:txBody>
      </p:sp>
    </p:spTree>
    <p:extLst>
      <p:ext uri="{BB962C8B-B14F-4D97-AF65-F5344CB8AC3E}">
        <p14:creationId xmlns:p14="http://schemas.microsoft.com/office/powerpoint/2010/main" val="4269736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8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87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87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8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 Set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5">
                    <a:lumMod val="60000"/>
                    <a:lumOff val="40000"/>
                  </a:schemeClr>
                </a:solidFill>
              </a:rPr>
              <a:t>Instruction Set Architecture (ISA)</a:t>
            </a:r>
          </a:p>
          <a:p>
            <a:pPr marL="573088" lvl="1" indent="-457200"/>
            <a:r>
              <a:rPr lang="en-US" dirty="0" smtClean="0"/>
              <a:t>Different CPU architecture specifies different set of instructions. Intel x86, IBM PowerPC, Sun </a:t>
            </a:r>
            <a:r>
              <a:rPr lang="en-US" dirty="0" err="1" smtClean="0"/>
              <a:t>Sparc</a:t>
            </a:r>
            <a:r>
              <a:rPr lang="en-US" dirty="0" smtClean="0"/>
              <a:t>, MIPS, etc. </a:t>
            </a:r>
          </a:p>
          <a:p>
            <a:r>
              <a:rPr lang="en-US" dirty="0">
                <a:solidFill>
                  <a:schemeClr val="accent5">
                    <a:lumMod val="60000"/>
                    <a:lumOff val="40000"/>
                  </a:schemeClr>
                </a:solidFill>
              </a:rPr>
              <a:t>MIPS</a:t>
            </a:r>
          </a:p>
          <a:p>
            <a:pPr lvl="1"/>
            <a:r>
              <a:rPr lang="en-US" dirty="0"/>
              <a:t>≈ 200 instructions, 32 bits each, 3 formats</a:t>
            </a:r>
          </a:p>
          <a:p>
            <a:pPr lvl="2"/>
            <a:r>
              <a:rPr lang="en-US" dirty="0"/>
              <a:t>mostly orthogonal</a:t>
            </a:r>
          </a:p>
          <a:p>
            <a:pPr lvl="1"/>
            <a:r>
              <a:rPr lang="en-US" dirty="0"/>
              <a:t>all operands in registers</a:t>
            </a:r>
          </a:p>
          <a:p>
            <a:pPr lvl="2"/>
            <a:r>
              <a:rPr lang="en-US" dirty="0"/>
              <a:t>almost all are 32 bits each, can be used interchangeably</a:t>
            </a:r>
          </a:p>
          <a:p>
            <a:pPr lvl="1"/>
            <a:r>
              <a:rPr lang="en-US" dirty="0"/>
              <a:t>≈ 1 addressing mode: </a:t>
            </a:r>
            <a:r>
              <a:rPr lang="en-US" dirty="0" err="1"/>
              <a:t>Mem</a:t>
            </a:r>
            <a:r>
              <a:rPr lang="en-US" dirty="0"/>
              <a:t>[</a:t>
            </a:r>
            <a:r>
              <a:rPr lang="en-US" dirty="0" err="1"/>
              <a:t>reg</a:t>
            </a:r>
            <a:r>
              <a:rPr lang="en-US" dirty="0"/>
              <a:t> + </a:t>
            </a:r>
            <a:r>
              <a:rPr lang="en-US" dirty="0" err="1"/>
              <a:t>imm</a:t>
            </a:r>
            <a:r>
              <a:rPr lang="en-US" dirty="0"/>
              <a:t>]</a:t>
            </a:r>
          </a:p>
          <a:p>
            <a:r>
              <a:rPr lang="en-US" dirty="0">
                <a:solidFill>
                  <a:schemeClr val="accent5">
                    <a:lumMod val="60000"/>
                    <a:lumOff val="40000"/>
                  </a:schemeClr>
                </a:solidFill>
              </a:rPr>
              <a:t>x86 = Complex Instruction Set Computer (</a:t>
            </a:r>
            <a:r>
              <a:rPr lang="en-US" dirty="0" err="1">
                <a:solidFill>
                  <a:schemeClr val="accent5">
                    <a:lumMod val="60000"/>
                    <a:lumOff val="40000"/>
                  </a:schemeClr>
                </a:solidFill>
              </a:rPr>
              <a:t>ClSC</a:t>
            </a:r>
            <a:r>
              <a:rPr lang="en-US" dirty="0">
                <a:solidFill>
                  <a:schemeClr val="accent5">
                    <a:lumMod val="60000"/>
                    <a:lumOff val="40000"/>
                  </a:schemeClr>
                </a:solidFill>
              </a:rPr>
              <a:t>)</a:t>
            </a:r>
          </a:p>
          <a:p>
            <a:pPr lvl="1"/>
            <a:r>
              <a:rPr lang="en-US" dirty="0"/>
              <a:t>&gt; 1000 instructions, 1 to 15 bytes each</a:t>
            </a:r>
          </a:p>
          <a:p>
            <a:pPr lvl="1"/>
            <a:r>
              <a:rPr lang="en-US" dirty="0"/>
              <a:t>operands in special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542935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61988" y="-7620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Instructions</a:t>
            </a:r>
          </a:p>
        </p:txBody>
      </p:sp>
      <p:sp>
        <p:nvSpPr>
          <p:cNvPr id="2245635" name="Rectangle 3"/>
          <p:cNvSpPr>
            <a:spLocks noGrp="1" noChangeArrowheads="1"/>
          </p:cNvSpPr>
          <p:nvPr>
            <p:ph type="body" idx="1"/>
          </p:nvPr>
        </p:nvSpPr>
        <p:spPr>
          <a:xfrm>
            <a:off x="304800" y="762000"/>
            <a:ext cx="8077200" cy="4520597"/>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5">
                    <a:lumMod val="60000"/>
                    <a:lumOff val="40000"/>
                  </a:schemeClr>
                </a:solidFill>
              </a:rPr>
              <a:t>Load/store architecture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Data must be in registers to be operated 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Keeps hardware simple</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Emphasis on efficient implementation</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Integer data types: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byte: 8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half-words: 16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words: 32 bits</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MIPS supports signed and unsigned data types</a:t>
            </a:r>
          </a:p>
        </p:txBody>
      </p:sp>
    </p:spTree>
    <p:extLst>
      <p:ext uri="{BB962C8B-B14F-4D97-AF65-F5344CB8AC3E}">
        <p14:creationId xmlns:p14="http://schemas.microsoft.com/office/powerpoint/2010/main" val="1177158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200266560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838355052"/>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317247250"/>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39009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26969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6096000"/>
          </a:xfrm>
        </p:spPr>
        <p:txBody>
          <a:bodyPr>
            <a:normAutofit fontScale="77500" lnSpcReduction="20000"/>
          </a:bodyPr>
          <a:lstStyle/>
          <a:p>
            <a:pPr marL="0" indent="0"/>
            <a:r>
              <a:rPr lang="en-US" sz="2800" dirty="0" smtClean="0">
                <a:solidFill>
                  <a:schemeClr val="accent5">
                    <a:lumMod val="60000"/>
                    <a:lumOff val="40000"/>
                  </a:schemeClr>
                </a:solidFill>
              </a:rPr>
              <a:t>Make sure to go to </a:t>
            </a:r>
            <a:r>
              <a:rPr lang="en-US" sz="2800" b="1" i="1" u="sng" dirty="0" smtClean="0">
                <a:solidFill>
                  <a:schemeClr val="accent5">
                    <a:lumMod val="60000"/>
                    <a:lumOff val="40000"/>
                  </a:schemeClr>
                </a:solidFill>
              </a:rPr>
              <a:t>your</a:t>
            </a:r>
            <a:r>
              <a:rPr lang="en-US" sz="2800" b="1" i="1" dirty="0" smtClean="0">
                <a:solidFill>
                  <a:schemeClr val="accent5">
                    <a:lumMod val="60000"/>
                    <a:lumOff val="40000"/>
                  </a:schemeClr>
                </a:solidFill>
              </a:rPr>
              <a:t> </a:t>
            </a:r>
            <a:r>
              <a:rPr lang="en-US" sz="2800" dirty="0">
                <a:solidFill>
                  <a:schemeClr val="accent5">
                    <a:lumMod val="60000"/>
                    <a:lumOff val="40000"/>
                  </a:schemeClr>
                </a:solidFill>
              </a:rPr>
              <a:t>Lab Section </a:t>
            </a:r>
            <a:r>
              <a:rPr lang="en-US" sz="2800" dirty="0" smtClean="0">
                <a:solidFill>
                  <a:schemeClr val="accent5">
                    <a:lumMod val="60000"/>
                    <a:lumOff val="40000"/>
                  </a:schemeClr>
                </a:solidFill>
              </a:rPr>
              <a:t>this week</a:t>
            </a:r>
          </a:p>
          <a:p>
            <a:r>
              <a:rPr lang="en-US" sz="2800" dirty="0">
                <a:solidFill>
                  <a:schemeClr val="accent5">
                    <a:lumMod val="60000"/>
                    <a:lumOff val="40000"/>
                  </a:schemeClr>
                </a:solidFill>
              </a:rPr>
              <a:t>Lab2</a:t>
            </a:r>
            <a:r>
              <a:rPr lang="en-US" sz="2800" dirty="0">
                <a:solidFill>
                  <a:schemeClr val="bg1"/>
                </a:solidFill>
              </a:rPr>
              <a:t> due in class this week (it is </a:t>
            </a:r>
            <a:r>
              <a:rPr lang="en-US" sz="2800" b="1" i="1" dirty="0">
                <a:solidFill>
                  <a:schemeClr val="bg1"/>
                </a:solidFill>
              </a:rPr>
              <a:t>not</a:t>
            </a:r>
            <a:r>
              <a:rPr lang="en-US" sz="2800" dirty="0">
                <a:solidFill>
                  <a:schemeClr val="bg1"/>
                </a:solidFill>
              </a:rPr>
              <a:t> homework)</a:t>
            </a:r>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Lab1</a:t>
            </a:r>
            <a:r>
              <a:rPr lang="en-US" sz="2800" dirty="0" smtClean="0"/>
              <a:t>: Completed Lab1 due </a:t>
            </a:r>
            <a:r>
              <a:rPr lang="en-US" sz="2800" b="1" i="1" dirty="0" smtClean="0">
                <a:solidFill>
                  <a:schemeClr val="accent5">
                    <a:lumMod val="60000"/>
                    <a:lumOff val="40000"/>
                  </a:schemeClr>
                </a:solidFill>
              </a:rPr>
              <a:t>this</a:t>
            </a:r>
            <a:r>
              <a:rPr lang="en-US" sz="2800" dirty="0" smtClean="0"/>
              <a:t> Friday, Feb 13</a:t>
            </a:r>
            <a:r>
              <a:rPr lang="en-US" sz="2800" baseline="30000" dirty="0" smtClean="0"/>
              <a:t>th</a:t>
            </a:r>
            <a:r>
              <a:rPr lang="en-US" sz="2800" dirty="0" smtClean="0"/>
              <a:t>, </a:t>
            </a:r>
            <a:r>
              <a:rPr lang="en-US" sz="2800" b="1" i="1" dirty="0" smtClean="0">
                <a:solidFill>
                  <a:schemeClr val="accent5">
                    <a:lumMod val="60000"/>
                    <a:lumOff val="40000"/>
                  </a:schemeClr>
                </a:solidFill>
              </a:rPr>
              <a:t>before</a:t>
            </a:r>
            <a:r>
              <a:rPr lang="en-US" sz="2800" dirty="0" smtClean="0"/>
              <a:t> winter break</a:t>
            </a:r>
            <a:endParaRPr lang="en-US" sz="2800" dirty="0"/>
          </a:p>
          <a:p>
            <a:r>
              <a:rPr lang="en-US" sz="2800" dirty="0" smtClean="0"/>
              <a:t>Note, a </a:t>
            </a:r>
            <a:r>
              <a:rPr lang="en-US" sz="2800" b="1" u="sng" dirty="0" smtClean="0"/>
              <a:t>Design Document </a:t>
            </a:r>
            <a:r>
              <a:rPr lang="en-US" sz="2800" dirty="0" smtClean="0"/>
              <a:t>is due when you submit Lab1 final circuit</a:t>
            </a:r>
          </a:p>
          <a:p>
            <a:r>
              <a:rPr lang="en-US" sz="2800" dirty="0" smtClean="0"/>
              <a:t>Work </a:t>
            </a:r>
            <a:r>
              <a:rPr lang="en-US" sz="2800" b="1" dirty="0" smtClean="0">
                <a:solidFill>
                  <a:schemeClr val="accent5">
                    <a:lumMod val="60000"/>
                    <a:lumOff val="40000"/>
                  </a:schemeClr>
                </a:solidFill>
              </a:rPr>
              <a:t>alone</a:t>
            </a:r>
          </a:p>
          <a:p>
            <a:endParaRPr lang="en-US" sz="1300" b="1" dirty="0">
              <a:solidFill>
                <a:schemeClr val="accent5">
                  <a:lumMod val="60000"/>
                  <a:lumOff val="40000"/>
                </a:schemeClr>
              </a:solidFill>
            </a:endParaRPr>
          </a:p>
          <a:p>
            <a:r>
              <a:rPr lang="en-US" sz="2800" b="1" dirty="0">
                <a:solidFill>
                  <a:schemeClr val="accent5">
                    <a:lumMod val="60000"/>
                    <a:lumOff val="40000"/>
                  </a:schemeClr>
                </a:solidFill>
              </a:rPr>
              <a:t>Save your work!</a:t>
            </a:r>
          </a:p>
          <a:p>
            <a:pPr lvl="1"/>
            <a:r>
              <a:rPr lang="en-US" sz="2400" b="1" i="1" dirty="0"/>
              <a:t>Save often</a:t>
            </a:r>
            <a:r>
              <a:rPr lang="en-US" sz="2400" dirty="0"/>
              <a:t>.  Verify file is non-zero.  Periodically save to Dropbox, email.</a:t>
            </a:r>
          </a:p>
          <a:p>
            <a:pPr lvl="1"/>
            <a:r>
              <a:rPr lang="en-US" sz="2400" dirty="0">
                <a:solidFill>
                  <a:schemeClr val="accent5">
                    <a:lumMod val="60000"/>
                    <a:lumOff val="40000"/>
                  </a:schemeClr>
                </a:solidFill>
              </a:rPr>
              <a:t>Beware of </a:t>
            </a:r>
            <a:r>
              <a:rPr lang="en-US" sz="2400" dirty="0" err="1">
                <a:solidFill>
                  <a:schemeClr val="accent5">
                    <a:lumMod val="60000"/>
                    <a:lumOff val="40000"/>
                  </a:schemeClr>
                </a:solidFill>
              </a:rPr>
              <a:t>MacOSX</a:t>
            </a:r>
            <a:r>
              <a:rPr lang="en-US" sz="2400" dirty="0">
                <a:solidFill>
                  <a:schemeClr val="accent5">
                    <a:lumMod val="60000"/>
                    <a:lumOff val="40000"/>
                  </a:schemeClr>
                </a:solidFill>
              </a:rPr>
              <a:t> 10.5 (leopard) and 10.6 (snow-leopard)</a:t>
            </a:r>
          </a:p>
          <a:p>
            <a:pPr marL="0" indent="0">
              <a:buNone/>
            </a:pPr>
            <a:endParaRPr lang="en-US" sz="1200" dirty="0"/>
          </a:p>
          <a:p>
            <a:pPr marL="0" indent="0">
              <a:buNone/>
            </a:pPr>
            <a:r>
              <a:rPr lang="en-US" sz="2800" b="1" dirty="0" smtClean="0">
                <a:solidFill>
                  <a:schemeClr val="accent5">
                    <a:lumMod val="60000"/>
                    <a:lumOff val="40000"/>
                  </a:schemeClr>
                </a:solidFill>
              </a:rPr>
              <a:t>Homework1 is out</a:t>
            </a:r>
            <a:endParaRPr lang="en-US" sz="2800" b="1" dirty="0">
              <a:solidFill>
                <a:schemeClr val="accent5">
                  <a:lumMod val="60000"/>
                  <a:lumOff val="40000"/>
                </a:schemeClr>
              </a:solidFill>
            </a:endParaRPr>
          </a:p>
          <a:p>
            <a:r>
              <a:rPr lang="en-US" sz="2800" dirty="0"/>
              <a:t>D</a:t>
            </a:r>
            <a:r>
              <a:rPr lang="en-US" sz="2800" dirty="0" smtClean="0"/>
              <a:t>ue a week before prelim1, Monday, February 23rd</a:t>
            </a:r>
          </a:p>
          <a:p>
            <a:r>
              <a:rPr lang="en-US" sz="2800" i="1" dirty="0" smtClean="0">
                <a:solidFill>
                  <a:schemeClr val="accent5">
                    <a:lumMod val="60000"/>
                    <a:lumOff val="40000"/>
                  </a:schemeClr>
                </a:solidFill>
              </a:rPr>
              <a:t>Work on problems incrementally, as we cover them in lecture (i.e. part 1)</a:t>
            </a:r>
          </a:p>
          <a:p>
            <a:r>
              <a:rPr lang="en-US" sz="2800" dirty="0" smtClean="0"/>
              <a:t>Office Hours for help</a:t>
            </a:r>
          </a:p>
          <a:p>
            <a:r>
              <a:rPr lang="en-US" sz="2800" dirty="0" smtClean="0"/>
              <a:t>Work </a:t>
            </a:r>
            <a:r>
              <a:rPr lang="en-US" sz="2800" b="1" dirty="0" smtClean="0">
                <a:solidFill>
                  <a:schemeClr val="accent5">
                    <a:lumMod val="60000"/>
                    <a:lumOff val="40000"/>
                  </a:schemeClr>
                </a:solidFill>
              </a:rPr>
              <a:t>alone</a:t>
            </a:r>
          </a:p>
          <a:p>
            <a:endParaRPr lang="en-US" sz="2800" dirty="0">
              <a:solidFill>
                <a:srgbClr val="FFFF00"/>
              </a:solidFill>
            </a:endParaRPr>
          </a:p>
          <a:p>
            <a:r>
              <a:rPr lang="en-US" sz="2800" dirty="0" smtClean="0">
                <a:solidFill>
                  <a:schemeClr val="bg1"/>
                </a:solidFill>
              </a:rPr>
              <a:t>Work alone,</a:t>
            </a:r>
            <a:r>
              <a:rPr lang="en-US" sz="2800" dirty="0" smtClean="0">
                <a:solidFill>
                  <a:schemeClr val="accent5">
                    <a:lumMod val="60000"/>
                    <a:lumOff val="40000"/>
                  </a:schemeClr>
                </a:solidFill>
              </a:rPr>
              <a:t> </a:t>
            </a:r>
            <a:r>
              <a:rPr lang="en-US" sz="2800" b="1" dirty="0" smtClean="0">
                <a:solidFill>
                  <a:schemeClr val="accent5">
                    <a:lumMod val="60000"/>
                    <a:lumOff val="40000"/>
                  </a:schemeClr>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277558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915400" cy="5638800"/>
          </a:xfrm>
        </p:spPr>
        <p:txBody>
          <a:bodyPr/>
          <a:lstStyle/>
          <a:p>
            <a:r>
              <a:rPr lang="en-US" sz="2800" dirty="0" smtClean="0"/>
              <a:t>A MIPS processor and ISA (instruction set architecture) is an example </a:t>
            </a:r>
            <a:r>
              <a:rPr lang="en-US" sz="2800" dirty="0"/>
              <a:t>a Reduced Instruction Set Computers (RISC</a:t>
            </a:r>
            <a:r>
              <a:rPr lang="en-US" sz="2800" dirty="0" smtClean="0"/>
              <a:t>) where simplicity is key, thus enabling us to build it!!</a:t>
            </a:r>
            <a:endParaRPr lang="en-US" sz="2800" dirty="0"/>
          </a:p>
          <a:p>
            <a:endParaRPr lang="en-US" dirty="0"/>
          </a:p>
        </p:txBody>
      </p:sp>
    </p:spTree>
    <p:extLst>
      <p:ext uri="{BB962C8B-B14F-4D97-AF65-F5344CB8AC3E}">
        <p14:creationId xmlns:p14="http://schemas.microsoft.com/office/powerpoint/2010/main" val="77719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How are instructions executed? </a:t>
            </a:r>
          </a:p>
          <a:p>
            <a:r>
              <a:rPr lang="en-US" sz="2800" dirty="0" smtClean="0"/>
              <a:t>What is the general </a:t>
            </a:r>
            <a:r>
              <a:rPr lang="en-US" sz="2800" dirty="0" err="1" smtClean="0">
                <a:solidFill>
                  <a:schemeClr val="accent5">
                    <a:lumMod val="60000"/>
                    <a:lumOff val="40000"/>
                  </a:schemeClr>
                </a:solidFill>
              </a:rPr>
              <a:t>datapath</a:t>
            </a:r>
            <a:r>
              <a:rPr lang="en-US" sz="2800" dirty="0" smtClean="0"/>
              <a:t> to execute an instruction?</a:t>
            </a:r>
            <a:endParaRPr lang="en-US" sz="2800" dirty="0"/>
          </a:p>
        </p:txBody>
      </p:sp>
    </p:spTree>
    <p:extLst>
      <p:ext uri="{BB962C8B-B14F-4D97-AF65-F5344CB8AC3E}">
        <p14:creationId xmlns:p14="http://schemas.microsoft.com/office/powerpoint/2010/main" val="3269979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a:t>Instruction Usage</a:t>
            </a:r>
          </a:p>
        </p:txBody>
      </p:sp>
      <p:sp>
        <p:nvSpPr>
          <p:cNvPr id="2034691" name="Rectangle 3"/>
          <p:cNvSpPr>
            <a:spLocks noGrp="1" noChangeArrowheads="1"/>
          </p:cNvSpPr>
          <p:nvPr>
            <p:ph type="body" idx="1"/>
          </p:nvPr>
        </p:nvSpPr>
        <p:spPr>
          <a:xfrm>
            <a:off x="268288" y="838200"/>
            <a:ext cx="4572000" cy="5391150"/>
          </a:xfrm>
        </p:spPr>
        <p:txBody>
          <a:bodyPr/>
          <a:lstStyle/>
          <a:p>
            <a:r>
              <a:rPr lang="en-US" dirty="0"/>
              <a:t>Instructions are stored in memory, encoded in binary</a:t>
            </a:r>
          </a:p>
          <a:p>
            <a:r>
              <a:rPr lang="en-US" dirty="0"/>
              <a:t>A basic processor </a:t>
            </a:r>
          </a:p>
          <a:p>
            <a:pPr lvl="1"/>
            <a:r>
              <a:rPr lang="en-US" dirty="0"/>
              <a:t>fetches</a:t>
            </a:r>
          </a:p>
          <a:p>
            <a:pPr lvl="1"/>
            <a:r>
              <a:rPr lang="en-US" dirty="0"/>
              <a:t>decodes</a:t>
            </a:r>
          </a:p>
          <a:p>
            <a:pPr lvl="1"/>
            <a:r>
              <a:rPr lang="en-US" dirty="0"/>
              <a:t>executes</a:t>
            </a:r>
          </a:p>
          <a:p>
            <a:pPr>
              <a:buFontTx/>
              <a:buNone/>
            </a:pPr>
            <a:r>
              <a:rPr lang="en-US" dirty="0"/>
              <a:t>   one instruction at a time</a:t>
            </a:r>
          </a:p>
        </p:txBody>
      </p:sp>
      <p:sp>
        <p:nvSpPr>
          <p:cNvPr id="2034693" name="Rectangle 5"/>
          <p:cNvSpPr>
            <a:spLocks noChangeArrowheads="1"/>
          </p:cNvSpPr>
          <p:nvPr/>
        </p:nvSpPr>
        <p:spPr bwMode="auto">
          <a:xfrm>
            <a:off x="5181600" y="3175000"/>
            <a:ext cx="3657600" cy="30480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694" name="Text Box 6"/>
          <p:cNvSpPr txBox="1">
            <a:spLocks noChangeArrowheads="1"/>
          </p:cNvSpPr>
          <p:nvPr/>
        </p:nvSpPr>
        <p:spPr bwMode="auto">
          <a:xfrm>
            <a:off x="5334000" y="37084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pc</a:t>
            </a:r>
          </a:p>
        </p:txBody>
      </p:sp>
      <p:sp>
        <p:nvSpPr>
          <p:cNvPr id="2034695" name="Oval 7"/>
          <p:cNvSpPr>
            <a:spLocks noChangeArrowheads="1"/>
          </p:cNvSpPr>
          <p:nvPr/>
        </p:nvSpPr>
        <p:spPr bwMode="auto">
          <a:xfrm>
            <a:off x="5399088" y="4470400"/>
            <a:ext cx="13144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adder</a:t>
            </a:r>
          </a:p>
        </p:txBody>
      </p:sp>
      <p:sp>
        <p:nvSpPr>
          <p:cNvPr id="2034696" name="Freeform 8"/>
          <p:cNvSpPr>
            <a:spLocks/>
          </p:cNvSpPr>
          <p:nvPr/>
        </p:nvSpPr>
        <p:spPr bwMode="auto">
          <a:xfrm>
            <a:off x="5397500" y="4224338"/>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7" name="Freeform 9"/>
          <p:cNvSpPr>
            <a:spLocks/>
          </p:cNvSpPr>
          <p:nvPr/>
        </p:nvSpPr>
        <p:spPr bwMode="auto">
          <a:xfrm>
            <a:off x="5249863" y="2090738"/>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8" name="Text Box 10"/>
          <p:cNvSpPr txBox="1">
            <a:spLocks noChangeArrowheads="1"/>
          </p:cNvSpPr>
          <p:nvPr/>
        </p:nvSpPr>
        <p:spPr bwMode="auto">
          <a:xfrm>
            <a:off x="6934200" y="34798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cur inst</a:t>
            </a:r>
          </a:p>
        </p:txBody>
      </p:sp>
      <p:sp>
        <p:nvSpPr>
          <p:cNvPr id="2034699" name="Oval 11"/>
          <p:cNvSpPr>
            <a:spLocks noChangeArrowheads="1"/>
          </p:cNvSpPr>
          <p:nvPr/>
        </p:nvSpPr>
        <p:spPr bwMode="auto">
          <a:xfrm>
            <a:off x="6769100" y="4470400"/>
            <a:ext cx="162560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decode</a:t>
            </a:r>
          </a:p>
        </p:txBody>
      </p:sp>
      <p:sp>
        <p:nvSpPr>
          <p:cNvPr id="2034710" name="Text Box 22"/>
          <p:cNvSpPr txBox="1">
            <a:spLocks noChangeArrowheads="1"/>
          </p:cNvSpPr>
          <p:nvPr/>
        </p:nvSpPr>
        <p:spPr bwMode="auto">
          <a:xfrm>
            <a:off x="5410200" y="5461000"/>
            <a:ext cx="11430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regs</a:t>
            </a:r>
          </a:p>
        </p:txBody>
      </p:sp>
      <p:sp>
        <p:nvSpPr>
          <p:cNvPr id="2034711" name="Line 23"/>
          <p:cNvSpPr>
            <a:spLocks noChangeShapeType="1"/>
          </p:cNvSpPr>
          <p:nvPr/>
        </p:nvSpPr>
        <p:spPr bwMode="auto">
          <a:xfrm>
            <a:off x="7543800" y="4013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712" name="Oval 24"/>
          <p:cNvSpPr>
            <a:spLocks noChangeArrowheads="1"/>
          </p:cNvSpPr>
          <p:nvPr/>
        </p:nvSpPr>
        <p:spPr bwMode="auto">
          <a:xfrm>
            <a:off x="6813550" y="5308600"/>
            <a:ext cx="17208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execute</a:t>
            </a:r>
          </a:p>
        </p:txBody>
      </p:sp>
      <p:sp>
        <p:nvSpPr>
          <p:cNvPr id="2034713" name="Freeform 25"/>
          <p:cNvSpPr>
            <a:spLocks/>
          </p:cNvSpPr>
          <p:nvPr/>
        </p:nvSpPr>
        <p:spPr bwMode="auto">
          <a:xfrm>
            <a:off x="6553200" y="5214938"/>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4" name="Line 26"/>
          <p:cNvSpPr>
            <a:spLocks noChangeShapeType="1"/>
          </p:cNvSpPr>
          <p:nvPr/>
        </p:nvSpPr>
        <p:spPr bwMode="auto">
          <a:xfrm>
            <a:off x="7696200" y="5156200"/>
            <a:ext cx="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5" name="Text Box 27"/>
          <p:cNvSpPr txBox="1">
            <a:spLocks noChangeArrowheads="1"/>
          </p:cNvSpPr>
          <p:nvPr/>
        </p:nvSpPr>
        <p:spPr bwMode="auto">
          <a:xfrm>
            <a:off x="4876800" y="2641600"/>
            <a:ext cx="6413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addr</a:t>
            </a:r>
          </a:p>
        </p:txBody>
      </p:sp>
      <p:sp>
        <p:nvSpPr>
          <p:cNvPr id="2034716" name="Text Box 28"/>
          <p:cNvSpPr txBox="1">
            <a:spLocks noChangeArrowheads="1"/>
          </p:cNvSpPr>
          <p:nvPr/>
        </p:nvSpPr>
        <p:spPr bwMode="auto">
          <a:xfrm>
            <a:off x="7169150" y="2641600"/>
            <a:ext cx="628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data</a:t>
            </a:r>
          </a:p>
        </p:txBody>
      </p:sp>
      <p:sp>
        <p:nvSpPr>
          <p:cNvPr id="29" name="Text Box 6"/>
          <p:cNvSpPr txBox="1">
            <a:spLocks noChangeArrowheads="1"/>
          </p:cNvSpPr>
          <p:nvPr>
            <p:custDataLst>
              <p:tags r:id="rId1"/>
            </p:custDataLst>
          </p:nvPr>
        </p:nvSpPr>
        <p:spPr bwMode="auto">
          <a:xfrm>
            <a:off x="4419600" y="1295400"/>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30" name="Rectangle 29"/>
          <p:cNvSpPr/>
          <p:nvPr/>
        </p:nvSpPr>
        <p:spPr>
          <a:xfrm>
            <a:off x="4504266" y="1342572"/>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6895" y="1343781"/>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86324" y="1341967"/>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75753" y="1344386"/>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95800" y="15923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8429" y="15935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77858" y="15917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67287" y="1594153"/>
            <a:ext cx="2292047"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897139"/>
            <a:ext cx="89020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8429" y="1898348"/>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77858" y="1896534"/>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8712" y="1898953"/>
            <a:ext cx="87062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70008" y="1894115"/>
            <a:ext cx="689429"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467600" y="1898953"/>
            <a:ext cx="721112" cy="2346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6377" y="926068"/>
            <a:ext cx="4414345" cy="369332"/>
          </a:xfrm>
          <a:prstGeom prst="rect">
            <a:avLst/>
          </a:prstGeom>
          <a:noFill/>
        </p:spPr>
        <p:txBody>
          <a:bodyPr wrap="square" rtlCol="0">
            <a:spAutoFit/>
          </a:bodyPr>
          <a:lstStyle/>
          <a:p>
            <a:r>
              <a:rPr lang="en-US" dirty="0" smtClean="0">
                <a:solidFill>
                  <a:schemeClr val="accent5">
                    <a:lumMod val="60000"/>
                    <a:lumOff val="40000"/>
                  </a:schemeClr>
                </a:solidFill>
              </a:rPr>
              <a:t>op=</a:t>
            </a:r>
            <a:r>
              <a:rPr lang="en-US" dirty="0" err="1" smtClean="0">
                <a:solidFill>
                  <a:schemeClr val="accent5">
                    <a:lumMod val="60000"/>
                    <a:lumOff val="40000"/>
                  </a:schemeClr>
                </a:solidFill>
              </a:rPr>
              <a:t>addi</a:t>
            </a:r>
            <a:r>
              <a:rPr lang="en-US" dirty="0" smtClean="0">
                <a:solidFill>
                  <a:schemeClr val="accent5">
                    <a:lumMod val="60000"/>
                    <a:lumOff val="40000"/>
                  </a:schemeClr>
                </a:solidFill>
              </a:rPr>
              <a:t>    r0        r2                                         10</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752716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Stages of MIPS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2"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6" y="2667000"/>
            <a:ext cx="4" cy="685798"/>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spTree>
    <p:extLst>
      <p:ext uri="{BB962C8B-B14F-4D97-AF65-F5344CB8AC3E}">
        <p14:creationId xmlns:p14="http://schemas.microsoft.com/office/powerpoint/2010/main" val="1480718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2" name="TextBox 1"/>
          <p:cNvSpPr txBox="1"/>
          <p:nvPr/>
        </p:nvSpPr>
        <p:spPr>
          <a:xfrm>
            <a:off x="609600" y="4157472"/>
            <a:ext cx="7924800" cy="2677656"/>
          </a:xfrm>
          <a:prstGeom prst="rect">
            <a:avLst/>
          </a:prstGeom>
          <a:noFill/>
        </p:spPr>
        <p:txBody>
          <a:bodyPr wrap="square" rtlCol="0">
            <a:spAutoFit/>
          </a:bodyPr>
          <a:lstStyle/>
          <a:p>
            <a:r>
              <a:rPr lang="en-US" sz="2800" dirty="0" smtClean="0">
                <a:solidFill>
                  <a:schemeClr val="bg1"/>
                </a:solidFill>
              </a:rPr>
              <a:t>Instruction types/format</a:t>
            </a:r>
          </a:p>
          <a:p>
            <a:pPr marL="457200" indent="-457200">
              <a:buFont typeface="Arial" pitchFamily="34" charset="0"/>
              <a:buChar char="•"/>
            </a:pPr>
            <a:r>
              <a:rPr lang="en-US" sz="2800" dirty="0" smtClean="0">
                <a:solidFill>
                  <a:schemeClr val="bg1"/>
                </a:solidFill>
              </a:rPr>
              <a:t>Arithmetic/Register:		</a:t>
            </a:r>
            <a:r>
              <a:rPr lang="en-US" sz="2800" dirty="0" err="1" smtClean="0">
                <a:solidFill>
                  <a:schemeClr val="bg1"/>
                </a:solidFill>
              </a:rPr>
              <a:t>addu</a:t>
            </a:r>
            <a:r>
              <a:rPr lang="en-US" sz="2800" dirty="0" smtClean="0">
                <a:solidFill>
                  <a:schemeClr val="bg1"/>
                </a:solidFill>
              </a:rPr>
              <a:t> $s0, $s2, $s3</a:t>
            </a:r>
          </a:p>
          <a:p>
            <a:pPr marL="457200" indent="-457200">
              <a:buFont typeface="Arial" pitchFamily="34" charset="0"/>
              <a:buChar char="•"/>
            </a:pPr>
            <a:r>
              <a:rPr lang="en-US" sz="2800" dirty="0" smtClean="0">
                <a:solidFill>
                  <a:schemeClr val="bg1"/>
                </a:solidFill>
              </a:rPr>
              <a:t>Arithmetic/Immediate:	</a:t>
            </a:r>
            <a:r>
              <a:rPr lang="en-US" sz="2800" dirty="0" err="1" smtClean="0">
                <a:solidFill>
                  <a:schemeClr val="bg1"/>
                </a:solidFill>
              </a:rPr>
              <a:t>slti</a:t>
            </a:r>
            <a:r>
              <a:rPr lang="en-US" sz="2800" dirty="0" smtClean="0">
                <a:solidFill>
                  <a:schemeClr val="bg1"/>
                </a:solidFill>
              </a:rPr>
              <a:t> $s0, $s2, 4</a:t>
            </a:r>
          </a:p>
          <a:p>
            <a:pPr marL="457200" indent="-457200">
              <a:buFont typeface="Arial" pitchFamily="34" charset="0"/>
              <a:buChar char="•"/>
            </a:pPr>
            <a:r>
              <a:rPr lang="en-US" sz="2800" dirty="0" smtClean="0">
                <a:solidFill>
                  <a:schemeClr val="bg1"/>
                </a:solidFill>
              </a:rPr>
              <a:t>Memory:				</a:t>
            </a:r>
            <a:r>
              <a:rPr lang="en-US" sz="2800" dirty="0" err="1" smtClean="0">
                <a:solidFill>
                  <a:schemeClr val="bg1"/>
                </a:solidFill>
              </a:rPr>
              <a:t>lw</a:t>
            </a:r>
            <a:r>
              <a:rPr lang="en-US" sz="2800" dirty="0" smtClean="0">
                <a:solidFill>
                  <a:schemeClr val="bg1"/>
                </a:solidFill>
              </a:rPr>
              <a:t> $s0, 20($s3)</a:t>
            </a:r>
          </a:p>
          <a:p>
            <a:pPr marL="457200" indent="-457200">
              <a:buFont typeface="Arial" pitchFamily="34" charset="0"/>
              <a:buChar char="•"/>
            </a:pPr>
            <a:r>
              <a:rPr lang="en-US" sz="2800" dirty="0" smtClean="0">
                <a:solidFill>
                  <a:schemeClr val="bg1"/>
                </a:solidFill>
              </a:rPr>
              <a:t>Control/Jump:			j 0xdeadbeef</a:t>
            </a:r>
          </a:p>
          <a:p>
            <a:pPr marL="457200" indent="-457200">
              <a:buFont typeface="Arial"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292386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(1/5)</a:t>
            </a:r>
            <a:endParaRPr lang="en-US" dirty="0"/>
          </a:p>
        </p:txBody>
      </p:sp>
      <p:sp>
        <p:nvSpPr>
          <p:cNvPr id="3" name="Content Placeholder 2"/>
          <p:cNvSpPr>
            <a:spLocks noGrp="1"/>
          </p:cNvSpPr>
          <p:nvPr>
            <p:ph idx="1"/>
          </p:nvPr>
        </p:nvSpPr>
        <p:spPr/>
        <p:txBody>
          <a:bodyPr/>
          <a:lstStyle/>
          <a:p>
            <a:r>
              <a:rPr lang="en-US" dirty="0" smtClean="0"/>
              <a:t>Stage 1: Instruction Fetch</a:t>
            </a:r>
          </a:p>
          <a:p>
            <a:pPr marL="573088" lvl="1" indent="-457200"/>
            <a:r>
              <a:rPr lang="en-US" dirty="0" smtClean="0"/>
              <a:t>Fetch 32-bit instruction from memory. (Instruction cache or memory)</a:t>
            </a:r>
          </a:p>
          <a:p>
            <a:pPr marL="573088" lvl="1" indent="-457200"/>
            <a:r>
              <a:rPr lang="en-US" dirty="0" smtClean="0"/>
              <a:t>Increment PC accordingly. </a:t>
            </a:r>
          </a:p>
          <a:p>
            <a:pPr marL="1031875" lvl="2" indent="-457200"/>
            <a:r>
              <a:rPr lang="en-US" dirty="0" smtClean="0"/>
              <a:t>+4, byte addressing</a:t>
            </a:r>
          </a:p>
          <a:p>
            <a:pPr marL="1031875" lvl="2" indent="-457200"/>
            <a:r>
              <a:rPr lang="en-US" dirty="0" smtClean="0"/>
              <a:t>+N</a:t>
            </a:r>
            <a:endParaRPr lang="en-US" dirty="0"/>
          </a:p>
        </p:txBody>
      </p:sp>
      <p:sp>
        <p:nvSpPr>
          <p:cNvPr id="4" name="Line 8"/>
          <p:cNvSpPr>
            <a:spLocks noChangeShapeType="1"/>
          </p:cNvSpPr>
          <p:nvPr>
            <p:custDataLst>
              <p:tags r:id="rId1"/>
            </p:custDataLst>
          </p:nvPr>
        </p:nvSpPr>
        <p:spPr bwMode="auto">
          <a:xfrm>
            <a:off x="3047998" y="4343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2667000" y="5105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6" name="Line 18"/>
          <p:cNvSpPr>
            <a:spLocks noChangeShapeType="1"/>
          </p:cNvSpPr>
          <p:nvPr>
            <p:custDataLst>
              <p:tags r:id="rId3"/>
            </p:custDataLst>
          </p:nvPr>
        </p:nvSpPr>
        <p:spPr bwMode="auto">
          <a:xfrm flipH="1">
            <a:off x="3581400" y="4724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7" name="Line 21"/>
          <p:cNvSpPr>
            <a:spLocks noChangeShapeType="1"/>
          </p:cNvSpPr>
          <p:nvPr>
            <p:custDataLst>
              <p:tags r:id="rId4"/>
            </p:custDataLst>
          </p:nvPr>
        </p:nvSpPr>
        <p:spPr bwMode="auto">
          <a:xfrm>
            <a:off x="3047998" y="5410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8" name="Line 49"/>
          <p:cNvSpPr>
            <a:spLocks noChangeShapeType="1"/>
          </p:cNvSpPr>
          <p:nvPr>
            <p:custDataLst>
              <p:tags r:id="rId5"/>
            </p:custDataLst>
          </p:nvPr>
        </p:nvSpPr>
        <p:spPr bwMode="auto">
          <a:xfrm flipH="1" flipV="1">
            <a:off x="3505200" y="3810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 name="Rectangle 4"/>
          <p:cNvSpPr>
            <a:spLocks noChangeArrowheads="1"/>
          </p:cNvSpPr>
          <p:nvPr>
            <p:custDataLst>
              <p:tags r:id="rId6"/>
            </p:custDataLst>
          </p:nvPr>
        </p:nvSpPr>
        <p:spPr bwMode="auto">
          <a:xfrm>
            <a:off x="2514600" y="3276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0" name="Line 49"/>
          <p:cNvSpPr>
            <a:spLocks noChangeShapeType="1"/>
          </p:cNvSpPr>
          <p:nvPr>
            <p:custDataLst>
              <p:tags r:id="rId7"/>
            </p:custDataLst>
          </p:nvPr>
        </p:nvSpPr>
        <p:spPr bwMode="auto">
          <a:xfrm flipH="1" flipV="1">
            <a:off x="3810000" y="38100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 name="Line 44"/>
          <p:cNvSpPr>
            <a:spLocks noChangeShapeType="1"/>
          </p:cNvSpPr>
          <p:nvPr>
            <p:custDataLst>
              <p:tags r:id="rId8"/>
            </p:custDataLst>
          </p:nvPr>
        </p:nvSpPr>
        <p:spPr bwMode="auto">
          <a:xfrm>
            <a:off x="3048000" y="4724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2" name="Line 8"/>
          <p:cNvSpPr>
            <a:spLocks noChangeShapeType="1"/>
          </p:cNvSpPr>
          <p:nvPr>
            <p:custDataLst>
              <p:tags r:id="rId9"/>
            </p:custDataLst>
          </p:nvPr>
        </p:nvSpPr>
        <p:spPr bwMode="auto">
          <a:xfrm flipH="1">
            <a:off x="3505200" y="4724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13" name="Group 59"/>
          <p:cNvGrpSpPr/>
          <p:nvPr>
            <p:custDataLst>
              <p:tags r:id="rId10"/>
            </p:custDataLst>
          </p:nvPr>
        </p:nvGrpSpPr>
        <p:grpSpPr>
          <a:xfrm>
            <a:off x="3200400" y="4572000"/>
            <a:ext cx="304800" cy="304800"/>
            <a:chOff x="990600" y="2971800"/>
            <a:chExt cx="304800" cy="304800"/>
          </a:xfrm>
        </p:grpSpPr>
        <p:sp>
          <p:nvSpPr>
            <p:cNvPr id="14" name="Freeform 13"/>
            <p:cNvSpPr/>
            <p:nvPr>
              <p:custDataLst>
                <p:tags r:id="rId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1"/>
            <p:cNvSpPr txBox="1">
              <a:spLocks noChangeArrowheads="1"/>
            </p:cNvSpPr>
            <p:nvPr>
              <p:custDataLst>
                <p:tags r:id="rId1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 name="Line 9"/>
          <p:cNvSpPr>
            <a:spLocks noChangeShapeType="1"/>
          </p:cNvSpPr>
          <p:nvPr>
            <p:custDataLst>
              <p:tags r:id="rId11"/>
            </p:custDataLst>
          </p:nvPr>
        </p:nvSpPr>
        <p:spPr bwMode="auto">
          <a:xfrm flipV="1">
            <a:off x="3048000" y="6248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7" name="Text Box 29"/>
          <p:cNvSpPr txBox="1">
            <a:spLocks noChangeArrowheads="1"/>
          </p:cNvSpPr>
          <p:nvPr>
            <p:custDataLst>
              <p:tags r:id="rId12"/>
            </p:custDataLst>
          </p:nvPr>
        </p:nvSpPr>
        <p:spPr bwMode="auto">
          <a:xfrm>
            <a:off x="3639360" y="3432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Tree>
    <p:extLst>
      <p:ext uri="{BB962C8B-B14F-4D97-AF65-F5344CB8AC3E}">
        <p14:creationId xmlns:p14="http://schemas.microsoft.com/office/powerpoint/2010/main" val="734028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(1/5)</a:t>
            </a:r>
          </a:p>
        </p:txBody>
      </p:sp>
      <p:sp>
        <p:nvSpPr>
          <p:cNvPr id="4" name="Line 25"/>
          <p:cNvSpPr>
            <a:spLocks noChangeShapeType="1"/>
          </p:cNvSpPr>
          <p:nvPr>
            <p:custDataLst>
              <p:tags r:id="rId1"/>
            </p:custDataLst>
          </p:nvPr>
        </p:nvSpPr>
        <p:spPr bwMode="auto">
          <a:xfrm flipV="1">
            <a:off x="2743198" y="2667000"/>
            <a:ext cx="3"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8" y="2667000"/>
            <a:ext cx="2"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7" y="2667000"/>
            <a:ext cx="3"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solidFill>
                <a:schemeClr val="accent1"/>
              </a:solidFill>
            </a:endParaRPr>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a:ln>
            <a:noFill/>
          </a:ln>
        </p:spPr>
        <p:txBody>
          <a:bodyPr wrap="none" rtlCol="0">
            <a:spAutoFit/>
          </a:bodyPr>
          <a:lstStyle/>
          <a:p>
            <a:r>
              <a:rPr lang="en-US" dirty="0" smtClean="0">
                <a:solidFill>
                  <a:schemeClr val="accent5">
                    <a:lumMod val="60000"/>
                    <a:lumOff val="40000"/>
                  </a:schemeClr>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sp>
        <p:nvSpPr>
          <p:cNvPr id="3" name="Oval 2"/>
          <p:cNvSpPr/>
          <p:nvPr/>
        </p:nvSpPr>
        <p:spPr>
          <a:xfrm>
            <a:off x="0" y="990600"/>
            <a:ext cx="1981200" cy="336446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083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(2/5)</a:t>
            </a:r>
            <a:endParaRPr lang="en-US" dirty="0"/>
          </a:p>
        </p:txBody>
      </p:sp>
      <p:sp>
        <p:nvSpPr>
          <p:cNvPr id="3" name="Content Placeholder 2"/>
          <p:cNvSpPr>
            <a:spLocks noGrp="1"/>
          </p:cNvSpPr>
          <p:nvPr>
            <p:ph idx="1"/>
          </p:nvPr>
        </p:nvSpPr>
        <p:spPr/>
        <p:txBody>
          <a:bodyPr/>
          <a:lstStyle/>
          <a:p>
            <a:r>
              <a:rPr lang="en-US" dirty="0" smtClean="0"/>
              <a:t>Stage 2: Instruction Decode</a:t>
            </a:r>
          </a:p>
          <a:p>
            <a:pPr marL="573088" lvl="1" indent="-457200"/>
            <a:r>
              <a:rPr lang="en-US" dirty="0" smtClean="0"/>
              <a:t>Gather data from the instruction</a:t>
            </a:r>
          </a:p>
          <a:p>
            <a:pPr marL="573088" lvl="1" indent="-457200"/>
            <a:r>
              <a:rPr lang="en-US" dirty="0" smtClean="0"/>
              <a:t>Read </a:t>
            </a:r>
            <a:r>
              <a:rPr lang="en-US" dirty="0" err="1" smtClean="0"/>
              <a:t>opcode</a:t>
            </a:r>
            <a:r>
              <a:rPr lang="en-US" dirty="0" smtClean="0"/>
              <a:t> to determine instruction type and field length</a:t>
            </a:r>
          </a:p>
          <a:p>
            <a:pPr marL="573088" lvl="1" indent="-457200"/>
            <a:r>
              <a:rPr lang="en-US" dirty="0" smtClean="0"/>
              <a:t>Read in data from register file</a:t>
            </a:r>
          </a:p>
          <a:p>
            <a:pPr marL="1031875" lvl="2" indent="-457200"/>
            <a:r>
              <a:rPr lang="en-US" dirty="0" smtClean="0"/>
              <a:t>E.g. for </a:t>
            </a:r>
            <a:r>
              <a:rPr lang="en-US" dirty="0" err="1" smtClean="0"/>
              <a:t>addu</a:t>
            </a:r>
            <a:r>
              <a:rPr lang="en-US" dirty="0" smtClean="0"/>
              <a:t>, read two registers.</a:t>
            </a:r>
          </a:p>
          <a:p>
            <a:pPr marL="1031875" lvl="2" indent="-457200"/>
            <a:r>
              <a:rPr lang="en-US" dirty="0" smtClean="0"/>
              <a:t>E.g. for </a:t>
            </a:r>
            <a:r>
              <a:rPr lang="en-US" dirty="0" err="1" smtClean="0"/>
              <a:t>addi</a:t>
            </a:r>
            <a:r>
              <a:rPr lang="en-US" dirty="0" smtClean="0"/>
              <a:t>, read one registers.</a:t>
            </a:r>
          </a:p>
          <a:p>
            <a:pPr marL="1031875" lvl="2" indent="-457200"/>
            <a:r>
              <a:rPr lang="en-US" dirty="0" smtClean="0"/>
              <a:t>E.g. for </a:t>
            </a:r>
            <a:r>
              <a:rPr lang="en-US" dirty="0" err="1" smtClean="0"/>
              <a:t>jal</a:t>
            </a:r>
            <a:r>
              <a:rPr lang="en-US" dirty="0" smtClean="0"/>
              <a:t>, read no registers. </a:t>
            </a:r>
            <a:endParaRPr lang="en-US" dirty="0"/>
          </a:p>
        </p:txBody>
      </p:sp>
      <p:sp>
        <p:nvSpPr>
          <p:cNvPr id="4" name="Line 25"/>
          <p:cNvSpPr>
            <a:spLocks noChangeShapeType="1"/>
          </p:cNvSpPr>
          <p:nvPr>
            <p:custDataLst>
              <p:tags r:id="rId1"/>
            </p:custDataLst>
          </p:nvPr>
        </p:nvSpPr>
        <p:spPr bwMode="auto">
          <a:xfrm flipV="1">
            <a:off x="5638801" y="51816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6019799" y="51816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6248400" y="5181600"/>
            <a:ext cx="0"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6476998" y="5181600"/>
            <a:ext cx="2"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5867400"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5943601" y="53340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0"/>
          <p:cNvSpPr>
            <a:spLocks noChangeShapeType="1"/>
          </p:cNvSpPr>
          <p:nvPr>
            <p:custDataLst>
              <p:tags r:id="rId7"/>
            </p:custDataLst>
          </p:nvPr>
        </p:nvSpPr>
        <p:spPr bwMode="auto">
          <a:xfrm>
            <a:off x="6172200" y="53340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 name="Line 30"/>
          <p:cNvSpPr>
            <a:spLocks noChangeShapeType="1"/>
          </p:cNvSpPr>
          <p:nvPr>
            <p:custDataLst>
              <p:tags r:id="rId8"/>
            </p:custDataLst>
          </p:nvPr>
        </p:nvSpPr>
        <p:spPr bwMode="auto">
          <a:xfrm>
            <a:off x="6400800" y="53340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2" name="Text Box 29"/>
          <p:cNvSpPr txBox="1">
            <a:spLocks noChangeArrowheads="1"/>
          </p:cNvSpPr>
          <p:nvPr>
            <p:custDataLst>
              <p:tags r:id="rId9"/>
            </p:custDataLst>
          </p:nvPr>
        </p:nvSpPr>
        <p:spPr bwMode="auto">
          <a:xfrm>
            <a:off x="60960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 name="Text Box 29"/>
          <p:cNvSpPr txBox="1">
            <a:spLocks noChangeArrowheads="1"/>
          </p:cNvSpPr>
          <p:nvPr>
            <p:custDataLst>
              <p:tags r:id="rId10"/>
            </p:custDataLst>
          </p:nvPr>
        </p:nvSpPr>
        <p:spPr bwMode="auto">
          <a:xfrm>
            <a:off x="63246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4" name="Oval 24"/>
          <p:cNvSpPr>
            <a:spLocks noChangeArrowheads="1"/>
          </p:cNvSpPr>
          <p:nvPr>
            <p:custDataLst>
              <p:tags r:id="rId11"/>
            </p:custDataLst>
          </p:nvPr>
        </p:nvSpPr>
        <p:spPr bwMode="auto">
          <a:xfrm>
            <a:off x="5486400" y="57912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5" name="Rectangle 22"/>
          <p:cNvSpPr>
            <a:spLocks noChangeArrowheads="1"/>
          </p:cNvSpPr>
          <p:nvPr>
            <p:custDataLst>
              <p:tags r:id="rId12"/>
            </p:custDataLst>
          </p:nvPr>
        </p:nvSpPr>
        <p:spPr bwMode="auto">
          <a:xfrm>
            <a:off x="5486400" y="38100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6" name="Line 43"/>
          <p:cNvSpPr>
            <a:spLocks noChangeShapeType="1"/>
          </p:cNvSpPr>
          <p:nvPr>
            <p:custDataLst>
              <p:tags r:id="rId13"/>
            </p:custDataLst>
          </p:nvPr>
        </p:nvSpPr>
        <p:spPr bwMode="auto">
          <a:xfrm>
            <a:off x="6629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7" name="Line 44"/>
          <p:cNvSpPr>
            <a:spLocks noChangeShapeType="1"/>
          </p:cNvSpPr>
          <p:nvPr>
            <p:custDataLst>
              <p:tags r:id="rId14"/>
            </p:custDataLst>
          </p:nvPr>
        </p:nvSpPr>
        <p:spPr bwMode="auto">
          <a:xfrm>
            <a:off x="6629400" y="4800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8" name="Line 34"/>
          <p:cNvSpPr>
            <a:spLocks noChangeShapeType="1"/>
          </p:cNvSpPr>
          <p:nvPr>
            <p:custDataLst>
              <p:tags r:id="rId15"/>
            </p:custDataLst>
          </p:nvPr>
        </p:nvSpPr>
        <p:spPr bwMode="auto">
          <a:xfrm flipV="1">
            <a:off x="4419600" y="60198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438346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(2/5)</a:t>
            </a:r>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88332322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310231856"/>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727643153"/>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552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(2/5)</a:t>
            </a:r>
          </a:p>
        </p:txBody>
      </p:sp>
      <p:sp>
        <p:nvSpPr>
          <p:cNvPr id="4" name="Line 25"/>
          <p:cNvSpPr>
            <a:spLocks noChangeShapeType="1"/>
          </p:cNvSpPr>
          <p:nvPr>
            <p:custDataLst>
              <p:tags r:id="rId1"/>
            </p:custDataLst>
          </p:nvPr>
        </p:nvSpPr>
        <p:spPr bwMode="auto">
          <a:xfrm flipV="1">
            <a:off x="2743154" y="2667000"/>
            <a:ext cx="48" cy="70104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16903"/>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sp>
        <p:nvSpPr>
          <p:cNvPr id="3" name="Oval 2"/>
          <p:cNvSpPr/>
          <p:nvPr/>
        </p:nvSpPr>
        <p:spPr>
          <a:xfrm>
            <a:off x="1905048" y="990600"/>
            <a:ext cx="2557260" cy="3048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25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76200" y="762000"/>
            <a:ext cx="9448800" cy="5943600"/>
          </a:xfrm>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5">
                    <a:lumMod val="60000"/>
                    <a:lumOff val="40000"/>
                  </a:schemeClr>
                </a:solidFill>
              </a:rPr>
              <a:t>http</a:t>
            </a:r>
            <a:r>
              <a:rPr lang="en-US" sz="2400" dirty="0">
                <a:solidFill>
                  <a:schemeClr val="accent5">
                    <a:lumMod val="60000"/>
                    <a:lumOff val="40000"/>
                  </a:schemeClr>
                </a:solidFill>
              </a:rPr>
              <a:t>://</a:t>
            </a:r>
            <a:r>
              <a:rPr lang="en-US" sz="2400" dirty="0" smtClean="0">
                <a:solidFill>
                  <a:schemeClr val="accent5">
                    <a:lumMod val="60000"/>
                    <a:lumOff val="40000"/>
                  </a:schemeClr>
                </a:solidFill>
              </a:rPr>
              <a:t>www.cs.cornell.edu/Courses/CS3410/2015sp/schedule.html</a:t>
            </a:r>
            <a:endParaRPr lang="en-US" sz="2400" dirty="0">
              <a:solidFill>
                <a:schemeClr val="accent5">
                  <a:lumMod val="60000"/>
                  <a:lumOff val="40000"/>
                </a:schemeClr>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5">
                    <a:lumMod val="60000"/>
                    <a:lumOff val="40000"/>
                  </a:schemeClr>
                </a:solidFill>
              </a:rPr>
              <a:t>Pictures of all  TAs</a:t>
            </a:r>
          </a:p>
          <a:p>
            <a:pPr marL="342900" indent="-342900">
              <a:buClr>
                <a:schemeClr val="accent5">
                  <a:lumMod val="60000"/>
                  <a:lumOff val="40000"/>
                </a:schemeClr>
              </a:buClr>
              <a:buFont typeface="Arial" pitchFamily="34" charset="0"/>
              <a:buChar char="•"/>
            </a:pPr>
            <a:r>
              <a:rPr lang="en-US" sz="2800" dirty="0" smtClean="0"/>
              <a:t>Homework and Programming Assignments</a:t>
            </a:r>
          </a:p>
          <a:p>
            <a:pPr marL="342900" indent="-342900">
              <a:buClr>
                <a:schemeClr val="accent5">
                  <a:lumMod val="60000"/>
                  <a:lumOff val="40000"/>
                </a:schemeClr>
              </a:buClr>
              <a:buFont typeface="Arial" pitchFamily="34" charset="0"/>
              <a:buChar char="•"/>
            </a:pPr>
            <a:r>
              <a:rPr lang="en-US" sz="2800" b="1" dirty="0">
                <a:solidFill>
                  <a:schemeClr val="accent5">
                    <a:lumMod val="60000"/>
                    <a:lumOff val="40000"/>
                  </a:schemeClr>
                </a:solidFill>
              </a:rPr>
              <a:t>Dates to keep in Mind</a:t>
            </a:r>
          </a:p>
          <a:p>
            <a:pPr marL="1085850" lvl="1" indent="-342900"/>
            <a:r>
              <a:rPr lang="en-US" sz="2400" b="1" dirty="0">
                <a:solidFill>
                  <a:schemeClr val="bg1"/>
                </a:solidFill>
              </a:rPr>
              <a:t>Prelims: Tue Mar 3rd and </a:t>
            </a:r>
            <a:r>
              <a:rPr lang="en-US" sz="2400" b="1" dirty="0" err="1">
                <a:solidFill>
                  <a:schemeClr val="bg1"/>
                </a:solidFill>
              </a:rPr>
              <a:t>Thur</a:t>
            </a:r>
            <a:r>
              <a:rPr lang="en-US" sz="2400" b="1" dirty="0">
                <a:solidFill>
                  <a:schemeClr val="bg1"/>
                </a:solidFill>
              </a:rPr>
              <a:t> April 30th</a:t>
            </a:r>
            <a:r>
              <a:rPr lang="en-US" sz="2400" dirty="0">
                <a:solidFill>
                  <a:schemeClr val="bg1"/>
                </a:solidFill>
              </a:rPr>
              <a:t> </a:t>
            </a:r>
          </a:p>
          <a:p>
            <a:pPr marL="1085850" lvl="1" indent="-342900"/>
            <a:r>
              <a:rPr lang="en-US" sz="2400" b="1" i="1" dirty="0">
                <a:solidFill>
                  <a:schemeClr val="bg1"/>
                </a:solidFill>
              </a:rPr>
              <a:t>Lab 1: Due </a:t>
            </a:r>
            <a:r>
              <a:rPr lang="en-US" sz="2400" b="1" i="1" dirty="0" smtClean="0">
                <a:solidFill>
                  <a:schemeClr val="bg1"/>
                </a:solidFill>
              </a:rPr>
              <a:t>this Friday, Feb </a:t>
            </a:r>
            <a:r>
              <a:rPr lang="en-US" sz="2400" b="1" i="1" dirty="0">
                <a:solidFill>
                  <a:schemeClr val="bg1"/>
                </a:solidFill>
              </a:rPr>
              <a:t>13th  before Winter </a:t>
            </a:r>
            <a:r>
              <a:rPr lang="en-US" sz="2400" b="1" i="1" dirty="0" smtClean="0">
                <a:solidFill>
                  <a:schemeClr val="bg1"/>
                </a:solidFill>
              </a:rPr>
              <a:t>break</a:t>
            </a:r>
            <a:endParaRPr lang="en-US" sz="2400" b="1" i="1" dirty="0">
              <a:solidFill>
                <a:schemeClr val="bg1"/>
              </a:solidFill>
            </a:endParaRPr>
          </a:p>
          <a:p>
            <a:pPr marL="1085850" lvl="1" indent="-342900"/>
            <a:r>
              <a:rPr lang="en-US" sz="2400" dirty="0">
                <a:solidFill>
                  <a:schemeClr val="bg1"/>
                </a:solidFill>
              </a:rPr>
              <a:t>Proj2: Due  </a:t>
            </a:r>
            <a:r>
              <a:rPr lang="en-US" sz="2400" dirty="0" err="1">
                <a:solidFill>
                  <a:schemeClr val="bg1"/>
                </a:solidFill>
              </a:rPr>
              <a:t>Thur</a:t>
            </a:r>
            <a:r>
              <a:rPr lang="en-US" sz="2400" dirty="0">
                <a:solidFill>
                  <a:schemeClr val="bg1"/>
                </a:solidFill>
              </a:rPr>
              <a:t> Mar 26th before Spring break</a:t>
            </a:r>
          </a:p>
          <a:p>
            <a:pPr marL="1085850" lvl="1" indent="-342900"/>
            <a:r>
              <a:rPr lang="en-US" sz="2400" dirty="0">
                <a:solidFill>
                  <a:schemeClr val="bg1"/>
                </a:solidFill>
              </a:rPr>
              <a:t>Final Project: Due when final would be (not known until Feb 14th</a:t>
            </a:r>
            <a:r>
              <a:rPr lang="en-US" sz="2400" dirty="0" smtClean="0">
                <a:solidFill>
                  <a:schemeClr val="bg1"/>
                </a:solidFill>
              </a:rPr>
              <a:t>)</a:t>
            </a:r>
            <a:endParaRPr lang="en-US" sz="2400" dirty="0">
              <a:solidFill>
                <a:schemeClr val="bg1"/>
              </a:solidFill>
            </a:endParaRPr>
          </a:p>
          <a:p>
            <a:pPr marL="0" indent="0">
              <a:buNone/>
            </a:pPr>
            <a:r>
              <a:rPr lang="en-US" dirty="0" smtClean="0">
                <a:solidFill>
                  <a:schemeClr val="bg1"/>
                </a:solidFill>
              </a:rPr>
              <a:t>Sched</a:t>
            </a:r>
            <a:r>
              <a:rPr lang="en-US" dirty="0" smtClean="0"/>
              <a:t>ule is subject to change</a:t>
            </a:r>
            <a:endParaRPr lang="en-US" dirty="0"/>
          </a:p>
        </p:txBody>
      </p:sp>
    </p:spTree>
    <p:extLst>
      <p:ext uri="{BB962C8B-B14F-4D97-AF65-F5344CB8AC3E}">
        <p14:creationId xmlns:p14="http://schemas.microsoft.com/office/powerpoint/2010/main" val="1705376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(3/5)</a:t>
            </a:r>
            <a:endParaRPr lang="en-US" dirty="0"/>
          </a:p>
        </p:txBody>
      </p:sp>
      <p:sp>
        <p:nvSpPr>
          <p:cNvPr id="3" name="Content Placeholder 2"/>
          <p:cNvSpPr>
            <a:spLocks noGrp="1"/>
          </p:cNvSpPr>
          <p:nvPr>
            <p:ph idx="1"/>
          </p:nvPr>
        </p:nvSpPr>
        <p:spPr/>
        <p:txBody>
          <a:bodyPr/>
          <a:lstStyle/>
          <a:p>
            <a:r>
              <a:rPr lang="en-US" dirty="0" smtClean="0"/>
              <a:t>Stage 3: Execution (ALU) </a:t>
            </a:r>
          </a:p>
          <a:p>
            <a:pPr marL="573088" lvl="1" indent="-457200"/>
            <a:r>
              <a:rPr lang="en-US" dirty="0" smtClean="0"/>
              <a:t>Useful work is done here (+, -, *, /), shift, logic operation, comparison (</a:t>
            </a:r>
            <a:r>
              <a:rPr lang="en-US" dirty="0" err="1" smtClean="0"/>
              <a:t>slt</a:t>
            </a:r>
            <a:r>
              <a:rPr lang="en-US" dirty="0" smtClean="0"/>
              <a:t>).</a:t>
            </a:r>
          </a:p>
          <a:p>
            <a:pPr marL="573088" lvl="1" indent="-457200"/>
            <a:r>
              <a:rPr lang="en-US" dirty="0" smtClean="0"/>
              <a:t>Load/Store?</a:t>
            </a:r>
          </a:p>
          <a:p>
            <a:pPr marL="1031875" lvl="2" indent="-457200"/>
            <a:r>
              <a:rPr lang="en-US" dirty="0" err="1" smtClean="0"/>
              <a:t>lw</a:t>
            </a:r>
            <a:r>
              <a:rPr lang="en-US" dirty="0" smtClean="0"/>
              <a:t> $t2, 32($t3)</a:t>
            </a:r>
          </a:p>
          <a:p>
            <a:pPr marL="1031875" lvl="2" indent="-457200"/>
            <a:r>
              <a:rPr lang="en-US" dirty="0" smtClean="0"/>
              <a:t>Compute the address of the memory.</a:t>
            </a:r>
            <a:endParaRPr lang="en-US" dirty="0"/>
          </a:p>
        </p:txBody>
      </p:sp>
      <p:sp>
        <p:nvSpPr>
          <p:cNvPr id="4" name="Line 43"/>
          <p:cNvSpPr>
            <a:spLocks noChangeShapeType="1"/>
          </p:cNvSpPr>
          <p:nvPr>
            <p:custDataLst>
              <p:tags r:id="rId1"/>
            </p:custDataLst>
          </p:nvPr>
        </p:nvSpPr>
        <p:spPr bwMode="auto">
          <a:xfrm>
            <a:off x="3733800" y="4419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 name="Line 44"/>
          <p:cNvSpPr>
            <a:spLocks noChangeShapeType="1"/>
          </p:cNvSpPr>
          <p:nvPr>
            <p:custDataLst>
              <p:tags r:id="rId2"/>
            </p:custDataLst>
          </p:nvPr>
        </p:nvSpPr>
        <p:spPr bwMode="auto">
          <a:xfrm>
            <a:off x="3733800" y="525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 name="Text Box 52"/>
          <p:cNvSpPr txBox="1">
            <a:spLocks noChangeArrowheads="1"/>
          </p:cNvSpPr>
          <p:nvPr>
            <p:custDataLst>
              <p:tags r:id="rId3"/>
            </p:custDataLst>
          </p:nvPr>
        </p:nvSpPr>
        <p:spPr bwMode="auto">
          <a:xfrm>
            <a:off x="6096000" y="4419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 name="Line 45"/>
          <p:cNvSpPr>
            <a:spLocks noChangeShapeType="1"/>
          </p:cNvSpPr>
          <p:nvPr>
            <p:custDataLst>
              <p:tags r:id="rId4"/>
            </p:custDataLst>
          </p:nvPr>
        </p:nvSpPr>
        <p:spPr bwMode="auto">
          <a:xfrm flipV="1">
            <a:off x="6400800" y="54102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 name="Freeform 7"/>
          <p:cNvSpPr/>
          <p:nvPr>
            <p:custDataLst>
              <p:tags r:id="rId5"/>
            </p:custDataLst>
          </p:nvPr>
        </p:nvSpPr>
        <p:spPr>
          <a:xfrm>
            <a:off x="6019800" y="41148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629400" y="48350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 name="Line 45"/>
          <p:cNvSpPr>
            <a:spLocks noChangeShapeType="1"/>
          </p:cNvSpPr>
          <p:nvPr>
            <p:custDataLst>
              <p:tags r:id="rId6"/>
            </p:custDataLst>
          </p:nvPr>
        </p:nvSpPr>
        <p:spPr bwMode="auto">
          <a:xfrm flipV="1">
            <a:off x="6553200" y="53340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4093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(3/5)</a:t>
            </a:r>
          </a:p>
        </p:txBody>
      </p:sp>
      <p:sp>
        <p:nvSpPr>
          <p:cNvPr id="4" name="Line 25"/>
          <p:cNvSpPr>
            <a:spLocks noChangeShapeType="1"/>
          </p:cNvSpPr>
          <p:nvPr>
            <p:custDataLst>
              <p:tags r:id="rId1"/>
            </p:custDataLst>
          </p:nvPr>
        </p:nvSpPr>
        <p:spPr bwMode="auto">
          <a:xfrm flipV="1">
            <a:off x="2743154" y="2667000"/>
            <a:ext cx="48"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1398" y="2667000"/>
            <a:ext cx="2" cy="6858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a:ln>
            <a:noFill/>
          </a:ln>
        </p:spPr>
        <p:txBody>
          <a:bodyPr wrap="none" rtlCol="0">
            <a:spAutoFit/>
          </a:bodyPr>
          <a:lstStyle/>
          <a:p>
            <a:r>
              <a:rPr lang="en-US" dirty="0" smtClean="0">
                <a:solidFill>
                  <a:schemeClr val="accent5">
                    <a:lumMod val="60000"/>
                    <a:lumOff val="40000"/>
                  </a:schemeClr>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sp>
        <p:nvSpPr>
          <p:cNvPr id="3" name="Oval 2"/>
          <p:cNvSpPr/>
          <p:nvPr/>
        </p:nvSpPr>
        <p:spPr>
          <a:xfrm>
            <a:off x="5715048" y="990600"/>
            <a:ext cx="1181052" cy="2057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367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(4/5)</a:t>
            </a:r>
            <a:endParaRPr lang="en-US" dirty="0"/>
          </a:p>
        </p:txBody>
      </p:sp>
      <p:sp>
        <p:nvSpPr>
          <p:cNvPr id="3" name="Content Placeholder 2"/>
          <p:cNvSpPr>
            <a:spLocks noGrp="1"/>
          </p:cNvSpPr>
          <p:nvPr>
            <p:ph idx="1"/>
          </p:nvPr>
        </p:nvSpPr>
        <p:spPr/>
        <p:txBody>
          <a:bodyPr/>
          <a:lstStyle/>
          <a:p>
            <a:r>
              <a:rPr lang="en-US" dirty="0" smtClean="0"/>
              <a:t>Stage 4: Memory access</a:t>
            </a:r>
          </a:p>
          <a:p>
            <a:pPr marL="573088" lvl="1" indent="-457200"/>
            <a:r>
              <a:rPr lang="en-US" dirty="0" smtClean="0"/>
              <a:t>Used by load and store instructions only. </a:t>
            </a:r>
          </a:p>
          <a:p>
            <a:pPr marL="573088" lvl="1" indent="-457200"/>
            <a:r>
              <a:rPr lang="en-US" dirty="0" smtClean="0"/>
              <a:t>Other instructions will skip this stage.</a:t>
            </a:r>
          </a:p>
        </p:txBody>
      </p:sp>
      <p:sp>
        <p:nvSpPr>
          <p:cNvPr id="4" name="Line 48"/>
          <p:cNvSpPr>
            <a:spLocks noChangeShapeType="1"/>
          </p:cNvSpPr>
          <p:nvPr>
            <p:custDataLst>
              <p:tags r:id="rId1"/>
            </p:custDataLst>
          </p:nvPr>
        </p:nvSpPr>
        <p:spPr bwMode="auto">
          <a:xfrm flipH="1">
            <a:off x="7957609" y="4038601"/>
            <a:ext cx="304800" cy="0"/>
          </a:xfrm>
          <a:prstGeom prst="line">
            <a:avLst/>
          </a:prstGeom>
          <a:noFill/>
          <a:ln w="25400" cap="sq">
            <a:solidFill>
              <a:srgbClr val="66FF33"/>
            </a:solidFill>
            <a:round/>
            <a:headEnd type="arrow"/>
            <a:tailEnd/>
          </a:ln>
          <a:effectLst/>
        </p:spPr>
        <p:txBody>
          <a:bodyPr wrap="square" anchor="ctr" anchorCtr="1">
            <a:noAutofit/>
          </a:bodyPr>
          <a:lstStyle/>
          <a:p>
            <a:endParaRPr lang="en-US" dirty="0"/>
          </a:p>
        </p:txBody>
      </p:sp>
      <p:sp>
        <p:nvSpPr>
          <p:cNvPr id="5" name="Rectangle 22"/>
          <p:cNvSpPr>
            <a:spLocks noChangeArrowheads="1"/>
          </p:cNvSpPr>
          <p:nvPr>
            <p:custDataLst>
              <p:tags r:id="rId2"/>
            </p:custDataLst>
          </p:nvPr>
        </p:nvSpPr>
        <p:spPr bwMode="auto">
          <a:xfrm>
            <a:off x="6814609" y="3391218"/>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6" name="Straight Arrow Connector 5"/>
          <p:cNvCxnSpPr/>
          <p:nvPr/>
        </p:nvCxnSpPr>
        <p:spPr>
          <a:xfrm>
            <a:off x="6281209" y="4307721"/>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52609" y="4953001"/>
            <a:ext cx="762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3925669"/>
            <a:ext cx="1778692" cy="923330"/>
          </a:xfrm>
          <a:prstGeom prst="rect">
            <a:avLst/>
          </a:prstGeom>
          <a:noFill/>
        </p:spPr>
        <p:txBody>
          <a:bodyPr wrap="none" rtlCol="0">
            <a:spAutoFit/>
          </a:bodyPr>
          <a:lstStyle/>
          <a:p>
            <a:r>
              <a:rPr lang="en-US" dirty="0" smtClean="0"/>
              <a:t>If </a:t>
            </a:r>
            <a:r>
              <a:rPr lang="en-US" dirty="0" err="1" smtClean="0"/>
              <a:t>sw</a:t>
            </a:r>
            <a:endParaRPr lang="en-US" dirty="0" smtClean="0"/>
          </a:p>
          <a:p>
            <a:r>
              <a:rPr lang="en-US" dirty="0" smtClean="0"/>
              <a:t>Data to store </a:t>
            </a:r>
          </a:p>
          <a:p>
            <a:r>
              <a:rPr lang="en-US" dirty="0"/>
              <a:t>f</a:t>
            </a:r>
            <a:r>
              <a:rPr lang="en-US" dirty="0" smtClean="0"/>
              <a:t>rom </a:t>
            </a:r>
            <a:r>
              <a:rPr lang="en-US" dirty="0" err="1" smtClean="0"/>
              <a:t>reg</a:t>
            </a:r>
            <a:r>
              <a:rPr lang="en-US" dirty="0" smtClean="0"/>
              <a:t> to </a:t>
            </a:r>
            <a:r>
              <a:rPr lang="en-US" dirty="0" err="1" smtClean="0"/>
              <a:t>mem</a:t>
            </a:r>
            <a:endParaRPr lang="en-US" dirty="0" smtClean="0"/>
          </a:p>
        </p:txBody>
      </p:sp>
      <p:sp>
        <p:nvSpPr>
          <p:cNvPr id="12" name="TextBox 11"/>
          <p:cNvSpPr txBox="1"/>
          <p:nvPr/>
        </p:nvSpPr>
        <p:spPr>
          <a:xfrm>
            <a:off x="5352877" y="4796135"/>
            <a:ext cx="604653" cy="369332"/>
          </a:xfrm>
          <a:prstGeom prst="rect">
            <a:avLst/>
          </a:prstGeom>
          <a:noFill/>
        </p:spPr>
        <p:txBody>
          <a:bodyPr wrap="none" rtlCol="0">
            <a:spAutoFit/>
          </a:bodyPr>
          <a:lstStyle/>
          <a:p>
            <a:r>
              <a:rPr lang="en-US" dirty="0" smtClean="0"/>
              <a:t>R/W</a:t>
            </a:r>
          </a:p>
        </p:txBody>
      </p:sp>
      <p:sp>
        <p:nvSpPr>
          <p:cNvPr id="13" name="TextBox 12"/>
          <p:cNvSpPr txBox="1"/>
          <p:nvPr/>
        </p:nvSpPr>
        <p:spPr>
          <a:xfrm>
            <a:off x="7964510" y="3048000"/>
            <a:ext cx="1179490" cy="923330"/>
          </a:xfrm>
          <a:prstGeom prst="rect">
            <a:avLst/>
          </a:prstGeom>
          <a:noFill/>
        </p:spPr>
        <p:txBody>
          <a:bodyPr wrap="none" rtlCol="0">
            <a:spAutoFit/>
          </a:bodyPr>
          <a:lstStyle/>
          <a:p>
            <a:r>
              <a:rPr lang="en-US" dirty="0" smtClean="0"/>
              <a:t>If </a:t>
            </a:r>
            <a:r>
              <a:rPr lang="en-US" dirty="0" err="1" smtClean="0"/>
              <a:t>lw</a:t>
            </a:r>
            <a:endParaRPr lang="en-US" dirty="0" smtClean="0"/>
          </a:p>
          <a:p>
            <a:r>
              <a:rPr lang="en-US" dirty="0" smtClean="0"/>
              <a:t>Data from </a:t>
            </a:r>
          </a:p>
          <a:p>
            <a:r>
              <a:rPr lang="en-US" dirty="0" smtClean="0"/>
              <a:t>memory </a:t>
            </a:r>
          </a:p>
        </p:txBody>
      </p:sp>
      <p:cxnSp>
        <p:nvCxnSpPr>
          <p:cNvPr id="11" name="Straight Arrow Connector 10"/>
          <p:cNvCxnSpPr/>
          <p:nvPr/>
        </p:nvCxnSpPr>
        <p:spPr>
          <a:xfrm>
            <a:off x="6281209" y="3658652"/>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3276600"/>
            <a:ext cx="1252009" cy="646331"/>
          </a:xfrm>
          <a:prstGeom prst="rect">
            <a:avLst/>
          </a:prstGeom>
          <a:noFill/>
        </p:spPr>
        <p:txBody>
          <a:bodyPr wrap="none" rtlCol="0">
            <a:spAutoFit/>
          </a:bodyPr>
          <a:lstStyle/>
          <a:p>
            <a:r>
              <a:rPr lang="en-US" dirty="0" smtClean="0"/>
              <a:t>Target </a:t>
            </a:r>
            <a:r>
              <a:rPr lang="en-US" dirty="0" err="1" smtClean="0"/>
              <a:t>addr</a:t>
            </a:r>
            <a:endParaRPr lang="en-US" dirty="0" smtClean="0"/>
          </a:p>
          <a:p>
            <a:r>
              <a:rPr lang="en-US" dirty="0"/>
              <a:t>f</a:t>
            </a:r>
            <a:r>
              <a:rPr lang="en-US" dirty="0" smtClean="0"/>
              <a:t>rom ALU</a:t>
            </a:r>
          </a:p>
        </p:txBody>
      </p:sp>
    </p:spTree>
    <p:extLst>
      <p:ext uri="{BB962C8B-B14F-4D97-AF65-F5344CB8AC3E}">
        <p14:creationId xmlns:p14="http://schemas.microsoft.com/office/powerpoint/2010/main" val="3534309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(4/5)</a:t>
            </a:r>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096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V="1">
            <a:off x="3580130" y="2667000"/>
            <a:ext cx="1270" cy="65278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6096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5048"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209569" y="4663440"/>
            <a:ext cx="250547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715048" y="464820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06836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38170"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2083286"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875988"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884926" y="4355068"/>
            <a:ext cx="988925" cy="369332"/>
          </a:xfrm>
          <a:prstGeom prst="rect">
            <a:avLst/>
          </a:prstGeom>
          <a:noFill/>
        </p:spPr>
        <p:txBody>
          <a:bodyPr wrap="none" rtlCol="0">
            <a:spAutoFit/>
          </a:bodyPr>
          <a:lstStyle/>
          <a:p>
            <a:r>
              <a:rPr lang="en-US" dirty="0" smtClean="0">
                <a:solidFill>
                  <a:schemeClr val="accent5">
                    <a:lumMod val="60000"/>
                    <a:lumOff val="40000"/>
                  </a:schemeClr>
                </a:solidFill>
              </a:rPr>
              <a:t>Memory</a:t>
            </a:r>
          </a:p>
        </p:txBody>
      </p:sp>
      <p:sp>
        <p:nvSpPr>
          <p:cNvPr id="90" name="TextBox 89"/>
          <p:cNvSpPr txBox="1"/>
          <p:nvPr/>
        </p:nvSpPr>
        <p:spPr>
          <a:xfrm>
            <a:off x="7419082"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sp>
        <p:nvSpPr>
          <p:cNvPr id="3" name="Oval 2"/>
          <p:cNvSpPr/>
          <p:nvPr/>
        </p:nvSpPr>
        <p:spPr>
          <a:xfrm>
            <a:off x="6629400" y="838200"/>
            <a:ext cx="2286000" cy="29336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158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(5/5)</a:t>
            </a:r>
            <a:endParaRPr lang="en-US" dirty="0"/>
          </a:p>
        </p:txBody>
      </p:sp>
      <p:sp>
        <p:nvSpPr>
          <p:cNvPr id="3" name="Content Placeholder 2"/>
          <p:cNvSpPr>
            <a:spLocks noGrp="1"/>
          </p:cNvSpPr>
          <p:nvPr>
            <p:ph idx="1"/>
          </p:nvPr>
        </p:nvSpPr>
        <p:spPr/>
        <p:txBody>
          <a:bodyPr/>
          <a:lstStyle/>
          <a:p>
            <a:r>
              <a:rPr lang="en-US" dirty="0" smtClean="0"/>
              <a:t>Stage 5: </a:t>
            </a:r>
          </a:p>
          <a:p>
            <a:pPr marL="573088" lvl="1" indent="-457200"/>
            <a:r>
              <a:rPr lang="en-US" dirty="0" smtClean="0"/>
              <a:t>For instructions that need to write value to register.</a:t>
            </a:r>
          </a:p>
          <a:p>
            <a:pPr marL="573088" lvl="1" indent="-457200"/>
            <a:r>
              <a:rPr lang="en-US" dirty="0" smtClean="0"/>
              <a:t>Examples: arithmetic, logic, shift, </a:t>
            </a:r>
            <a:r>
              <a:rPr lang="en-US" dirty="0" err="1" smtClean="0"/>
              <a:t>etc</a:t>
            </a:r>
            <a:r>
              <a:rPr lang="en-US" dirty="0" smtClean="0"/>
              <a:t>, load.</a:t>
            </a:r>
          </a:p>
          <a:p>
            <a:pPr marL="573088" lvl="1" indent="-457200"/>
            <a:r>
              <a:rPr lang="en-US" dirty="0" smtClean="0"/>
              <a:t>Store, branches, jump??</a:t>
            </a:r>
            <a:endParaRPr lang="en-US" dirty="0"/>
          </a:p>
        </p:txBody>
      </p:sp>
      <p:sp>
        <p:nvSpPr>
          <p:cNvPr id="5" name="Line 51"/>
          <p:cNvSpPr>
            <a:spLocks noChangeShapeType="1"/>
          </p:cNvSpPr>
          <p:nvPr>
            <p:custDataLst>
              <p:tags r:id="rId1"/>
            </p:custDataLst>
          </p:nvPr>
        </p:nvSpPr>
        <p:spPr bwMode="auto">
          <a:xfrm flipV="1">
            <a:off x="3581400" y="4495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8" name="Rectangle 22"/>
          <p:cNvSpPr>
            <a:spLocks noChangeArrowheads="1"/>
          </p:cNvSpPr>
          <p:nvPr>
            <p:custDataLst>
              <p:tags r:id="rId2"/>
            </p:custDataLst>
          </p:nvPr>
        </p:nvSpPr>
        <p:spPr bwMode="auto">
          <a:xfrm>
            <a:off x="4191000" y="3581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9" name="Text Box 11"/>
          <p:cNvSpPr txBox="1">
            <a:spLocks noChangeArrowheads="1"/>
          </p:cNvSpPr>
          <p:nvPr>
            <p:custDataLst>
              <p:tags r:id="rId3"/>
            </p:custDataLst>
          </p:nvPr>
        </p:nvSpPr>
        <p:spPr bwMode="auto">
          <a:xfrm>
            <a:off x="762000" y="4267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0" name="Line 21"/>
          <p:cNvSpPr>
            <a:spLocks noChangeShapeType="1"/>
          </p:cNvSpPr>
          <p:nvPr>
            <p:custDataLst>
              <p:tags r:id="rId4"/>
            </p:custDataLst>
          </p:nvPr>
        </p:nvSpPr>
        <p:spPr bwMode="auto">
          <a:xfrm>
            <a:off x="1142998" y="45719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1" name="TextBox 10"/>
          <p:cNvSpPr txBox="1"/>
          <p:nvPr/>
        </p:nvSpPr>
        <p:spPr>
          <a:xfrm>
            <a:off x="2742554" y="3581400"/>
            <a:ext cx="1243802" cy="923330"/>
          </a:xfrm>
          <a:prstGeom prst="rect">
            <a:avLst/>
          </a:prstGeom>
          <a:noFill/>
        </p:spPr>
        <p:txBody>
          <a:bodyPr wrap="none" rtlCol="0">
            <a:spAutoFit/>
          </a:bodyPr>
          <a:lstStyle/>
          <a:p>
            <a:r>
              <a:rPr lang="en-US" dirty="0" err="1" smtClean="0"/>
              <a:t>WriteBack</a:t>
            </a:r>
            <a:endParaRPr lang="en-US" dirty="0" smtClean="0"/>
          </a:p>
          <a:p>
            <a:r>
              <a:rPr lang="en-US" dirty="0"/>
              <a:t>f</a:t>
            </a:r>
            <a:r>
              <a:rPr lang="en-US" dirty="0" smtClean="0"/>
              <a:t>rom ALU</a:t>
            </a:r>
          </a:p>
          <a:p>
            <a:r>
              <a:rPr lang="en-US" dirty="0"/>
              <a:t>o</a:t>
            </a:r>
            <a:r>
              <a:rPr lang="en-US" dirty="0" smtClean="0"/>
              <a:t>r Memory</a:t>
            </a:r>
            <a:endParaRPr lang="en-US" dirty="0"/>
          </a:p>
        </p:txBody>
      </p:sp>
      <p:sp>
        <p:nvSpPr>
          <p:cNvPr id="12" name="TextBox 11"/>
          <p:cNvSpPr txBox="1"/>
          <p:nvPr/>
        </p:nvSpPr>
        <p:spPr>
          <a:xfrm>
            <a:off x="1143000" y="5352365"/>
            <a:ext cx="2457404" cy="646331"/>
          </a:xfrm>
          <a:prstGeom prst="rect">
            <a:avLst/>
          </a:prstGeom>
          <a:noFill/>
        </p:spPr>
        <p:txBody>
          <a:bodyPr wrap="none" rtlCol="0">
            <a:spAutoFit/>
          </a:bodyPr>
          <a:lstStyle/>
          <a:p>
            <a:r>
              <a:rPr lang="en-US" dirty="0" smtClean="0"/>
              <a:t>New instruction address</a:t>
            </a:r>
          </a:p>
          <a:p>
            <a:r>
              <a:rPr lang="en-US" dirty="0" smtClean="0"/>
              <a:t>If branch or jump</a:t>
            </a:r>
            <a:endParaRPr lang="en-US" dirty="0"/>
          </a:p>
        </p:txBody>
      </p:sp>
    </p:spTree>
    <p:extLst>
      <p:ext uri="{BB962C8B-B14F-4D97-AF65-F5344CB8AC3E}">
        <p14:creationId xmlns:p14="http://schemas.microsoft.com/office/powerpoint/2010/main" val="9951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(5/5)</a:t>
            </a:r>
          </a:p>
        </p:txBody>
      </p:sp>
      <p:sp>
        <p:nvSpPr>
          <p:cNvPr id="4" name="Line 25"/>
          <p:cNvSpPr>
            <a:spLocks noChangeShapeType="1"/>
          </p:cNvSpPr>
          <p:nvPr>
            <p:custDataLst>
              <p:tags r:id="rId1"/>
            </p:custDataLst>
          </p:nvPr>
        </p:nvSpPr>
        <p:spPr bwMode="auto">
          <a:xfrm flipV="1">
            <a:off x="2743200" y="2667000"/>
            <a:ext cx="2" cy="685798"/>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V="1">
            <a:off x="3124199" y="2667000"/>
            <a:ext cx="1"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399" y="2667000"/>
            <a:ext cx="5715" cy="661035"/>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3" name="Oval 2"/>
          <p:cNvSpPr/>
          <p:nvPr/>
        </p:nvSpPr>
        <p:spPr>
          <a:xfrm>
            <a:off x="0" y="28575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52600" y="1828800"/>
            <a:ext cx="1371600" cy="876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28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2"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V="1">
            <a:off x="3352797" y="2667000"/>
            <a:ext cx="3" cy="609601"/>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657225"/>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1009254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datapath</a:t>
            </a:r>
            <a:r>
              <a:rPr lang="en-US" dirty="0" smtClean="0"/>
              <a:t> for a MIPS processor has five stages:</a:t>
            </a:r>
          </a:p>
          <a:p>
            <a:pPr marL="687388" lvl="1" indent="-514350">
              <a:buFont typeface="+mj-lt"/>
              <a:buAutoNum type="arabicPeriod"/>
            </a:pPr>
            <a:r>
              <a:rPr lang="en-US" dirty="0" smtClean="0"/>
              <a:t>Instruction </a:t>
            </a:r>
            <a:r>
              <a:rPr lang="en-US" dirty="0"/>
              <a:t>Fetch</a:t>
            </a:r>
          </a:p>
          <a:p>
            <a:pPr marL="687388" lvl="1" indent="-514350">
              <a:buFont typeface="+mj-lt"/>
              <a:buAutoNum type="arabicPeriod"/>
            </a:pPr>
            <a:r>
              <a:rPr lang="en-US" dirty="0"/>
              <a:t>Instruction Decode</a:t>
            </a:r>
          </a:p>
          <a:p>
            <a:pPr marL="687388" lvl="1" indent="-514350">
              <a:buFont typeface="+mj-lt"/>
              <a:buAutoNum type="arabicPeriod"/>
            </a:pPr>
            <a:r>
              <a:rPr lang="en-US" dirty="0"/>
              <a:t>Execution (ALU)</a:t>
            </a:r>
          </a:p>
          <a:p>
            <a:pPr marL="687388" lvl="1" indent="-514350">
              <a:buFont typeface="+mj-lt"/>
              <a:buAutoNum type="arabicPeriod"/>
            </a:pPr>
            <a:r>
              <a:rPr lang="en-US" dirty="0"/>
              <a:t>Memory Access</a:t>
            </a:r>
          </a:p>
          <a:p>
            <a:pPr marL="687388" lvl="1" indent="-514350">
              <a:buFont typeface="+mj-lt"/>
              <a:buAutoNum type="arabicPeriod"/>
            </a:pPr>
            <a:r>
              <a:rPr lang="en-US" dirty="0"/>
              <a:t>Register </a:t>
            </a:r>
            <a:r>
              <a:rPr lang="en-US" dirty="0" err="1" smtClean="0"/>
              <a:t>Writeback</a:t>
            </a:r>
            <a:endParaRPr lang="en-US" dirty="0" smtClean="0"/>
          </a:p>
          <a:p>
            <a:pPr marL="687388" lvl="1" indent="-514350">
              <a:buFont typeface="+mj-lt"/>
              <a:buAutoNum type="arabicPeriod"/>
            </a:pPr>
            <a:endParaRPr lang="en-US" dirty="0"/>
          </a:p>
          <a:p>
            <a:r>
              <a:rPr lang="en-US" dirty="0" smtClean="0"/>
              <a:t>This five stage </a:t>
            </a:r>
            <a:r>
              <a:rPr lang="en-US" dirty="0" err="1" smtClean="0"/>
              <a:t>datapath</a:t>
            </a:r>
            <a:r>
              <a:rPr lang="en-US" dirty="0" smtClean="0"/>
              <a:t> is used to execute all MIPS instructions</a:t>
            </a:r>
            <a:endParaRPr lang="en-US" dirty="0"/>
          </a:p>
          <a:p>
            <a:endParaRPr lang="en-US" dirty="0"/>
          </a:p>
        </p:txBody>
      </p:sp>
    </p:spTree>
    <p:extLst>
      <p:ext uri="{BB962C8B-B14F-4D97-AF65-F5344CB8AC3E}">
        <p14:creationId xmlns:p14="http://schemas.microsoft.com/office/powerpoint/2010/main" val="2048188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Specific </a:t>
            </a:r>
            <a:r>
              <a:rPr lang="en-US" dirty="0" err="1" smtClean="0"/>
              <a:t>datapaths</a:t>
            </a:r>
            <a:r>
              <a:rPr lang="en-US" dirty="0" smtClean="0"/>
              <a:t> MIPS Instructions</a:t>
            </a:r>
            <a:endParaRPr lang="en-US" dirty="0"/>
          </a:p>
        </p:txBody>
      </p:sp>
    </p:spTree>
    <p:extLst>
      <p:ext uri="{BB962C8B-B14F-4D97-AF65-F5344CB8AC3E}">
        <p14:creationId xmlns:p14="http://schemas.microsoft.com/office/powerpoint/2010/main" val="253778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Rounded Rectangle 1"/>
          <p:cNvSpPr/>
          <p:nvPr/>
        </p:nvSpPr>
        <p:spPr>
          <a:xfrm>
            <a:off x="152400" y="762000"/>
            <a:ext cx="8229600" cy="1600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806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201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201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201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62019">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5">
                    <a:lumMod val="60000"/>
                    <a:lumOff val="40000"/>
                  </a:schemeClr>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5">
                    <a:lumMod val="60000"/>
                    <a:lumOff val="40000"/>
                  </a:schemeClr>
                </a:solidFill>
              </a:rPr>
              <a:t>total of </a:t>
            </a:r>
            <a:r>
              <a:rPr lang="en-US" sz="2400" b="1" i="1" dirty="0">
                <a:solidFill>
                  <a:schemeClr val="accent5">
                    <a:lumMod val="60000"/>
                    <a:lumOff val="40000"/>
                  </a:schemeClr>
                </a:solidFill>
              </a:rPr>
              <a:t>four</a:t>
            </a:r>
            <a:r>
              <a:rPr lang="en-US" sz="2400" dirty="0">
                <a:solidFill>
                  <a:schemeClr val="accent5">
                    <a:lumMod val="60000"/>
                    <a:lumOff val="40000"/>
                  </a:schemeClr>
                </a:solidFill>
              </a:rPr>
              <a:t> “slip days”</a:t>
            </a:r>
          </a:p>
          <a:p>
            <a:pPr marL="91440" lvl="1" indent="-274320">
              <a:buSzPct val="85000"/>
              <a:buFont typeface="Arial"/>
              <a:buChar char="•"/>
            </a:pPr>
            <a:r>
              <a:rPr lang="en-US" sz="2400" dirty="0">
                <a:solidFill>
                  <a:schemeClr val="accent5">
                    <a:lumMod val="60000"/>
                    <a:lumOff val="40000"/>
                  </a:schemeClr>
                </a:solidFill>
              </a:rPr>
              <a:t>Max of </a:t>
            </a:r>
            <a:r>
              <a:rPr lang="en-US" sz="2400" b="1" i="1" dirty="0">
                <a:solidFill>
                  <a:schemeClr val="accent5">
                    <a:lumMod val="60000"/>
                    <a:lumOff val="40000"/>
                  </a:schemeClr>
                </a:solidFill>
              </a:rPr>
              <a:t>two</a:t>
            </a:r>
            <a:r>
              <a:rPr lang="en-US" sz="2400" dirty="0">
                <a:solidFill>
                  <a:schemeClr val="accent5">
                    <a:lumMod val="60000"/>
                    <a:lumOff val="40000"/>
                  </a:schemeClr>
                </a:solidFill>
              </a:rPr>
              <a:t> slip days</a:t>
            </a:r>
            <a:r>
              <a:rPr lang="en-US" sz="2400" dirty="0">
                <a:solidFill>
                  <a:schemeClr val="accent1"/>
                </a:solidFill>
              </a:rPr>
              <a:t>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5">
                    <a:lumMod val="60000"/>
                    <a:lumOff val="40000"/>
                  </a:schemeClr>
                </a:solidFill>
              </a:rPr>
              <a:t>Slip days deducted first</a:t>
            </a:r>
            <a:r>
              <a:rPr lang="en-US" sz="2400" dirty="0" smtClean="0">
                <a:solidFill>
                  <a:schemeClr val="accent1"/>
                </a:solidFill>
              </a:rPr>
              <a: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b="1" i="1" u="sng" dirty="0" smtClean="0">
                <a:solidFill>
                  <a:schemeClr val="accent5">
                    <a:lumMod val="60000"/>
                    <a:lumOff val="40000"/>
                  </a:schemeClr>
                </a:solidFill>
              </a:rPr>
              <a:t>25%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68805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559437697"/>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789576514"/>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240009525"/>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76699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825821335"/>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1791925732"/>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chemeClr val="accent5">
                    <a:lumMod val="60000"/>
                    <a:lumOff val="40000"/>
                  </a:schemeClr>
                </a:solidFill>
                <a:latin typeface="Consolas" pitchFamily="49" charset="0"/>
              </a:rPr>
              <a:t>100110</a:t>
            </a:r>
            <a:endParaRPr lang="en-US" sz="2800" dirty="0">
              <a:solidFill>
                <a:schemeClr val="accent5">
                  <a:lumMod val="60000"/>
                  <a:lumOff val="40000"/>
                </a:schemeClr>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chemeClr val="accent5">
                <a:lumMod val="60000"/>
                <a:lumOff val="4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60000"/>
                    <a:lumOff val="40000"/>
                  </a:schemeClr>
                </a:solidFill>
              </a:rPr>
              <a:t>R-Type</a:t>
            </a:r>
          </a:p>
        </p:txBody>
      </p:sp>
      <p:sp>
        <p:nvSpPr>
          <p:cNvPr id="7" name="TextBox 6"/>
          <p:cNvSpPr txBox="1"/>
          <p:nvPr>
            <p:custDataLst>
              <p:tags r:id="rId6"/>
            </p:custDataLst>
          </p:nvPr>
        </p:nvSpPr>
        <p:spPr>
          <a:xfrm>
            <a:off x="1066800" y="5530446"/>
            <a:ext cx="5023106" cy="523220"/>
          </a:xfrm>
          <a:prstGeom prst="rect">
            <a:avLst/>
          </a:prstGeom>
          <a:noFill/>
        </p:spPr>
        <p:txBody>
          <a:bodyPr wrap="none" rtlCol="0">
            <a:spAutoFit/>
          </a:bodyPr>
          <a:lstStyle/>
          <a:p>
            <a:r>
              <a:rPr lang="en-US" sz="2800" dirty="0" smtClean="0">
                <a:solidFill>
                  <a:schemeClr val="accent5">
                    <a:lumMod val="60000"/>
                    <a:lumOff val="40000"/>
                  </a:schemeClr>
                </a:solidFill>
              </a:rPr>
              <a:t>ex: r4 = r8 </a:t>
            </a:r>
            <a:r>
              <a:rPr lang="en-US" sz="2800" dirty="0">
                <a:solidFill>
                  <a:schemeClr val="accent5">
                    <a:lumMod val="60000"/>
                    <a:lumOff val="40000"/>
                  </a:schemeClr>
                </a:solidFill>
                <a:sym typeface="Symbol"/>
              </a:rPr>
              <a:t></a:t>
            </a:r>
            <a:r>
              <a:rPr lang="en-US" sz="2800" dirty="0" smtClean="0">
                <a:solidFill>
                  <a:schemeClr val="accent5">
                    <a:lumMod val="60000"/>
                    <a:lumOff val="40000"/>
                  </a:schemeClr>
                </a:solidFill>
              </a:rPr>
              <a:t> r6     # XOR r4, r8, r6</a:t>
            </a:r>
          </a:p>
        </p:txBody>
      </p:sp>
      <p:sp>
        <p:nvSpPr>
          <p:cNvPr id="2" name="Oval 1"/>
          <p:cNvSpPr/>
          <p:nvPr/>
        </p:nvSpPr>
        <p:spPr>
          <a:xfrm>
            <a:off x="76200" y="4267200"/>
            <a:ext cx="8458200" cy="609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0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514600"/>
            <a:ext cx="304800" cy="304800"/>
            <a:chOff x="990600" y="2971800"/>
            <a:chExt cx="304800" cy="304800"/>
          </a:xfrm>
        </p:grpSpPr>
        <p:sp>
          <p:nvSpPr>
            <p:cNvPr id="61" name="Freeform 60"/>
            <p:cNvSpPr/>
            <p:nvPr>
              <p:custDataLst>
                <p:tags r:id="rId4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38"/>
            </p:custDataLst>
          </p:nvPr>
        </p:nvSpPr>
        <p:spPr bwMode="auto">
          <a:xfrm>
            <a:off x="2590800" y="32766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49" name="Line 9"/>
          <p:cNvSpPr>
            <a:spLocks noChangeShapeType="1"/>
          </p:cNvSpPr>
          <p:nvPr>
            <p:custDataLst>
              <p:tags r:id="rId39"/>
            </p:custDataLst>
          </p:nvPr>
        </p:nvSpPr>
        <p:spPr bwMode="auto">
          <a:xfrm flipV="1">
            <a:off x="762000" y="41910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cxnSp>
        <p:nvCxnSpPr>
          <p:cNvPr id="51" name="Straight Arrow Connector 50"/>
          <p:cNvCxnSpPr/>
          <p:nvPr/>
        </p:nvCxnSpPr>
        <p:spPr>
          <a:xfrm>
            <a:off x="44808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743480" y="4648200"/>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352569" y="4663440"/>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92480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6602" y="4355068"/>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64" name="TextBox 63"/>
          <p:cNvSpPr txBox="1"/>
          <p:nvPr/>
        </p:nvSpPr>
        <p:spPr>
          <a:xfrm>
            <a:off x="2683718"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65" name="TextBox 64"/>
          <p:cNvSpPr txBox="1"/>
          <p:nvPr/>
        </p:nvSpPr>
        <p:spPr>
          <a:xfrm>
            <a:off x="5018988" y="4343400"/>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66" name="TextBox 65"/>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67" name="TextBox 66"/>
          <p:cNvSpPr txBox="1"/>
          <p:nvPr/>
        </p:nvSpPr>
        <p:spPr>
          <a:xfrm>
            <a:off x="8275522"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4" name="TextBox 3"/>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sp>
        <p:nvSpPr>
          <p:cNvPr id="5" name="TextBox 4"/>
          <p:cNvSpPr txBox="1"/>
          <p:nvPr/>
        </p:nvSpPr>
        <p:spPr>
          <a:xfrm>
            <a:off x="4533900" y="1143000"/>
            <a:ext cx="381836" cy="369332"/>
          </a:xfrm>
          <a:prstGeom prst="rect">
            <a:avLst/>
          </a:prstGeom>
          <a:noFill/>
        </p:spPr>
        <p:txBody>
          <a:bodyPr wrap="none" rtlCol="0">
            <a:spAutoFit/>
          </a:bodyPr>
          <a:lstStyle/>
          <a:p>
            <a:r>
              <a:rPr lang="en-US" dirty="0" smtClean="0">
                <a:solidFill>
                  <a:schemeClr val="accent5">
                    <a:lumMod val="60000"/>
                    <a:lumOff val="40000"/>
                  </a:schemeClr>
                </a:solidFill>
              </a:rPr>
              <a:t>r8</a:t>
            </a:r>
            <a:endParaRPr lang="en-US" dirty="0">
              <a:solidFill>
                <a:schemeClr val="accent5">
                  <a:lumMod val="60000"/>
                  <a:lumOff val="40000"/>
                </a:schemeClr>
              </a:solidFill>
            </a:endParaRPr>
          </a:p>
        </p:txBody>
      </p:sp>
      <p:sp>
        <p:nvSpPr>
          <p:cNvPr id="68" name="TextBox 67"/>
          <p:cNvSpPr txBox="1"/>
          <p:nvPr/>
        </p:nvSpPr>
        <p:spPr>
          <a:xfrm>
            <a:off x="4495800" y="1992868"/>
            <a:ext cx="381836" cy="369332"/>
          </a:xfrm>
          <a:prstGeom prst="rect">
            <a:avLst/>
          </a:prstGeom>
          <a:noFill/>
        </p:spPr>
        <p:txBody>
          <a:bodyPr wrap="none" rtlCol="0">
            <a:spAutoFit/>
          </a:bodyPr>
          <a:lstStyle/>
          <a:p>
            <a:r>
              <a:rPr lang="en-US" dirty="0" smtClean="0">
                <a:solidFill>
                  <a:schemeClr val="accent5">
                    <a:lumMod val="60000"/>
                    <a:lumOff val="40000"/>
                  </a:schemeClr>
                </a:solidFill>
              </a:rPr>
              <a:t>r6</a:t>
            </a:r>
            <a:endParaRPr lang="en-US" dirty="0">
              <a:solidFill>
                <a:schemeClr val="accent5">
                  <a:lumMod val="60000"/>
                  <a:lumOff val="40000"/>
                </a:schemeClr>
              </a:solidFill>
            </a:endParaRPr>
          </a:p>
        </p:txBody>
      </p:sp>
      <p:sp>
        <p:nvSpPr>
          <p:cNvPr id="69" name="TextBox 68"/>
          <p:cNvSpPr txBox="1"/>
          <p:nvPr/>
        </p:nvSpPr>
        <p:spPr>
          <a:xfrm>
            <a:off x="6591400" y="2589487"/>
            <a:ext cx="479811" cy="369332"/>
          </a:xfrm>
          <a:prstGeom prst="rect">
            <a:avLst/>
          </a:prstGeom>
          <a:noFill/>
        </p:spPr>
        <p:txBody>
          <a:bodyPr wrap="none" rtlCol="0">
            <a:spAutoFit/>
          </a:bodyPr>
          <a:lstStyle/>
          <a:p>
            <a:r>
              <a:rPr lang="en-US" dirty="0" err="1" smtClean="0">
                <a:solidFill>
                  <a:schemeClr val="accent5">
                    <a:lumMod val="60000"/>
                    <a:lumOff val="40000"/>
                  </a:schemeClr>
                </a:solidFill>
              </a:rPr>
              <a:t>xor</a:t>
            </a:r>
            <a:endParaRPr lang="en-US" dirty="0">
              <a:solidFill>
                <a:schemeClr val="accent5">
                  <a:lumMod val="60000"/>
                  <a:lumOff val="40000"/>
                </a:schemeClr>
              </a:solidFill>
            </a:endParaRPr>
          </a:p>
        </p:txBody>
      </p:sp>
      <p:sp>
        <p:nvSpPr>
          <p:cNvPr id="70" name="TextBox 69"/>
          <p:cNvSpPr txBox="1"/>
          <p:nvPr/>
        </p:nvSpPr>
        <p:spPr>
          <a:xfrm>
            <a:off x="1981200" y="1752600"/>
            <a:ext cx="381836" cy="369332"/>
          </a:xfrm>
          <a:prstGeom prst="rect">
            <a:avLst/>
          </a:prstGeom>
          <a:noFill/>
        </p:spPr>
        <p:txBody>
          <a:bodyPr wrap="none" rtlCol="0">
            <a:spAutoFit/>
          </a:bodyPr>
          <a:lstStyle/>
          <a:p>
            <a:r>
              <a:rPr lang="en-US" dirty="0" smtClean="0">
                <a:solidFill>
                  <a:schemeClr val="accent5">
                    <a:lumMod val="60000"/>
                    <a:lumOff val="40000"/>
                  </a:schemeClr>
                </a:solidFill>
              </a:rPr>
              <a:t>r4</a:t>
            </a:r>
            <a:endParaRPr lang="en-US" dirty="0">
              <a:solidFill>
                <a:schemeClr val="accent5">
                  <a:lumMod val="60000"/>
                  <a:lumOff val="40000"/>
                </a:schemeClr>
              </a:solidFill>
            </a:endParaRPr>
          </a:p>
        </p:txBody>
      </p:sp>
      <p:sp>
        <p:nvSpPr>
          <p:cNvPr id="72" name="TextBox 71"/>
          <p:cNvSpPr txBox="1"/>
          <p:nvPr/>
        </p:nvSpPr>
        <p:spPr>
          <a:xfrm>
            <a:off x="3733800" y="3048000"/>
            <a:ext cx="479811" cy="369332"/>
          </a:xfrm>
          <a:prstGeom prst="rect">
            <a:avLst/>
          </a:prstGeom>
          <a:noFill/>
        </p:spPr>
        <p:txBody>
          <a:bodyPr wrap="none" rtlCol="0">
            <a:spAutoFit/>
          </a:bodyPr>
          <a:lstStyle/>
          <a:p>
            <a:r>
              <a:rPr lang="en-US" dirty="0" err="1" smtClean="0">
                <a:solidFill>
                  <a:schemeClr val="accent5">
                    <a:lumMod val="60000"/>
                    <a:lumOff val="40000"/>
                  </a:schemeClr>
                </a:solidFill>
              </a:rPr>
              <a:t>xor</a:t>
            </a:r>
            <a:endParaRPr lang="en-US" dirty="0">
              <a:solidFill>
                <a:schemeClr val="accent5">
                  <a:lumMod val="60000"/>
                  <a:lumOff val="40000"/>
                </a:schemeClr>
              </a:solidFill>
            </a:endParaRPr>
          </a:p>
        </p:txBody>
      </p:sp>
      <p:sp>
        <p:nvSpPr>
          <p:cNvPr id="73" name="TextBox 72"/>
          <p:cNvSpPr txBox="1"/>
          <p:nvPr>
            <p:custDataLst>
              <p:tags r:id="rId40"/>
            </p:custDataLst>
          </p:nvPr>
        </p:nvSpPr>
        <p:spPr>
          <a:xfrm>
            <a:off x="1066800" y="5530446"/>
            <a:ext cx="5023106" cy="523220"/>
          </a:xfrm>
          <a:prstGeom prst="rect">
            <a:avLst/>
          </a:prstGeom>
          <a:noFill/>
        </p:spPr>
        <p:txBody>
          <a:bodyPr wrap="none" rtlCol="0">
            <a:spAutoFit/>
          </a:bodyPr>
          <a:lstStyle/>
          <a:p>
            <a:r>
              <a:rPr lang="en-US" sz="2800" dirty="0" smtClean="0">
                <a:solidFill>
                  <a:schemeClr val="accent5">
                    <a:lumMod val="60000"/>
                    <a:lumOff val="40000"/>
                  </a:schemeClr>
                </a:solidFill>
              </a:rPr>
              <a:t>ex: r4 = r8 </a:t>
            </a:r>
            <a:r>
              <a:rPr lang="en-US" sz="2800" dirty="0">
                <a:solidFill>
                  <a:schemeClr val="accent5">
                    <a:lumMod val="60000"/>
                    <a:lumOff val="40000"/>
                  </a:schemeClr>
                </a:solidFill>
                <a:sym typeface="Symbol"/>
              </a:rPr>
              <a:t></a:t>
            </a:r>
            <a:r>
              <a:rPr lang="en-US" sz="2800" dirty="0" smtClean="0">
                <a:solidFill>
                  <a:schemeClr val="accent5">
                    <a:lumMod val="60000"/>
                    <a:lumOff val="40000"/>
                  </a:schemeClr>
                </a:solidFill>
              </a:rPr>
              <a:t> r6     # XOR r4, r8, r6</a:t>
            </a:r>
          </a:p>
        </p:txBody>
      </p:sp>
      <p:sp>
        <p:nvSpPr>
          <p:cNvPr id="74" name="Oval 73"/>
          <p:cNvSpPr/>
          <p:nvPr/>
        </p:nvSpPr>
        <p:spPr>
          <a:xfrm>
            <a:off x="3470937" y="5522893"/>
            <a:ext cx="2777463" cy="57310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5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30" grpId="0" animBg="1"/>
      <p:bldP spid="151" grpId="0" animBg="1"/>
      <p:bldP spid="176" grpId="0" animBg="1"/>
      <p:bldP spid="53" grpId="0" animBg="1"/>
      <p:bldP spid="46" grpId="0" animBg="1"/>
      <p:bldP spid="50" grpId="0" animBg="1"/>
      <p:bldP spid="117" grpId="0" animBg="1"/>
      <p:bldP spid="64" grpId="0"/>
      <p:bldP spid="65" grpId="0"/>
      <p:bldP spid="66" grpId="0"/>
      <p:bldP spid="67" grpId="0"/>
      <p:bldP spid="4" grpId="0"/>
      <p:bldP spid="5" grpId="0"/>
      <p:bldP spid="68" grpId="0"/>
      <p:bldP spid="69" grpId="0"/>
      <p:bldP spid="70" grpId="0"/>
      <p:bldP spid="72" grpId="0"/>
      <p:bldP spid="7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custDataLst>
              <p:tags r:id="rId2"/>
            </p:custDataLst>
          </p:nvPr>
        </p:nvSpPr>
        <p:spPr>
          <a:xfrm>
            <a:off x="0" y="1295400"/>
            <a:ext cx="9144000" cy="1066800"/>
          </a:xfrm>
          <a:prstGeom prst="rect">
            <a:avLst/>
          </a:prstGeom>
          <a:solidFill>
            <a:schemeClr val="tx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171" name="Rectangle 3"/>
          <p:cNvSpPr>
            <a:spLocks noGrp="1" noChangeArrowheads="1"/>
          </p:cNvSpPr>
          <p:nvPr>
            <p:ph idx="4294967295"/>
            <p:custDataLst>
              <p:tags r:id="rId3"/>
            </p:custDataLst>
          </p:nvPr>
        </p:nvSpPr>
        <p:spPr>
          <a:xfrm>
            <a:off x="381000" y="1219200"/>
            <a:ext cx="8305800" cy="1066800"/>
          </a:xfrm>
        </p:spPr>
        <p:txBody>
          <a:bodyPr>
            <a:noAutofit/>
          </a:bodyPr>
          <a:lstStyle/>
          <a:p>
            <a:r>
              <a:rPr lang="en-US" dirty="0" smtClean="0">
                <a:solidFill>
                  <a:srgbClr val="FF0000"/>
                </a:solidFill>
              </a:rPr>
              <a:t>Instruction fetch + decode + ALU</a:t>
            </a:r>
          </a:p>
          <a:p>
            <a:r>
              <a:rPr lang="en-US" sz="2800" dirty="0" smtClean="0">
                <a:solidFill>
                  <a:srgbClr val="FF0000"/>
                </a:solidFill>
              </a:rPr>
              <a:t>= Babbage’s engine</a:t>
            </a:r>
            <a:endParaRPr lang="en-US" sz="2800" dirty="0">
              <a:solidFill>
                <a:srgbClr val="FF0000"/>
              </a:solidFill>
            </a:endParaRPr>
          </a:p>
        </p:txBody>
      </p:sp>
      <p:sp>
        <p:nvSpPr>
          <p:cNvPr id="8" name="Rectangle 3"/>
          <p:cNvSpPr txBox="1">
            <a:spLocks noChangeArrowheads="1"/>
          </p:cNvSpPr>
          <p:nvPr>
            <p:custDataLst>
              <p:tags r:id="rId4"/>
            </p:custDataLst>
          </p:nvPr>
        </p:nvSpPr>
        <p:spPr>
          <a:xfrm>
            <a:off x="3200400" y="1219200"/>
            <a:ext cx="1371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 speed</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
        <p:nvSpPr>
          <p:cNvPr id="9" name="Rectangle 3"/>
          <p:cNvSpPr txBox="1">
            <a:spLocks noChangeArrowheads="1"/>
          </p:cNvSpPr>
          <p:nvPr>
            <p:custDataLst>
              <p:tags r:id="rId5"/>
            </p:custDataLst>
          </p:nvPr>
        </p:nvSpPr>
        <p:spPr>
          <a:xfrm>
            <a:off x="4419600" y="1219200"/>
            <a:ext cx="18288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 reliability</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
        <p:nvSpPr>
          <p:cNvPr id="10" name="Rectangle 3"/>
          <p:cNvSpPr txBox="1">
            <a:spLocks noChangeArrowheads="1"/>
          </p:cNvSpPr>
          <p:nvPr>
            <p:custDataLst>
              <p:tags r:id="rId6"/>
            </p:custDataLst>
          </p:nvPr>
        </p:nvSpPr>
        <p:spPr>
          <a:xfrm>
            <a:off x="6096000" y="1219200"/>
            <a:ext cx="2895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Arial" pitchFamily="34" charset="0"/>
              </a:rPr>
              <a:t>–</a:t>
            </a:r>
            <a:r>
              <a:rPr kumimoji="0" lang="en-US" sz="2800" b="0" i="0" u="none" strike="noStrike" kern="1200" cap="none" spc="0" normalizeH="0" noProof="0" dirty="0" smtClean="0">
                <a:ln>
                  <a:noFill/>
                </a:ln>
                <a:solidFill>
                  <a:srgbClr val="FF0000"/>
                </a:solidFill>
                <a:effectLst/>
                <a:uLnTx/>
                <a:uFillTx/>
                <a:latin typeface="Calibri" pitchFamily="34" charset="0"/>
                <a:ea typeface="+mn-ea"/>
                <a:cs typeface="Arial" pitchFamily="34" charset="0"/>
              </a:rPr>
              <a:t> hand crank</a:t>
            </a:r>
            <a:endParaRPr kumimoji="0" lang="en-US" sz="2800" b="0" i="0" u="none" strike="noStrike" kern="1200" cap="none" spc="0" normalizeH="0" baseline="0" noProof="0" dirty="0">
              <a:ln>
                <a:noFill/>
              </a:ln>
              <a:solidFill>
                <a:srgbClr val="FF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34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827545197"/>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2905726162"/>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accent5">
                              <a:lumMod val="60000"/>
                              <a:lumOff val="40000"/>
                            </a:schemeClr>
                          </a:solidFill>
                          <a:latin typeface="Consolas" pitchFamily="49" charset="0"/>
                        </a:rPr>
                        <a:t>func</a:t>
                      </a:r>
                      <a:endParaRPr lang="en-US" sz="2400" dirty="0">
                        <a:solidFill>
                          <a:schemeClr val="accent5">
                            <a:lumMod val="60000"/>
                            <a:lumOff val="40000"/>
                          </a:schemeClr>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rt</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chemeClr val="accent5">
                    <a:lumMod val="60000"/>
                    <a:lumOff val="40000"/>
                  </a:schemeClr>
                </a:solidFill>
                <a:latin typeface="Consolas" pitchFamily="49" charset="0"/>
              </a:rPr>
              <a:t>000000</a:t>
            </a:r>
            <a:endParaRPr lang="en-US" sz="2800" dirty="0">
              <a:solidFill>
                <a:schemeClr val="accent5">
                  <a:lumMod val="60000"/>
                  <a:lumOff val="40000"/>
                </a:schemeClr>
              </a:solidFill>
            </a:endParaRPr>
          </a:p>
        </p:txBody>
      </p:sp>
      <p:sp>
        <p:nvSpPr>
          <p:cNvPr id="6" name="TextBox 5"/>
          <p:cNvSpPr txBox="1"/>
          <p:nvPr>
            <p:custDataLst>
              <p:tags r:id="rId5"/>
            </p:custDataLst>
          </p:nvPr>
        </p:nvSpPr>
        <p:spPr>
          <a:xfrm>
            <a:off x="762000" y="5218093"/>
            <a:ext cx="4987263" cy="954107"/>
          </a:xfrm>
          <a:prstGeom prst="rect">
            <a:avLst/>
          </a:prstGeom>
          <a:noFill/>
        </p:spPr>
        <p:txBody>
          <a:bodyPr wrap="none" rtlCol="0">
            <a:spAutoFit/>
          </a:bodyPr>
          <a:lstStyle/>
          <a:p>
            <a:r>
              <a:rPr lang="en-US" sz="2800" dirty="0" smtClean="0">
                <a:solidFill>
                  <a:schemeClr val="accent5">
                    <a:lumMod val="60000"/>
                    <a:lumOff val="40000"/>
                  </a:schemeClr>
                </a:solidFill>
              </a:rPr>
              <a:t>ex: r8 = r4 * 64  	# SLL r8, r4, 6</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r8 = r4 </a:t>
            </a:r>
            <a:r>
              <a:rPr lang="en-US" sz="2800" dirty="0">
                <a:solidFill>
                  <a:schemeClr val="accent5">
                    <a:lumMod val="60000"/>
                    <a:lumOff val="40000"/>
                  </a:schemeClr>
                </a:solidFill>
              </a:rPr>
              <a:t>&lt;&lt; 6</a:t>
            </a:r>
            <a:endParaRPr lang="en-US" sz="2800" dirty="0" smtClean="0">
              <a:solidFill>
                <a:schemeClr val="accent5">
                  <a:lumMod val="60000"/>
                  <a:lumOff val="40000"/>
                </a:schemeClr>
              </a:solidFill>
            </a:endParaRP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chemeClr val="accent5">
                <a:lumMod val="60000"/>
                <a:lumOff val="4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60000"/>
                    <a:lumOff val="40000"/>
                  </a:schemeClr>
                </a:solidFill>
              </a:rPr>
              <a:t>R-Type</a:t>
            </a:r>
          </a:p>
        </p:txBody>
      </p:sp>
      <p:sp>
        <p:nvSpPr>
          <p:cNvPr id="2247712" name="Oval 2247711"/>
          <p:cNvSpPr/>
          <p:nvPr/>
        </p:nvSpPr>
        <p:spPr>
          <a:xfrm>
            <a:off x="0" y="3276600"/>
            <a:ext cx="8534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7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77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22477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337257"/>
            <a:ext cx="0" cy="990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327857"/>
            <a:ext cx="25908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108657"/>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489657"/>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175455"/>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489657"/>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489657"/>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337257"/>
            <a:ext cx="304800" cy="304800"/>
            <a:chOff x="990600" y="2971800"/>
            <a:chExt cx="304800" cy="304800"/>
          </a:xfrm>
        </p:grpSpPr>
        <p:sp>
          <p:nvSpPr>
            <p:cNvPr id="61" name="Freeform 60"/>
            <p:cNvSpPr/>
            <p:nvPr>
              <p:custDataLst>
                <p:tags r:id="rId4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013657"/>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8"/>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39"/>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0"/>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1"/>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117" name="Oval 24"/>
          <p:cNvSpPr>
            <a:spLocks noChangeArrowheads="1"/>
          </p:cNvSpPr>
          <p:nvPr>
            <p:custDataLst>
              <p:tags r:id="rId42"/>
            </p:custDataLst>
          </p:nvPr>
        </p:nvSpPr>
        <p:spPr bwMode="auto">
          <a:xfrm>
            <a:off x="2590800" y="3099258"/>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59" name="TextBox 58"/>
          <p:cNvSpPr txBox="1"/>
          <p:nvPr/>
        </p:nvSpPr>
        <p:spPr>
          <a:xfrm>
            <a:off x="4495800" y="1840468"/>
            <a:ext cx="381836" cy="369332"/>
          </a:xfrm>
          <a:prstGeom prst="rect">
            <a:avLst/>
          </a:prstGeom>
          <a:noFill/>
        </p:spPr>
        <p:txBody>
          <a:bodyPr wrap="none" rtlCol="0">
            <a:spAutoFit/>
          </a:bodyPr>
          <a:lstStyle/>
          <a:p>
            <a:r>
              <a:rPr lang="en-US" dirty="0" smtClean="0">
                <a:solidFill>
                  <a:schemeClr val="accent5">
                    <a:lumMod val="60000"/>
                    <a:lumOff val="40000"/>
                  </a:schemeClr>
                </a:solidFill>
              </a:rPr>
              <a:t>r4</a:t>
            </a:r>
            <a:endParaRPr lang="en-US" dirty="0">
              <a:solidFill>
                <a:schemeClr val="accent5">
                  <a:lumMod val="60000"/>
                  <a:lumOff val="40000"/>
                </a:schemeClr>
              </a:solidFill>
            </a:endParaRPr>
          </a:p>
        </p:txBody>
      </p:sp>
      <p:sp>
        <p:nvSpPr>
          <p:cNvPr id="60" name="TextBox 59"/>
          <p:cNvSpPr txBox="1"/>
          <p:nvPr/>
        </p:nvSpPr>
        <p:spPr>
          <a:xfrm>
            <a:off x="6606789" y="2565857"/>
            <a:ext cx="1104277" cy="369332"/>
          </a:xfrm>
          <a:prstGeom prst="rect">
            <a:avLst/>
          </a:prstGeom>
          <a:noFill/>
        </p:spPr>
        <p:txBody>
          <a:bodyPr wrap="none" rtlCol="0">
            <a:spAutoFit/>
          </a:bodyPr>
          <a:lstStyle/>
          <a:p>
            <a:r>
              <a:rPr lang="en-US" dirty="0" err="1">
                <a:solidFill>
                  <a:schemeClr val="accent5">
                    <a:lumMod val="60000"/>
                    <a:lumOff val="40000"/>
                  </a:schemeClr>
                </a:solidFill>
              </a:rPr>
              <a:t>s</a:t>
            </a:r>
            <a:r>
              <a:rPr lang="en-US" dirty="0" err="1" smtClean="0">
                <a:solidFill>
                  <a:schemeClr val="accent5">
                    <a:lumMod val="60000"/>
                    <a:lumOff val="40000"/>
                  </a:schemeClr>
                </a:solidFill>
              </a:rPr>
              <a:t>hamt</a:t>
            </a:r>
            <a:r>
              <a:rPr lang="en-US" dirty="0" smtClean="0">
                <a:solidFill>
                  <a:schemeClr val="accent5">
                    <a:lumMod val="60000"/>
                    <a:lumOff val="40000"/>
                  </a:schemeClr>
                </a:solidFill>
              </a:rPr>
              <a:t> = 6</a:t>
            </a:r>
            <a:endParaRPr lang="en-US" dirty="0">
              <a:solidFill>
                <a:schemeClr val="accent5">
                  <a:lumMod val="60000"/>
                  <a:lumOff val="40000"/>
                </a:schemeClr>
              </a:solidFill>
            </a:endParaRPr>
          </a:p>
        </p:txBody>
      </p:sp>
      <p:sp>
        <p:nvSpPr>
          <p:cNvPr id="64" name="TextBox 63"/>
          <p:cNvSpPr txBox="1"/>
          <p:nvPr/>
        </p:nvSpPr>
        <p:spPr>
          <a:xfrm>
            <a:off x="1981200" y="1600200"/>
            <a:ext cx="381836" cy="369332"/>
          </a:xfrm>
          <a:prstGeom prst="rect">
            <a:avLst/>
          </a:prstGeom>
          <a:noFill/>
        </p:spPr>
        <p:txBody>
          <a:bodyPr wrap="none" rtlCol="0">
            <a:spAutoFit/>
          </a:bodyPr>
          <a:lstStyle/>
          <a:p>
            <a:r>
              <a:rPr lang="en-US" dirty="0" smtClean="0">
                <a:solidFill>
                  <a:schemeClr val="accent5">
                    <a:lumMod val="60000"/>
                    <a:lumOff val="40000"/>
                  </a:schemeClr>
                </a:solidFill>
              </a:rPr>
              <a:t>r8</a:t>
            </a:r>
            <a:endParaRPr lang="en-US" dirty="0">
              <a:solidFill>
                <a:schemeClr val="accent5">
                  <a:lumMod val="60000"/>
                  <a:lumOff val="40000"/>
                </a:schemeClr>
              </a:solidFill>
            </a:endParaRPr>
          </a:p>
        </p:txBody>
      </p:sp>
      <p:sp>
        <p:nvSpPr>
          <p:cNvPr id="65" name="TextBox 64"/>
          <p:cNvSpPr txBox="1"/>
          <p:nvPr/>
        </p:nvSpPr>
        <p:spPr>
          <a:xfrm>
            <a:off x="3733800" y="2895600"/>
            <a:ext cx="380232" cy="369332"/>
          </a:xfrm>
          <a:prstGeom prst="rect">
            <a:avLst/>
          </a:prstGeom>
          <a:noFill/>
        </p:spPr>
        <p:txBody>
          <a:bodyPr wrap="none" rtlCol="0">
            <a:spAutoFit/>
          </a:bodyPr>
          <a:lstStyle/>
          <a:p>
            <a:r>
              <a:rPr lang="en-US" dirty="0" err="1" smtClean="0">
                <a:solidFill>
                  <a:schemeClr val="accent5">
                    <a:lumMod val="60000"/>
                    <a:lumOff val="40000"/>
                  </a:schemeClr>
                </a:solidFill>
              </a:rPr>
              <a:t>sll</a:t>
            </a:r>
            <a:endParaRPr lang="en-US" dirty="0">
              <a:solidFill>
                <a:schemeClr val="accent5">
                  <a:lumMod val="60000"/>
                  <a:lumOff val="40000"/>
                </a:schemeClr>
              </a:solidFill>
            </a:endParaRPr>
          </a:p>
        </p:txBody>
      </p:sp>
      <p:sp>
        <p:nvSpPr>
          <p:cNvPr id="66" name="TextBox 65"/>
          <p:cNvSpPr txBox="1"/>
          <p:nvPr/>
        </p:nvSpPr>
        <p:spPr>
          <a:xfrm>
            <a:off x="5829684" y="2609791"/>
            <a:ext cx="380232" cy="369332"/>
          </a:xfrm>
          <a:prstGeom prst="rect">
            <a:avLst/>
          </a:prstGeom>
          <a:noFill/>
        </p:spPr>
        <p:txBody>
          <a:bodyPr wrap="none" rtlCol="0">
            <a:spAutoFit/>
          </a:bodyPr>
          <a:lstStyle/>
          <a:p>
            <a:r>
              <a:rPr lang="en-US" dirty="0" err="1" smtClean="0">
                <a:solidFill>
                  <a:schemeClr val="accent5">
                    <a:lumMod val="60000"/>
                    <a:lumOff val="40000"/>
                  </a:schemeClr>
                </a:solidFill>
              </a:rPr>
              <a:t>sll</a:t>
            </a:r>
            <a:endParaRPr lang="en-US" dirty="0">
              <a:solidFill>
                <a:schemeClr val="accent5">
                  <a:lumMod val="60000"/>
                  <a:lumOff val="40000"/>
                </a:schemeClr>
              </a:solidFill>
            </a:endParaRPr>
          </a:p>
        </p:txBody>
      </p:sp>
      <p:sp>
        <p:nvSpPr>
          <p:cNvPr id="58" name="TextBox 57"/>
          <p:cNvSpPr txBox="1"/>
          <p:nvPr>
            <p:custDataLst>
              <p:tags r:id="rId43"/>
            </p:custDataLst>
          </p:nvPr>
        </p:nvSpPr>
        <p:spPr>
          <a:xfrm>
            <a:off x="762000" y="5218093"/>
            <a:ext cx="4987263" cy="954107"/>
          </a:xfrm>
          <a:prstGeom prst="rect">
            <a:avLst/>
          </a:prstGeom>
          <a:noFill/>
        </p:spPr>
        <p:txBody>
          <a:bodyPr wrap="none" rtlCol="0">
            <a:spAutoFit/>
          </a:bodyPr>
          <a:lstStyle/>
          <a:p>
            <a:r>
              <a:rPr lang="en-US" sz="2800" dirty="0" smtClean="0">
                <a:solidFill>
                  <a:schemeClr val="accent5">
                    <a:lumMod val="60000"/>
                    <a:lumOff val="40000"/>
                  </a:schemeClr>
                </a:solidFill>
              </a:rPr>
              <a:t>ex: r8 = r4 * 64  	# SLL r8, r4, 6</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r8 = r4 </a:t>
            </a:r>
            <a:r>
              <a:rPr lang="en-US" sz="2800" dirty="0">
                <a:solidFill>
                  <a:schemeClr val="accent5">
                    <a:lumMod val="60000"/>
                    <a:lumOff val="40000"/>
                  </a:schemeClr>
                </a:solidFill>
              </a:rPr>
              <a:t>&lt;&lt; 6</a:t>
            </a:r>
            <a:endParaRPr lang="en-US" sz="2800" dirty="0" smtClean="0">
              <a:solidFill>
                <a:schemeClr val="accent5">
                  <a:lumMod val="60000"/>
                  <a:lumOff val="40000"/>
                </a:schemeClr>
              </a:solidFill>
            </a:endParaRPr>
          </a:p>
        </p:txBody>
      </p:sp>
      <p:sp>
        <p:nvSpPr>
          <p:cNvPr id="3" name="Oval 2"/>
          <p:cNvSpPr/>
          <p:nvPr/>
        </p:nvSpPr>
        <p:spPr>
          <a:xfrm>
            <a:off x="3352800" y="5218093"/>
            <a:ext cx="2396463" cy="57310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44808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743480" y="4648200"/>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52569" y="4663440"/>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62940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924800" y="4663440"/>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6602" y="4355068"/>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76" name="TextBox 75"/>
          <p:cNvSpPr txBox="1"/>
          <p:nvPr/>
        </p:nvSpPr>
        <p:spPr>
          <a:xfrm>
            <a:off x="2683718" y="4343400"/>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77" name="TextBox 76"/>
          <p:cNvSpPr txBox="1"/>
          <p:nvPr/>
        </p:nvSpPr>
        <p:spPr>
          <a:xfrm>
            <a:off x="5018988" y="4343400"/>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78" name="TextBox 77"/>
          <p:cNvSpPr txBox="1"/>
          <p:nvPr/>
        </p:nvSpPr>
        <p:spPr>
          <a:xfrm>
            <a:off x="679927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79" name="TextBox 78"/>
          <p:cNvSpPr txBox="1"/>
          <p:nvPr/>
        </p:nvSpPr>
        <p:spPr>
          <a:xfrm>
            <a:off x="8275522" y="4355068"/>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80" name="TextBox 79"/>
          <p:cNvSpPr txBox="1"/>
          <p:nvPr/>
        </p:nvSpPr>
        <p:spPr>
          <a:xfrm>
            <a:off x="6990443" y="4724400"/>
            <a:ext cx="553357" cy="369332"/>
          </a:xfrm>
          <a:prstGeom prst="rect">
            <a:avLst/>
          </a:prstGeom>
          <a:noFill/>
        </p:spPr>
        <p:txBody>
          <a:bodyPr wrap="none" rtlCol="0">
            <a:spAutoFit/>
          </a:bodyPr>
          <a:lstStyle/>
          <a:p>
            <a:r>
              <a:rPr lang="en-US" dirty="0" smtClean="0"/>
              <a:t>skip</a:t>
            </a:r>
            <a:endParaRPr lang="en-US" dirty="0"/>
          </a:p>
        </p:txBody>
      </p:sp>
    </p:spTree>
    <p:extLst>
      <p:ext uri="{BB962C8B-B14F-4D97-AF65-F5344CB8AC3E}">
        <p14:creationId xmlns:p14="http://schemas.microsoft.com/office/powerpoint/2010/main" val="26798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P spid="59" grpId="0"/>
      <p:bldP spid="60" grpId="0"/>
      <p:bldP spid="64" grpId="0"/>
      <p:bldP spid="65" grpId="0"/>
      <p:bldP spid="66"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490147476"/>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434062445"/>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9600"/>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chemeClr val="accent5">
                <a:lumMod val="60000"/>
                <a:lumOff val="4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60000"/>
                    <a:lumOff val="40000"/>
                  </a:schemeClr>
                </a:solidFill>
              </a:rPr>
              <a:t>I-Type</a:t>
            </a:r>
          </a:p>
        </p:txBody>
      </p:sp>
      <p:sp>
        <p:nvSpPr>
          <p:cNvPr id="8" name="TextBox 7"/>
          <p:cNvSpPr txBox="1"/>
          <p:nvPr>
            <p:custDataLst>
              <p:tags r:id="rId6"/>
            </p:custDataLst>
          </p:nvPr>
        </p:nvSpPr>
        <p:spPr>
          <a:xfrm>
            <a:off x="2209800" y="6258580"/>
            <a:ext cx="1814279" cy="523220"/>
          </a:xfrm>
          <a:prstGeom prst="rect">
            <a:avLst/>
          </a:prstGeom>
          <a:noFill/>
        </p:spPr>
        <p:txBody>
          <a:bodyPr wrap="none" rtlCol="0">
            <a:spAutoFit/>
          </a:bodyPr>
          <a:lstStyle/>
          <a:p>
            <a:r>
              <a:rPr lang="en-US" sz="2800" dirty="0" smtClean="0">
                <a:solidFill>
                  <a:schemeClr val="accent5">
                    <a:lumMod val="60000"/>
                    <a:lumOff val="40000"/>
                  </a:schemeClr>
                </a:solidFill>
              </a:rPr>
              <a:t>ex: r5 += -1</a:t>
            </a:r>
          </a:p>
        </p:txBody>
      </p:sp>
      <p:sp>
        <p:nvSpPr>
          <p:cNvPr id="11" name="TextBox 10"/>
          <p:cNvSpPr txBox="1"/>
          <p:nvPr>
            <p:custDataLst>
              <p:tags r:id="rId7"/>
            </p:custDataLst>
          </p:nvPr>
        </p:nvSpPr>
        <p:spPr>
          <a:xfrm>
            <a:off x="4648200" y="6258580"/>
            <a:ext cx="2434641" cy="523220"/>
          </a:xfrm>
          <a:prstGeom prst="rect">
            <a:avLst/>
          </a:prstGeom>
          <a:noFill/>
        </p:spPr>
        <p:txBody>
          <a:bodyPr wrap="none" rtlCol="0">
            <a:spAutoFit/>
          </a:bodyPr>
          <a:lstStyle/>
          <a:p>
            <a:r>
              <a:rPr lang="en-US" sz="2800" dirty="0" smtClean="0">
                <a:solidFill>
                  <a:schemeClr val="accent5">
                    <a:lumMod val="60000"/>
                    <a:lumOff val="40000"/>
                  </a:schemeClr>
                </a:solidFill>
              </a:rPr>
              <a:t>ex: r5 += 65535</a:t>
            </a:r>
          </a:p>
        </p:txBody>
      </p:sp>
      <p:graphicFrame>
        <p:nvGraphicFramePr>
          <p:cNvPr id="122" name="Table 121"/>
          <p:cNvGraphicFramePr>
            <a:graphicFrameLocks noGrp="1"/>
          </p:cNvGraphicFramePr>
          <p:nvPr>
            <p:custDataLst>
              <p:tags r:id="rId8"/>
            </p:custDataLst>
            <p:extLst>
              <p:ext uri="{D42A27DB-BD31-4B8C-83A1-F6EECF244321}">
                <p14:modId xmlns:p14="http://schemas.microsoft.com/office/powerpoint/2010/main" val="4040727580"/>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3" name="Oval 12"/>
          <p:cNvSpPr/>
          <p:nvPr/>
        </p:nvSpPr>
        <p:spPr>
          <a:xfrm>
            <a:off x="152400" y="2971800"/>
            <a:ext cx="86868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custDataLst>
              <p:tags r:id="rId9"/>
            </p:custDataLst>
          </p:nvPr>
        </p:nvSpPr>
        <p:spPr>
          <a:xfrm>
            <a:off x="838200" y="4876800"/>
            <a:ext cx="5492209" cy="1384995"/>
          </a:xfrm>
          <a:prstGeom prst="rect">
            <a:avLst/>
          </a:prstGeom>
          <a:noFill/>
        </p:spPr>
        <p:txBody>
          <a:bodyPr wrap="none" rtlCol="0">
            <a:spAutoFit/>
          </a:bodyPr>
          <a:lstStyle/>
          <a:p>
            <a:r>
              <a:rPr lang="en-US" sz="2800" dirty="0" smtClean="0">
                <a:solidFill>
                  <a:schemeClr val="accent5">
                    <a:lumMod val="60000"/>
                    <a:lumOff val="40000"/>
                  </a:schemeClr>
                </a:solidFill>
              </a:rPr>
              <a:t>ex: r5 = r5 + 5	# ADDIU r5, r5, 5 </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r5 += 5</a:t>
            </a:r>
          </a:p>
          <a:p>
            <a:r>
              <a:rPr lang="en-US" sz="2800" dirty="0" smtClean="0">
                <a:solidFill>
                  <a:schemeClr val="accent5">
                    <a:lumMod val="60000"/>
                    <a:lumOff val="40000"/>
                  </a:schemeClr>
                </a:solidFill>
              </a:rPr>
              <a:t>What if immediate is negative?</a:t>
            </a:r>
          </a:p>
        </p:txBody>
      </p:sp>
    </p:spTree>
    <p:extLst>
      <p:ext uri="{BB962C8B-B14F-4D97-AF65-F5344CB8AC3E}">
        <p14:creationId xmlns:p14="http://schemas.microsoft.com/office/powerpoint/2010/main" val="16843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8" grpId="0"/>
      <p:bldP spid="11"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21336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3"/>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4"/>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5"/>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6"/>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7"/>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8"/>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9"/>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0"/>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1"/>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2"/>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3"/>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4"/>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5"/>
            </p:custDataLst>
          </p:nvPr>
        </p:nvGrpSpPr>
        <p:grpSpPr>
          <a:xfrm>
            <a:off x="914400" y="2286000"/>
            <a:ext cx="304800" cy="304800"/>
            <a:chOff x="990600" y="2971800"/>
            <a:chExt cx="304800" cy="304800"/>
          </a:xfrm>
        </p:grpSpPr>
        <p:sp>
          <p:nvSpPr>
            <p:cNvPr id="79" name="Freeform 78"/>
            <p:cNvSpPr/>
            <p:nvPr>
              <p:custDataLst>
                <p:tags r:id="rId5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6"/>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7"/>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8"/>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9"/>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0"/>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1"/>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2"/>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3"/>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4"/>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5"/>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46"/>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47"/>
            </p:custDataLst>
          </p:nvPr>
        </p:nvSpPr>
        <p:spPr bwMode="auto">
          <a:xfrm>
            <a:off x="3733800" y="2133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5" name="Oval 24"/>
          <p:cNvSpPr>
            <a:spLocks noChangeArrowheads="1"/>
          </p:cNvSpPr>
          <p:nvPr>
            <p:custDataLst>
              <p:tags r:id="rId48"/>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67" name="TextBox 66"/>
          <p:cNvSpPr txBox="1"/>
          <p:nvPr/>
        </p:nvSpPr>
        <p:spPr>
          <a:xfrm>
            <a:off x="4495800" y="912336"/>
            <a:ext cx="381836" cy="369332"/>
          </a:xfrm>
          <a:prstGeom prst="rect">
            <a:avLst/>
          </a:prstGeom>
          <a:noFill/>
        </p:spPr>
        <p:txBody>
          <a:bodyPr wrap="none" rtlCol="0">
            <a:spAutoFit/>
          </a:bodyPr>
          <a:lstStyle/>
          <a:p>
            <a:r>
              <a:rPr lang="en-US" dirty="0" smtClean="0">
                <a:solidFill>
                  <a:schemeClr val="accent5">
                    <a:lumMod val="60000"/>
                    <a:lumOff val="40000"/>
                  </a:schemeClr>
                </a:solidFill>
              </a:rPr>
              <a:t>r5</a:t>
            </a:r>
            <a:endParaRPr lang="en-US" dirty="0">
              <a:solidFill>
                <a:schemeClr val="accent5">
                  <a:lumMod val="60000"/>
                  <a:lumOff val="40000"/>
                </a:schemeClr>
              </a:solidFill>
            </a:endParaRPr>
          </a:p>
        </p:txBody>
      </p:sp>
      <p:sp>
        <p:nvSpPr>
          <p:cNvPr id="69" name="TextBox 68"/>
          <p:cNvSpPr txBox="1"/>
          <p:nvPr/>
        </p:nvSpPr>
        <p:spPr>
          <a:xfrm>
            <a:off x="1981200" y="1524000"/>
            <a:ext cx="381836" cy="369332"/>
          </a:xfrm>
          <a:prstGeom prst="rect">
            <a:avLst/>
          </a:prstGeom>
          <a:noFill/>
        </p:spPr>
        <p:txBody>
          <a:bodyPr wrap="none" rtlCol="0">
            <a:spAutoFit/>
          </a:bodyPr>
          <a:lstStyle/>
          <a:p>
            <a:r>
              <a:rPr lang="en-US" dirty="0" smtClean="0">
                <a:solidFill>
                  <a:schemeClr val="accent5">
                    <a:lumMod val="60000"/>
                    <a:lumOff val="40000"/>
                  </a:schemeClr>
                </a:solidFill>
              </a:rPr>
              <a:t>r5</a:t>
            </a:r>
            <a:endParaRPr lang="en-US" dirty="0">
              <a:solidFill>
                <a:schemeClr val="accent5">
                  <a:lumMod val="60000"/>
                  <a:lumOff val="40000"/>
                </a:schemeClr>
              </a:solidFill>
            </a:endParaRPr>
          </a:p>
        </p:txBody>
      </p:sp>
      <p:sp>
        <p:nvSpPr>
          <p:cNvPr id="71" name="TextBox 70"/>
          <p:cNvSpPr txBox="1"/>
          <p:nvPr/>
        </p:nvSpPr>
        <p:spPr>
          <a:xfrm>
            <a:off x="3733800" y="2819400"/>
            <a:ext cx="713657" cy="369332"/>
          </a:xfrm>
          <a:prstGeom prst="rect">
            <a:avLst/>
          </a:prstGeom>
          <a:noFill/>
        </p:spPr>
        <p:txBody>
          <a:bodyPr wrap="none" rtlCol="0">
            <a:spAutoFit/>
          </a:bodyPr>
          <a:lstStyle/>
          <a:p>
            <a:r>
              <a:rPr lang="en-US" dirty="0" err="1" smtClean="0">
                <a:solidFill>
                  <a:schemeClr val="accent5">
                    <a:lumMod val="60000"/>
                    <a:lumOff val="40000"/>
                  </a:schemeClr>
                </a:solidFill>
              </a:rPr>
              <a:t>addiu</a:t>
            </a:r>
            <a:endParaRPr lang="en-US" dirty="0">
              <a:solidFill>
                <a:schemeClr val="accent5">
                  <a:lumMod val="60000"/>
                  <a:lumOff val="40000"/>
                </a:schemeClr>
              </a:solidFill>
            </a:endParaRPr>
          </a:p>
        </p:txBody>
      </p:sp>
      <p:sp>
        <p:nvSpPr>
          <p:cNvPr id="76" name="TextBox 75"/>
          <p:cNvSpPr txBox="1"/>
          <p:nvPr/>
        </p:nvSpPr>
        <p:spPr>
          <a:xfrm>
            <a:off x="5763343" y="2678668"/>
            <a:ext cx="713657" cy="369332"/>
          </a:xfrm>
          <a:prstGeom prst="rect">
            <a:avLst/>
          </a:prstGeom>
          <a:noFill/>
        </p:spPr>
        <p:txBody>
          <a:bodyPr wrap="none" rtlCol="0">
            <a:spAutoFit/>
          </a:bodyPr>
          <a:lstStyle/>
          <a:p>
            <a:r>
              <a:rPr lang="en-US" dirty="0" err="1" smtClean="0">
                <a:solidFill>
                  <a:schemeClr val="accent5">
                    <a:lumMod val="60000"/>
                    <a:lumOff val="40000"/>
                  </a:schemeClr>
                </a:solidFill>
              </a:rPr>
              <a:t>addiu</a:t>
            </a:r>
            <a:endParaRPr lang="en-US" dirty="0">
              <a:solidFill>
                <a:schemeClr val="accent5">
                  <a:lumMod val="60000"/>
                  <a:lumOff val="40000"/>
                </a:schemeClr>
              </a:solidFill>
            </a:endParaRPr>
          </a:p>
        </p:txBody>
      </p:sp>
      <p:sp>
        <p:nvSpPr>
          <p:cNvPr id="68" name="TextBox 67"/>
          <p:cNvSpPr txBox="1"/>
          <p:nvPr/>
        </p:nvSpPr>
        <p:spPr>
          <a:xfrm>
            <a:off x="4711437" y="3579852"/>
            <a:ext cx="301686" cy="369332"/>
          </a:xfrm>
          <a:prstGeom prst="rect">
            <a:avLst/>
          </a:prstGeom>
          <a:noFill/>
        </p:spPr>
        <p:txBody>
          <a:bodyPr wrap="none" rtlCol="0">
            <a:spAutoFit/>
          </a:bodyPr>
          <a:lstStyle/>
          <a:p>
            <a:r>
              <a:rPr lang="en-US" dirty="0" smtClean="0">
                <a:solidFill>
                  <a:schemeClr val="accent5">
                    <a:lumMod val="60000"/>
                    <a:lumOff val="40000"/>
                  </a:schemeClr>
                </a:solidFill>
              </a:rPr>
              <a:t>5</a:t>
            </a:r>
            <a:endParaRPr lang="en-US" dirty="0">
              <a:solidFill>
                <a:schemeClr val="accent5">
                  <a:lumMod val="60000"/>
                  <a:lumOff val="40000"/>
                </a:schemeClr>
              </a:solidFill>
            </a:endParaRPr>
          </a:p>
        </p:txBody>
      </p:sp>
      <p:sp>
        <p:nvSpPr>
          <p:cNvPr id="85" name="TextBox 84"/>
          <p:cNvSpPr txBox="1"/>
          <p:nvPr>
            <p:custDataLst>
              <p:tags r:id="rId49"/>
            </p:custDataLst>
          </p:nvPr>
        </p:nvSpPr>
        <p:spPr>
          <a:xfrm>
            <a:off x="838200" y="4876800"/>
            <a:ext cx="5492209" cy="954107"/>
          </a:xfrm>
          <a:prstGeom prst="rect">
            <a:avLst/>
          </a:prstGeom>
          <a:noFill/>
        </p:spPr>
        <p:txBody>
          <a:bodyPr wrap="none" rtlCol="0">
            <a:spAutoFit/>
          </a:bodyPr>
          <a:lstStyle/>
          <a:p>
            <a:r>
              <a:rPr lang="en-US" sz="2800" dirty="0" smtClean="0">
                <a:solidFill>
                  <a:schemeClr val="accent5">
                    <a:lumMod val="60000"/>
                    <a:lumOff val="40000"/>
                  </a:schemeClr>
                </a:solidFill>
              </a:rPr>
              <a:t>ex: r5 = r5 + 5	# ADDIU r5, r5, 5 </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r5 += 5</a:t>
            </a:r>
          </a:p>
        </p:txBody>
      </p:sp>
      <p:sp>
        <p:nvSpPr>
          <p:cNvPr id="86" name="Oval 85"/>
          <p:cNvSpPr/>
          <p:nvPr/>
        </p:nvSpPr>
        <p:spPr>
          <a:xfrm>
            <a:off x="3352800" y="4876800"/>
            <a:ext cx="3124200" cy="57310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2" name="TextBox 91"/>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3" name="TextBox 92"/>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94" name="TextBox 93"/>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95" name="TextBox 94"/>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96" name="TextBox 95"/>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Tree>
    <p:extLst>
      <p:ext uri="{BB962C8B-B14F-4D97-AF65-F5344CB8AC3E}">
        <p14:creationId xmlns:p14="http://schemas.microsoft.com/office/powerpoint/2010/main" val="319711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497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P spid="67" grpId="0"/>
      <p:bldP spid="69" grpId="0"/>
      <p:bldP spid="71" grpId="0"/>
      <p:bldP spid="76" grpId="0"/>
      <p:bldP spid="68" grpId="0"/>
      <p:bldP spid="8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4384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384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384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766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954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336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762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764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7620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812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86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90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908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962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1148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810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908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908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9624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1148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86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743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2672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81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20574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4384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1241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7620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524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5240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4384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4384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86000"/>
            <a:ext cx="304800" cy="304800"/>
            <a:chOff x="990600" y="2971800"/>
            <a:chExt cx="304800" cy="304800"/>
          </a:xfrm>
        </p:grpSpPr>
        <p:sp>
          <p:nvSpPr>
            <p:cNvPr id="79" name="Freeform 78"/>
            <p:cNvSpPr/>
            <p:nvPr>
              <p:custDataLst>
                <p:tags r:id="rId5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9624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2098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768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7244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5720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906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10668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819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90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95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222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Oval 24"/>
          <p:cNvSpPr>
            <a:spLocks noChangeArrowheads="1"/>
          </p:cNvSpPr>
          <p:nvPr>
            <p:custDataLst>
              <p:tags r:id="rId51"/>
            </p:custDataLst>
          </p:nvPr>
        </p:nvSpPr>
        <p:spPr bwMode="auto">
          <a:xfrm>
            <a:off x="2590800" y="30480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55" name="TextBox 54"/>
          <p:cNvSpPr txBox="1"/>
          <p:nvPr/>
        </p:nvSpPr>
        <p:spPr>
          <a:xfrm>
            <a:off x="4495800" y="912336"/>
            <a:ext cx="381836" cy="369332"/>
          </a:xfrm>
          <a:prstGeom prst="rect">
            <a:avLst/>
          </a:prstGeom>
          <a:noFill/>
        </p:spPr>
        <p:txBody>
          <a:bodyPr wrap="none" rtlCol="0">
            <a:spAutoFit/>
          </a:bodyPr>
          <a:lstStyle/>
          <a:p>
            <a:r>
              <a:rPr lang="en-US" dirty="0" smtClean="0">
                <a:solidFill>
                  <a:schemeClr val="accent5">
                    <a:lumMod val="60000"/>
                    <a:lumOff val="40000"/>
                  </a:schemeClr>
                </a:solidFill>
              </a:rPr>
              <a:t>r5</a:t>
            </a:r>
            <a:endParaRPr lang="en-US" dirty="0">
              <a:solidFill>
                <a:schemeClr val="accent5">
                  <a:lumMod val="60000"/>
                  <a:lumOff val="40000"/>
                </a:schemeClr>
              </a:solidFill>
            </a:endParaRPr>
          </a:p>
        </p:txBody>
      </p:sp>
      <p:sp>
        <p:nvSpPr>
          <p:cNvPr id="67" name="TextBox 66"/>
          <p:cNvSpPr txBox="1"/>
          <p:nvPr/>
        </p:nvSpPr>
        <p:spPr>
          <a:xfrm>
            <a:off x="1981200" y="1524000"/>
            <a:ext cx="381836" cy="369332"/>
          </a:xfrm>
          <a:prstGeom prst="rect">
            <a:avLst/>
          </a:prstGeom>
          <a:noFill/>
        </p:spPr>
        <p:txBody>
          <a:bodyPr wrap="none" rtlCol="0">
            <a:spAutoFit/>
          </a:bodyPr>
          <a:lstStyle/>
          <a:p>
            <a:r>
              <a:rPr lang="en-US" dirty="0" smtClean="0">
                <a:solidFill>
                  <a:schemeClr val="accent5">
                    <a:lumMod val="60000"/>
                    <a:lumOff val="40000"/>
                  </a:schemeClr>
                </a:solidFill>
              </a:rPr>
              <a:t>r5</a:t>
            </a:r>
            <a:endParaRPr lang="en-US" dirty="0">
              <a:solidFill>
                <a:schemeClr val="accent5">
                  <a:lumMod val="60000"/>
                  <a:lumOff val="40000"/>
                </a:schemeClr>
              </a:solidFill>
            </a:endParaRPr>
          </a:p>
        </p:txBody>
      </p:sp>
      <p:sp>
        <p:nvSpPr>
          <p:cNvPr id="68" name="TextBox 67"/>
          <p:cNvSpPr txBox="1"/>
          <p:nvPr/>
        </p:nvSpPr>
        <p:spPr>
          <a:xfrm>
            <a:off x="3733800" y="2819400"/>
            <a:ext cx="713657" cy="369332"/>
          </a:xfrm>
          <a:prstGeom prst="rect">
            <a:avLst/>
          </a:prstGeom>
          <a:noFill/>
        </p:spPr>
        <p:txBody>
          <a:bodyPr wrap="none" rtlCol="0">
            <a:spAutoFit/>
          </a:bodyPr>
          <a:lstStyle/>
          <a:p>
            <a:r>
              <a:rPr lang="en-US" dirty="0" err="1" smtClean="0">
                <a:solidFill>
                  <a:schemeClr val="accent5">
                    <a:lumMod val="60000"/>
                    <a:lumOff val="40000"/>
                  </a:schemeClr>
                </a:solidFill>
              </a:rPr>
              <a:t>addiu</a:t>
            </a:r>
            <a:endParaRPr lang="en-US" dirty="0">
              <a:solidFill>
                <a:schemeClr val="accent5">
                  <a:lumMod val="60000"/>
                  <a:lumOff val="40000"/>
                </a:schemeClr>
              </a:solidFill>
            </a:endParaRPr>
          </a:p>
        </p:txBody>
      </p:sp>
      <p:sp>
        <p:nvSpPr>
          <p:cNvPr id="69" name="TextBox 68"/>
          <p:cNvSpPr txBox="1"/>
          <p:nvPr/>
        </p:nvSpPr>
        <p:spPr>
          <a:xfrm>
            <a:off x="5763343" y="2678668"/>
            <a:ext cx="713657" cy="369332"/>
          </a:xfrm>
          <a:prstGeom prst="rect">
            <a:avLst/>
          </a:prstGeom>
          <a:noFill/>
        </p:spPr>
        <p:txBody>
          <a:bodyPr wrap="none" rtlCol="0">
            <a:spAutoFit/>
          </a:bodyPr>
          <a:lstStyle/>
          <a:p>
            <a:r>
              <a:rPr lang="en-US" dirty="0" err="1" smtClean="0">
                <a:solidFill>
                  <a:schemeClr val="accent5">
                    <a:lumMod val="60000"/>
                    <a:lumOff val="40000"/>
                  </a:schemeClr>
                </a:solidFill>
              </a:rPr>
              <a:t>addiu</a:t>
            </a:r>
            <a:endParaRPr lang="en-US" dirty="0">
              <a:solidFill>
                <a:schemeClr val="accent5">
                  <a:lumMod val="60000"/>
                  <a:lumOff val="40000"/>
                </a:schemeClr>
              </a:solidFill>
            </a:endParaRPr>
          </a:p>
        </p:txBody>
      </p:sp>
      <p:sp>
        <p:nvSpPr>
          <p:cNvPr id="71" name="TextBox 70"/>
          <p:cNvSpPr txBox="1"/>
          <p:nvPr/>
        </p:nvSpPr>
        <p:spPr>
          <a:xfrm>
            <a:off x="4711437" y="3579852"/>
            <a:ext cx="301686" cy="369332"/>
          </a:xfrm>
          <a:prstGeom prst="rect">
            <a:avLst/>
          </a:prstGeom>
          <a:noFill/>
        </p:spPr>
        <p:txBody>
          <a:bodyPr wrap="none" rtlCol="0">
            <a:spAutoFit/>
          </a:bodyPr>
          <a:lstStyle/>
          <a:p>
            <a:r>
              <a:rPr lang="en-US" dirty="0" smtClean="0">
                <a:solidFill>
                  <a:schemeClr val="accent5">
                    <a:lumMod val="60000"/>
                    <a:lumOff val="40000"/>
                  </a:schemeClr>
                </a:solidFill>
              </a:rPr>
              <a:t>5</a:t>
            </a:r>
            <a:endParaRPr lang="en-US" dirty="0">
              <a:solidFill>
                <a:schemeClr val="accent5">
                  <a:lumMod val="60000"/>
                  <a:lumOff val="40000"/>
                </a:schemeClr>
              </a:solidFill>
            </a:endParaRPr>
          </a:p>
        </p:txBody>
      </p:sp>
      <p:sp>
        <p:nvSpPr>
          <p:cNvPr id="76" name="TextBox 75"/>
          <p:cNvSpPr txBox="1"/>
          <p:nvPr>
            <p:custDataLst>
              <p:tags r:id="rId52"/>
            </p:custDataLst>
          </p:nvPr>
        </p:nvSpPr>
        <p:spPr>
          <a:xfrm>
            <a:off x="838200" y="4876800"/>
            <a:ext cx="5492209" cy="954107"/>
          </a:xfrm>
          <a:prstGeom prst="rect">
            <a:avLst/>
          </a:prstGeom>
          <a:noFill/>
        </p:spPr>
        <p:txBody>
          <a:bodyPr wrap="none" rtlCol="0">
            <a:spAutoFit/>
          </a:bodyPr>
          <a:lstStyle/>
          <a:p>
            <a:r>
              <a:rPr lang="en-US" sz="2800" dirty="0" smtClean="0">
                <a:solidFill>
                  <a:schemeClr val="accent5">
                    <a:lumMod val="60000"/>
                    <a:lumOff val="40000"/>
                  </a:schemeClr>
                </a:solidFill>
              </a:rPr>
              <a:t>ex: r5 = r5 + 5	# ADDIU r5, r5, 5 </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r5 += 5</a:t>
            </a:r>
          </a:p>
        </p:txBody>
      </p:sp>
      <p:cxnSp>
        <p:nvCxnSpPr>
          <p:cNvPr id="86" name="Straight Arrow Connector 85"/>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2" name="TextBox 91"/>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3" name="TextBox 92"/>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94" name="TextBox 93"/>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95" name="TextBox 94"/>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96" name="TextBox 95"/>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
        <p:nvSpPr>
          <p:cNvPr id="97" name="Oval 96"/>
          <p:cNvSpPr/>
          <p:nvPr/>
        </p:nvSpPr>
        <p:spPr>
          <a:xfrm>
            <a:off x="3352800" y="4876800"/>
            <a:ext cx="3124200" cy="57310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725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197657456"/>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chemeClr val="accent5">
                              <a:lumMod val="60000"/>
                              <a:lumOff val="40000"/>
                            </a:schemeClr>
                          </a:solidFill>
                          <a:latin typeface="Consolas" pitchFamily="49" charset="0"/>
                        </a:rPr>
                        <a:t>op</a:t>
                      </a:r>
                      <a:endParaRPr lang="en-US" sz="2400" dirty="0">
                        <a:solidFill>
                          <a:schemeClr val="accent5">
                            <a:lumMod val="60000"/>
                            <a:lumOff val="40000"/>
                          </a:schemeClr>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416091914"/>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chemeClr val="accent5">
                    <a:lumMod val="60000"/>
                    <a:lumOff val="40000"/>
                  </a:schemeClr>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chemeClr val="accent5">
                <a:lumMod val="60000"/>
                <a:lumOff val="40000"/>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5">
                    <a:lumMod val="60000"/>
                    <a:lumOff val="40000"/>
                  </a:schemeClr>
                </a:solidFill>
              </a:rPr>
              <a:t>I-Type</a:t>
            </a:r>
          </a:p>
        </p:txBody>
      </p:sp>
      <p:sp>
        <p:nvSpPr>
          <p:cNvPr id="7" name="TextBox 6"/>
          <p:cNvSpPr txBox="1"/>
          <p:nvPr>
            <p:custDataLst>
              <p:tags r:id="rId6"/>
            </p:custDataLst>
          </p:nvPr>
        </p:nvSpPr>
        <p:spPr>
          <a:xfrm>
            <a:off x="762000" y="5791200"/>
            <a:ext cx="3137462" cy="954107"/>
          </a:xfrm>
          <a:prstGeom prst="rect">
            <a:avLst/>
          </a:prstGeom>
          <a:noFill/>
        </p:spPr>
        <p:txBody>
          <a:bodyPr wrap="none" rtlCol="0">
            <a:spAutoFit/>
          </a:bodyPr>
          <a:lstStyle/>
          <a:p>
            <a:r>
              <a:rPr lang="en-US" sz="2800" dirty="0" smtClean="0">
                <a:solidFill>
                  <a:schemeClr val="accent5">
                    <a:lumMod val="60000"/>
                    <a:lumOff val="40000"/>
                  </a:schemeClr>
                </a:solidFill>
              </a:rPr>
              <a:t>ex: LUI r5, 0xdead</a:t>
            </a:r>
          </a:p>
          <a:p>
            <a:r>
              <a:rPr lang="en-US" sz="2800" dirty="0">
                <a:solidFill>
                  <a:schemeClr val="accent5">
                    <a:lumMod val="60000"/>
                    <a:lumOff val="40000"/>
                  </a:schemeClr>
                </a:solidFill>
              </a:rPr>
              <a:t> </a:t>
            </a:r>
            <a:r>
              <a:rPr lang="en-US" sz="2800" dirty="0" smtClean="0">
                <a:solidFill>
                  <a:schemeClr val="accent5">
                    <a:lumMod val="60000"/>
                    <a:lumOff val="40000"/>
                  </a:schemeClr>
                </a:solidFill>
              </a:rPr>
              <a:t>     ORI r5, r5 0xbeef</a:t>
            </a:r>
          </a:p>
        </p:txBody>
      </p:sp>
      <p:sp>
        <p:nvSpPr>
          <p:cNvPr id="19" name="TextBox 18"/>
          <p:cNvSpPr txBox="1"/>
          <p:nvPr>
            <p:custDataLst>
              <p:tags r:id="rId7"/>
            </p:custDataLst>
          </p:nvPr>
        </p:nvSpPr>
        <p:spPr>
          <a:xfrm>
            <a:off x="762000" y="5181600"/>
            <a:ext cx="4423327" cy="523220"/>
          </a:xfrm>
          <a:prstGeom prst="rect">
            <a:avLst/>
          </a:prstGeom>
          <a:noFill/>
        </p:spPr>
        <p:txBody>
          <a:bodyPr wrap="none" rtlCol="0">
            <a:spAutoFit/>
          </a:bodyPr>
          <a:lstStyle/>
          <a:p>
            <a:r>
              <a:rPr lang="en-US" sz="2800" dirty="0" smtClean="0">
                <a:solidFill>
                  <a:schemeClr val="accent5">
                    <a:lumMod val="60000"/>
                    <a:lumOff val="40000"/>
                  </a:schemeClr>
                </a:solidFill>
              </a:rPr>
              <a:t>ex: r5 = 0x50000	# LUI r5, 5</a:t>
            </a:r>
          </a:p>
        </p:txBody>
      </p:sp>
      <p:sp>
        <p:nvSpPr>
          <p:cNvPr id="11" name="TextBox 10"/>
          <p:cNvSpPr txBox="1"/>
          <p:nvPr>
            <p:custDataLst>
              <p:tags r:id="rId8"/>
            </p:custDataLst>
          </p:nvPr>
        </p:nvSpPr>
        <p:spPr>
          <a:xfrm>
            <a:off x="4419600" y="5704820"/>
            <a:ext cx="2659574" cy="954107"/>
          </a:xfrm>
          <a:prstGeom prst="rect">
            <a:avLst/>
          </a:prstGeom>
          <a:noFill/>
        </p:spPr>
        <p:txBody>
          <a:bodyPr wrap="none" rtlCol="0">
            <a:spAutoFit/>
          </a:bodyPr>
          <a:lstStyle/>
          <a:p>
            <a:r>
              <a:rPr lang="en-US" sz="2800" dirty="0" smtClean="0">
                <a:solidFill>
                  <a:schemeClr val="accent5">
                    <a:lumMod val="60000"/>
                    <a:lumOff val="40000"/>
                  </a:schemeClr>
                </a:solidFill>
              </a:rPr>
              <a:t>What does r5 = ?</a:t>
            </a:r>
          </a:p>
          <a:p>
            <a:r>
              <a:rPr lang="en-US" sz="2800" dirty="0" smtClean="0">
                <a:solidFill>
                  <a:schemeClr val="accent5">
                    <a:lumMod val="60000"/>
                    <a:lumOff val="40000"/>
                  </a:schemeClr>
                </a:solidFill>
              </a:rPr>
              <a:t>r5 = 0xdeadbeef</a:t>
            </a:r>
          </a:p>
        </p:txBody>
      </p:sp>
    </p:spTree>
    <p:extLst>
      <p:ext uri="{BB962C8B-B14F-4D97-AF65-F5344CB8AC3E}">
        <p14:creationId xmlns:p14="http://schemas.microsoft.com/office/powerpoint/2010/main" val="36312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6788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4">
                <a:lumMod val="75000"/>
              </a:schemeClr>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4">
                <a:lumMod val="75000"/>
              </a:schemeClr>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362200"/>
            <a:ext cx="152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362200"/>
            <a:ext cx="762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09800"/>
            <a:ext cx="304800" cy="304800"/>
            <a:chOff x="990600" y="2971800"/>
            <a:chExt cx="304800" cy="304800"/>
          </a:xfrm>
        </p:grpSpPr>
        <p:sp>
          <p:nvSpPr>
            <p:cNvPr id="79" name="Freeform 78"/>
            <p:cNvSpPr/>
            <p:nvPr>
              <p:custDataLst>
                <p:tags r:id="rId6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86200"/>
            <a:ext cx="5334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1"/>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2"/>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3"/>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4"/>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5"/>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6"/>
            </p:custDataLst>
          </p:nvPr>
        </p:nvSpPr>
        <p:spPr bwMode="auto">
          <a:xfrm flipV="1">
            <a:off x="5972175" y="2743200"/>
            <a:ext cx="2286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7"/>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8"/>
            </p:custDataLst>
          </p:nvPr>
        </p:nvSpPr>
        <p:spPr bwMode="auto">
          <a:xfrm>
            <a:off x="2590800" y="2971801"/>
            <a:ext cx="1219200" cy="457199"/>
          </a:xfrm>
          <a:prstGeom prst="ellipse">
            <a:avLst/>
          </a:prstGeom>
          <a:solidFill>
            <a:schemeClr val="bg2"/>
          </a:solidFill>
          <a:ln w="25400" cap="sq" algn="ctr">
            <a:solidFill>
              <a:schemeClr val="accent4">
                <a:lumMod val="75000"/>
              </a:schemeClr>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89" name="TextBox 88"/>
          <p:cNvSpPr txBox="1"/>
          <p:nvPr/>
        </p:nvSpPr>
        <p:spPr>
          <a:xfrm>
            <a:off x="1981200" y="1524000"/>
            <a:ext cx="381836" cy="369332"/>
          </a:xfrm>
          <a:prstGeom prst="rect">
            <a:avLst/>
          </a:prstGeom>
          <a:noFill/>
        </p:spPr>
        <p:txBody>
          <a:bodyPr wrap="none" rtlCol="0">
            <a:spAutoFit/>
          </a:bodyPr>
          <a:lstStyle/>
          <a:p>
            <a:r>
              <a:rPr lang="en-US" dirty="0" smtClean="0">
                <a:solidFill>
                  <a:schemeClr val="accent5">
                    <a:lumMod val="60000"/>
                    <a:lumOff val="40000"/>
                  </a:schemeClr>
                </a:solidFill>
              </a:rPr>
              <a:t>r5</a:t>
            </a:r>
            <a:endParaRPr lang="en-US" dirty="0">
              <a:solidFill>
                <a:schemeClr val="accent5">
                  <a:lumMod val="60000"/>
                  <a:lumOff val="40000"/>
                </a:schemeClr>
              </a:solidFill>
            </a:endParaRPr>
          </a:p>
        </p:txBody>
      </p:sp>
      <p:sp>
        <p:nvSpPr>
          <p:cNvPr id="90" name="TextBox 89"/>
          <p:cNvSpPr txBox="1"/>
          <p:nvPr/>
        </p:nvSpPr>
        <p:spPr>
          <a:xfrm>
            <a:off x="3733800" y="2819400"/>
            <a:ext cx="412292" cy="369332"/>
          </a:xfrm>
          <a:prstGeom prst="rect">
            <a:avLst/>
          </a:prstGeom>
          <a:noFill/>
        </p:spPr>
        <p:txBody>
          <a:bodyPr wrap="none" rtlCol="0">
            <a:spAutoFit/>
          </a:bodyPr>
          <a:lstStyle/>
          <a:p>
            <a:r>
              <a:rPr lang="en-US" dirty="0" err="1">
                <a:solidFill>
                  <a:schemeClr val="accent5">
                    <a:lumMod val="60000"/>
                    <a:lumOff val="40000"/>
                  </a:schemeClr>
                </a:solidFill>
              </a:rPr>
              <a:t>l</a:t>
            </a:r>
            <a:r>
              <a:rPr lang="en-US" dirty="0" err="1" smtClean="0">
                <a:solidFill>
                  <a:schemeClr val="accent5">
                    <a:lumMod val="60000"/>
                    <a:lumOff val="40000"/>
                  </a:schemeClr>
                </a:solidFill>
              </a:rPr>
              <a:t>iu</a:t>
            </a:r>
            <a:endParaRPr lang="en-US" dirty="0">
              <a:solidFill>
                <a:schemeClr val="accent5">
                  <a:lumMod val="60000"/>
                  <a:lumOff val="40000"/>
                </a:schemeClr>
              </a:solidFill>
            </a:endParaRPr>
          </a:p>
        </p:txBody>
      </p:sp>
      <p:sp>
        <p:nvSpPr>
          <p:cNvPr id="91" name="TextBox 90"/>
          <p:cNvSpPr txBox="1"/>
          <p:nvPr/>
        </p:nvSpPr>
        <p:spPr>
          <a:xfrm>
            <a:off x="6880454" y="2085783"/>
            <a:ext cx="412292" cy="369332"/>
          </a:xfrm>
          <a:prstGeom prst="rect">
            <a:avLst/>
          </a:prstGeom>
          <a:noFill/>
        </p:spPr>
        <p:txBody>
          <a:bodyPr wrap="none" rtlCol="0">
            <a:spAutoFit/>
          </a:bodyPr>
          <a:lstStyle/>
          <a:p>
            <a:r>
              <a:rPr lang="en-US" dirty="0" err="1">
                <a:solidFill>
                  <a:schemeClr val="accent5">
                    <a:lumMod val="60000"/>
                    <a:lumOff val="40000"/>
                  </a:schemeClr>
                </a:solidFill>
              </a:rPr>
              <a:t>l</a:t>
            </a:r>
            <a:r>
              <a:rPr lang="en-US" dirty="0" err="1" smtClean="0">
                <a:solidFill>
                  <a:schemeClr val="accent5">
                    <a:lumMod val="60000"/>
                    <a:lumOff val="40000"/>
                  </a:schemeClr>
                </a:solidFill>
              </a:rPr>
              <a:t>iu</a:t>
            </a:r>
            <a:endParaRPr lang="en-US" dirty="0">
              <a:solidFill>
                <a:schemeClr val="accent5">
                  <a:lumMod val="60000"/>
                  <a:lumOff val="40000"/>
                </a:schemeClr>
              </a:solidFill>
            </a:endParaRPr>
          </a:p>
        </p:txBody>
      </p:sp>
      <p:sp>
        <p:nvSpPr>
          <p:cNvPr id="92" name="TextBox 91"/>
          <p:cNvSpPr txBox="1"/>
          <p:nvPr/>
        </p:nvSpPr>
        <p:spPr>
          <a:xfrm>
            <a:off x="5032314" y="2514600"/>
            <a:ext cx="301686" cy="369332"/>
          </a:xfrm>
          <a:prstGeom prst="rect">
            <a:avLst/>
          </a:prstGeom>
          <a:noFill/>
        </p:spPr>
        <p:txBody>
          <a:bodyPr wrap="none" rtlCol="0">
            <a:spAutoFit/>
          </a:bodyPr>
          <a:lstStyle/>
          <a:p>
            <a:r>
              <a:rPr lang="en-US" dirty="0">
                <a:solidFill>
                  <a:schemeClr val="accent5">
                    <a:lumMod val="60000"/>
                    <a:lumOff val="40000"/>
                  </a:schemeClr>
                </a:solidFill>
              </a:rPr>
              <a:t>5</a:t>
            </a:r>
          </a:p>
        </p:txBody>
      </p:sp>
      <p:sp>
        <p:nvSpPr>
          <p:cNvPr id="66" name="TextBox 65"/>
          <p:cNvSpPr txBox="1"/>
          <p:nvPr>
            <p:custDataLst>
              <p:tags r:id="rId59"/>
            </p:custDataLst>
          </p:nvPr>
        </p:nvSpPr>
        <p:spPr>
          <a:xfrm>
            <a:off x="762000" y="5181600"/>
            <a:ext cx="4423327" cy="523220"/>
          </a:xfrm>
          <a:prstGeom prst="rect">
            <a:avLst/>
          </a:prstGeom>
          <a:noFill/>
        </p:spPr>
        <p:txBody>
          <a:bodyPr wrap="none" rtlCol="0">
            <a:spAutoFit/>
          </a:bodyPr>
          <a:lstStyle/>
          <a:p>
            <a:r>
              <a:rPr lang="en-US" sz="2800" dirty="0" smtClean="0">
                <a:solidFill>
                  <a:schemeClr val="accent5">
                    <a:lumMod val="60000"/>
                    <a:lumOff val="40000"/>
                  </a:schemeClr>
                </a:solidFill>
              </a:rPr>
              <a:t>ex: r5 = 0x50000	# LUI r5, 5</a:t>
            </a:r>
          </a:p>
        </p:txBody>
      </p:sp>
      <p:sp>
        <p:nvSpPr>
          <p:cNvPr id="71" name="Oval 70"/>
          <p:cNvSpPr/>
          <p:nvPr/>
        </p:nvSpPr>
        <p:spPr>
          <a:xfrm>
            <a:off x="3352801" y="5181600"/>
            <a:ext cx="2057400" cy="57310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4808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1743480" y="6412468"/>
            <a:ext cx="2447520" cy="1524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352569" y="6427708"/>
            <a:ext cx="2247899"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629400" y="6412468"/>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924800" y="6427708"/>
            <a:ext cx="1237440" cy="0"/>
          </a:xfrm>
          <a:prstGeom prst="straightConnector1">
            <a:avLst/>
          </a:prstGeom>
          <a:ln w="28575">
            <a:solidFill>
              <a:schemeClr val="accent5">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6602" y="6119336"/>
            <a:ext cx="694998" cy="369332"/>
          </a:xfrm>
          <a:prstGeom prst="rect">
            <a:avLst/>
          </a:prstGeom>
          <a:noFill/>
        </p:spPr>
        <p:txBody>
          <a:bodyPr wrap="none" rtlCol="0">
            <a:spAutoFit/>
          </a:bodyPr>
          <a:lstStyle/>
          <a:p>
            <a:r>
              <a:rPr lang="en-US" dirty="0" smtClean="0">
                <a:solidFill>
                  <a:schemeClr val="accent5">
                    <a:lumMod val="60000"/>
                    <a:lumOff val="40000"/>
                  </a:schemeClr>
                </a:solidFill>
              </a:rPr>
              <a:t>Fetch</a:t>
            </a:r>
          </a:p>
        </p:txBody>
      </p:sp>
      <p:sp>
        <p:nvSpPr>
          <p:cNvPr id="98" name="TextBox 97"/>
          <p:cNvSpPr txBox="1"/>
          <p:nvPr/>
        </p:nvSpPr>
        <p:spPr>
          <a:xfrm>
            <a:off x="2683718" y="6107668"/>
            <a:ext cx="897682" cy="369332"/>
          </a:xfrm>
          <a:prstGeom prst="rect">
            <a:avLst/>
          </a:prstGeom>
          <a:noFill/>
        </p:spPr>
        <p:txBody>
          <a:bodyPr wrap="none" rtlCol="0">
            <a:spAutoFit/>
          </a:bodyPr>
          <a:lstStyle/>
          <a:p>
            <a:r>
              <a:rPr lang="en-US" dirty="0" smtClean="0">
                <a:solidFill>
                  <a:schemeClr val="accent5">
                    <a:lumMod val="60000"/>
                    <a:lumOff val="40000"/>
                  </a:schemeClr>
                </a:solidFill>
              </a:rPr>
              <a:t>Decode</a:t>
            </a:r>
          </a:p>
        </p:txBody>
      </p:sp>
      <p:sp>
        <p:nvSpPr>
          <p:cNvPr id="99" name="TextBox 98"/>
          <p:cNvSpPr txBox="1"/>
          <p:nvPr/>
        </p:nvSpPr>
        <p:spPr>
          <a:xfrm>
            <a:off x="5018988" y="6107668"/>
            <a:ext cx="915059" cy="369332"/>
          </a:xfrm>
          <a:prstGeom prst="rect">
            <a:avLst/>
          </a:prstGeom>
          <a:noFill/>
        </p:spPr>
        <p:txBody>
          <a:bodyPr wrap="none" rtlCol="0">
            <a:spAutoFit/>
          </a:bodyPr>
          <a:lstStyle/>
          <a:p>
            <a:r>
              <a:rPr lang="en-US" dirty="0" smtClean="0">
                <a:solidFill>
                  <a:schemeClr val="accent5">
                    <a:lumMod val="60000"/>
                    <a:lumOff val="40000"/>
                  </a:schemeClr>
                </a:solidFill>
              </a:rPr>
              <a:t>Execute</a:t>
            </a:r>
          </a:p>
        </p:txBody>
      </p:sp>
      <p:sp>
        <p:nvSpPr>
          <p:cNvPr id="100" name="TextBox 99"/>
          <p:cNvSpPr txBox="1"/>
          <p:nvPr/>
        </p:nvSpPr>
        <p:spPr>
          <a:xfrm>
            <a:off x="6799278" y="6119336"/>
            <a:ext cx="988925" cy="369332"/>
          </a:xfrm>
          <a:prstGeom prst="rect">
            <a:avLst/>
          </a:prstGeom>
          <a:noFill/>
        </p:spPr>
        <p:txBody>
          <a:bodyPr wrap="none" rtlCol="0">
            <a:spAutoFit/>
          </a:bodyPr>
          <a:lstStyle/>
          <a:p>
            <a:r>
              <a:rPr lang="en-US" dirty="0" smtClean="0">
                <a:solidFill>
                  <a:schemeClr val="bg1"/>
                </a:solidFill>
              </a:rPr>
              <a:t>Memory</a:t>
            </a:r>
          </a:p>
        </p:txBody>
      </p:sp>
      <p:sp>
        <p:nvSpPr>
          <p:cNvPr id="101" name="TextBox 100"/>
          <p:cNvSpPr txBox="1"/>
          <p:nvPr/>
        </p:nvSpPr>
        <p:spPr>
          <a:xfrm>
            <a:off x="8275522" y="6119336"/>
            <a:ext cx="514885" cy="369332"/>
          </a:xfrm>
          <a:prstGeom prst="rect">
            <a:avLst/>
          </a:prstGeom>
          <a:noFill/>
        </p:spPr>
        <p:txBody>
          <a:bodyPr wrap="none" rtlCol="0">
            <a:spAutoFit/>
          </a:bodyPr>
          <a:lstStyle/>
          <a:p>
            <a:r>
              <a:rPr lang="en-US" dirty="0" smtClean="0">
                <a:solidFill>
                  <a:schemeClr val="accent5">
                    <a:lumMod val="60000"/>
                    <a:lumOff val="40000"/>
                  </a:schemeClr>
                </a:solidFill>
              </a:rPr>
              <a:t>WB</a:t>
            </a:r>
          </a:p>
        </p:txBody>
      </p:sp>
      <p:sp>
        <p:nvSpPr>
          <p:cNvPr id="102" name="TextBox 101"/>
          <p:cNvSpPr txBox="1"/>
          <p:nvPr/>
        </p:nvSpPr>
        <p:spPr>
          <a:xfrm>
            <a:off x="6990443" y="6488668"/>
            <a:ext cx="553357" cy="369332"/>
          </a:xfrm>
          <a:prstGeom prst="rect">
            <a:avLst/>
          </a:prstGeom>
          <a:noFill/>
        </p:spPr>
        <p:txBody>
          <a:bodyPr wrap="none" rtlCol="0">
            <a:spAutoFit/>
          </a:bodyPr>
          <a:lstStyle/>
          <a:p>
            <a:r>
              <a:rPr lang="en-US" dirty="0" smtClean="0"/>
              <a:t>skip</a:t>
            </a:r>
            <a:endParaRPr lang="en-US" dirty="0"/>
          </a:p>
        </p:txBody>
      </p:sp>
    </p:spTree>
    <p:extLst>
      <p:ext uri="{BB962C8B-B14F-4D97-AF65-F5344CB8AC3E}">
        <p14:creationId xmlns:p14="http://schemas.microsoft.com/office/powerpoint/2010/main" val="12977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P spid="89" grpId="0"/>
      <p:bldP spid="90" grpId="0"/>
      <p:bldP spid="91" grpId="0"/>
      <p:bldP spid="92" grpId="0"/>
      <p:bldP spid="7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Rounded Rectangle 1"/>
          <p:cNvSpPr/>
          <p:nvPr/>
        </p:nvSpPr>
        <p:spPr>
          <a:xfrm>
            <a:off x="76200" y="2438400"/>
            <a:ext cx="6781800" cy="3429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9000" y="4191000"/>
            <a:ext cx="906017" cy="954107"/>
          </a:xfrm>
          <a:prstGeom prst="rect">
            <a:avLst/>
          </a:prstGeom>
          <a:noFill/>
        </p:spPr>
        <p:txBody>
          <a:bodyPr wrap="none" rtlCol="0">
            <a:spAutoFit/>
          </a:bodyPr>
          <a:lstStyle/>
          <a:p>
            <a:r>
              <a:rPr lang="en-US" sz="2800" dirty="0" smtClean="0">
                <a:solidFill>
                  <a:schemeClr val="accent5">
                    <a:lumMod val="60000"/>
                    <a:lumOff val="40000"/>
                  </a:schemeClr>
                </a:solidFill>
              </a:rPr>
              <a:t>Next</a:t>
            </a:r>
          </a:p>
          <a:p>
            <a:r>
              <a:rPr lang="en-US" sz="2800" dirty="0" smtClean="0">
                <a:solidFill>
                  <a:schemeClr val="accent5">
                    <a:lumMod val="60000"/>
                    <a:lumOff val="40000"/>
                  </a:schemeClr>
                </a:solidFill>
              </a:rPr>
              <a:t>Time</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1469612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r>
              <a:rPr lang="en-US" dirty="0" smtClean="0"/>
              <a:t>We have all that it takes to build a processor!</a:t>
            </a:r>
          </a:p>
          <a:p>
            <a:pPr lvl="1"/>
            <a:r>
              <a:rPr lang="en-US" dirty="0"/>
              <a:t>Arithmetic Logic Unit (ALU)—Lab0 &amp; 1, Lecture 2 &amp; 3</a:t>
            </a:r>
          </a:p>
          <a:p>
            <a:pPr lvl="1"/>
            <a:r>
              <a:rPr lang="en-US" dirty="0"/>
              <a:t>Register File—Lecture 4 and 5</a:t>
            </a:r>
          </a:p>
          <a:p>
            <a:pPr lvl="1"/>
            <a:r>
              <a:rPr lang="en-US" dirty="0"/>
              <a:t>Memory—Lecture 5</a:t>
            </a:r>
          </a:p>
          <a:p>
            <a:pPr lvl="2"/>
            <a:r>
              <a:rPr lang="en-US" dirty="0"/>
              <a:t>SRAM: cache</a:t>
            </a:r>
          </a:p>
          <a:p>
            <a:pPr lvl="2"/>
            <a:r>
              <a:rPr lang="en-US" dirty="0"/>
              <a:t>DRAM: main memory</a:t>
            </a:r>
          </a:p>
          <a:p>
            <a:endParaRPr lang="en-US" dirty="0"/>
          </a:p>
          <a:p>
            <a:r>
              <a:rPr lang="en-US" dirty="0"/>
              <a:t>A MIPS processor and ISA (instruction set architecture) is an example a Reduced Instruction Set Computers (RISC) where simplicity is key, thus enabling us to build it!!</a:t>
            </a:r>
          </a:p>
          <a:p>
            <a:endParaRPr lang="en-US" dirty="0" smtClean="0"/>
          </a:p>
          <a:p>
            <a:r>
              <a:rPr lang="en-US" dirty="0" smtClean="0"/>
              <a:t>We know the data path for the MIPS ISA</a:t>
            </a:r>
          </a:p>
          <a:p>
            <a:r>
              <a:rPr lang="en-US" dirty="0" smtClean="0"/>
              <a:t>register and memory instructions</a:t>
            </a:r>
          </a:p>
        </p:txBody>
      </p:sp>
    </p:spTree>
    <p:extLst>
      <p:ext uri="{BB962C8B-B14F-4D97-AF65-F5344CB8AC3E}">
        <p14:creationId xmlns:p14="http://schemas.microsoft.com/office/powerpoint/2010/main" val="412546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a:t>
            </a:r>
            <a:endParaRPr lang="en-US" dirty="0"/>
          </a:p>
        </p:txBody>
      </p:sp>
      <p:sp>
        <p:nvSpPr>
          <p:cNvPr id="3" name="Content Placeholder 2"/>
          <p:cNvSpPr>
            <a:spLocks noGrp="1"/>
          </p:cNvSpPr>
          <p:nvPr>
            <p:ph idx="1"/>
          </p:nvPr>
        </p:nvSpPr>
        <p:spPr>
          <a:xfrm>
            <a:off x="228600" y="685800"/>
            <a:ext cx="8686800" cy="6172200"/>
          </a:xfrm>
        </p:spPr>
        <p:txBody>
          <a:bodyPr>
            <a:normAutofit/>
          </a:bodyPr>
          <a:lstStyle/>
          <a:p>
            <a:r>
              <a:rPr lang="en-US" dirty="0" smtClean="0"/>
              <a:t>Understanding the basics of a processor</a:t>
            </a:r>
          </a:p>
          <a:p>
            <a:pPr marL="457200" lvl="1" indent="0">
              <a:buNone/>
            </a:pPr>
            <a:r>
              <a:rPr lang="en-US" dirty="0" smtClean="0"/>
              <a:t>We </a:t>
            </a:r>
            <a:r>
              <a:rPr lang="en-US" dirty="0"/>
              <a:t>now have enough building blocks to build machines that can perform non-trivial computational </a:t>
            </a:r>
            <a:r>
              <a:rPr lang="en-US" dirty="0" smtClean="0"/>
              <a:t>tasks</a:t>
            </a:r>
          </a:p>
          <a:p>
            <a:pPr lvl="1"/>
            <a:endParaRPr lang="en-US" dirty="0" smtClean="0"/>
          </a:p>
          <a:p>
            <a:pPr marL="457200" lvl="1" indent="0">
              <a:buNone/>
            </a:pPr>
            <a:r>
              <a:rPr lang="en-US" sz="3200" dirty="0" smtClean="0"/>
              <a:t>Putting it all together:</a:t>
            </a:r>
            <a:endParaRPr lang="en-US" sz="3200" dirty="0"/>
          </a:p>
          <a:p>
            <a:pPr lvl="1"/>
            <a:r>
              <a:rPr lang="en-US" dirty="0" smtClean="0"/>
              <a:t>Arithmetic Logic Unit (ALU)—Lab0 &amp; 1, Lecture 2 &amp; 3</a:t>
            </a:r>
          </a:p>
          <a:p>
            <a:pPr lvl="1"/>
            <a:r>
              <a:rPr lang="en-US" dirty="0" smtClean="0"/>
              <a:t>Register File—Lecture 4 and 5</a:t>
            </a:r>
          </a:p>
          <a:p>
            <a:pPr lvl="1"/>
            <a:r>
              <a:rPr lang="en-US" dirty="0" smtClean="0"/>
              <a:t>Memory—Lecture 5</a:t>
            </a:r>
          </a:p>
          <a:p>
            <a:pPr lvl="2"/>
            <a:r>
              <a:rPr lang="en-US" dirty="0" smtClean="0"/>
              <a:t>SRAM: cache</a:t>
            </a:r>
          </a:p>
          <a:p>
            <a:pPr lvl="2"/>
            <a:r>
              <a:rPr lang="en-US" dirty="0" smtClean="0"/>
              <a:t>DRAM: main memory</a:t>
            </a:r>
          </a:p>
          <a:p>
            <a:pPr lvl="1"/>
            <a:r>
              <a:rPr lang="en-US" dirty="0" smtClean="0"/>
              <a:t>Instruction-types</a:t>
            </a:r>
            <a:endParaRPr lang="en-US" dirty="0"/>
          </a:p>
          <a:p>
            <a:pPr lvl="1"/>
            <a:r>
              <a:rPr lang="en-US" dirty="0"/>
              <a:t>Instruction </a:t>
            </a:r>
            <a:r>
              <a:rPr lang="en-US" dirty="0" err="1" smtClean="0"/>
              <a:t>Datapaths</a:t>
            </a:r>
            <a:endParaRPr lang="en-US" dirty="0" smtClean="0"/>
          </a:p>
          <a:p>
            <a:pPr lvl="1"/>
            <a:endParaRPr lang="en-US" dirty="0"/>
          </a:p>
        </p:txBody>
      </p:sp>
    </p:spTree>
    <p:extLst>
      <p:ext uri="{BB962C8B-B14F-4D97-AF65-F5344CB8AC3E}">
        <p14:creationId xmlns:p14="http://schemas.microsoft.com/office/powerpoint/2010/main" val="278100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Register File</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2057400" y="1295400"/>
            <a:ext cx="2380440" cy="2254537"/>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2400" y="3200400"/>
            <a:ext cx="1190220" cy="892619"/>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0" y="609600"/>
            <a:ext cx="5181600" cy="5562600"/>
          </a:xfrm>
        </p:spPr>
        <p:txBody>
          <a:bodyPr>
            <a:noAutofit/>
          </a:bodyPr>
          <a:lstStyle/>
          <a:p>
            <a:r>
              <a:rPr lang="en-US" dirty="0" smtClean="0">
                <a:solidFill>
                  <a:schemeClr val="accent5">
                    <a:lumMod val="60000"/>
                    <a:lumOff val="40000"/>
                  </a:schemeClr>
                </a:solidFill>
              </a:rPr>
              <a:t>MIPS </a:t>
            </a:r>
            <a:r>
              <a:rPr lang="en-US" dirty="0">
                <a:solidFill>
                  <a:schemeClr val="accent5">
                    <a:lumMod val="60000"/>
                    <a:lumOff val="40000"/>
                  </a:schemeClr>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b="1" i="1" dirty="0" smtClean="0">
                <a:solidFill>
                  <a:schemeClr val="accent5">
                    <a:lumMod val="60000"/>
                    <a:lumOff val="40000"/>
                  </a:schemeClr>
                </a:solidFill>
              </a:rPr>
              <a:t>Register File</a:t>
            </a:r>
            <a:endParaRPr lang="en-US" sz="2800" b="1" i="1" dirty="0">
              <a:solidFill>
                <a:schemeClr val="accent5">
                  <a:lumMod val="60000"/>
                  <a:lumOff val="40000"/>
                </a:schemeClr>
              </a:solidFill>
            </a:endParaRPr>
          </a:p>
        </p:txBody>
      </p:sp>
      <p:sp>
        <p:nvSpPr>
          <p:cNvPr id="41" name="TextBox 40"/>
          <p:cNvSpPr txBox="1"/>
          <p:nvPr>
            <p:custDataLst>
              <p:tags r:id="rId4"/>
            </p:custDataLst>
          </p:nvPr>
        </p:nvSpPr>
        <p:spPr>
          <a:xfrm>
            <a:off x="8084244"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42" name="TextBox 41"/>
          <p:cNvSpPr txBox="1"/>
          <p:nvPr>
            <p:custDataLst>
              <p:tags r:id="rId5"/>
            </p:custDataLst>
          </p:nvPr>
        </p:nvSpPr>
        <p:spPr>
          <a:xfrm>
            <a:off x="8084244"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43" name="TextBox 42"/>
          <p:cNvSpPr txBox="1"/>
          <p:nvPr>
            <p:custDataLst>
              <p:tags r:id="rId6"/>
            </p:custDataLst>
          </p:nvPr>
        </p:nvSpPr>
        <p:spPr>
          <a:xfrm>
            <a:off x="5105400"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106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106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7249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106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7249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1985712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2834</TotalTime>
  <Words>3700</Words>
  <Application>Microsoft Office PowerPoint</Application>
  <PresentationFormat>On-screen Show (4:3)</PresentationFormat>
  <Paragraphs>1139</Paragraphs>
  <Slides>62</Slides>
  <Notes>33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Consolas</vt:lpstr>
      <vt:lpstr>DejaVu Sans</vt:lpstr>
      <vt:lpstr>StarSymbol</vt:lpstr>
      <vt:lpstr>Symbol</vt:lpstr>
      <vt:lpstr>Times New Roman</vt:lpstr>
      <vt:lpstr>Wingdings</vt:lpstr>
      <vt:lpstr>Office Theme</vt:lpstr>
      <vt:lpstr>Processor</vt:lpstr>
      <vt:lpstr>Announcements</vt:lpstr>
      <vt:lpstr>Announcements</vt:lpstr>
      <vt:lpstr>Announcements</vt:lpstr>
      <vt:lpstr>Collaboration, Late, Re-grading Policies</vt:lpstr>
      <vt:lpstr>Big Picture:  Building a Processor</vt:lpstr>
      <vt:lpstr>Goal for Today</vt:lpstr>
      <vt:lpstr>MIPS Register File</vt:lpstr>
      <vt:lpstr>MIPS Register file</vt:lpstr>
      <vt:lpstr>MIPS Register file</vt:lpstr>
      <vt:lpstr>MIPS Register file</vt:lpstr>
      <vt:lpstr>MIPS Memory</vt:lpstr>
      <vt:lpstr>MIPS Memory</vt:lpstr>
      <vt:lpstr>Putting it all together: Basic Processor</vt:lpstr>
      <vt:lpstr>To make a computer</vt:lpstr>
      <vt:lpstr>To make a computer</vt:lpstr>
      <vt:lpstr>Putting it all together: Basic Processor</vt:lpstr>
      <vt:lpstr>Takeaway</vt:lpstr>
      <vt:lpstr>Next Goal</vt:lpstr>
      <vt:lpstr>Levels of Interpretation: Instructions</vt:lpstr>
      <vt:lpstr>Levels of Interpretation: Instructions</vt:lpstr>
      <vt:lpstr>Instruction Usage</vt:lpstr>
      <vt:lpstr>MIPS Design Principles</vt:lpstr>
      <vt:lpstr>Instruction Types</vt:lpstr>
      <vt:lpstr>Instruction Set Architecture</vt:lpstr>
      <vt:lpstr>Instruction Set Architecture</vt:lpstr>
      <vt:lpstr>Instructions</vt:lpstr>
      <vt:lpstr>MIPS instruction formats</vt:lpstr>
      <vt:lpstr>MIPS Design Principles</vt:lpstr>
      <vt:lpstr>Takeaway</vt:lpstr>
      <vt:lpstr>Next Goal</vt:lpstr>
      <vt:lpstr>Instruction Usage</vt:lpstr>
      <vt:lpstr>Five Stages of MIPS Datapath</vt:lpstr>
      <vt:lpstr>Five Stages of MIPS datapath</vt:lpstr>
      <vt:lpstr>Stages of datapath (1/5)</vt:lpstr>
      <vt:lpstr>Stages of datapath (1/5)</vt:lpstr>
      <vt:lpstr>Stages of datapath (2/5)</vt:lpstr>
      <vt:lpstr>Stages of datapath (2/5)</vt:lpstr>
      <vt:lpstr>Stages of datapath (2/5)</vt:lpstr>
      <vt:lpstr>Stages of datapath (3/5)</vt:lpstr>
      <vt:lpstr>Stages of datapath (3/5)</vt:lpstr>
      <vt:lpstr>Stages of datapath (4/5)</vt:lpstr>
      <vt:lpstr>Stages of datapath (4/5)</vt:lpstr>
      <vt:lpstr>Stages of datapath (5/5)</vt:lpstr>
      <vt:lpstr>Stages of datapath (5/5)</vt:lpstr>
      <vt:lpstr>Full Datapath</vt:lpstr>
      <vt:lpstr>Takeaway</vt:lpstr>
      <vt:lpstr>Next Goal</vt:lpstr>
      <vt:lpstr>MIPS Instruction Types</vt:lpstr>
      <vt:lpstr>MIPS instruction formats</vt:lpstr>
      <vt:lpstr>Arithmetic Instructions</vt:lpstr>
      <vt:lpstr>Arithmetic and Logic</vt:lpstr>
      <vt:lpstr>PowerPoint Presentation</vt:lpstr>
      <vt:lpstr>Arithmetic Instructions: Shift</vt:lpstr>
      <vt:lpstr>Shift</vt:lpstr>
      <vt:lpstr>Arithmetic Instructions: Immediates</vt:lpstr>
      <vt:lpstr>Immediates</vt:lpstr>
      <vt:lpstr>Immediates</vt:lpstr>
      <vt:lpstr>Arithmetic Instructions: Immediates</vt:lpstr>
      <vt:lpstr>Immediates</vt:lpstr>
      <vt:lpstr>MIPS Instruction Types</vt:lpstr>
      <vt:lpstr>Summary</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201</cp:revision>
  <dcterms:created xsi:type="dcterms:W3CDTF">2012-11-28T14:27:55Z</dcterms:created>
  <dcterms:modified xsi:type="dcterms:W3CDTF">2015-02-10T19:57:04Z</dcterms:modified>
</cp:coreProperties>
</file>