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3.xml" ContentType="application/vnd.openxmlformats-officedocument.presentationml.notesSlide+xml"/>
  <Override PartName="/ppt/tags/tag98.xml" ContentType="application/vnd.openxmlformats-officedocument.presentationml.tags+xml"/>
  <Override PartName="/ppt/notesSlides/notesSlide4.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7.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8.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9.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notesSlides/notesSlide10.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13.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14.xml" ContentType="application/vnd.openxmlformats-officedocument.presentationml.notesSlide+xml"/>
  <Override PartName="/ppt/tags/tag127.xml" ContentType="application/vnd.openxmlformats-officedocument.presentationml.tags+xml"/>
  <Override PartName="/ppt/notesSlides/notesSlide15.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6.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17.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notesSlides/notesSlide18.xml" ContentType="application/vnd.openxmlformats-officedocument.presentationml.notesSlide+xml"/>
  <Override PartName="/ppt/ink/ink1.xml" ContentType="application/inkml+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notesSlides/notesSlide19.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notesSlides/notesSlide20.xml" ContentType="application/vnd.openxmlformats-officedocument.presentationml.notesSlide+xml"/>
  <Override PartName="/ppt/tags/tag200.xml" ContentType="application/vnd.openxmlformats-officedocument.presentationml.tags+xml"/>
  <Override PartName="/ppt/tags/tag201.xml" ContentType="application/vnd.openxmlformats-officedocument.presentationml.tags+xml"/>
  <Override PartName="/ppt/notesSlides/notesSlide21.xml" ContentType="application/vnd.openxmlformats-officedocument.presentationml.notesSlide+xml"/>
  <Override PartName="/ppt/tags/tag202.xml" ContentType="application/vnd.openxmlformats-officedocument.presentationml.tags+xml"/>
  <Override PartName="/ppt/tags/tag203.xml" ContentType="application/vnd.openxmlformats-officedocument.presentationml.tags+xml"/>
  <Override PartName="/ppt/notesSlides/notesSlide22.xml" ContentType="application/vnd.openxmlformats-officedocument.presentationml.notesSlide+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notesSlides/notesSlide23.xml" ContentType="application/vnd.openxmlformats-officedocument.presentationml.notesSlide+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notesSlides/notesSlide24.xml" ContentType="application/vnd.openxmlformats-officedocument.presentationml.notesSlide+xml"/>
  <Override PartName="/ppt/tags/tag210.xml" ContentType="application/vnd.openxmlformats-officedocument.presentationml.tags+xml"/>
  <Override PartName="/ppt/tags/tag211.xml" ContentType="application/vnd.openxmlformats-officedocument.presentationml.tags+xml"/>
  <Override PartName="/ppt/notesSlides/notesSlide25.xml" ContentType="application/vnd.openxmlformats-officedocument.presentationml.notesSlide+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6.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notesSlides/notesSlide27.xml" ContentType="application/vnd.openxmlformats-officedocument.presentationml.notesSlide+xml"/>
  <Override PartName="/ppt/tags/tag217.xml" ContentType="application/vnd.openxmlformats-officedocument.presentationml.tags+xml"/>
  <Override PartName="/ppt/tags/tag218.xml" ContentType="application/vnd.openxmlformats-officedocument.presentationml.tags+xml"/>
  <Override PartName="/ppt/notesSlides/notesSlide28.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notesSlides/notesSlide29.xml" ContentType="application/vnd.openxmlformats-officedocument.presentationml.notesSlide+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notesSlides/notesSlide30.xml" ContentType="application/vnd.openxmlformats-officedocument.presentationml.notesSlide+xml"/>
  <Override PartName="/ppt/tags/tag334.xml" ContentType="application/vnd.openxmlformats-officedocument.presentationml.tags+xml"/>
  <Override PartName="/ppt/tags/tag335.xml" ContentType="application/vnd.openxmlformats-officedocument.presentationml.tags+xml"/>
  <Override PartName="/ppt/notesSlides/notesSlide31.xml" ContentType="application/vnd.openxmlformats-officedocument.presentationml.notesSlide+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9" r:id="rId21"/>
    <p:sldId id="287" r:id="rId22"/>
    <p:sldId id="288" r:id="rId23"/>
    <p:sldId id="290" r:id="rId24"/>
    <p:sldId id="291" r:id="rId25"/>
    <p:sldId id="324" r:id="rId26"/>
    <p:sldId id="325" r:id="rId27"/>
    <p:sldId id="293" r:id="rId28"/>
    <p:sldId id="295" r:id="rId29"/>
    <p:sldId id="296" r:id="rId30"/>
    <p:sldId id="297" r:id="rId31"/>
    <p:sldId id="298" r:id="rId32"/>
    <p:sldId id="301" r:id="rId33"/>
    <p:sldId id="302" r:id="rId34"/>
    <p:sldId id="303" r:id="rId35"/>
    <p:sldId id="304" r:id="rId36"/>
    <p:sldId id="305" r:id="rId37"/>
    <p:sldId id="306" r:id="rId38"/>
    <p:sldId id="307" r:id="rId39"/>
    <p:sldId id="313" r:id="rId40"/>
    <p:sldId id="321" r:id="rId41"/>
    <p:sldId id="322" r:id="rId42"/>
    <p:sldId id="32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7786" autoAdjust="0"/>
  </p:normalViewPr>
  <p:slideViewPr>
    <p:cSldViewPr>
      <p:cViewPr varScale="1">
        <p:scale>
          <a:sx n="48" d="100"/>
          <a:sy n="48" d="100"/>
        </p:scale>
        <p:origin x="1042" y="34"/>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2-02-02T11:34:27.261"/>
    </inkml:context>
    <inkml:brush xml:id="br0">
      <inkml:brushProperty name="width" value="0.06667" units="cm"/>
      <inkml:brushProperty name="height" value="0.06667" units="cm"/>
      <inkml:brushProperty name="fitToCurve" value="1"/>
    </inkml:brush>
  </inkml:definitions>
  <inkml:trace contextRef="#ctx0" brushRef="#br0">4180 310 14,'-6'27'18,"6"-27"-6,0 0 0,-32 7-5,32-7-2,-20 2-3,20-2-1,-23-9-1,23 9 0,-27-13 0,27 13 0,-31-20 0,31 20 0,-34-25 0,34 25 0,-31-22 0,31 22 1,-27-14 0,27 14 0,-20-9 1,20 9-1,-21-6 1,21 6 0,-29-7 0,9 3 0,-7-3-1,0 0 0,-7 0-1,1 3 0,-5-1 1,2 1-1,-3 2 0,-3 0 1,-1-3-1,-6 1 0,-3-1 0,-6-4 1,-3-2-1,-9-2 0,1 1 0,-3-3 0,-7-1 0,3 0 1,-5 5-1,0 0 0,-4 2 0,4 5 1,-2-3-1,2 2 0,-5-1 0,3 3 0,5-1 0,-1 2 1,3-3-1,1 5 0,1 0 1,0 7-1,4 0 0,3 4 1,-5 5-1,0 1 1,0 6-1,0 1 1,1-1-1,-4 4 1,1-1-1,2 6 1,-4-3-1,6 0 1,-1 4-1,8-1 2,-5 4-1,8 4 0,-1-7 0,9 8-1,-2-3 1,5 2 0,-3-4 0,3 6-2,-1-2 1,5 1 0,3 3 0,-1 3 1,5 5-1,2-1 0,2 7 0,5 1 1,4 3-1,3 1 0,6 4 0,5 4 0,9 3 0,4 2 0,7 0 0,4 3 0,3 3 1,4 1-1,3-5 0,1-2 1,1-6-1,2-3 1,2-5-1,7-1 0,5-3 0,4-2 0,13 11 0,12 2 1,11 10-1,13 1 1,12 10-1,17 6 1,19 0-1,15 4 1,2-1-1,12-1 0,7-8 0,1-5 0,-1-16 0,-1-4 0,-4-16 1,3-6-2,-1-19 1,0-6 0,2-9 0,5-4 1,7-5-1,4-3 0,1 1 0,-1-2 0,5 1 0,-3 1 0,-9 2 1,-8 0-1,-14 0 0,-11 2 0,-21-4 0,-10 2 0,-17-2 0,-10 2 0,-6-2 0,-8 2 0,-4 0 0,-3 2 0,0 2 0,-4 1 0,-5-1 0,-5 3 0,-8 0 0,-5-1 0,-9-1 0,-4 2 1,-7-3-1,-4 1 0,-23-5 0,33 6 0,-33-6 0,27 9 0,-27-9 0,27 7 0,-27-7 0,29 9 0,-29-9 0,36 7 0,-15-7 0,1 0-1,5 2 0,0-7-1,9 8-2,-7-10-2,14 9-1,-12-11-1,21 14-1,-18-14-2,22 11-15,-2 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2" y="4560891"/>
            <a:ext cx="5851525" cy="4319588"/>
          </a:xfrm>
          <a:prstGeom prst="rect">
            <a:avLst/>
          </a:prstGeom>
          <a:noFill/>
          <a:ln>
            <a:miter lim="800000"/>
            <a:headEnd/>
            <a:tailEnd/>
          </a:ln>
        </p:spPr>
        <p:txBody>
          <a:bodyPr lIns="96635" tIns="48316" rIns="96635" bIns="48316"/>
          <a:lstStyle/>
          <a:p>
            <a:endParaRPr lang="en-US"/>
          </a:p>
        </p:txBody>
      </p:sp>
    </p:spTree>
    <p:extLst>
      <p:ext uri="{BB962C8B-B14F-4D97-AF65-F5344CB8AC3E}">
        <p14:creationId xmlns:p14="http://schemas.microsoft.com/office/powerpoint/2010/main" val="3508816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class to convert from binary to octal</a:t>
            </a: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310646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13</a:t>
            </a:fld>
            <a:endParaRPr lang="en-US"/>
          </a:p>
        </p:txBody>
      </p:sp>
    </p:spTree>
    <p:extLst>
      <p:ext uri="{BB962C8B-B14F-4D97-AF65-F5344CB8AC3E}">
        <p14:creationId xmlns:p14="http://schemas.microsoft.com/office/powerpoint/2010/main" val="81307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write any number in</a:t>
            </a:r>
            <a:r>
              <a:rPr lang="en-US" baseline="0" dirty="0" smtClean="0"/>
              <a:t> any base we like. The most natural base for computers is binary, which is hard to read, which is the reason we use hex and octal.  Decimal..</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14</a:t>
            </a:fld>
            <a:endParaRPr lang="en-US"/>
          </a:p>
        </p:txBody>
      </p:sp>
    </p:spTree>
    <p:extLst>
      <p:ext uri="{BB962C8B-B14F-4D97-AF65-F5344CB8AC3E}">
        <p14:creationId xmlns:p14="http://schemas.microsoft.com/office/powerpoint/2010/main" val="13760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1246119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260629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1460696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extLst>
      <p:ext uri="{BB962C8B-B14F-4D97-AF65-F5344CB8AC3E}">
        <p14:creationId xmlns:p14="http://schemas.microsoft.com/office/powerpoint/2010/main" val="92768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a:p>
        </p:txBody>
      </p:sp>
    </p:spTree>
    <p:extLst>
      <p:ext uri="{BB962C8B-B14F-4D97-AF65-F5344CB8AC3E}">
        <p14:creationId xmlns:p14="http://schemas.microsoft.com/office/powerpoint/2010/main" val="1298656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Adds two 1-bit numbers, along with carry-in, computes 1-bit result and carry out</a:t>
            </a:r>
          </a:p>
          <a:p>
            <a:r>
              <a:rPr lang="en-US" dirty="0" smtClean="0"/>
              <a:t>Can be cascaded to add N-bit numbers</a:t>
            </a:r>
          </a:p>
          <a:p>
            <a:endParaRPr lang="en-US" dirty="0"/>
          </a:p>
        </p:txBody>
      </p:sp>
    </p:spTree>
    <p:extLst>
      <p:ext uri="{BB962C8B-B14F-4D97-AF65-F5344CB8AC3E}">
        <p14:creationId xmlns:p14="http://schemas.microsoft.com/office/powerpoint/2010/main" val="3136263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63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Transition: to do subtraction, just add,</a:t>
            </a:r>
            <a:r>
              <a:rPr lang="en-US" baseline="0" dirty="0" smtClean="0"/>
              <a:t> but negate one number</a:t>
            </a:r>
            <a:endParaRPr lang="en-US" dirty="0"/>
          </a:p>
        </p:txBody>
      </p:sp>
    </p:spTree>
    <p:extLst>
      <p:ext uri="{BB962C8B-B14F-4D97-AF65-F5344CB8AC3E}">
        <p14:creationId xmlns:p14="http://schemas.microsoft.com/office/powerpoint/2010/main" val="390389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t>
            </a:r>
            <a:r>
              <a:rPr lang="en-US" dirty="0" err="1" smtClean="0"/>
              <a:t>takeway</a:t>
            </a:r>
            <a:r>
              <a:rPr lang="en-US" baseline="0" dirty="0" err="1" smtClean="0"/>
              <a:t>s</a:t>
            </a:r>
            <a:r>
              <a:rPr lang="en-US" baseline="0" dirty="0" smtClean="0"/>
              <a:t> at end of a block.  Possibly build on takeaways throughout lecture</a:t>
            </a:r>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4</a:t>
            </a:fld>
            <a:endParaRPr lang="en-US"/>
          </a:p>
        </p:txBody>
      </p:sp>
    </p:spTree>
    <p:extLst>
      <p:ext uri="{BB962C8B-B14F-4D97-AF65-F5344CB8AC3E}">
        <p14:creationId xmlns:p14="http://schemas.microsoft.com/office/powerpoint/2010/main" val="3963838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r>
              <a:rPr lang="en-US" dirty="0" smtClean="0"/>
              <a:t>The IBM 7090 was based in sign-magnitude</a:t>
            </a:r>
            <a:r>
              <a:rPr lang="en-US" baseline="0" dirty="0" smtClean="0"/>
              <a:t> representation.</a:t>
            </a:r>
          </a:p>
          <a:p>
            <a:endParaRPr lang="en-US" dirty="0" smtClean="0"/>
          </a:p>
          <a:p>
            <a:pPr defTabSz="966589">
              <a:defRPr/>
            </a:pPr>
            <a:r>
              <a:rPr lang="en-US" dirty="0" smtClean="0"/>
              <a:t>The CDC 6000 series and UNIVAC 1100 series computers were based on ones' complement.</a:t>
            </a:r>
          </a:p>
          <a:p>
            <a:endParaRPr lang="en-US" dirty="0" smtClean="0"/>
          </a:p>
          <a:p>
            <a:r>
              <a:rPr lang="en-US" dirty="0" smtClean="0"/>
              <a:t>Also, in one’s complement,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This phenomenon does not occur in two's complement arithmetic.</a:t>
            </a:r>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25</a:t>
            </a:fld>
            <a:endParaRPr lang="en-US"/>
          </a:p>
        </p:txBody>
      </p:sp>
    </p:spTree>
    <p:extLst>
      <p:ext uri="{BB962C8B-B14F-4D97-AF65-F5344CB8AC3E}">
        <p14:creationId xmlns:p14="http://schemas.microsoft.com/office/powerpoint/2010/main" val="3317079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IBM 7090 was based in sign-magnitude</a:t>
            </a:r>
            <a:r>
              <a:rPr lang="en-US" baseline="0" dirty="0" smtClean="0"/>
              <a:t> representation.</a:t>
            </a:r>
          </a:p>
          <a:p>
            <a:endParaRPr lang="en-US" dirty="0" smtClean="0"/>
          </a:p>
          <a:p>
            <a:pPr defTabSz="966589">
              <a:defRPr/>
            </a:pPr>
            <a:r>
              <a:rPr lang="en-US" dirty="0" smtClean="0"/>
              <a:t>The CDC 6000 series and UNIVAC 1100 series computers were based on ones' complement.</a:t>
            </a:r>
          </a:p>
          <a:p>
            <a:endParaRPr lang="en-US" dirty="0" smtClean="0"/>
          </a:p>
          <a:p>
            <a:r>
              <a:rPr lang="en-US" dirty="0" smtClean="0"/>
              <a:t>Also, in one’s complement,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This phenomenon does not occur in two's complement arithmetic.</a:t>
            </a:r>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26</a:t>
            </a:fld>
            <a:endParaRPr lang="en-US"/>
          </a:p>
        </p:txBody>
      </p:sp>
    </p:spTree>
    <p:extLst>
      <p:ext uri="{BB962C8B-B14F-4D97-AF65-F5344CB8AC3E}">
        <p14:creationId xmlns:p14="http://schemas.microsoft.com/office/powerpoint/2010/main" val="1383080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add 1 and *discard carry*</a:t>
            </a:r>
          </a:p>
          <a:p>
            <a:r>
              <a:rPr lang="en-US" dirty="0" smtClean="0"/>
              <a:t>Add a “Did you know box”</a:t>
            </a:r>
          </a:p>
          <a:p>
            <a:r>
              <a:rPr lang="en-US" dirty="0" smtClean="0"/>
              <a:t>The two's complement of an N-bit number is defined as the *complement* with respect to 2^N, in other words the result of subtracting the number from 2^N. This is also equivalent to taking the *ones' complement* and then adding one, since the sum of a number and its ones' complement is all 1 bits. The two's complement of a number behaves like the negative of the original number in most arithmetic, and positive and negative numbers can coexist in a natural way.</a:t>
            </a:r>
          </a:p>
          <a:p>
            <a:endParaRPr lang="en-US" dirty="0" smtClean="0"/>
          </a:p>
          <a:p>
            <a:r>
              <a:rPr lang="en-US" dirty="0" smtClean="0"/>
              <a:t>Two's complement is the easiest to implement in hardware, which may be the ultimate reason for its widespread popularity[citation needed]. Remember that processors on the early mainframes often consisted of thousands of transistors – eliminating a significant number of transistors was a significant cost savings. The architects of the early integrated circuit based CPUs (Intel 8080, etc.) chose to use two's complement math. As IC technology advanced, virtually all adopted two's complement technology. Intel, AMD, and IBM POWER chips are all two's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27</a:t>
            </a:fld>
            <a:endParaRPr lang="en-US"/>
          </a:p>
        </p:txBody>
      </p:sp>
    </p:spTree>
    <p:extLst>
      <p:ext uri="{BB962C8B-B14F-4D97-AF65-F5344CB8AC3E}">
        <p14:creationId xmlns:p14="http://schemas.microsoft.com/office/powerpoint/2010/main" val="301686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extLst>
      <p:ext uri="{BB962C8B-B14F-4D97-AF65-F5344CB8AC3E}">
        <p14:creationId xmlns:p14="http://schemas.microsoft.com/office/powerpoint/2010/main" val="1277008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extLst>
      <p:ext uri="{BB962C8B-B14F-4D97-AF65-F5344CB8AC3E}">
        <p14:creationId xmlns:p14="http://schemas.microsoft.com/office/powerpoint/2010/main" val="1078044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790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790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Why two’s complement works:</a:t>
            </a:r>
          </a:p>
          <a:p>
            <a:r>
              <a:rPr lang="en-US" dirty="0" smtClean="0"/>
              <a:t>Given a set of all possible N-bit values, we can assign the lower (by binary value) half to be the integers from 0 to (2^[N−1]−1) inclusive and the upper half to be −2^[N−1] to −1 inclusive. The upper half can be used to represent negative integers from −2^[N−1] to −1 because, under addition modulo 2^N they behave the same way as those negative integers. That is to say that because </a:t>
            </a:r>
            <a:r>
              <a:rPr lang="en-US" dirty="0" err="1" smtClean="0"/>
              <a:t>i</a:t>
            </a:r>
            <a:r>
              <a:rPr lang="en-US" dirty="0" smtClean="0"/>
              <a:t> + j mod 2^N = </a:t>
            </a:r>
            <a:r>
              <a:rPr lang="en-US" dirty="0" err="1" smtClean="0"/>
              <a:t>i</a:t>
            </a:r>
            <a:r>
              <a:rPr lang="en-US" dirty="0" smtClean="0"/>
              <a:t> + (j + 2^N) mod 2^N any value in the set { j + k2^N | k is an integer }  can be used in place of j.</a:t>
            </a:r>
          </a:p>
          <a:p>
            <a:endParaRPr lang="en-US" dirty="0" smtClean="0"/>
          </a:p>
          <a:p>
            <a:r>
              <a:rPr lang="en-US" dirty="0" smtClean="0"/>
              <a:t>For example, with eight bits, the unsigned bytes are 0 to 255. Subtracting 256 from the top half (128 to 255) yields the signed bytes −128 to −1.</a:t>
            </a:r>
          </a:p>
          <a:p>
            <a:endParaRPr lang="en-US" dirty="0" smtClean="0"/>
          </a:p>
          <a:p>
            <a:r>
              <a:rPr lang="en-US" b="1" dirty="0" smtClean="0"/>
              <a:t>The relationship to two's complement is </a:t>
            </a:r>
            <a:r>
              <a:rPr lang="en-US" b="1" dirty="0" err="1" smtClean="0"/>
              <a:t>realised</a:t>
            </a:r>
            <a:r>
              <a:rPr lang="en-US" b="1" dirty="0" smtClean="0"/>
              <a:t> by noting that 256 = 255 + 1, and (255 − x) is the ones' complement of x.</a:t>
            </a:r>
            <a:endParaRPr lang="en-US" b="0" dirty="0" smtClean="0"/>
          </a:p>
          <a:p>
            <a:endParaRPr lang="en-US" b="0" dirty="0" smtClean="0"/>
          </a:p>
          <a:p>
            <a:r>
              <a:rPr lang="en-US" b="0" dirty="0" smtClean="0"/>
              <a:t>http://en.wikipedia.org/wiki/Two%27s_complement</a:t>
            </a:r>
            <a:endParaRPr lang="en-US" b="0" dirty="0"/>
          </a:p>
        </p:txBody>
      </p:sp>
    </p:spTree>
    <p:extLst>
      <p:ext uri="{BB962C8B-B14F-4D97-AF65-F5344CB8AC3E}">
        <p14:creationId xmlns:p14="http://schemas.microsoft.com/office/powerpoint/2010/main" val="2266124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99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995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a:p>
        </p:txBody>
      </p:sp>
    </p:spTree>
    <p:extLst>
      <p:ext uri="{BB962C8B-B14F-4D97-AF65-F5344CB8AC3E}">
        <p14:creationId xmlns:p14="http://schemas.microsoft.com/office/powerpoint/2010/main" val="744103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5993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1 + (-1)</a:t>
            </a:r>
          </a:p>
          <a:p>
            <a:r>
              <a:rPr lang="en-US" dirty="0" smtClean="0"/>
              <a:t>(-3) + (-1)</a:t>
            </a:r>
          </a:p>
          <a:p>
            <a:r>
              <a:rPr lang="en-US" dirty="0" smtClean="0"/>
              <a:t>(-7)</a:t>
            </a:r>
            <a:r>
              <a:rPr lang="en-US" baseline="0" dirty="0" smtClean="0"/>
              <a:t> + 3</a:t>
            </a:r>
          </a:p>
          <a:p>
            <a:r>
              <a:rPr lang="en-US" baseline="0" dirty="0" smtClean="0"/>
              <a:t>7 + (-3)</a:t>
            </a:r>
          </a:p>
          <a:p>
            <a:r>
              <a:rPr lang="en-US" baseline="0" dirty="0" smtClean="0"/>
              <a:t>7 + 1 : overflow</a:t>
            </a:r>
          </a:p>
          <a:p>
            <a:r>
              <a:rPr lang="en-US" baseline="0" dirty="0" smtClean="0"/>
              <a:t>(-7) + (-3) : overflow</a:t>
            </a:r>
          </a:p>
          <a:p>
            <a:r>
              <a:rPr lang="en-US" baseline="0" dirty="0" smtClean="0"/>
              <a:t>(-7) + (-1)</a:t>
            </a:r>
          </a:p>
          <a:p>
            <a:endParaRPr lang="en-US" baseline="0" dirty="0" smtClean="0"/>
          </a:p>
          <a:p>
            <a:r>
              <a:rPr lang="en-US" dirty="0" smtClean="0"/>
              <a:t>7 + 1 = 0111+0001 = 1000 = -8 (OVERFLOW)!  (Had a carry in to the MSB!) Sign of out != sign of in</a:t>
            </a:r>
          </a:p>
          <a:p>
            <a:r>
              <a:rPr lang="en-US" dirty="0" smtClean="0"/>
              <a:t>7 + (-3)  0111+ 1101 =    1100 = -4</a:t>
            </a:r>
          </a:p>
          <a:p>
            <a:r>
              <a:rPr lang="en-US" dirty="0" smtClean="0"/>
              <a:t>-7+-3 = 1001 + 1101 =    0110 (</a:t>
            </a:r>
            <a:r>
              <a:rPr lang="en-US" dirty="0" err="1" smtClean="0"/>
              <a:t>cout</a:t>
            </a:r>
            <a:r>
              <a:rPr lang="en-US" dirty="0" smtClean="0"/>
              <a:t> = 1) (Did not have a carry in to the MSB)</a:t>
            </a:r>
          </a:p>
          <a:p>
            <a:r>
              <a:rPr lang="en-US" dirty="0" smtClean="0"/>
              <a:t>-7+-1 = 1001 + 1111 =    1000 (</a:t>
            </a:r>
            <a:r>
              <a:rPr lang="en-US" dirty="0" err="1" smtClean="0"/>
              <a:t>cout</a:t>
            </a:r>
            <a:r>
              <a:rPr lang="en-US" dirty="0" smtClean="0"/>
              <a:t> = 1)</a:t>
            </a:r>
          </a:p>
          <a:p>
            <a:endParaRPr lang="en-US" dirty="0" smtClean="0"/>
          </a:p>
          <a:p>
            <a:endParaRPr lang="en-US" dirty="0" smtClean="0"/>
          </a:p>
        </p:txBody>
      </p:sp>
    </p:spTree>
    <p:extLst>
      <p:ext uri="{BB962C8B-B14F-4D97-AF65-F5344CB8AC3E}">
        <p14:creationId xmlns:p14="http://schemas.microsoft.com/office/powerpoint/2010/main" val="1893999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42" tIns="48321" rIns="96642" bIns="48321"/>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extLst>
      <p:ext uri="{BB962C8B-B14F-4D97-AF65-F5344CB8AC3E}">
        <p14:creationId xmlns:p14="http://schemas.microsoft.com/office/powerpoint/2010/main" val="584421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42" tIns="48321" rIns="96642" bIns="48321"/>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extLst>
      <p:ext uri="{BB962C8B-B14F-4D97-AF65-F5344CB8AC3E}">
        <p14:creationId xmlns:p14="http://schemas.microsoft.com/office/powerpoint/2010/main" val="306367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pPr marL="0" lvl="2" defTabSz="966589">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5</a:t>
            </a:fld>
            <a:endParaRPr lang="en-US"/>
          </a:p>
        </p:txBody>
      </p:sp>
    </p:spTree>
    <p:extLst>
      <p:ext uri="{BB962C8B-B14F-4D97-AF65-F5344CB8AC3E}">
        <p14:creationId xmlns:p14="http://schemas.microsoft.com/office/powerpoint/2010/main" val="38103746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42" tIns="48321" rIns="96642" bIns="48321"/>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extLst>
      <p:ext uri="{BB962C8B-B14F-4D97-AF65-F5344CB8AC3E}">
        <p14:creationId xmlns:p14="http://schemas.microsoft.com/office/powerpoint/2010/main" val="6065088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dirty="0"/>
          </a:p>
        </p:txBody>
      </p:sp>
    </p:spTree>
    <p:extLst>
      <p:ext uri="{BB962C8B-B14F-4D97-AF65-F5344CB8AC3E}">
        <p14:creationId xmlns:p14="http://schemas.microsoft.com/office/powerpoint/2010/main" val="35873877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71487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pPr marL="0" lvl="2" defTabSz="966589">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6</a:t>
            </a:fld>
            <a:endParaRPr lang="en-US"/>
          </a:p>
        </p:txBody>
      </p:sp>
    </p:spTree>
    <p:extLst>
      <p:ext uri="{BB962C8B-B14F-4D97-AF65-F5344CB8AC3E}">
        <p14:creationId xmlns:p14="http://schemas.microsoft.com/office/powerpoint/2010/main" val="152447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Place location of question better in</a:t>
            </a:r>
            <a:r>
              <a:rPr lang="en-US" baseline="0" dirty="0" smtClean="0"/>
              <a:t> slide</a:t>
            </a:r>
          </a:p>
          <a:p>
            <a:endParaRPr lang="en-US" dirty="0" smtClean="0"/>
          </a:p>
          <a:p>
            <a:r>
              <a:rPr lang="en-US" dirty="0" smtClean="0"/>
              <a:t>The</a:t>
            </a:r>
            <a:r>
              <a:rPr lang="en-US" baseline="0" dirty="0" smtClean="0"/>
              <a:t> 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7</a:t>
            </a:fld>
            <a:endParaRPr lang="en-US"/>
          </a:p>
        </p:txBody>
      </p:sp>
    </p:spTree>
    <p:extLst>
      <p:ext uri="{BB962C8B-B14F-4D97-AF65-F5344CB8AC3E}">
        <p14:creationId xmlns:p14="http://schemas.microsoft.com/office/powerpoint/2010/main" val="288388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3509786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students to write down binary number after we</a:t>
            </a:r>
            <a:r>
              <a:rPr lang="en-US" baseline="0" dirty="0" smtClean="0">
                <a:latin typeface="Calibri" pitchFamily="34" charset="0"/>
              </a:rPr>
              <a:t> figure it out.  The question is did they writ the MSB on the left?</a:t>
            </a:r>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952874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Is 637 same as 0x 637 ?</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3254681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179597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0.xml"/><Relationship Id="rId1" Type="http://schemas.openxmlformats.org/officeDocument/2006/relationships/tags" Target="../tags/tag109.xml"/><Relationship Id="rId4"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1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117.xml"/><Relationship Id="rId7" Type="http://schemas.openxmlformats.org/officeDocument/2006/relationships/slideLayout" Target="../slideLayouts/slideLayout2.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23.xml"/><Relationship Id="rId7" Type="http://schemas.openxmlformats.org/officeDocument/2006/relationships/slideLayout" Target="../slideLayouts/slideLayout2.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7.xml"/></Relationships>
</file>

<file path=ppt/slides/_rels/slide19.xml.rels><?xml version="1.0" encoding="UTF-8" standalone="yes"?>
<Relationships xmlns="http://schemas.openxmlformats.org/package/2006/relationships"><Relationship Id="rId8" Type="http://schemas.openxmlformats.org/officeDocument/2006/relationships/tags" Target="../tags/tag135.xml"/><Relationship Id="rId13" Type="http://schemas.openxmlformats.org/officeDocument/2006/relationships/notesSlide" Target="../notesSlides/notesSlide16.xml"/><Relationship Id="rId3" Type="http://schemas.openxmlformats.org/officeDocument/2006/relationships/tags" Target="../tags/tag130.xml"/><Relationship Id="rId7" Type="http://schemas.openxmlformats.org/officeDocument/2006/relationships/tags" Target="../tags/tag134.xml"/><Relationship Id="rId12" Type="http://schemas.openxmlformats.org/officeDocument/2006/relationships/slideLayout" Target="../slideLayouts/slideLayout4.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11" Type="http://schemas.openxmlformats.org/officeDocument/2006/relationships/tags" Target="../tags/tag138.xml"/><Relationship Id="rId5" Type="http://schemas.openxmlformats.org/officeDocument/2006/relationships/tags" Target="../tags/tag132.xml"/><Relationship Id="rId10" Type="http://schemas.openxmlformats.org/officeDocument/2006/relationships/tags" Target="../tags/tag137.xml"/><Relationship Id="rId4" Type="http://schemas.openxmlformats.org/officeDocument/2006/relationships/tags" Target="../tags/tag131.xml"/><Relationship Id="rId9" Type="http://schemas.openxmlformats.org/officeDocument/2006/relationships/tags" Target="../tags/tag136.xml"/></Relationships>
</file>

<file path=ppt/slides/_rels/slide2.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6" Type="http://schemas.openxmlformats.org/officeDocument/2006/relationships/tags" Target="../tags/tag16.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5" Type="http://schemas.openxmlformats.org/officeDocument/2006/relationships/tags" Target="../tags/tag5.xml"/><Relationship Id="rId90" Type="http://schemas.openxmlformats.org/officeDocument/2006/relationships/tags" Target="../tags/tag90.xml"/><Relationship Id="rId95" Type="http://schemas.openxmlformats.org/officeDocument/2006/relationships/notesSlide" Target="../notesSlides/notesSlide1.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slideLayout" Target="../slideLayouts/slideLayout4.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s>
</file>

<file path=ppt/slides/_rels/slide20.xml.rels><?xml version="1.0" encoding="UTF-8" standalone="yes"?>
<Relationships xmlns="http://schemas.openxmlformats.org/package/2006/relationships"><Relationship Id="rId8" Type="http://schemas.openxmlformats.org/officeDocument/2006/relationships/tags" Target="../tags/tag146.xml"/><Relationship Id="rId13" Type="http://schemas.openxmlformats.org/officeDocument/2006/relationships/tags" Target="../tags/tag151.xml"/><Relationship Id="rId3" Type="http://schemas.openxmlformats.org/officeDocument/2006/relationships/tags" Target="../tags/tag141.xml"/><Relationship Id="rId7" Type="http://schemas.openxmlformats.org/officeDocument/2006/relationships/tags" Target="../tags/tag145.xml"/><Relationship Id="rId12" Type="http://schemas.openxmlformats.org/officeDocument/2006/relationships/tags" Target="../tags/tag150.xml"/><Relationship Id="rId2" Type="http://schemas.openxmlformats.org/officeDocument/2006/relationships/tags" Target="../tags/tag140.xml"/><Relationship Id="rId1" Type="http://schemas.openxmlformats.org/officeDocument/2006/relationships/tags" Target="../tags/tag139.xml"/><Relationship Id="rId6" Type="http://schemas.openxmlformats.org/officeDocument/2006/relationships/tags" Target="../tags/tag144.xml"/><Relationship Id="rId11" Type="http://schemas.openxmlformats.org/officeDocument/2006/relationships/tags" Target="../tags/tag149.xml"/><Relationship Id="rId5" Type="http://schemas.openxmlformats.org/officeDocument/2006/relationships/tags" Target="../tags/tag143.xml"/><Relationship Id="rId15" Type="http://schemas.openxmlformats.org/officeDocument/2006/relationships/notesSlide" Target="../notesSlides/notesSlide17.xml"/><Relationship Id="rId10" Type="http://schemas.openxmlformats.org/officeDocument/2006/relationships/tags" Target="../tags/tag148.xml"/><Relationship Id="rId4" Type="http://schemas.openxmlformats.org/officeDocument/2006/relationships/tags" Target="../tags/tag142.xml"/><Relationship Id="rId9" Type="http://schemas.openxmlformats.org/officeDocument/2006/relationships/tags" Target="../tags/tag147.xml"/><Relationship Id="rId14"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3" Type="http://schemas.openxmlformats.org/officeDocument/2006/relationships/tags" Target="../tags/tag154.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image" Target="../media/image14.emf"/><Relationship Id="rId2" Type="http://schemas.openxmlformats.org/officeDocument/2006/relationships/tags" Target="../tags/tag153.xml"/><Relationship Id="rId16" Type="http://schemas.openxmlformats.org/officeDocument/2006/relationships/customXml" Target="../ink/ink1.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notesSlide" Target="../notesSlides/notesSlide18.xml"/><Relationship Id="rId10" Type="http://schemas.openxmlformats.org/officeDocument/2006/relationships/tags" Target="../tags/tag161.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3" Type="http://schemas.openxmlformats.org/officeDocument/2006/relationships/tags" Target="../tags/tag177.xml"/><Relationship Id="rId18" Type="http://schemas.openxmlformats.org/officeDocument/2006/relationships/tags" Target="../tags/tag182.xml"/><Relationship Id="rId26" Type="http://schemas.openxmlformats.org/officeDocument/2006/relationships/tags" Target="../tags/tag190.xml"/><Relationship Id="rId3" Type="http://schemas.openxmlformats.org/officeDocument/2006/relationships/tags" Target="../tags/tag167.xml"/><Relationship Id="rId21" Type="http://schemas.openxmlformats.org/officeDocument/2006/relationships/tags" Target="../tags/tag185.xml"/><Relationship Id="rId34" Type="http://schemas.openxmlformats.org/officeDocument/2006/relationships/slideLayout" Target="../slideLayouts/slideLayout4.xml"/><Relationship Id="rId7" Type="http://schemas.openxmlformats.org/officeDocument/2006/relationships/tags" Target="../tags/tag171.xml"/><Relationship Id="rId12" Type="http://schemas.openxmlformats.org/officeDocument/2006/relationships/tags" Target="../tags/tag176.xml"/><Relationship Id="rId17" Type="http://schemas.openxmlformats.org/officeDocument/2006/relationships/tags" Target="../tags/tag181.xml"/><Relationship Id="rId25" Type="http://schemas.openxmlformats.org/officeDocument/2006/relationships/tags" Target="../tags/tag189.xml"/><Relationship Id="rId33" Type="http://schemas.openxmlformats.org/officeDocument/2006/relationships/tags" Target="../tags/tag197.xml"/><Relationship Id="rId2" Type="http://schemas.openxmlformats.org/officeDocument/2006/relationships/tags" Target="../tags/tag166.xml"/><Relationship Id="rId16" Type="http://schemas.openxmlformats.org/officeDocument/2006/relationships/tags" Target="../tags/tag180.xml"/><Relationship Id="rId20" Type="http://schemas.openxmlformats.org/officeDocument/2006/relationships/tags" Target="../tags/tag184.xml"/><Relationship Id="rId29" Type="http://schemas.openxmlformats.org/officeDocument/2006/relationships/tags" Target="../tags/tag193.xml"/><Relationship Id="rId1" Type="http://schemas.openxmlformats.org/officeDocument/2006/relationships/tags" Target="../tags/tag165.xml"/><Relationship Id="rId6" Type="http://schemas.openxmlformats.org/officeDocument/2006/relationships/tags" Target="../tags/tag170.xml"/><Relationship Id="rId11" Type="http://schemas.openxmlformats.org/officeDocument/2006/relationships/tags" Target="../tags/tag175.xml"/><Relationship Id="rId24" Type="http://schemas.openxmlformats.org/officeDocument/2006/relationships/tags" Target="../tags/tag188.xml"/><Relationship Id="rId32" Type="http://schemas.openxmlformats.org/officeDocument/2006/relationships/tags" Target="../tags/tag196.xml"/><Relationship Id="rId5" Type="http://schemas.openxmlformats.org/officeDocument/2006/relationships/tags" Target="../tags/tag169.xml"/><Relationship Id="rId15" Type="http://schemas.openxmlformats.org/officeDocument/2006/relationships/tags" Target="../tags/tag179.xml"/><Relationship Id="rId23" Type="http://schemas.openxmlformats.org/officeDocument/2006/relationships/tags" Target="../tags/tag187.xml"/><Relationship Id="rId28" Type="http://schemas.openxmlformats.org/officeDocument/2006/relationships/tags" Target="../tags/tag192.xml"/><Relationship Id="rId10" Type="http://schemas.openxmlformats.org/officeDocument/2006/relationships/tags" Target="../tags/tag174.xml"/><Relationship Id="rId19" Type="http://schemas.openxmlformats.org/officeDocument/2006/relationships/tags" Target="../tags/tag183.xml"/><Relationship Id="rId31" Type="http://schemas.openxmlformats.org/officeDocument/2006/relationships/tags" Target="../tags/tag195.xml"/><Relationship Id="rId4" Type="http://schemas.openxmlformats.org/officeDocument/2006/relationships/tags" Target="../tags/tag168.xml"/><Relationship Id="rId9" Type="http://schemas.openxmlformats.org/officeDocument/2006/relationships/tags" Target="../tags/tag173.xml"/><Relationship Id="rId14" Type="http://schemas.openxmlformats.org/officeDocument/2006/relationships/tags" Target="../tags/tag178.xml"/><Relationship Id="rId22" Type="http://schemas.openxmlformats.org/officeDocument/2006/relationships/tags" Target="../tags/tag186.xml"/><Relationship Id="rId27" Type="http://schemas.openxmlformats.org/officeDocument/2006/relationships/tags" Target="../tags/tag191.xml"/><Relationship Id="rId30" Type="http://schemas.openxmlformats.org/officeDocument/2006/relationships/tags" Target="../tags/tag194.xml"/><Relationship Id="rId35" Type="http://schemas.openxmlformats.org/officeDocument/2006/relationships/notesSlide" Target="../notesSlides/notesSlide19.xml"/><Relationship Id="rId8" Type="http://schemas.openxmlformats.org/officeDocument/2006/relationships/tags" Target="../tags/tag17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9.xml"/><Relationship Id="rId1" Type="http://schemas.openxmlformats.org/officeDocument/2006/relationships/tags" Target="../tags/tag198.xml"/><Relationship Id="rId5" Type="http://schemas.openxmlformats.org/officeDocument/2006/relationships/image" Target="../media/image1.jpeg"/><Relationship Id="rId4"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1.xml"/><Relationship Id="rId1" Type="http://schemas.openxmlformats.org/officeDocument/2006/relationships/tags" Target="../tags/tag200.xml"/><Relationship Id="rId5" Type="http://schemas.openxmlformats.org/officeDocument/2006/relationships/image" Target="../media/image2.jpeg"/><Relationship Id="rId4"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3.xml"/><Relationship Id="rId1" Type="http://schemas.openxmlformats.org/officeDocument/2006/relationships/tags" Target="../tags/tag202.xml"/><Relationship Id="rId4"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3" Type="http://schemas.openxmlformats.org/officeDocument/2006/relationships/tags" Target="../tags/tag206.xml"/><Relationship Id="rId7" Type="http://schemas.openxmlformats.org/officeDocument/2006/relationships/image" Target="../media/image18.png"/><Relationship Id="rId2" Type="http://schemas.openxmlformats.org/officeDocument/2006/relationships/tags" Target="../tags/tag205.xml"/><Relationship Id="rId1" Type="http://schemas.openxmlformats.org/officeDocument/2006/relationships/tags" Target="../tags/tag204.xml"/><Relationship Id="rId6" Type="http://schemas.openxmlformats.org/officeDocument/2006/relationships/tags" Target="../tags/tag204.xml"/><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209.xml"/><Relationship Id="rId7" Type="http://schemas.openxmlformats.org/officeDocument/2006/relationships/image" Target="../media/image18.png"/><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09.xml"/><Relationship Id="rId5" Type="http://schemas.openxmlformats.org/officeDocument/2006/relationships/notesSlide" Target="../notesSlides/notesSlide24.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1.xml"/><Relationship Id="rId1" Type="http://schemas.openxmlformats.org/officeDocument/2006/relationships/tags" Target="../tags/tag210.xml"/><Relationship Id="rId4"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6.xml"/><Relationship Id="rId1" Type="http://schemas.openxmlformats.org/officeDocument/2006/relationships/tags" Target="../tags/tag215.xml"/><Relationship Id="rId4"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8.xml"/><Relationship Id="rId1" Type="http://schemas.openxmlformats.org/officeDocument/2006/relationships/tags" Target="../tags/tag217.xml"/><Relationship Id="rId4"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3" Type="http://schemas.openxmlformats.org/officeDocument/2006/relationships/tags" Target="../tags/tag231.xml"/><Relationship Id="rId18" Type="http://schemas.openxmlformats.org/officeDocument/2006/relationships/tags" Target="../tags/tag236.xml"/><Relationship Id="rId26" Type="http://schemas.openxmlformats.org/officeDocument/2006/relationships/tags" Target="../tags/tag244.xml"/><Relationship Id="rId39" Type="http://schemas.openxmlformats.org/officeDocument/2006/relationships/tags" Target="../tags/tag257.xml"/><Relationship Id="rId21" Type="http://schemas.openxmlformats.org/officeDocument/2006/relationships/tags" Target="../tags/tag239.xml"/><Relationship Id="rId34" Type="http://schemas.openxmlformats.org/officeDocument/2006/relationships/tags" Target="../tags/tag252.xml"/><Relationship Id="rId42" Type="http://schemas.openxmlformats.org/officeDocument/2006/relationships/tags" Target="../tags/tag260.xml"/><Relationship Id="rId47" Type="http://schemas.openxmlformats.org/officeDocument/2006/relationships/tags" Target="../tags/tag265.xml"/><Relationship Id="rId50" Type="http://schemas.openxmlformats.org/officeDocument/2006/relationships/tags" Target="../tags/tag268.xml"/><Relationship Id="rId55" Type="http://schemas.openxmlformats.org/officeDocument/2006/relationships/tags" Target="../tags/tag273.xml"/><Relationship Id="rId7" Type="http://schemas.openxmlformats.org/officeDocument/2006/relationships/tags" Target="../tags/tag225.xml"/><Relationship Id="rId2" Type="http://schemas.openxmlformats.org/officeDocument/2006/relationships/tags" Target="../tags/tag220.xml"/><Relationship Id="rId16" Type="http://schemas.openxmlformats.org/officeDocument/2006/relationships/tags" Target="../tags/tag234.xml"/><Relationship Id="rId29" Type="http://schemas.openxmlformats.org/officeDocument/2006/relationships/tags" Target="../tags/tag247.xml"/><Relationship Id="rId11" Type="http://schemas.openxmlformats.org/officeDocument/2006/relationships/tags" Target="../tags/tag229.xml"/><Relationship Id="rId24" Type="http://schemas.openxmlformats.org/officeDocument/2006/relationships/tags" Target="../tags/tag242.xml"/><Relationship Id="rId32" Type="http://schemas.openxmlformats.org/officeDocument/2006/relationships/tags" Target="../tags/tag250.xml"/><Relationship Id="rId37" Type="http://schemas.openxmlformats.org/officeDocument/2006/relationships/tags" Target="../tags/tag255.xml"/><Relationship Id="rId40" Type="http://schemas.openxmlformats.org/officeDocument/2006/relationships/tags" Target="../tags/tag258.xml"/><Relationship Id="rId45" Type="http://schemas.openxmlformats.org/officeDocument/2006/relationships/tags" Target="../tags/tag263.xml"/><Relationship Id="rId53" Type="http://schemas.openxmlformats.org/officeDocument/2006/relationships/tags" Target="../tags/tag271.xml"/><Relationship Id="rId58" Type="http://schemas.openxmlformats.org/officeDocument/2006/relationships/notesSlide" Target="../notesSlides/notesSlide29.xml"/><Relationship Id="rId5" Type="http://schemas.openxmlformats.org/officeDocument/2006/relationships/tags" Target="../tags/tag223.xml"/><Relationship Id="rId61" Type="http://schemas.openxmlformats.org/officeDocument/2006/relationships/image" Target="../media/image19.png"/><Relationship Id="rId19" Type="http://schemas.openxmlformats.org/officeDocument/2006/relationships/tags" Target="../tags/tag237.xml"/><Relationship Id="rId4" Type="http://schemas.openxmlformats.org/officeDocument/2006/relationships/tags" Target="../tags/tag222.xml"/><Relationship Id="rId9" Type="http://schemas.openxmlformats.org/officeDocument/2006/relationships/tags" Target="../tags/tag227.xml"/><Relationship Id="rId14" Type="http://schemas.openxmlformats.org/officeDocument/2006/relationships/tags" Target="../tags/tag232.xml"/><Relationship Id="rId22" Type="http://schemas.openxmlformats.org/officeDocument/2006/relationships/tags" Target="../tags/tag240.xml"/><Relationship Id="rId27" Type="http://schemas.openxmlformats.org/officeDocument/2006/relationships/tags" Target="../tags/tag245.xml"/><Relationship Id="rId30" Type="http://schemas.openxmlformats.org/officeDocument/2006/relationships/tags" Target="../tags/tag248.xml"/><Relationship Id="rId35" Type="http://schemas.openxmlformats.org/officeDocument/2006/relationships/tags" Target="../tags/tag253.xml"/><Relationship Id="rId43" Type="http://schemas.openxmlformats.org/officeDocument/2006/relationships/tags" Target="../tags/tag261.xml"/><Relationship Id="rId48" Type="http://schemas.openxmlformats.org/officeDocument/2006/relationships/tags" Target="../tags/tag266.xml"/><Relationship Id="rId56" Type="http://schemas.openxmlformats.org/officeDocument/2006/relationships/tags" Target="../tags/tag274.xml"/><Relationship Id="rId8" Type="http://schemas.openxmlformats.org/officeDocument/2006/relationships/tags" Target="../tags/tag226.xml"/><Relationship Id="rId51" Type="http://schemas.openxmlformats.org/officeDocument/2006/relationships/tags" Target="../tags/tag269.xml"/><Relationship Id="rId3" Type="http://schemas.openxmlformats.org/officeDocument/2006/relationships/tags" Target="../tags/tag221.xml"/><Relationship Id="rId12" Type="http://schemas.openxmlformats.org/officeDocument/2006/relationships/tags" Target="../tags/tag230.xml"/><Relationship Id="rId17" Type="http://schemas.openxmlformats.org/officeDocument/2006/relationships/tags" Target="../tags/tag235.xml"/><Relationship Id="rId25" Type="http://schemas.openxmlformats.org/officeDocument/2006/relationships/tags" Target="../tags/tag243.xml"/><Relationship Id="rId33" Type="http://schemas.openxmlformats.org/officeDocument/2006/relationships/tags" Target="../tags/tag251.xml"/><Relationship Id="rId38" Type="http://schemas.openxmlformats.org/officeDocument/2006/relationships/tags" Target="../tags/tag256.xml"/><Relationship Id="rId46" Type="http://schemas.openxmlformats.org/officeDocument/2006/relationships/tags" Target="../tags/tag264.xml"/><Relationship Id="rId20" Type="http://schemas.openxmlformats.org/officeDocument/2006/relationships/tags" Target="../tags/tag238.xml"/><Relationship Id="rId41" Type="http://schemas.openxmlformats.org/officeDocument/2006/relationships/tags" Target="../tags/tag259.xml"/><Relationship Id="rId54" Type="http://schemas.openxmlformats.org/officeDocument/2006/relationships/tags" Target="../tags/tag272.xml"/><Relationship Id="rId1" Type="http://schemas.openxmlformats.org/officeDocument/2006/relationships/tags" Target="../tags/tag219.xml"/><Relationship Id="rId6" Type="http://schemas.openxmlformats.org/officeDocument/2006/relationships/tags" Target="../tags/tag224.xml"/><Relationship Id="rId15" Type="http://schemas.openxmlformats.org/officeDocument/2006/relationships/tags" Target="../tags/tag233.xml"/><Relationship Id="rId23" Type="http://schemas.openxmlformats.org/officeDocument/2006/relationships/tags" Target="../tags/tag241.xml"/><Relationship Id="rId28" Type="http://schemas.openxmlformats.org/officeDocument/2006/relationships/tags" Target="../tags/tag246.xml"/><Relationship Id="rId36" Type="http://schemas.openxmlformats.org/officeDocument/2006/relationships/tags" Target="../tags/tag254.xml"/><Relationship Id="rId49" Type="http://schemas.openxmlformats.org/officeDocument/2006/relationships/tags" Target="../tags/tag267.xml"/><Relationship Id="rId57" Type="http://schemas.openxmlformats.org/officeDocument/2006/relationships/slideLayout" Target="../slideLayouts/slideLayout2.xml"/><Relationship Id="rId10" Type="http://schemas.openxmlformats.org/officeDocument/2006/relationships/tags" Target="../tags/tag228.xml"/><Relationship Id="rId31" Type="http://schemas.openxmlformats.org/officeDocument/2006/relationships/tags" Target="../tags/tag249.xml"/><Relationship Id="rId44" Type="http://schemas.openxmlformats.org/officeDocument/2006/relationships/tags" Target="../tags/tag262.xml"/><Relationship Id="rId52" Type="http://schemas.openxmlformats.org/officeDocument/2006/relationships/tags" Target="../tags/tag270.xml"/><Relationship Id="rId60" Type="http://schemas.openxmlformats.org/officeDocument/2006/relationships/tags" Target="../tags/tag220.xml"/></Relationships>
</file>

<file path=ppt/slides/_rels/slide35.xml.rels><?xml version="1.0" encoding="UTF-8" standalone="yes"?>
<Relationships xmlns="http://schemas.openxmlformats.org/package/2006/relationships"><Relationship Id="rId13" Type="http://schemas.openxmlformats.org/officeDocument/2006/relationships/tags" Target="../tags/tag287.xml"/><Relationship Id="rId18" Type="http://schemas.openxmlformats.org/officeDocument/2006/relationships/tags" Target="../tags/tag292.xml"/><Relationship Id="rId26" Type="http://schemas.openxmlformats.org/officeDocument/2006/relationships/tags" Target="../tags/tag300.xml"/><Relationship Id="rId39" Type="http://schemas.openxmlformats.org/officeDocument/2006/relationships/tags" Target="../tags/tag313.xml"/><Relationship Id="rId21" Type="http://schemas.openxmlformats.org/officeDocument/2006/relationships/tags" Target="../tags/tag295.xml"/><Relationship Id="rId34" Type="http://schemas.openxmlformats.org/officeDocument/2006/relationships/tags" Target="../tags/tag308.xml"/><Relationship Id="rId42" Type="http://schemas.openxmlformats.org/officeDocument/2006/relationships/tags" Target="../tags/tag316.xml"/><Relationship Id="rId47" Type="http://schemas.openxmlformats.org/officeDocument/2006/relationships/tags" Target="../tags/tag321.xml"/><Relationship Id="rId50" Type="http://schemas.openxmlformats.org/officeDocument/2006/relationships/tags" Target="../tags/tag324.xml"/><Relationship Id="rId55" Type="http://schemas.openxmlformats.org/officeDocument/2006/relationships/tags" Target="../tags/tag329.xml"/><Relationship Id="rId63" Type="http://schemas.openxmlformats.org/officeDocument/2006/relationships/image" Target="../media/image19.png"/><Relationship Id="rId7" Type="http://schemas.openxmlformats.org/officeDocument/2006/relationships/tags" Target="../tags/tag281.xml"/><Relationship Id="rId2" Type="http://schemas.openxmlformats.org/officeDocument/2006/relationships/tags" Target="../tags/tag276.xml"/><Relationship Id="rId16" Type="http://schemas.openxmlformats.org/officeDocument/2006/relationships/tags" Target="../tags/tag290.xml"/><Relationship Id="rId29" Type="http://schemas.openxmlformats.org/officeDocument/2006/relationships/tags" Target="../tags/tag303.xml"/><Relationship Id="rId11" Type="http://schemas.openxmlformats.org/officeDocument/2006/relationships/tags" Target="../tags/tag285.xml"/><Relationship Id="rId24" Type="http://schemas.openxmlformats.org/officeDocument/2006/relationships/tags" Target="../tags/tag298.xml"/><Relationship Id="rId32" Type="http://schemas.openxmlformats.org/officeDocument/2006/relationships/tags" Target="../tags/tag306.xml"/><Relationship Id="rId37" Type="http://schemas.openxmlformats.org/officeDocument/2006/relationships/tags" Target="../tags/tag311.xml"/><Relationship Id="rId40" Type="http://schemas.openxmlformats.org/officeDocument/2006/relationships/tags" Target="../tags/tag314.xml"/><Relationship Id="rId45" Type="http://schemas.openxmlformats.org/officeDocument/2006/relationships/tags" Target="../tags/tag319.xml"/><Relationship Id="rId53" Type="http://schemas.openxmlformats.org/officeDocument/2006/relationships/tags" Target="../tags/tag327.xml"/><Relationship Id="rId58" Type="http://schemas.openxmlformats.org/officeDocument/2006/relationships/tags" Target="../tags/tag332.xml"/><Relationship Id="rId5" Type="http://schemas.openxmlformats.org/officeDocument/2006/relationships/tags" Target="../tags/tag279.xml"/><Relationship Id="rId61" Type="http://schemas.openxmlformats.org/officeDocument/2006/relationships/notesSlide" Target="../notesSlides/notesSlide30.xml"/><Relationship Id="rId19" Type="http://schemas.openxmlformats.org/officeDocument/2006/relationships/tags" Target="../tags/tag293.xml"/><Relationship Id="rId14" Type="http://schemas.openxmlformats.org/officeDocument/2006/relationships/tags" Target="../tags/tag288.xml"/><Relationship Id="rId22" Type="http://schemas.openxmlformats.org/officeDocument/2006/relationships/tags" Target="../tags/tag296.xml"/><Relationship Id="rId27" Type="http://schemas.openxmlformats.org/officeDocument/2006/relationships/tags" Target="../tags/tag301.xml"/><Relationship Id="rId30" Type="http://schemas.openxmlformats.org/officeDocument/2006/relationships/tags" Target="../tags/tag304.xml"/><Relationship Id="rId35" Type="http://schemas.openxmlformats.org/officeDocument/2006/relationships/tags" Target="../tags/tag309.xml"/><Relationship Id="rId43" Type="http://schemas.openxmlformats.org/officeDocument/2006/relationships/tags" Target="../tags/tag317.xml"/><Relationship Id="rId48" Type="http://schemas.openxmlformats.org/officeDocument/2006/relationships/tags" Target="../tags/tag322.xml"/><Relationship Id="rId56" Type="http://schemas.openxmlformats.org/officeDocument/2006/relationships/tags" Target="../tags/tag330.xml"/><Relationship Id="rId8" Type="http://schemas.openxmlformats.org/officeDocument/2006/relationships/tags" Target="../tags/tag282.xml"/><Relationship Id="rId51" Type="http://schemas.openxmlformats.org/officeDocument/2006/relationships/tags" Target="../tags/tag325.xml"/><Relationship Id="rId3" Type="http://schemas.openxmlformats.org/officeDocument/2006/relationships/tags" Target="../tags/tag277.xml"/><Relationship Id="rId12" Type="http://schemas.openxmlformats.org/officeDocument/2006/relationships/tags" Target="../tags/tag286.xml"/><Relationship Id="rId17" Type="http://schemas.openxmlformats.org/officeDocument/2006/relationships/tags" Target="../tags/tag291.xml"/><Relationship Id="rId25" Type="http://schemas.openxmlformats.org/officeDocument/2006/relationships/tags" Target="../tags/tag299.xml"/><Relationship Id="rId33" Type="http://schemas.openxmlformats.org/officeDocument/2006/relationships/tags" Target="../tags/tag307.xml"/><Relationship Id="rId38" Type="http://schemas.openxmlformats.org/officeDocument/2006/relationships/tags" Target="../tags/tag312.xml"/><Relationship Id="rId46" Type="http://schemas.openxmlformats.org/officeDocument/2006/relationships/tags" Target="../tags/tag320.xml"/><Relationship Id="rId59" Type="http://schemas.openxmlformats.org/officeDocument/2006/relationships/tags" Target="../tags/tag333.xml"/><Relationship Id="rId20" Type="http://schemas.openxmlformats.org/officeDocument/2006/relationships/tags" Target="../tags/tag294.xml"/><Relationship Id="rId41" Type="http://schemas.openxmlformats.org/officeDocument/2006/relationships/tags" Target="../tags/tag315.xml"/><Relationship Id="rId54" Type="http://schemas.openxmlformats.org/officeDocument/2006/relationships/tags" Target="../tags/tag328.xml"/><Relationship Id="rId62" Type="http://schemas.openxmlformats.org/officeDocument/2006/relationships/tags" Target="../tags/tag276.xml"/><Relationship Id="rId1" Type="http://schemas.openxmlformats.org/officeDocument/2006/relationships/tags" Target="../tags/tag275.xml"/><Relationship Id="rId6" Type="http://schemas.openxmlformats.org/officeDocument/2006/relationships/tags" Target="../tags/tag280.xml"/><Relationship Id="rId15" Type="http://schemas.openxmlformats.org/officeDocument/2006/relationships/tags" Target="../tags/tag289.xml"/><Relationship Id="rId23" Type="http://schemas.openxmlformats.org/officeDocument/2006/relationships/tags" Target="../tags/tag297.xml"/><Relationship Id="rId28" Type="http://schemas.openxmlformats.org/officeDocument/2006/relationships/tags" Target="../tags/tag302.xml"/><Relationship Id="rId36" Type="http://schemas.openxmlformats.org/officeDocument/2006/relationships/tags" Target="../tags/tag310.xml"/><Relationship Id="rId49" Type="http://schemas.openxmlformats.org/officeDocument/2006/relationships/tags" Target="../tags/tag323.xml"/><Relationship Id="rId57" Type="http://schemas.openxmlformats.org/officeDocument/2006/relationships/tags" Target="../tags/tag331.xml"/><Relationship Id="rId10" Type="http://schemas.openxmlformats.org/officeDocument/2006/relationships/tags" Target="../tags/tag284.xml"/><Relationship Id="rId31" Type="http://schemas.openxmlformats.org/officeDocument/2006/relationships/tags" Target="../tags/tag305.xml"/><Relationship Id="rId44" Type="http://schemas.openxmlformats.org/officeDocument/2006/relationships/tags" Target="../tags/tag318.xml"/><Relationship Id="rId52" Type="http://schemas.openxmlformats.org/officeDocument/2006/relationships/tags" Target="../tags/tag326.xml"/><Relationship Id="rId60" Type="http://schemas.openxmlformats.org/officeDocument/2006/relationships/slideLayout" Target="../slideLayouts/slideLayout2.xml"/><Relationship Id="rId4" Type="http://schemas.openxmlformats.org/officeDocument/2006/relationships/tags" Target="../tags/tag278.xml"/><Relationship Id="rId9" Type="http://schemas.openxmlformats.org/officeDocument/2006/relationships/tags" Target="../tags/tag28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5.xml"/><Relationship Id="rId1" Type="http://schemas.openxmlformats.org/officeDocument/2006/relationships/tags" Target="../tags/tag334.xml"/><Relationship Id="rId4"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338.xml"/><Relationship Id="rId2" Type="http://schemas.openxmlformats.org/officeDocument/2006/relationships/tags" Target="../tags/tag337.xml"/><Relationship Id="rId1" Type="http://schemas.openxmlformats.org/officeDocument/2006/relationships/tags" Target="../tags/tag336.xml"/><Relationship Id="rId6" Type="http://schemas.openxmlformats.org/officeDocument/2006/relationships/image" Target="../media/image3.emf"/><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9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Numbers and Arithmetic</a:t>
            </a:r>
            <a:endParaRPr lang="en-US" dirty="0"/>
          </a:p>
        </p:txBody>
      </p:sp>
      <p:sp>
        <p:nvSpPr>
          <p:cNvPr id="3" name="Subtitle 2"/>
          <p:cNvSpPr>
            <a:spLocks noGrp="1"/>
          </p:cNvSpPr>
          <p:nvPr>
            <p:ph type="subTitle" idx="1"/>
          </p:nvPr>
        </p:nvSpPr>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4" name="TextBox 3"/>
          <p:cNvSpPr txBox="1"/>
          <p:nvPr/>
        </p:nvSpPr>
        <p:spPr>
          <a:xfrm>
            <a:off x="501069" y="6107668"/>
            <a:ext cx="5290131" cy="461665"/>
          </a:xfrm>
          <a:prstGeom prst="rect">
            <a:avLst/>
          </a:prstGeom>
          <a:noFill/>
        </p:spPr>
        <p:txBody>
          <a:bodyPr wrap="square" rtlCol="0">
            <a:spAutoFit/>
          </a:bodyPr>
          <a:lstStyle/>
          <a:p>
            <a:r>
              <a:rPr lang="en-US" sz="2400" dirty="0">
                <a:solidFill>
                  <a:schemeClr val="accent5">
                    <a:lumMod val="60000"/>
                    <a:lumOff val="40000"/>
                  </a:schemeClr>
                </a:solidFill>
              </a:rPr>
              <a:t>See: P&amp;H Chapter 2.4, 3.2, B.2, B.5, B.6</a:t>
            </a:r>
          </a:p>
        </p:txBody>
      </p:sp>
    </p:spTree>
    <p:extLst>
      <p:ext uri="{BB962C8B-B14F-4D97-AF65-F5344CB8AC3E}">
        <p14:creationId xmlns:p14="http://schemas.microsoft.com/office/powerpoint/2010/main" val="3904874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10 number to a base 16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a:t>
            </a:r>
            <a:r>
              <a:rPr lang="en-US" dirty="0" smtClean="0"/>
              <a:t> 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by base, write remainder, move left with 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16 = 39	     remainder  </a:t>
            </a:r>
            <a:r>
              <a:rPr lang="en-US" dirty="0" smtClean="0">
                <a:solidFill>
                  <a:schemeClr val="accent5">
                    <a:lumMod val="60000"/>
                    <a:lumOff val="40000"/>
                  </a:schemeClr>
                </a:solidFill>
                <a:sym typeface="Symbol"/>
              </a:rPr>
              <a:t>13</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39  16 = 2        remainder   </a:t>
            </a:r>
            <a:r>
              <a:rPr lang="en-US" dirty="0">
                <a:solidFill>
                  <a:schemeClr val="accent5">
                    <a:lumMod val="60000"/>
                    <a:lumOff val="40000"/>
                  </a:schemeClr>
                </a:solidFill>
                <a:sym typeface="Symbol"/>
              </a:rPr>
              <a:t>7</a:t>
            </a:r>
            <a:endParaRPr lang="en-US" dirty="0" smtClean="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2  16 = 0       remainder   </a:t>
            </a:r>
            <a:r>
              <a:rPr lang="en-US" dirty="0">
                <a:solidFill>
                  <a:schemeClr val="accent1"/>
                </a:solidFill>
                <a:sym typeface="Symbol"/>
              </a:rPr>
              <a:t> </a:t>
            </a:r>
            <a:r>
              <a:rPr lang="en-US" dirty="0" smtClean="0">
                <a:solidFill>
                  <a:schemeClr val="accent5">
                    <a:lumMod val="60000"/>
                    <a:lumOff val="40000"/>
                  </a:schemeClr>
                </a:solidFill>
                <a:sym typeface="Symbol"/>
              </a:rPr>
              <a:t>2</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chemeClr val="accent1"/>
              </a:solidFill>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637</a:t>
            </a:r>
            <a:r>
              <a:rPr lang="en-US" sz="2800" dirty="0" smtClean="0">
                <a:solidFill>
                  <a:schemeClr val="accent1"/>
                </a:solidFill>
                <a:sym typeface="Symbol"/>
              </a:rPr>
              <a:t> </a:t>
            </a:r>
            <a:r>
              <a:rPr lang="en-US" sz="2800" dirty="0" smtClean="0">
                <a:sym typeface="Symbol"/>
              </a:rPr>
              <a:t>= 0x 2 7 13 = 0x 2 7 d</a:t>
            </a:r>
            <a:r>
              <a:rPr lang="en-US" sz="2800" dirty="0" smtClean="0">
                <a:solidFill>
                  <a:schemeClr val="accent1"/>
                </a:solidFill>
                <a:sym typeface="Symbol"/>
              </a:rPr>
              <a:t> </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ym typeface="Symbol"/>
              </a:rPr>
              <a:t>Thus,</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637</a:t>
            </a:r>
            <a:r>
              <a:rPr lang="en-US" sz="2800" dirty="0" smtClean="0">
                <a:solidFill>
                  <a:schemeClr val="accent1"/>
                </a:solidFill>
                <a:sym typeface="Symbol"/>
              </a:rPr>
              <a:t> </a:t>
            </a:r>
            <a:r>
              <a:rPr lang="en-US" sz="2800" dirty="0" smtClean="0">
                <a:sym typeface="Symbol"/>
              </a:rPr>
              <a:t>=</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0x27d</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accent1"/>
              </a:solidFill>
              <a:sym typeface="Symbol"/>
            </a:endParaRPr>
          </a:p>
        </p:txBody>
      </p:sp>
      <p:sp>
        <p:nvSpPr>
          <p:cNvPr id="2" name="Rectangle 1"/>
          <p:cNvSpPr/>
          <p:nvPr/>
        </p:nvSpPr>
        <p:spPr>
          <a:xfrm>
            <a:off x="4804619" y="2089666"/>
            <a:ext cx="529381" cy="1263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19504" y="1905000"/>
            <a:ext cx="449162" cy="369332"/>
          </a:xfrm>
          <a:prstGeom prst="rect">
            <a:avLst/>
          </a:prstGeom>
          <a:noFill/>
        </p:spPr>
        <p:txBody>
          <a:bodyPr wrap="none" rtlCol="0">
            <a:spAutoFit/>
          </a:bodyPr>
          <a:lstStyle/>
          <a:p>
            <a:r>
              <a:rPr lang="en-US" dirty="0" err="1" smtClean="0">
                <a:solidFill>
                  <a:schemeClr val="accent5">
                    <a:lumMod val="60000"/>
                    <a:lumOff val="40000"/>
                  </a:schemeClr>
                </a:solidFill>
              </a:rPr>
              <a:t>lsb</a:t>
            </a:r>
            <a:endParaRPr lang="en-US" dirty="0">
              <a:solidFill>
                <a:schemeClr val="accent5">
                  <a:lumMod val="60000"/>
                  <a:lumOff val="40000"/>
                </a:schemeClr>
              </a:solidFill>
            </a:endParaRPr>
          </a:p>
        </p:txBody>
      </p:sp>
      <p:sp>
        <p:nvSpPr>
          <p:cNvPr id="7" name="TextBox 6"/>
          <p:cNvSpPr txBox="1"/>
          <p:nvPr/>
        </p:nvSpPr>
        <p:spPr>
          <a:xfrm>
            <a:off x="5350295" y="3168134"/>
            <a:ext cx="580608" cy="369332"/>
          </a:xfrm>
          <a:prstGeom prst="rect">
            <a:avLst/>
          </a:prstGeom>
          <a:noFill/>
        </p:spPr>
        <p:txBody>
          <a:bodyPr wrap="none" rtlCol="0">
            <a:spAutoFit/>
          </a:bodyPr>
          <a:lstStyle/>
          <a:p>
            <a:r>
              <a:rPr lang="en-US" dirty="0" err="1">
                <a:solidFill>
                  <a:schemeClr val="accent5">
                    <a:lumMod val="60000"/>
                    <a:lumOff val="40000"/>
                  </a:schemeClr>
                </a:solidFill>
              </a:rPr>
              <a:t>m</a:t>
            </a:r>
            <a:r>
              <a:rPr lang="en-US" dirty="0" err="1" smtClean="0">
                <a:solidFill>
                  <a:schemeClr val="accent5">
                    <a:lumMod val="60000"/>
                    <a:lumOff val="40000"/>
                  </a:schemeClr>
                </a:solidFill>
              </a:rPr>
              <a:t>sb</a:t>
            </a:r>
            <a:endParaRPr lang="en-US" dirty="0">
              <a:solidFill>
                <a:schemeClr val="accent5">
                  <a:lumMod val="60000"/>
                  <a:lumOff val="40000"/>
                </a:schemeClr>
              </a:solidFill>
            </a:endParaRPr>
          </a:p>
        </p:txBody>
      </p:sp>
      <p:sp>
        <p:nvSpPr>
          <p:cNvPr id="4" name="TextBox 3"/>
          <p:cNvSpPr txBox="1"/>
          <p:nvPr/>
        </p:nvSpPr>
        <p:spPr>
          <a:xfrm>
            <a:off x="6622123" y="2895600"/>
            <a:ext cx="1136850" cy="2031325"/>
          </a:xfrm>
          <a:prstGeom prst="rect">
            <a:avLst/>
          </a:prstGeom>
          <a:noFill/>
        </p:spPr>
        <p:txBody>
          <a:bodyPr wrap="none" rtlCol="0">
            <a:spAutoFit/>
          </a:bodyPr>
          <a:lstStyle/>
          <a:p>
            <a:r>
              <a:rPr lang="en-US" u="sng" dirty="0" err="1"/>
              <a:t>d</a:t>
            </a:r>
            <a:r>
              <a:rPr lang="en-US" u="sng" dirty="0" err="1" smtClean="0"/>
              <a:t>ec</a:t>
            </a:r>
            <a:r>
              <a:rPr lang="en-US" dirty="0" smtClean="0"/>
              <a:t> = </a:t>
            </a:r>
            <a:r>
              <a:rPr lang="en-US" u="sng" dirty="0" smtClean="0"/>
              <a:t>hex</a:t>
            </a:r>
          </a:p>
          <a:p>
            <a:r>
              <a:rPr lang="en-US" dirty="0" smtClean="0"/>
              <a:t>10   =  0xa</a:t>
            </a:r>
          </a:p>
          <a:p>
            <a:r>
              <a:rPr lang="en-US" dirty="0" smtClean="0"/>
              <a:t>11   =  0xb</a:t>
            </a:r>
          </a:p>
          <a:p>
            <a:r>
              <a:rPr lang="en-US" dirty="0" smtClean="0"/>
              <a:t>12   =  0xc</a:t>
            </a:r>
          </a:p>
          <a:p>
            <a:r>
              <a:rPr lang="en-US" dirty="0" smtClean="0"/>
              <a:t>13   =  0xd</a:t>
            </a:r>
          </a:p>
          <a:p>
            <a:r>
              <a:rPr lang="en-US" dirty="0" smtClean="0"/>
              <a:t>14   =  0xe</a:t>
            </a:r>
          </a:p>
          <a:p>
            <a:r>
              <a:rPr lang="en-US" dirty="0" smtClean="0"/>
              <a:t>15   =  0xf</a:t>
            </a:r>
          </a:p>
        </p:txBody>
      </p:sp>
      <p:sp>
        <p:nvSpPr>
          <p:cNvPr id="10" name="TextBox 9"/>
          <p:cNvSpPr txBox="1"/>
          <p:nvPr/>
        </p:nvSpPr>
        <p:spPr>
          <a:xfrm>
            <a:off x="7637141" y="2895600"/>
            <a:ext cx="821059" cy="2031325"/>
          </a:xfrm>
          <a:prstGeom prst="rect">
            <a:avLst/>
          </a:prstGeom>
          <a:noFill/>
        </p:spPr>
        <p:txBody>
          <a:bodyPr wrap="none" rtlCol="0">
            <a:spAutoFit/>
          </a:bodyPr>
          <a:lstStyle/>
          <a:p>
            <a:r>
              <a:rPr lang="en-US" dirty="0" smtClean="0"/>
              <a:t>= </a:t>
            </a:r>
            <a:r>
              <a:rPr lang="en-US" u="sng" dirty="0" smtClean="0"/>
              <a:t>bin</a:t>
            </a:r>
          </a:p>
          <a:p>
            <a:r>
              <a:rPr lang="en-US" dirty="0" smtClean="0"/>
              <a:t>= 1010</a:t>
            </a:r>
          </a:p>
          <a:p>
            <a:r>
              <a:rPr lang="en-US" dirty="0" smtClean="0"/>
              <a:t>= 1011</a:t>
            </a:r>
          </a:p>
          <a:p>
            <a:r>
              <a:rPr lang="en-US" dirty="0" smtClean="0"/>
              <a:t>= 1100</a:t>
            </a:r>
          </a:p>
          <a:p>
            <a:r>
              <a:rPr lang="en-US" dirty="0" smtClean="0"/>
              <a:t>= 1101</a:t>
            </a:r>
          </a:p>
          <a:p>
            <a:r>
              <a:rPr lang="en-US" dirty="0" smtClean="0"/>
              <a:t>= 1110</a:t>
            </a:r>
          </a:p>
          <a:p>
            <a:r>
              <a:rPr lang="en-US" dirty="0" smtClean="0"/>
              <a:t>= 1111</a:t>
            </a:r>
          </a:p>
        </p:txBody>
      </p:sp>
      <p:sp>
        <p:nvSpPr>
          <p:cNvPr id="5" name="Oval 4"/>
          <p:cNvSpPr/>
          <p:nvPr/>
        </p:nvSpPr>
        <p:spPr>
          <a:xfrm>
            <a:off x="1966397" y="3733800"/>
            <a:ext cx="457200" cy="5334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652197" y="3733800"/>
            <a:ext cx="1310203" cy="523220"/>
          </a:xfrm>
          <a:prstGeom prst="rect">
            <a:avLst/>
          </a:prstGeom>
          <a:solidFill>
            <a:schemeClr val="bg2"/>
          </a:solidFill>
        </p:spPr>
        <p:txBody>
          <a:bodyPr wrap="square" rtlCol="0">
            <a:spAutoFit/>
          </a:bodyPr>
          <a:lstStyle/>
          <a:p>
            <a:r>
              <a:rPr lang="en-US" sz="2800" dirty="0" smtClean="0"/>
              <a:t>    ?    </a:t>
            </a:r>
            <a:endParaRPr lang="en-US" sz="2800" dirty="0"/>
          </a:p>
        </p:txBody>
      </p:sp>
    </p:spTree>
    <p:extLst>
      <p:ext uri="{BB962C8B-B14F-4D97-AF65-F5344CB8AC3E}">
        <p14:creationId xmlns:p14="http://schemas.microsoft.com/office/powerpoint/2010/main" val="23321433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7" end="7"/>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4" grpId="0"/>
      <p:bldP spid="10" grpId="0"/>
      <p:bldP spid="5" grpId="0"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525000" cy="56388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a:t>
            </a:r>
            <a:r>
              <a:rPr lang="en-US" dirty="0" smtClean="0"/>
              <a:t> </a:t>
            </a:r>
            <a:r>
              <a:rPr lang="en-US" dirty="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a:t>
            </a:r>
            <a:r>
              <a:rPr lang="en-US" dirty="0"/>
              <a:t>by </a:t>
            </a:r>
            <a:r>
              <a:rPr lang="en-US" dirty="0" smtClean="0"/>
              <a:t>base, write remainder, move </a:t>
            </a:r>
            <a:r>
              <a:rPr lang="en-US" dirty="0"/>
              <a:t>left with </a:t>
            </a:r>
            <a:r>
              <a:rPr lang="en-US" dirty="0" smtClean="0"/>
              <a:t>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10 = 63	</a:t>
            </a:r>
            <a:r>
              <a:rPr lang="en-US" dirty="0">
                <a:sym typeface="Symbol"/>
              </a:rPr>
              <a:t> </a:t>
            </a:r>
            <a:r>
              <a:rPr lang="en-US" dirty="0" smtClean="0">
                <a:sym typeface="Symbol"/>
              </a:rPr>
              <a:t> remainder  </a:t>
            </a:r>
            <a:r>
              <a:rPr lang="en-US" dirty="0" smtClean="0">
                <a:solidFill>
                  <a:schemeClr val="accent5">
                    <a:lumMod val="60000"/>
                    <a:lumOff val="40000"/>
                  </a:schemeClr>
                </a:solidFill>
                <a:sym typeface="Symbol"/>
              </a:rPr>
              <a:t>7</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63  </a:t>
            </a:r>
            <a:r>
              <a:rPr lang="en-US" dirty="0">
                <a:sym typeface="Symbol"/>
              </a:rPr>
              <a:t>10 </a:t>
            </a:r>
            <a:r>
              <a:rPr lang="en-US" dirty="0" smtClean="0">
                <a:sym typeface="Symbol"/>
              </a:rPr>
              <a:t>= 6    remainder   </a:t>
            </a:r>
            <a:r>
              <a:rPr lang="en-US" dirty="0" smtClean="0">
                <a:solidFill>
                  <a:schemeClr val="accent5">
                    <a:lumMod val="60000"/>
                    <a:lumOff val="40000"/>
                  </a:schemeClr>
                </a:solidFill>
                <a:sym typeface="Symbol"/>
              </a:rPr>
              <a:t>3</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  </a:t>
            </a:r>
            <a:r>
              <a:rPr lang="en-US" dirty="0">
                <a:sym typeface="Symbol"/>
              </a:rPr>
              <a:t>10 </a:t>
            </a:r>
            <a:r>
              <a:rPr lang="en-US" dirty="0" smtClean="0">
                <a:sym typeface="Symbol"/>
              </a:rPr>
              <a:t>= 0    remainder   </a:t>
            </a:r>
            <a:r>
              <a:rPr lang="en-US" dirty="0" smtClean="0">
                <a:solidFill>
                  <a:schemeClr val="accent5">
                    <a:lumMod val="60000"/>
                    <a:lumOff val="40000"/>
                  </a:schemeClr>
                </a:solidFill>
                <a:sym typeface="Symbol"/>
              </a:rPr>
              <a:t>6</a:t>
            </a:r>
            <a:endParaRPr lang="en-US" dirty="0">
              <a:solidFill>
                <a:schemeClr val="accent5">
                  <a:lumMod val="60000"/>
                  <a:lumOff val="40000"/>
                </a:schemeClr>
              </a:solidFill>
            </a:endParaRPr>
          </a:p>
        </p:txBody>
      </p:sp>
      <p:sp>
        <p:nvSpPr>
          <p:cNvPr id="2" name="Rectangle 1"/>
          <p:cNvSpPr/>
          <p:nvPr/>
        </p:nvSpPr>
        <p:spPr>
          <a:xfrm>
            <a:off x="4648200" y="2514600"/>
            <a:ext cx="381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9200" y="23622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029200" y="3505200"/>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Tree>
    <p:extLst>
      <p:ext uri="{BB962C8B-B14F-4D97-AF65-F5344CB8AC3E}">
        <p14:creationId xmlns:p14="http://schemas.microsoft.com/office/powerpoint/2010/main" val="25722418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fontScale="85000" lnSpcReduction="20000"/>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2 number to base 8 (</a:t>
            </a:r>
            <a:r>
              <a:rPr lang="en-US" dirty="0" err="1" smtClean="0"/>
              <a:t>oct</a:t>
            </a:r>
            <a:r>
              <a:rPr lang="en-US" dirty="0" smtClean="0"/>
              <a:t>) or 16 (hex)</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Binary</a:t>
            </a:r>
            <a:r>
              <a:rPr lang="en-US" sz="2800" dirty="0" smtClean="0">
                <a:solidFill>
                  <a:schemeClr val="accent1"/>
                </a:solidFill>
                <a:sym typeface="Symbol"/>
              </a:rPr>
              <a:t> </a:t>
            </a:r>
            <a:r>
              <a:rPr lang="en-US" sz="2800" dirty="0" smtClean="0">
                <a:sym typeface="Symbol"/>
              </a:rPr>
              <a:t>to</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Hexadecimal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a:t>
            </a:r>
            <a:r>
              <a:rPr lang="en-US" sz="2400" dirty="0" smtClean="0">
                <a:sym typeface="Symbol"/>
              </a:rPr>
              <a:t>onvert each </a:t>
            </a:r>
            <a:r>
              <a:rPr lang="en-US" sz="2400" dirty="0" smtClean="0">
                <a:solidFill>
                  <a:schemeClr val="accent5">
                    <a:lumMod val="60000"/>
                    <a:lumOff val="40000"/>
                  </a:schemeClr>
                </a:solidFill>
                <a:sym typeface="Symbol"/>
              </a:rPr>
              <a:t>nibble</a:t>
            </a:r>
            <a:r>
              <a:rPr lang="en-US" sz="2400" dirty="0" smtClean="0">
                <a:sym typeface="Symbol"/>
              </a:rPr>
              <a:t> (group of four bits) from binary to hex</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A nibble (four bits) ranges in value from 0…15, which is one hex digit</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Range: 0000…1111 (binary) =&gt; 0x0 …0xF (hex) =&gt; 0…15 (decimal)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E.g. </a:t>
            </a:r>
            <a:r>
              <a:rPr lang="en-US" sz="2400" dirty="0">
                <a:solidFill>
                  <a:schemeClr val="accent5">
                    <a:lumMod val="60000"/>
                    <a:lumOff val="40000"/>
                  </a:schemeClr>
                </a:solidFill>
                <a:sym typeface="Symbol"/>
              </a:rPr>
              <a:t>0b10  </a:t>
            </a:r>
            <a:r>
              <a:rPr lang="en-US" sz="2400" dirty="0" smtClean="0">
                <a:solidFill>
                  <a:schemeClr val="accent5">
                    <a:lumMod val="60000"/>
                    <a:lumOff val="40000"/>
                  </a:schemeClr>
                </a:solidFill>
                <a:sym typeface="Symbol"/>
              </a:rPr>
              <a:t> 0111   1101</a:t>
            </a:r>
            <a:endParaRPr lang="en-US" sz="24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0b10</a:t>
            </a:r>
            <a:r>
              <a:rPr lang="en-US" sz="2000" dirty="0" smtClean="0">
                <a:solidFill>
                  <a:schemeClr val="accent1"/>
                </a:solidFill>
                <a:sym typeface="Symbol"/>
              </a:rPr>
              <a:t> </a:t>
            </a:r>
            <a:r>
              <a:rPr lang="en-US" sz="2000" dirty="0" smtClean="0">
                <a:sym typeface="Symbol"/>
              </a:rPr>
              <a:t>=</a:t>
            </a:r>
            <a:r>
              <a:rPr lang="en-US" sz="2000" dirty="0" smtClean="0">
                <a:solidFill>
                  <a:schemeClr val="accent5">
                    <a:lumMod val="60000"/>
                    <a:lumOff val="40000"/>
                  </a:schemeClr>
                </a:solidFill>
                <a:sym typeface="Symbol"/>
              </a:rPr>
              <a:t> 0x2</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0b0111</a:t>
            </a:r>
            <a:r>
              <a:rPr lang="en-US" sz="2000" dirty="0" smtClean="0">
                <a:sym typeface="Symbol"/>
              </a:rPr>
              <a:t> = </a:t>
            </a:r>
            <a:r>
              <a:rPr lang="en-US" sz="2000" dirty="0" smtClean="0">
                <a:solidFill>
                  <a:schemeClr val="accent5">
                    <a:lumMod val="60000"/>
                    <a:lumOff val="40000"/>
                  </a:schemeClr>
                </a:solidFill>
                <a:sym typeface="Symbol"/>
              </a:rPr>
              <a:t>0x7</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0b1101</a:t>
            </a:r>
            <a:r>
              <a:rPr lang="en-US" sz="2000" dirty="0" smtClean="0">
                <a:sym typeface="Symbol"/>
              </a:rPr>
              <a:t> = </a:t>
            </a:r>
            <a:r>
              <a:rPr lang="en-US" sz="2000" dirty="0" smtClean="0">
                <a:solidFill>
                  <a:schemeClr val="accent5">
                    <a:lumMod val="60000"/>
                    <a:lumOff val="40000"/>
                  </a:schemeClr>
                </a:solidFill>
                <a:sym typeface="Symbol"/>
              </a:rPr>
              <a:t>0xd</a:t>
            </a:r>
            <a:r>
              <a:rPr lang="en-US" sz="2000" dirty="0" smtClean="0">
                <a:solidFill>
                  <a:schemeClr val="accent1"/>
                </a:solidFill>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200" dirty="0" smtClean="0">
              <a:solidFill>
                <a:schemeClr val="accent1"/>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Thus,</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637</a:t>
            </a:r>
            <a:r>
              <a:rPr lang="en-US" sz="2000" dirty="0" smtClean="0">
                <a:solidFill>
                  <a:schemeClr val="accent1"/>
                </a:solidFill>
                <a:sym typeface="Symbol"/>
              </a:rPr>
              <a:t> </a:t>
            </a:r>
            <a:r>
              <a:rPr lang="en-US" sz="2000" dirty="0" smtClean="0">
                <a:sym typeface="Symbol"/>
              </a:rPr>
              <a:t>=</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0x27d</a:t>
            </a:r>
            <a:r>
              <a:rPr lang="en-US" sz="2000" dirty="0" smtClean="0">
                <a:solidFill>
                  <a:schemeClr val="accent1"/>
                </a:solidFill>
                <a:sym typeface="Symbol"/>
              </a:rPr>
              <a:t> </a:t>
            </a:r>
            <a:r>
              <a:rPr lang="en-US" sz="2000" dirty="0" smtClean="0">
                <a:sym typeface="Symbol"/>
              </a:rPr>
              <a:t>=</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0b10 0111 1101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Binary</a:t>
            </a:r>
            <a:r>
              <a:rPr lang="en-US" sz="2800" dirty="0" smtClean="0">
                <a:solidFill>
                  <a:schemeClr val="accent1"/>
                </a:solidFill>
                <a:sym typeface="Symbol"/>
              </a:rPr>
              <a:t> </a:t>
            </a:r>
            <a:r>
              <a:rPr lang="en-US" sz="2800" dirty="0">
                <a:sym typeface="Symbol"/>
              </a:rPr>
              <a:t>to</a:t>
            </a:r>
            <a:r>
              <a:rPr lang="en-US" sz="2800" dirty="0">
                <a:solidFill>
                  <a:schemeClr val="accent1"/>
                </a:solidFill>
                <a:sym typeface="Symbol"/>
              </a:rPr>
              <a:t> </a:t>
            </a:r>
            <a:r>
              <a:rPr lang="en-US" sz="2800" dirty="0" smtClean="0">
                <a:solidFill>
                  <a:schemeClr val="accent5">
                    <a:lumMod val="60000"/>
                    <a:lumOff val="40000"/>
                  </a:schemeClr>
                </a:solidFill>
                <a:sym typeface="Symbol"/>
              </a:rPr>
              <a:t>Octal</a:t>
            </a:r>
            <a:endParaRPr lang="en-US" sz="2800" dirty="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Convert each </a:t>
            </a:r>
            <a:r>
              <a:rPr lang="en-US" sz="2400" dirty="0" smtClean="0">
                <a:solidFill>
                  <a:schemeClr val="accent5">
                    <a:lumMod val="60000"/>
                    <a:lumOff val="40000"/>
                  </a:schemeClr>
                </a:solidFill>
                <a:sym typeface="Symbol"/>
              </a:rPr>
              <a:t>group </a:t>
            </a:r>
            <a:r>
              <a:rPr lang="en-US" sz="2400" dirty="0">
                <a:solidFill>
                  <a:schemeClr val="accent5">
                    <a:lumMod val="60000"/>
                    <a:lumOff val="40000"/>
                  </a:schemeClr>
                </a:solidFill>
                <a:sym typeface="Symbol"/>
              </a:rPr>
              <a:t>of </a:t>
            </a:r>
            <a:r>
              <a:rPr lang="en-US" sz="2400" dirty="0" smtClean="0">
                <a:solidFill>
                  <a:schemeClr val="accent5">
                    <a:lumMod val="60000"/>
                    <a:lumOff val="40000"/>
                  </a:schemeClr>
                </a:solidFill>
                <a:sym typeface="Symbol"/>
              </a:rPr>
              <a:t>three bits</a:t>
            </a:r>
            <a:r>
              <a:rPr lang="en-US" sz="2400" dirty="0" smtClean="0">
                <a:sym typeface="Symbol"/>
              </a:rPr>
              <a:t> </a:t>
            </a:r>
            <a:r>
              <a:rPr lang="en-US" sz="2400" dirty="0">
                <a:sym typeface="Symbol"/>
              </a:rPr>
              <a:t>from binary to </a:t>
            </a:r>
            <a:r>
              <a:rPr lang="en-US" sz="2400" dirty="0" err="1" smtClean="0">
                <a:sym typeface="Symbol"/>
              </a:rPr>
              <a:t>oct</a:t>
            </a:r>
            <a:endParaRPr lang="en-US" sz="2400" dirty="0">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Three bits range </a:t>
            </a:r>
            <a:r>
              <a:rPr lang="en-US" sz="2400" dirty="0">
                <a:sym typeface="Symbol"/>
              </a:rPr>
              <a:t>in value from </a:t>
            </a:r>
            <a:r>
              <a:rPr lang="en-US" sz="2400" dirty="0" smtClean="0">
                <a:sym typeface="Symbol"/>
              </a:rPr>
              <a:t>0…7, </a:t>
            </a:r>
            <a:r>
              <a:rPr lang="en-US" sz="2400" dirty="0">
                <a:sym typeface="Symbol"/>
              </a:rPr>
              <a:t>which is one </a:t>
            </a:r>
            <a:r>
              <a:rPr lang="en-US" sz="2400" dirty="0" smtClean="0">
                <a:sym typeface="Symbol"/>
              </a:rPr>
              <a:t>octal </a:t>
            </a:r>
            <a:r>
              <a:rPr lang="en-US" sz="2400" dirty="0">
                <a:sym typeface="Symbol"/>
              </a:rPr>
              <a:t>digit</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ym typeface="Symbol"/>
              </a:rPr>
              <a:t>Range: 0000…1111 (binary) =&gt; 0x0 …0xF (hex) =&gt; 0…15 (decimal)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E.g. </a:t>
            </a:r>
            <a:r>
              <a:rPr lang="en-US" sz="2400" dirty="0" smtClean="0">
                <a:solidFill>
                  <a:schemeClr val="accent5">
                    <a:lumMod val="60000"/>
                    <a:lumOff val="40000"/>
                  </a:schemeClr>
                </a:solidFill>
                <a:sym typeface="Symbol"/>
              </a:rPr>
              <a:t>0b1  001   111   101</a:t>
            </a:r>
            <a:endParaRPr lang="en-US" sz="24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0b1 </a:t>
            </a:r>
            <a:r>
              <a:rPr lang="en-US" sz="2000" dirty="0">
                <a:sym typeface="Symbol"/>
              </a:rPr>
              <a:t>=</a:t>
            </a:r>
            <a:r>
              <a:rPr lang="en-US" sz="2000" dirty="0">
                <a:solidFill>
                  <a:schemeClr val="accent1"/>
                </a:solidFill>
                <a:sym typeface="Symbol"/>
              </a:rPr>
              <a:t> </a:t>
            </a:r>
            <a:r>
              <a:rPr lang="en-US" sz="2000" dirty="0" smtClean="0">
                <a:solidFill>
                  <a:schemeClr val="accent5">
                    <a:lumMod val="60000"/>
                    <a:lumOff val="40000"/>
                  </a:schemeClr>
                </a:solidFill>
                <a:sym typeface="Symbol"/>
              </a:rPr>
              <a:t>0x1</a:t>
            </a:r>
            <a:endParaRPr lang="en-US" sz="20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0b001</a:t>
            </a:r>
            <a:r>
              <a:rPr lang="en-US" sz="2000" dirty="0" smtClean="0">
                <a:sym typeface="Symbol"/>
              </a:rPr>
              <a:t> </a:t>
            </a:r>
            <a:r>
              <a:rPr lang="en-US" sz="2000" dirty="0">
                <a:sym typeface="Symbol"/>
              </a:rPr>
              <a:t>= </a:t>
            </a:r>
            <a:r>
              <a:rPr lang="en-US" sz="2000" dirty="0" smtClean="0">
                <a:solidFill>
                  <a:schemeClr val="accent5">
                    <a:lumMod val="60000"/>
                    <a:lumOff val="40000"/>
                  </a:schemeClr>
                </a:solidFill>
                <a:sym typeface="Symbol"/>
              </a:rPr>
              <a:t>0x1</a:t>
            </a:r>
            <a:endParaRPr lang="en-US" sz="20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0b111</a:t>
            </a:r>
            <a:r>
              <a:rPr lang="en-US" sz="2000" dirty="0" smtClean="0">
                <a:sym typeface="Symbol"/>
              </a:rPr>
              <a:t> </a:t>
            </a:r>
            <a:r>
              <a:rPr lang="en-US" sz="2000" dirty="0">
                <a:sym typeface="Symbol"/>
              </a:rPr>
              <a:t>= </a:t>
            </a:r>
            <a:r>
              <a:rPr lang="en-US" sz="2000" dirty="0" smtClean="0">
                <a:solidFill>
                  <a:schemeClr val="accent5">
                    <a:lumMod val="60000"/>
                    <a:lumOff val="40000"/>
                  </a:schemeClr>
                </a:solidFill>
                <a:sym typeface="Symbol"/>
              </a:rPr>
              <a:t>0x7</a:t>
            </a:r>
            <a:r>
              <a:rPr lang="en-US" sz="2000" dirty="0" smtClean="0">
                <a:solidFill>
                  <a:schemeClr val="accent1"/>
                </a:solidFill>
                <a:sym typeface="Symbol"/>
              </a:rPr>
              <a:t>  </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5">
                    <a:lumMod val="60000"/>
                    <a:lumOff val="40000"/>
                  </a:schemeClr>
                </a:solidFill>
                <a:sym typeface="Symbol"/>
              </a:rPr>
              <a:t>0b101</a:t>
            </a:r>
            <a:r>
              <a:rPr lang="en-US" sz="2000" dirty="0" smtClean="0">
                <a:solidFill>
                  <a:schemeClr val="accent1"/>
                </a:solidFill>
                <a:sym typeface="Symbol"/>
              </a:rPr>
              <a:t> </a:t>
            </a:r>
            <a:r>
              <a:rPr lang="en-US" sz="2000" dirty="0" smtClean="0">
                <a:solidFill>
                  <a:schemeClr val="bg1"/>
                </a:solidFill>
                <a:sym typeface="Symbol"/>
              </a:rPr>
              <a:t>=</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0x5</a:t>
            </a:r>
            <a:endParaRPr lang="en-US" sz="12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ym typeface="Symbol"/>
              </a:rPr>
              <a:t>Thus,</a:t>
            </a:r>
            <a:r>
              <a:rPr lang="en-US" sz="2000" dirty="0">
                <a:solidFill>
                  <a:schemeClr val="accent1"/>
                </a:solidFill>
                <a:sym typeface="Symbol"/>
              </a:rPr>
              <a:t> </a:t>
            </a:r>
            <a:r>
              <a:rPr lang="en-US" sz="2000" dirty="0">
                <a:solidFill>
                  <a:schemeClr val="accent5">
                    <a:lumMod val="60000"/>
                    <a:lumOff val="40000"/>
                  </a:schemeClr>
                </a:solidFill>
                <a:sym typeface="Symbol"/>
              </a:rPr>
              <a:t>637</a:t>
            </a:r>
            <a:r>
              <a:rPr lang="en-US" sz="2000" dirty="0">
                <a:solidFill>
                  <a:schemeClr val="accent1"/>
                </a:solidFill>
                <a:sym typeface="Symbol"/>
              </a:rPr>
              <a:t> </a:t>
            </a:r>
            <a:r>
              <a:rPr lang="en-US" sz="2000" dirty="0">
                <a:sym typeface="Symbol"/>
              </a:rPr>
              <a:t>=</a:t>
            </a:r>
            <a:r>
              <a:rPr lang="en-US" sz="2000" dirty="0">
                <a:solidFill>
                  <a:schemeClr val="accent1"/>
                </a:solidFill>
                <a:sym typeface="Symbol"/>
              </a:rPr>
              <a:t> </a:t>
            </a:r>
            <a:r>
              <a:rPr lang="en-US" sz="2000" dirty="0" smtClean="0">
                <a:solidFill>
                  <a:schemeClr val="accent5">
                    <a:lumMod val="60000"/>
                    <a:lumOff val="40000"/>
                  </a:schemeClr>
                </a:solidFill>
                <a:sym typeface="Symbol"/>
              </a:rPr>
              <a:t>0o1175 </a:t>
            </a:r>
            <a:r>
              <a:rPr lang="en-US" sz="2000" dirty="0">
                <a:solidFill>
                  <a:schemeClr val="accent5">
                    <a:lumMod val="60000"/>
                    <a:lumOff val="40000"/>
                  </a:schemeClr>
                </a:solidFill>
                <a:sym typeface="Symbol"/>
              </a:rPr>
              <a:t>= 0b10 0111 </a:t>
            </a:r>
            <a:r>
              <a:rPr lang="en-US" sz="2000" dirty="0" smtClean="0">
                <a:solidFill>
                  <a:schemeClr val="accent5">
                    <a:lumMod val="60000"/>
                    <a:lumOff val="40000"/>
                  </a:schemeClr>
                </a:solidFill>
                <a:sym typeface="Symbol"/>
              </a:rPr>
              <a:t>1101</a:t>
            </a:r>
            <a:endParaRPr lang="en-US" sz="2000" dirty="0">
              <a:solidFill>
                <a:schemeClr val="accent5">
                  <a:lumMod val="60000"/>
                  <a:lumOff val="40000"/>
                </a:schemeClr>
              </a:solidFill>
              <a:sym typeface="Symbol"/>
            </a:endParaRPr>
          </a:p>
        </p:txBody>
      </p:sp>
    </p:spTree>
    <p:extLst>
      <p:ext uri="{BB962C8B-B14F-4D97-AF65-F5344CB8AC3E}">
        <p14:creationId xmlns:p14="http://schemas.microsoft.com/office/powerpoint/2010/main" val="20131703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722">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722">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7" end="1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722">
                                            <p:txEl>
                                              <p:pRg st="18" end="1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722">
                                            <p:txEl>
                                              <p:pRg st="19" end="1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0722">
                                            <p:txEl>
                                              <p:pRg st="20" end="2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0722">
                                            <p:txEl>
                                              <p:pRg st="21" end="21"/>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72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We can represent any number in any base</a:t>
            </a:r>
          </a:p>
          <a:p>
            <a:pPr lvl="1"/>
            <a:r>
              <a:rPr lang="en-US" dirty="0" smtClean="0"/>
              <a:t>Base 10 – </a:t>
            </a:r>
            <a:r>
              <a:rPr lang="en-US" dirty="0" smtClean="0">
                <a:solidFill>
                  <a:schemeClr val="accent5">
                    <a:lumMod val="60000"/>
                    <a:lumOff val="40000"/>
                  </a:schemeClr>
                </a:solidFill>
              </a:rPr>
              <a:t>Decimal</a:t>
            </a:r>
          </a:p>
          <a:p>
            <a:pPr lvl="2"/>
            <a:endParaRPr lang="en-US" dirty="0" smtClean="0"/>
          </a:p>
          <a:p>
            <a:pPr lvl="2"/>
            <a:endParaRPr lang="en-US" dirty="0" smtClean="0"/>
          </a:p>
          <a:p>
            <a:pPr lvl="1"/>
            <a:r>
              <a:rPr lang="en-US" dirty="0" smtClean="0"/>
              <a:t>Base 2 — </a:t>
            </a:r>
            <a:r>
              <a:rPr lang="en-US" dirty="0" smtClean="0">
                <a:solidFill>
                  <a:schemeClr val="accent5">
                    <a:lumMod val="60000"/>
                    <a:lumOff val="40000"/>
                  </a:schemeClr>
                </a:solidFill>
              </a:rPr>
              <a:t>Binary</a:t>
            </a:r>
          </a:p>
          <a:p>
            <a:pPr lvl="2"/>
            <a:endParaRPr lang="en-US" dirty="0">
              <a:solidFill>
                <a:schemeClr val="accent1"/>
              </a:solidFill>
            </a:endParaRPr>
          </a:p>
          <a:p>
            <a:pPr lvl="2"/>
            <a:endParaRPr lang="en-US" dirty="0" smtClean="0">
              <a:solidFill>
                <a:schemeClr val="accent1"/>
              </a:solidFill>
            </a:endParaRPr>
          </a:p>
          <a:p>
            <a:pPr lvl="1"/>
            <a:r>
              <a:rPr lang="en-US" dirty="0" smtClean="0"/>
              <a:t>Base 8 — </a:t>
            </a:r>
            <a:r>
              <a:rPr lang="en-US" dirty="0" smtClean="0">
                <a:solidFill>
                  <a:schemeClr val="accent5">
                    <a:lumMod val="60000"/>
                    <a:lumOff val="40000"/>
                  </a:schemeClr>
                </a:solidFill>
              </a:rPr>
              <a:t>Octal</a:t>
            </a:r>
          </a:p>
          <a:p>
            <a:pPr lvl="2"/>
            <a:endParaRPr lang="en-US" dirty="0">
              <a:solidFill>
                <a:schemeClr val="accent1"/>
              </a:solidFill>
            </a:endParaRPr>
          </a:p>
          <a:p>
            <a:pPr lvl="2"/>
            <a:endParaRPr lang="en-US" dirty="0" smtClean="0">
              <a:solidFill>
                <a:schemeClr val="accent1"/>
              </a:solidFill>
            </a:endParaRPr>
          </a:p>
          <a:p>
            <a:pPr lvl="1"/>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381000" y="2117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 Summary</a:t>
            </a:r>
            <a:endParaRPr lang="en-US" dirty="0"/>
          </a:p>
        </p:txBody>
      </p:sp>
      <p:grpSp>
        <p:nvGrpSpPr>
          <p:cNvPr id="25" name="Group 24"/>
          <p:cNvGrpSpPr/>
          <p:nvPr/>
        </p:nvGrpSpPr>
        <p:grpSpPr>
          <a:xfrm>
            <a:off x="533400" y="2133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04800" y="31242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14" name="Text Box 6"/>
          <p:cNvSpPr txBox="1">
            <a:spLocks noChangeArrowheads="1"/>
          </p:cNvSpPr>
          <p:nvPr>
            <p:custDataLst>
              <p:tags r:id="rId2"/>
            </p:custDataLst>
          </p:nvPr>
        </p:nvSpPr>
        <p:spPr bwMode="auto">
          <a:xfrm>
            <a:off x="381000" y="35842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6" name="Group 25"/>
          <p:cNvGrpSpPr/>
          <p:nvPr/>
        </p:nvGrpSpPr>
        <p:grpSpPr>
          <a:xfrm>
            <a:off x="381000" y="3581400"/>
            <a:ext cx="3124200" cy="0"/>
            <a:chOff x="4953000" y="4724400"/>
            <a:chExt cx="3124200" cy="0"/>
          </a:xfrm>
        </p:grpSpPr>
        <p:cxnSp>
          <p:nvCxnSpPr>
            <p:cNvPr id="15" name="Straight Connector 14"/>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304800" y="5867400"/>
            <a:ext cx="1483098" cy="584775"/>
          </a:xfrm>
          <a:prstGeom prst="rect">
            <a:avLst/>
          </a:prstGeom>
          <a:noFill/>
        </p:spPr>
        <p:txBody>
          <a:bodyPr wrap="none" rtlCol="0">
            <a:spAutoFit/>
          </a:bodyPr>
          <a:lstStyle/>
          <a:p>
            <a:r>
              <a:rPr lang="en-US" sz="3200" dirty="0" smtClean="0"/>
              <a:t>0x 2 7 d</a:t>
            </a:r>
            <a:endParaRPr lang="en-US" sz="3200" dirty="0"/>
          </a:p>
        </p:txBody>
      </p:sp>
      <p:sp>
        <p:nvSpPr>
          <p:cNvPr id="28" name="Text Box 6"/>
          <p:cNvSpPr txBox="1">
            <a:spLocks noChangeArrowheads="1"/>
          </p:cNvSpPr>
          <p:nvPr>
            <p:custDataLst>
              <p:tags r:id="rId3"/>
            </p:custDataLst>
          </p:nvPr>
        </p:nvSpPr>
        <p:spPr bwMode="auto">
          <a:xfrm>
            <a:off x="769165" y="63080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9" name="Group 28"/>
          <p:cNvGrpSpPr/>
          <p:nvPr/>
        </p:nvGrpSpPr>
        <p:grpSpPr>
          <a:xfrm>
            <a:off x="845365" y="6324600"/>
            <a:ext cx="838200" cy="0"/>
            <a:chOff x="5638800" y="4724400"/>
            <a:chExt cx="838200" cy="0"/>
          </a:xfrm>
        </p:grpSpPr>
        <p:cxnSp>
          <p:nvCxnSpPr>
            <p:cNvPr id="32" name="Straight Connector 31"/>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304800" y="4495800"/>
            <a:ext cx="1814920" cy="584775"/>
          </a:xfrm>
          <a:prstGeom prst="rect">
            <a:avLst/>
          </a:prstGeom>
          <a:noFill/>
        </p:spPr>
        <p:txBody>
          <a:bodyPr wrap="none" rtlCol="0">
            <a:spAutoFit/>
          </a:bodyPr>
          <a:lstStyle/>
          <a:p>
            <a:r>
              <a:rPr lang="en-US" sz="3200" dirty="0" smtClean="0"/>
              <a:t>0o 1 1 7 5</a:t>
            </a:r>
            <a:endParaRPr lang="en-US" sz="3200" dirty="0"/>
          </a:p>
        </p:txBody>
      </p:sp>
      <p:sp>
        <p:nvSpPr>
          <p:cNvPr id="41" name="Text Box 6"/>
          <p:cNvSpPr txBox="1">
            <a:spLocks noChangeArrowheads="1"/>
          </p:cNvSpPr>
          <p:nvPr>
            <p:custDataLst>
              <p:tags r:id="rId4"/>
            </p:custDataLst>
          </p:nvPr>
        </p:nvSpPr>
        <p:spPr bwMode="auto">
          <a:xfrm>
            <a:off x="893227" y="49364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42" name="Group 41"/>
          <p:cNvGrpSpPr/>
          <p:nvPr/>
        </p:nvGrpSpPr>
        <p:grpSpPr>
          <a:xfrm>
            <a:off x="893227" y="4953000"/>
            <a:ext cx="1143000" cy="0"/>
            <a:chOff x="6934200" y="4724400"/>
            <a:chExt cx="1143000" cy="0"/>
          </a:xfrm>
        </p:grpSpPr>
        <p:cxnSp>
          <p:nvCxnSpPr>
            <p:cNvPr id="49" name="Straight Connector 48"/>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430306" y="1676400"/>
            <a:ext cx="1088760" cy="584775"/>
          </a:xfrm>
          <a:prstGeom prst="rect">
            <a:avLst/>
          </a:prstGeom>
          <a:noFill/>
        </p:spPr>
        <p:txBody>
          <a:bodyPr wrap="none" rtlCol="0">
            <a:spAutoFit/>
          </a:bodyPr>
          <a:lstStyle/>
          <a:p>
            <a:r>
              <a:rPr lang="en-US" sz="3200" dirty="0"/>
              <a:t> 6 3 7</a:t>
            </a:r>
          </a:p>
        </p:txBody>
      </p:sp>
      <p:sp>
        <p:nvSpPr>
          <p:cNvPr id="36" name="TextBox 35"/>
          <p:cNvSpPr txBox="1"/>
          <p:nvPr/>
        </p:nvSpPr>
        <p:spPr>
          <a:xfrm>
            <a:off x="3733800" y="1828800"/>
            <a:ext cx="3469219" cy="461665"/>
          </a:xfrm>
          <a:prstGeom prst="rect">
            <a:avLst/>
          </a:prstGeom>
          <a:noFill/>
        </p:spPr>
        <p:txBody>
          <a:bodyPr wrap="none" rtlCol="0">
            <a:spAutoFit/>
          </a:bodyPr>
          <a:lstStyle/>
          <a:p>
            <a:r>
              <a:rPr lang="en-US" sz="2400" dirty="0" smtClean="0"/>
              <a:t>6∙10</a:t>
            </a:r>
            <a:r>
              <a:rPr lang="en-US" sz="2400" baseline="30000" dirty="0" smtClean="0"/>
              <a:t>2</a:t>
            </a:r>
            <a:r>
              <a:rPr lang="en-US" sz="2400" dirty="0" smtClean="0"/>
              <a:t> + 3∙10</a:t>
            </a:r>
            <a:r>
              <a:rPr lang="en-US" sz="2400" baseline="30000" dirty="0"/>
              <a:t>1</a:t>
            </a:r>
            <a:r>
              <a:rPr lang="en-US" sz="2400" dirty="0" smtClean="0"/>
              <a:t> + 7∙10</a:t>
            </a:r>
            <a:r>
              <a:rPr lang="en-US" sz="2400" baseline="30000" dirty="0"/>
              <a:t>0</a:t>
            </a:r>
            <a:r>
              <a:rPr lang="en-US" sz="2400" dirty="0" smtClean="0"/>
              <a:t> = 637</a:t>
            </a:r>
            <a:endParaRPr lang="en-US" sz="2400" dirty="0"/>
          </a:p>
        </p:txBody>
      </p:sp>
      <p:sp>
        <p:nvSpPr>
          <p:cNvPr id="37" name="TextBox 36"/>
          <p:cNvSpPr txBox="1"/>
          <p:nvPr/>
        </p:nvSpPr>
        <p:spPr>
          <a:xfrm>
            <a:off x="3938843" y="3272135"/>
            <a:ext cx="5357557" cy="461665"/>
          </a:xfrm>
          <a:prstGeom prst="rect">
            <a:avLst/>
          </a:prstGeom>
          <a:noFill/>
        </p:spPr>
        <p:txBody>
          <a:bodyPr wrap="none" rtlCol="0">
            <a:spAutoFit/>
          </a:bodyPr>
          <a:lstStyle/>
          <a:p>
            <a:r>
              <a:rPr lang="en-US" sz="2400" dirty="0" smtClean="0"/>
              <a:t>1∙2</a:t>
            </a:r>
            <a:r>
              <a:rPr lang="en-US" sz="2400" baseline="30000" dirty="0" smtClean="0"/>
              <a:t>9</a:t>
            </a:r>
            <a:r>
              <a:rPr lang="en-US" sz="2400" dirty="0" smtClean="0"/>
              <a:t>+1∙2</a:t>
            </a:r>
            <a:r>
              <a:rPr lang="en-US" sz="2400" baseline="30000" dirty="0" smtClean="0"/>
              <a:t>6</a:t>
            </a:r>
            <a:r>
              <a:rPr lang="en-US" sz="2400" dirty="0" smtClean="0"/>
              <a:t>+1∙2</a:t>
            </a:r>
            <a:r>
              <a:rPr lang="en-US" sz="2400" baseline="30000" dirty="0" smtClean="0"/>
              <a:t>5</a:t>
            </a:r>
            <a:r>
              <a:rPr lang="en-US" sz="2400" dirty="0" smtClean="0"/>
              <a:t>+1∙2</a:t>
            </a:r>
            <a:r>
              <a:rPr lang="en-US" sz="2400" baseline="30000" dirty="0" smtClean="0"/>
              <a:t>4</a:t>
            </a:r>
            <a:r>
              <a:rPr lang="en-US" sz="2400" dirty="0" smtClean="0"/>
              <a:t>+1∙2</a:t>
            </a:r>
            <a:r>
              <a:rPr lang="en-US" sz="2400" baseline="30000" dirty="0" smtClean="0"/>
              <a:t>3</a:t>
            </a:r>
            <a:r>
              <a:rPr lang="en-US" sz="2400" dirty="0" smtClean="0"/>
              <a:t>+1∙2</a:t>
            </a:r>
            <a:r>
              <a:rPr lang="en-US" sz="2400" baseline="30000" dirty="0" smtClean="0"/>
              <a:t>2</a:t>
            </a:r>
            <a:r>
              <a:rPr lang="en-US" sz="2400" dirty="0" smtClean="0"/>
              <a:t>+1∙2</a:t>
            </a:r>
            <a:r>
              <a:rPr lang="en-US" sz="2400" baseline="30000" dirty="0" smtClean="0"/>
              <a:t>0 </a:t>
            </a:r>
            <a:r>
              <a:rPr lang="en-US" sz="2400" dirty="0" smtClean="0"/>
              <a:t>= 637</a:t>
            </a:r>
            <a:endParaRPr lang="en-US" sz="2400" dirty="0"/>
          </a:p>
        </p:txBody>
      </p:sp>
      <p:sp>
        <p:nvSpPr>
          <p:cNvPr id="38" name="TextBox 37"/>
          <p:cNvSpPr txBox="1"/>
          <p:nvPr/>
        </p:nvSpPr>
        <p:spPr>
          <a:xfrm>
            <a:off x="4038600" y="4643735"/>
            <a:ext cx="3902030" cy="461665"/>
          </a:xfrm>
          <a:prstGeom prst="rect">
            <a:avLst/>
          </a:prstGeom>
          <a:noFill/>
        </p:spPr>
        <p:txBody>
          <a:bodyPr wrap="none" rtlCol="0">
            <a:spAutoFit/>
          </a:bodyPr>
          <a:lstStyle/>
          <a:p>
            <a:r>
              <a:rPr lang="en-US" sz="2400" dirty="0" smtClean="0"/>
              <a:t>1∙8</a:t>
            </a:r>
            <a:r>
              <a:rPr lang="en-US" sz="2400" baseline="30000" dirty="0" smtClean="0"/>
              <a:t>3</a:t>
            </a:r>
            <a:r>
              <a:rPr lang="en-US" sz="2400" dirty="0" smtClean="0"/>
              <a:t> + 1∙8</a:t>
            </a:r>
            <a:r>
              <a:rPr lang="en-US" sz="2400" baseline="30000" dirty="0"/>
              <a:t>2</a:t>
            </a:r>
            <a:r>
              <a:rPr lang="en-US" sz="2400" dirty="0" smtClean="0"/>
              <a:t> + 7∙8</a:t>
            </a:r>
            <a:r>
              <a:rPr lang="en-US" sz="2400" baseline="30000" dirty="0"/>
              <a:t>1</a:t>
            </a:r>
            <a:r>
              <a:rPr lang="en-US" sz="2400" dirty="0" smtClean="0"/>
              <a:t> </a:t>
            </a:r>
            <a:r>
              <a:rPr lang="en-US" sz="2400" dirty="0"/>
              <a:t>+ 5</a:t>
            </a:r>
            <a:r>
              <a:rPr lang="en-US" sz="2400" dirty="0" smtClean="0"/>
              <a:t>∙8</a:t>
            </a:r>
            <a:r>
              <a:rPr lang="en-US" sz="2400" baseline="30000" dirty="0"/>
              <a:t>0</a:t>
            </a:r>
            <a:r>
              <a:rPr lang="en-US" sz="2400" dirty="0" smtClean="0"/>
              <a:t> </a:t>
            </a:r>
            <a:r>
              <a:rPr lang="en-US" sz="2400" baseline="30000" dirty="0" smtClean="0"/>
              <a:t> </a:t>
            </a:r>
            <a:r>
              <a:rPr lang="en-US" sz="2400" dirty="0" smtClean="0"/>
              <a:t>= 637</a:t>
            </a:r>
            <a:endParaRPr lang="en-US" sz="2400" dirty="0"/>
          </a:p>
        </p:txBody>
      </p:sp>
      <p:sp>
        <p:nvSpPr>
          <p:cNvPr id="39" name="TextBox 38"/>
          <p:cNvSpPr txBox="1"/>
          <p:nvPr/>
        </p:nvSpPr>
        <p:spPr>
          <a:xfrm>
            <a:off x="4267200" y="6019800"/>
            <a:ext cx="356860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d∙16</a:t>
            </a:r>
            <a:r>
              <a:rPr lang="en-US" sz="2400" baseline="30000" dirty="0" smtClean="0"/>
              <a:t>0</a:t>
            </a:r>
            <a:r>
              <a:rPr lang="en-US" sz="2400" dirty="0" smtClean="0"/>
              <a:t>   = 637</a:t>
            </a:r>
            <a:endParaRPr lang="en-US" sz="2400" dirty="0"/>
          </a:p>
        </p:txBody>
      </p:sp>
      <p:sp>
        <p:nvSpPr>
          <p:cNvPr id="43" name="TextBox 42"/>
          <p:cNvSpPr txBox="1"/>
          <p:nvPr/>
        </p:nvSpPr>
        <p:spPr>
          <a:xfrm>
            <a:off x="4267200" y="6320135"/>
            <a:ext cx="357982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+ 13∙16</a:t>
            </a:r>
            <a:r>
              <a:rPr lang="en-US" sz="2400" baseline="30000" dirty="0" smtClean="0"/>
              <a:t>0</a:t>
            </a:r>
            <a:r>
              <a:rPr lang="en-US" sz="2400" dirty="0" smtClean="0"/>
              <a:t> = 637</a:t>
            </a:r>
            <a:endParaRPr lang="en-US" sz="2400" dirty="0"/>
          </a:p>
        </p:txBody>
      </p:sp>
      <p:sp>
        <p:nvSpPr>
          <p:cNvPr id="44" name="Oval 43"/>
          <p:cNvSpPr/>
          <p:nvPr/>
        </p:nvSpPr>
        <p:spPr>
          <a:xfrm>
            <a:off x="6133313" y="6019800"/>
            <a:ext cx="267487" cy="38546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133313" y="6400800"/>
            <a:ext cx="343687"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6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27" grpId="0"/>
      <p:bldP spid="28" grpId="0"/>
      <p:bldP spid="40" grpId="0"/>
      <p:bldP spid="41" grpId="0"/>
      <p:bldP spid="35" grpId="0"/>
      <p:bldP spid="36" grpId="0"/>
      <p:bldP spid="37" grpId="0"/>
      <p:bldP spid="38" grpId="0"/>
      <p:bldP spid="39" grpId="0"/>
      <p:bldP spid="43" grpId="0"/>
      <p:bldP spid="44"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endParaRPr lang="en-US" sz="2800" dirty="0"/>
          </a:p>
          <a:p>
            <a:r>
              <a:rPr lang="en-US" sz="2800" dirty="0" smtClean="0"/>
              <a:t>We (humans) often write numbers as decimal and hexadecimal for convenience, so need to be able to convert to binary and back (to understand what computer is doing!).</a:t>
            </a:r>
            <a:endParaRPr lang="en-US" sz="2800" dirty="0"/>
          </a:p>
        </p:txBody>
      </p:sp>
    </p:spTree>
    <p:extLst>
      <p:ext uri="{BB962C8B-B14F-4D97-AF65-F5344CB8AC3E}">
        <p14:creationId xmlns:p14="http://schemas.microsoft.com/office/powerpoint/2010/main" val="4273097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smtClean="0"/>
              <a:t>Binary Arithmetic: Add and Subtract two binary numbers</a:t>
            </a:r>
            <a:endParaRPr lang="en-US" sz="2800" dirty="0"/>
          </a:p>
        </p:txBody>
      </p:sp>
    </p:spTree>
    <p:extLst>
      <p:ext uri="{BB962C8B-B14F-4D97-AF65-F5344CB8AC3E}">
        <p14:creationId xmlns:p14="http://schemas.microsoft.com/office/powerpoint/2010/main" val="286407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323439"/>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288943"/>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   </a:t>
            </a:r>
            <a:endParaRPr lang="en-US" sz="3600" dirty="0">
              <a:solidFill>
                <a:srgbClr val="FFFFFF"/>
              </a:solidFill>
              <a:latin typeface="Calibri"/>
            </a:endParaRPr>
          </a:p>
        </p:txBody>
      </p:sp>
      <p:sp>
        <p:nvSpPr>
          <p:cNvPr id="2" name="TextBox 1"/>
          <p:cNvSpPr txBox="1"/>
          <p:nvPr/>
        </p:nvSpPr>
        <p:spPr>
          <a:xfrm>
            <a:off x="228600" y="685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11" name="TextBox 10"/>
          <p:cNvSpPr txBox="1"/>
          <p:nvPr/>
        </p:nvSpPr>
        <p:spPr>
          <a:xfrm>
            <a:off x="1219200" y="1752600"/>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1</a:t>
            </a:r>
          </a:p>
        </p:txBody>
      </p:sp>
      <p:sp>
        <p:nvSpPr>
          <p:cNvPr id="19" name="TextBox 18"/>
          <p:cNvSpPr txBox="1"/>
          <p:nvPr/>
        </p:nvSpPr>
        <p:spPr>
          <a:xfrm>
            <a:off x="1219200" y="3346847"/>
            <a:ext cx="259686" cy="615553"/>
          </a:xfrm>
          <a:prstGeom prst="rect">
            <a:avLst/>
          </a:prstGeom>
          <a:noFill/>
        </p:spPr>
        <p:txBody>
          <a:bodyPr wrap="none" lIns="0" tIns="0" rIns="0" bIns="0" rtlCol="0">
            <a:spAutoFit/>
          </a:bodyPr>
          <a:lstStyle/>
          <a:p>
            <a:r>
              <a:rPr lang="en-US" sz="4000" dirty="0" smtClean="0">
                <a:solidFill>
                  <a:schemeClr val="accent5">
                    <a:lumMod val="60000"/>
                    <a:lumOff val="40000"/>
                  </a:schemeClr>
                </a:solidFill>
              </a:rPr>
              <a:t>4</a:t>
            </a:r>
            <a:endParaRPr lang="en-US" sz="4000" dirty="0">
              <a:solidFill>
                <a:schemeClr val="accent5">
                  <a:lumMod val="60000"/>
                  <a:lumOff val="40000"/>
                </a:schemeClr>
              </a:solidFill>
            </a:endParaRPr>
          </a:p>
        </p:txBody>
      </p:sp>
      <p:sp>
        <p:nvSpPr>
          <p:cNvPr id="20" name="TextBox 19"/>
          <p:cNvSpPr txBox="1"/>
          <p:nvPr/>
        </p:nvSpPr>
        <p:spPr>
          <a:xfrm>
            <a:off x="1492914" y="3346847"/>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3</a:t>
            </a:r>
          </a:p>
        </p:txBody>
      </p:sp>
      <p:sp>
        <p:nvSpPr>
          <p:cNvPr id="21" name="TextBox 20"/>
          <p:cNvSpPr txBox="1"/>
          <p:nvPr/>
        </p:nvSpPr>
        <p:spPr>
          <a:xfrm>
            <a:off x="1721514" y="3346847"/>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7</a:t>
            </a:r>
          </a:p>
        </p:txBody>
      </p:sp>
      <p:sp>
        <p:nvSpPr>
          <p:cNvPr id="28" name="TextBox 27"/>
          <p:cNvSpPr txBox="1"/>
          <p:nvPr/>
        </p:nvSpPr>
        <p:spPr>
          <a:xfrm>
            <a:off x="2590800" y="54658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29" name="TextBox 28"/>
          <p:cNvSpPr txBox="1"/>
          <p:nvPr/>
        </p:nvSpPr>
        <p:spPr>
          <a:xfrm>
            <a:off x="2133600" y="5486400"/>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0" name="TextBox 29"/>
          <p:cNvSpPr txBox="1"/>
          <p:nvPr/>
        </p:nvSpPr>
        <p:spPr>
          <a:xfrm>
            <a:off x="1676400" y="5486400"/>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1" name="TextBox 30"/>
          <p:cNvSpPr txBox="1"/>
          <p:nvPr/>
        </p:nvSpPr>
        <p:spPr>
          <a:xfrm>
            <a:off x="2813962"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2" name="TextBox 31"/>
          <p:cNvSpPr txBox="1"/>
          <p:nvPr/>
        </p:nvSpPr>
        <p:spPr>
          <a:xfrm>
            <a:off x="2362200"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3" name="TextBox 32"/>
          <p:cNvSpPr txBox="1"/>
          <p:nvPr/>
        </p:nvSpPr>
        <p:spPr>
          <a:xfrm>
            <a:off x="1905000"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8" name="TextBox 37"/>
          <p:cNvSpPr txBox="1"/>
          <p:nvPr/>
        </p:nvSpPr>
        <p:spPr>
          <a:xfrm>
            <a:off x="20878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9" name="TextBox 38"/>
          <p:cNvSpPr txBox="1"/>
          <p:nvPr/>
        </p:nvSpPr>
        <p:spPr>
          <a:xfrm>
            <a:off x="18592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40" name="TextBox 39"/>
          <p:cNvSpPr txBox="1"/>
          <p:nvPr/>
        </p:nvSpPr>
        <p:spPr>
          <a:xfrm>
            <a:off x="16306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41" name="TextBox 40"/>
          <p:cNvSpPr txBox="1"/>
          <p:nvPr/>
        </p:nvSpPr>
        <p:spPr>
          <a:xfrm>
            <a:off x="2417019" y="3433227"/>
            <a:ext cx="1770421" cy="584775"/>
          </a:xfrm>
          <a:prstGeom prst="rect">
            <a:avLst/>
          </a:prstGeom>
          <a:noFill/>
        </p:spPr>
        <p:txBody>
          <a:bodyPr wrap="none" rtlCol="0">
            <a:spAutoFit/>
          </a:bodyPr>
          <a:lstStyle/>
          <a:p>
            <a:r>
              <a:rPr lang="en-US" sz="3200" dirty="0" smtClean="0">
                <a:solidFill>
                  <a:schemeClr val="accent5">
                    <a:lumMod val="60000"/>
                    <a:lumOff val="40000"/>
                  </a:schemeClr>
                </a:solidFill>
              </a:rPr>
              <a:t>Carry-out</a:t>
            </a:r>
            <a:endParaRPr lang="en-US" sz="3200" dirty="0">
              <a:solidFill>
                <a:schemeClr val="accent5">
                  <a:lumMod val="60000"/>
                  <a:lumOff val="40000"/>
                </a:schemeClr>
              </a:solidFill>
            </a:endParaRPr>
          </a:p>
        </p:txBody>
      </p:sp>
      <p:cxnSp>
        <p:nvCxnSpPr>
          <p:cNvPr id="42" name="Straight Arrow Connector 41"/>
          <p:cNvCxnSpPr/>
          <p:nvPr/>
        </p:nvCxnSpPr>
        <p:spPr>
          <a:xfrm flipH="1">
            <a:off x="2345884" y="3962400"/>
            <a:ext cx="244916" cy="152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093259" y="4038600"/>
            <a:ext cx="323760" cy="5334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87821" y="4018002"/>
            <a:ext cx="258063" cy="215419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2935" y="3606225"/>
            <a:ext cx="1510735" cy="584775"/>
          </a:xfrm>
          <a:prstGeom prst="rect">
            <a:avLst/>
          </a:prstGeom>
          <a:noFill/>
        </p:spPr>
        <p:txBody>
          <a:bodyPr wrap="none" rtlCol="0">
            <a:spAutoFit/>
          </a:bodyPr>
          <a:lstStyle/>
          <a:p>
            <a:r>
              <a:rPr lang="en-US" sz="3200" dirty="0" smtClean="0">
                <a:solidFill>
                  <a:schemeClr val="accent5">
                    <a:lumMod val="60000"/>
                    <a:lumOff val="40000"/>
                  </a:schemeClr>
                </a:solidFill>
              </a:rPr>
              <a:t>Carry-in</a:t>
            </a:r>
            <a:endParaRPr lang="en-US" sz="3200" dirty="0">
              <a:solidFill>
                <a:schemeClr val="accent5">
                  <a:lumMod val="60000"/>
                  <a:lumOff val="40000"/>
                </a:schemeClr>
              </a:solidFill>
            </a:endParaRPr>
          </a:p>
        </p:txBody>
      </p:sp>
      <p:cxnSp>
        <p:nvCxnSpPr>
          <p:cNvPr id="9" name="Straight Arrow Connector 8"/>
          <p:cNvCxnSpPr>
            <a:stCxn id="19" idx="2"/>
          </p:cNvCxnSpPr>
          <p:nvPr/>
        </p:nvCxnSpPr>
        <p:spPr>
          <a:xfrm>
            <a:off x="1349043" y="3962400"/>
            <a:ext cx="738778" cy="152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68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82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8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582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8211">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58211">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5821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42"/>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41"/>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45"/>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9"/>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6"/>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P spid="20" grpId="0"/>
      <p:bldP spid="21" grpId="0"/>
      <p:bldP spid="28" grpId="0"/>
      <p:bldP spid="29" grpId="0"/>
      <p:bldP spid="30" grpId="0"/>
      <p:bldP spid="31" grpId="0"/>
      <p:bldP spid="32" grpId="0"/>
      <p:bldP spid="33" grpId="0"/>
      <p:bldP spid="38" grpId="0"/>
      <p:bldP spid="39" grpId="0"/>
      <p:bldP spid="40" grpId="0"/>
      <p:bldP spid="41" grpId="0"/>
      <p:bldP spid="41" grpId="1"/>
      <p:bldP spid="5" grpId="0" animBg="1"/>
      <p:bldP spid="5" grpId="1" animBg="1"/>
      <p:bldP spid="6" grpId="0" animBg="1"/>
      <p:bldP spid="6" grpId="1" animBg="1"/>
      <p:bldP spid="45" grpId="0"/>
      <p:bldP spid="4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323439"/>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288943"/>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   </a:t>
            </a:r>
            <a:endParaRPr lang="en-US" sz="3600" dirty="0">
              <a:solidFill>
                <a:srgbClr val="FFFFFF"/>
              </a:solidFill>
              <a:latin typeface="Calibri"/>
            </a:endParaRPr>
          </a:p>
        </p:txBody>
      </p:sp>
      <p:sp>
        <p:nvSpPr>
          <p:cNvPr id="2" name="TextBox 1"/>
          <p:cNvSpPr txBox="1"/>
          <p:nvPr/>
        </p:nvSpPr>
        <p:spPr>
          <a:xfrm>
            <a:off x="228600" y="685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4" name="TextBox 3"/>
          <p:cNvSpPr txBox="1"/>
          <p:nvPr/>
        </p:nvSpPr>
        <p:spPr>
          <a:xfrm>
            <a:off x="1202141" y="3346847"/>
            <a:ext cx="779059" cy="615553"/>
          </a:xfrm>
          <a:prstGeom prst="rect">
            <a:avLst/>
          </a:prstGeom>
          <a:noFill/>
        </p:spPr>
        <p:txBody>
          <a:bodyPr wrap="none" lIns="0" tIns="0" rIns="0" bIns="0" rtlCol="0">
            <a:spAutoFit/>
          </a:bodyPr>
          <a:lstStyle/>
          <a:p>
            <a:r>
              <a:rPr lang="en-US" sz="4000" dirty="0" smtClean="0">
                <a:solidFill>
                  <a:schemeClr val="accent5">
                    <a:lumMod val="60000"/>
                    <a:lumOff val="40000"/>
                  </a:schemeClr>
                </a:solidFill>
              </a:rPr>
              <a:t>437</a:t>
            </a:r>
            <a:endParaRPr lang="en-US" sz="4000" dirty="0">
              <a:solidFill>
                <a:schemeClr val="accent5">
                  <a:lumMod val="60000"/>
                  <a:lumOff val="40000"/>
                </a:schemeClr>
              </a:solidFill>
            </a:endParaRPr>
          </a:p>
        </p:txBody>
      </p:sp>
      <p:sp>
        <p:nvSpPr>
          <p:cNvPr id="11" name="TextBox 10"/>
          <p:cNvSpPr txBox="1"/>
          <p:nvPr/>
        </p:nvSpPr>
        <p:spPr>
          <a:xfrm>
            <a:off x="1219200" y="1752600"/>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1</a:t>
            </a:r>
          </a:p>
        </p:txBody>
      </p:sp>
      <p:sp>
        <p:nvSpPr>
          <p:cNvPr id="12" name="TextBox 11"/>
          <p:cNvSpPr txBox="1"/>
          <p:nvPr/>
        </p:nvSpPr>
        <p:spPr>
          <a:xfrm>
            <a:off x="1676400" y="5480447"/>
            <a:ext cx="1404231"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101010</a:t>
            </a:r>
            <a:endParaRPr lang="en-US" sz="3600" dirty="0">
              <a:solidFill>
                <a:schemeClr val="accent5">
                  <a:lumMod val="60000"/>
                  <a:lumOff val="40000"/>
                </a:schemeClr>
              </a:solidFill>
            </a:endParaRPr>
          </a:p>
        </p:txBody>
      </p:sp>
      <p:sp>
        <p:nvSpPr>
          <p:cNvPr id="13" name="TextBox 12"/>
          <p:cNvSpPr txBox="1"/>
          <p:nvPr/>
        </p:nvSpPr>
        <p:spPr>
          <a:xfrm>
            <a:off x="1643769" y="4018002"/>
            <a:ext cx="702115"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111</a:t>
            </a:r>
            <a:endParaRPr lang="en-US" sz="3600" dirty="0">
              <a:solidFill>
                <a:schemeClr val="accent5">
                  <a:lumMod val="60000"/>
                  <a:lumOff val="40000"/>
                </a:schemeClr>
              </a:solidFill>
            </a:endParaRPr>
          </a:p>
        </p:txBody>
      </p:sp>
    </p:spTree>
    <p:extLst>
      <p:ext uri="{BB962C8B-B14F-4D97-AF65-F5344CB8AC3E}">
        <p14:creationId xmlns:p14="http://schemas.microsoft.com/office/powerpoint/2010/main" val="3023110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smtClean="0"/>
              <a:t>Binary Addition</a:t>
            </a:r>
            <a:endParaRPr lang="en-US" dirty="0"/>
          </a:p>
        </p:txBody>
      </p:sp>
      <p:sp>
        <p:nvSpPr>
          <p:cNvPr id="16" name="Content Placeholder 2"/>
          <p:cNvSpPr>
            <a:spLocks noGrp="1"/>
          </p:cNvSpPr>
          <p:nvPr>
            <p:ph idx="1"/>
          </p:nvPr>
        </p:nvSpPr>
        <p:spPr>
          <a:xfrm>
            <a:off x="215153" y="685800"/>
            <a:ext cx="8686800" cy="5638800"/>
          </a:xfrm>
        </p:spPr>
        <p:txBody>
          <a:bodyPr/>
          <a:lstStyle/>
          <a:p>
            <a:r>
              <a:rPr lang="en-US" dirty="0"/>
              <a:t>Binary addition requires</a:t>
            </a:r>
          </a:p>
          <a:p>
            <a:pPr lvl="1"/>
            <a:r>
              <a:rPr lang="en-US" dirty="0" smtClean="0"/>
              <a:t>Add </a:t>
            </a:r>
            <a:r>
              <a:rPr lang="en-US" dirty="0"/>
              <a:t>of </a:t>
            </a:r>
            <a:r>
              <a:rPr lang="en-US" b="1" i="1" dirty="0">
                <a:solidFill>
                  <a:schemeClr val="accent5">
                    <a:lumMod val="60000"/>
                    <a:lumOff val="40000"/>
                  </a:schemeClr>
                </a:solidFill>
              </a:rPr>
              <a:t>two bits</a:t>
            </a:r>
            <a:r>
              <a:rPr lang="en-US" dirty="0"/>
              <a:t> PLUS </a:t>
            </a:r>
            <a:r>
              <a:rPr lang="en-US" b="1" i="1" dirty="0">
                <a:solidFill>
                  <a:schemeClr val="accent5">
                    <a:lumMod val="60000"/>
                    <a:lumOff val="40000"/>
                  </a:schemeClr>
                </a:solidFill>
              </a:rPr>
              <a:t>carry-in</a:t>
            </a:r>
          </a:p>
          <a:p>
            <a:pPr lvl="1"/>
            <a:r>
              <a:rPr lang="en-US" dirty="0"/>
              <a:t>Also, </a:t>
            </a:r>
            <a:r>
              <a:rPr lang="en-US" b="1" i="1" dirty="0">
                <a:solidFill>
                  <a:schemeClr val="accent5">
                    <a:lumMod val="60000"/>
                    <a:lumOff val="40000"/>
                  </a:schemeClr>
                </a:solidFill>
              </a:rPr>
              <a:t>carry-out</a:t>
            </a:r>
            <a:r>
              <a:rPr lang="en-US" dirty="0"/>
              <a:t> if necessary</a:t>
            </a:r>
          </a:p>
          <a:p>
            <a:endParaRPr lang="en-US" dirty="0"/>
          </a:p>
        </p:txBody>
      </p:sp>
    </p:spTree>
    <p:extLst>
      <p:ext uri="{BB962C8B-B14F-4D97-AF65-F5344CB8AC3E}">
        <p14:creationId xmlns:p14="http://schemas.microsoft.com/office/powerpoint/2010/main" val="4236111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custDataLst>
              <p:tags r:id="rId1"/>
            </p:custDataLst>
          </p:nvPr>
        </p:nvSpPr>
        <p:spPr/>
        <p:txBody>
          <a:bodyPr>
            <a:noAutofit/>
          </a:bodyPr>
          <a:lstStyle/>
          <a:p>
            <a:r>
              <a:rPr lang="en-US" dirty="0" smtClean="0"/>
              <a:t>1-bit  Adder</a:t>
            </a:r>
            <a:endParaRPr lang="en-US" dirty="0"/>
          </a:p>
        </p:txBody>
      </p:sp>
      <p:sp>
        <p:nvSpPr>
          <p:cNvPr id="1971243" name="Rectangle 43"/>
          <p:cNvSpPr>
            <a:spLocks noChangeArrowheads="1"/>
          </p:cNvSpPr>
          <p:nvPr>
            <p:custDataLst>
              <p:tags r:id="rId2"/>
            </p:custDataLst>
          </p:nvPr>
        </p:nvSpPr>
        <p:spPr bwMode="auto">
          <a:xfrm>
            <a:off x="4114800" y="685800"/>
            <a:ext cx="460375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Half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a:t>
            </a:r>
            <a:r>
              <a:rPr lang="en-US" sz="2800" dirty="0">
                <a:solidFill>
                  <a:srgbClr val="FFFFFF"/>
                </a:solidFill>
                <a:latin typeface="Calibri"/>
              </a:rPr>
              <a:t>two 1-bit </a:t>
            </a:r>
            <a:r>
              <a:rPr lang="en-US" sz="2800" dirty="0" smtClean="0">
                <a:solidFill>
                  <a:srgbClr val="FFFFFF"/>
                </a:solidFill>
                <a:latin typeface="Calibri"/>
              </a:rPr>
              <a:t>numbers</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No carry-in </a:t>
            </a:r>
          </a:p>
          <a:p>
            <a:pPr marL="342900" indent="-342900">
              <a:spcBef>
                <a:spcPct val="20000"/>
              </a:spcBef>
              <a:buClr>
                <a:schemeClr val="accent1"/>
              </a:buClr>
              <a:buFont typeface="Arial" pitchFamily="34" charset="0"/>
              <a:buChar char="•"/>
            </a:pPr>
            <a:endParaRPr lang="en-US" sz="3200" dirty="0">
              <a:solidFill>
                <a:srgbClr val="FFFFFF"/>
              </a:solidFill>
              <a:latin typeface="Calibri"/>
            </a:endParaRPr>
          </a:p>
        </p:txBody>
      </p:sp>
      <p:sp>
        <p:nvSpPr>
          <p:cNvPr id="14"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8"/>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9"/>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10"/>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7" name="TextBox 26"/>
          <p:cNvSpPr txBox="1"/>
          <p:nvPr>
            <p:custDataLst>
              <p:tags r:id="rId11"/>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nvPr>
        </p:nvGraphicFramePr>
        <p:xfrm>
          <a:off x="533400" y="3962400"/>
          <a:ext cx="1752600" cy="1854200"/>
        </p:xfrm>
        <a:graphic>
          <a:graphicData uri="http://schemas.openxmlformats.org/drawingml/2006/table">
            <a:tbl>
              <a:tblPr firstRow="1" bandRow="1">
                <a:tableStyleId>{5C22544A-7EE6-4342-B048-85BDC9FD1C3A}</a:tableStyleId>
              </a:tblPr>
              <a:tblGrid>
                <a:gridCol w="375557"/>
                <a:gridCol w="310243"/>
                <a:gridCol w="533400"/>
                <a:gridCol w="533400"/>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bl>
          </a:graphicData>
        </a:graphic>
      </p:graphicFrame>
    </p:spTree>
    <p:extLst>
      <p:ext uri="{BB962C8B-B14F-4D97-AF65-F5344CB8AC3E}">
        <p14:creationId xmlns:p14="http://schemas.microsoft.com/office/powerpoint/2010/main" val="3378029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tx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t>memory</a:t>
            </a:r>
            <a:endParaRPr lang="en-US" dirty="0"/>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t>register</a:t>
            </a:r>
            <a:br>
              <a:rPr lang="en-US" dirty="0" smtClean="0"/>
            </a:br>
            <a:r>
              <a:rPr lang="en-US" dirty="0" smtClean="0"/>
              <a:t>file</a:t>
            </a:r>
            <a:endParaRPr lang="en-US" dirty="0"/>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5">
                    <a:lumMod val="60000"/>
                    <a:lumOff val="40000"/>
                  </a:schemeClr>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chemeClr val="tx1"/>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90185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497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497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497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3"/>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14"/>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1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2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2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62" grpId="0" animBg="1"/>
      <p:bldP spid="2249771" grpId="0" animBg="1"/>
      <p:bldP spid="2249772" grpId="0" animBg="1"/>
      <p:bldP spid="2249775" grpId="0" animBg="1"/>
      <p:bldP spid="2249776" grpId="0" animBg="1"/>
      <p:bldP spid="2249777" grpId="0" animBg="1"/>
      <p:bldP spid="2249779" grpId="0" animBg="1"/>
      <p:bldP spid="56" grpId="0" animBg="1"/>
      <p:bldP spid="59" grpId="0" animBg="1"/>
      <p:bldP spid="66" grpId="0" animBg="1"/>
      <p:bldP spid="69" grpId="0" animBg="1"/>
      <p:bldP spid="71" grpId="0" animBg="1"/>
      <p:bldP spid="73" grpId="0" animBg="1"/>
      <p:bldP spid="50" grpId="0" animBg="1"/>
      <p:bldP spid="54" grpId="0" animBg="1"/>
      <p:bldP spid="62" grpId="0"/>
      <p:bldP spid="75" grpId="0" animBg="1"/>
      <p:bldP spid="80" grpId="0" animBg="1"/>
      <p:bldP spid="81" grpId="0" animBg="1"/>
      <p:bldP spid="84" grpId="0" animBg="1"/>
      <p:bldP spid="86" grpId="0" animBg="1"/>
      <p:bldP spid="88" grpId="0" animBg="1"/>
      <p:bldP spid="89" grpId="0" animBg="1"/>
      <p:bldP spid="90" grpId="0" animBg="1"/>
      <p:bldP spid="91" grpId="0" animBg="1"/>
      <p:bldP spid="77" grpId="0" animBg="1"/>
      <p:bldP spid="93" grpId="0"/>
      <p:bldP spid="94" grpId="0" animBg="1"/>
      <p:bldP spid="97" grpId="0" animBg="1"/>
      <p:bldP spid="98" grpId="0" animBg="1"/>
      <p:bldP spid="104" grpId="0" animBg="1"/>
      <p:bldP spid="105" grpId="0" animBg="1"/>
      <p:bldP spid="106" grpId="0"/>
      <p:bldP spid="108" grpId="0" animBg="1"/>
      <p:bldP spid="96" grpId="0" animBg="1"/>
      <p:bldP spid="103" grpId="0" animBg="1"/>
      <p:bldP spid="110" grpId="0" animBg="1"/>
      <p:bldP spid="111" grpId="0" animBg="1"/>
      <p:bldP spid="112" grpId="0" animBg="1"/>
      <p:bldP spid="109" grpId="0" animBg="1"/>
      <p:bldP spid="117" grpId="0" animBg="1"/>
      <p:bldP spid="118" grpId="0" animBg="1"/>
      <p:bldP spid="120" grpId="0" animBg="1"/>
      <p:bldP spid="123" grpId="0" animBg="1"/>
      <p:bldP spid="126" grpId="0" animBg="1"/>
      <p:bldP spid="129" grpId="0" animBg="1"/>
      <p:bldP spid="130" grpId="0" animBg="1"/>
      <p:bldP spid="131" grpId="0" animBg="1"/>
      <p:bldP spid="132" grpId="0" animBg="1"/>
      <p:bldP spid="133" grpId="0" animBg="1"/>
      <p:bldP spid="163" grpId="0" animBg="1"/>
      <p:bldP spid="164" grpId="0" animBg="1"/>
      <p:bldP spid="165" grpId="0" animBg="1"/>
      <p:bldP spid="166" grpId="0" animBg="1"/>
      <p:bldP spid="167" grpId="0" animBg="1"/>
      <p:bldP spid="168" grpId="0" animBg="1"/>
      <p:bldP spid="172" grpId="0" animBg="1"/>
      <p:bldP spid="174" grpId="0" animBg="1"/>
      <p:bldP spid="175" grpId="0" animBg="1"/>
      <p:bldP spid="176" grpId="0" animBg="1"/>
      <p:bldP spid="178" grpId="0"/>
      <p:bldP spid="102" grpId="0" animBg="1"/>
      <p:bldP spid="107" grpId="0" animBg="1"/>
      <p:bldP spid="119" grpId="0" animBg="1"/>
      <p:bldP spid="121" grpId="0" animBg="1"/>
      <p:bldP spid="99" grpId="0" animBg="1"/>
      <p:bldP spid="101" grpId="0" animBg="1"/>
      <p:bldP spid="113" grpId="0" animBg="1"/>
      <p:bldP spid="125" grpId="0" animBg="1"/>
      <p:bldP spid="134" grpId="0" animBg="1"/>
      <p:bldP spid="1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447800"/>
            <a:ext cx="1219200" cy="990600"/>
          </a:xfrm>
          <a:prstGeom prst="rect">
            <a:avLst/>
          </a:prstGeom>
          <a:noFill/>
          <a:ln w="28575" algn="ctr">
            <a:solidFill>
              <a:schemeClr val="accent5">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nvPr>
        </p:nvGraphicFramePr>
        <p:xfrm>
          <a:off x="397622" y="3476102"/>
          <a:ext cx="2878979" cy="3337560"/>
        </p:xfrm>
        <a:graphic>
          <a:graphicData uri="http://schemas.openxmlformats.org/drawingml/2006/table">
            <a:tbl>
              <a:tblPr firstRow="1" bandRow="1">
                <a:tableStyleId>{5C22544A-7EE6-4342-B048-85BDC9FD1C3A}</a:tableStyleId>
              </a:tblPr>
              <a:tblGrid>
                <a:gridCol w="516778"/>
                <a:gridCol w="457200"/>
                <a:gridCol w="533400"/>
                <a:gridCol w="685800"/>
                <a:gridCol w="685801"/>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noFill/>
                  </a:tcPr>
                </a:tc>
                <a:tc>
                  <a:txBody>
                    <a:bodyPr/>
                    <a:lstStyle/>
                    <a:p>
                      <a:r>
                        <a:rPr lang="en-US" dirty="0" err="1" smtClean="0">
                          <a:solidFill>
                            <a:schemeClr val="tx1"/>
                          </a:solidFill>
                        </a:rPr>
                        <a:t>C</a:t>
                      </a:r>
                      <a:r>
                        <a:rPr lang="en-US" baseline="-25000" dirty="0" err="1" smtClean="0">
                          <a:solidFill>
                            <a:schemeClr val="tx1"/>
                          </a:solidFill>
                        </a:rPr>
                        <a:t>in</a:t>
                      </a:r>
                      <a:endParaRPr lang="en-US" baseline="-25000"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bl>
          </a:graphicData>
        </a:graphic>
      </p:graphicFrame>
      <p:sp>
        <p:nvSpPr>
          <p:cNvPr id="29" name="TextBox 28"/>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85" name="Rectangle 43"/>
          <p:cNvSpPr>
            <a:spLocks noChangeArrowheads="1"/>
          </p:cNvSpPr>
          <p:nvPr>
            <p:custDataLst>
              <p:tags r:id="rId13"/>
            </p:custDataLst>
          </p:nvPr>
        </p:nvSpPr>
        <p:spPr bwMode="auto">
          <a:xfrm>
            <a:off x="3581400" y="685800"/>
            <a:ext cx="57912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Full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three 1-bit numbers</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Can be cascaded</a:t>
            </a:r>
          </a:p>
          <a:p>
            <a:pPr marL="342900" indent="-342900">
              <a:spcBef>
                <a:spcPct val="20000"/>
              </a:spcBef>
              <a:buClr>
                <a:schemeClr val="accent1"/>
              </a:buClr>
              <a:buFont typeface="Arial" pitchFamily="34" charset="0"/>
              <a:buChar char="•"/>
            </a:pPr>
            <a:endParaRPr lang="en-US" sz="2800" dirty="0" smtClean="0">
              <a:solidFill>
                <a:srgbClr val="FFFFFF"/>
              </a:solidFill>
              <a:latin typeface="Calibri"/>
            </a:endParaRPr>
          </a:p>
          <a:p>
            <a:pPr>
              <a:spcBef>
                <a:spcPct val="20000"/>
              </a:spcBef>
              <a:buClr>
                <a:schemeClr val="accent1"/>
              </a:buClr>
            </a:pPr>
            <a:r>
              <a:rPr lang="en-US" sz="2400" dirty="0" smtClean="0">
                <a:solidFill>
                  <a:schemeClr val="accent5">
                    <a:lumMod val="60000"/>
                    <a:lumOff val="40000"/>
                  </a:schemeClr>
                </a:solidFill>
                <a:latin typeface="Calibri"/>
              </a:rPr>
              <a:t>Activity: Truth Table and  Sum-of-Product.</a:t>
            </a:r>
          </a:p>
          <a:p>
            <a:pPr>
              <a:spcBef>
                <a:spcPct val="20000"/>
              </a:spcBef>
              <a:buClr>
                <a:schemeClr val="accent1"/>
              </a:buClr>
            </a:pPr>
            <a:r>
              <a:rPr lang="en-US" sz="2400" dirty="0">
                <a:solidFill>
                  <a:schemeClr val="accent5">
                    <a:lumMod val="60000"/>
                    <a:lumOff val="40000"/>
                  </a:schemeClr>
                </a:solidFill>
                <a:latin typeface="Calibri"/>
              </a:rPr>
              <a:t>L</a:t>
            </a:r>
            <a:r>
              <a:rPr lang="en-US" sz="2400" dirty="0" smtClean="0">
                <a:solidFill>
                  <a:schemeClr val="accent5">
                    <a:lumMod val="60000"/>
                    <a:lumOff val="40000"/>
                  </a:schemeClr>
                </a:solidFill>
                <a:latin typeface="Calibri"/>
              </a:rPr>
              <a:t>ogic minimization via </a:t>
            </a:r>
            <a:r>
              <a:rPr lang="en-US" sz="2400" dirty="0" err="1" smtClean="0">
                <a:solidFill>
                  <a:schemeClr val="accent5">
                    <a:lumMod val="60000"/>
                    <a:lumOff val="40000"/>
                  </a:schemeClr>
                </a:solidFill>
                <a:latin typeface="Calibri"/>
              </a:rPr>
              <a:t>Karnaugh</a:t>
            </a:r>
            <a:r>
              <a:rPr lang="en-US" sz="2400" dirty="0" smtClean="0">
                <a:solidFill>
                  <a:schemeClr val="accent5">
                    <a:lumMod val="60000"/>
                    <a:lumOff val="40000"/>
                  </a:schemeClr>
                </a:solidFill>
                <a:latin typeface="Calibri"/>
              </a:rPr>
              <a:t> Maps and algebraic minimization.</a:t>
            </a:r>
          </a:p>
          <a:p>
            <a:pPr>
              <a:spcBef>
                <a:spcPct val="20000"/>
              </a:spcBef>
              <a:buClr>
                <a:schemeClr val="accent1"/>
              </a:buClr>
            </a:pPr>
            <a:r>
              <a:rPr lang="en-US" sz="2400" dirty="0" smtClean="0">
                <a:solidFill>
                  <a:schemeClr val="accent5">
                    <a:lumMod val="60000"/>
                    <a:lumOff val="40000"/>
                  </a:schemeClr>
                </a:solidFill>
                <a:latin typeface="Calibri"/>
              </a:rPr>
              <a:t>Draw Logic Circuits</a:t>
            </a:r>
            <a:endParaRPr lang="en-US" sz="2400" dirty="0">
              <a:solidFill>
                <a:schemeClr val="accent5">
                  <a:lumMod val="60000"/>
                  <a:lumOff val="40000"/>
                </a:schemeClr>
              </a:solidFill>
              <a:latin typeface="Calibri"/>
            </a:endParaRPr>
          </a:p>
          <a:p>
            <a:pPr marL="342900" indent="-342900">
              <a:spcBef>
                <a:spcPct val="20000"/>
              </a:spcBef>
              <a:buClr>
                <a:schemeClr val="accent1"/>
              </a:buClr>
              <a:buFont typeface="Arial" pitchFamily="34" charset="0"/>
              <a:buChar char="•"/>
            </a:pPr>
            <a:endParaRPr lang="en-US" sz="3200" dirty="0" smtClean="0">
              <a:solidFill>
                <a:srgbClr val="FFFFFF"/>
              </a:solidFill>
              <a:latin typeface="Calibri"/>
            </a:endParaRPr>
          </a:p>
        </p:txBody>
      </p:sp>
    </p:spTree>
    <p:extLst>
      <p:ext uri="{BB962C8B-B14F-4D97-AF65-F5344CB8AC3E}">
        <p14:creationId xmlns:p14="http://schemas.microsoft.com/office/powerpoint/2010/main" val="5027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4-bit Adder</a:t>
            </a:r>
            <a:endParaRPr lang="en-US" dirty="0"/>
          </a:p>
        </p:txBody>
      </p:sp>
      <p:sp>
        <p:nvSpPr>
          <p:cNvPr id="15" name="Rectangle 43"/>
          <p:cNvSpPr>
            <a:spLocks noChangeArrowheads="1"/>
          </p:cNvSpPr>
          <p:nvPr>
            <p:custDataLst>
              <p:tags r:id="rId2"/>
            </p:custDataLst>
          </p:nvPr>
        </p:nvSpPr>
        <p:spPr bwMode="auto">
          <a:xfrm>
            <a:off x="3505200" y="685800"/>
            <a:ext cx="56388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4-Bit Full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two 4-bit numbers and carry in</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4-bit result and carry out</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Can be cascaded</a:t>
            </a:r>
          </a:p>
        </p:txBody>
      </p:sp>
      <p:sp>
        <p:nvSpPr>
          <p:cNvPr id="17"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2">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8"/>
            </p:custDataLst>
          </p:nvPr>
        </p:nvSpPr>
        <p:spPr bwMode="auto">
          <a:xfrm>
            <a:off x="1066800" y="435472"/>
            <a:ext cx="9906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A[4]</a:t>
            </a:r>
          </a:p>
        </p:txBody>
      </p:sp>
      <p:sp>
        <p:nvSpPr>
          <p:cNvPr id="23" name="TextBox 22"/>
          <p:cNvSpPr txBox="1"/>
          <p:nvPr>
            <p:custDataLst>
              <p:tags r:id="rId9"/>
            </p:custDataLst>
          </p:nvPr>
        </p:nvSpPr>
        <p:spPr bwMode="auto">
          <a:xfrm>
            <a:off x="1676400" y="457200"/>
            <a:ext cx="1435913"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B[4]</a:t>
            </a:r>
          </a:p>
        </p:txBody>
      </p:sp>
      <p:sp>
        <p:nvSpPr>
          <p:cNvPr id="24" name="TextBox 23"/>
          <p:cNvSpPr txBox="1"/>
          <p:nvPr>
            <p:custDataLst>
              <p:tags r:id="rId10"/>
            </p:custDataLst>
          </p:nvPr>
        </p:nvSpPr>
        <p:spPr bwMode="auto">
          <a:xfrm>
            <a:off x="1219200" y="2797672"/>
            <a:ext cx="14478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r>
              <a:rPr lang="en-US" sz="3200" dirty="0" smtClean="0">
                <a:solidFill>
                  <a:srgbClr val="FFFFFF"/>
                </a:solidFill>
                <a:latin typeface="Calibri" pitchFamily="34" charset="0"/>
              </a:rPr>
              <a:t>[4]</a:t>
            </a:r>
          </a:p>
        </p:txBody>
      </p:sp>
      <p:sp>
        <p:nvSpPr>
          <p:cNvPr id="26" name="Line 10"/>
          <p:cNvSpPr>
            <a:spLocks noChangeShapeType="1"/>
          </p:cNvSpPr>
          <p:nvPr>
            <p:custDataLst>
              <p:tags r:id="rId11"/>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16">
            <p14:nvContentPartPr>
              <p14:cNvPr id="2" name="Ink 1"/>
              <p14:cNvContentPartPr/>
              <p14:nvPr/>
            </p14:nvContentPartPr>
            <p14:xfrm>
              <a:off x="3977542" y="3273349"/>
              <a:ext cx="2496960" cy="1335600"/>
            </p14:xfrm>
          </p:contentPart>
        </mc:Choice>
        <mc:Fallback xmlns="">
          <p:pic>
            <p:nvPicPr>
              <p:cNvPr id="2" name="Ink 1"/>
              <p:cNvPicPr/>
              <p:nvPr/>
            </p:nvPicPr>
            <p:blipFill>
              <a:blip r:embed="rId17"/>
              <a:stretch>
                <a:fillRect/>
              </a:stretch>
            </p:blipFill>
            <p:spPr>
              <a:xfrm>
                <a:off x="3966742" y="3263629"/>
                <a:ext cx="2511720" cy="1356480"/>
              </a:xfrm>
              <a:prstGeom prst="rect">
                <a:avLst/>
              </a:prstGeom>
            </p:spPr>
          </p:pic>
        </mc:Fallback>
      </mc:AlternateContent>
      <p:sp>
        <p:nvSpPr>
          <p:cNvPr id="16" name="TextBox 15"/>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28" name="TextBox 27"/>
          <p:cNvSpPr txBox="1"/>
          <p:nvPr>
            <p:custDataLst>
              <p:tags r:id="rId13"/>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Tree>
    <p:extLst>
      <p:ext uri="{BB962C8B-B14F-4D97-AF65-F5344CB8AC3E}">
        <p14:creationId xmlns:p14="http://schemas.microsoft.com/office/powerpoint/2010/main" val="18061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5298" name="Rectangle 2"/>
          <p:cNvSpPr>
            <a:spLocks noGrp="1" noChangeArrowheads="1"/>
          </p:cNvSpPr>
          <p:nvPr>
            <p:ph type="title"/>
            <p:custDataLst>
              <p:tags r:id="rId1"/>
            </p:custDataLst>
          </p:nvPr>
        </p:nvSpPr>
        <p:spPr/>
        <p:txBody>
          <a:bodyPr>
            <a:noAutofit/>
          </a:bodyPr>
          <a:lstStyle/>
          <a:p>
            <a:r>
              <a:rPr lang="en-US"/>
              <a:t>4-bit Adder</a:t>
            </a:r>
          </a:p>
        </p:txBody>
      </p:sp>
      <p:sp>
        <p:nvSpPr>
          <p:cNvPr id="1975307" name="Rectangle 11"/>
          <p:cNvSpPr>
            <a:spLocks noChangeArrowheads="1"/>
          </p:cNvSpPr>
          <p:nvPr>
            <p:custDataLst>
              <p:tags r:id="rId2"/>
            </p:custDataLst>
          </p:nvPr>
        </p:nvSpPr>
        <p:spPr bwMode="auto">
          <a:xfrm>
            <a:off x="466725" y="4035425"/>
            <a:ext cx="8075613" cy="3051175"/>
          </a:xfrm>
          <a:prstGeom prst="rect">
            <a:avLst/>
          </a:prstGeom>
          <a:noFill/>
          <a:ln w="9525">
            <a:noFill/>
            <a:round/>
            <a:headEnd/>
            <a:tailEnd/>
          </a:ln>
          <a:effectLst/>
        </p:spPr>
        <p:txBody>
          <a:bodyPr lIns="0" tIns="0" rIns="0" bIns="0">
            <a:noAutofit/>
          </a:bodyPr>
          <a:lstStyle/>
          <a:p>
            <a:pPr marL="514350" indent="-514350">
              <a:spcBef>
                <a:spcPct val="20000"/>
              </a:spcBef>
              <a:buClr>
                <a:schemeClr val="accent5">
                  <a:lumMod val="60000"/>
                  <a:lumOff val="40000"/>
                </a:schemeClr>
              </a:buClr>
              <a:buFont typeface="Arial" pitchFamily="34" charset="0"/>
              <a:buChar char="•"/>
            </a:pPr>
            <a:r>
              <a:rPr lang="en-US" sz="3200" dirty="0">
                <a:solidFill>
                  <a:srgbClr val="FFFFFF"/>
                </a:solidFill>
                <a:latin typeface="Calibri"/>
              </a:rPr>
              <a:t>Adds two 4-bit numbers, along with </a:t>
            </a:r>
            <a:r>
              <a:rPr lang="en-US" sz="3200" dirty="0" smtClean="0">
                <a:solidFill>
                  <a:srgbClr val="FFFFFF"/>
                </a:solidFill>
                <a:latin typeface="Calibri"/>
              </a:rPr>
              <a:t>carry-in</a:t>
            </a:r>
          </a:p>
          <a:p>
            <a:pPr marL="514350" indent="-514350">
              <a:spcBef>
                <a:spcPct val="20000"/>
              </a:spcBef>
              <a:buClr>
                <a:schemeClr val="accent5">
                  <a:lumMod val="60000"/>
                  <a:lumOff val="40000"/>
                </a:schemeClr>
              </a:buClr>
              <a:buFont typeface="Arial" pitchFamily="34" charset="0"/>
              <a:buChar char="•"/>
            </a:pPr>
            <a:r>
              <a:rPr lang="en-US" sz="3200" dirty="0">
                <a:solidFill>
                  <a:srgbClr val="FFFFFF"/>
                </a:solidFill>
                <a:latin typeface="Calibri"/>
              </a:rPr>
              <a:t>C</a:t>
            </a:r>
            <a:r>
              <a:rPr lang="en-US" sz="3200" dirty="0" smtClean="0">
                <a:solidFill>
                  <a:srgbClr val="FFFFFF"/>
                </a:solidFill>
                <a:latin typeface="Calibri"/>
              </a:rPr>
              <a:t>omputes </a:t>
            </a:r>
            <a:r>
              <a:rPr lang="en-US" sz="3200" dirty="0">
                <a:solidFill>
                  <a:srgbClr val="FFFFFF"/>
                </a:solidFill>
                <a:latin typeface="Calibri"/>
              </a:rPr>
              <a:t>4-bit result and </a:t>
            </a:r>
            <a:r>
              <a:rPr lang="en-US" sz="3200" dirty="0" smtClean="0">
                <a:solidFill>
                  <a:srgbClr val="FFFFFF"/>
                </a:solidFill>
                <a:latin typeface="Calibri"/>
              </a:rPr>
              <a:t>carry out</a:t>
            </a:r>
          </a:p>
          <a:p>
            <a:pPr marL="514350" indent="-514350">
              <a:spcBef>
                <a:spcPct val="20000"/>
              </a:spcBef>
              <a:buClr>
                <a:schemeClr val="accent5">
                  <a:lumMod val="60000"/>
                  <a:lumOff val="40000"/>
                </a:schemeClr>
              </a:buClr>
              <a:buFont typeface="Arial" pitchFamily="34" charset="0"/>
              <a:buChar char="•"/>
            </a:pPr>
            <a:endParaRPr lang="en-US" sz="3200" dirty="0">
              <a:solidFill>
                <a:srgbClr val="FFFFFF"/>
              </a:solidFill>
              <a:latin typeface="Calibri"/>
            </a:endParaRPr>
          </a:p>
          <a:p>
            <a:pPr marL="514350" indent="-514350">
              <a:spcBef>
                <a:spcPct val="20000"/>
              </a:spcBef>
              <a:buClr>
                <a:schemeClr val="accent5">
                  <a:lumMod val="60000"/>
                  <a:lumOff val="40000"/>
                </a:schemeClr>
              </a:buClr>
              <a:buFont typeface="Arial" pitchFamily="34" charset="0"/>
              <a:buChar char="•"/>
            </a:pPr>
            <a:r>
              <a:rPr lang="en-US" sz="3200" dirty="0" smtClean="0">
                <a:solidFill>
                  <a:srgbClr val="FFFFFF"/>
                </a:solidFill>
              </a:rPr>
              <a:t>Carry-out </a:t>
            </a:r>
            <a:r>
              <a:rPr lang="en-US" sz="3200" dirty="0">
                <a:solidFill>
                  <a:srgbClr val="FFFFFF"/>
                </a:solidFill>
              </a:rPr>
              <a:t>= overflow indicates result does not fit in 4 bits</a:t>
            </a:r>
          </a:p>
          <a:p>
            <a:pPr marL="514350" indent="-514350">
              <a:spcBef>
                <a:spcPct val="20000"/>
              </a:spcBef>
              <a:buClr>
                <a:schemeClr val="accent1"/>
              </a:buClr>
              <a:buFont typeface="Arial" pitchFamily="34" charset="0"/>
              <a:buChar char="•"/>
            </a:pPr>
            <a:endParaRPr lang="en-US" sz="3200" dirty="0" smtClean="0">
              <a:solidFill>
                <a:srgbClr val="FFFFFF"/>
              </a:solidFill>
              <a:latin typeface="Calibri"/>
            </a:endParaRPr>
          </a:p>
        </p:txBody>
      </p:sp>
      <p:sp>
        <p:nvSpPr>
          <p:cNvPr id="41" name="Rectangle 3"/>
          <p:cNvSpPr>
            <a:spLocks noChangeArrowheads="1"/>
          </p:cNvSpPr>
          <p:nvPr>
            <p:custDataLst>
              <p:tags r:id="rId3"/>
            </p:custDataLst>
          </p:nvPr>
        </p:nvSpPr>
        <p:spPr bwMode="auto">
          <a:xfrm>
            <a:off x="65532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42" name="Text Box 4"/>
          <p:cNvSpPr txBox="1">
            <a:spLocks noChangeArrowheads="1"/>
          </p:cNvSpPr>
          <p:nvPr>
            <p:custDataLst>
              <p:tags r:id="rId4"/>
            </p:custDataLst>
          </p:nvPr>
        </p:nvSpPr>
        <p:spPr bwMode="auto">
          <a:xfrm>
            <a:off x="60198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r>
              <a:rPr lang="en-US" sz="2800">
                <a:solidFill>
                  <a:srgbClr val="FFFFFF"/>
                </a:solidFill>
                <a:latin typeface="Calibri"/>
              </a:rPr>
              <a:t>   B</a:t>
            </a:r>
            <a:r>
              <a:rPr lang="en-US" sz="2800" baseline="-25000">
                <a:solidFill>
                  <a:srgbClr val="FFFFFF"/>
                </a:solidFill>
                <a:latin typeface="Calibri"/>
              </a:rPr>
              <a:t>0</a:t>
            </a:r>
          </a:p>
        </p:txBody>
      </p:sp>
      <p:sp>
        <p:nvSpPr>
          <p:cNvPr id="43" name="Line 5"/>
          <p:cNvSpPr>
            <a:spLocks noChangeShapeType="1"/>
          </p:cNvSpPr>
          <p:nvPr>
            <p:custDataLst>
              <p:tags r:id="rId5"/>
            </p:custDataLst>
          </p:nvPr>
        </p:nvSpPr>
        <p:spPr bwMode="auto">
          <a:xfrm>
            <a:off x="6858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4" name="Line 6"/>
          <p:cNvSpPr>
            <a:spLocks noChangeShapeType="1"/>
          </p:cNvSpPr>
          <p:nvPr>
            <p:custDataLst>
              <p:tags r:id="rId6"/>
            </p:custDataLst>
          </p:nvPr>
        </p:nvSpPr>
        <p:spPr bwMode="auto">
          <a:xfrm>
            <a:off x="7543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5" name="Line 7"/>
          <p:cNvSpPr>
            <a:spLocks noChangeShapeType="1"/>
          </p:cNvSpPr>
          <p:nvPr>
            <p:custDataLst>
              <p:tags r:id="rId7"/>
            </p:custDataLst>
          </p:nvPr>
        </p:nvSpPr>
        <p:spPr bwMode="auto">
          <a:xfrm flipH="1">
            <a:off x="77724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6" name="Line 8"/>
          <p:cNvSpPr>
            <a:spLocks noChangeShapeType="1"/>
          </p:cNvSpPr>
          <p:nvPr>
            <p:custDataLst>
              <p:tags r:id="rId8"/>
            </p:custDataLst>
          </p:nvPr>
        </p:nvSpPr>
        <p:spPr bwMode="auto">
          <a:xfrm flipH="1">
            <a:off x="60960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7" name="Line 9"/>
          <p:cNvSpPr>
            <a:spLocks noChangeShapeType="1"/>
          </p:cNvSpPr>
          <p:nvPr>
            <p:custDataLst>
              <p:tags r:id="rId9"/>
            </p:custDataLst>
          </p:nvPr>
        </p:nvSpPr>
        <p:spPr bwMode="auto">
          <a:xfrm>
            <a:off x="71628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8" name="Text Box 10"/>
          <p:cNvSpPr txBox="1">
            <a:spLocks noChangeArrowheads="1"/>
          </p:cNvSpPr>
          <p:nvPr>
            <p:custDataLst>
              <p:tags r:id="rId10"/>
            </p:custDataLst>
          </p:nvPr>
        </p:nvSpPr>
        <p:spPr bwMode="auto">
          <a:xfrm>
            <a:off x="6781800" y="3209925"/>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49" name="Rectangle 12"/>
          <p:cNvSpPr>
            <a:spLocks noChangeArrowheads="1"/>
          </p:cNvSpPr>
          <p:nvPr>
            <p:custDataLst>
              <p:tags r:id="rId11"/>
            </p:custDataLst>
          </p:nvPr>
        </p:nvSpPr>
        <p:spPr bwMode="auto">
          <a:xfrm>
            <a:off x="48768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50" name="Text Box 13"/>
          <p:cNvSpPr txBox="1">
            <a:spLocks noChangeArrowheads="1"/>
          </p:cNvSpPr>
          <p:nvPr>
            <p:custDataLst>
              <p:tags r:id="rId12"/>
            </p:custDataLst>
          </p:nvPr>
        </p:nvSpPr>
        <p:spPr bwMode="auto">
          <a:xfrm>
            <a:off x="43434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r>
              <a:rPr lang="en-US" sz="2800">
                <a:solidFill>
                  <a:srgbClr val="FFFFFF"/>
                </a:solidFill>
                <a:latin typeface="Calibri"/>
              </a:rPr>
              <a:t>   B</a:t>
            </a:r>
            <a:r>
              <a:rPr lang="en-US" sz="2800" baseline="-25000">
                <a:solidFill>
                  <a:srgbClr val="FFFFFF"/>
                </a:solidFill>
                <a:latin typeface="Calibri"/>
              </a:rPr>
              <a:t>1</a:t>
            </a:r>
          </a:p>
        </p:txBody>
      </p:sp>
      <p:sp>
        <p:nvSpPr>
          <p:cNvPr id="51" name="Line 14"/>
          <p:cNvSpPr>
            <a:spLocks noChangeShapeType="1"/>
          </p:cNvSpPr>
          <p:nvPr>
            <p:custDataLst>
              <p:tags r:id="rId13"/>
            </p:custDataLst>
          </p:nvPr>
        </p:nvSpPr>
        <p:spPr bwMode="auto">
          <a:xfrm>
            <a:off x="5181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2" name="Line 15"/>
          <p:cNvSpPr>
            <a:spLocks noChangeShapeType="1"/>
          </p:cNvSpPr>
          <p:nvPr>
            <p:custDataLst>
              <p:tags r:id="rId14"/>
            </p:custDataLst>
          </p:nvPr>
        </p:nvSpPr>
        <p:spPr bwMode="auto">
          <a:xfrm>
            <a:off x="58674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3" name="Line 16"/>
          <p:cNvSpPr>
            <a:spLocks noChangeShapeType="1"/>
          </p:cNvSpPr>
          <p:nvPr>
            <p:custDataLst>
              <p:tags r:id="rId15"/>
            </p:custDataLst>
          </p:nvPr>
        </p:nvSpPr>
        <p:spPr bwMode="auto">
          <a:xfrm flipH="1">
            <a:off x="44196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54" name="Line 17"/>
          <p:cNvSpPr>
            <a:spLocks noChangeShapeType="1"/>
          </p:cNvSpPr>
          <p:nvPr>
            <p:custDataLst>
              <p:tags r:id="rId16"/>
            </p:custDataLst>
          </p:nvPr>
        </p:nvSpPr>
        <p:spPr bwMode="auto">
          <a:xfrm>
            <a:off x="54864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5" name="Text Box 18"/>
          <p:cNvSpPr txBox="1">
            <a:spLocks noChangeArrowheads="1"/>
          </p:cNvSpPr>
          <p:nvPr>
            <p:custDataLst>
              <p:tags r:id="rId17"/>
            </p:custDataLst>
          </p:nvPr>
        </p:nvSpPr>
        <p:spPr bwMode="auto">
          <a:xfrm>
            <a:off x="51054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56" name="Rectangle 19"/>
          <p:cNvSpPr>
            <a:spLocks noChangeArrowheads="1"/>
          </p:cNvSpPr>
          <p:nvPr>
            <p:custDataLst>
              <p:tags r:id="rId18"/>
            </p:custDataLst>
          </p:nvPr>
        </p:nvSpPr>
        <p:spPr bwMode="auto">
          <a:xfrm>
            <a:off x="32004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57" name="Text Box 20"/>
          <p:cNvSpPr txBox="1">
            <a:spLocks noChangeArrowheads="1"/>
          </p:cNvSpPr>
          <p:nvPr>
            <p:custDataLst>
              <p:tags r:id="rId19"/>
            </p:custDataLst>
          </p:nvPr>
        </p:nvSpPr>
        <p:spPr bwMode="auto">
          <a:xfrm>
            <a:off x="26670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r>
              <a:rPr lang="en-US" sz="2800">
                <a:solidFill>
                  <a:srgbClr val="FFFFFF"/>
                </a:solidFill>
                <a:latin typeface="Calibri"/>
              </a:rPr>
              <a:t>   B</a:t>
            </a:r>
            <a:r>
              <a:rPr lang="en-US" sz="2800" baseline="-25000">
                <a:solidFill>
                  <a:srgbClr val="FFFFFF"/>
                </a:solidFill>
                <a:latin typeface="Calibri"/>
              </a:rPr>
              <a:t>2</a:t>
            </a:r>
          </a:p>
        </p:txBody>
      </p:sp>
      <p:sp>
        <p:nvSpPr>
          <p:cNvPr id="58" name="Line 21"/>
          <p:cNvSpPr>
            <a:spLocks noChangeShapeType="1"/>
          </p:cNvSpPr>
          <p:nvPr>
            <p:custDataLst>
              <p:tags r:id="rId20"/>
            </p:custDataLst>
          </p:nvPr>
        </p:nvSpPr>
        <p:spPr bwMode="auto">
          <a:xfrm>
            <a:off x="35052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9" name="Line 22"/>
          <p:cNvSpPr>
            <a:spLocks noChangeShapeType="1"/>
          </p:cNvSpPr>
          <p:nvPr>
            <p:custDataLst>
              <p:tags r:id="rId21"/>
            </p:custDataLst>
          </p:nvPr>
        </p:nvSpPr>
        <p:spPr bwMode="auto">
          <a:xfrm>
            <a:off x="4191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0" name="Line 23"/>
          <p:cNvSpPr>
            <a:spLocks noChangeShapeType="1"/>
          </p:cNvSpPr>
          <p:nvPr>
            <p:custDataLst>
              <p:tags r:id="rId22"/>
            </p:custDataLst>
          </p:nvPr>
        </p:nvSpPr>
        <p:spPr bwMode="auto">
          <a:xfrm flipH="1">
            <a:off x="27432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1" name="Line 24"/>
          <p:cNvSpPr>
            <a:spLocks noChangeShapeType="1"/>
          </p:cNvSpPr>
          <p:nvPr>
            <p:custDataLst>
              <p:tags r:id="rId23"/>
            </p:custDataLst>
          </p:nvPr>
        </p:nvSpPr>
        <p:spPr bwMode="auto">
          <a:xfrm>
            <a:off x="38100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2" name="Text Box 25"/>
          <p:cNvSpPr txBox="1">
            <a:spLocks noChangeArrowheads="1"/>
          </p:cNvSpPr>
          <p:nvPr>
            <p:custDataLst>
              <p:tags r:id="rId24"/>
            </p:custDataLst>
          </p:nvPr>
        </p:nvSpPr>
        <p:spPr bwMode="auto">
          <a:xfrm>
            <a:off x="34290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63" name="Rectangle 26"/>
          <p:cNvSpPr>
            <a:spLocks noChangeArrowheads="1"/>
          </p:cNvSpPr>
          <p:nvPr>
            <p:custDataLst>
              <p:tags r:id="rId25"/>
            </p:custDataLst>
          </p:nvPr>
        </p:nvSpPr>
        <p:spPr bwMode="auto">
          <a:xfrm>
            <a:off x="15240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64" name="Text Box 27"/>
          <p:cNvSpPr txBox="1">
            <a:spLocks noChangeArrowheads="1"/>
          </p:cNvSpPr>
          <p:nvPr>
            <p:custDataLst>
              <p:tags r:id="rId26"/>
            </p:custDataLst>
          </p:nvPr>
        </p:nvSpPr>
        <p:spPr bwMode="auto">
          <a:xfrm>
            <a:off x="9906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B</a:t>
            </a:r>
            <a:r>
              <a:rPr lang="en-US" sz="2800" baseline="-25000" dirty="0">
                <a:solidFill>
                  <a:srgbClr val="FFFFFF"/>
                </a:solidFill>
                <a:latin typeface="Calibri"/>
              </a:rPr>
              <a:t>3</a:t>
            </a:r>
          </a:p>
        </p:txBody>
      </p:sp>
      <p:sp>
        <p:nvSpPr>
          <p:cNvPr id="65" name="Line 28"/>
          <p:cNvSpPr>
            <a:spLocks noChangeShapeType="1"/>
          </p:cNvSpPr>
          <p:nvPr>
            <p:custDataLst>
              <p:tags r:id="rId27"/>
            </p:custDataLst>
          </p:nvPr>
        </p:nvSpPr>
        <p:spPr bwMode="auto">
          <a:xfrm>
            <a:off x="1828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6" name="Line 29"/>
          <p:cNvSpPr>
            <a:spLocks noChangeShapeType="1"/>
          </p:cNvSpPr>
          <p:nvPr>
            <p:custDataLst>
              <p:tags r:id="rId28"/>
            </p:custDataLst>
          </p:nvPr>
        </p:nvSpPr>
        <p:spPr bwMode="auto">
          <a:xfrm>
            <a:off x="2514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7" name="Line 30"/>
          <p:cNvSpPr>
            <a:spLocks noChangeShapeType="1"/>
          </p:cNvSpPr>
          <p:nvPr>
            <p:custDataLst>
              <p:tags r:id="rId29"/>
            </p:custDataLst>
          </p:nvPr>
        </p:nvSpPr>
        <p:spPr bwMode="auto">
          <a:xfrm flipH="1">
            <a:off x="10668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8" name="Line 31"/>
          <p:cNvSpPr>
            <a:spLocks noChangeShapeType="1"/>
          </p:cNvSpPr>
          <p:nvPr>
            <p:custDataLst>
              <p:tags r:id="rId30"/>
            </p:custDataLst>
          </p:nvPr>
        </p:nvSpPr>
        <p:spPr bwMode="auto">
          <a:xfrm>
            <a:off x="21336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9" name="Text Box 32"/>
          <p:cNvSpPr txBox="1">
            <a:spLocks noChangeArrowheads="1"/>
          </p:cNvSpPr>
          <p:nvPr>
            <p:custDataLst>
              <p:tags r:id="rId31"/>
            </p:custDataLst>
          </p:nvPr>
        </p:nvSpPr>
        <p:spPr bwMode="auto">
          <a:xfrm>
            <a:off x="17526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70" name="Text Box 33"/>
          <p:cNvSpPr txBox="1">
            <a:spLocks noChangeArrowheads="1"/>
          </p:cNvSpPr>
          <p:nvPr>
            <p:custDataLst>
              <p:tags r:id="rId32"/>
            </p:custDataLst>
          </p:nvPr>
        </p:nvSpPr>
        <p:spPr bwMode="auto">
          <a:xfrm>
            <a:off x="76200" y="20675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
        <p:nvSpPr>
          <p:cNvPr id="71" name="Text Box 38"/>
          <p:cNvSpPr txBox="1">
            <a:spLocks noChangeArrowheads="1"/>
          </p:cNvSpPr>
          <p:nvPr>
            <p:custDataLst>
              <p:tags r:id="rId33"/>
            </p:custDataLst>
          </p:nvPr>
        </p:nvSpPr>
        <p:spPr bwMode="auto">
          <a:xfrm>
            <a:off x="8001000" y="2028787"/>
            <a:ext cx="11430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in</a:t>
            </a:r>
            <a:endParaRPr lang="en-US" sz="2800" baseline="-25000" dirty="0">
              <a:solidFill>
                <a:srgbClr val="FFFFFF"/>
              </a:solidFill>
              <a:latin typeface="Calibri"/>
            </a:endParaRPr>
          </a:p>
        </p:txBody>
      </p:sp>
    </p:spTree>
    <p:extLst>
      <p:ext uri="{BB962C8B-B14F-4D97-AF65-F5344CB8AC3E}">
        <p14:creationId xmlns:p14="http://schemas.microsoft.com/office/powerpoint/2010/main" val="40562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5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152400" y="685800"/>
            <a:ext cx="8839200" cy="59436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solidFill>
                  <a:schemeClr val="accent5">
                    <a:lumMod val="60000"/>
                    <a:lumOff val="40000"/>
                  </a:schemeClr>
                </a:solidFill>
              </a:rPr>
              <a:t>Adding two 1-bit numbers generalizes to adding two numbers of any size since 1-bit full adders can be cascaded. </a:t>
            </a:r>
          </a:p>
          <a:p>
            <a:endParaRPr lang="en-US" sz="2800" dirty="0"/>
          </a:p>
        </p:txBody>
      </p:sp>
    </p:spTree>
    <p:extLst>
      <p:ext uri="{BB962C8B-B14F-4D97-AF65-F5344CB8AC3E}">
        <p14:creationId xmlns:p14="http://schemas.microsoft.com/office/powerpoint/2010/main" val="1990169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subtract two binary numbers?</a:t>
            </a:r>
          </a:p>
          <a:p>
            <a:r>
              <a:rPr lang="en-US" dirty="0" smtClean="0"/>
              <a:t>Equivalent to adding with a negative number</a:t>
            </a:r>
          </a:p>
          <a:p>
            <a:endParaRPr lang="en-US" dirty="0" smtClean="0"/>
          </a:p>
          <a:p>
            <a:r>
              <a:rPr lang="en-US" dirty="0" smtClean="0"/>
              <a:t>How do we represent negative numbers?</a:t>
            </a:r>
            <a:endParaRPr lang="en-US" dirty="0"/>
          </a:p>
        </p:txBody>
      </p:sp>
    </p:spTree>
    <p:extLst>
      <p:ext uri="{BB962C8B-B14F-4D97-AF65-F5344CB8AC3E}">
        <p14:creationId xmlns:p14="http://schemas.microsoft.com/office/powerpoint/2010/main" val="307995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
            <a:ext cx="10896600" cy="508000"/>
          </a:xfrm>
        </p:spPr>
        <p:txBody>
          <a:bodyPr>
            <a:normAutofit fontScale="90000"/>
          </a:bodyPr>
          <a:lstStyle/>
          <a:p>
            <a:r>
              <a:rPr lang="en-US" dirty="0" smtClean="0"/>
              <a:t>First Attempt: Sign/Magnitude Representation</a:t>
            </a:r>
            <a:endParaRPr lang="en-US" dirty="0"/>
          </a:p>
        </p:txBody>
      </p:sp>
      <p:sp>
        <p:nvSpPr>
          <p:cNvPr id="3" name="Content Placeholder 2"/>
          <p:cNvSpPr>
            <a:spLocks noGrp="1"/>
          </p:cNvSpPr>
          <p:nvPr>
            <p:ph idx="1"/>
            <p:custDataLst>
              <p:tags r:id="rId2"/>
            </p:custDataLst>
          </p:nvPr>
        </p:nvSpPr>
        <p:spPr>
          <a:xfrm>
            <a:off x="228600" y="685800"/>
            <a:ext cx="8686800" cy="5791200"/>
          </a:xfrm>
        </p:spPr>
        <p:txBody>
          <a:bodyPr/>
          <a:lstStyle/>
          <a:p>
            <a:r>
              <a:rPr lang="en-US" dirty="0" smtClean="0"/>
              <a:t>First Attempt: </a:t>
            </a:r>
            <a:r>
              <a:rPr lang="en-US" dirty="0" smtClean="0">
                <a:solidFill>
                  <a:schemeClr val="accent5">
                    <a:lumMod val="60000"/>
                    <a:lumOff val="40000"/>
                  </a:schemeClr>
                </a:solidFill>
              </a:rPr>
              <a:t>Sign/Magnitude Representation</a:t>
            </a:r>
          </a:p>
          <a:p>
            <a:pPr lvl="1"/>
            <a:r>
              <a:rPr lang="en-US" dirty="0" smtClean="0"/>
              <a:t>1 bit for sign (0=positive, 1=negative)</a:t>
            </a:r>
          </a:p>
          <a:p>
            <a:pPr lvl="1"/>
            <a:r>
              <a:rPr lang="en-US" dirty="0" smtClean="0"/>
              <a:t>N-1 bits for magnitude</a:t>
            </a:r>
          </a:p>
          <a:p>
            <a:pPr lvl="1"/>
            <a:endParaRPr lang="en-US" dirty="0"/>
          </a:p>
          <a:p>
            <a:r>
              <a:rPr lang="en-US" dirty="0" smtClean="0"/>
              <a:t>Problem?</a:t>
            </a:r>
          </a:p>
          <a:p>
            <a:pPr lvl="1"/>
            <a:r>
              <a:rPr lang="en-US" dirty="0" smtClean="0"/>
              <a:t>Two zero’s: +0 different than -0 </a:t>
            </a:r>
          </a:p>
          <a:p>
            <a:pPr lvl="1"/>
            <a:r>
              <a:rPr lang="en-US" dirty="0" smtClean="0"/>
              <a:t>Complicated circuits</a:t>
            </a:r>
          </a:p>
        </p:txBody>
      </p:sp>
      <p:pic>
        <p:nvPicPr>
          <p:cNvPr id="1026" name="Picture 2" descr="IBM 7090 Data Processing Syste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886200"/>
            <a:ext cx="4219575" cy="2543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91410" y="6417609"/>
            <a:ext cx="1085554" cy="369332"/>
          </a:xfrm>
          <a:prstGeom prst="rect">
            <a:avLst/>
          </a:prstGeom>
          <a:noFill/>
        </p:spPr>
        <p:txBody>
          <a:bodyPr wrap="none" rtlCol="0">
            <a:spAutoFit/>
          </a:bodyPr>
          <a:lstStyle/>
          <a:p>
            <a:r>
              <a:rPr lang="en-US" dirty="0" smtClean="0"/>
              <a:t>IBM 7090</a:t>
            </a:r>
            <a:endParaRPr lang="en-US" dirty="0"/>
          </a:p>
        </p:txBody>
      </p:sp>
      <p:sp>
        <p:nvSpPr>
          <p:cNvPr id="5" name="TextBox 4"/>
          <p:cNvSpPr txBox="1"/>
          <p:nvPr/>
        </p:nvSpPr>
        <p:spPr>
          <a:xfrm>
            <a:off x="5275729" y="2199382"/>
            <a:ext cx="1316386"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a:t>
            </a:r>
            <a:endParaRPr lang="en-US" sz="3200" dirty="0">
              <a:solidFill>
                <a:schemeClr val="accent5">
                  <a:lumMod val="60000"/>
                  <a:lumOff val="40000"/>
                </a:schemeClr>
              </a:solidFill>
            </a:endParaRPr>
          </a:p>
        </p:txBody>
      </p:sp>
      <p:sp>
        <p:nvSpPr>
          <p:cNvPr id="7" name="TextBox 6"/>
          <p:cNvSpPr txBox="1"/>
          <p:nvPr/>
        </p:nvSpPr>
        <p:spPr>
          <a:xfrm>
            <a:off x="5267615" y="2199382"/>
            <a:ext cx="174278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 7</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 -7</a:t>
            </a:r>
            <a:endParaRPr lang="en-US" sz="3200" dirty="0">
              <a:solidFill>
                <a:schemeClr val="accent5">
                  <a:lumMod val="60000"/>
                  <a:lumOff val="40000"/>
                </a:schemeClr>
              </a:solidFill>
            </a:endParaRPr>
          </a:p>
        </p:txBody>
      </p:sp>
      <p:sp>
        <p:nvSpPr>
          <p:cNvPr id="8" name="TextBox 7"/>
          <p:cNvSpPr txBox="1"/>
          <p:nvPr/>
        </p:nvSpPr>
        <p:spPr>
          <a:xfrm>
            <a:off x="1143000" y="5323582"/>
            <a:ext cx="182293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000 = +0</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 -0</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353478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
            <a:ext cx="10896600" cy="508000"/>
          </a:xfrm>
        </p:spPr>
        <p:txBody>
          <a:bodyPr>
            <a:normAutofit fontScale="90000"/>
          </a:bodyPr>
          <a:lstStyle/>
          <a:p>
            <a:r>
              <a:rPr lang="en-US" dirty="0" smtClean="0"/>
              <a:t>Second Attempt: One’s complement</a:t>
            </a:r>
            <a:endParaRPr lang="en-US" dirty="0"/>
          </a:p>
        </p:txBody>
      </p:sp>
      <p:sp>
        <p:nvSpPr>
          <p:cNvPr id="3" name="Content Placeholder 2"/>
          <p:cNvSpPr>
            <a:spLocks noGrp="1"/>
          </p:cNvSpPr>
          <p:nvPr>
            <p:ph idx="1"/>
            <p:custDataLst>
              <p:tags r:id="rId2"/>
            </p:custDataLst>
          </p:nvPr>
        </p:nvSpPr>
        <p:spPr>
          <a:xfrm>
            <a:off x="228600" y="685800"/>
            <a:ext cx="8686800" cy="5791200"/>
          </a:xfrm>
        </p:spPr>
        <p:txBody>
          <a:bodyPr/>
          <a:lstStyle/>
          <a:p>
            <a:r>
              <a:rPr lang="en-US" dirty="0" smtClean="0"/>
              <a:t>Second Attempt: </a:t>
            </a:r>
            <a:r>
              <a:rPr lang="en-US" dirty="0" smtClean="0">
                <a:solidFill>
                  <a:schemeClr val="accent5">
                    <a:lumMod val="60000"/>
                    <a:lumOff val="40000"/>
                  </a:schemeClr>
                </a:solidFill>
              </a:rPr>
              <a:t>One’s complement</a:t>
            </a:r>
          </a:p>
          <a:p>
            <a:pPr lvl="1"/>
            <a:r>
              <a:rPr lang="en-US" dirty="0" smtClean="0"/>
              <a:t>Leading 0’s for positive and 1’s for negative</a:t>
            </a:r>
          </a:p>
          <a:p>
            <a:pPr lvl="1"/>
            <a:r>
              <a:rPr lang="en-US" dirty="0" smtClean="0"/>
              <a:t>Negative numbers: </a:t>
            </a:r>
            <a:r>
              <a:rPr lang="en-US" dirty="0" smtClean="0">
                <a:solidFill>
                  <a:schemeClr val="accent5">
                    <a:lumMod val="60000"/>
                    <a:lumOff val="40000"/>
                  </a:schemeClr>
                </a:solidFill>
              </a:rPr>
              <a:t>complement</a:t>
            </a:r>
            <a:r>
              <a:rPr lang="en-US" dirty="0" smtClean="0"/>
              <a:t> the positive number</a:t>
            </a:r>
          </a:p>
          <a:p>
            <a:pPr lvl="1"/>
            <a:endParaRPr lang="en-US" dirty="0"/>
          </a:p>
          <a:p>
            <a:r>
              <a:rPr lang="en-US" dirty="0" smtClean="0"/>
              <a:t>Problem?</a:t>
            </a:r>
          </a:p>
          <a:p>
            <a:pPr lvl="1"/>
            <a:r>
              <a:rPr lang="en-US" dirty="0" smtClean="0"/>
              <a:t>Two zero’s still: +0 different than -0 </a:t>
            </a:r>
          </a:p>
          <a:p>
            <a:pPr lvl="1"/>
            <a:r>
              <a:rPr lang="en-US" dirty="0" smtClean="0"/>
              <a:t>-1 if offset from two’s complement</a:t>
            </a:r>
          </a:p>
          <a:p>
            <a:pPr lvl="1"/>
            <a:r>
              <a:rPr lang="en-US" dirty="0" smtClean="0"/>
              <a:t>Complicated circuits</a:t>
            </a:r>
          </a:p>
          <a:p>
            <a:pPr lvl="2"/>
            <a:r>
              <a:rPr lang="en-US" dirty="0" smtClean="0"/>
              <a:t>Carry is difficult</a:t>
            </a:r>
          </a:p>
        </p:txBody>
      </p:sp>
      <p:sp>
        <p:nvSpPr>
          <p:cNvPr id="4" name="TextBox 3"/>
          <p:cNvSpPr txBox="1"/>
          <p:nvPr/>
        </p:nvSpPr>
        <p:spPr>
          <a:xfrm>
            <a:off x="6291410" y="6417609"/>
            <a:ext cx="734496" cy="369332"/>
          </a:xfrm>
          <a:prstGeom prst="rect">
            <a:avLst/>
          </a:prstGeom>
          <a:noFill/>
        </p:spPr>
        <p:txBody>
          <a:bodyPr wrap="none" rtlCol="0">
            <a:spAutoFit/>
          </a:bodyPr>
          <a:lstStyle/>
          <a:p>
            <a:r>
              <a:rPr lang="en-US" dirty="0" smtClean="0"/>
              <a:t>PDP 1</a:t>
            </a:r>
            <a:endParaRPr lang="en-US" dirty="0"/>
          </a:p>
        </p:txBody>
      </p:sp>
      <p:sp>
        <p:nvSpPr>
          <p:cNvPr id="5" name="TextBox 4"/>
          <p:cNvSpPr txBox="1"/>
          <p:nvPr/>
        </p:nvSpPr>
        <p:spPr>
          <a:xfrm>
            <a:off x="5275729" y="2199382"/>
            <a:ext cx="1316386"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a:t>
            </a:r>
            <a:endParaRPr lang="en-US" sz="3200" dirty="0">
              <a:solidFill>
                <a:schemeClr val="accent5">
                  <a:lumMod val="60000"/>
                  <a:lumOff val="40000"/>
                </a:schemeClr>
              </a:solidFill>
            </a:endParaRPr>
          </a:p>
        </p:txBody>
      </p:sp>
      <p:sp>
        <p:nvSpPr>
          <p:cNvPr id="7" name="TextBox 6"/>
          <p:cNvSpPr txBox="1"/>
          <p:nvPr/>
        </p:nvSpPr>
        <p:spPr>
          <a:xfrm>
            <a:off x="5267615" y="2199382"/>
            <a:ext cx="174278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 7</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 -7</a:t>
            </a:r>
            <a:endParaRPr lang="en-US" sz="3200" dirty="0">
              <a:solidFill>
                <a:schemeClr val="accent5">
                  <a:lumMod val="60000"/>
                  <a:lumOff val="40000"/>
                </a:schemeClr>
              </a:solidFill>
            </a:endParaRPr>
          </a:p>
        </p:txBody>
      </p:sp>
      <p:sp>
        <p:nvSpPr>
          <p:cNvPr id="8" name="TextBox 7"/>
          <p:cNvSpPr txBox="1"/>
          <p:nvPr/>
        </p:nvSpPr>
        <p:spPr>
          <a:xfrm>
            <a:off x="1143000" y="5323582"/>
            <a:ext cx="182293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000 = +0</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 -0</a:t>
            </a:r>
            <a:endParaRPr lang="en-US" sz="3200" dirty="0">
              <a:solidFill>
                <a:schemeClr val="accent5">
                  <a:lumMod val="60000"/>
                  <a:lumOff val="40000"/>
                </a:schemeClr>
              </a:solidFill>
            </a:endParaRPr>
          </a:p>
        </p:txBody>
      </p:sp>
      <p:pic>
        <p:nvPicPr>
          <p:cNvPr id="6" name="Picture 2" descr="http://upload.wikimedia.org/wikipedia/commons/c/c3/PD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4329" y="4376259"/>
            <a:ext cx="2725271" cy="204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40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Two’s Complement Representation</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fontScale="92500" lnSpcReduction="20000"/>
          </a:bodyPr>
          <a:lstStyle/>
          <a:p>
            <a:r>
              <a:rPr lang="en-US" dirty="0" smtClean="0"/>
              <a:t>What is used: </a:t>
            </a:r>
            <a:r>
              <a:rPr lang="en-US" dirty="0" smtClean="0">
                <a:solidFill>
                  <a:schemeClr val="accent5">
                    <a:lumMod val="60000"/>
                    <a:lumOff val="40000"/>
                  </a:schemeClr>
                </a:solidFill>
              </a:rPr>
              <a:t>Two’s Complement Representation</a:t>
            </a:r>
          </a:p>
          <a:p>
            <a:pPr>
              <a:buClr>
                <a:schemeClr val="accent1"/>
              </a:buClr>
            </a:pPr>
            <a:endParaRPr lang="en-US" dirty="0" smtClean="0"/>
          </a:p>
          <a:p>
            <a:pPr>
              <a:buClr>
                <a:schemeClr val="accent1"/>
              </a:buClr>
            </a:pPr>
            <a:r>
              <a:rPr lang="en-US" dirty="0" smtClean="0"/>
              <a:t>Nonnegative </a:t>
            </a:r>
            <a:r>
              <a:rPr lang="en-US" dirty="0"/>
              <a:t>numbers are represented as usual</a:t>
            </a:r>
          </a:p>
          <a:p>
            <a:pPr lvl="1"/>
            <a:r>
              <a:rPr lang="en-US" dirty="0"/>
              <a:t> 0 = </a:t>
            </a:r>
            <a:r>
              <a:rPr lang="en-US" dirty="0" smtClean="0"/>
              <a:t>0000, 1 </a:t>
            </a:r>
            <a:r>
              <a:rPr lang="en-US" dirty="0"/>
              <a:t>= </a:t>
            </a:r>
            <a:r>
              <a:rPr lang="en-US" dirty="0" smtClean="0"/>
              <a:t>0001, 3 </a:t>
            </a:r>
            <a:r>
              <a:rPr lang="en-US" dirty="0"/>
              <a:t>= </a:t>
            </a:r>
            <a:r>
              <a:rPr lang="en-US" dirty="0" smtClean="0"/>
              <a:t>0011, 7 </a:t>
            </a:r>
            <a:r>
              <a:rPr lang="en-US" dirty="0"/>
              <a:t>= </a:t>
            </a:r>
            <a:r>
              <a:rPr lang="en-US" dirty="0" smtClean="0"/>
              <a:t>0111</a:t>
            </a:r>
          </a:p>
          <a:p>
            <a:pPr>
              <a:buClr>
                <a:schemeClr val="accent1"/>
              </a:buClr>
            </a:pPr>
            <a:endParaRPr lang="en-US" dirty="0" smtClean="0"/>
          </a:p>
          <a:p>
            <a:pPr>
              <a:buClr>
                <a:schemeClr val="accent1"/>
              </a:buClr>
            </a:pPr>
            <a:r>
              <a:rPr lang="en-US" dirty="0" smtClean="0"/>
              <a:t>Leading 1’s for negative numbers</a:t>
            </a:r>
          </a:p>
          <a:p>
            <a:pPr>
              <a:buClr>
                <a:schemeClr val="accent1"/>
              </a:buClr>
            </a:pPr>
            <a:r>
              <a:rPr lang="en-US" dirty="0" smtClean="0"/>
              <a:t>To negate </a:t>
            </a:r>
            <a:r>
              <a:rPr lang="en-US" dirty="0" smtClean="0">
                <a:solidFill>
                  <a:schemeClr val="accent5">
                    <a:lumMod val="60000"/>
                    <a:lumOff val="40000"/>
                  </a:schemeClr>
                </a:solidFill>
              </a:rPr>
              <a:t>any</a:t>
            </a:r>
            <a:r>
              <a:rPr lang="en-US" dirty="0" smtClean="0"/>
              <a:t> number:</a:t>
            </a:r>
          </a:p>
          <a:p>
            <a:pPr lvl="1"/>
            <a:r>
              <a:rPr lang="en-US" dirty="0" smtClean="0">
                <a:solidFill>
                  <a:schemeClr val="accent5">
                    <a:lumMod val="60000"/>
                    <a:lumOff val="40000"/>
                  </a:schemeClr>
                </a:solidFill>
              </a:rPr>
              <a:t>complement </a:t>
            </a:r>
            <a:r>
              <a:rPr lang="en-US" i="1" dirty="0" smtClean="0">
                <a:solidFill>
                  <a:schemeClr val="accent5">
                    <a:lumMod val="60000"/>
                    <a:lumOff val="40000"/>
                  </a:schemeClr>
                </a:solidFill>
              </a:rPr>
              <a:t>all</a:t>
            </a:r>
            <a:r>
              <a:rPr lang="en-US" dirty="0" smtClean="0">
                <a:solidFill>
                  <a:schemeClr val="accent5">
                    <a:lumMod val="60000"/>
                    <a:lumOff val="40000"/>
                  </a:schemeClr>
                </a:solidFill>
              </a:rPr>
              <a:t> the bits (i.e. flip all the bits)</a:t>
            </a:r>
          </a:p>
          <a:p>
            <a:pPr lvl="1"/>
            <a:r>
              <a:rPr lang="en-US" dirty="0" smtClean="0">
                <a:solidFill>
                  <a:schemeClr val="accent5">
                    <a:lumMod val="60000"/>
                    <a:lumOff val="40000"/>
                  </a:schemeClr>
                </a:solidFill>
              </a:rPr>
              <a:t>then add 1</a:t>
            </a:r>
            <a:endParaRPr lang="en-US" dirty="0"/>
          </a:p>
          <a:p>
            <a:pPr lvl="1"/>
            <a:r>
              <a:rPr lang="en-US" dirty="0"/>
              <a:t>-1: 1 </a:t>
            </a:r>
            <a:r>
              <a:rPr lang="en-US" dirty="0">
                <a:sym typeface="Symbol" pitchFamily="18" charset="2"/>
              </a:rPr>
              <a:t></a:t>
            </a:r>
            <a:r>
              <a:rPr lang="en-US" dirty="0" smtClean="0"/>
              <a:t> </a:t>
            </a:r>
            <a:r>
              <a:rPr lang="en-US" dirty="0"/>
              <a:t>0001 </a:t>
            </a:r>
            <a:r>
              <a:rPr lang="en-US" dirty="0">
                <a:sym typeface="Symbol" pitchFamily="18" charset="2"/>
              </a:rPr>
              <a:t></a:t>
            </a:r>
            <a:r>
              <a:rPr lang="en-US" dirty="0" smtClean="0"/>
              <a:t> </a:t>
            </a:r>
            <a:r>
              <a:rPr lang="en-US" dirty="0"/>
              <a:t>1110 </a:t>
            </a:r>
            <a:r>
              <a:rPr lang="en-US" dirty="0">
                <a:sym typeface="Symbol" pitchFamily="18" charset="2"/>
              </a:rPr>
              <a:t></a:t>
            </a:r>
            <a:r>
              <a:rPr lang="en-US" dirty="0" smtClean="0"/>
              <a:t> </a:t>
            </a:r>
            <a:r>
              <a:rPr lang="en-US" dirty="0"/>
              <a:t>1111</a:t>
            </a:r>
          </a:p>
          <a:p>
            <a:pPr lvl="1"/>
            <a:r>
              <a:rPr lang="en-US" dirty="0"/>
              <a:t>-3: 3 </a:t>
            </a:r>
            <a:r>
              <a:rPr lang="en-US" dirty="0">
                <a:sym typeface="Symbol" pitchFamily="18" charset="2"/>
              </a:rPr>
              <a:t></a:t>
            </a:r>
            <a:r>
              <a:rPr lang="en-US" dirty="0" smtClean="0"/>
              <a:t> </a:t>
            </a:r>
            <a:r>
              <a:rPr lang="en-US" dirty="0"/>
              <a:t>0011 </a:t>
            </a:r>
            <a:r>
              <a:rPr lang="en-US" dirty="0">
                <a:sym typeface="Symbol" pitchFamily="18" charset="2"/>
              </a:rPr>
              <a:t></a:t>
            </a:r>
            <a:r>
              <a:rPr lang="en-US" dirty="0" smtClean="0"/>
              <a:t> </a:t>
            </a:r>
            <a:r>
              <a:rPr lang="en-US" dirty="0"/>
              <a:t>1100 </a:t>
            </a:r>
            <a:r>
              <a:rPr lang="en-US" dirty="0">
                <a:sym typeface="Symbol" pitchFamily="18" charset="2"/>
              </a:rPr>
              <a:t></a:t>
            </a:r>
            <a:r>
              <a:rPr lang="en-US" dirty="0" smtClean="0"/>
              <a:t> </a:t>
            </a:r>
            <a:r>
              <a:rPr lang="en-US" dirty="0"/>
              <a:t>1101</a:t>
            </a:r>
          </a:p>
          <a:p>
            <a:pPr lvl="1"/>
            <a:r>
              <a:rPr lang="en-US" dirty="0"/>
              <a:t>-7: 7 </a:t>
            </a:r>
            <a:r>
              <a:rPr lang="en-US" dirty="0">
                <a:sym typeface="Symbol" pitchFamily="18" charset="2"/>
              </a:rPr>
              <a:t></a:t>
            </a:r>
            <a:r>
              <a:rPr lang="en-US" dirty="0" smtClean="0"/>
              <a:t> </a:t>
            </a:r>
            <a:r>
              <a:rPr lang="en-US" dirty="0"/>
              <a:t>0111 </a:t>
            </a:r>
            <a:r>
              <a:rPr lang="en-US" dirty="0">
                <a:sym typeface="Symbol" pitchFamily="18" charset="2"/>
              </a:rPr>
              <a:t></a:t>
            </a:r>
            <a:r>
              <a:rPr lang="en-US" dirty="0" smtClean="0"/>
              <a:t> </a:t>
            </a:r>
            <a:r>
              <a:rPr lang="en-US" dirty="0"/>
              <a:t>1000 </a:t>
            </a:r>
            <a:r>
              <a:rPr lang="en-US" dirty="0">
                <a:sym typeface="Symbol" pitchFamily="18" charset="2"/>
              </a:rPr>
              <a:t></a:t>
            </a:r>
            <a:r>
              <a:rPr lang="en-US" dirty="0" smtClean="0"/>
              <a:t> </a:t>
            </a:r>
            <a:r>
              <a:rPr lang="en-US" dirty="0"/>
              <a:t>1001</a:t>
            </a:r>
          </a:p>
          <a:p>
            <a:pPr lvl="1"/>
            <a:r>
              <a:rPr lang="en-US" dirty="0"/>
              <a:t>-8: 8 </a:t>
            </a:r>
            <a:r>
              <a:rPr lang="en-US" dirty="0">
                <a:sym typeface="Symbol" pitchFamily="18" charset="2"/>
              </a:rPr>
              <a:t></a:t>
            </a:r>
            <a:r>
              <a:rPr lang="en-US" dirty="0" smtClean="0"/>
              <a:t> </a:t>
            </a:r>
            <a:r>
              <a:rPr lang="en-US" dirty="0"/>
              <a:t>1000 </a:t>
            </a:r>
            <a:r>
              <a:rPr lang="en-US" dirty="0">
                <a:sym typeface="Symbol" pitchFamily="18" charset="2"/>
              </a:rPr>
              <a:t></a:t>
            </a:r>
            <a:r>
              <a:rPr lang="en-US" dirty="0" smtClean="0"/>
              <a:t> </a:t>
            </a:r>
            <a:r>
              <a:rPr lang="en-US" dirty="0"/>
              <a:t>0111 </a:t>
            </a:r>
            <a:r>
              <a:rPr lang="en-US" dirty="0">
                <a:sym typeface="Symbol" pitchFamily="18" charset="2"/>
              </a:rPr>
              <a:t></a:t>
            </a:r>
            <a:r>
              <a:rPr lang="en-US" dirty="0" smtClean="0"/>
              <a:t> </a:t>
            </a:r>
            <a:r>
              <a:rPr lang="en-US" dirty="0"/>
              <a:t>1000</a:t>
            </a:r>
          </a:p>
          <a:p>
            <a:pPr lvl="1"/>
            <a:r>
              <a:rPr lang="en-US" dirty="0"/>
              <a:t>-0: 0 </a:t>
            </a:r>
            <a:r>
              <a:rPr lang="en-US" dirty="0">
                <a:sym typeface="Symbol" pitchFamily="18" charset="2"/>
              </a:rPr>
              <a:t></a:t>
            </a:r>
            <a:r>
              <a:rPr lang="en-US" dirty="0" smtClean="0"/>
              <a:t> </a:t>
            </a:r>
            <a:r>
              <a:rPr lang="en-US" dirty="0"/>
              <a:t>0000 </a:t>
            </a:r>
            <a:r>
              <a:rPr lang="en-US" dirty="0">
                <a:sym typeface="Symbol" pitchFamily="18" charset="2"/>
              </a:rPr>
              <a:t></a:t>
            </a:r>
            <a:r>
              <a:rPr lang="en-US" dirty="0" smtClean="0"/>
              <a:t> </a:t>
            </a:r>
            <a:r>
              <a:rPr lang="en-US" dirty="0"/>
              <a:t>1111 </a:t>
            </a:r>
            <a:r>
              <a:rPr lang="en-US" dirty="0">
                <a:sym typeface="Symbol" pitchFamily="18" charset="2"/>
              </a:rPr>
              <a:t></a:t>
            </a:r>
            <a:r>
              <a:rPr lang="en-US" dirty="0" smtClean="0"/>
              <a:t> </a:t>
            </a:r>
            <a:r>
              <a:rPr lang="en-US" dirty="0"/>
              <a:t>0000 (this is good, -0 = +0)</a:t>
            </a:r>
          </a:p>
          <a:p>
            <a:pPr lvl="1"/>
            <a:endParaRPr lang="en-US" dirty="0" smtClean="0"/>
          </a:p>
          <a:p>
            <a:pPr lvl="2"/>
            <a:endParaRPr lang="en-US" sz="2800" dirty="0"/>
          </a:p>
          <a:p>
            <a:pPr lvl="2"/>
            <a:endParaRPr lang="en-US" sz="2800" dirty="0" smtClean="0"/>
          </a:p>
          <a:p>
            <a:endParaRPr lang="en-US" dirty="0"/>
          </a:p>
        </p:txBody>
      </p:sp>
    </p:spTree>
    <p:extLst>
      <p:ext uri="{BB962C8B-B14F-4D97-AF65-F5344CB8AC3E}">
        <p14:creationId xmlns:p14="http://schemas.microsoft.com/office/powerpoint/2010/main" val="24672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Rectangle 3"/>
              <p:cNvSpPr txBox="1">
                <a:spLocks noChangeArrowheads="1"/>
              </p:cNvSpPr>
              <p:nvPr>
                <p:custDataLst>
                  <p:tags r:id="rId1"/>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chemeClr val="accent5">
                        <a:lumMod val="60000"/>
                        <a:lumOff val="40000"/>
                      </a:schemeClr>
                    </a:solidFill>
                    <a:effectLst/>
                    <a:uLnTx/>
                    <a:uFillTx/>
                    <a:latin typeface="+mj-lt"/>
                    <a:ea typeface="+mn-ea"/>
                    <a:cs typeface="Arial" pitchFamily="34" charset="0"/>
                  </a:rPr>
                  <a:t>Negatives</a:t>
                </a:r>
              </a:p>
              <a:p>
                <a:pPr marL="342900" marR="0" lvl="0" indent="-342900" algn="l" defTabSz="914400" rtl="0" eaLnBrk="1" fontAlgn="auto" latinLnBrk="0" hangingPunct="1">
                  <a:spcAft>
                    <a:spcPts val="0"/>
                  </a:spcAft>
                  <a:buClrTx/>
                  <a:buSzPct val="80000"/>
                  <a:buFontTx/>
                  <a:buNone/>
                  <a:tabLst/>
                  <a:defRPr/>
                </a:pPr>
                <a:r>
                  <a:rPr kumimoji="0" lang="en-US" sz="2800" b="0" i="0" u="none" strike="noStrike" kern="1200" cap="none" spc="0" normalizeH="0" baseline="0" noProof="0" dirty="0" smtClean="0">
                    <a:ln>
                      <a:noFill/>
                    </a:ln>
                    <a:effectLst/>
                    <a:uLnTx/>
                    <a:uFillTx/>
                    <a:latin typeface="+mj-lt"/>
                    <a:ea typeface="+mn-ea"/>
                    <a:cs typeface="Arial" pitchFamily="34" charset="0"/>
                  </a:rPr>
                  <a:t>(two’s complement: flip then add 1):</a:t>
                </a:r>
              </a:p>
              <a:p>
                <a:pPr marL="342900" indent="-342900">
                  <a:buSzPct val="80000"/>
                </a:pPr>
                <a:r>
                  <a:rPr lang="en-US" sz="3200" dirty="0" smtClean="0">
                    <a:latin typeface="+mj-lt"/>
                    <a:cs typeface="Arial" pitchFamily="34" charset="0"/>
                  </a:rPr>
                  <a:t>	</a:t>
                </a:r>
                <a14:m>
                  <m:oMath xmlns:m="http://schemas.openxmlformats.org/officeDocument/2006/math">
                    <m:acc>
                      <m:accPr>
                        <m:chr m:val="̅"/>
                        <m:ctrlPr>
                          <a:rPr lang="en-US" sz="3200" i="1" smtClean="0">
                            <a:latin typeface="Cambria Math" panose="02040503050406030204" pitchFamily="18" charset="0"/>
                            <a:cs typeface="Arial" pitchFamily="34" charset="0"/>
                          </a:rPr>
                        </m:ctrlPr>
                      </m:accPr>
                      <m:e>
                        <m:r>
                          <a:rPr lang="en-US" sz="3200" b="0" i="0" smtClean="0">
                            <a:latin typeface="Cambria Math"/>
                            <a:cs typeface="Arial" pitchFamily="34" charset="0"/>
                          </a:rPr>
                          <m:t>0</m:t>
                        </m:r>
                      </m:e>
                    </m:acc>
                  </m:oMath>
                </a14:m>
                <a:r>
                  <a:rPr lang="en-US" sz="3200" dirty="0" smtClean="0"/>
                  <a:t> = 1111 	 -0 = 0000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1</m:t>
                        </m:r>
                      </m:e>
                    </m:acc>
                  </m:oMath>
                </a14:m>
                <a:r>
                  <a:rPr lang="en-US" sz="3200" dirty="0" smtClean="0"/>
                  <a:t> =</a:t>
                </a:r>
                <a:r>
                  <a:rPr lang="en-US" sz="3200" dirty="0" smtClean="0">
                    <a:latin typeface="+mj-lt"/>
                  </a:rPr>
                  <a:t> 1110 	 -1 = 1111</a:t>
                </a:r>
              </a:p>
              <a:p>
                <a:pPr marL="342900" indent="-342900">
                  <a:buSzPct val="80000"/>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2</m:t>
                        </m:r>
                      </m:e>
                    </m:acc>
                  </m:oMath>
                </a14:m>
                <a:r>
                  <a:rPr lang="en-US" sz="3200" dirty="0" smtClean="0">
                    <a:latin typeface="+mj-lt"/>
                  </a:rPr>
                  <a:t> =</a:t>
                </a:r>
                <a:r>
                  <a:rPr lang="en-US" sz="3200" dirty="0" smtClean="0"/>
                  <a:t> 1101 	 -2 = 1110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3</m:t>
                        </m:r>
                      </m:e>
                    </m:acc>
                  </m:oMath>
                </a14:m>
                <a:r>
                  <a:rPr lang="en-US" sz="3200" dirty="0" smtClean="0">
                    <a:latin typeface="+mj-lt"/>
                  </a:rPr>
                  <a:t> = 1100 	 -3 = 1101</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4</m:t>
                        </m:r>
                      </m:e>
                    </m:acc>
                  </m:oMath>
                </a14:m>
                <a:r>
                  <a:rPr lang="en-US" sz="3200" dirty="0" smtClean="0"/>
                  <a:t> = 1011 	 -4 = 1100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5</m:t>
                        </m:r>
                      </m:e>
                    </m:acc>
                  </m:oMath>
                </a14:m>
                <a:r>
                  <a:rPr lang="en-US" sz="3200" dirty="0" smtClean="0"/>
                  <a:t> = 1010 	 -5 = 1011</a:t>
                </a:r>
                <a:endParaRPr lang="en-US" sz="3200" dirty="0" smtClean="0">
                  <a:latin typeface="+mj-lt"/>
                </a:endParaRP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6</m:t>
                        </m:r>
                      </m:e>
                    </m:acc>
                  </m:oMath>
                </a14:m>
                <a:r>
                  <a:rPr lang="en-US" sz="3200" dirty="0" smtClean="0"/>
                  <a:t> = 1001 	 -6 = 1010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7</m:t>
                        </m:r>
                      </m:e>
                    </m:acc>
                  </m:oMath>
                </a14:m>
                <a:r>
                  <a:rPr lang="en-US" sz="3200" dirty="0" smtClean="0">
                    <a:latin typeface="+mj-lt"/>
                  </a:rPr>
                  <a:t> = 1000 	 -7 = 1001</a:t>
                </a: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8</m:t>
                        </m:r>
                      </m:e>
                    </m:acc>
                  </m:oMath>
                </a14:m>
                <a:r>
                  <a:rPr lang="en-US" sz="3200" dirty="0" smtClean="0">
                    <a:latin typeface="+mj-lt"/>
                  </a:rPr>
                  <a:t> =</a:t>
                </a:r>
                <a:r>
                  <a:rPr lang="en-US" sz="3200" dirty="0" smtClean="0">
                    <a:latin typeface="+mj-lt"/>
                    <a:sym typeface="Symbol" pitchFamily="18" charset="2"/>
                  </a:rPr>
                  <a:t> 0111	 	 -8 = 1000</a:t>
                </a:r>
              </a:p>
            </p:txBody>
          </p:sp>
        </mc:Choice>
        <mc:Fallback xmlns="">
          <p:sp>
            <p:nvSpPr>
              <p:cNvPr id="7" name="Rectangle 3"/>
              <p:cNvSpPr txBox="1">
                <a:spLocks noRot="1" noChangeAspect="1" noMove="1" noResize="1" noEditPoints="1" noAdjustHandles="1" noChangeArrowheads="1" noChangeShapeType="1" noTextEdit="1"/>
              </p:cNvSpPr>
              <p:nvPr>
                <p:custDataLst>
                  <p:tags r:id="rId6"/>
                </p:custDataLst>
              </p:nvPr>
            </p:nvSpPr>
            <p:spPr>
              <a:xfrm>
                <a:off x="2971800" y="736777"/>
                <a:ext cx="6019800" cy="5638800"/>
              </a:xfrm>
              <a:prstGeom prst="rect">
                <a:avLst/>
              </a:prstGeom>
              <a:blipFill rotWithShape="0">
                <a:blip r:embed="rId7"/>
                <a:stretch>
                  <a:fillRect l="-2634" t="-1405"/>
                </a:stretch>
              </a:blipFill>
            </p:spPr>
            <p:txBody>
              <a:bodyPr/>
              <a:lstStyle/>
              <a:p>
                <a:r>
                  <a:rPr lang="en-US">
                    <a:noFill/>
                  </a:rPr>
                  <a:t> </a:t>
                </a:r>
              </a:p>
            </p:txBody>
          </p:sp>
        </mc:Fallback>
      </mc:AlternateContent>
      <p:sp>
        <p:nvSpPr>
          <p:cNvPr id="1784834" name="Rectangle 2"/>
          <p:cNvSpPr>
            <a:spLocks noGrp="1" noChangeArrowheads="1"/>
          </p:cNvSpPr>
          <p:nvPr>
            <p:ph type="title"/>
            <p:custDataLst>
              <p:tags r:id="rId2"/>
            </p:custDataLst>
          </p:nvPr>
        </p:nvSpPr>
        <p:spPr/>
        <p:txBody>
          <a:bodyPr>
            <a:noAutofit/>
          </a:bodyPr>
          <a:lstStyle/>
          <a:p>
            <a:r>
              <a:rPr lang="en-US"/>
              <a:t>Two’s Complement</a:t>
            </a:r>
          </a:p>
        </p:txBody>
      </p:sp>
      <p:sp>
        <p:nvSpPr>
          <p:cNvPr id="1784835" name="Rectangle 3"/>
          <p:cNvSpPr>
            <a:spLocks noGrp="1" noChangeArrowheads="1"/>
          </p:cNvSpPr>
          <p:nvPr>
            <p:ph idx="1"/>
            <p:custDataLst>
              <p:tags r:id="rId3"/>
            </p:custDataLst>
          </p:nvPr>
        </p:nvSpPr>
        <p:spPr>
          <a:xfrm>
            <a:off x="228600" y="736777"/>
            <a:ext cx="3505200" cy="5486400"/>
          </a:xfrm>
        </p:spPr>
        <p:txBody>
          <a:bodyPr>
            <a:noAutofit/>
          </a:bodyPr>
          <a:lstStyle/>
          <a:p>
            <a:pPr>
              <a:spcBef>
                <a:spcPts val="0"/>
              </a:spcBef>
            </a:pPr>
            <a:r>
              <a:rPr lang="en-US" dirty="0" smtClean="0">
                <a:solidFill>
                  <a:schemeClr val="accent5">
                    <a:lumMod val="60000"/>
                    <a:lumOff val="40000"/>
                  </a:schemeClr>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+8 = 1000</a:t>
            </a:r>
            <a:endParaRPr lang="en-US" dirty="0"/>
          </a:p>
        </p:txBody>
      </p:sp>
      <p:sp>
        <p:nvSpPr>
          <p:cNvPr id="2" name="Rectangle 1"/>
          <p:cNvSpPr/>
          <p:nvPr/>
        </p:nvSpPr>
        <p:spPr>
          <a:xfrm>
            <a:off x="5638800" y="1676400"/>
            <a:ext cx="2209800" cy="4572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1676400"/>
            <a:ext cx="2209800" cy="4572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88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custDataLst>
              <p:tags r:id="rId1"/>
            </p:custDataLst>
          </p:nvPr>
        </p:nvSpPr>
        <p:spPr/>
        <p:txBody>
          <a:bodyPr>
            <a:noAutofit/>
          </a:bodyPr>
          <a:lstStyle/>
          <a:p>
            <a:r>
              <a:rPr lang="en-US"/>
              <a:t>Two’s Complement</a:t>
            </a:r>
          </a:p>
        </p:txBody>
      </p:sp>
      <p:sp>
        <p:nvSpPr>
          <p:cNvPr id="1784835" name="Rectangle 3"/>
          <p:cNvSpPr>
            <a:spLocks noGrp="1" noChangeArrowheads="1"/>
          </p:cNvSpPr>
          <p:nvPr>
            <p:ph idx="1"/>
            <p:custDataLst>
              <p:tags r:id="rId2"/>
            </p:custDataLst>
          </p:nvPr>
        </p:nvSpPr>
        <p:spPr>
          <a:xfrm>
            <a:off x="228600" y="736777"/>
            <a:ext cx="3505200" cy="5486400"/>
          </a:xfrm>
        </p:spPr>
        <p:txBody>
          <a:bodyPr>
            <a:noAutofit/>
          </a:bodyPr>
          <a:lstStyle/>
          <a:p>
            <a:pPr>
              <a:spcBef>
                <a:spcPts val="0"/>
              </a:spcBef>
            </a:pPr>
            <a:r>
              <a:rPr lang="en-US" dirty="0" smtClean="0">
                <a:solidFill>
                  <a:schemeClr val="accent5">
                    <a:lumMod val="60000"/>
                    <a:lumOff val="40000"/>
                  </a:schemeClr>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a:t>
            </a:r>
            <a:r>
              <a:rPr lang="en-US" dirty="0" smtClean="0">
                <a:solidFill>
                  <a:schemeClr val="accent2"/>
                </a:solidFill>
              </a:rPr>
              <a:t>+8 = 1000</a:t>
            </a:r>
            <a:endParaRPr lang="en-US" dirty="0">
              <a:solidFill>
                <a:schemeClr val="accent2"/>
              </a:solidFill>
            </a:endParaRPr>
          </a:p>
        </p:txBody>
      </p:sp>
      <mc:AlternateContent xmlns:mc="http://schemas.openxmlformats.org/markup-compatibility/2006" xmlns:a14="http://schemas.microsoft.com/office/drawing/2010/main">
        <mc:Choice Requires="a14">
          <p:sp>
            <p:nvSpPr>
              <p:cNvPr id="5" name="Rectangle 3"/>
              <p:cNvSpPr txBox="1">
                <a:spLocks noChangeArrowheads="1"/>
              </p:cNvSpPr>
              <p:nvPr>
                <p:custDataLst>
                  <p:tags r:id="rId3"/>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chemeClr val="accent5">
                        <a:lumMod val="60000"/>
                        <a:lumOff val="40000"/>
                      </a:schemeClr>
                    </a:solidFill>
                    <a:effectLst/>
                    <a:uLnTx/>
                    <a:uFillTx/>
                    <a:latin typeface="+mj-lt"/>
                    <a:ea typeface="+mn-ea"/>
                    <a:cs typeface="Arial" pitchFamily="34" charset="0"/>
                  </a:rPr>
                  <a:t>Negatives</a:t>
                </a:r>
              </a:p>
              <a:p>
                <a:pPr marL="342900" marR="0" lvl="0" indent="-342900" algn="l" defTabSz="914400" rtl="0" eaLnBrk="1" fontAlgn="auto" latinLnBrk="0" hangingPunct="1">
                  <a:spcAft>
                    <a:spcPts val="0"/>
                  </a:spcAft>
                  <a:buClrTx/>
                  <a:buSzPct val="80000"/>
                  <a:buFontTx/>
                  <a:buNone/>
                  <a:tabLst/>
                  <a:defRPr/>
                </a:pPr>
                <a:r>
                  <a:rPr kumimoji="0" lang="en-US" sz="2800" b="0" i="0" u="none" strike="noStrike" kern="1200" cap="none" spc="0" normalizeH="0" baseline="0" noProof="0" dirty="0" smtClean="0">
                    <a:ln>
                      <a:noFill/>
                    </a:ln>
                    <a:effectLst/>
                    <a:uLnTx/>
                    <a:uFillTx/>
                    <a:latin typeface="+mj-lt"/>
                    <a:ea typeface="+mn-ea"/>
                    <a:cs typeface="Arial" pitchFamily="34" charset="0"/>
                  </a:rPr>
                  <a:t>(two’s complement: flip then add 1):</a:t>
                </a:r>
              </a:p>
              <a:p>
                <a:pPr marL="342900" indent="-342900">
                  <a:buSzPct val="80000"/>
                </a:pPr>
                <a:r>
                  <a:rPr lang="en-US" sz="3200" dirty="0" smtClean="0">
                    <a:latin typeface="+mj-lt"/>
                    <a:cs typeface="Arial" pitchFamily="34" charset="0"/>
                  </a:rPr>
                  <a:t>	</a:t>
                </a:r>
                <a14:m>
                  <m:oMath xmlns:m="http://schemas.openxmlformats.org/officeDocument/2006/math">
                    <m:acc>
                      <m:accPr>
                        <m:chr m:val="̅"/>
                        <m:ctrlPr>
                          <a:rPr lang="en-US" sz="3200" i="1" smtClean="0">
                            <a:latin typeface="Cambria Math" panose="02040503050406030204" pitchFamily="18" charset="0"/>
                            <a:cs typeface="Arial" pitchFamily="34" charset="0"/>
                          </a:rPr>
                        </m:ctrlPr>
                      </m:accPr>
                      <m:e>
                        <m:r>
                          <a:rPr lang="en-US" sz="3200" b="0" i="0" smtClean="0">
                            <a:latin typeface="Cambria Math"/>
                            <a:cs typeface="Arial" pitchFamily="34" charset="0"/>
                          </a:rPr>
                          <m:t>0</m:t>
                        </m:r>
                      </m:e>
                    </m:acc>
                  </m:oMath>
                </a14:m>
                <a:r>
                  <a:rPr lang="en-US" sz="3200" dirty="0" smtClean="0"/>
                  <a:t> = 1111 	 -0 = 0000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1</m:t>
                        </m:r>
                      </m:e>
                    </m:acc>
                  </m:oMath>
                </a14:m>
                <a:r>
                  <a:rPr lang="en-US" sz="3200" dirty="0" smtClean="0"/>
                  <a:t> =</a:t>
                </a:r>
                <a:r>
                  <a:rPr lang="en-US" sz="3200" dirty="0" smtClean="0">
                    <a:latin typeface="+mj-lt"/>
                  </a:rPr>
                  <a:t> 1110 	 -1 = 1111</a:t>
                </a:r>
              </a:p>
              <a:p>
                <a:pPr marL="342900" indent="-342900">
                  <a:buSzPct val="80000"/>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2</m:t>
                        </m:r>
                      </m:e>
                    </m:acc>
                  </m:oMath>
                </a14:m>
                <a:r>
                  <a:rPr lang="en-US" sz="3200" dirty="0" smtClean="0">
                    <a:latin typeface="+mj-lt"/>
                  </a:rPr>
                  <a:t> =</a:t>
                </a:r>
                <a:r>
                  <a:rPr lang="en-US" sz="3200" dirty="0" smtClean="0"/>
                  <a:t> 1101 	 -2 = 1110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3</m:t>
                        </m:r>
                      </m:e>
                    </m:acc>
                  </m:oMath>
                </a14:m>
                <a:r>
                  <a:rPr lang="en-US" sz="3200" dirty="0" smtClean="0">
                    <a:latin typeface="+mj-lt"/>
                  </a:rPr>
                  <a:t> = 1100 	 -3 = 1101</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4</m:t>
                        </m:r>
                      </m:e>
                    </m:acc>
                  </m:oMath>
                </a14:m>
                <a:r>
                  <a:rPr lang="en-US" sz="3200" dirty="0" smtClean="0"/>
                  <a:t> = 1011 	 -4 = 1100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5</m:t>
                        </m:r>
                      </m:e>
                    </m:acc>
                  </m:oMath>
                </a14:m>
                <a:r>
                  <a:rPr lang="en-US" sz="3200" dirty="0" smtClean="0"/>
                  <a:t> = 1010 	 -5 = 1011</a:t>
                </a:r>
                <a:endParaRPr lang="en-US" sz="3200" dirty="0" smtClean="0">
                  <a:latin typeface="+mj-lt"/>
                </a:endParaRP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6</m:t>
                        </m:r>
                      </m:e>
                    </m:acc>
                  </m:oMath>
                </a14:m>
                <a:r>
                  <a:rPr lang="en-US" sz="3200" dirty="0" smtClean="0"/>
                  <a:t> = 1001 	 -6 = 1010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7</m:t>
                        </m:r>
                      </m:e>
                    </m:acc>
                  </m:oMath>
                </a14:m>
                <a:r>
                  <a:rPr lang="en-US" sz="3200" dirty="0" smtClean="0">
                    <a:latin typeface="+mj-lt"/>
                  </a:rPr>
                  <a:t> = 1000 	 -7 = 1001</a:t>
                </a: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8</m:t>
                        </m:r>
                      </m:e>
                    </m:acc>
                  </m:oMath>
                </a14:m>
                <a:r>
                  <a:rPr lang="en-US" sz="3200" dirty="0" smtClean="0">
                    <a:latin typeface="+mj-lt"/>
                  </a:rPr>
                  <a:t> =</a:t>
                </a:r>
                <a:r>
                  <a:rPr lang="en-US" sz="3200" dirty="0" smtClean="0">
                    <a:latin typeface="+mj-lt"/>
                    <a:sym typeface="Symbol" pitchFamily="18" charset="2"/>
                  </a:rPr>
                  <a:t> 0111	 	 -8 = 1000</a:t>
                </a:r>
              </a:p>
            </p:txBody>
          </p:sp>
        </mc:Choice>
        <mc:Fallback xmlns="">
          <p:sp>
            <p:nvSpPr>
              <p:cNvPr id="5" name="Rectangle 3"/>
              <p:cNvSpPr txBox="1">
                <a:spLocks noRot="1" noChangeAspect="1" noMove="1" noResize="1" noEditPoints="1" noAdjustHandles="1" noChangeArrowheads="1" noChangeShapeType="1" noTextEdit="1"/>
              </p:cNvSpPr>
              <p:nvPr>
                <p:custDataLst>
                  <p:tags r:id="rId6"/>
                </p:custDataLst>
              </p:nvPr>
            </p:nvSpPr>
            <p:spPr>
              <a:xfrm>
                <a:off x="2971800" y="736777"/>
                <a:ext cx="6019800" cy="5638800"/>
              </a:xfrm>
              <a:prstGeom prst="rect">
                <a:avLst/>
              </a:prstGeom>
              <a:blipFill rotWithShape="0">
                <a:blip r:embed="rId7"/>
                <a:stretch>
                  <a:fillRect l="-2634" t="-1405"/>
                </a:stretch>
              </a:blipFill>
            </p:spPr>
            <p:txBody>
              <a:bodyPr/>
              <a:lstStyle/>
              <a:p>
                <a:r>
                  <a:rPr lang="en-US">
                    <a:noFill/>
                  </a:rPr>
                  <a:t> </a:t>
                </a:r>
              </a:p>
            </p:txBody>
          </p:sp>
        </mc:Fallback>
      </mc:AlternateContent>
    </p:spTree>
    <p:extLst>
      <p:ext uri="{BB962C8B-B14F-4D97-AF65-F5344CB8AC3E}">
        <p14:creationId xmlns:p14="http://schemas.microsoft.com/office/powerpoint/2010/main" val="594497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sz="3600" dirty="0"/>
              <a:t>Binary Operations</a:t>
            </a:r>
          </a:p>
          <a:p>
            <a:pPr marL="0" lvl="1"/>
            <a:r>
              <a:rPr lang="en-US" sz="3200" dirty="0"/>
              <a:t>Number </a:t>
            </a:r>
            <a:r>
              <a:rPr lang="en-US" sz="3200" dirty="0" smtClean="0"/>
              <a:t>representations</a:t>
            </a:r>
          </a:p>
          <a:p>
            <a:pPr marL="0" lvl="1"/>
            <a:r>
              <a:rPr lang="en-US" sz="3200" dirty="0" smtClean="0"/>
              <a:t>One-bit </a:t>
            </a:r>
            <a:r>
              <a:rPr lang="en-US" sz="3200" dirty="0"/>
              <a:t>and four-bit adders</a:t>
            </a:r>
          </a:p>
          <a:p>
            <a:pPr marL="0" lvl="1"/>
            <a:r>
              <a:rPr lang="en-US" sz="3200" dirty="0"/>
              <a:t>Negative numbers and two’s compliment</a:t>
            </a:r>
          </a:p>
          <a:p>
            <a:pPr marL="0" lvl="1"/>
            <a:r>
              <a:rPr lang="en-US" sz="3200" dirty="0"/>
              <a:t>Addition (two’s compliment)</a:t>
            </a:r>
          </a:p>
          <a:p>
            <a:pPr marL="0" lvl="1"/>
            <a:r>
              <a:rPr lang="en-US" sz="3200" dirty="0"/>
              <a:t>Subtraction (two’s compliment) </a:t>
            </a:r>
          </a:p>
        </p:txBody>
      </p:sp>
    </p:spTree>
    <p:extLst>
      <p:ext uri="{BB962C8B-B14F-4D97-AF65-F5344CB8AC3E}">
        <p14:creationId xmlns:p14="http://schemas.microsoft.com/office/powerpoint/2010/main" val="2041768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6882" name="Rectangle 2"/>
          <p:cNvSpPr>
            <a:spLocks noGrp="1" noChangeArrowheads="1"/>
          </p:cNvSpPr>
          <p:nvPr>
            <p:ph type="title"/>
            <p:custDataLst>
              <p:tags r:id="rId1"/>
            </p:custDataLst>
          </p:nvPr>
        </p:nvSpPr>
        <p:spPr/>
        <p:txBody>
          <a:bodyPr>
            <a:noAutofit/>
          </a:bodyPr>
          <a:lstStyle/>
          <a:p>
            <a:r>
              <a:rPr lang="en-US"/>
              <a:t>Two’s Complement Facts</a:t>
            </a:r>
          </a:p>
        </p:txBody>
      </p:sp>
      <p:sp>
        <p:nvSpPr>
          <p:cNvPr id="1786883" name="Rectangle 3"/>
          <p:cNvSpPr>
            <a:spLocks noGrp="1" noChangeArrowheads="1"/>
          </p:cNvSpPr>
          <p:nvPr>
            <p:ph idx="1"/>
            <p:custDataLst>
              <p:tags r:id="rId2"/>
            </p:custDataLst>
          </p:nvPr>
        </p:nvSpPr>
        <p:spPr/>
        <p:txBody>
          <a:bodyPr>
            <a:noAutofit/>
          </a:bodyPr>
          <a:lstStyle/>
          <a:p>
            <a:pPr>
              <a:lnSpc>
                <a:spcPct val="92000"/>
              </a:lnSpc>
            </a:pPr>
            <a:r>
              <a:rPr lang="en-US" dirty="0" smtClean="0"/>
              <a:t>Signed two’s complement</a:t>
            </a:r>
          </a:p>
          <a:p>
            <a:pPr lvl="1">
              <a:lnSpc>
                <a:spcPct val="92000"/>
              </a:lnSpc>
            </a:pPr>
            <a:r>
              <a:rPr lang="en-US" dirty="0" smtClean="0"/>
              <a:t>Negative </a:t>
            </a:r>
            <a:r>
              <a:rPr lang="en-US" dirty="0"/>
              <a:t>numbers </a:t>
            </a:r>
            <a:r>
              <a:rPr lang="en-US" dirty="0" smtClean="0"/>
              <a:t>have </a:t>
            </a:r>
            <a:r>
              <a:rPr lang="en-US" dirty="0"/>
              <a:t>leading </a:t>
            </a:r>
            <a:r>
              <a:rPr lang="en-US" dirty="0" smtClean="0"/>
              <a:t>1’s</a:t>
            </a:r>
            <a:endParaRPr lang="en-US" dirty="0"/>
          </a:p>
          <a:p>
            <a:pPr lvl="1">
              <a:lnSpc>
                <a:spcPct val="92000"/>
              </a:lnSpc>
            </a:pPr>
            <a:r>
              <a:rPr lang="en-US" dirty="0" smtClean="0"/>
              <a:t>zero is unique: +0 = - 0</a:t>
            </a:r>
          </a:p>
          <a:p>
            <a:pPr lvl="1">
              <a:lnSpc>
                <a:spcPct val="92000"/>
              </a:lnSpc>
            </a:pPr>
            <a:r>
              <a:rPr lang="en-US" dirty="0" smtClean="0"/>
              <a:t>wraps from largest positive to largest negative</a:t>
            </a:r>
            <a:endParaRPr lang="en-US" dirty="0"/>
          </a:p>
          <a:p>
            <a:pPr>
              <a:lnSpc>
                <a:spcPct val="92000"/>
              </a:lnSpc>
            </a:pPr>
            <a:r>
              <a:rPr lang="en-US" dirty="0" smtClean="0"/>
              <a:t>N </a:t>
            </a:r>
            <a:r>
              <a:rPr lang="en-US" dirty="0"/>
              <a:t>bits can be used to represent </a:t>
            </a:r>
          </a:p>
          <a:p>
            <a:pPr lvl="1">
              <a:lnSpc>
                <a:spcPct val="92000"/>
              </a:lnSpc>
            </a:pPr>
            <a:r>
              <a:rPr lang="en-US" dirty="0"/>
              <a:t>unsigned</a:t>
            </a:r>
            <a:r>
              <a:rPr lang="en-US" dirty="0" smtClean="0"/>
              <a:t>: </a:t>
            </a:r>
            <a:r>
              <a:rPr lang="en-US" dirty="0" smtClean="0">
                <a:solidFill>
                  <a:schemeClr val="accent5">
                    <a:lumMod val="60000"/>
                    <a:lumOff val="40000"/>
                  </a:schemeClr>
                </a:solidFill>
              </a:rPr>
              <a:t>range 0…2</a:t>
            </a:r>
            <a:r>
              <a:rPr lang="en-US" baseline="30000" dirty="0" smtClean="0">
                <a:solidFill>
                  <a:schemeClr val="accent5">
                    <a:lumMod val="60000"/>
                    <a:lumOff val="40000"/>
                  </a:schemeClr>
                </a:solidFill>
              </a:rPr>
              <a:t>N</a:t>
            </a:r>
            <a:r>
              <a:rPr lang="en-US" dirty="0" smtClean="0">
                <a:solidFill>
                  <a:schemeClr val="accent5">
                    <a:lumMod val="60000"/>
                    <a:lumOff val="40000"/>
                  </a:schemeClr>
                </a:solidFill>
              </a:rPr>
              <a:t>-1</a:t>
            </a:r>
            <a:endParaRPr lang="en-US" dirty="0">
              <a:solidFill>
                <a:schemeClr val="accent5">
                  <a:lumMod val="60000"/>
                  <a:lumOff val="40000"/>
                </a:schemeClr>
              </a:solidFill>
            </a:endParaRPr>
          </a:p>
          <a:p>
            <a:pPr lvl="2">
              <a:lnSpc>
                <a:spcPct val="92000"/>
              </a:lnSpc>
            </a:pPr>
            <a:r>
              <a:rPr lang="en-US" dirty="0" err="1" smtClean="0"/>
              <a:t>eg</a:t>
            </a:r>
            <a:r>
              <a:rPr lang="en-US" dirty="0" smtClean="0"/>
              <a:t>: </a:t>
            </a:r>
            <a:r>
              <a:rPr lang="en-US" dirty="0"/>
              <a:t>8 bits </a:t>
            </a:r>
            <a:r>
              <a:rPr lang="en-US" dirty="0" smtClean="0">
                <a:sym typeface="Symbol" pitchFamily="18" charset="2"/>
              </a:rPr>
              <a:t> </a:t>
            </a:r>
            <a:r>
              <a:rPr lang="en-US" dirty="0" smtClean="0">
                <a:solidFill>
                  <a:schemeClr val="accent5">
                    <a:lumMod val="60000"/>
                    <a:lumOff val="40000"/>
                  </a:schemeClr>
                </a:solidFill>
                <a:sym typeface="Symbol" pitchFamily="18" charset="2"/>
              </a:rPr>
              <a:t>0…255 </a:t>
            </a:r>
            <a:endParaRPr lang="en-US" baseline="30000" dirty="0">
              <a:solidFill>
                <a:schemeClr val="accent5">
                  <a:lumMod val="60000"/>
                  <a:lumOff val="40000"/>
                </a:schemeClr>
              </a:solidFill>
            </a:endParaRPr>
          </a:p>
          <a:p>
            <a:pPr lvl="1">
              <a:lnSpc>
                <a:spcPct val="92000"/>
              </a:lnSpc>
            </a:pPr>
            <a:r>
              <a:rPr lang="en-US" dirty="0" smtClean="0"/>
              <a:t>signed (two’s complement): </a:t>
            </a:r>
            <a:r>
              <a:rPr lang="en-US" dirty="0" smtClean="0">
                <a:solidFill>
                  <a:schemeClr val="accent5">
                    <a:lumMod val="60000"/>
                    <a:lumOff val="40000"/>
                  </a:schemeClr>
                </a:solidFill>
              </a:rPr>
              <a:t>-(2</a:t>
            </a:r>
            <a:r>
              <a:rPr lang="en-US" baseline="30000" dirty="0" smtClean="0">
                <a:solidFill>
                  <a:schemeClr val="accent5">
                    <a:lumMod val="60000"/>
                    <a:lumOff val="40000"/>
                  </a:schemeClr>
                </a:solidFill>
              </a:rPr>
              <a:t>N-1</a:t>
            </a:r>
            <a:r>
              <a:rPr lang="en-US" dirty="0" smtClean="0">
                <a:solidFill>
                  <a:schemeClr val="accent5">
                    <a:lumMod val="60000"/>
                    <a:lumOff val="40000"/>
                  </a:schemeClr>
                </a:solidFill>
              </a:rPr>
              <a:t>)…(2</a:t>
            </a:r>
            <a:r>
              <a:rPr lang="en-US" baseline="30000" dirty="0" smtClean="0">
                <a:solidFill>
                  <a:schemeClr val="accent5">
                    <a:lumMod val="60000"/>
                    <a:lumOff val="40000"/>
                  </a:schemeClr>
                </a:solidFill>
              </a:rPr>
              <a:t>N-1</a:t>
            </a:r>
            <a:r>
              <a:rPr lang="en-US" dirty="0">
                <a:solidFill>
                  <a:schemeClr val="accent5">
                    <a:lumMod val="60000"/>
                    <a:lumOff val="40000"/>
                  </a:schemeClr>
                </a:solidFill>
              </a:rPr>
              <a:t> </a:t>
            </a:r>
            <a:r>
              <a:rPr lang="en-US" dirty="0" smtClean="0">
                <a:solidFill>
                  <a:schemeClr val="accent5">
                    <a:lumMod val="60000"/>
                    <a:lumOff val="40000"/>
                  </a:schemeClr>
                </a:solidFill>
              </a:rPr>
              <a:t>- 1)</a:t>
            </a:r>
            <a:r>
              <a:rPr lang="en-US" dirty="0" smtClean="0"/>
              <a:t> </a:t>
            </a:r>
            <a:endParaRPr lang="en-US" dirty="0"/>
          </a:p>
          <a:p>
            <a:pPr lvl="2">
              <a:lnSpc>
                <a:spcPct val="92000"/>
              </a:lnSpc>
            </a:pPr>
            <a:r>
              <a:rPr lang="en-US" dirty="0" smtClean="0"/>
              <a:t>E.g.: </a:t>
            </a:r>
            <a:r>
              <a:rPr lang="en-US" dirty="0"/>
              <a:t>8 bits </a:t>
            </a:r>
            <a:r>
              <a:rPr lang="en-US" dirty="0" smtClean="0">
                <a:sym typeface="Symbol" pitchFamily="18" charset="2"/>
              </a:rPr>
              <a:t> </a:t>
            </a:r>
            <a:r>
              <a:rPr lang="en-US" dirty="0" smtClean="0">
                <a:solidFill>
                  <a:schemeClr val="accent5">
                    <a:lumMod val="60000"/>
                    <a:lumOff val="40000"/>
                  </a:schemeClr>
                </a:solidFill>
                <a:sym typeface="Symbol" pitchFamily="18" charset="2"/>
              </a:rPr>
              <a:t>(1000 000) … (0111 1111)</a:t>
            </a:r>
          </a:p>
          <a:p>
            <a:pPr lvl="2">
              <a:lnSpc>
                <a:spcPct val="92000"/>
              </a:lnSpc>
            </a:pPr>
            <a:r>
              <a:rPr lang="en-US" dirty="0" smtClean="0">
                <a:solidFill>
                  <a:schemeClr val="accent5">
                    <a:lumMod val="60000"/>
                    <a:lumOff val="40000"/>
                  </a:schemeClr>
                </a:solidFill>
                <a:sym typeface="Symbol" pitchFamily="18" charset="2"/>
              </a:rPr>
              <a:t>-128 … 127</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42493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68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68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8688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8688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8688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868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Sign Extension &amp; Truncation</a:t>
            </a:r>
            <a:endParaRPr lang="en-US" dirty="0"/>
          </a:p>
        </p:txBody>
      </p:sp>
      <p:sp>
        <p:nvSpPr>
          <p:cNvPr id="1788931" name="Rectangle 3"/>
          <p:cNvSpPr>
            <a:spLocks noGrp="1" noChangeArrowheads="1"/>
          </p:cNvSpPr>
          <p:nvPr>
            <p:ph idx="1"/>
            <p:custDataLst>
              <p:tags r:id="rId2"/>
            </p:custDataLst>
          </p:nvPr>
        </p:nvSpPr>
        <p:spPr/>
        <p:txBody>
          <a:bodyPr>
            <a:noAutofit/>
          </a:bodyPr>
          <a:lstStyle/>
          <a:p>
            <a:r>
              <a:rPr lang="en-US" dirty="0" smtClean="0">
                <a:solidFill>
                  <a:schemeClr val="accent5">
                    <a:lumMod val="60000"/>
                    <a:lumOff val="40000"/>
                  </a:schemeClr>
                </a:solidFill>
              </a:rPr>
              <a:t>Extending</a:t>
            </a:r>
            <a:r>
              <a:rPr lang="en-US" dirty="0" smtClean="0"/>
              <a:t> to larger size</a:t>
            </a:r>
          </a:p>
          <a:p>
            <a:pPr lvl="1"/>
            <a:r>
              <a:rPr lang="en-US" dirty="0" smtClean="0"/>
              <a:t>1111 = -1</a:t>
            </a:r>
          </a:p>
          <a:p>
            <a:pPr lvl="1"/>
            <a:r>
              <a:rPr lang="en-US" dirty="0" smtClean="0"/>
              <a:t>1111 1111 = -1</a:t>
            </a:r>
          </a:p>
          <a:p>
            <a:pPr lvl="1"/>
            <a:r>
              <a:rPr lang="en-US" dirty="0" smtClean="0"/>
              <a:t>0111 = 7</a:t>
            </a:r>
          </a:p>
          <a:p>
            <a:pPr lvl="1"/>
            <a:r>
              <a:rPr lang="en-US" dirty="0" smtClean="0"/>
              <a:t>0000 0111 = 7</a:t>
            </a:r>
          </a:p>
          <a:p>
            <a:r>
              <a:rPr lang="en-US" sz="3200" dirty="0" smtClean="0">
                <a:solidFill>
                  <a:schemeClr val="accent5">
                    <a:lumMod val="60000"/>
                    <a:lumOff val="40000"/>
                  </a:schemeClr>
                </a:solidFill>
              </a:rPr>
              <a:t>Truncate</a:t>
            </a:r>
            <a:r>
              <a:rPr lang="en-US" sz="3200" dirty="0" smtClean="0"/>
              <a:t> to smaller </a:t>
            </a:r>
            <a:r>
              <a:rPr lang="en-US" dirty="0" smtClean="0"/>
              <a:t>size</a:t>
            </a:r>
          </a:p>
          <a:p>
            <a:pPr lvl="1"/>
            <a:r>
              <a:rPr lang="en-US" dirty="0" smtClean="0"/>
              <a:t>0000 1111 = 15</a:t>
            </a:r>
          </a:p>
          <a:p>
            <a:pPr lvl="1"/>
            <a:r>
              <a:rPr lang="en-US" dirty="0" smtClean="0">
                <a:solidFill>
                  <a:schemeClr val="accent5">
                    <a:lumMod val="60000"/>
                    <a:lumOff val="40000"/>
                  </a:schemeClr>
                </a:solidFill>
              </a:rPr>
              <a:t>BUT</a:t>
            </a:r>
            <a:r>
              <a:rPr lang="en-US" dirty="0" smtClean="0"/>
              <a:t>,</a:t>
            </a:r>
            <a:r>
              <a:rPr lang="en-US" dirty="0" smtClean="0">
                <a:solidFill>
                  <a:schemeClr val="accent1"/>
                </a:solidFill>
              </a:rPr>
              <a:t> </a:t>
            </a:r>
            <a:r>
              <a:rPr lang="en-US" strike="sngStrike" dirty="0" smtClean="0"/>
              <a:t>0000</a:t>
            </a:r>
            <a:r>
              <a:rPr lang="en-US" dirty="0" smtClean="0"/>
              <a:t> 1111 = </a:t>
            </a:r>
            <a:r>
              <a:rPr lang="en-US" dirty="0" smtClean="0">
                <a:solidFill>
                  <a:schemeClr val="accent5">
                    <a:lumMod val="60000"/>
                    <a:lumOff val="40000"/>
                  </a:schemeClr>
                </a:solidFill>
              </a:rPr>
              <a:t>1111 = -1</a:t>
            </a:r>
          </a:p>
        </p:txBody>
      </p:sp>
      <p:sp>
        <p:nvSpPr>
          <p:cNvPr id="6" name="Rectangle 3" hidden="1"/>
          <p:cNvSpPr txBox="1">
            <a:spLocks noChangeArrowheads="1"/>
          </p:cNvSpPr>
          <p:nvPr>
            <p:custDataLst>
              <p:tags r:id="rId3"/>
            </p:custDataLst>
          </p:nvPr>
        </p:nvSpPr>
        <p:spPr>
          <a:xfrm>
            <a:off x="228600" y="304800"/>
            <a:ext cx="8686800" cy="3352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Copy the leftmost bit into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positive number, put 0’s in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negative number, put 1’s in new leading bits</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Drop leading bits so long as sign doesn’t change</a:t>
            </a:r>
          </a:p>
        </p:txBody>
      </p:sp>
    </p:spTree>
    <p:extLst>
      <p:ext uri="{BB962C8B-B14F-4D97-AF65-F5344CB8AC3E}">
        <p14:creationId xmlns:p14="http://schemas.microsoft.com/office/powerpoint/2010/main" val="31967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89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8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8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89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89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89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89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title"/>
            <p:custDataLst>
              <p:tags r:id="rId1"/>
            </p:custDataLst>
          </p:nvPr>
        </p:nvSpPr>
        <p:spPr/>
        <p:txBody>
          <a:bodyPr>
            <a:noAutofit/>
          </a:bodyPr>
          <a:lstStyle/>
          <a:p>
            <a:r>
              <a:rPr lang="en-US"/>
              <a:t>Two’s Complement Addition</a:t>
            </a:r>
          </a:p>
        </p:txBody>
      </p:sp>
      <p:sp>
        <p:nvSpPr>
          <p:cNvPr id="1958915" name="Rectangle 3"/>
          <p:cNvSpPr>
            <a:spLocks noGrp="1" noChangeArrowheads="1"/>
          </p:cNvSpPr>
          <p:nvPr>
            <p:ph idx="1"/>
            <p:custDataLst>
              <p:tags r:id="rId2"/>
            </p:custDataLst>
          </p:nvPr>
        </p:nvSpPr>
        <p:spPr/>
        <p:txBody>
          <a:bodyPr>
            <a:noAutofit/>
          </a:bodyPr>
          <a:lstStyle/>
          <a:p>
            <a:pPr>
              <a:lnSpc>
                <a:spcPct val="90000"/>
              </a:lnSpc>
            </a:pPr>
            <a:r>
              <a:rPr lang="en-US" dirty="0" smtClean="0">
                <a:solidFill>
                  <a:schemeClr val="accent5">
                    <a:lumMod val="60000"/>
                    <a:lumOff val="40000"/>
                  </a:schemeClr>
                </a:solidFill>
              </a:rPr>
              <a:t>Addition with two’s complement signed numbers</a:t>
            </a:r>
          </a:p>
          <a:p>
            <a:pPr>
              <a:lnSpc>
                <a:spcPct val="90000"/>
              </a:lnSpc>
              <a:buClr>
                <a:schemeClr val="accent1"/>
              </a:buClr>
            </a:pPr>
            <a:r>
              <a:rPr lang="en-US" dirty="0" smtClean="0"/>
              <a:t>Perform </a:t>
            </a:r>
            <a:r>
              <a:rPr lang="en-US" dirty="0"/>
              <a:t>addition as usual, regardless of </a:t>
            </a:r>
            <a:r>
              <a:rPr lang="en-US" dirty="0" smtClean="0"/>
              <a:t>sign</a:t>
            </a:r>
            <a:br>
              <a:rPr lang="en-US" dirty="0" smtClean="0"/>
            </a:br>
            <a:r>
              <a:rPr lang="en-US" dirty="0" smtClean="0"/>
              <a:t>(it just works)</a:t>
            </a:r>
          </a:p>
          <a:p>
            <a:pPr>
              <a:lnSpc>
                <a:spcPct val="90000"/>
              </a:lnSpc>
              <a:buClr>
                <a:schemeClr val="accent1"/>
              </a:buClr>
            </a:pPr>
            <a:endParaRPr lang="en-US" dirty="0" smtClean="0"/>
          </a:p>
          <a:p>
            <a:pPr>
              <a:lnSpc>
                <a:spcPct val="90000"/>
              </a:lnSpc>
              <a:buClr>
                <a:schemeClr val="accent1"/>
              </a:buClr>
            </a:pPr>
            <a:r>
              <a:rPr lang="en-US" dirty="0"/>
              <a:t>Examples</a:t>
            </a:r>
          </a:p>
          <a:p>
            <a:pPr lvl="1">
              <a:lnSpc>
                <a:spcPct val="90000"/>
              </a:lnSpc>
            </a:pPr>
            <a:r>
              <a:rPr lang="en-US" dirty="0"/>
              <a:t> 1 + -1 = </a:t>
            </a:r>
          </a:p>
          <a:p>
            <a:pPr lvl="1">
              <a:lnSpc>
                <a:spcPct val="90000"/>
              </a:lnSpc>
            </a:pPr>
            <a:r>
              <a:rPr lang="en-US" dirty="0"/>
              <a:t>-3 + -1 = </a:t>
            </a:r>
          </a:p>
          <a:p>
            <a:pPr lvl="1">
              <a:lnSpc>
                <a:spcPct val="90000"/>
              </a:lnSpc>
            </a:pPr>
            <a:r>
              <a:rPr lang="en-US" dirty="0"/>
              <a:t>-7 +  3 = </a:t>
            </a:r>
          </a:p>
          <a:p>
            <a:pPr lvl="1">
              <a:lnSpc>
                <a:spcPct val="90000"/>
              </a:lnSpc>
            </a:pPr>
            <a:r>
              <a:rPr lang="en-US" dirty="0"/>
              <a:t> 7 + (-3) = </a:t>
            </a:r>
            <a:endParaRPr lang="en-US" dirty="0" smtClean="0"/>
          </a:p>
          <a:p>
            <a:pPr lvl="1">
              <a:lnSpc>
                <a:spcPct val="90000"/>
              </a:lnSpc>
            </a:pPr>
            <a:r>
              <a:rPr lang="en-US" dirty="0" smtClean="0"/>
              <a:t>What is wrong with the following additions?</a:t>
            </a:r>
          </a:p>
          <a:p>
            <a:pPr lvl="2">
              <a:lnSpc>
                <a:spcPct val="90000"/>
              </a:lnSpc>
            </a:pPr>
            <a:r>
              <a:rPr lang="en-US" dirty="0" smtClean="0"/>
              <a:t>7 </a:t>
            </a:r>
            <a:r>
              <a:rPr lang="en-US" dirty="0"/>
              <a:t>+ </a:t>
            </a:r>
            <a:r>
              <a:rPr lang="en-US" dirty="0" smtClean="0"/>
              <a:t>1                  -</a:t>
            </a:r>
            <a:r>
              <a:rPr lang="en-US" dirty="0"/>
              <a:t>7 + -</a:t>
            </a:r>
            <a:r>
              <a:rPr lang="en-US" dirty="0" smtClean="0"/>
              <a:t>3                    -</a:t>
            </a:r>
            <a:r>
              <a:rPr lang="en-US" dirty="0"/>
              <a:t>7 + -</a:t>
            </a:r>
            <a:r>
              <a:rPr lang="en-US" dirty="0" smtClean="0"/>
              <a:t>1 </a:t>
            </a:r>
          </a:p>
          <a:p>
            <a:pPr lvl="2">
              <a:lnSpc>
                <a:spcPct val="90000"/>
              </a:lnSpc>
            </a:pPr>
            <a:endParaRPr lang="en-US" dirty="0"/>
          </a:p>
          <a:p>
            <a:pPr>
              <a:lnSpc>
                <a:spcPct val="90000"/>
              </a:lnSpc>
              <a:buClr>
                <a:schemeClr val="accent1"/>
              </a:buClr>
            </a:pPr>
            <a:endParaRPr lang="en-US" dirty="0" smtClean="0"/>
          </a:p>
        </p:txBody>
      </p:sp>
    </p:spTree>
    <p:extLst>
      <p:ext uri="{BB962C8B-B14F-4D97-AF65-F5344CB8AC3E}">
        <p14:creationId xmlns:p14="http://schemas.microsoft.com/office/powerpoint/2010/main" val="160319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891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589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p:sp>
        <p:nvSpPr>
          <p:cNvPr id="2077699" name="Rectangle 3"/>
          <p:cNvSpPr>
            <a:spLocks noGrp="1" noChangeArrowheads="1"/>
          </p:cNvSpPr>
          <p:nvPr>
            <p:ph idx="1"/>
            <p:custDataLst>
              <p:tags r:id="rId2"/>
            </p:custDataLst>
          </p:nvPr>
        </p:nvSpPr>
        <p:spPr>
          <a:xfrm>
            <a:off x="228600" y="685800"/>
            <a:ext cx="8686800" cy="5715000"/>
          </a:xfrm>
          <a:ln>
            <a:noFill/>
          </a:ln>
        </p:spPr>
        <p:txBody>
          <a:bodyPr>
            <a:noAutofit/>
          </a:bodyPr>
          <a:lstStyle/>
          <a:p>
            <a:r>
              <a:rPr lang="en-US" dirty="0" smtClean="0"/>
              <a:t>Why create a new circuit?</a:t>
            </a:r>
          </a:p>
          <a:p>
            <a:r>
              <a:rPr lang="en-US" dirty="0" smtClean="0"/>
              <a:t>Just use addition using two’s complement math</a:t>
            </a:r>
          </a:p>
          <a:p>
            <a:pPr lvl="1"/>
            <a:r>
              <a:rPr lang="en-US" dirty="0" smtClean="0">
                <a:solidFill>
                  <a:schemeClr val="accent5">
                    <a:lumMod val="60000"/>
                    <a:lumOff val="40000"/>
                  </a:schemeClr>
                </a:solidFill>
              </a:rPr>
              <a:t>How?</a:t>
            </a:r>
          </a:p>
        </p:txBody>
      </p:sp>
    </p:spTree>
    <p:extLst>
      <p:ext uri="{BB962C8B-B14F-4D97-AF65-F5344CB8AC3E}">
        <p14:creationId xmlns:p14="http://schemas.microsoft.com/office/powerpoint/2010/main" val="4053190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mc:AlternateContent xmlns:mc="http://schemas.openxmlformats.org/markup-compatibility/2006" xmlns:a14="http://schemas.microsoft.com/office/drawing/2010/main">
        <mc:Choice Requires="a14">
          <p:sp>
            <p:nvSpPr>
              <p:cNvPr id="2077699" name="Rectangle 3"/>
              <p:cNvSpPr>
                <a:spLocks noGrp="1" noChangeArrowheads="1"/>
              </p:cNvSpPr>
              <p:nvPr>
                <p:ph idx="1"/>
                <p:custDataLst>
                  <p:tags r:id="rId2"/>
                </p:custDataLst>
              </p:nvPr>
            </p:nvSpPr>
            <p:spPr>
              <a:xfrm>
                <a:off x="228600" y="609600"/>
                <a:ext cx="8686800" cy="5638800"/>
              </a:xfrm>
            </p:spPr>
            <p:txBody>
              <a:bodyPr>
                <a:noAutofit/>
              </a:bodyPr>
              <a:lstStyle/>
              <a:p>
                <a:r>
                  <a:rPr lang="en-US" dirty="0" smtClean="0">
                    <a:solidFill>
                      <a:schemeClr val="accent5">
                        <a:lumMod val="60000"/>
                        <a:lumOff val="40000"/>
                      </a:schemeClr>
                    </a:solidFill>
                  </a:rPr>
                  <a:t>Two’s Complement Subtraction</a:t>
                </a:r>
              </a:p>
              <a:p>
                <a:pPr lvl="1"/>
                <a:r>
                  <a:rPr lang="en-US" dirty="0"/>
                  <a:t>Subtraction is simply addition, </a:t>
                </a:r>
                <a:endParaRPr lang="en-US" dirty="0" smtClean="0"/>
              </a:p>
              <a:p>
                <a:pPr marL="457200" lvl="1" indent="0">
                  <a:buNone/>
                </a:pPr>
                <a:r>
                  <a:rPr lang="en-US" dirty="0" smtClean="0"/>
                  <a:t>    where </a:t>
                </a:r>
                <a:r>
                  <a:rPr lang="en-US" dirty="0"/>
                  <a:t>one of the operands has been </a:t>
                </a:r>
                <a:r>
                  <a:rPr lang="en-US" dirty="0" smtClean="0"/>
                  <a:t>negated</a:t>
                </a:r>
              </a:p>
              <a:p>
                <a:pPr lvl="2"/>
                <a:r>
                  <a:rPr lang="en-US" dirty="0" smtClean="0"/>
                  <a:t>Negation is done by inverting all bits and adding one</a:t>
                </a:r>
                <a:endParaRPr lang="en-US" dirty="0"/>
              </a:p>
              <a:p>
                <a:pPr marL="914400" lvl="2" indent="0">
                  <a:buNone/>
                </a:pPr>
                <a:r>
                  <a:rPr lang="en-US" dirty="0" smtClean="0">
                    <a:solidFill>
                      <a:schemeClr val="accent1"/>
                    </a:solidFill>
                  </a:rPr>
                  <a:t>   </a:t>
                </a:r>
                <a:r>
                  <a:rPr lang="en-US" dirty="0" smtClean="0">
                    <a:solidFill>
                      <a:schemeClr val="accent5">
                        <a:lumMod val="60000"/>
                        <a:lumOff val="40000"/>
                      </a:schemeClr>
                    </a:solidFill>
                  </a:rPr>
                  <a:t>A – B = A + (-B) = A + (</a:t>
                </a:r>
                <a14:m>
                  <m:oMath xmlns:m="http://schemas.openxmlformats.org/officeDocument/2006/math">
                    <m:acc>
                      <m:accPr>
                        <m:chr m:val="̅"/>
                        <m:ctrlPr>
                          <a:rPr lang="en-US" i="1" smtClean="0">
                            <a:solidFill>
                              <a:schemeClr val="accent5">
                                <a:lumMod val="60000"/>
                                <a:lumOff val="40000"/>
                              </a:schemeClr>
                            </a:solidFill>
                            <a:latin typeface="Cambria Math" panose="02040503050406030204" pitchFamily="18" charset="0"/>
                          </a:rPr>
                        </m:ctrlPr>
                      </m:accPr>
                      <m:e>
                        <m:r>
                          <m:rPr>
                            <m:sty m:val="p"/>
                          </m:rPr>
                          <a:rPr lang="en-US" b="0" i="0" smtClean="0">
                            <a:solidFill>
                              <a:schemeClr val="accent5">
                                <a:lumMod val="60000"/>
                                <a:lumOff val="40000"/>
                              </a:schemeClr>
                            </a:solidFill>
                            <a:latin typeface="Cambria Math"/>
                          </a:rPr>
                          <m:t>B</m:t>
                        </m:r>
                      </m:e>
                    </m:acc>
                  </m:oMath>
                </a14:m>
                <a:r>
                  <a:rPr lang="en-US" dirty="0" smtClean="0">
                    <a:solidFill>
                      <a:schemeClr val="accent5">
                        <a:lumMod val="60000"/>
                        <a:lumOff val="40000"/>
                      </a:schemeClr>
                    </a:solidFill>
                  </a:rPr>
                  <a:t> + 1)</a:t>
                </a:r>
                <a:endParaRPr lang="en-US" dirty="0">
                  <a:solidFill>
                    <a:schemeClr val="accent1"/>
                  </a:solidFill>
                </a:endParaRPr>
              </a:p>
            </p:txBody>
          </p:sp>
        </mc:Choice>
        <mc:Fallback xmlns="">
          <p:sp>
            <p:nvSpPr>
              <p:cNvPr id="2077699" name="Rectangle 3"/>
              <p:cNvSpPr>
                <a:spLocks noGrp="1" noRot="1" noChangeAspect="1" noMove="1" noResize="1" noEditPoints="1" noAdjustHandles="1" noChangeArrowheads="1" noChangeShapeType="1" noTextEdit="1"/>
              </p:cNvSpPr>
              <p:nvPr>
                <p:ph idx="1"/>
                <p:custDataLst>
                  <p:tags r:id="rId60"/>
                </p:custDataLst>
              </p:nvPr>
            </p:nvSpPr>
            <p:spPr>
              <a:xfrm>
                <a:off x="228600" y="609600"/>
                <a:ext cx="8686800" cy="5638800"/>
              </a:xfrm>
              <a:blipFill rotWithShape="0">
                <a:blip r:embed="rId61"/>
                <a:stretch>
                  <a:fillRect l="-1825" t="-1405"/>
                </a:stretch>
              </a:blipFill>
            </p:spPr>
            <p:txBody>
              <a:bodyPr/>
              <a:lstStyle/>
              <a:p>
                <a:r>
                  <a:rPr lang="en-US">
                    <a:noFill/>
                  </a:rPr>
                  <a:t> </a:t>
                </a:r>
              </a:p>
            </p:txBody>
          </p:sp>
        </mc:Fallback>
      </mc:AlternateContent>
      <p:sp>
        <p:nvSpPr>
          <p:cNvPr id="82" name="Rectangle 3"/>
          <p:cNvSpPr>
            <a:spLocks noChangeArrowheads="1"/>
          </p:cNvSpPr>
          <p:nvPr>
            <p:custDataLst>
              <p:tags r:id="rId3"/>
            </p:custDataLst>
          </p:nvPr>
        </p:nvSpPr>
        <p:spPr bwMode="auto">
          <a:xfrm>
            <a:off x="70104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83" name="Line 5"/>
          <p:cNvSpPr>
            <a:spLocks noChangeShapeType="1"/>
          </p:cNvSpPr>
          <p:nvPr>
            <p:custDataLst>
              <p:tags r:id="rId4"/>
            </p:custDataLst>
          </p:nvPr>
        </p:nvSpPr>
        <p:spPr bwMode="auto">
          <a:xfrm>
            <a:off x="7315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4" name="Line 6"/>
          <p:cNvSpPr>
            <a:spLocks noChangeShapeType="1"/>
          </p:cNvSpPr>
          <p:nvPr>
            <p:custDataLst>
              <p:tags r:id="rId5"/>
            </p:custDataLst>
          </p:nvPr>
        </p:nvSpPr>
        <p:spPr bwMode="auto">
          <a:xfrm>
            <a:off x="8001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5" name="Line 7"/>
          <p:cNvSpPr>
            <a:spLocks noChangeShapeType="1"/>
          </p:cNvSpPr>
          <p:nvPr>
            <p:custDataLst>
              <p:tags r:id="rId6"/>
            </p:custDataLst>
          </p:nvPr>
        </p:nvSpPr>
        <p:spPr bwMode="auto">
          <a:xfrm flipH="1">
            <a:off x="82296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6" name="Line 8"/>
          <p:cNvSpPr>
            <a:spLocks noChangeShapeType="1"/>
          </p:cNvSpPr>
          <p:nvPr>
            <p:custDataLst>
              <p:tags r:id="rId7"/>
            </p:custDataLst>
          </p:nvPr>
        </p:nvSpPr>
        <p:spPr bwMode="auto">
          <a:xfrm flipH="1">
            <a:off x="65532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7" name="Line 9"/>
          <p:cNvSpPr>
            <a:spLocks noChangeShapeType="1"/>
          </p:cNvSpPr>
          <p:nvPr>
            <p:custDataLst>
              <p:tags r:id="rId8"/>
            </p:custDataLst>
          </p:nvPr>
        </p:nvSpPr>
        <p:spPr bwMode="auto">
          <a:xfrm>
            <a:off x="76200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8" name="Text Box 10"/>
          <p:cNvSpPr txBox="1">
            <a:spLocks noChangeArrowheads="1"/>
          </p:cNvSpPr>
          <p:nvPr>
            <p:custDataLst>
              <p:tags r:id="rId9"/>
            </p:custDataLst>
          </p:nvPr>
        </p:nvSpPr>
        <p:spPr bwMode="auto">
          <a:xfrm>
            <a:off x="72390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89" name="Rectangle 12"/>
          <p:cNvSpPr>
            <a:spLocks noChangeArrowheads="1"/>
          </p:cNvSpPr>
          <p:nvPr>
            <p:custDataLst>
              <p:tags r:id="rId10"/>
            </p:custDataLst>
          </p:nvPr>
        </p:nvSpPr>
        <p:spPr bwMode="auto">
          <a:xfrm>
            <a:off x="53340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0" name="Line 14"/>
          <p:cNvSpPr>
            <a:spLocks noChangeShapeType="1"/>
          </p:cNvSpPr>
          <p:nvPr>
            <p:custDataLst>
              <p:tags r:id="rId11"/>
            </p:custDataLst>
          </p:nvPr>
        </p:nvSpPr>
        <p:spPr bwMode="auto">
          <a:xfrm>
            <a:off x="5638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1" name="Line 15"/>
          <p:cNvSpPr>
            <a:spLocks noChangeShapeType="1"/>
          </p:cNvSpPr>
          <p:nvPr>
            <p:custDataLst>
              <p:tags r:id="rId12"/>
            </p:custDataLst>
          </p:nvPr>
        </p:nvSpPr>
        <p:spPr bwMode="auto">
          <a:xfrm>
            <a:off x="63246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2" name="Line 16"/>
          <p:cNvSpPr>
            <a:spLocks noChangeShapeType="1"/>
          </p:cNvSpPr>
          <p:nvPr>
            <p:custDataLst>
              <p:tags r:id="rId13"/>
            </p:custDataLst>
          </p:nvPr>
        </p:nvSpPr>
        <p:spPr bwMode="auto">
          <a:xfrm flipH="1">
            <a:off x="48768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3" name="Line 17"/>
          <p:cNvSpPr>
            <a:spLocks noChangeShapeType="1"/>
          </p:cNvSpPr>
          <p:nvPr>
            <p:custDataLst>
              <p:tags r:id="rId14"/>
            </p:custDataLst>
          </p:nvPr>
        </p:nvSpPr>
        <p:spPr bwMode="auto">
          <a:xfrm>
            <a:off x="59436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4" name="Text Box 18"/>
          <p:cNvSpPr txBox="1">
            <a:spLocks noChangeArrowheads="1"/>
          </p:cNvSpPr>
          <p:nvPr>
            <p:custDataLst>
              <p:tags r:id="rId15"/>
            </p:custDataLst>
          </p:nvPr>
        </p:nvSpPr>
        <p:spPr bwMode="auto">
          <a:xfrm>
            <a:off x="55626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95" name="Rectangle 19"/>
          <p:cNvSpPr>
            <a:spLocks noChangeArrowheads="1"/>
          </p:cNvSpPr>
          <p:nvPr>
            <p:custDataLst>
              <p:tags r:id="rId16"/>
            </p:custDataLst>
          </p:nvPr>
        </p:nvSpPr>
        <p:spPr bwMode="auto">
          <a:xfrm>
            <a:off x="36576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6" name="Line 21"/>
          <p:cNvSpPr>
            <a:spLocks noChangeShapeType="1"/>
          </p:cNvSpPr>
          <p:nvPr>
            <p:custDataLst>
              <p:tags r:id="rId17"/>
            </p:custDataLst>
          </p:nvPr>
        </p:nvSpPr>
        <p:spPr bwMode="auto">
          <a:xfrm>
            <a:off x="39624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7" name="Line 22"/>
          <p:cNvSpPr>
            <a:spLocks noChangeShapeType="1"/>
          </p:cNvSpPr>
          <p:nvPr>
            <p:custDataLst>
              <p:tags r:id="rId18"/>
            </p:custDataLst>
          </p:nvPr>
        </p:nvSpPr>
        <p:spPr bwMode="auto">
          <a:xfrm>
            <a:off x="4648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8" name="Line 23"/>
          <p:cNvSpPr>
            <a:spLocks noChangeShapeType="1"/>
          </p:cNvSpPr>
          <p:nvPr>
            <p:custDataLst>
              <p:tags r:id="rId19"/>
            </p:custDataLst>
          </p:nvPr>
        </p:nvSpPr>
        <p:spPr bwMode="auto">
          <a:xfrm flipH="1">
            <a:off x="32004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9" name="Line 24"/>
          <p:cNvSpPr>
            <a:spLocks noChangeShapeType="1"/>
          </p:cNvSpPr>
          <p:nvPr>
            <p:custDataLst>
              <p:tags r:id="rId20"/>
            </p:custDataLst>
          </p:nvPr>
        </p:nvSpPr>
        <p:spPr bwMode="auto">
          <a:xfrm>
            <a:off x="42672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0" name="Text Box 25"/>
          <p:cNvSpPr txBox="1">
            <a:spLocks noChangeArrowheads="1"/>
          </p:cNvSpPr>
          <p:nvPr>
            <p:custDataLst>
              <p:tags r:id="rId21"/>
            </p:custDataLst>
          </p:nvPr>
        </p:nvSpPr>
        <p:spPr bwMode="auto">
          <a:xfrm>
            <a:off x="38862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01" name="Rectangle 26"/>
          <p:cNvSpPr>
            <a:spLocks noChangeArrowheads="1"/>
          </p:cNvSpPr>
          <p:nvPr>
            <p:custDataLst>
              <p:tags r:id="rId22"/>
            </p:custDataLst>
          </p:nvPr>
        </p:nvSpPr>
        <p:spPr bwMode="auto">
          <a:xfrm>
            <a:off x="19812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102" name="Line 28"/>
          <p:cNvSpPr>
            <a:spLocks noChangeShapeType="1"/>
          </p:cNvSpPr>
          <p:nvPr>
            <p:custDataLst>
              <p:tags r:id="rId23"/>
            </p:custDataLst>
          </p:nvPr>
        </p:nvSpPr>
        <p:spPr bwMode="auto">
          <a:xfrm>
            <a:off x="2286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3" name="Line 29"/>
          <p:cNvSpPr>
            <a:spLocks noChangeShapeType="1"/>
          </p:cNvSpPr>
          <p:nvPr>
            <p:custDataLst>
              <p:tags r:id="rId24"/>
            </p:custDataLst>
          </p:nvPr>
        </p:nvSpPr>
        <p:spPr bwMode="auto">
          <a:xfrm>
            <a:off x="2971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4" name="Line 30"/>
          <p:cNvSpPr>
            <a:spLocks noChangeShapeType="1"/>
          </p:cNvSpPr>
          <p:nvPr>
            <p:custDataLst>
              <p:tags r:id="rId25"/>
            </p:custDataLst>
          </p:nvPr>
        </p:nvSpPr>
        <p:spPr bwMode="auto">
          <a:xfrm flipH="1">
            <a:off x="1371600" y="5000587"/>
            <a:ext cx="609600" cy="0"/>
          </a:xfrm>
          <a:prstGeom prst="line">
            <a:avLst/>
          </a:prstGeom>
          <a:noFill/>
          <a:ln w="25400">
            <a:solidFill>
              <a:srgbClr val="FFFFFF"/>
            </a:solidFill>
            <a:round/>
            <a:headEnd/>
            <a:tailEnd type="arrow"/>
          </a:ln>
          <a:effectLst/>
        </p:spPr>
        <p:txBody>
          <a:bodyPr wrap="square" anchor="ctr">
            <a:spAutoFit/>
          </a:bodyPr>
          <a:lstStyle/>
          <a:p>
            <a:endParaRPr lang="en-US"/>
          </a:p>
        </p:txBody>
      </p:sp>
      <p:sp>
        <p:nvSpPr>
          <p:cNvPr id="105" name="Line 31"/>
          <p:cNvSpPr>
            <a:spLocks noChangeShapeType="1"/>
          </p:cNvSpPr>
          <p:nvPr>
            <p:custDataLst>
              <p:tags r:id="rId26"/>
            </p:custDataLst>
          </p:nvPr>
        </p:nvSpPr>
        <p:spPr bwMode="auto">
          <a:xfrm>
            <a:off x="25908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6" name="Text Box 32"/>
          <p:cNvSpPr txBox="1">
            <a:spLocks noChangeArrowheads="1"/>
          </p:cNvSpPr>
          <p:nvPr>
            <p:custDataLst>
              <p:tags r:id="rId27"/>
            </p:custDataLst>
          </p:nvPr>
        </p:nvSpPr>
        <p:spPr bwMode="auto">
          <a:xfrm>
            <a:off x="22098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16" name="Text Box 31"/>
          <p:cNvSpPr txBox="1">
            <a:spLocks noChangeArrowheads="1"/>
          </p:cNvSpPr>
          <p:nvPr>
            <p:custDataLst>
              <p:tags r:id="rId28"/>
            </p:custDataLst>
          </p:nvPr>
        </p:nvSpPr>
        <p:spPr bwMode="auto">
          <a:xfrm>
            <a:off x="70104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117" name="Text Box 32"/>
          <p:cNvSpPr txBox="1">
            <a:spLocks noChangeArrowheads="1"/>
          </p:cNvSpPr>
          <p:nvPr>
            <p:custDataLst>
              <p:tags r:id="rId29"/>
            </p:custDataLst>
          </p:nvPr>
        </p:nvSpPr>
        <p:spPr bwMode="auto">
          <a:xfrm>
            <a:off x="76200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118" name="Group 33"/>
          <p:cNvGrpSpPr>
            <a:grpSpLocks/>
          </p:cNvGrpSpPr>
          <p:nvPr>
            <p:custDataLst>
              <p:tags r:id="rId30"/>
            </p:custDataLst>
          </p:nvPr>
        </p:nvGrpSpPr>
        <p:grpSpPr bwMode="auto">
          <a:xfrm rot="5400000">
            <a:off x="7648575" y="3635375"/>
            <a:ext cx="703263" cy="246063"/>
            <a:chOff x="3654" y="1680"/>
            <a:chExt cx="934" cy="336"/>
          </a:xfrm>
        </p:grpSpPr>
        <p:sp>
          <p:nvSpPr>
            <p:cNvPr id="119" name="AutoShape 34"/>
            <p:cNvSpPr>
              <a:spLocks noChangeArrowheads="1"/>
            </p:cNvSpPr>
            <p:nvPr>
              <p:custDataLst>
                <p:tags r:id="rId53"/>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0" name="Oval 35"/>
            <p:cNvSpPr>
              <a:spLocks noChangeArrowheads="1"/>
            </p:cNvSpPr>
            <p:nvPr>
              <p:custDataLst>
                <p:tags r:id="rId54"/>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1" name="Line 36"/>
            <p:cNvSpPr>
              <a:spLocks noChangeShapeType="1"/>
            </p:cNvSpPr>
            <p:nvPr>
              <p:custDataLst>
                <p:tags r:id="rId55"/>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2" name="Line 37"/>
            <p:cNvSpPr>
              <a:spLocks noChangeShapeType="1"/>
            </p:cNvSpPr>
            <p:nvPr>
              <p:custDataLst>
                <p:tags r:id="rId56"/>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23" name="Text Box 38"/>
          <p:cNvSpPr txBox="1">
            <a:spLocks noChangeArrowheads="1"/>
          </p:cNvSpPr>
          <p:nvPr>
            <p:custDataLst>
              <p:tags r:id="rId31"/>
            </p:custDataLst>
          </p:nvPr>
        </p:nvSpPr>
        <p:spPr bwMode="auto">
          <a:xfrm>
            <a:off x="53340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124" name="Text Box 39"/>
          <p:cNvSpPr txBox="1">
            <a:spLocks noChangeArrowheads="1"/>
          </p:cNvSpPr>
          <p:nvPr>
            <p:custDataLst>
              <p:tags r:id="rId32"/>
            </p:custDataLst>
          </p:nvPr>
        </p:nvSpPr>
        <p:spPr bwMode="auto">
          <a:xfrm>
            <a:off x="59436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125" name="Group 40"/>
          <p:cNvGrpSpPr>
            <a:grpSpLocks/>
          </p:cNvGrpSpPr>
          <p:nvPr>
            <p:custDataLst>
              <p:tags r:id="rId33"/>
            </p:custDataLst>
          </p:nvPr>
        </p:nvGrpSpPr>
        <p:grpSpPr bwMode="auto">
          <a:xfrm rot="5400000">
            <a:off x="5972175" y="3635375"/>
            <a:ext cx="703263" cy="246063"/>
            <a:chOff x="3654" y="1680"/>
            <a:chExt cx="934" cy="336"/>
          </a:xfrm>
        </p:grpSpPr>
        <p:sp>
          <p:nvSpPr>
            <p:cNvPr id="126" name="AutoShape 41"/>
            <p:cNvSpPr>
              <a:spLocks noChangeArrowheads="1"/>
            </p:cNvSpPr>
            <p:nvPr>
              <p:custDataLst>
                <p:tags r:id="rId49"/>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7" name="Oval 42"/>
            <p:cNvSpPr>
              <a:spLocks noChangeArrowheads="1"/>
            </p:cNvSpPr>
            <p:nvPr>
              <p:custDataLst>
                <p:tags r:id="rId50"/>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8" name="Line 43"/>
            <p:cNvSpPr>
              <a:spLocks noChangeShapeType="1"/>
            </p:cNvSpPr>
            <p:nvPr>
              <p:custDataLst>
                <p:tags r:id="rId51"/>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9" name="Line 44"/>
            <p:cNvSpPr>
              <a:spLocks noChangeShapeType="1"/>
            </p:cNvSpPr>
            <p:nvPr>
              <p:custDataLst>
                <p:tags r:id="rId52"/>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0" name="Text Box 45"/>
          <p:cNvSpPr txBox="1">
            <a:spLocks noChangeArrowheads="1"/>
          </p:cNvSpPr>
          <p:nvPr>
            <p:custDataLst>
              <p:tags r:id="rId34"/>
            </p:custDataLst>
          </p:nvPr>
        </p:nvSpPr>
        <p:spPr bwMode="auto">
          <a:xfrm>
            <a:off x="36576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131" name="Text Box 46"/>
          <p:cNvSpPr txBox="1">
            <a:spLocks noChangeArrowheads="1"/>
          </p:cNvSpPr>
          <p:nvPr>
            <p:custDataLst>
              <p:tags r:id="rId35"/>
            </p:custDataLst>
          </p:nvPr>
        </p:nvSpPr>
        <p:spPr bwMode="auto">
          <a:xfrm>
            <a:off x="42672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132" name="Group 47"/>
          <p:cNvGrpSpPr>
            <a:grpSpLocks/>
          </p:cNvGrpSpPr>
          <p:nvPr>
            <p:custDataLst>
              <p:tags r:id="rId36"/>
            </p:custDataLst>
          </p:nvPr>
        </p:nvGrpSpPr>
        <p:grpSpPr bwMode="auto">
          <a:xfrm rot="5400000">
            <a:off x="4295775" y="3635375"/>
            <a:ext cx="703263" cy="246063"/>
            <a:chOff x="3654" y="1680"/>
            <a:chExt cx="934" cy="336"/>
          </a:xfrm>
        </p:grpSpPr>
        <p:sp>
          <p:nvSpPr>
            <p:cNvPr id="133" name="AutoShape 48"/>
            <p:cNvSpPr>
              <a:spLocks noChangeArrowheads="1"/>
            </p:cNvSpPr>
            <p:nvPr>
              <p:custDataLst>
                <p:tags r:id="rId45"/>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34" name="Oval 49"/>
            <p:cNvSpPr>
              <a:spLocks noChangeArrowheads="1"/>
            </p:cNvSpPr>
            <p:nvPr>
              <p:custDataLst>
                <p:tags r:id="rId46"/>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35" name="Line 50"/>
            <p:cNvSpPr>
              <a:spLocks noChangeShapeType="1"/>
            </p:cNvSpPr>
            <p:nvPr>
              <p:custDataLst>
                <p:tags r:id="rId47"/>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36" name="Line 51"/>
            <p:cNvSpPr>
              <a:spLocks noChangeShapeType="1"/>
            </p:cNvSpPr>
            <p:nvPr>
              <p:custDataLst>
                <p:tags r:id="rId48"/>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7" name="Text Box 52"/>
          <p:cNvSpPr txBox="1">
            <a:spLocks noChangeArrowheads="1"/>
          </p:cNvSpPr>
          <p:nvPr>
            <p:custDataLst>
              <p:tags r:id="rId37"/>
            </p:custDataLst>
          </p:nvPr>
        </p:nvSpPr>
        <p:spPr bwMode="auto">
          <a:xfrm>
            <a:off x="19812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138" name="Text Box 53"/>
          <p:cNvSpPr txBox="1">
            <a:spLocks noChangeArrowheads="1"/>
          </p:cNvSpPr>
          <p:nvPr>
            <p:custDataLst>
              <p:tags r:id="rId38"/>
            </p:custDataLst>
          </p:nvPr>
        </p:nvSpPr>
        <p:spPr bwMode="auto">
          <a:xfrm>
            <a:off x="25908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139" name="Group 54"/>
          <p:cNvGrpSpPr>
            <a:grpSpLocks/>
          </p:cNvGrpSpPr>
          <p:nvPr>
            <p:custDataLst>
              <p:tags r:id="rId39"/>
            </p:custDataLst>
          </p:nvPr>
        </p:nvGrpSpPr>
        <p:grpSpPr bwMode="auto">
          <a:xfrm rot="5400000">
            <a:off x="2619375" y="3635375"/>
            <a:ext cx="703263" cy="246063"/>
            <a:chOff x="3654" y="1680"/>
            <a:chExt cx="934" cy="336"/>
          </a:xfrm>
        </p:grpSpPr>
        <p:sp>
          <p:nvSpPr>
            <p:cNvPr id="140" name="AutoShape 55"/>
            <p:cNvSpPr>
              <a:spLocks noChangeArrowheads="1"/>
            </p:cNvSpPr>
            <p:nvPr>
              <p:custDataLst>
                <p:tags r:id="rId41"/>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41" name="Oval 56"/>
            <p:cNvSpPr>
              <a:spLocks noChangeArrowheads="1"/>
            </p:cNvSpPr>
            <p:nvPr>
              <p:custDataLst>
                <p:tags r:id="rId42"/>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42" name="Line 57"/>
            <p:cNvSpPr>
              <a:spLocks noChangeShapeType="1"/>
            </p:cNvSpPr>
            <p:nvPr>
              <p:custDataLst>
                <p:tags r:id="rId43"/>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43" name="Line 58"/>
            <p:cNvSpPr>
              <a:spLocks noChangeShapeType="1"/>
            </p:cNvSpPr>
            <p:nvPr>
              <p:custDataLst>
                <p:tags r:id="rId44"/>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8" name="Text Box 33"/>
          <p:cNvSpPr txBox="1">
            <a:spLocks noChangeArrowheads="1"/>
          </p:cNvSpPr>
          <p:nvPr>
            <p:custDataLst>
              <p:tags r:id="rId40"/>
            </p:custDataLst>
          </p:nvPr>
        </p:nvSpPr>
        <p:spPr bwMode="auto">
          <a:xfrm>
            <a:off x="533400" y="45059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Tree>
    <p:extLst>
      <p:ext uri="{BB962C8B-B14F-4D97-AF65-F5344CB8AC3E}">
        <p14:creationId xmlns:p14="http://schemas.microsoft.com/office/powerpoint/2010/main" val="25613271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mc:AlternateContent xmlns:mc="http://schemas.openxmlformats.org/markup-compatibility/2006" xmlns:a14="http://schemas.microsoft.com/office/drawing/2010/main">
        <mc:Choice Requires="a14">
          <p:sp>
            <p:nvSpPr>
              <p:cNvPr id="2077699" name="Rectangle 3"/>
              <p:cNvSpPr>
                <a:spLocks noGrp="1" noChangeArrowheads="1"/>
              </p:cNvSpPr>
              <p:nvPr>
                <p:ph idx="1"/>
                <p:custDataLst>
                  <p:tags r:id="rId2"/>
                </p:custDataLst>
              </p:nvPr>
            </p:nvSpPr>
            <p:spPr>
              <a:xfrm>
                <a:off x="228600" y="609600"/>
                <a:ext cx="8686800" cy="5638800"/>
              </a:xfrm>
            </p:spPr>
            <p:txBody>
              <a:bodyPr>
                <a:noAutofit/>
              </a:bodyPr>
              <a:lstStyle/>
              <a:p>
                <a:r>
                  <a:rPr lang="en-US" dirty="0" smtClean="0">
                    <a:solidFill>
                      <a:schemeClr val="accent5">
                        <a:lumMod val="60000"/>
                        <a:lumOff val="40000"/>
                      </a:schemeClr>
                    </a:solidFill>
                  </a:rPr>
                  <a:t>Two’s Complement Subtraction</a:t>
                </a:r>
              </a:p>
              <a:p>
                <a:pPr lvl="1"/>
                <a:r>
                  <a:rPr lang="en-US" dirty="0"/>
                  <a:t>Subtraction is simply addition, </a:t>
                </a:r>
                <a:endParaRPr lang="en-US" dirty="0" smtClean="0"/>
              </a:p>
              <a:p>
                <a:pPr marL="457200" lvl="1" indent="0">
                  <a:buNone/>
                </a:pPr>
                <a:r>
                  <a:rPr lang="en-US" dirty="0" smtClean="0"/>
                  <a:t>    where </a:t>
                </a:r>
                <a:r>
                  <a:rPr lang="en-US" dirty="0"/>
                  <a:t>one of the operands has been </a:t>
                </a:r>
                <a:r>
                  <a:rPr lang="en-US" dirty="0" smtClean="0"/>
                  <a:t>negated</a:t>
                </a:r>
              </a:p>
              <a:p>
                <a:pPr lvl="2"/>
                <a:r>
                  <a:rPr lang="en-US" dirty="0" smtClean="0"/>
                  <a:t>Negation is done by inverting all bits and adding one</a:t>
                </a:r>
                <a:endParaRPr lang="en-US" dirty="0"/>
              </a:p>
              <a:p>
                <a:pPr marL="914400" lvl="2" indent="0">
                  <a:buNone/>
                </a:pPr>
                <a:r>
                  <a:rPr lang="en-US" dirty="0" smtClean="0">
                    <a:solidFill>
                      <a:schemeClr val="accent1"/>
                    </a:solidFill>
                  </a:rPr>
                  <a:t>   </a:t>
                </a:r>
                <a:r>
                  <a:rPr lang="en-US" dirty="0" smtClean="0">
                    <a:solidFill>
                      <a:schemeClr val="accent5">
                        <a:lumMod val="60000"/>
                        <a:lumOff val="40000"/>
                      </a:schemeClr>
                    </a:solidFill>
                  </a:rPr>
                  <a:t>A – B = A + (-B) = A + (</a:t>
                </a:r>
                <a14:m>
                  <m:oMath xmlns:m="http://schemas.openxmlformats.org/officeDocument/2006/math">
                    <m:acc>
                      <m:accPr>
                        <m:chr m:val="̅"/>
                        <m:ctrlPr>
                          <a:rPr lang="en-US" i="1" smtClean="0">
                            <a:solidFill>
                              <a:schemeClr val="accent5">
                                <a:lumMod val="60000"/>
                                <a:lumOff val="40000"/>
                              </a:schemeClr>
                            </a:solidFill>
                            <a:latin typeface="Cambria Math" panose="02040503050406030204" pitchFamily="18" charset="0"/>
                          </a:rPr>
                        </m:ctrlPr>
                      </m:accPr>
                      <m:e>
                        <m:r>
                          <m:rPr>
                            <m:sty m:val="p"/>
                          </m:rPr>
                          <a:rPr lang="en-US" b="0" i="0" smtClean="0">
                            <a:solidFill>
                              <a:schemeClr val="accent5">
                                <a:lumMod val="60000"/>
                                <a:lumOff val="40000"/>
                              </a:schemeClr>
                            </a:solidFill>
                            <a:latin typeface="Cambria Math"/>
                          </a:rPr>
                          <m:t>B</m:t>
                        </m:r>
                      </m:e>
                    </m:acc>
                  </m:oMath>
                </a14:m>
                <a:r>
                  <a:rPr lang="en-US" dirty="0" smtClean="0">
                    <a:solidFill>
                      <a:schemeClr val="accent5">
                        <a:lumMod val="60000"/>
                        <a:lumOff val="40000"/>
                      </a:schemeClr>
                    </a:solidFill>
                  </a:rPr>
                  <a:t> + 1)</a:t>
                </a:r>
                <a:endParaRPr lang="en-US" dirty="0">
                  <a:solidFill>
                    <a:schemeClr val="accent1"/>
                  </a:solidFill>
                </a:endParaRPr>
              </a:p>
            </p:txBody>
          </p:sp>
        </mc:Choice>
        <mc:Fallback xmlns="">
          <p:sp>
            <p:nvSpPr>
              <p:cNvPr id="2077699" name="Rectangle 3"/>
              <p:cNvSpPr>
                <a:spLocks noGrp="1" noRot="1" noChangeAspect="1" noMove="1" noResize="1" noEditPoints="1" noAdjustHandles="1" noChangeArrowheads="1" noChangeShapeType="1" noTextEdit="1"/>
              </p:cNvSpPr>
              <p:nvPr>
                <p:ph idx="1"/>
                <p:custDataLst>
                  <p:tags r:id="rId62"/>
                </p:custDataLst>
              </p:nvPr>
            </p:nvSpPr>
            <p:spPr>
              <a:xfrm>
                <a:off x="228600" y="609600"/>
                <a:ext cx="8686800" cy="5638800"/>
              </a:xfrm>
              <a:blipFill rotWithShape="0">
                <a:blip r:embed="rId63"/>
                <a:stretch>
                  <a:fillRect l="-1825" t="-1405"/>
                </a:stretch>
              </a:blipFill>
            </p:spPr>
            <p:txBody>
              <a:bodyPr/>
              <a:lstStyle/>
              <a:p>
                <a:r>
                  <a:rPr lang="en-US">
                    <a:noFill/>
                  </a:rPr>
                  <a:t> </a:t>
                </a:r>
              </a:p>
            </p:txBody>
          </p:sp>
        </mc:Fallback>
      </mc:AlternateContent>
      <p:sp>
        <p:nvSpPr>
          <p:cNvPr id="81" name="TextBox 80"/>
          <p:cNvSpPr txBox="1"/>
          <p:nvPr>
            <p:custDataLst>
              <p:tags r:id="rId3"/>
            </p:custDataLst>
          </p:nvPr>
        </p:nvSpPr>
        <p:spPr>
          <a:xfrm>
            <a:off x="995012" y="6488668"/>
            <a:ext cx="2662588" cy="369332"/>
          </a:xfrm>
          <a:prstGeom prst="rect">
            <a:avLst/>
          </a:prstGeom>
          <a:noFill/>
        </p:spPr>
        <p:txBody>
          <a:bodyPr wrap="none" rtlCol="0">
            <a:spAutoFit/>
          </a:bodyPr>
          <a:lstStyle/>
          <a:p>
            <a:r>
              <a:rPr lang="en-US" dirty="0" smtClean="0">
                <a:solidFill>
                  <a:schemeClr val="accent5">
                    <a:lumMod val="60000"/>
                    <a:lumOff val="40000"/>
                  </a:schemeClr>
                </a:solidFill>
              </a:rPr>
              <a:t>Q:  What if (-B) overflows?</a:t>
            </a:r>
            <a:endParaRPr lang="en-US" dirty="0">
              <a:solidFill>
                <a:schemeClr val="accent5">
                  <a:lumMod val="60000"/>
                  <a:lumOff val="40000"/>
                </a:schemeClr>
              </a:solidFill>
            </a:endParaRPr>
          </a:p>
        </p:txBody>
      </p:sp>
      <p:sp>
        <p:nvSpPr>
          <p:cNvPr id="82" name="Rectangle 3"/>
          <p:cNvSpPr>
            <a:spLocks noChangeArrowheads="1"/>
          </p:cNvSpPr>
          <p:nvPr>
            <p:custDataLst>
              <p:tags r:id="rId4"/>
            </p:custDataLst>
          </p:nvPr>
        </p:nvSpPr>
        <p:spPr bwMode="auto">
          <a:xfrm>
            <a:off x="70104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83" name="Line 5"/>
          <p:cNvSpPr>
            <a:spLocks noChangeShapeType="1"/>
          </p:cNvSpPr>
          <p:nvPr>
            <p:custDataLst>
              <p:tags r:id="rId5"/>
            </p:custDataLst>
          </p:nvPr>
        </p:nvSpPr>
        <p:spPr bwMode="auto">
          <a:xfrm>
            <a:off x="7315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4" name="Line 6"/>
          <p:cNvSpPr>
            <a:spLocks noChangeShapeType="1"/>
          </p:cNvSpPr>
          <p:nvPr>
            <p:custDataLst>
              <p:tags r:id="rId6"/>
            </p:custDataLst>
          </p:nvPr>
        </p:nvSpPr>
        <p:spPr bwMode="auto">
          <a:xfrm>
            <a:off x="8001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5" name="Line 7"/>
          <p:cNvSpPr>
            <a:spLocks noChangeShapeType="1"/>
          </p:cNvSpPr>
          <p:nvPr>
            <p:custDataLst>
              <p:tags r:id="rId7"/>
            </p:custDataLst>
          </p:nvPr>
        </p:nvSpPr>
        <p:spPr bwMode="auto">
          <a:xfrm flipH="1">
            <a:off x="82296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6" name="Line 8"/>
          <p:cNvSpPr>
            <a:spLocks noChangeShapeType="1"/>
          </p:cNvSpPr>
          <p:nvPr>
            <p:custDataLst>
              <p:tags r:id="rId8"/>
            </p:custDataLst>
          </p:nvPr>
        </p:nvSpPr>
        <p:spPr bwMode="auto">
          <a:xfrm flipH="1">
            <a:off x="65532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7" name="Line 9"/>
          <p:cNvSpPr>
            <a:spLocks noChangeShapeType="1"/>
          </p:cNvSpPr>
          <p:nvPr>
            <p:custDataLst>
              <p:tags r:id="rId9"/>
            </p:custDataLst>
          </p:nvPr>
        </p:nvSpPr>
        <p:spPr bwMode="auto">
          <a:xfrm>
            <a:off x="76200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8" name="Text Box 10"/>
          <p:cNvSpPr txBox="1">
            <a:spLocks noChangeArrowheads="1"/>
          </p:cNvSpPr>
          <p:nvPr>
            <p:custDataLst>
              <p:tags r:id="rId10"/>
            </p:custDataLst>
          </p:nvPr>
        </p:nvSpPr>
        <p:spPr bwMode="auto">
          <a:xfrm>
            <a:off x="72390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89" name="Rectangle 12"/>
          <p:cNvSpPr>
            <a:spLocks noChangeArrowheads="1"/>
          </p:cNvSpPr>
          <p:nvPr>
            <p:custDataLst>
              <p:tags r:id="rId11"/>
            </p:custDataLst>
          </p:nvPr>
        </p:nvSpPr>
        <p:spPr bwMode="auto">
          <a:xfrm>
            <a:off x="53340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0" name="Line 14"/>
          <p:cNvSpPr>
            <a:spLocks noChangeShapeType="1"/>
          </p:cNvSpPr>
          <p:nvPr>
            <p:custDataLst>
              <p:tags r:id="rId12"/>
            </p:custDataLst>
          </p:nvPr>
        </p:nvSpPr>
        <p:spPr bwMode="auto">
          <a:xfrm>
            <a:off x="5638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1" name="Line 15"/>
          <p:cNvSpPr>
            <a:spLocks noChangeShapeType="1"/>
          </p:cNvSpPr>
          <p:nvPr>
            <p:custDataLst>
              <p:tags r:id="rId13"/>
            </p:custDataLst>
          </p:nvPr>
        </p:nvSpPr>
        <p:spPr bwMode="auto">
          <a:xfrm>
            <a:off x="63246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2" name="Line 16"/>
          <p:cNvSpPr>
            <a:spLocks noChangeShapeType="1"/>
          </p:cNvSpPr>
          <p:nvPr>
            <p:custDataLst>
              <p:tags r:id="rId14"/>
            </p:custDataLst>
          </p:nvPr>
        </p:nvSpPr>
        <p:spPr bwMode="auto">
          <a:xfrm flipH="1">
            <a:off x="48768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3" name="Line 17"/>
          <p:cNvSpPr>
            <a:spLocks noChangeShapeType="1"/>
          </p:cNvSpPr>
          <p:nvPr>
            <p:custDataLst>
              <p:tags r:id="rId15"/>
            </p:custDataLst>
          </p:nvPr>
        </p:nvSpPr>
        <p:spPr bwMode="auto">
          <a:xfrm>
            <a:off x="59436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4" name="Text Box 18"/>
          <p:cNvSpPr txBox="1">
            <a:spLocks noChangeArrowheads="1"/>
          </p:cNvSpPr>
          <p:nvPr>
            <p:custDataLst>
              <p:tags r:id="rId16"/>
            </p:custDataLst>
          </p:nvPr>
        </p:nvSpPr>
        <p:spPr bwMode="auto">
          <a:xfrm>
            <a:off x="55626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95" name="Rectangle 19"/>
          <p:cNvSpPr>
            <a:spLocks noChangeArrowheads="1"/>
          </p:cNvSpPr>
          <p:nvPr>
            <p:custDataLst>
              <p:tags r:id="rId17"/>
            </p:custDataLst>
          </p:nvPr>
        </p:nvSpPr>
        <p:spPr bwMode="auto">
          <a:xfrm>
            <a:off x="36576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6" name="Line 21"/>
          <p:cNvSpPr>
            <a:spLocks noChangeShapeType="1"/>
          </p:cNvSpPr>
          <p:nvPr>
            <p:custDataLst>
              <p:tags r:id="rId18"/>
            </p:custDataLst>
          </p:nvPr>
        </p:nvSpPr>
        <p:spPr bwMode="auto">
          <a:xfrm>
            <a:off x="39624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7" name="Line 22"/>
          <p:cNvSpPr>
            <a:spLocks noChangeShapeType="1"/>
          </p:cNvSpPr>
          <p:nvPr>
            <p:custDataLst>
              <p:tags r:id="rId19"/>
            </p:custDataLst>
          </p:nvPr>
        </p:nvSpPr>
        <p:spPr bwMode="auto">
          <a:xfrm>
            <a:off x="4648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8" name="Line 23"/>
          <p:cNvSpPr>
            <a:spLocks noChangeShapeType="1"/>
          </p:cNvSpPr>
          <p:nvPr>
            <p:custDataLst>
              <p:tags r:id="rId20"/>
            </p:custDataLst>
          </p:nvPr>
        </p:nvSpPr>
        <p:spPr bwMode="auto">
          <a:xfrm flipH="1">
            <a:off x="32004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9" name="Line 24"/>
          <p:cNvSpPr>
            <a:spLocks noChangeShapeType="1"/>
          </p:cNvSpPr>
          <p:nvPr>
            <p:custDataLst>
              <p:tags r:id="rId21"/>
            </p:custDataLst>
          </p:nvPr>
        </p:nvSpPr>
        <p:spPr bwMode="auto">
          <a:xfrm>
            <a:off x="42672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0" name="Text Box 25"/>
          <p:cNvSpPr txBox="1">
            <a:spLocks noChangeArrowheads="1"/>
          </p:cNvSpPr>
          <p:nvPr>
            <p:custDataLst>
              <p:tags r:id="rId22"/>
            </p:custDataLst>
          </p:nvPr>
        </p:nvSpPr>
        <p:spPr bwMode="auto">
          <a:xfrm>
            <a:off x="38862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01" name="Rectangle 26"/>
          <p:cNvSpPr>
            <a:spLocks noChangeArrowheads="1"/>
          </p:cNvSpPr>
          <p:nvPr>
            <p:custDataLst>
              <p:tags r:id="rId23"/>
            </p:custDataLst>
          </p:nvPr>
        </p:nvSpPr>
        <p:spPr bwMode="auto">
          <a:xfrm>
            <a:off x="19812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102" name="Line 28"/>
          <p:cNvSpPr>
            <a:spLocks noChangeShapeType="1"/>
          </p:cNvSpPr>
          <p:nvPr>
            <p:custDataLst>
              <p:tags r:id="rId24"/>
            </p:custDataLst>
          </p:nvPr>
        </p:nvSpPr>
        <p:spPr bwMode="auto">
          <a:xfrm>
            <a:off x="2286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3" name="Line 29"/>
          <p:cNvSpPr>
            <a:spLocks noChangeShapeType="1"/>
          </p:cNvSpPr>
          <p:nvPr>
            <p:custDataLst>
              <p:tags r:id="rId25"/>
            </p:custDataLst>
          </p:nvPr>
        </p:nvSpPr>
        <p:spPr bwMode="auto">
          <a:xfrm>
            <a:off x="2971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4" name="Line 30"/>
          <p:cNvSpPr>
            <a:spLocks noChangeShapeType="1"/>
          </p:cNvSpPr>
          <p:nvPr>
            <p:custDataLst>
              <p:tags r:id="rId26"/>
            </p:custDataLst>
          </p:nvPr>
        </p:nvSpPr>
        <p:spPr bwMode="auto">
          <a:xfrm flipH="1">
            <a:off x="1371600" y="5000587"/>
            <a:ext cx="609600" cy="0"/>
          </a:xfrm>
          <a:prstGeom prst="line">
            <a:avLst/>
          </a:prstGeom>
          <a:noFill/>
          <a:ln w="25400">
            <a:solidFill>
              <a:srgbClr val="FFFFFF"/>
            </a:solidFill>
            <a:round/>
            <a:headEnd/>
            <a:tailEnd type="arrow"/>
          </a:ln>
          <a:effectLst/>
        </p:spPr>
        <p:txBody>
          <a:bodyPr wrap="square" anchor="ctr">
            <a:spAutoFit/>
          </a:bodyPr>
          <a:lstStyle/>
          <a:p>
            <a:endParaRPr lang="en-US"/>
          </a:p>
        </p:txBody>
      </p:sp>
      <p:sp>
        <p:nvSpPr>
          <p:cNvPr id="105" name="Line 31"/>
          <p:cNvSpPr>
            <a:spLocks noChangeShapeType="1"/>
          </p:cNvSpPr>
          <p:nvPr>
            <p:custDataLst>
              <p:tags r:id="rId27"/>
            </p:custDataLst>
          </p:nvPr>
        </p:nvSpPr>
        <p:spPr bwMode="auto">
          <a:xfrm>
            <a:off x="25908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6" name="Text Box 32"/>
          <p:cNvSpPr txBox="1">
            <a:spLocks noChangeArrowheads="1"/>
          </p:cNvSpPr>
          <p:nvPr>
            <p:custDataLst>
              <p:tags r:id="rId28"/>
            </p:custDataLst>
          </p:nvPr>
        </p:nvSpPr>
        <p:spPr bwMode="auto">
          <a:xfrm>
            <a:off x="22098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08" name="Text Box 38"/>
          <p:cNvSpPr txBox="1">
            <a:spLocks noChangeArrowheads="1"/>
          </p:cNvSpPr>
          <p:nvPr>
            <p:custDataLst>
              <p:tags r:id="rId29"/>
            </p:custDataLst>
          </p:nvPr>
        </p:nvSpPr>
        <p:spPr bwMode="auto">
          <a:xfrm>
            <a:off x="8382000" y="4467187"/>
            <a:ext cx="609600" cy="562013"/>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1</a:t>
            </a:r>
            <a:endParaRPr lang="en-US" sz="2800" dirty="0">
              <a:solidFill>
                <a:srgbClr val="FFFFFF"/>
              </a:solidFill>
              <a:latin typeface="Calibri"/>
            </a:endParaRPr>
          </a:p>
        </p:txBody>
      </p:sp>
      <p:sp>
        <p:nvSpPr>
          <p:cNvPr id="116" name="Text Box 31"/>
          <p:cNvSpPr txBox="1">
            <a:spLocks noChangeArrowheads="1"/>
          </p:cNvSpPr>
          <p:nvPr>
            <p:custDataLst>
              <p:tags r:id="rId30"/>
            </p:custDataLst>
          </p:nvPr>
        </p:nvSpPr>
        <p:spPr bwMode="auto">
          <a:xfrm>
            <a:off x="70104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117" name="Text Box 32"/>
          <p:cNvSpPr txBox="1">
            <a:spLocks noChangeArrowheads="1"/>
          </p:cNvSpPr>
          <p:nvPr>
            <p:custDataLst>
              <p:tags r:id="rId31"/>
            </p:custDataLst>
          </p:nvPr>
        </p:nvSpPr>
        <p:spPr bwMode="auto">
          <a:xfrm>
            <a:off x="76200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118" name="Group 33"/>
          <p:cNvGrpSpPr>
            <a:grpSpLocks/>
          </p:cNvGrpSpPr>
          <p:nvPr>
            <p:custDataLst>
              <p:tags r:id="rId32"/>
            </p:custDataLst>
          </p:nvPr>
        </p:nvGrpSpPr>
        <p:grpSpPr bwMode="auto">
          <a:xfrm rot="5400000">
            <a:off x="7648575" y="3635375"/>
            <a:ext cx="703263" cy="246063"/>
            <a:chOff x="3654" y="1680"/>
            <a:chExt cx="934" cy="336"/>
          </a:xfrm>
        </p:grpSpPr>
        <p:sp>
          <p:nvSpPr>
            <p:cNvPr id="119" name="AutoShape 34"/>
            <p:cNvSpPr>
              <a:spLocks noChangeArrowheads="1"/>
            </p:cNvSpPr>
            <p:nvPr>
              <p:custDataLst>
                <p:tags r:id="rId56"/>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0" name="Oval 35"/>
            <p:cNvSpPr>
              <a:spLocks noChangeArrowheads="1"/>
            </p:cNvSpPr>
            <p:nvPr>
              <p:custDataLst>
                <p:tags r:id="rId57"/>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1" name="Line 36"/>
            <p:cNvSpPr>
              <a:spLocks noChangeShapeType="1"/>
            </p:cNvSpPr>
            <p:nvPr>
              <p:custDataLst>
                <p:tags r:id="rId58"/>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2" name="Line 37"/>
            <p:cNvSpPr>
              <a:spLocks noChangeShapeType="1"/>
            </p:cNvSpPr>
            <p:nvPr>
              <p:custDataLst>
                <p:tags r:id="rId59"/>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23" name="Text Box 38"/>
          <p:cNvSpPr txBox="1">
            <a:spLocks noChangeArrowheads="1"/>
          </p:cNvSpPr>
          <p:nvPr>
            <p:custDataLst>
              <p:tags r:id="rId33"/>
            </p:custDataLst>
          </p:nvPr>
        </p:nvSpPr>
        <p:spPr bwMode="auto">
          <a:xfrm>
            <a:off x="53340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124" name="Text Box 39"/>
          <p:cNvSpPr txBox="1">
            <a:spLocks noChangeArrowheads="1"/>
          </p:cNvSpPr>
          <p:nvPr>
            <p:custDataLst>
              <p:tags r:id="rId34"/>
            </p:custDataLst>
          </p:nvPr>
        </p:nvSpPr>
        <p:spPr bwMode="auto">
          <a:xfrm>
            <a:off x="59436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125" name="Group 40"/>
          <p:cNvGrpSpPr>
            <a:grpSpLocks/>
          </p:cNvGrpSpPr>
          <p:nvPr>
            <p:custDataLst>
              <p:tags r:id="rId35"/>
            </p:custDataLst>
          </p:nvPr>
        </p:nvGrpSpPr>
        <p:grpSpPr bwMode="auto">
          <a:xfrm rot="5400000">
            <a:off x="5972175" y="3635375"/>
            <a:ext cx="703263" cy="246063"/>
            <a:chOff x="3654" y="1680"/>
            <a:chExt cx="934" cy="336"/>
          </a:xfrm>
        </p:grpSpPr>
        <p:sp>
          <p:nvSpPr>
            <p:cNvPr id="126" name="AutoShape 41"/>
            <p:cNvSpPr>
              <a:spLocks noChangeArrowheads="1"/>
            </p:cNvSpPr>
            <p:nvPr>
              <p:custDataLst>
                <p:tags r:id="rId52"/>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7" name="Oval 42"/>
            <p:cNvSpPr>
              <a:spLocks noChangeArrowheads="1"/>
            </p:cNvSpPr>
            <p:nvPr>
              <p:custDataLst>
                <p:tags r:id="rId53"/>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8" name="Line 43"/>
            <p:cNvSpPr>
              <a:spLocks noChangeShapeType="1"/>
            </p:cNvSpPr>
            <p:nvPr>
              <p:custDataLst>
                <p:tags r:id="rId54"/>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9" name="Line 44"/>
            <p:cNvSpPr>
              <a:spLocks noChangeShapeType="1"/>
            </p:cNvSpPr>
            <p:nvPr>
              <p:custDataLst>
                <p:tags r:id="rId55"/>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0" name="Text Box 45"/>
          <p:cNvSpPr txBox="1">
            <a:spLocks noChangeArrowheads="1"/>
          </p:cNvSpPr>
          <p:nvPr>
            <p:custDataLst>
              <p:tags r:id="rId36"/>
            </p:custDataLst>
          </p:nvPr>
        </p:nvSpPr>
        <p:spPr bwMode="auto">
          <a:xfrm>
            <a:off x="36576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131" name="Text Box 46"/>
          <p:cNvSpPr txBox="1">
            <a:spLocks noChangeArrowheads="1"/>
          </p:cNvSpPr>
          <p:nvPr>
            <p:custDataLst>
              <p:tags r:id="rId37"/>
            </p:custDataLst>
          </p:nvPr>
        </p:nvSpPr>
        <p:spPr bwMode="auto">
          <a:xfrm>
            <a:off x="42672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132" name="Group 47"/>
          <p:cNvGrpSpPr>
            <a:grpSpLocks/>
          </p:cNvGrpSpPr>
          <p:nvPr>
            <p:custDataLst>
              <p:tags r:id="rId38"/>
            </p:custDataLst>
          </p:nvPr>
        </p:nvGrpSpPr>
        <p:grpSpPr bwMode="auto">
          <a:xfrm rot="5400000">
            <a:off x="4295775" y="3635375"/>
            <a:ext cx="703263" cy="246063"/>
            <a:chOff x="3654" y="1680"/>
            <a:chExt cx="934" cy="336"/>
          </a:xfrm>
        </p:grpSpPr>
        <p:sp>
          <p:nvSpPr>
            <p:cNvPr id="133" name="AutoShape 48"/>
            <p:cNvSpPr>
              <a:spLocks noChangeArrowheads="1"/>
            </p:cNvSpPr>
            <p:nvPr>
              <p:custDataLst>
                <p:tags r:id="rId48"/>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34" name="Oval 49"/>
            <p:cNvSpPr>
              <a:spLocks noChangeArrowheads="1"/>
            </p:cNvSpPr>
            <p:nvPr>
              <p:custDataLst>
                <p:tags r:id="rId49"/>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35" name="Line 50"/>
            <p:cNvSpPr>
              <a:spLocks noChangeShapeType="1"/>
            </p:cNvSpPr>
            <p:nvPr>
              <p:custDataLst>
                <p:tags r:id="rId50"/>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36" name="Line 51"/>
            <p:cNvSpPr>
              <a:spLocks noChangeShapeType="1"/>
            </p:cNvSpPr>
            <p:nvPr>
              <p:custDataLst>
                <p:tags r:id="rId51"/>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7" name="Text Box 52"/>
          <p:cNvSpPr txBox="1">
            <a:spLocks noChangeArrowheads="1"/>
          </p:cNvSpPr>
          <p:nvPr>
            <p:custDataLst>
              <p:tags r:id="rId39"/>
            </p:custDataLst>
          </p:nvPr>
        </p:nvSpPr>
        <p:spPr bwMode="auto">
          <a:xfrm>
            <a:off x="19812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138" name="Text Box 53"/>
          <p:cNvSpPr txBox="1">
            <a:spLocks noChangeArrowheads="1"/>
          </p:cNvSpPr>
          <p:nvPr>
            <p:custDataLst>
              <p:tags r:id="rId40"/>
            </p:custDataLst>
          </p:nvPr>
        </p:nvSpPr>
        <p:spPr bwMode="auto">
          <a:xfrm>
            <a:off x="25908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139" name="Group 54"/>
          <p:cNvGrpSpPr>
            <a:grpSpLocks/>
          </p:cNvGrpSpPr>
          <p:nvPr>
            <p:custDataLst>
              <p:tags r:id="rId41"/>
            </p:custDataLst>
          </p:nvPr>
        </p:nvGrpSpPr>
        <p:grpSpPr bwMode="auto">
          <a:xfrm rot="5400000">
            <a:off x="2619375" y="3635375"/>
            <a:ext cx="703263" cy="246063"/>
            <a:chOff x="3654" y="1680"/>
            <a:chExt cx="934" cy="336"/>
          </a:xfrm>
        </p:grpSpPr>
        <p:sp>
          <p:nvSpPr>
            <p:cNvPr id="140" name="AutoShape 55"/>
            <p:cNvSpPr>
              <a:spLocks noChangeArrowheads="1"/>
            </p:cNvSpPr>
            <p:nvPr>
              <p:custDataLst>
                <p:tags r:id="rId4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41" name="Oval 56"/>
            <p:cNvSpPr>
              <a:spLocks noChangeArrowheads="1"/>
            </p:cNvSpPr>
            <p:nvPr>
              <p:custDataLst>
                <p:tags r:id="rId4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42" name="Line 57"/>
            <p:cNvSpPr>
              <a:spLocks noChangeShapeType="1"/>
            </p:cNvSpPr>
            <p:nvPr>
              <p:custDataLst>
                <p:tags r:id="rId4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43" name="Line 58"/>
            <p:cNvSpPr>
              <a:spLocks noChangeShapeType="1"/>
            </p:cNvSpPr>
            <p:nvPr>
              <p:custDataLst>
                <p:tags r:id="rId4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7" name="TextBox 66"/>
          <p:cNvSpPr txBox="1"/>
          <p:nvPr>
            <p:custDataLst>
              <p:tags r:id="rId42"/>
            </p:custDataLst>
          </p:nvPr>
        </p:nvSpPr>
        <p:spPr>
          <a:xfrm>
            <a:off x="995012" y="6246271"/>
            <a:ext cx="4400500" cy="369332"/>
          </a:xfrm>
          <a:prstGeom prst="rect">
            <a:avLst/>
          </a:prstGeom>
          <a:noFill/>
        </p:spPr>
        <p:txBody>
          <a:bodyPr wrap="none" rtlCol="0">
            <a:spAutoFit/>
          </a:bodyPr>
          <a:lstStyle/>
          <a:p>
            <a:r>
              <a:rPr lang="en-US" dirty="0" smtClean="0">
                <a:solidFill>
                  <a:schemeClr val="accent5">
                    <a:lumMod val="60000"/>
                    <a:lumOff val="40000"/>
                  </a:schemeClr>
                </a:solidFill>
              </a:rPr>
              <a:t>Q:  How do we detect and handle overflows?</a:t>
            </a:r>
            <a:endParaRPr lang="en-US" dirty="0">
              <a:solidFill>
                <a:schemeClr val="accent5">
                  <a:lumMod val="60000"/>
                  <a:lumOff val="40000"/>
                </a:schemeClr>
              </a:solidFill>
            </a:endParaRPr>
          </a:p>
        </p:txBody>
      </p:sp>
      <p:sp>
        <p:nvSpPr>
          <p:cNvPr id="68" name="Text Box 33"/>
          <p:cNvSpPr txBox="1">
            <a:spLocks noChangeArrowheads="1"/>
          </p:cNvSpPr>
          <p:nvPr>
            <p:custDataLst>
              <p:tags r:id="rId43"/>
            </p:custDataLst>
          </p:nvPr>
        </p:nvSpPr>
        <p:spPr bwMode="auto">
          <a:xfrm>
            <a:off x="533400" y="45059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Tree>
    <p:extLst>
      <p:ext uri="{BB962C8B-B14F-4D97-AF65-F5344CB8AC3E}">
        <p14:creationId xmlns:p14="http://schemas.microsoft.com/office/powerpoint/2010/main" val="4044999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6172200"/>
          </a:xfrm>
        </p:spPr>
        <p:txBody>
          <a:bodyPr>
            <a:normAutofit lnSpcReduction="10000"/>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t>Adding two 1-bit numbers generalizes to adding two numbers of any size since 1-bit full adders can be cascaded. </a:t>
            </a:r>
          </a:p>
          <a:p>
            <a:endParaRPr lang="en-US" sz="2800" dirty="0"/>
          </a:p>
          <a:p>
            <a:r>
              <a:rPr lang="en-US" sz="2800" dirty="0" smtClean="0">
                <a:solidFill>
                  <a:schemeClr val="accent5">
                    <a:lumMod val="60000"/>
                    <a:lumOff val="40000"/>
                  </a:schemeClr>
                </a:solidFill>
              </a:rPr>
              <a:t>Using Two’s complement number representation simplifies adder Logic circuit design (0 is unique, easy to negate). </a:t>
            </a:r>
          </a:p>
          <a:p>
            <a:r>
              <a:rPr lang="en-US" sz="2800" dirty="0" smtClean="0">
                <a:solidFill>
                  <a:schemeClr val="accent5">
                    <a:lumMod val="60000"/>
                    <a:lumOff val="40000"/>
                  </a:schemeClr>
                </a:solidFill>
              </a:rPr>
              <a:t>Subtraction is simply adding, where one operand is negated (two’s complement; to negate just flip the bits and add 1).</a:t>
            </a:r>
          </a:p>
          <a:p>
            <a:r>
              <a:rPr lang="en-US" sz="2800" dirty="0">
                <a:solidFill>
                  <a:schemeClr val="bg1"/>
                </a:solidFill>
              </a:rPr>
              <a:t>.</a:t>
            </a:r>
          </a:p>
        </p:txBody>
      </p:sp>
    </p:spTree>
    <p:extLst>
      <p:ext uri="{BB962C8B-B14F-4D97-AF65-F5344CB8AC3E}">
        <p14:creationId xmlns:p14="http://schemas.microsoft.com/office/powerpoint/2010/main" val="2107831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In general, how do we detect and handle overflow?</a:t>
            </a:r>
          </a:p>
        </p:txBody>
      </p:sp>
    </p:spTree>
    <p:extLst>
      <p:ext uri="{BB962C8B-B14F-4D97-AF65-F5344CB8AC3E}">
        <p14:creationId xmlns:p14="http://schemas.microsoft.com/office/powerpoint/2010/main" val="860774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chemeClr val="accent5">
                    <a:lumMod val="60000"/>
                    <a:lumOff val="40000"/>
                  </a:schemeClr>
                </a:solidFill>
              </a:rPr>
              <a:t>overflow</a:t>
            </a:r>
            <a:r>
              <a:rPr lang="en-US" dirty="0" smtClean="0"/>
              <a:t> occur?</a:t>
            </a:r>
          </a:p>
          <a:p>
            <a:pPr lvl="1">
              <a:lnSpc>
                <a:spcPct val="92000"/>
              </a:lnSpc>
            </a:pPr>
            <a:r>
              <a:rPr lang="en-US" dirty="0" smtClean="0"/>
              <a:t>adding a negative and a positive?</a:t>
            </a:r>
            <a:endParaRPr lang="en-US" dirty="0"/>
          </a:p>
          <a:p>
            <a:pPr lvl="2">
              <a:lnSpc>
                <a:spcPct val="92000"/>
              </a:lnSpc>
            </a:pPr>
            <a:endParaRPr lang="en-US" dirty="0" smtClean="0"/>
          </a:p>
          <a:p>
            <a:pPr lvl="2">
              <a:lnSpc>
                <a:spcPct val="92000"/>
              </a:lnSpc>
            </a:pPr>
            <a:endParaRPr lang="en-US" dirty="0" smtClean="0"/>
          </a:p>
          <a:p>
            <a:pPr lvl="1">
              <a:lnSpc>
                <a:spcPct val="92000"/>
              </a:lnSpc>
            </a:pPr>
            <a:r>
              <a:rPr lang="en-US" dirty="0" smtClean="0"/>
              <a:t>adding two positives?</a:t>
            </a:r>
            <a:endParaRPr lang="en-US" dirty="0"/>
          </a:p>
          <a:p>
            <a:pPr lvl="2">
              <a:lnSpc>
                <a:spcPct val="92000"/>
              </a:lnSpc>
            </a:pPr>
            <a:endParaRPr lang="en-US" dirty="0" smtClean="0"/>
          </a:p>
          <a:p>
            <a:pPr lvl="2">
              <a:lnSpc>
                <a:spcPct val="92000"/>
              </a:lnSpc>
            </a:pPr>
            <a:endParaRPr lang="en-US" dirty="0"/>
          </a:p>
          <a:p>
            <a:pPr lvl="1">
              <a:lnSpc>
                <a:spcPct val="92000"/>
              </a:lnSpc>
            </a:pPr>
            <a:r>
              <a:rPr lang="en-US" dirty="0" smtClean="0"/>
              <a:t>adding two negatives?</a:t>
            </a:r>
          </a:p>
          <a:p>
            <a:pPr lvl="2">
              <a:lnSpc>
                <a:spcPct val="92000"/>
              </a:lnSpc>
            </a:pPr>
            <a:endParaRPr lang="en-US" dirty="0"/>
          </a:p>
          <a:p>
            <a:pPr lvl="2">
              <a:lnSpc>
                <a:spcPct val="92000"/>
              </a:lnSpc>
            </a:pPr>
            <a:endParaRPr lang="en-US" dirty="0" smtClean="0"/>
          </a:p>
          <a:p>
            <a:pPr lvl="1">
              <a:lnSpc>
                <a:spcPct val="92000"/>
              </a:lnSpc>
              <a:buNone/>
            </a:pPr>
            <a:endParaRPr lang="en-US" dirty="0" smtClean="0"/>
          </a:p>
        </p:txBody>
      </p:sp>
    </p:spTree>
    <p:extLst>
      <p:ext uri="{BB962C8B-B14F-4D97-AF65-F5344CB8AC3E}">
        <p14:creationId xmlns:p14="http://schemas.microsoft.com/office/powerpoint/2010/main" val="42293204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6172200"/>
          </a:xfrm>
        </p:spPr>
        <p:txBody>
          <a:bodyPr>
            <a:normAutofit fontScale="92500" lnSpcReduction="20000"/>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t>Adding two 1-bit numbers generalizes to adding two numbers of any size since 1-bit full adders can be cascaded. </a:t>
            </a:r>
          </a:p>
          <a:p>
            <a:endParaRPr lang="en-US" sz="2800" dirty="0"/>
          </a:p>
          <a:p>
            <a:r>
              <a:rPr lang="en-US" sz="2800" dirty="0" smtClean="0"/>
              <a:t>Using Two’s complement number representation simplifies adder Logic circuit design (0 is unique, easy to negate). Subtraction is simply adding, where one operand is negated (two’s complement; to negate just flip the bits and add 1).</a:t>
            </a:r>
          </a:p>
          <a:p>
            <a:endParaRPr lang="en-US" sz="2800" dirty="0" smtClean="0"/>
          </a:p>
          <a:p>
            <a:r>
              <a:rPr lang="en-US" sz="2800" dirty="0" smtClean="0">
                <a:solidFill>
                  <a:schemeClr val="accent5">
                    <a:lumMod val="60000"/>
                    <a:lumOff val="40000"/>
                  </a:schemeClr>
                </a:solidFill>
              </a:rPr>
              <a:t>Overflow if sign of operands A and B != sign of result S. </a:t>
            </a:r>
          </a:p>
          <a:p>
            <a:r>
              <a:rPr lang="en-US" sz="2800" dirty="0" smtClean="0">
                <a:solidFill>
                  <a:schemeClr val="accent5">
                    <a:lumMod val="60000"/>
                    <a:lumOff val="40000"/>
                  </a:schemeClr>
                </a:solidFill>
              </a:rPr>
              <a:t>Can detect overflow by testing  </a:t>
            </a:r>
            <a:r>
              <a:rPr lang="en-US" sz="2800" dirty="0" err="1" smtClean="0">
                <a:solidFill>
                  <a:schemeClr val="accent5">
                    <a:lumMod val="60000"/>
                    <a:lumOff val="40000"/>
                  </a:schemeClr>
                </a:solidFill>
              </a:rPr>
              <a:t>C</a:t>
            </a:r>
            <a:r>
              <a:rPr lang="en-US" sz="2800" baseline="-25000" dirty="0" err="1" smtClean="0">
                <a:solidFill>
                  <a:schemeClr val="accent5">
                    <a:lumMod val="60000"/>
                    <a:lumOff val="40000"/>
                  </a:schemeClr>
                </a:solidFill>
              </a:rPr>
              <a:t>in</a:t>
            </a:r>
            <a:r>
              <a:rPr lang="en-US" sz="2800" dirty="0" smtClean="0">
                <a:solidFill>
                  <a:schemeClr val="accent5">
                    <a:lumMod val="60000"/>
                    <a:lumOff val="40000"/>
                  </a:schemeClr>
                </a:solidFill>
              </a:rPr>
              <a:t> != </a:t>
            </a:r>
            <a:r>
              <a:rPr lang="en-US" sz="2800" dirty="0" err="1" smtClean="0">
                <a:solidFill>
                  <a:schemeClr val="accent5">
                    <a:lumMod val="60000"/>
                    <a:lumOff val="40000"/>
                  </a:schemeClr>
                </a:solidFill>
              </a:rPr>
              <a:t>C</a:t>
            </a:r>
            <a:r>
              <a:rPr lang="en-US" sz="2800" baseline="-25000" dirty="0" err="1" smtClean="0">
                <a:solidFill>
                  <a:schemeClr val="accent5">
                    <a:lumMod val="60000"/>
                    <a:lumOff val="40000"/>
                  </a:schemeClr>
                </a:solidFill>
              </a:rPr>
              <a:t>out</a:t>
            </a:r>
            <a:r>
              <a:rPr lang="en-US" sz="2800" dirty="0">
                <a:solidFill>
                  <a:schemeClr val="accent5">
                    <a:lumMod val="60000"/>
                    <a:lumOff val="40000"/>
                  </a:schemeClr>
                </a:solidFill>
              </a:rPr>
              <a:t> </a:t>
            </a:r>
            <a:r>
              <a:rPr lang="en-US" sz="2800" dirty="0" smtClean="0">
                <a:solidFill>
                  <a:schemeClr val="accent5">
                    <a:lumMod val="60000"/>
                    <a:lumOff val="40000"/>
                  </a:schemeClr>
                </a:solidFill>
              </a:rPr>
              <a:t>of </a:t>
            </a:r>
            <a:r>
              <a:rPr lang="en-US" sz="2800" dirty="0">
                <a:solidFill>
                  <a:schemeClr val="accent5">
                    <a:lumMod val="60000"/>
                    <a:lumOff val="40000"/>
                  </a:schemeClr>
                </a:solidFill>
              </a:rPr>
              <a:t>the most significant bit (</a:t>
            </a:r>
            <a:r>
              <a:rPr lang="en-US" sz="2800" dirty="0" err="1">
                <a:solidFill>
                  <a:schemeClr val="accent5">
                    <a:lumMod val="60000"/>
                    <a:lumOff val="40000"/>
                  </a:schemeClr>
                </a:solidFill>
              </a:rPr>
              <a:t>msb</a:t>
            </a:r>
            <a:r>
              <a:rPr lang="en-US" sz="2800" dirty="0" smtClean="0">
                <a:solidFill>
                  <a:schemeClr val="accent5">
                    <a:lumMod val="60000"/>
                    <a:lumOff val="40000"/>
                  </a:schemeClr>
                </a:solidFill>
              </a:rPr>
              <a:t>), which only occurs when previous statement is true. </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531953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sp>
        <p:nvSpPr>
          <p:cNvPr id="3" name="Content Placeholder 2"/>
          <p:cNvSpPr>
            <a:spLocks noGrp="1"/>
          </p:cNvSpPr>
          <p:nvPr>
            <p:ph idx="1"/>
          </p:nvPr>
        </p:nvSpPr>
        <p:spPr>
          <a:xfrm>
            <a:off x="76200" y="685800"/>
            <a:ext cx="9144000" cy="5638800"/>
          </a:xfrm>
        </p:spPr>
        <p:txBody>
          <a:bodyPr/>
          <a:lstStyle/>
          <a:p>
            <a:r>
              <a:rPr lang="en-US" dirty="0" smtClean="0"/>
              <a:t>Recall: </a:t>
            </a:r>
            <a:r>
              <a:rPr lang="en-US" dirty="0" smtClean="0">
                <a:solidFill>
                  <a:schemeClr val="accent5">
                    <a:lumMod val="60000"/>
                    <a:lumOff val="40000"/>
                  </a:schemeClr>
                </a:solidFill>
              </a:rPr>
              <a:t>Binary</a:t>
            </a:r>
          </a:p>
          <a:p>
            <a:pPr lvl="1"/>
            <a:r>
              <a:rPr lang="en-US" dirty="0"/>
              <a:t>Two symbols (base 2): </a:t>
            </a:r>
            <a:r>
              <a:rPr lang="en-US" dirty="0">
                <a:solidFill>
                  <a:schemeClr val="accent5">
                    <a:lumMod val="60000"/>
                    <a:lumOff val="40000"/>
                  </a:schemeClr>
                </a:solidFill>
              </a:rPr>
              <a:t>true</a:t>
            </a:r>
            <a:r>
              <a:rPr lang="en-US" dirty="0"/>
              <a:t> and </a:t>
            </a:r>
            <a:r>
              <a:rPr lang="en-US" dirty="0">
                <a:solidFill>
                  <a:schemeClr val="accent5">
                    <a:lumMod val="60000"/>
                    <a:lumOff val="40000"/>
                  </a:schemeClr>
                </a:solidFill>
              </a:rPr>
              <a:t>false</a:t>
            </a:r>
            <a:r>
              <a:rPr lang="en-US" dirty="0"/>
              <a:t>; </a:t>
            </a:r>
            <a:r>
              <a:rPr lang="en-US" dirty="0">
                <a:solidFill>
                  <a:schemeClr val="accent5">
                    <a:lumMod val="60000"/>
                    <a:lumOff val="40000"/>
                  </a:schemeClr>
                </a:solidFill>
              </a:rPr>
              <a:t>1</a:t>
            </a:r>
            <a:r>
              <a:rPr lang="en-US" dirty="0" smtClean="0"/>
              <a:t> </a:t>
            </a:r>
            <a:r>
              <a:rPr lang="en-US" dirty="0"/>
              <a:t>and </a:t>
            </a:r>
            <a:r>
              <a:rPr lang="en-US" dirty="0">
                <a:solidFill>
                  <a:schemeClr val="accent5">
                    <a:lumMod val="60000"/>
                    <a:lumOff val="40000"/>
                  </a:schemeClr>
                </a:solidFill>
              </a:rPr>
              <a:t>0</a:t>
            </a:r>
          </a:p>
          <a:p>
            <a:pPr lvl="1"/>
            <a:r>
              <a:rPr lang="en-US" dirty="0"/>
              <a:t>Basis of Logic </a:t>
            </a:r>
            <a:r>
              <a:rPr lang="en-US" dirty="0" smtClean="0"/>
              <a:t>Circuits </a:t>
            </a:r>
            <a:r>
              <a:rPr lang="en-US" dirty="0"/>
              <a:t>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t> (base 2)?</a:t>
            </a:r>
          </a:p>
          <a:p>
            <a:endParaRPr lang="en-US" dirty="0"/>
          </a:p>
        </p:txBody>
      </p:sp>
    </p:spTree>
    <p:extLst>
      <p:ext uri="{BB962C8B-B14F-4D97-AF65-F5344CB8AC3E}">
        <p14:creationId xmlns:p14="http://schemas.microsoft.com/office/powerpoint/2010/main" val="250551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762000"/>
            <a:ext cx="9144000" cy="5943600"/>
          </a:xfrm>
        </p:spPr>
        <p:txBody>
          <a:bodyPr>
            <a:normAutofit fontScale="92500" lnSpcReduction="20000"/>
          </a:bodyPr>
          <a:lstStyle/>
          <a:p>
            <a:pPr marL="0" indent="0">
              <a:buNone/>
            </a:pPr>
            <a:r>
              <a:rPr lang="en-US" sz="3300" dirty="0" smtClean="0"/>
              <a:t>Make sure you are</a:t>
            </a:r>
            <a:endParaRPr lang="en-US" sz="3300" dirty="0"/>
          </a:p>
          <a:p>
            <a:pPr marL="457200" indent="-457200">
              <a:buClr>
                <a:schemeClr val="accent5">
                  <a:lumMod val="60000"/>
                  <a:lumOff val="40000"/>
                </a:schemeClr>
              </a:buClr>
              <a:buFont typeface="Arial" pitchFamily="34" charset="0"/>
              <a:buChar char="•"/>
            </a:pPr>
            <a:r>
              <a:rPr lang="en-US" sz="2800" dirty="0" smtClean="0">
                <a:solidFill>
                  <a:schemeClr val="accent1"/>
                </a:solidFill>
              </a:rPr>
              <a:t> </a:t>
            </a:r>
            <a:r>
              <a:rPr lang="en-US" sz="2800" dirty="0" smtClean="0"/>
              <a:t>Registered for class, can access CMS</a:t>
            </a:r>
            <a:endParaRPr lang="en-US" sz="2800" dirty="0"/>
          </a:p>
          <a:p>
            <a:pPr marL="457200" indent="-457200">
              <a:buClr>
                <a:schemeClr val="accent5">
                  <a:lumMod val="60000"/>
                  <a:lumOff val="40000"/>
                </a:schemeClr>
              </a:buClr>
              <a:buFont typeface="Arial" pitchFamily="34" charset="0"/>
              <a:buChar char="•"/>
            </a:pPr>
            <a:r>
              <a:rPr lang="en-US" sz="2800" dirty="0">
                <a:solidFill>
                  <a:schemeClr val="accent1"/>
                </a:solidFill>
              </a:rPr>
              <a:t> </a:t>
            </a:r>
            <a:r>
              <a:rPr lang="en-US" sz="2800" dirty="0" smtClean="0"/>
              <a:t>Have a Section you can go to. </a:t>
            </a:r>
          </a:p>
          <a:p>
            <a:pPr marL="457200" indent="-457200">
              <a:buClr>
                <a:schemeClr val="accent5">
                  <a:lumMod val="60000"/>
                  <a:lumOff val="40000"/>
                </a:schemeClr>
              </a:buClr>
              <a:buFont typeface="Arial" pitchFamily="34" charset="0"/>
              <a:buChar char="•"/>
            </a:pPr>
            <a:r>
              <a:rPr lang="en-US" sz="2800" i="1" dirty="0" smtClean="0"/>
              <a:t>Lab Sections are required.</a:t>
            </a:r>
          </a:p>
          <a:p>
            <a:pPr marL="1200150" lvl="1" indent="-457200"/>
            <a:r>
              <a:rPr lang="en-US" sz="2400" dirty="0">
                <a:solidFill>
                  <a:schemeClr val="bg1"/>
                </a:solidFill>
              </a:rPr>
              <a:t>“Make up” lab sections </a:t>
            </a:r>
            <a:r>
              <a:rPr lang="en-US" sz="2400" b="1" i="1" dirty="0">
                <a:solidFill>
                  <a:schemeClr val="bg1"/>
                </a:solidFill>
              </a:rPr>
              <a:t>only</a:t>
            </a:r>
            <a:r>
              <a:rPr lang="en-US" sz="2400" b="1" dirty="0">
                <a:solidFill>
                  <a:schemeClr val="bg1"/>
                </a:solidFill>
              </a:rPr>
              <a:t> 8:40am</a:t>
            </a:r>
            <a:r>
              <a:rPr lang="en-US" sz="2400" dirty="0">
                <a:solidFill>
                  <a:schemeClr val="bg1"/>
                </a:solidFill>
              </a:rPr>
              <a:t> </a:t>
            </a:r>
            <a:r>
              <a:rPr lang="en-US" sz="2400" b="1" dirty="0">
                <a:solidFill>
                  <a:schemeClr val="bg1"/>
                </a:solidFill>
              </a:rPr>
              <a:t>Wed, </a:t>
            </a:r>
            <a:r>
              <a:rPr lang="en-US" sz="2400" b="1" dirty="0" err="1">
                <a:solidFill>
                  <a:schemeClr val="bg1"/>
                </a:solidFill>
              </a:rPr>
              <a:t>Thur</a:t>
            </a:r>
            <a:r>
              <a:rPr lang="en-US" sz="2400" b="1" dirty="0">
                <a:solidFill>
                  <a:schemeClr val="bg1"/>
                </a:solidFill>
              </a:rPr>
              <a:t>, or </a:t>
            </a:r>
            <a:r>
              <a:rPr lang="en-US" sz="2400" b="1" dirty="0" smtClean="0">
                <a:solidFill>
                  <a:schemeClr val="bg1"/>
                </a:solidFill>
              </a:rPr>
              <a:t>Fri</a:t>
            </a:r>
          </a:p>
          <a:p>
            <a:pPr marL="1200150" lvl="1" indent="-457200"/>
            <a:r>
              <a:rPr lang="en-US" sz="2400" dirty="0">
                <a:solidFill>
                  <a:schemeClr val="bg1"/>
                </a:solidFill>
              </a:rPr>
              <a:t>Bring laptop to </a:t>
            </a:r>
            <a:r>
              <a:rPr lang="en-US" sz="2400" dirty="0" smtClean="0">
                <a:solidFill>
                  <a:schemeClr val="bg1"/>
                </a:solidFill>
              </a:rPr>
              <a:t>Labs</a:t>
            </a:r>
            <a:endParaRPr lang="en-US" sz="2400" i="1" dirty="0" smtClean="0"/>
          </a:p>
          <a:p>
            <a:pPr marL="457200" indent="-457200">
              <a:buClr>
                <a:schemeClr val="accent5">
                  <a:lumMod val="60000"/>
                  <a:lumOff val="40000"/>
                </a:schemeClr>
              </a:buClr>
              <a:buFont typeface="Arial" pitchFamily="34" charset="0"/>
              <a:buChar char="•"/>
            </a:pPr>
            <a:r>
              <a:rPr lang="en-US" sz="2800" dirty="0" smtClean="0">
                <a:solidFill>
                  <a:schemeClr val="accent5">
                    <a:lumMod val="60000"/>
                    <a:lumOff val="40000"/>
                  </a:schemeClr>
                </a:solidFill>
              </a:rPr>
              <a:t>Have project partner in same Lab Section, if possible</a:t>
            </a:r>
          </a:p>
          <a:p>
            <a:pPr marL="0" indent="0">
              <a:buNone/>
            </a:pPr>
            <a:endParaRPr lang="en-US" sz="3300" dirty="0">
              <a:solidFill>
                <a:srgbClr val="FFFF00"/>
              </a:solidFill>
            </a:endParaRPr>
          </a:p>
          <a:p>
            <a:pPr marL="0" indent="0">
              <a:buNone/>
            </a:pPr>
            <a:r>
              <a:rPr lang="en-US" sz="3300" dirty="0" smtClean="0">
                <a:solidFill>
                  <a:schemeClr val="accent5">
                    <a:lumMod val="60000"/>
                    <a:lumOff val="40000"/>
                  </a:schemeClr>
                </a:solidFill>
              </a:rPr>
              <a:t>HW1 will be out soon out</a:t>
            </a:r>
            <a:endParaRPr lang="en-US" sz="3300" dirty="0">
              <a:solidFill>
                <a:schemeClr val="accent5">
                  <a:lumMod val="60000"/>
                  <a:lumOff val="40000"/>
                </a:schemeClr>
              </a:solidFill>
            </a:endParaRPr>
          </a:p>
          <a:p>
            <a:pPr marL="457200" indent="-457200">
              <a:buClr>
                <a:schemeClr val="accent5">
                  <a:lumMod val="60000"/>
                  <a:lumOff val="40000"/>
                </a:schemeClr>
              </a:buClr>
              <a:buFont typeface="Arial" pitchFamily="34" charset="0"/>
              <a:buChar char="•"/>
            </a:pPr>
            <a:r>
              <a:rPr lang="en-US" sz="2800" dirty="0" smtClean="0"/>
              <a:t>Do problem with lecture</a:t>
            </a:r>
          </a:p>
          <a:p>
            <a:pPr marL="457200" indent="-457200">
              <a:buClr>
                <a:schemeClr val="accent5">
                  <a:lumMod val="60000"/>
                  <a:lumOff val="40000"/>
                </a:schemeClr>
              </a:buClr>
              <a:buFont typeface="Arial" pitchFamily="34" charset="0"/>
              <a:buChar char="•"/>
            </a:pPr>
            <a:r>
              <a:rPr lang="en-US" sz="2800" dirty="0" smtClean="0"/>
              <a:t>Work </a:t>
            </a:r>
            <a:r>
              <a:rPr lang="en-US" sz="2800" dirty="0" smtClean="0">
                <a:solidFill>
                  <a:schemeClr val="accent5">
                    <a:lumMod val="60000"/>
                    <a:lumOff val="40000"/>
                  </a:schemeClr>
                </a:solidFill>
              </a:rPr>
              <a:t>alone</a:t>
            </a:r>
            <a:endParaRPr lang="en-US" sz="2800" dirty="0">
              <a:solidFill>
                <a:schemeClr val="accent5">
                  <a:lumMod val="60000"/>
                  <a:lumOff val="40000"/>
                </a:schemeClr>
              </a:solidFill>
            </a:endParaRPr>
          </a:p>
          <a:p>
            <a:pPr marL="457200" indent="-457200">
              <a:buClr>
                <a:schemeClr val="accent5">
                  <a:lumMod val="60000"/>
                  <a:lumOff val="40000"/>
                </a:schemeClr>
              </a:buClr>
              <a:buFont typeface="Arial" pitchFamily="34" charset="0"/>
              <a:buChar char="•"/>
            </a:pPr>
            <a:r>
              <a:rPr lang="en-US" sz="2800" dirty="0" smtClean="0">
                <a:solidFill>
                  <a:schemeClr val="accent5">
                    <a:lumMod val="60000"/>
                    <a:lumOff val="40000"/>
                  </a:schemeClr>
                </a:solidFill>
              </a:rPr>
              <a:t>But</a:t>
            </a:r>
            <a:r>
              <a:rPr lang="en-US" sz="2800" dirty="0" smtClean="0"/>
              <a:t>, use your resources</a:t>
            </a:r>
          </a:p>
          <a:p>
            <a:pPr lvl="1">
              <a:buFont typeface="Calibri" pitchFamily="34" charset="0"/>
              <a:buChar char="₋"/>
            </a:pPr>
            <a:r>
              <a:rPr lang="en-US" sz="2400" dirty="0" smtClean="0"/>
              <a:t>Lab Section, Piazza.com, Office Hours,  Homework Help Session,</a:t>
            </a:r>
          </a:p>
          <a:p>
            <a:pPr lvl="1">
              <a:buFont typeface="Calibri" pitchFamily="34" charset="0"/>
              <a:buChar char="₋"/>
            </a:pPr>
            <a:r>
              <a:rPr lang="en-US" sz="2400" dirty="0" smtClean="0"/>
              <a:t>Class notes, book, Sections, </a:t>
            </a:r>
            <a:r>
              <a:rPr lang="en-US" sz="2400" dirty="0" err="1" smtClean="0"/>
              <a:t>CSUGLab</a:t>
            </a:r>
            <a:endParaRPr lang="en-US" sz="2400" dirty="0" smtClean="0"/>
          </a:p>
        </p:txBody>
      </p:sp>
    </p:spTree>
    <p:extLst>
      <p:ext uri="{BB962C8B-B14F-4D97-AF65-F5344CB8AC3E}">
        <p14:creationId xmlns:p14="http://schemas.microsoft.com/office/powerpoint/2010/main" val="34615531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76200" y="762000"/>
            <a:ext cx="9448800" cy="5943600"/>
          </a:xfrm>
        </p:spPr>
        <p:txBody>
          <a:bodyPr>
            <a:normAutofit/>
          </a:bodyPr>
          <a:lstStyle/>
          <a:p>
            <a:pPr marL="0" indent="0">
              <a:buNone/>
            </a:pPr>
            <a:r>
              <a:rPr lang="en-US" dirty="0" smtClean="0"/>
              <a:t>Check online syllabus/schedule </a:t>
            </a:r>
            <a:endParaRPr lang="en-US" dirty="0"/>
          </a:p>
          <a:p>
            <a:pPr marL="91440" lvl="1" indent="-274320">
              <a:buSzPct val="85000"/>
              <a:buFont typeface="Arial"/>
              <a:buChar char="•"/>
            </a:pPr>
            <a:r>
              <a:rPr lang="en-US" sz="2400" dirty="0" smtClean="0">
                <a:solidFill>
                  <a:schemeClr val="accent5">
                    <a:lumMod val="60000"/>
                    <a:lumOff val="40000"/>
                  </a:schemeClr>
                </a:solidFill>
              </a:rPr>
              <a:t>http</a:t>
            </a:r>
            <a:r>
              <a:rPr lang="en-US" sz="2400" dirty="0">
                <a:solidFill>
                  <a:schemeClr val="accent5">
                    <a:lumMod val="60000"/>
                    <a:lumOff val="40000"/>
                  </a:schemeClr>
                </a:solidFill>
              </a:rPr>
              <a:t>://</a:t>
            </a:r>
            <a:r>
              <a:rPr lang="en-US" sz="2400" dirty="0" smtClean="0">
                <a:solidFill>
                  <a:schemeClr val="accent5">
                    <a:lumMod val="60000"/>
                    <a:lumOff val="40000"/>
                  </a:schemeClr>
                </a:solidFill>
              </a:rPr>
              <a:t>www.cs.cornell.edu/Courses/CS3410/2015sp/schedule.html</a:t>
            </a:r>
            <a:endParaRPr lang="en-US" sz="2400" dirty="0">
              <a:solidFill>
                <a:schemeClr val="accent5">
                  <a:lumMod val="60000"/>
                  <a:lumOff val="40000"/>
                </a:schemeClr>
              </a:solidFill>
            </a:endParaRPr>
          </a:p>
          <a:p>
            <a:pPr marL="342900" indent="-342900">
              <a:buClr>
                <a:schemeClr val="accent5">
                  <a:lumMod val="60000"/>
                  <a:lumOff val="40000"/>
                </a:schemeClr>
              </a:buClr>
              <a:buFont typeface="Arial" pitchFamily="34" charset="0"/>
              <a:buChar char="•"/>
            </a:pPr>
            <a:r>
              <a:rPr lang="en-US" sz="2800" dirty="0" smtClean="0"/>
              <a:t>Slides and Reading for lectures</a:t>
            </a:r>
          </a:p>
          <a:p>
            <a:pPr marL="342900" indent="-342900">
              <a:buClr>
                <a:schemeClr val="accent5">
                  <a:lumMod val="60000"/>
                  <a:lumOff val="40000"/>
                </a:schemeClr>
              </a:buClr>
              <a:buFont typeface="Arial" pitchFamily="34" charset="0"/>
              <a:buChar char="•"/>
            </a:pPr>
            <a:r>
              <a:rPr lang="en-US" sz="2800" dirty="0" smtClean="0"/>
              <a:t>Office Hours</a:t>
            </a:r>
          </a:p>
          <a:p>
            <a:pPr marL="342900" indent="-342900">
              <a:buClr>
                <a:schemeClr val="accent5">
                  <a:lumMod val="60000"/>
                  <a:lumOff val="40000"/>
                </a:schemeClr>
              </a:buClr>
              <a:buFont typeface="Arial" pitchFamily="34" charset="0"/>
              <a:buChar char="•"/>
            </a:pPr>
            <a:r>
              <a:rPr lang="en-US" sz="2800" b="1" i="1" dirty="0" smtClean="0">
                <a:solidFill>
                  <a:schemeClr val="accent5">
                    <a:lumMod val="60000"/>
                    <a:lumOff val="40000"/>
                  </a:schemeClr>
                </a:solidFill>
              </a:rPr>
              <a:t>Pictures of all  TAs</a:t>
            </a:r>
          </a:p>
          <a:p>
            <a:pPr marL="342900" indent="-342900">
              <a:buClr>
                <a:schemeClr val="accent5">
                  <a:lumMod val="60000"/>
                  <a:lumOff val="40000"/>
                </a:schemeClr>
              </a:buClr>
              <a:buFont typeface="Arial" pitchFamily="34" charset="0"/>
              <a:buChar char="•"/>
            </a:pPr>
            <a:r>
              <a:rPr lang="en-US" sz="2800" dirty="0" smtClean="0"/>
              <a:t>Homework and Programming Assignments</a:t>
            </a:r>
          </a:p>
          <a:p>
            <a:pPr marL="342900" indent="-342900">
              <a:buClr>
                <a:schemeClr val="accent5">
                  <a:lumMod val="60000"/>
                  <a:lumOff val="40000"/>
                </a:schemeClr>
              </a:buClr>
              <a:buFont typeface="Arial" pitchFamily="34" charset="0"/>
              <a:buChar char="•"/>
            </a:pPr>
            <a:r>
              <a:rPr lang="en-US" sz="2800" dirty="0">
                <a:solidFill>
                  <a:schemeClr val="accent5">
                    <a:lumMod val="60000"/>
                    <a:lumOff val="40000"/>
                  </a:schemeClr>
                </a:solidFill>
              </a:rPr>
              <a:t>Dates to keep in Mind</a:t>
            </a:r>
          </a:p>
          <a:p>
            <a:pPr marL="1085850" lvl="1" indent="-342900"/>
            <a:r>
              <a:rPr lang="en-US" sz="2400" dirty="0">
                <a:solidFill>
                  <a:schemeClr val="bg1"/>
                </a:solidFill>
              </a:rPr>
              <a:t>Prelims: Tue Mar 3rd and </a:t>
            </a:r>
            <a:r>
              <a:rPr lang="en-US" sz="2400" dirty="0" err="1">
                <a:solidFill>
                  <a:schemeClr val="bg1"/>
                </a:solidFill>
              </a:rPr>
              <a:t>Thur</a:t>
            </a:r>
            <a:r>
              <a:rPr lang="en-US" sz="2400" dirty="0">
                <a:solidFill>
                  <a:schemeClr val="bg1"/>
                </a:solidFill>
              </a:rPr>
              <a:t> April 30th </a:t>
            </a:r>
          </a:p>
          <a:p>
            <a:pPr marL="1085850" lvl="1" indent="-342900"/>
            <a:r>
              <a:rPr lang="en-US" sz="2400" dirty="0">
                <a:solidFill>
                  <a:schemeClr val="bg1"/>
                </a:solidFill>
              </a:rPr>
              <a:t>Lab 1: Due Fri Feb 13th  before Winter </a:t>
            </a:r>
            <a:r>
              <a:rPr lang="en-US" sz="2400" dirty="0" smtClean="0">
                <a:solidFill>
                  <a:schemeClr val="bg1"/>
                </a:solidFill>
              </a:rPr>
              <a:t>break</a:t>
            </a:r>
            <a:endParaRPr lang="en-US" sz="2400" dirty="0">
              <a:solidFill>
                <a:schemeClr val="bg1"/>
              </a:solidFill>
            </a:endParaRPr>
          </a:p>
          <a:p>
            <a:pPr marL="1085850" lvl="1" indent="-342900"/>
            <a:r>
              <a:rPr lang="en-US" sz="2400" dirty="0">
                <a:solidFill>
                  <a:schemeClr val="bg1"/>
                </a:solidFill>
              </a:rPr>
              <a:t>Proj2: Due  </a:t>
            </a:r>
            <a:r>
              <a:rPr lang="en-US" sz="2400" dirty="0" err="1">
                <a:solidFill>
                  <a:schemeClr val="bg1"/>
                </a:solidFill>
              </a:rPr>
              <a:t>Thur</a:t>
            </a:r>
            <a:r>
              <a:rPr lang="en-US" sz="2400" dirty="0">
                <a:solidFill>
                  <a:schemeClr val="bg1"/>
                </a:solidFill>
              </a:rPr>
              <a:t> Mar 26th before Spring break</a:t>
            </a:r>
          </a:p>
          <a:p>
            <a:pPr marL="1085850" lvl="1" indent="-342900"/>
            <a:r>
              <a:rPr lang="en-US" sz="2400" dirty="0">
                <a:solidFill>
                  <a:schemeClr val="bg1"/>
                </a:solidFill>
              </a:rPr>
              <a:t>Final Project: Due when final would be (not known until Feb 14th</a:t>
            </a:r>
            <a:r>
              <a:rPr lang="en-US" sz="2400" dirty="0" smtClean="0">
                <a:solidFill>
                  <a:schemeClr val="bg1"/>
                </a:solidFill>
              </a:rPr>
              <a:t>)</a:t>
            </a:r>
            <a:endParaRPr lang="en-US" sz="2400" dirty="0">
              <a:solidFill>
                <a:schemeClr val="bg1"/>
              </a:solidFill>
            </a:endParaRPr>
          </a:p>
          <a:p>
            <a:pPr marL="0" indent="0">
              <a:buNone/>
            </a:pPr>
            <a:r>
              <a:rPr lang="en-US" dirty="0" smtClean="0">
                <a:solidFill>
                  <a:schemeClr val="bg1"/>
                </a:solidFill>
              </a:rPr>
              <a:t>Sched</a:t>
            </a:r>
            <a:r>
              <a:rPr lang="en-US" dirty="0" smtClean="0"/>
              <a:t>ule is subject to change</a:t>
            </a:r>
            <a:endParaRPr lang="en-US" dirty="0"/>
          </a:p>
        </p:txBody>
      </p:sp>
    </p:spTree>
    <p:extLst>
      <p:ext uri="{BB962C8B-B14F-4D97-AF65-F5344CB8AC3E}">
        <p14:creationId xmlns:p14="http://schemas.microsoft.com/office/powerpoint/2010/main" val="1891249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custDataLst>
              <p:tags r:id="rId1"/>
            </p:custDataLst>
          </p:nvPr>
        </p:nvSpPr>
        <p:spPr/>
        <p:txBody>
          <a:bodyPr>
            <a:normAutofit fontScale="90000"/>
          </a:bodyPr>
          <a:lstStyle/>
          <a:p>
            <a:r>
              <a:rPr lang="en-US" smtClean="0"/>
              <a:t>Summary</a:t>
            </a:r>
            <a:endParaRPr lang="en-US" dirty="0"/>
          </a:p>
        </p:txBody>
      </p:sp>
      <p:sp>
        <p:nvSpPr>
          <p:cNvPr id="41986" name="Rectangle 2"/>
          <p:cNvSpPr>
            <a:spLocks noGrp="1" noChangeArrowheads="1"/>
          </p:cNvSpPr>
          <p:nvPr>
            <p:ph idx="1"/>
            <p:custDataLst>
              <p:tags r:id="rId2"/>
            </p:custDataLst>
          </p:nvPr>
        </p:nvSpPr>
        <p:spPr>
          <a:xfrm>
            <a:off x="0" y="762000"/>
            <a:ext cx="9144000" cy="6096000"/>
          </a:xfrm>
        </p:spPr>
        <p:txBody>
          <a:bodyPr>
            <a:normAutofit/>
          </a:bodyPr>
          <a:lstStyle/>
          <a:p>
            <a:r>
              <a:rPr lang="en-US" dirty="0" smtClean="0"/>
              <a:t>We can now implement combinational logic circuits</a:t>
            </a:r>
          </a:p>
          <a:p>
            <a:pPr lvl="1"/>
            <a:r>
              <a:rPr lang="en-US" dirty="0"/>
              <a:t>Design each block</a:t>
            </a:r>
          </a:p>
          <a:p>
            <a:pPr lvl="2"/>
            <a:r>
              <a:rPr lang="en-US" dirty="0"/>
              <a:t>Binary encoded numbers for compactness</a:t>
            </a:r>
          </a:p>
          <a:p>
            <a:pPr lvl="1"/>
            <a:r>
              <a:rPr lang="en-US" dirty="0" smtClean="0"/>
              <a:t>Decompose large circuit into manageable blocks</a:t>
            </a:r>
          </a:p>
          <a:p>
            <a:pPr lvl="2"/>
            <a:r>
              <a:rPr lang="en-US" dirty="0" smtClean="0"/>
              <a:t>1-bit Half </a:t>
            </a:r>
            <a:r>
              <a:rPr lang="en-US" dirty="0"/>
              <a:t>A</a:t>
            </a:r>
            <a:r>
              <a:rPr lang="en-US" dirty="0" smtClean="0"/>
              <a:t>dders, 1-bit Full </a:t>
            </a:r>
            <a:r>
              <a:rPr lang="en-US" dirty="0"/>
              <a:t>A</a:t>
            </a:r>
            <a:r>
              <a:rPr lang="en-US" dirty="0" smtClean="0"/>
              <a:t>dders, </a:t>
            </a:r>
            <a:endParaRPr lang="en-US" dirty="0"/>
          </a:p>
          <a:p>
            <a:pPr marL="914400" lvl="2" indent="0">
              <a:buNone/>
            </a:pPr>
            <a:r>
              <a:rPr lang="en-US" dirty="0"/>
              <a:t> </a:t>
            </a:r>
            <a:r>
              <a:rPr lang="en-US" dirty="0" smtClean="0"/>
              <a:t>    </a:t>
            </a:r>
            <a:r>
              <a:rPr lang="en-US" i="1" dirty="0" smtClean="0"/>
              <a:t>n</a:t>
            </a:r>
            <a:r>
              <a:rPr lang="en-US" dirty="0" smtClean="0"/>
              <a:t>-bit Adders via cascaded 1-bit Full Adders, ...</a:t>
            </a:r>
          </a:p>
          <a:p>
            <a:pPr lvl="1"/>
            <a:r>
              <a:rPr lang="en-US" dirty="0" smtClean="0"/>
              <a:t>Can implement circuits using NAND or NOR gates</a:t>
            </a:r>
          </a:p>
          <a:p>
            <a:pPr lvl="1"/>
            <a:r>
              <a:rPr lang="en-US" dirty="0" smtClean="0"/>
              <a:t>Can implement gates using use PMOS and NMOS-transistors</a:t>
            </a:r>
          </a:p>
          <a:p>
            <a:pPr lvl="1"/>
            <a:r>
              <a:rPr lang="en-US" dirty="0" smtClean="0">
                <a:solidFill>
                  <a:schemeClr val="accent5">
                    <a:lumMod val="60000"/>
                    <a:lumOff val="40000"/>
                  </a:schemeClr>
                </a:solidFill>
              </a:rPr>
              <a:t>And can add and subtract numbers (in two’s compliment)!</a:t>
            </a:r>
          </a:p>
          <a:p>
            <a:pPr lvl="1"/>
            <a:r>
              <a:rPr lang="en-US" dirty="0" smtClean="0">
                <a:solidFill>
                  <a:srgbClr val="FFFFFF"/>
                </a:solidFill>
              </a:rPr>
              <a:t>Next time, state and finite state machines…</a:t>
            </a:r>
            <a:endParaRPr lang="en-US" dirty="0">
              <a:solidFill>
                <a:srgbClr val="FFFFFF"/>
              </a:solidFill>
            </a:endParaRPr>
          </a:p>
        </p:txBody>
      </p:sp>
      <p:pic>
        <p:nvPicPr>
          <p:cNvPr id="23554" name="CP3 Ink c3a23903-b926-4318-8d7f-5af601c0eacc"/>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457954" y="5201580"/>
            <a:ext cx="118651" cy="11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25539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5">
                    <a:lumMod val="60000"/>
                    <a:lumOff val="40000"/>
                  </a:schemeClr>
                </a:solidFill>
              </a:rPr>
              <a:t>Binary</a:t>
            </a:r>
            <a:endParaRPr lang="en-US" dirty="0">
              <a:solidFill>
                <a:schemeClr val="accent5">
                  <a:lumMod val="60000"/>
                  <a:lumOff val="40000"/>
                </a:schemeClr>
              </a:solidFill>
            </a:endParaRPr>
          </a:p>
          <a:p>
            <a:pPr lvl="1"/>
            <a:r>
              <a:rPr lang="en-US" dirty="0"/>
              <a:t>T</a:t>
            </a:r>
            <a:r>
              <a:rPr lang="en-US" dirty="0" smtClean="0"/>
              <a:t>wo symbols (base 2): </a:t>
            </a:r>
            <a:r>
              <a:rPr lang="en-US" dirty="0" smtClean="0">
                <a:solidFill>
                  <a:schemeClr val="accent5">
                    <a:lumMod val="60000"/>
                    <a:lumOff val="40000"/>
                  </a:schemeClr>
                </a:solidFill>
              </a:rPr>
              <a:t>true</a:t>
            </a:r>
            <a:r>
              <a:rPr lang="en-US" dirty="0" smtClean="0"/>
              <a:t> and </a:t>
            </a:r>
            <a:r>
              <a:rPr lang="en-US" dirty="0" smtClean="0">
                <a:solidFill>
                  <a:schemeClr val="accent5">
                    <a:lumMod val="60000"/>
                    <a:lumOff val="40000"/>
                  </a:schemeClr>
                </a:solidFill>
              </a:rPr>
              <a:t>false</a:t>
            </a:r>
            <a:r>
              <a:rPr lang="en-US" dirty="0" smtClean="0"/>
              <a:t>; </a:t>
            </a:r>
            <a:r>
              <a:rPr lang="en-US" dirty="0">
                <a:solidFill>
                  <a:schemeClr val="accent5">
                    <a:lumMod val="60000"/>
                    <a:lumOff val="40000"/>
                  </a:schemeClr>
                </a:solidFill>
              </a:rPr>
              <a:t>1</a:t>
            </a:r>
            <a:r>
              <a:rPr lang="en-US" dirty="0" smtClean="0"/>
              <a:t> and </a:t>
            </a:r>
            <a:r>
              <a:rPr lang="en-US" dirty="0">
                <a:solidFill>
                  <a:schemeClr val="accent5">
                    <a:lumMod val="60000"/>
                    <a:lumOff val="40000"/>
                  </a:schemeClr>
                </a:solidFill>
              </a:rPr>
              <a:t>0</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solidFill>
                  <a:schemeClr val="accent1"/>
                </a:solidFill>
              </a:rPr>
              <a:t> </a:t>
            </a:r>
            <a:r>
              <a:rPr lang="en-US" dirty="0" smtClean="0"/>
              <a:t>(base 2)?</a:t>
            </a:r>
          </a:p>
          <a:p>
            <a:pPr lvl="1"/>
            <a:r>
              <a:rPr lang="en-US" dirty="0" smtClean="0"/>
              <a:t>We know represent numbers in </a:t>
            </a:r>
            <a:r>
              <a:rPr lang="en-US" dirty="0" smtClean="0">
                <a:solidFill>
                  <a:schemeClr val="accent5">
                    <a:lumMod val="60000"/>
                    <a:lumOff val="40000"/>
                  </a:schemeClr>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5">
                    <a:lumMod val="60000"/>
                    <a:lumOff val="40000"/>
                  </a:schemeClr>
                </a:solidFill>
              </a:rPr>
              <a:t>Binary</a:t>
            </a:r>
            <a:r>
              <a:rPr lang="en-US" dirty="0" smtClean="0">
                <a:solidFill>
                  <a:schemeClr val="accent1"/>
                </a:solidFill>
              </a:rPr>
              <a:t>  </a:t>
            </a:r>
          </a:p>
          <a:p>
            <a:pPr lvl="2"/>
            <a:r>
              <a:rPr lang="en-US" dirty="0" smtClean="0"/>
              <a:t>Base 8 — </a:t>
            </a:r>
            <a:r>
              <a:rPr lang="en-US" dirty="0" smtClean="0">
                <a:solidFill>
                  <a:schemeClr val="accent5">
                    <a:lumMod val="60000"/>
                    <a:lumOff val="40000"/>
                  </a:schemeClr>
                </a:solidFill>
              </a:rPr>
              <a:t>Octal</a:t>
            </a:r>
          </a:p>
          <a:p>
            <a:pPr lvl="2"/>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3325906" y="52578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54" name="Text Box 6"/>
          <p:cNvSpPr txBox="1">
            <a:spLocks noChangeArrowheads="1"/>
          </p:cNvSpPr>
          <p:nvPr>
            <p:custDataLst>
              <p:tags r:id="rId2"/>
            </p:custDataLst>
          </p:nvPr>
        </p:nvSpPr>
        <p:spPr bwMode="auto">
          <a:xfrm>
            <a:off x="3402106" y="57178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55" name="Group 54"/>
          <p:cNvGrpSpPr/>
          <p:nvPr/>
        </p:nvGrpSpPr>
        <p:grpSpPr>
          <a:xfrm>
            <a:off x="3402106" y="5715000"/>
            <a:ext cx="3124200" cy="0"/>
            <a:chOff x="4953000" y="4724400"/>
            <a:chExt cx="3124200" cy="0"/>
          </a:xfrm>
        </p:grpSpPr>
        <p:cxnSp>
          <p:nvCxnSpPr>
            <p:cNvPr id="56" name="Straight Connector 55"/>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5298702" y="6096000"/>
            <a:ext cx="1483098" cy="584775"/>
          </a:xfrm>
          <a:prstGeom prst="rect">
            <a:avLst/>
          </a:prstGeom>
          <a:noFill/>
        </p:spPr>
        <p:txBody>
          <a:bodyPr wrap="none" rtlCol="0">
            <a:spAutoFit/>
          </a:bodyPr>
          <a:lstStyle/>
          <a:p>
            <a:r>
              <a:rPr lang="en-US" sz="3200" dirty="0" smtClean="0"/>
              <a:t>0x 2 7 d</a:t>
            </a:r>
            <a:endParaRPr lang="en-US" sz="3200" dirty="0"/>
          </a:p>
        </p:txBody>
      </p:sp>
      <p:sp>
        <p:nvSpPr>
          <p:cNvPr id="67" name="Text Box 6"/>
          <p:cNvSpPr txBox="1">
            <a:spLocks noChangeArrowheads="1"/>
          </p:cNvSpPr>
          <p:nvPr>
            <p:custDataLst>
              <p:tags r:id="rId3"/>
            </p:custDataLst>
          </p:nvPr>
        </p:nvSpPr>
        <p:spPr bwMode="auto">
          <a:xfrm>
            <a:off x="5763067" y="65366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68" name="Group 67"/>
          <p:cNvGrpSpPr/>
          <p:nvPr/>
        </p:nvGrpSpPr>
        <p:grpSpPr>
          <a:xfrm>
            <a:off x="5839267" y="6553200"/>
            <a:ext cx="838200" cy="0"/>
            <a:chOff x="5638800" y="4724400"/>
            <a:chExt cx="838200" cy="0"/>
          </a:xfrm>
        </p:grpSpPr>
        <p:cxnSp>
          <p:nvCxnSpPr>
            <p:cNvPr id="69" name="Straight Connector 68"/>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3138080" y="5867400"/>
            <a:ext cx="1814920" cy="584775"/>
          </a:xfrm>
          <a:prstGeom prst="rect">
            <a:avLst/>
          </a:prstGeom>
          <a:noFill/>
        </p:spPr>
        <p:txBody>
          <a:bodyPr wrap="none" rtlCol="0">
            <a:spAutoFit/>
          </a:bodyPr>
          <a:lstStyle/>
          <a:p>
            <a:r>
              <a:rPr lang="en-US" sz="3200" dirty="0" smtClean="0"/>
              <a:t>0o 1 1 7 5</a:t>
            </a:r>
            <a:endParaRPr lang="en-US" sz="3200" dirty="0"/>
          </a:p>
        </p:txBody>
      </p:sp>
      <p:sp>
        <p:nvSpPr>
          <p:cNvPr id="73" name="Text Box 6"/>
          <p:cNvSpPr txBox="1">
            <a:spLocks noChangeArrowheads="1"/>
          </p:cNvSpPr>
          <p:nvPr>
            <p:custDataLst>
              <p:tags r:id="rId4"/>
            </p:custDataLst>
          </p:nvPr>
        </p:nvSpPr>
        <p:spPr bwMode="auto">
          <a:xfrm>
            <a:off x="3726507" y="63080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74" name="Group 73"/>
          <p:cNvGrpSpPr/>
          <p:nvPr/>
        </p:nvGrpSpPr>
        <p:grpSpPr>
          <a:xfrm>
            <a:off x="3726507" y="6324600"/>
            <a:ext cx="1143000" cy="0"/>
            <a:chOff x="6934200" y="4724400"/>
            <a:chExt cx="1143000" cy="0"/>
          </a:xfrm>
        </p:grpSpPr>
        <p:cxnSp>
          <p:nvCxnSpPr>
            <p:cNvPr id="75" name="Straight Connector 74"/>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65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3" grpId="0"/>
      <p:bldP spid="54" grpId="0"/>
      <p:bldP spid="66" grpId="0"/>
      <p:bldP spid="67"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5">
                    <a:lumMod val="60000"/>
                    <a:lumOff val="40000"/>
                  </a:schemeClr>
                </a:solidFill>
              </a:rPr>
              <a:t>Binary</a:t>
            </a:r>
            <a:endParaRPr lang="en-US" dirty="0">
              <a:solidFill>
                <a:schemeClr val="accent5">
                  <a:lumMod val="60000"/>
                  <a:lumOff val="40000"/>
                </a:schemeClr>
              </a:solidFill>
            </a:endParaRPr>
          </a:p>
          <a:p>
            <a:pPr lvl="1"/>
            <a:r>
              <a:rPr lang="en-US" dirty="0"/>
              <a:t>T</a:t>
            </a:r>
            <a:r>
              <a:rPr lang="en-US" dirty="0" smtClean="0"/>
              <a:t>wo symbols (base 2): </a:t>
            </a:r>
            <a:r>
              <a:rPr lang="en-US" dirty="0" smtClean="0">
                <a:solidFill>
                  <a:schemeClr val="accent5">
                    <a:lumMod val="60000"/>
                    <a:lumOff val="40000"/>
                  </a:schemeClr>
                </a:solidFill>
              </a:rPr>
              <a:t>true</a:t>
            </a:r>
            <a:r>
              <a:rPr lang="en-US" dirty="0" smtClean="0"/>
              <a:t> and </a:t>
            </a:r>
            <a:r>
              <a:rPr lang="en-US" dirty="0" smtClean="0">
                <a:solidFill>
                  <a:schemeClr val="accent5">
                    <a:lumMod val="60000"/>
                    <a:lumOff val="40000"/>
                  </a:schemeClr>
                </a:solidFill>
              </a:rPr>
              <a:t>false</a:t>
            </a:r>
            <a:r>
              <a:rPr lang="en-US" dirty="0" smtClean="0"/>
              <a:t>; </a:t>
            </a:r>
            <a:r>
              <a:rPr lang="en-US" dirty="0">
                <a:solidFill>
                  <a:schemeClr val="accent5">
                    <a:lumMod val="60000"/>
                    <a:lumOff val="40000"/>
                  </a:schemeClr>
                </a:solidFill>
              </a:rPr>
              <a:t>1</a:t>
            </a:r>
            <a:r>
              <a:rPr lang="en-US" dirty="0" smtClean="0"/>
              <a:t> and </a:t>
            </a:r>
            <a:r>
              <a:rPr lang="en-US" dirty="0">
                <a:solidFill>
                  <a:schemeClr val="accent5">
                    <a:lumMod val="60000"/>
                    <a:lumOff val="40000"/>
                  </a:schemeClr>
                </a:solidFill>
              </a:rPr>
              <a:t>0</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solidFill>
                  <a:schemeClr val="accent1"/>
                </a:solidFill>
              </a:rPr>
              <a:t> </a:t>
            </a:r>
            <a:r>
              <a:rPr lang="en-US" dirty="0" smtClean="0"/>
              <a:t>(base 2)?</a:t>
            </a:r>
          </a:p>
          <a:p>
            <a:pPr lvl="1"/>
            <a:r>
              <a:rPr lang="en-US" dirty="0" smtClean="0"/>
              <a:t>We know represent numbers in </a:t>
            </a:r>
            <a:r>
              <a:rPr lang="en-US" dirty="0" smtClean="0">
                <a:solidFill>
                  <a:schemeClr val="accent5">
                    <a:lumMod val="60000"/>
                    <a:lumOff val="40000"/>
                  </a:schemeClr>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5">
                    <a:lumMod val="60000"/>
                    <a:lumOff val="40000"/>
                  </a:schemeClr>
                </a:solidFill>
              </a:rPr>
              <a:t>Binary</a:t>
            </a:r>
            <a:r>
              <a:rPr lang="en-US" dirty="0" smtClean="0">
                <a:solidFill>
                  <a:schemeClr val="accent1"/>
                </a:solidFill>
              </a:rPr>
              <a:t>  </a:t>
            </a:r>
          </a:p>
          <a:p>
            <a:pPr lvl="2"/>
            <a:r>
              <a:rPr lang="en-US" dirty="0" smtClean="0"/>
              <a:t>Base 8 — </a:t>
            </a:r>
            <a:r>
              <a:rPr lang="en-US" dirty="0" smtClean="0">
                <a:solidFill>
                  <a:schemeClr val="accent5">
                    <a:lumMod val="60000"/>
                    <a:lumOff val="40000"/>
                  </a:schemeClr>
                </a:solidFill>
              </a:rPr>
              <a:t>Octal</a:t>
            </a:r>
          </a:p>
          <a:p>
            <a:pPr lvl="2"/>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3202747" y="4010348"/>
            <a:ext cx="3469219" cy="461665"/>
          </a:xfrm>
          <a:prstGeom prst="rect">
            <a:avLst/>
          </a:prstGeom>
          <a:noFill/>
        </p:spPr>
        <p:txBody>
          <a:bodyPr wrap="none" rtlCol="0">
            <a:spAutoFit/>
          </a:bodyPr>
          <a:lstStyle/>
          <a:p>
            <a:r>
              <a:rPr lang="en-US" sz="2400" dirty="0" smtClean="0"/>
              <a:t>6∙10</a:t>
            </a:r>
            <a:r>
              <a:rPr lang="en-US" sz="2400" baseline="30000" dirty="0" smtClean="0"/>
              <a:t>2</a:t>
            </a:r>
            <a:r>
              <a:rPr lang="en-US" sz="2400" dirty="0" smtClean="0"/>
              <a:t> + 3∙10</a:t>
            </a:r>
            <a:r>
              <a:rPr lang="en-US" sz="2400" baseline="30000" dirty="0"/>
              <a:t>1</a:t>
            </a:r>
            <a:r>
              <a:rPr lang="en-US" sz="2400" dirty="0" smtClean="0"/>
              <a:t> + 7∙10</a:t>
            </a:r>
            <a:r>
              <a:rPr lang="en-US" sz="2400" baseline="30000" dirty="0"/>
              <a:t>0</a:t>
            </a:r>
            <a:r>
              <a:rPr lang="en-US" sz="2400" dirty="0" smtClean="0"/>
              <a:t> = 637</a:t>
            </a:r>
            <a:endParaRPr lang="en-US" sz="2400" dirty="0"/>
          </a:p>
        </p:txBody>
      </p:sp>
      <p:sp>
        <p:nvSpPr>
          <p:cNvPr id="36" name="TextBox 35"/>
          <p:cNvSpPr txBox="1"/>
          <p:nvPr/>
        </p:nvSpPr>
        <p:spPr>
          <a:xfrm>
            <a:off x="3253043" y="5481935"/>
            <a:ext cx="5357557" cy="461665"/>
          </a:xfrm>
          <a:prstGeom prst="rect">
            <a:avLst/>
          </a:prstGeom>
          <a:noFill/>
        </p:spPr>
        <p:txBody>
          <a:bodyPr wrap="none" rtlCol="0">
            <a:spAutoFit/>
          </a:bodyPr>
          <a:lstStyle/>
          <a:p>
            <a:r>
              <a:rPr lang="en-US" sz="2400" dirty="0" smtClean="0"/>
              <a:t>1∙2</a:t>
            </a:r>
            <a:r>
              <a:rPr lang="en-US" sz="2400" baseline="30000" dirty="0" smtClean="0"/>
              <a:t>9</a:t>
            </a:r>
            <a:r>
              <a:rPr lang="en-US" sz="2400" dirty="0" smtClean="0"/>
              <a:t>+1∙2</a:t>
            </a:r>
            <a:r>
              <a:rPr lang="en-US" sz="2400" baseline="30000" dirty="0" smtClean="0"/>
              <a:t>6</a:t>
            </a:r>
            <a:r>
              <a:rPr lang="en-US" sz="2400" dirty="0" smtClean="0"/>
              <a:t>+1∙2</a:t>
            </a:r>
            <a:r>
              <a:rPr lang="en-US" sz="2400" baseline="30000" dirty="0" smtClean="0"/>
              <a:t>5</a:t>
            </a:r>
            <a:r>
              <a:rPr lang="en-US" sz="2400" dirty="0" smtClean="0"/>
              <a:t>+1∙2</a:t>
            </a:r>
            <a:r>
              <a:rPr lang="en-US" sz="2400" baseline="30000" dirty="0" smtClean="0"/>
              <a:t>4</a:t>
            </a:r>
            <a:r>
              <a:rPr lang="en-US" sz="2400" dirty="0" smtClean="0"/>
              <a:t>+1∙2</a:t>
            </a:r>
            <a:r>
              <a:rPr lang="en-US" sz="2400" baseline="30000" dirty="0" smtClean="0"/>
              <a:t>3</a:t>
            </a:r>
            <a:r>
              <a:rPr lang="en-US" sz="2400" dirty="0" smtClean="0"/>
              <a:t>+1∙2</a:t>
            </a:r>
            <a:r>
              <a:rPr lang="en-US" sz="2400" baseline="30000" dirty="0" smtClean="0"/>
              <a:t>2</a:t>
            </a:r>
            <a:r>
              <a:rPr lang="en-US" sz="2400" dirty="0" smtClean="0"/>
              <a:t>+1∙2</a:t>
            </a:r>
            <a:r>
              <a:rPr lang="en-US" sz="2400" baseline="30000" dirty="0" smtClean="0"/>
              <a:t>0 </a:t>
            </a:r>
            <a:r>
              <a:rPr lang="en-US" sz="2400" dirty="0" smtClean="0"/>
              <a:t>= 637</a:t>
            </a:r>
            <a:endParaRPr lang="en-US" sz="2400" dirty="0"/>
          </a:p>
        </p:txBody>
      </p:sp>
      <p:sp>
        <p:nvSpPr>
          <p:cNvPr id="37" name="TextBox 36"/>
          <p:cNvSpPr txBox="1"/>
          <p:nvPr/>
        </p:nvSpPr>
        <p:spPr>
          <a:xfrm>
            <a:off x="3184570" y="5867400"/>
            <a:ext cx="3902030" cy="461665"/>
          </a:xfrm>
          <a:prstGeom prst="rect">
            <a:avLst/>
          </a:prstGeom>
          <a:noFill/>
        </p:spPr>
        <p:txBody>
          <a:bodyPr wrap="none" rtlCol="0">
            <a:spAutoFit/>
          </a:bodyPr>
          <a:lstStyle/>
          <a:p>
            <a:r>
              <a:rPr lang="en-US" sz="2400" dirty="0" smtClean="0"/>
              <a:t>1∙8</a:t>
            </a:r>
            <a:r>
              <a:rPr lang="en-US" sz="2400" baseline="30000" dirty="0" smtClean="0"/>
              <a:t>3</a:t>
            </a:r>
            <a:r>
              <a:rPr lang="en-US" sz="2400" dirty="0" smtClean="0"/>
              <a:t> + 1∙8</a:t>
            </a:r>
            <a:r>
              <a:rPr lang="en-US" sz="2400" baseline="30000" dirty="0"/>
              <a:t>2</a:t>
            </a:r>
            <a:r>
              <a:rPr lang="en-US" sz="2400" dirty="0" smtClean="0"/>
              <a:t> + 7∙8</a:t>
            </a:r>
            <a:r>
              <a:rPr lang="en-US" sz="2400" baseline="30000" dirty="0"/>
              <a:t>1</a:t>
            </a:r>
            <a:r>
              <a:rPr lang="en-US" sz="2400" dirty="0" smtClean="0"/>
              <a:t> </a:t>
            </a:r>
            <a:r>
              <a:rPr lang="en-US" sz="2400" dirty="0"/>
              <a:t>+ 5</a:t>
            </a:r>
            <a:r>
              <a:rPr lang="en-US" sz="2400" dirty="0" smtClean="0"/>
              <a:t>∙8</a:t>
            </a:r>
            <a:r>
              <a:rPr lang="en-US" sz="2400" baseline="30000" dirty="0"/>
              <a:t>0</a:t>
            </a:r>
            <a:r>
              <a:rPr lang="en-US" sz="2400" dirty="0" smtClean="0"/>
              <a:t> </a:t>
            </a:r>
            <a:r>
              <a:rPr lang="en-US" sz="2400" baseline="30000" dirty="0" smtClean="0"/>
              <a:t> </a:t>
            </a:r>
            <a:r>
              <a:rPr lang="en-US" sz="2400" dirty="0" smtClean="0"/>
              <a:t>= 637</a:t>
            </a:r>
            <a:endParaRPr lang="en-US" sz="2400" dirty="0"/>
          </a:p>
        </p:txBody>
      </p:sp>
      <p:sp>
        <p:nvSpPr>
          <p:cNvPr id="38" name="TextBox 37"/>
          <p:cNvSpPr txBox="1"/>
          <p:nvPr/>
        </p:nvSpPr>
        <p:spPr>
          <a:xfrm>
            <a:off x="4267200" y="6172200"/>
            <a:ext cx="356860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d∙16</a:t>
            </a:r>
            <a:r>
              <a:rPr lang="en-US" sz="2400" baseline="30000" dirty="0" smtClean="0"/>
              <a:t>0</a:t>
            </a:r>
            <a:r>
              <a:rPr lang="en-US" sz="2400" dirty="0" smtClean="0"/>
              <a:t>   = 637</a:t>
            </a:r>
            <a:endParaRPr lang="en-US" sz="2400" dirty="0"/>
          </a:p>
        </p:txBody>
      </p:sp>
      <p:sp>
        <p:nvSpPr>
          <p:cNvPr id="91" name="TextBox 90"/>
          <p:cNvSpPr txBox="1"/>
          <p:nvPr/>
        </p:nvSpPr>
        <p:spPr>
          <a:xfrm>
            <a:off x="4267200" y="6472535"/>
            <a:ext cx="357982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+ 13∙16</a:t>
            </a:r>
            <a:r>
              <a:rPr lang="en-US" sz="2400" baseline="30000" dirty="0" smtClean="0"/>
              <a:t>0</a:t>
            </a:r>
            <a:r>
              <a:rPr lang="en-US" sz="2400" dirty="0" smtClean="0"/>
              <a:t> = 637</a:t>
            </a:r>
            <a:endParaRPr lang="en-US" sz="2400" dirty="0"/>
          </a:p>
        </p:txBody>
      </p:sp>
      <p:sp>
        <p:nvSpPr>
          <p:cNvPr id="6" name="Oval 5"/>
          <p:cNvSpPr/>
          <p:nvPr/>
        </p:nvSpPr>
        <p:spPr>
          <a:xfrm>
            <a:off x="6133313" y="6172200"/>
            <a:ext cx="267487" cy="38546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33313" y="6553200"/>
            <a:ext cx="343687"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13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6" grpId="0"/>
      <p:bldP spid="37" grpId="0"/>
      <p:bldP spid="38" grpId="0"/>
      <p:bldP spid="91" grpId="0"/>
      <p:bldP spid="6" grpId="0" animBg="1"/>
      <p:bldP spid="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044589" y="1447800"/>
            <a:ext cx="292067"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chemeClr val="accent1"/>
                </a:solidFill>
              </a:rPr>
              <a:t>a</a:t>
            </a:r>
            <a:endParaRPr lang="en-US" sz="1600" dirty="0" smtClean="0">
              <a:solidFill>
                <a:schemeClr val="accent1"/>
              </a:solidFill>
            </a:endParaRPr>
          </a:p>
          <a:p>
            <a:pPr algn="r"/>
            <a:r>
              <a:rPr lang="en-US" sz="1600" dirty="0">
                <a:solidFill>
                  <a:schemeClr val="accent1"/>
                </a:solidFill>
              </a:rPr>
              <a:t>b</a:t>
            </a:r>
            <a:endParaRPr lang="en-US" sz="1600" dirty="0" smtClean="0">
              <a:solidFill>
                <a:schemeClr val="accent1"/>
              </a:solidFill>
            </a:endParaRPr>
          </a:p>
          <a:p>
            <a:pPr algn="r"/>
            <a:r>
              <a:rPr lang="en-US" sz="1600" dirty="0">
                <a:solidFill>
                  <a:schemeClr val="accent1"/>
                </a:solidFill>
              </a:rPr>
              <a:t>c</a:t>
            </a:r>
            <a:endParaRPr lang="en-US" sz="1600" dirty="0" smtClean="0">
              <a:solidFill>
                <a:schemeClr val="accent1"/>
              </a:solidFill>
            </a:endParaRPr>
          </a:p>
          <a:p>
            <a:pPr algn="r"/>
            <a:r>
              <a:rPr lang="en-US" sz="1600" dirty="0" smtClean="0">
                <a:solidFill>
                  <a:schemeClr val="accent1"/>
                </a:solidFill>
              </a:rPr>
              <a:t>d</a:t>
            </a:r>
          </a:p>
          <a:p>
            <a:pPr algn="r"/>
            <a:r>
              <a:rPr lang="en-US" sz="1600" dirty="0">
                <a:solidFill>
                  <a:schemeClr val="accent1"/>
                </a:solidFill>
              </a:rPr>
              <a:t>e</a:t>
            </a:r>
            <a:endParaRPr lang="en-US" sz="1600" dirty="0" smtClean="0">
              <a:solidFill>
                <a:schemeClr val="accent1"/>
              </a:solidFill>
            </a:endParaRPr>
          </a:p>
          <a:p>
            <a:pPr algn="r"/>
            <a:r>
              <a:rPr lang="en-US" sz="1600" dirty="0" smtClean="0">
                <a:solidFill>
                  <a:schemeClr val="accent1"/>
                </a:solidFill>
              </a:rPr>
              <a:t>f</a:t>
            </a:r>
          </a:p>
        </p:txBody>
      </p:sp>
      <p:sp>
        <p:nvSpPr>
          <p:cNvPr id="2" name="Title 1"/>
          <p:cNvSpPr>
            <a:spLocks noGrp="1"/>
          </p:cNvSpPr>
          <p:nvPr>
            <p:ph type="title"/>
            <p:custDataLst>
              <p:tags r:id="rId1"/>
            </p:custDataLst>
          </p:nvPr>
        </p:nvSpPr>
        <p:spPr>
          <a:xfrm>
            <a:off x="228600" y="0"/>
            <a:ext cx="8915400" cy="533400"/>
          </a:xfrm>
        </p:spPr>
        <p:txBody>
          <a:bodyPr>
            <a:noAutofit/>
          </a:bodyPr>
          <a:lstStyle/>
          <a:p>
            <a:r>
              <a:rPr lang="en-US" sz="3600" dirty="0" smtClean="0"/>
              <a:t>Number Representations: Activity #1 Counting</a:t>
            </a:r>
            <a:endParaRPr lang="en-US" sz="3600" dirty="0"/>
          </a:p>
        </p:txBody>
      </p:sp>
      <p:sp>
        <p:nvSpPr>
          <p:cNvPr id="3" name="Content Placeholder 2"/>
          <p:cNvSpPr>
            <a:spLocks noGrp="1"/>
          </p:cNvSpPr>
          <p:nvPr>
            <p:ph idx="1"/>
            <p:custDataLst>
              <p:tags r:id="rId2"/>
            </p:custDataLst>
          </p:nvPr>
        </p:nvSpPr>
        <p:spPr>
          <a:xfrm>
            <a:off x="228600" y="533400"/>
            <a:ext cx="8686800" cy="5638800"/>
          </a:xfrm>
        </p:spPr>
        <p:txBody>
          <a:bodyPr/>
          <a:lstStyle/>
          <a:p>
            <a:r>
              <a:rPr lang="en-US" dirty="0" smtClean="0"/>
              <a:t>How do we count in different bases?</a:t>
            </a:r>
          </a:p>
          <a:p>
            <a:pPr lvl="1"/>
            <a:r>
              <a:rPr lang="en-US" u="sng" dirty="0" smtClean="0"/>
              <a:t>Dec</a:t>
            </a:r>
            <a:r>
              <a:rPr lang="en-US" sz="1800" u="sng" dirty="0" smtClean="0"/>
              <a:t> (base 10)</a:t>
            </a:r>
            <a:r>
              <a:rPr lang="en-US" dirty="0"/>
              <a:t> </a:t>
            </a:r>
            <a:r>
              <a:rPr lang="en-US" u="sng" dirty="0"/>
              <a:t>Bin </a:t>
            </a:r>
            <a:r>
              <a:rPr lang="en-US" sz="1800" u="sng" dirty="0"/>
              <a:t>(base 2) </a:t>
            </a:r>
            <a:r>
              <a:rPr lang="en-US" sz="1800" u="sng" dirty="0" smtClean="0"/>
              <a:t> </a:t>
            </a:r>
            <a:r>
              <a:rPr lang="en-US" u="sng" dirty="0" smtClean="0"/>
              <a:t>Oct</a:t>
            </a:r>
            <a:r>
              <a:rPr lang="en-US" sz="1800" u="sng" dirty="0" smtClean="0"/>
              <a:t> (base 8)</a:t>
            </a:r>
            <a:r>
              <a:rPr lang="en-US" dirty="0" smtClean="0"/>
              <a:t>  </a:t>
            </a:r>
            <a:r>
              <a:rPr lang="en-US" u="sng" dirty="0" smtClean="0"/>
              <a:t>Hex</a:t>
            </a:r>
            <a:r>
              <a:rPr lang="en-US" sz="1800" u="sng" dirty="0" smtClean="0"/>
              <a:t> (base 16)</a:t>
            </a:r>
            <a:endParaRPr lang="en-US" sz="1800" u="sng" dirty="0"/>
          </a:p>
        </p:txBody>
      </p:sp>
      <p:sp>
        <p:nvSpPr>
          <p:cNvPr id="4" name="TextBox 3"/>
          <p:cNvSpPr txBox="1"/>
          <p:nvPr/>
        </p:nvSpPr>
        <p:spPr>
          <a:xfrm>
            <a:off x="1102949" y="1447800"/>
            <a:ext cx="497251" cy="5509200"/>
          </a:xfrm>
          <a:prstGeom prst="rect">
            <a:avLst/>
          </a:prstGeom>
          <a:noFill/>
        </p:spPr>
        <p:txBody>
          <a:bodyPr wrap="none" rtlCol="0">
            <a:spAutoFit/>
          </a:bodyPr>
          <a:lstStyle/>
          <a:p>
            <a:pPr algn="r"/>
            <a:r>
              <a:rPr lang="en-US" sz="1600" dirty="0" smtClean="0">
                <a:solidFill>
                  <a:schemeClr val="accent5">
                    <a:lumMod val="60000"/>
                    <a:lumOff val="40000"/>
                  </a:schemeClr>
                </a:solidFill>
              </a:rPr>
              <a:t>0</a:t>
            </a:r>
          </a:p>
          <a:p>
            <a:pPr algn="r"/>
            <a:r>
              <a:rPr lang="en-US" sz="1600" dirty="0" smtClean="0">
                <a:solidFill>
                  <a:schemeClr val="accent5">
                    <a:lumMod val="60000"/>
                    <a:lumOff val="40000"/>
                  </a:schemeClr>
                </a:solidFill>
              </a:rPr>
              <a:t>1</a:t>
            </a:r>
          </a:p>
          <a:p>
            <a:pPr algn="r"/>
            <a:r>
              <a:rPr lang="en-US" sz="1600" dirty="0" smtClean="0">
                <a:solidFill>
                  <a:schemeClr val="accent5">
                    <a:lumMod val="60000"/>
                    <a:lumOff val="40000"/>
                  </a:schemeClr>
                </a:solidFill>
              </a:rPr>
              <a:t>2</a:t>
            </a:r>
          </a:p>
          <a:p>
            <a:pPr algn="r"/>
            <a:r>
              <a:rPr lang="en-US" sz="1600" dirty="0" smtClean="0">
                <a:solidFill>
                  <a:schemeClr val="accent5">
                    <a:lumMod val="60000"/>
                    <a:lumOff val="40000"/>
                  </a:schemeClr>
                </a:solidFill>
              </a:rPr>
              <a:t>3</a:t>
            </a:r>
          </a:p>
          <a:p>
            <a:pPr algn="r"/>
            <a:r>
              <a:rPr lang="en-US" sz="1600" dirty="0" smtClean="0">
                <a:solidFill>
                  <a:schemeClr val="accent5">
                    <a:lumMod val="60000"/>
                    <a:lumOff val="40000"/>
                  </a:schemeClr>
                </a:solidFill>
              </a:rPr>
              <a:t>4</a:t>
            </a:r>
          </a:p>
          <a:p>
            <a:pPr algn="r"/>
            <a:r>
              <a:rPr lang="en-US" sz="1600" dirty="0" smtClean="0">
                <a:solidFill>
                  <a:schemeClr val="accent5">
                    <a:lumMod val="60000"/>
                    <a:lumOff val="40000"/>
                  </a:schemeClr>
                </a:solidFill>
              </a:rPr>
              <a:t>5</a:t>
            </a:r>
          </a:p>
          <a:p>
            <a:pPr algn="r"/>
            <a:r>
              <a:rPr lang="en-US" sz="1600" dirty="0" smtClean="0">
                <a:solidFill>
                  <a:schemeClr val="accent5">
                    <a:lumMod val="60000"/>
                    <a:lumOff val="40000"/>
                  </a:schemeClr>
                </a:solidFill>
              </a:rPr>
              <a:t>6</a:t>
            </a:r>
          </a:p>
          <a:p>
            <a:pPr algn="r"/>
            <a:r>
              <a:rPr lang="en-US" sz="1600" dirty="0" smtClean="0">
                <a:solidFill>
                  <a:schemeClr val="accent5">
                    <a:lumMod val="60000"/>
                    <a:lumOff val="40000"/>
                  </a:schemeClr>
                </a:solidFill>
              </a:rPr>
              <a:t>7</a:t>
            </a:r>
          </a:p>
          <a:p>
            <a:pPr algn="r"/>
            <a:r>
              <a:rPr lang="en-US" sz="1600" dirty="0" smtClean="0">
                <a:solidFill>
                  <a:schemeClr val="accent5">
                    <a:lumMod val="60000"/>
                    <a:lumOff val="40000"/>
                  </a:schemeClr>
                </a:solidFill>
              </a:rPr>
              <a:t>8</a:t>
            </a:r>
          </a:p>
          <a:p>
            <a:pPr algn="r"/>
            <a:r>
              <a:rPr lang="en-US" sz="1600" dirty="0" smtClean="0">
                <a:solidFill>
                  <a:schemeClr val="accent5">
                    <a:lumMod val="60000"/>
                    <a:lumOff val="40000"/>
                  </a:schemeClr>
                </a:solidFill>
              </a:rPr>
              <a:t>9</a:t>
            </a:r>
          </a:p>
          <a:p>
            <a:pPr algn="r"/>
            <a:r>
              <a:rPr lang="en-US" sz="1600" dirty="0" smtClean="0">
                <a:solidFill>
                  <a:schemeClr val="accent5">
                    <a:lumMod val="60000"/>
                    <a:lumOff val="40000"/>
                  </a:schemeClr>
                </a:solidFill>
              </a:rPr>
              <a:t>10</a:t>
            </a:r>
          </a:p>
          <a:p>
            <a:pPr algn="r"/>
            <a:r>
              <a:rPr lang="en-US" sz="1600" dirty="0" smtClean="0">
                <a:solidFill>
                  <a:schemeClr val="accent5">
                    <a:lumMod val="60000"/>
                    <a:lumOff val="40000"/>
                  </a:schemeClr>
                </a:solidFill>
              </a:rPr>
              <a:t>11</a:t>
            </a:r>
          </a:p>
          <a:p>
            <a:pPr algn="r"/>
            <a:r>
              <a:rPr lang="en-US" sz="1600" dirty="0" smtClean="0">
                <a:solidFill>
                  <a:schemeClr val="accent5">
                    <a:lumMod val="60000"/>
                    <a:lumOff val="40000"/>
                  </a:schemeClr>
                </a:solidFill>
              </a:rPr>
              <a:t>12</a:t>
            </a:r>
          </a:p>
          <a:p>
            <a:pPr algn="r"/>
            <a:r>
              <a:rPr lang="en-US" sz="1600" dirty="0" smtClean="0">
                <a:solidFill>
                  <a:schemeClr val="accent5">
                    <a:lumMod val="60000"/>
                    <a:lumOff val="40000"/>
                  </a:schemeClr>
                </a:solidFill>
              </a:rPr>
              <a:t>13</a:t>
            </a:r>
          </a:p>
          <a:p>
            <a:pPr algn="r"/>
            <a:r>
              <a:rPr lang="en-US" sz="1600" dirty="0" smtClean="0">
                <a:solidFill>
                  <a:schemeClr val="accent5">
                    <a:lumMod val="60000"/>
                    <a:lumOff val="40000"/>
                  </a:schemeClr>
                </a:solidFill>
              </a:rPr>
              <a:t>14</a:t>
            </a:r>
          </a:p>
          <a:p>
            <a:pPr algn="r"/>
            <a:r>
              <a:rPr lang="en-US" sz="1600" dirty="0" smtClean="0">
                <a:solidFill>
                  <a:schemeClr val="accent5">
                    <a:lumMod val="60000"/>
                    <a:lumOff val="40000"/>
                  </a:schemeClr>
                </a:solidFill>
              </a:rPr>
              <a:t>15</a:t>
            </a:r>
          </a:p>
          <a:p>
            <a:pPr algn="r"/>
            <a:r>
              <a:rPr lang="en-US" sz="1600" dirty="0" smtClean="0">
                <a:solidFill>
                  <a:schemeClr val="accent5">
                    <a:lumMod val="60000"/>
                    <a:lumOff val="40000"/>
                  </a:schemeClr>
                </a:solidFill>
              </a:rPr>
              <a:t>16</a:t>
            </a:r>
          </a:p>
          <a:p>
            <a:pPr algn="r"/>
            <a:r>
              <a:rPr lang="en-US" sz="1600" dirty="0" smtClean="0">
                <a:solidFill>
                  <a:schemeClr val="accent5">
                    <a:lumMod val="60000"/>
                    <a:lumOff val="40000"/>
                  </a:schemeClr>
                </a:solidFill>
              </a:rPr>
              <a:t>17</a:t>
            </a:r>
          </a:p>
          <a:p>
            <a:pPr algn="r"/>
            <a:r>
              <a:rPr lang="en-US" sz="1600" dirty="0" smtClean="0">
                <a:solidFill>
                  <a:schemeClr val="accent5">
                    <a:lumMod val="60000"/>
                    <a:lumOff val="40000"/>
                  </a:schemeClr>
                </a:solidFill>
              </a:rPr>
              <a:t>18</a:t>
            </a:r>
            <a:endParaRPr lang="en-US" sz="800" dirty="0" smtClean="0">
              <a:solidFill>
                <a:schemeClr val="accent5">
                  <a:lumMod val="60000"/>
                  <a:lumOff val="40000"/>
                </a:schemeClr>
              </a:solidFill>
            </a:endParaRPr>
          </a:p>
          <a:p>
            <a:pPr algn="r"/>
            <a:r>
              <a:rPr lang="en-US" sz="800" dirty="0" smtClean="0">
                <a:solidFill>
                  <a:schemeClr val="accent5">
                    <a:lumMod val="60000"/>
                    <a:lumOff val="40000"/>
                  </a:schemeClr>
                </a:solidFill>
              </a:rPr>
              <a:t>.</a:t>
            </a:r>
          </a:p>
          <a:p>
            <a:pPr algn="r"/>
            <a:r>
              <a:rPr lang="en-US" sz="800" dirty="0" smtClean="0">
                <a:solidFill>
                  <a:schemeClr val="accent5">
                    <a:lumMod val="60000"/>
                    <a:lumOff val="40000"/>
                  </a:schemeClr>
                </a:solidFill>
              </a:rPr>
              <a:t>.</a:t>
            </a:r>
          </a:p>
          <a:p>
            <a:pPr algn="r"/>
            <a:r>
              <a:rPr lang="en-US" sz="1600" dirty="0" smtClean="0">
                <a:solidFill>
                  <a:schemeClr val="accent5">
                    <a:lumMod val="60000"/>
                    <a:lumOff val="40000"/>
                  </a:schemeClr>
                </a:solidFill>
              </a:rPr>
              <a:t>99</a:t>
            </a:r>
          </a:p>
          <a:p>
            <a:pPr algn="r"/>
            <a:r>
              <a:rPr lang="en-US" sz="1600" dirty="0" smtClean="0">
                <a:solidFill>
                  <a:schemeClr val="accent5">
                    <a:lumMod val="60000"/>
                    <a:lumOff val="40000"/>
                  </a:schemeClr>
                </a:solidFill>
              </a:rPr>
              <a:t>100</a:t>
            </a:r>
            <a:endParaRPr lang="en-US" sz="1600" dirty="0">
              <a:solidFill>
                <a:schemeClr val="accent5">
                  <a:lumMod val="60000"/>
                  <a:lumOff val="40000"/>
                </a:schemeClr>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33867"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32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6" grpId="0"/>
      <p:bldP spid="7" grpId="0"/>
      <p:bldP spid="8" grpId="0"/>
      <p:bldP spid="9"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525000" cy="56388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a:t>
            </a:r>
            <a:r>
              <a:rPr lang="en-US" dirty="0" smtClean="0"/>
              <a:t> </a:t>
            </a:r>
            <a:r>
              <a:rPr lang="en-US" dirty="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a:t>
            </a:r>
            <a:r>
              <a:rPr lang="en-US" dirty="0"/>
              <a:t>by </a:t>
            </a:r>
            <a:r>
              <a:rPr lang="en-US" dirty="0" smtClean="0"/>
              <a:t>base, write remainder, move </a:t>
            </a:r>
            <a:r>
              <a:rPr lang="en-US" dirty="0"/>
              <a:t>left with </a:t>
            </a:r>
            <a:r>
              <a:rPr lang="en-US" dirty="0" smtClean="0"/>
              <a:t>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a:t>
            </a:r>
            <a:r>
              <a:rPr lang="en-US" dirty="0">
                <a:sym typeface="Symbol"/>
              </a:rPr>
              <a:t>8</a:t>
            </a:r>
            <a:r>
              <a:rPr lang="en-US" dirty="0" smtClean="0">
                <a:sym typeface="Symbol"/>
              </a:rPr>
              <a:t> = 79	</a:t>
            </a:r>
            <a:r>
              <a:rPr lang="en-US" dirty="0">
                <a:sym typeface="Symbol"/>
              </a:rPr>
              <a:t> </a:t>
            </a:r>
            <a:r>
              <a:rPr lang="en-US" dirty="0" smtClean="0">
                <a:sym typeface="Symbol"/>
              </a:rPr>
              <a:t> remainder  </a:t>
            </a:r>
            <a:r>
              <a:rPr lang="en-US" dirty="0">
                <a:solidFill>
                  <a:schemeClr val="accent5">
                    <a:lumMod val="60000"/>
                    <a:lumOff val="40000"/>
                  </a:schemeClr>
                </a:solidFill>
                <a:sym typeface="Symbol"/>
              </a:rPr>
              <a:t>5</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a:t>
            </a:r>
            <a:r>
              <a:rPr lang="en-US" dirty="0">
                <a:sym typeface="Symbol"/>
              </a:rPr>
              <a:t>8</a:t>
            </a:r>
            <a:r>
              <a:rPr lang="en-US" dirty="0" smtClean="0">
                <a:sym typeface="Symbol"/>
              </a:rPr>
              <a:t> = 9      remainder   </a:t>
            </a:r>
            <a:r>
              <a:rPr lang="en-US" dirty="0">
                <a:solidFill>
                  <a:schemeClr val="accent5">
                    <a:lumMod val="60000"/>
                    <a:lumOff val="40000"/>
                  </a:schemeClr>
                </a:solidFill>
                <a:sym typeface="Symbol"/>
              </a:rPr>
              <a:t>7</a:t>
            </a:r>
            <a:endParaRPr lang="en-US" dirty="0" smtClean="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 </a:t>
            </a:r>
            <a:r>
              <a:rPr lang="en-US" dirty="0">
                <a:sym typeface="Symbol"/>
              </a:rPr>
              <a:t>8</a:t>
            </a:r>
            <a:r>
              <a:rPr lang="en-US" dirty="0" smtClean="0">
                <a:sym typeface="Symbol"/>
              </a:rPr>
              <a:t> = 1      remainder   </a:t>
            </a:r>
            <a:r>
              <a:rPr lang="en-US" dirty="0" smtClean="0">
                <a:solidFill>
                  <a:schemeClr val="accent5">
                    <a:lumMod val="60000"/>
                    <a:lumOff val="40000"/>
                  </a:schemeClr>
                </a:solidFill>
                <a:sym typeface="Symbol"/>
              </a:rPr>
              <a:t>1</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accent1"/>
                </a:solidFill>
                <a:sym typeface="Symbol"/>
              </a:rPr>
              <a:t> </a:t>
            </a:r>
            <a:r>
              <a:rPr lang="en-US" dirty="0" smtClean="0">
                <a:solidFill>
                  <a:schemeClr val="accent1"/>
                </a:solidFill>
                <a:sym typeface="Symbol"/>
              </a:rPr>
              <a:t>   </a:t>
            </a:r>
            <a:r>
              <a:rPr lang="en-US" dirty="0">
                <a:sym typeface="Symbol"/>
              </a:rPr>
              <a:t>1  8 = </a:t>
            </a:r>
            <a:r>
              <a:rPr lang="en-US" dirty="0" smtClean="0">
                <a:sym typeface="Symbol"/>
              </a:rPr>
              <a:t>0      remainder   </a:t>
            </a:r>
            <a:r>
              <a:rPr lang="en-US" dirty="0" smtClean="0">
                <a:solidFill>
                  <a:schemeClr val="accent5">
                    <a:lumMod val="60000"/>
                    <a:lumOff val="40000"/>
                  </a:schemeClr>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accent5">
                    <a:lumMod val="60000"/>
                    <a:lumOff val="40000"/>
                  </a:schemeClr>
                </a:solidFill>
                <a:sym typeface="Symbol"/>
              </a:rPr>
              <a:t>637</a:t>
            </a:r>
            <a:r>
              <a:rPr lang="en-US" dirty="0">
                <a:solidFill>
                  <a:schemeClr val="accent1"/>
                </a:solidFill>
                <a:sym typeface="Symbol"/>
              </a:rPr>
              <a:t> </a:t>
            </a:r>
            <a:r>
              <a:rPr lang="en-US" dirty="0">
                <a:sym typeface="Symbol"/>
              </a:rPr>
              <a:t>=</a:t>
            </a:r>
            <a:r>
              <a:rPr lang="en-US" dirty="0">
                <a:solidFill>
                  <a:schemeClr val="accent1"/>
                </a:solidFill>
                <a:sym typeface="Symbol"/>
              </a:rPr>
              <a:t> </a:t>
            </a:r>
            <a:r>
              <a:rPr lang="en-US" dirty="0" smtClean="0">
                <a:solidFill>
                  <a:schemeClr val="accent5">
                    <a:lumMod val="60000"/>
                    <a:lumOff val="40000"/>
                  </a:schemeClr>
                </a:solidFill>
                <a:sym typeface="Symbol"/>
              </a:rPr>
              <a:t>0o 1175</a:t>
            </a:r>
            <a:r>
              <a:rPr lang="en-US" dirty="0" smtClean="0">
                <a:solidFill>
                  <a:schemeClr val="accent1"/>
                </a:solidFill>
                <a:sym typeface="Symbol"/>
              </a:rPr>
              <a:t> </a:t>
            </a:r>
            <a:endParaRPr lang="en-US" dirty="0">
              <a:solidFill>
                <a:schemeClr val="accent1"/>
              </a:solidFill>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2" name="Rectangle 1"/>
          <p:cNvSpPr/>
          <p:nvPr/>
        </p:nvSpPr>
        <p:spPr>
          <a:xfrm>
            <a:off x="4648200" y="2514600"/>
            <a:ext cx="3810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9200" y="23622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029200" y="3974068"/>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
        <p:nvSpPr>
          <p:cNvPr id="8" name="TextBox 7"/>
          <p:cNvSpPr txBox="1"/>
          <p:nvPr/>
        </p:nvSpPr>
        <p:spPr>
          <a:xfrm>
            <a:off x="2370238" y="4964668"/>
            <a:ext cx="449162" cy="369332"/>
          </a:xfrm>
          <a:prstGeom prst="rect">
            <a:avLst/>
          </a:prstGeom>
          <a:noFill/>
        </p:spPr>
        <p:txBody>
          <a:bodyPr wrap="none" rtlCol="0">
            <a:spAutoFit/>
          </a:bodyPr>
          <a:lstStyle/>
          <a:p>
            <a:r>
              <a:rPr lang="en-US" dirty="0" err="1" smtClean="0">
                <a:solidFill>
                  <a:schemeClr val="accent5">
                    <a:lumMod val="60000"/>
                    <a:lumOff val="40000"/>
                  </a:schemeClr>
                </a:solidFill>
              </a:rPr>
              <a:t>lsb</a:t>
            </a:r>
            <a:endParaRPr lang="en-US" dirty="0">
              <a:solidFill>
                <a:schemeClr val="accent5">
                  <a:lumMod val="60000"/>
                  <a:lumOff val="40000"/>
                </a:schemeClr>
              </a:solidFill>
            </a:endParaRPr>
          </a:p>
        </p:txBody>
      </p:sp>
      <p:sp>
        <p:nvSpPr>
          <p:cNvPr id="9" name="TextBox 8"/>
          <p:cNvSpPr txBox="1"/>
          <p:nvPr/>
        </p:nvSpPr>
        <p:spPr>
          <a:xfrm>
            <a:off x="1324392" y="4964668"/>
            <a:ext cx="580608" cy="369332"/>
          </a:xfrm>
          <a:prstGeom prst="rect">
            <a:avLst/>
          </a:prstGeom>
          <a:noFill/>
        </p:spPr>
        <p:txBody>
          <a:bodyPr wrap="none" rtlCol="0">
            <a:spAutoFit/>
          </a:bodyPr>
          <a:lstStyle/>
          <a:p>
            <a:r>
              <a:rPr lang="en-US" dirty="0" err="1" smtClean="0">
                <a:solidFill>
                  <a:schemeClr val="accent5">
                    <a:lumMod val="60000"/>
                    <a:lumOff val="40000"/>
                  </a:schemeClr>
                </a:solidFill>
              </a:rPr>
              <a:t>msb</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6872740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10 number to a base 2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 </a:t>
            </a:r>
            <a:r>
              <a:rPr lang="en-US" dirty="0" smtClean="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FF0000"/>
                </a:solidFill>
              </a:rPr>
              <a:t>Divide by base</a:t>
            </a:r>
            <a:r>
              <a:rPr lang="en-US" dirty="0" smtClean="0"/>
              <a:t>, write remainder, move left with 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2 = 318	     remainder  </a:t>
            </a:r>
            <a:r>
              <a:rPr lang="en-US" dirty="0" smtClean="0">
                <a:solidFill>
                  <a:schemeClr val="accent5">
                    <a:lumMod val="60000"/>
                    <a:lumOff val="40000"/>
                  </a:schemeClr>
                </a:solidFill>
                <a:sym typeface="Symbol"/>
              </a:rPr>
              <a:t>1</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318  2 = 159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159  2 = 79       remainder   </a:t>
            </a:r>
            <a:r>
              <a:rPr lang="en-US" dirty="0" smtClean="0">
                <a:solidFill>
                  <a:schemeClr val="accent5">
                    <a:lumMod val="60000"/>
                    <a:lumOff val="40000"/>
                  </a:schemeClr>
                </a:solidFill>
                <a:sym typeface="Symbol"/>
              </a:rPr>
              <a:t>1</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2 = 39       remainder   </a:t>
            </a:r>
            <a:r>
              <a:rPr lang="en-US" dirty="0" smtClean="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39  2 = 19       remainder   </a:t>
            </a:r>
            <a:r>
              <a:rPr lang="en-US" dirty="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19  2 = 9         remainder   </a:t>
            </a:r>
            <a:r>
              <a:rPr lang="en-US" dirty="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a:t>
            </a:r>
            <a:r>
              <a:rPr lang="en-US" dirty="0">
                <a:sym typeface="Symbol"/>
              </a:rPr>
              <a:t> 2 = 4</a:t>
            </a:r>
            <a:r>
              <a:rPr lang="en-US" dirty="0" smtClean="0">
                <a:sym typeface="Symbol"/>
              </a:rPr>
              <a:t>         remainder   </a:t>
            </a:r>
            <a:r>
              <a:rPr lang="en-US" dirty="0" smtClean="0">
                <a:solidFill>
                  <a:schemeClr val="accent5">
                    <a:lumMod val="60000"/>
                    <a:lumOff val="40000"/>
                  </a:schemeClr>
                </a:solidFill>
                <a:sym typeface="Symbol"/>
              </a:rPr>
              <a:t>1</a:t>
            </a:r>
            <a:endParaRPr lang="en-US" dirty="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4 </a:t>
            </a:r>
            <a:r>
              <a:rPr lang="en-US" dirty="0">
                <a:sym typeface="Symbol"/>
              </a:rPr>
              <a:t> 2 = 2</a:t>
            </a:r>
            <a:r>
              <a:rPr lang="en-US" dirty="0" smtClean="0">
                <a:sym typeface="Symbol"/>
              </a:rPr>
              <a:t>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2 </a:t>
            </a:r>
            <a:r>
              <a:rPr lang="en-US" dirty="0">
                <a:sym typeface="Symbol"/>
              </a:rPr>
              <a:t> 2 = </a:t>
            </a:r>
            <a:r>
              <a:rPr lang="en-US" dirty="0" smtClean="0">
                <a:sym typeface="Symbol"/>
              </a:rPr>
              <a:t>1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 </a:t>
            </a:r>
            <a:r>
              <a:rPr lang="en-US" dirty="0">
                <a:sym typeface="Symbol"/>
              </a:rPr>
              <a:t> </a:t>
            </a:r>
            <a:r>
              <a:rPr lang="en-US" dirty="0" smtClean="0">
                <a:sym typeface="Symbol"/>
              </a:rPr>
              <a:t>2 = 0         remainder   </a:t>
            </a:r>
            <a:r>
              <a:rPr lang="en-US" dirty="0" smtClean="0">
                <a:solidFill>
                  <a:schemeClr val="accent5">
                    <a:lumMod val="60000"/>
                    <a:lumOff val="40000"/>
                  </a:schemeClr>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637</a:t>
            </a:r>
            <a:r>
              <a:rPr lang="en-US" sz="2800" dirty="0" smtClean="0">
                <a:solidFill>
                  <a:schemeClr val="accent1"/>
                </a:solidFill>
                <a:sym typeface="Symbol"/>
              </a:rPr>
              <a:t> </a:t>
            </a:r>
            <a:r>
              <a:rPr lang="en-US" sz="2800" dirty="0" smtClean="0">
                <a:sym typeface="Symbol"/>
              </a:rPr>
              <a:t>=</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10 0111 1101</a:t>
            </a:r>
            <a:r>
              <a:rPr lang="en-US" sz="2800" dirty="0" smtClean="0">
                <a:solidFill>
                  <a:schemeClr val="accent1"/>
                </a:solidFill>
                <a:sym typeface="Symbol"/>
              </a:rPr>
              <a:t> </a:t>
            </a:r>
            <a:r>
              <a:rPr lang="en-US" sz="2800" dirty="0" smtClean="0">
                <a:sym typeface="Symbol"/>
              </a:rPr>
              <a:t>(can also be written as </a:t>
            </a:r>
            <a:r>
              <a:rPr lang="en-US" sz="2800" dirty="0" smtClean="0">
                <a:solidFill>
                  <a:schemeClr val="accent5">
                    <a:lumMod val="60000"/>
                    <a:lumOff val="40000"/>
                  </a:schemeClr>
                </a:solidFill>
                <a:sym typeface="Symbol"/>
              </a:rPr>
              <a:t>0b10 0111 1101</a:t>
            </a:r>
            <a:r>
              <a:rPr lang="en-US" sz="2800" dirty="0" smtClean="0">
                <a:sym typeface="Symbol"/>
              </a:rPr>
              <a:t>)</a:t>
            </a:r>
            <a:endParaRPr lang="en-US" sz="2800" dirty="0" smtClean="0">
              <a:solidFill>
                <a:schemeClr val="accent1"/>
              </a:solidFill>
              <a:sym typeface="Symbol"/>
            </a:endParaRPr>
          </a:p>
        </p:txBody>
      </p:sp>
      <p:sp>
        <p:nvSpPr>
          <p:cNvPr id="2" name="Rectangle 1"/>
          <p:cNvSpPr/>
          <p:nvPr/>
        </p:nvSpPr>
        <p:spPr>
          <a:xfrm>
            <a:off x="4804619" y="20896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19504" y="19050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359957" y="6049879"/>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
        <p:nvSpPr>
          <p:cNvPr id="8" name="Rectangle 7"/>
          <p:cNvSpPr/>
          <p:nvPr/>
        </p:nvSpPr>
        <p:spPr>
          <a:xfrm>
            <a:off x="4804619" y="37660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00600" y="5442466"/>
            <a:ext cx="529381"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827438" y="6564868"/>
            <a:ext cx="449162" cy="369332"/>
          </a:xfrm>
          <a:prstGeom prst="rect">
            <a:avLst/>
          </a:prstGeom>
          <a:noFill/>
        </p:spPr>
        <p:txBody>
          <a:bodyPr wrap="none" rtlCol="0">
            <a:spAutoFit/>
          </a:bodyPr>
          <a:lstStyle/>
          <a:p>
            <a:r>
              <a:rPr lang="en-US" dirty="0" err="1" smtClean="0">
                <a:solidFill>
                  <a:schemeClr val="accent5">
                    <a:lumMod val="60000"/>
                    <a:lumOff val="40000"/>
                  </a:schemeClr>
                </a:solidFill>
              </a:rPr>
              <a:t>lsb</a:t>
            </a:r>
            <a:endParaRPr lang="en-US" dirty="0">
              <a:solidFill>
                <a:schemeClr val="accent5">
                  <a:lumMod val="60000"/>
                  <a:lumOff val="40000"/>
                </a:schemeClr>
              </a:solidFill>
            </a:endParaRPr>
          </a:p>
        </p:txBody>
      </p:sp>
      <p:sp>
        <p:nvSpPr>
          <p:cNvPr id="11" name="TextBox 10"/>
          <p:cNvSpPr txBox="1"/>
          <p:nvPr/>
        </p:nvSpPr>
        <p:spPr>
          <a:xfrm>
            <a:off x="638592" y="6564868"/>
            <a:ext cx="580608" cy="369332"/>
          </a:xfrm>
          <a:prstGeom prst="rect">
            <a:avLst/>
          </a:prstGeom>
          <a:noFill/>
        </p:spPr>
        <p:txBody>
          <a:bodyPr wrap="none" rtlCol="0">
            <a:spAutoFit/>
          </a:bodyPr>
          <a:lstStyle/>
          <a:p>
            <a:r>
              <a:rPr lang="en-US" dirty="0" err="1" smtClean="0">
                <a:solidFill>
                  <a:schemeClr val="accent5">
                    <a:lumMod val="60000"/>
                    <a:lumOff val="40000"/>
                  </a:schemeClr>
                </a:solidFill>
              </a:rPr>
              <a:t>msb</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967444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722">
                                            <p:txEl>
                                              <p:pRg st="13" end="1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animBg="1"/>
      <p:bldP spid="9" grpId="0" animBg="1"/>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CP3_INK_TAG" val="base64:AIgBHAOAgAQdAgQEARBBrrAVzk2nR58PaHizNrQ9AwhIEET//wNFNQUCC2QZFDIIAI4pAa0BfkMzCADoGQFeCX5DEoPDJEHLzURBCj4vgv4FK/gUsAAAAAAAAIL+F2v4XbAAAAAAAAAhNhDDGyaZGWHItytMjBa0cN2a1y3buVrTEyyZGrBlkYNnAA=="/>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3005</TotalTime>
  <Words>4380</Words>
  <Application>Microsoft Office PowerPoint</Application>
  <PresentationFormat>On-screen Show (4:3)</PresentationFormat>
  <Paragraphs>840</Paragraphs>
  <Slides>42</Slides>
  <Notes>32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Cambria Math</vt:lpstr>
      <vt:lpstr>Consolas</vt:lpstr>
      <vt:lpstr>Symbol</vt:lpstr>
      <vt:lpstr>Times New Roman</vt:lpstr>
      <vt:lpstr>Wingdings</vt:lpstr>
      <vt:lpstr>Office Theme</vt:lpstr>
      <vt:lpstr>Numbers and Arithmetic</vt:lpstr>
      <vt:lpstr>Big Picture:  Building a Processor</vt:lpstr>
      <vt:lpstr>Goals for Today</vt:lpstr>
      <vt:lpstr>Number Representations</vt:lpstr>
      <vt:lpstr>Number Representations</vt:lpstr>
      <vt:lpstr>Number Representations</vt:lpstr>
      <vt:lpstr>Number Representations: Activity #1 Counting</vt:lpstr>
      <vt:lpstr>Number Representations</vt:lpstr>
      <vt:lpstr>Number Representations</vt:lpstr>
      <vt:lpstr>Number Representations</vt:lpstr>
      <vt:lpstr>Number Representations</vt:lpstr>
      <vt:lpstr>Number Representations</vt:lpstr>
      <vt:lpstr>Number Representations Summary</vt:lpstr>
      <vt:lpstr>Takeaway</vt:lpstr>
      <vt:lpstr>Next Goal</vt:lpstr>
      <vt:lpstr>Binary Addition</vt:lpstr>
      <vt:lpstr>Binary Addition</vt:lpstr>
      <vt:lpstr>Binary Addition</vt:lpstr>
      <vt:lpstr>1-bit  Adder</vt:lpstr>
      <vt:lpstr>1-bit Adder with Carry</vt:lpstr>
      <vt:lpstr>4-bit Adder</vt:lpstr>
      <vt:lpstr>4-bit Adder</vt:lpstr>
      <vt:lpstr>Takeaway</vt:lpstr>
      <vt:lpstr>Next Goal</vt:lpstr>
      <vt:lpstr>First Attempt: Sign/Magnitude Representation</vt:lpstr>
      <vt:lpstr>Second Attempt: One’s complement</vt:lpstr>
      <vt:lpstr>Two’s Complement Representation</vt:lpstr>
      <vt:lpstr>Two’s Complement</vt:lpstr>
      <vt:lpstr>Two’s Complement</vt:lpstr>
      <vt:lpstr>Two’s Complement Facts</vt:lpstr>
      <vt:lpstr>Sign Extension &amp; Truncation</vt:lpstr>
      <vt:lpstr>Two’s Complement Addition</vt:lpstr>
      <vt:lpstr>Binary Subtraction</vt:lpstr>
      <vt:lpstr>Binary Subtraction</vt:lpstr>
      <vt:lpstr>Binary Subtraction</vt:lpstr>
      <vt:lpstr>Takeaway</vt:lpstr>
      <vt:lpstr>Next Goal</vt:lpstr>
      <vt:lpstr>Overflow</vt:lpstr>
      <vt:lpstr>Takeaway</vt:lpstr>
      <vt:lpstr>Administrivia</vt:lpstr>
      <vt:lpstr>Administrivia</vt:lpstr>
      <vt:lpstr>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199</cp:revision>
  <dcterms:created xsi:type="dcterms:W3CDTF">2012-11-28T14:27:55Z</dcterms:created>
  <dcterms:modified xsi:type="dcterms:W3CDTF">2015-01-29T20:46:23Z</dcterms:modified>
</cp:coreProperties>
</file>