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9" r:id="rId11"/>
    <p:sldId id="276" r:id="rId12"/>
    <p:sldId id="277" r:id="rId13"/>
    <p:sldId id="278" r:id="rId14"/>
    <p:sldId id="262" r:id="rId15"/>
    <p:sldId id="280" r:id="rId16"/>
    <p:sldId id="265" r:id="rId17"/>
    <p:sldId id="282" r:id="rId18"/>
    <p:sldId id="295" r:id="rId19"/>
    <p:sldId id="281" r:id="rId20"/>
    <p:sldId id="283" r:id="rId21"/>
    <p:sldId id="285" r:id="rId22"/>
    <p:sldId id="296" r:id="rId23"/>
    <p:sldId id="287" r:id="rId24"/>
    <p:sldId id="288" r:id="rId25"/>
    <p:sldId id="289" r:id="rId26"/>
    <p:sldId id="290" r:id="rId27"/>
    <p:sldId id="291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4" autoAdjust="0"/>
    <p:restoredTop sz="98986" autoAdjust="0"/>
  </p:normalViewPr>
  <p:slideViewPr>
    <p:cSldViewPr>
      <p:cViewPr varScale="1">
        <p:scale>
          <a:sx n="102" d="100"/>
          <a:sy n="102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0E13-51E4-423D-B244-CD79CBAA0BCC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CD84-FDE2-49DE-9843-44BA00137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CD84-FDE2-49DE-9843-44BA00137B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7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8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7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9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C5A7-4770-4477-BEFE-E1B1D649F31B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tags" Target="../tags/tag59.xml"/><Relationship Id="rId23" Type="http://schemas.openxmlformats.org/officeDocument/2006/relationships/tags" Target="../tags/tag60.xml"/><Relationship Id="rId24" Type="http://schemas.openxmlformats.org/officeDocument/2006/relationships/tags" Target="../tags/tag61.xml"/><Relationship Id="rId25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tags" Target="../tags/tag84.xml"/><Relationship Id="rId24" Type="http://schemas.openxmlformats.org/officeDocument/2006/relationships/tags" Target="../tags/tag85.xml"/><Relationship Id="rId25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20" Type="http://schemas.openxmlformats.org/officeDocument/2006/relationships/tags" Target="../tags/tag32.xml"/><Relationship Id="rId21" Type="http://schemas.openxmlformats.org/officeDocument/2006/relationships/tags" Target="../tags/tag33.xml"/><Relationship Id="rId22" Type="http://schemas.openxmlformats.org/officeDocument/2006/relationships/tags" Target="../tags/tag34.xml"/><Relationship Id="rId23" Type="http://schemas.openxmlformats.org/officeDocument/2006/relationships/tags" Target="../tags/tag35.xml"/><Relationship Id="rId24" Type="http://schemas.openxmlformats.org/officeDocument/2006/relationships/tags" Target="../tags/tag36.xml"/><Relationship Id="rId25" Type="http://schemas.openxmlformats.org/officeDocument/2006/relationships/tags" Target="../tags/tag37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1" Type="http://schemas.openxmlformats.org/officeDocument/2006/relationships/tags" Target="../tags/tag23.xml"/><Relationship Id="rId12" Type="http://schemas.openxmlformats.org/officeDocument/2006/relationships/tags" Target="../tags/tag24.xml"/><Relationship Id="rId13" Type="http://schemas.openxmlformats.org/officeDocument/2006/relationships/tags" Target="../tags/tag25.xml"/><Relationship Id="rId14" Type="http://schemas.openxmlformats.org/officeDocument/2006/relationships/tags" Target="../tags/tag26.xml"/><Relationship Id="rId15" Type="http://schemas.openxmlformats.org/officeDocument/2006/relationships/tags" Target="../tags/tag27.xml"/><Relationship Id="rId16" Type="http://schemas.openxmlformats.org/officeDocument/2006/relationships/tags" Target="../tags/tag28.xml"/><Relationship Id="rId17" Type="http://schemas.openxmlformats.org/officeDocument/2006/relationships/tags" Target="../tags/tag29.xml"/><Relationship Id="rId18" Type="http://schemas.openxmlformats.org/officeDocument/2006/relationships/tags" Target="../tags/tag30.xml"/><Relationship Id="rId19" Type="http://schemas.openxmlformats.org/officeDocument/2006/relationships/tags" Target="../tags/tag31.xml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Lab4: Virtual Memory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3410 : Computer System Organization &amp; Programming </a:t>
            </a:r>
          </a:p>
          <a:p>
            <a:r>
              <a:rPr lang="en-US" dirty="0" smtClean="0"/>
              <a:t>Spring 2015</a:t>
            </a:r>
          </a:p>
        </p:txBody>
      </p:sp>
    </p:spTree>
    <p:extLst>
      <p:ext uri="{BB962C8B-B14F-4D97-AF65-F5344CB8AC3E}">
        <p14:creationId xmlns:p14="http://schemas.microsoft.com/office/powerpoint/2010/main" val="308708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Virtual Memory with 3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2209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Each process has its own page </a:t>
            </a:r>
            <a:r>
              <a:rPr lang="en-US" sz="2800" dirty="0" smtClean="0"/>
              <a:t>tables!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3962400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PTBR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76600" y="1295400"/>
            <a:ext cx="1143000" cy="1447800"/>
            <a:chOff x="2590800" y="152400"/>
            <a:chExt cx="1143000" cy="1447800"/>
          </a:xfrm>
        </p:grpSpPr>
        <p:sp>
          <p:nvSpPr>
            <p:cNvPr id="6" name="Rectangle 5"/>
            <p:cNvSpPr/>
            <p:nvPr/>
          </p:nvSpPr>
          <p:spPr>
            <a:xfrm>
              <a:off x="2590800" y="152400"/>
              <a:ext cx="11430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0800" y="676870"/>
              <a:ext cx="1143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Page Directory</a:t>
              </a:r>
            </a:p>
            <a:p>
              <a:pPr algn="ctr"/>
              <a:r>
                <a:rPr lang="en-US" dirty="0"/>
                <a:t>1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90800" y="3048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276600" y="2973321"/>
            <a:ext cx="1143000" cy="1447800"/>
            <a:chOff x="2590800" y="152400"/>
            <a:chExt cx="1143000" cy="1447800"/>
          </a:xfrm>
        </p:grpSpPr>
        <p:sp>
          <p:nvSpPr>
            <p:cNvPr id="11" name="Rectangle 10"/>
            <p:cNvSpPr/>
            <p:nvPr/>
          </p:nvSpPr>
          <p:spPr>
            <a:xfrm>
              <a:off x="2590800" y="152400"/>
              <a:ext cx="11430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676870"/>
              <a:ext cx="1143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Page Directory</a:t>
              </a:r>
            </a:p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590800" y="3048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90800" y="4572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276600" y="5259321"/>
            <a:ext cx="1143000" cy="1447800"/>
            <a:chOff x="2590800" y="152400"/>
            <a:chExt cx="11430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2590800" y="152400"/>
              <a:ext cx="11430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90800" y="676870"/>
              <a:ext cx="1143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Page Directory</a:t>
              </a:r>
            </a:p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590800" y="3048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410200" y="1308589"/>
            <a:ext cx="609600" cy="1125116"/>
            <a:chOff x="4724400" y="533400"/>
            <a:chExt cx="1143000" cy="1526944"/>
          </a:xfrm>
        </p:grpSpPr>
        <p:grpSp>
          <p:nvGrpSpPr>
            <p:cNvPr id="21" name="Group 20"/>
            <p:cNvGrpSpPr/>
            <p:nvPr/>
          </p:nvGrpSpPr>
          <p:grpSpPr>
            <a:xfrm>
              <a:off x="4724400" y="533400"/>
              <a:ext cx="1143000" cy="1526944"/>
              <a:chOff x="2590800" y="152400"/>
              <a:chExt cx="1143000" cy="152694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590800" y="152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590800" y="676871"/>
                <a:ext cx="1143000" cy="1002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/>
                  <a:t>Page </a:t>
                </a:r>
                <a:r>
                  <a:rPr lang="en-US" sz="1400" dirty="0" smtClean="0"/>
                  <a:t>Table</a:t>
                </a:r>
              </a:p>
              <a:p>
                <a:pPr algn="ctr"/>
                <a:r>
                  <a:rPr lang="en-US" sz="1400" dirty="0" smtClean="0"/>
                  <a:t>1</a:t>
                </a:r>
                <a:endParaRPr lang="en-US" sz="1400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590800" y="3048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590800" y="4572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>
              <a:off x="4724400" y="9906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181600" y="2973321"/>
            <a:ext cx="609600" cy="1125116"/>
            <a:chOff x="4724400" y="533400"/>
            <a:chExt cx="1143000" cy="1526944"/>
          </a:xfrm>
        </p:grpSpPr>
        <p:grpSp>
          <p:nvGrpSpPr>
            <p:cNvPr id="28" name="Group 27"/>
            <p:cNvGrpSpPr/>
            <p:nvPr/>
          </p:nvGrpSpPr>
          <p:grpSpPr>
            <a:xfrm>
              <a:off x="4724400" y="533400"/>
              <a:ext cx="1143000" cy="1526944"/>
              <a:chOff x="2590800" y="152400"/>
              <a:chExt cx="1143000" cy="1526944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590800" y="152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590800" y="676871"/>
                <a:ext cx="1143000" cy="1002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/>
                  <a:t>Page </a:t>
                </a:r>
                <a:r>
                  <a:rPr lang="en-US" sz="1400" dirty="0" smtClean="0"/>
                  <a:t>Table</a:t>
                </a:r>
              </a:p>
              <a:p>
                <a:pPr algn="ctr"/>
                <a:r>
                  <a:rPr lang="en-US" sz="1400" dirty="0" smtClean="0"/>
                  <a:t>1</a:t>
                </a:r>
                <a:endParaRPr lang="en-US" sz="1400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2590800" y="3048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90800" y="4572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4724400" y="9906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181600" y="4116322"/>
            <a:ext cx="609600" cy="914399"/>
            <a:chOff x="2590800" y="152400"/>
            <a:chExt cx="1143000" cy="1447800"/>
          </a:xfrm>
        </p:grpSpPr>
        <p:sp>
          <p:nvSpPr>
            <p:cNvPr id="35" name="Rectangle 34"/>
            <p:cNvSpPr/>
            <p:nvPr/>
          </p:nvSpPr>
          <p:spPr>
            <a:xfrm>
              <a:off x="2590800" y="152400"/>
              <a:ext cx="1143000" cy="1447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90800" y="359229"/>
              <a:ext cx="1143000" cy="1002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Page </a:t>
              </a:r>
              <a:r>
                <a:rPr lang="en-US" sz="1400" dirty="0" smtClean="0"/>
                <a:t>Table</a:t>
              </a:r>
            </a:p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590800" y="3048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943600" y="5183121"/>
            <a:ext cx="609600" cy="1125116"/>
            <a:chOff x="4724400" y="533400"/>
            <a:chExt cx="1143000" cy="1526944"/>
          </a:xfrm>
        </p:grpSpPr>
        <p:grpSp>
          <p:nvGrpSpPr>
            <p:cNvPr id="39" name="Group 38"/>
            <p:cNvGrpSpPr/>
            <p:nvPr/>
          </p:nvGrpSpPr>
          <p:grpSpPr>
            <a:xfrm>
              <a:off x="4724400" y="533400"/>
              <a:ext cx="1143000" cy="1526944"/>
              <a:chOff x="2590800" y="152400"/>
              <a:chExt cx="1143000" cy="152694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590800" y="152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0800" y="676871"/>
                <a:ext cx="1143000" cy="1002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/>
                  <a:t>Page </a:t>
                </a:r>
                <a:r>
                  <a:rPr lang="en-US" sz="1400" dirty="0" smtClean="0"/>
                  <a:t>Table</a:t>
                </a:r>
              </a:p>
              <a:p>
                <a:pPr algn="ctr"/>
                <a:r>
                  <a:rPr lang="en-US" sz="1400" dirty="0" smtClean="0"/>
                  <a:t>1</a:t>
                </a:r>
                <a:endParaRPr lang="en-US" sz="1400" dirty="0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2590800" y="3048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90800" y="4572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4724400" y="9906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334000" y="4889989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0" y="6109189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038600" y="1295400"/>
            <a:ext cx="1371600" cy="76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4800" y="3049521"/>
            <a:ext cx="1143000" cy="76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267200" y="3201921"/>
            <a:ext cx="914400" cy="9906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267200" y="5183121"/>
            <a:ext cx="1676400" cy="1524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</p:cNvCxnSpPr>
          <p:nvPr/>
        </p:nvCxnSpPr>
        <p:spPr>
          <a:xfrm flipV="1">
            <a:off x="2057400" y="1295400"/>
            <a:ext cx="1219200" cy="2857500"/>
          </a:xfrm>
          <a:prstGeom prst="straightConnector1">
            <a:avLst/>
          </a:prstGeom>
          <a:ln>
            <a:prstDash val="lgDashDot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286000" y="6488668"/>
            <a:ext cx="98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Memory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362200" y="1447800"/>
            <a:ext cx="0" cy="541020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391400" y="1308589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391400" y="1765789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391400" y="2222989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0" y="2451589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8032506" y="1888205"/>
            <a:ext cx="106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391400" y="28971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391400" y="33543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91400" y="38115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391400" y="44211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00" y="404012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00" y="4661389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8032506" y="3703815"/>
            <a:ext cx="106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391400" y="51831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391400" y="56403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391400" y="6097521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620000" y="632612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8032506" y="5685016"/>
            <a:ext cx="106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71" name="Straight Arrow Connector 70"/>
          <p:cNvCxnSpPr>
            <a:endCxn id="54" idx="1"/>
          </p:cNvCxnSpPr>
          <p:nvPr/>
        </p:nvCxnSpPr>
        <p:spPr>
          <a:xfrm>
            <a:off x="6019800" y="1384789"/>
            <a:ext cx="1371600" cy="1143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5" idx="1"/>
          </p:cNvCxnSpPr>
          <p:nvPr/>
        </p:nvCxnSpPr>
        <p:spPr>
          <a:xfrm>
            <a:off x="6019800" y="1460989"/>
            <a:ext cx="1371600" cy="4953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56" idx="1"/>
          </p:cNvCxnSpPr>
          <p:nvPr/>
        </p:nvCxnSpPr>
        <p:spPr>
          <a:xfrm>
            <a:off x="6019800" y="1613389"/>
            <a:ext cx="1371600" cy="8001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59" idx="1"/>
          </p:cNvCxnSpPr>
          <p:nvPr/>
        </p:nvCxnSpPr>
        <p:spPr>
          <a:xfrm>
            <a:off x="5791200" y="3011421"/>
            <a:ext cx="1600200" cy="76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60" idx="1"/>
          </p:cNvCxnSpPr>
          <p:nvPr/>
        </p:nvCxnSpPr>
        <p:spPr>
          <a:xfrm>
            <a:off x="5791200" y="3125721"/>
            <a:ext cx="1600200" cy="4191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1" idx="1"/>
          </p:cNvCxnSpPr>
          <p:nvPr/>
        </p:nvCxnSpPr>
        <p:spPr>
          <a:xfrm>
            <a:off x="5791200" y="3278121"/>
            <a:ext cx="1600200" cy="7239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62" idx="1"/>
          </p:cNvCxnSpPr>
          <p:nvPr/>
        </p:nvCxnSpPr>
        <p:spPr>
          <a:xfrm>
            <a:off x="5791200" y="4154421"/>
            <a:ext cx="1600200" cy="4572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6" idx="1"/>
          </p:cNvCxnSpPr>
          <p:nvPr/>
        </p:nvCxnSpPr>
        <p:spPr>
          <a:xfrm>
            <a:off x="6553200" y="5259321"/>
            <a:ext cx="838200" cy="1143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67" idx="1"/>
          </p:cNvCxnSpPr>
          <p:nvPr/>
        </p:nvCxnSpPr>
        <p:spPr>
          <a:xfrm>
            <a:off x="6553200" y="5335521"/>
            <a:ext cx="838200" cy="4953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8" idx="1"/>
          </p:cNvCxnSpPr>
          <p:nvPr/>
        </p:nvCxnSpPr>
        <p:spPr>
          <a:xfrm>
            <a:off x="6553200" y="5487921"/>
            <a:ext cx="838200" cy="8001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" idx="3"/>
          </p:cNvCxnSpPr>
          <p:nvPr/>
        </p:nvCxnSpPr>
        <p:spPr>
          <a:xfrm flipV="1">
            <a:off x="2057400" y="2971800"/>
            <a:ext cx="1219200" cy="1181100"/>
          </a:xfrm>
          <a:prstGeom prst="straightConnector1">
            <a:avLst/>
          </a:prstGeom>
          <a:ln>
            <a:prstDash val="lgDashDot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" idx="3"/>
          </p:cNvCxnSpPr>
          <p:nvPr/>
        </p:nvCxnSpPr>
        <p:spPr>
          <a:xfrm>
            <a:off x="2057400" y="4152900"/>
            <a:ext cx="1219200" cy="1104900"/>
          </a:xfrm>
          <a:prstGeom prst="straightConnector1">
            <a:avLst/>
          </a:prstGeom>
          <a:ln>
            <a:prstDash val="lgDashDot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562600" y="222451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52400" y="6488668"/>
            <a:ext cx="57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0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run processes larger than the physical memory?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OS copies pages from disk to </a:t>
            </a:r>
            <a:r>
              <a:rPr lang="en-US" dirty="0"/>
              <a:t>main </a:t>
            </a:r>
            <a:r>
              <a:rPr lang="en-US" dirty="0" smtClean="0"/>
              <a:t>memory as they are needed!</a:t>
            </a:r>
          </a:p>
          <a:p>
            <a:pPr lvl="1"/>
            <a:r>
              <a:rPr lang="en-US" dirty="0" smtClean="0"/>
              <a:t>Memory is the cache of disk!</a:t>
            </a:r>
          </a:p>
        </p:txBody>
      </p:sp>
    </p:spTree>
    <p:extLst>
      <p:ext uri="{BB962C8B-B14F-4D97-AF65-F5344CB8AC3E}">
        <p14:creationId xmlns:p14="http://schemas.microsoft.com/office/powerpoint/2010/main" val="236575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Every </a:t>
            </a:r>
            <a:r>
              <a:rPr lang="en-US" sz="3200" dirty="0"/>
              <a:t>load/store translated to physical </a:t>
            </a:r>
            <a:r>
              <a:rPr lang="en-US" sz="3200" dirty="0" smtClean="0"/>
              <a:t>addresses.</a:t>
            </a:r>
          </a:p>
          <a:p>
            <a:r>
              <a:rPr lang="en-US" dirty="0" smtClean="0"/>
              <a:t>To </a:t>
            </a:r>
            <a:r>
              <a:rPr lang="en-US" dirty="0"/>
              <a:t>write to virtual memory:</a:t>
            </a:r>
          </a:p>
          <a:p>
            <a:pPr lvl="1"/>
            <a:r>
              <a:rPr lang="en-US" dirty="0"/>
              <a:t>Look up </a:t>
            </a:r>
            <a:r>
              <a:rPr lang="en-US" dirty="0" err="1"/>
              <a:t>vaddr</a:t>
            </a:r>
            <a:r>
              <a:rPr lang="en-US" dirty="0"/>
              <a:t> to </a:t>
            </a:r>
            <a:r>
              <a:rPr lang="en-US" dirty="0" err="1"/>
              <a:t>paddr</a:t>
            </a:r>
            <a:r>
              <a:rPr lang="en-US" dirty="0"/>
              <a:t> translation in page table.</a:t>
            </a:r>
          </a:p>
          <a:p>
            <a:pPr lvl="1"/>
            <a:r>
              <a:rPr lang="en-US" dirty="0"/>
              <a:t>Then write to physical memory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Page Table Miss:</a:t>
            </a:r>
            <a:r>
              <a:rPr lang="en-US" b="1" dirty="0" smtClean="0">
                <a:solidFill>
                  <a:srgbClr val="000000"/>
                </a:solidFill>
              </a:rPr>
              <a:t> Page fault</a:t>
            </a:r>
            <a:endParaRPr lang="en-US" b="1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load the </a:t>
            </a:r>
            <a:r>
              <a:rPr lang="en-US" dirty="0" smtClean="0"/>
              <a:t>page on disk and </a:t>
            </a:r>
            <a:r>
              <a:rPr lang="en-US" dirty="0"/>
              <a:t>retry </a:t>
            </a:r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kill </a:t>
            </a:r>
            <a:r>
              <a:rPr lang="en-US" dirty="0"/>
              <a:t>program if the page really doesn’t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tell </a:t>
            </a:r>
            <a:r>
              <a:rPr lang="en-US" dirty="0"/>
              <a:t>the program it made a mistake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is too slow!!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Solution: Instead of looking up translations on Page Tables, cache them:</a:t>
            </a:r>
          </a:p>
          <a:p>
            <a:endParaRPr lang="en-US" dirty="0"/>
          </a:p>
          <a:p>
            <a:r>
              <a:rPr lang="en-US" dirty="0" smtClean="0"/>
              <a:t>TLB (Translation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Buffer)</a:t>
            </a:r>
          </a:p>
          <a:p>
            <a:pPr lvl="1"/>
            <a:r>
              <a:rPr lang="en-US" dirty="0"/>
              <a:t>A small, very fast cache of recent address mappings</a:t>
            </a:r>
          </a:p>
          <a:p>
            <a:pPr lvl="2"/>
            <a:r>
              <a:rPr lang="en-US" sz="2800" dirty="0"/>
              <a:t>TLB hit: avoids </a:t>
            </a:r>
            <a:r>
              <a:rPr lang="en-US" sz="2800" dirty="0" err="1"/>
              <a:t>PageTable</a:t>
            </a:r>
            <a:r>
              <a:rPr lang="en-US" sz="2800" dirty="0"/>
              <a:t> lookup</a:t>
            </a:r>
          </a:p>
          <a:p>
            <a:pPr lvl="2"/>
            <a:r>
              <a:rPr lang="en-US" sz="2800" dirty="0"/>
              <a:t>TLB miss: do </a:t>
            </a:r>
            <a:r>
              <a:rPr lang="en-US" sz="2800" dirty="0" err="1"/>
              <a:t>PageTable</a:t>
            </a:r>
            <a:r>
              <a:rPr lang="en-US" sz="2800" dirty="0"/>
              <a:t> lookup, cache result for later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1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Lookup Procedure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97" y="1600200"/>
            <a:ext cx="73437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57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</a:t>
            </a:r>
            <a:r>
              <a:rPr lang="en-US" dirty="0" smtClean="0"/>
              <a:t>MIPS simulator </a:t>
            </a:r>
            <a:r>
              <a:rPr lang="en-US" dirty="0"/>
              <a:t>to simulate virtual </a:t>
            </a:r>
            <a:r>
              <a:rPr lang="en-US" dirty="0" smtClean="0"/>
              <a:t>memory!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a shared memory system call with copy-on-write semantics.</a:t>
            </a:r>
          </a:p>
        </p:txBody>
      </p:sp>
    </p:spTree>
    <p:extLst>
      <p:ext uri="{BB962C8B-B14F-4D97-AF65-F5344CB8AC3E}">
        <p14:creationId xmlns:p14="http://schemas.microsoft.com/office/powerpoint/2010/main" val="873845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quick reminder: 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Leftshift</a:t>
            </a:r>
            <a:r>
              <a:rPr lang="en-US" sz="2400" dirty="0" smtClean="0"/>
              <a:t> </a:t>
            </a:r>
            <a:r>
              <a:rPr lang="en-US" sz="2400" dirty="0"/>
              <a:t>a variable A to the left by 5 bits and store it in A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 = A &lt;&lt; 5;</a:t>
            </a:r>
            <a:endParaRPr lang="en-US" sz="2400" dirty="0"/>
          </a:p>
          <a:p>
            <a:r>
              <a:rPr lang="en-US" sz="2400" dirty="0" err="1"/>
              <a:t>Rightshift</a:t>
            </a:r>
            <a:r>
              <a:rPr lang="en-US" sz="2400" dirty="0"/>
              <a:t> a variable A to the left by 5 bits and store it in A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 = A &gt;&gt; 5;</a:t>
            </a:r>
            <a:endParaRPr lang="en-US" sz="2400" dirty="0"/>
          </a:p>
          <a:p>
            <a:r>
              <a:rPr lang="en-US" sz="2400" dirty="0"/>
              <a:t>AND, OR, and XOR two variables and store them into a third variable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z = x &amp; y;	z = x | y;	z = x ^ y;</a:t>
            </a:r>
            <a:endParaRPr lang="en-US" sz="2400" dirty="0"/>
          </a:p>
          <a:p>
            <a:r>
              <a:rPr lang="en-US" sz="2400" dirty="0"/>
              <a:t>Change a variable into its negation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z = ~z;</a:t>
            </a:r>
          </a:p>
        </p:txBody>
      </p:sp>
    </p:spTree>
    <p:extLst>
      <p:ext uri="{BB962C8B-B14F-4D97-AF65-F5344CB8AC3E}">
        <p14:creationId xmlns:p14="http://schemas.microsoft.com/office/powerpoint/2010/main" val="432510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Page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Context Register (c0r4) contains a pointer to a 4096-byte page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/>
              <a:t>4096 Bytes = 2</a:t>
            </a:r>
            <a:r>
              <a:rPr lang="en-US" baseline="30000" dirty="0"/>
              <a:t>12</a:t>
            </a:r>
            <a:r>
              <a:rPr lang="en-US" dirty="0"/>
              <a:t> Bytes </a:t>
            </a:r>
            <a:r>
              <a:rPr lang="en-US" dirty="0">
                <a:sym typeface="Wingdings"/>
              </a:rPr>
              <a:t> We need </a:t>
            </a:r>
            <a:r>
              <a:rPr lang="en-US" dirty="0"/>
              <a:t>20</a:t>
            </a:r>
            <a:r>
              <a:rPr lang="en-US" baseline="30000" dirty="0"/>
              <a:t> </a:t>
            </a:r>
            <a:r>
              <a:rPr lang="en-US" dirty="0" smtClean="0"/>
              <a:t>bits!</a:t>
            </a:r>
          </a:p>
          <a:p>
            <a:r>
              <a:rPr lang="en-US" dirty="0"/>
              <a:t>Each of the 4-byte page directory entries (PDEs) points to a 4096-byte page </a:t>
            </a:r>
            <a:r>
              <a:rPr lang="en-US" dirty="0" smtClean="0"/>
              <a:t>table.</a:t>
            </a:r>
          </a:p>
          <a:p>
            <a:pPr lvl="1"/>
            <a:r>
              <a:rPr lang="en-US" dirty="0" smtClean="0"/>
              <a:t>4096/4 = 1024 entries </a:t>
            </a:r>
            <a:r>
              <a:rPr lang="en-US" dirty="0" smtClean="0">
                <a:sym typeface="Wingdings"/>
              </a:rPr>
              <a:t> We need 10 bits!</a:t>
            </a:r>
            <a:endParaRPr lang="en-US" dirty="0" smtClean="0"/>
          </a:p>
          <a:p>
            <a:r>
              <a:rPr lang="en-US" dirty="0"/>
              <a:t>Each of the 4-byte page table entries (PTEs) points to a 4096-byte page of </a:t>
            </a:r>
            <a:r>
              <a:rPr lang="en-US" dirty="0" smtClean="0"/>
              <a:t>data.</a:t>
            </a:r>
          </a:p>
          <a:p>
            <a:pPr marL="742950" lvl="2" indent="-342900"/>
            <a:r>
              <a:rPr lang="en-US" dirty="0"/>
              <a:t>4096/4 = 1024 entries </a:t>
            </a:r>
            <a:r>
              <a:rPr lang="en-US" dirty="0">
                <a:sym typeface="Wingdings"/>
              </a:rPr>
              <a:t> We need 10 bits!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7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Page Table</a:t>
            </a:r>
          </a:p>
        </p:txBody>
      </p:sp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892909" y="19050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64309" y="5801380"/>
            <a:ext cx="838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c0r4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2874109" y="1905000"/>
            <a:ext cx="1981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4"/>
            </p:custDataLst>
          </p:nvPr>
        </p:nvSpPr>
        <p:spPr>
          <a:xfrm>
            <a:off x="4855308" y="1905000"/>
            <a:ext cx="2002692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5"/>
            </p:custDataLst>
          </p:nvPr>
        </p:nvSpPr>
        <p:spPr>
          <a:xfrm>
            <a:off x="7268133" y="18288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vaddr</a:t>
            </a:r>
            <a:endParaRPr lang="en-US" sz="2800" dirty="0" smtClean="0"/>
          </a:p>
        </p:txBody>
      </p:sp>
      <p:cxnSp>
        <p:nvCxnSpPr>
          <p:cNvPr id="16" name="Straight Arrow Connector 15"/>
          <p:cNvCxnSpPr/>
          <p:nvPr>
            <p:custDataLst>
              <p:tags r:id="rId6"/>
            </p:custDataLst>
          </p:nvPr>
        </p:nvCxnSpPr>
        <p:spPr>
          <a:xfrm flipV="1">
            <a:off x="1502509" y="5943600"/>
            <a:ext cx="609600" cy="101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7"/>
            </p:custDataLst>
          </p:nvPr>
        </p:nvCxnSpPr>
        <p:spPr>
          <a:xfrm>
            <a:off x="1731109" y="5257800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8"/>
            </p:custDataLst>
          </p:nvPr>
        </p:nvCxnSpPr>
        <p:spPr>
          <a:xfrm rot="5400000" flipH="1" flipV="1">
            <a:off x="245209" y="3771900"/>
            <a:ext cx="2971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9"/>
            </p:custDataLst>
          </p:nvPr>
        </p:nvSpPr>
        <p:spPr>
          <a:xfrm>
            <a:off x="2188309" y="511558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PDEntry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1883509" y="5953780"/>
            <a:ext cx="2294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1"/>
            </p:custDataLst>
          </p:nvPr>
        </p:nvCxnSpPr>
        <p:spPr>
          <a:xfrm>
            <a:off x="4169509" y="4191000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2"/>
            </p:custDataLst>
          </p:nvPr>
        </p:nvCxnSpPr>
        <p:spPr>
          <a:xfrm rot="5400000" flipH="1" flipV="1">
            <a:off x="3217009" y="3238500"/>
            <a:ext cx="19050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4572000" y="5267980"/>
            <a:ext cx="177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Table</a:t>
            </a:r>
          </a:p>
        </p:txBody>
      </p:sp>
      <p:sp>
        <p:nvSpPr>
          <p:cNvPr id="24" name="Rectangle 23"/>
          <p:cNvSpPr/>
          <p:nvPr>
            <p:custDataLst>
              <p:tags r:id="rId14"/>
            </p:custDataLst>
          </p:nvPr>
        </p:nvSpPr>
        <p:spPr>
          <a:xfrm>
            <a:off x="4648200" y="404878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PTEntry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>
            <p:custDataLst>
              <p:tags r:id="rId15"/>
            </p:custDataLst>
          </p:nvPr>
        </p:nvCxnSpPr>
        <p:spPr>
          <a:xfrm>
            <a:off x="3788509" y="5257800"/>
            <a:ext cx="762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>
            <p:custDataLst>
              <p:tags r:id="rId16"/>
            </p:custDataLst>
          </p:nvPr>
        </p:nvCxnSpPr>
        <p:spPr>
          <a:xfrm>
            <a:off x="6607909" y="3733800"/>
            <a:ext cx="304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84009" y="3009900"/>
            <a:ext cx="1447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6912709" y="41910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</a:t>
            </a: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6988909" y="25908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6988909" y="358140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1"/>
            </p:custDataLst>
          </p:nvPr>
        </p:nvCxnSpPr>
        <p:spPr>
          <a:xfrm>
            <a:off x="6226909" y="4189412"/>
            <a:ext cx="685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22"/>
            </p:custDataLst>
          </p:nvPr>
        </p:nvSpPr>
        <p:spPr>
          <a:xfrm>
            <a:off x="4648200" y="36576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23"/>
            </p:custDataLst>
          </p:nvPr>
        </p:nvSpPr>
        <p:spPr>
          <a:xfrm>
            <a:off x="2188309" y="43434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892909" y="1905000"/>
            <a:ext cx="39624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8499" y="2205335"/>
            <a:ext cx="6214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31                    22 21                  12  11                     </a:t>
            </a:r>
            <a:r>
              <a:rPr lang="en-US" sz="2400" dirty="0" smtClean="0"/>
              <a:t>0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40710" y="2048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address space per process!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800080"/>
                </a:solidFill>
                <a:latin typeface="Courier New"/>
                <a:cs typeface="Courier New"/>
              </a:rPr>
              <a:t>unsigned </a:t>
            </a:r>
            <a:r>
              <a:rPr lang="en-US" sz="2800" dirty="0" err="1">
                <a:solidFill>
                  <a:srgbClr val="800080"/>
                </a:solidFill>
                <a:latin typeface="Courier New"/>
                <a:cs typeface="Courier New"/>
              </a:rPr>
              <a:t>int</a:t>
            </a:r>
            <a:r>
              <a:rPr lang="en-US" sz="2800" dirty="0">
                <a:solidFill>
                  <a:srgbClr val="800080"/>
                </a:solidFill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create_address_space</a:t>
            </a:r>
            <a:r>
              <a:rPr lang="en-US" sz="2800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    </a:t>
            </a:r>
            <a:r>
              <a:rPr lang="en-US" sz="2800" dirty="0" smtClean="0">
                <a:solidFill>
                  <a:srgbClr val="800080"/>
                </a:solidFill>
                <a:latin typeface="Courier New"/>
                <a:cs typeface="Courier New"/>
              </a:rPr>
              <a:t>return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allocate_physical_page</a:t>
            </a:r>
            <a:r>
              <a:rPr lang="en-US" sz="2800" dirty="0">
                <a:latin typeface="Courier New"/>
                <a:cs typeface="Courier New"/>
              </a:rPr>
              <a:t>()&lt;&lt;</a:t>
            </a:r>
            <a:r>
              <a:rPr lang="en-US" sz="2800" dirty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}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dirty="0" err="1" smtClean="0">
                <a:latin typeface="Courier New"/>
                <a:cs typeface="Courier New"/>
              </a:rPr>
              <a:t>allocate_physical_page</a:t>
            </a:r>
            <a:r>
              <a:rPr lang="en-US" sz="2800" dirty="0" smtClean="0">
                <a:latin typeface="Courier New"/>
                <a:cs typeface="Courier New"/>
              </a:rPr>
              <a:t>()</a:t>
            </a:r>
            <a:r>
              <a:rPr lang="en-US" sz="2800" dirty="0" smtClean="0">
                <a:latin typeface="+mj-lt"/>
                <a:cs typeface="Courier New"/>
              </a:rPr>
              <a:t> returns </a:t>
            </a:r>
            <a:r>
              <a:rPr lang="en-US" sz="2800" dirty="0" smtClean="0"/>
              <a:t>a 32-bit physical </a:t>
            </a:r>
            <a:r>
              <a:rPr lang="en-US" sz="2800" dirty="0"/>
              <a:t>page </a:t>
            </a:r>
            <a:r>
              <a:rPr lang="en-US" sz="2800" dirty="0" smtClean="0"/>
              <a:t>number for </a:t>
            </a:r>
            <a:r>
              <a:rPr lang="en-US" sz="2800" dirty="0"/>
              <a:t>a free physical </a:t>
            </a:r>
            <a:r>
              <a:rPr lang="en-US" sz="2800" dirty="0" smtClean="0"/>
              <a:t>page</a:t>
            </a:r>
          </a:p>
          <a:p>
            <a:r>
              <a:rPr lang="en-US" sz="2800" dirty="0" smtClean="0"/>
              <a:t>We only need 20 bits to map into a page.</a:t>
            </a:r>
          </a:p>
          <a:p>
            <a:r>
              <a:rPr lang="en-US" sz="2800" dirty="0" smtClean="0"/>
              <a:t>Discard the left 12-bits and use the remaining 20 bits!</a:t>
            </a:r>
          </a:p>
          <a:p>
            <a:endParaRPr lang="en-US" sz="2800" dirty="0"/>
          </a:p>
          <a:p>
            <a:r>
              <a:rPr lang="en-US" sz="2800" dirty="0" smtClean="0"/>
              <a:t>Ex. If we had 1,000 things to refer to and ids from 0 to 10,000, we would only use the last 3 digits! Same logic.</a:t>
            </a:r>
          </a:p>
          <a:p>
            <a:pPr marL="0" indent="0">
              <a:buNone/>
            </a:pPr>
            <a:r>
              <a:rPr lang="en-US" sz="2800" dirty="0">
                <a:latin typeface="+mj-lt"/>
                <a:cs typeface="Courier New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38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Virtual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/>
              <a:t>We want to run multiple processes at the same time!</a:t>
            </a:r>
          </a:p>
          <a:p>
            <a:r>
              <a:rPr lang="en-US" dirty="0" smtClean="0"/>
              <a:t>Even if we have multiple CPUs, addresses used by multiple processes will conflict!</a:t>
            </a:r>
          </a:p>
          <a:p>
            <a:r>
              <a:rPr lang="en-US" dirty="0" smtClean="0"/>
              <a:t>Even if they do not conflict, they may not fit in memory together!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47268" y="5105400"/>
            <a:ext cx="7863332" cy="1569660"/>
            <a:chOff x="747268" y="5105400"/>
            <a:chExt cx="7863332" cy="1569660"/>
          </a:xfrm>
        </p:grpSpPr>
        <p:sp>
          <p:nvSpPr>
            <p:cNvPr id="7" name="TextBox 6"/>
            <p:cNvSpPr txBox="1"/>
            <p:nvPr/>
          </p:nvSpPr>
          <p:spPr>
            <a:xfrm>
              <a:off x="823468" y="5105400"/>
              <a:ext cx="771093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00"/>
                  </a:solidFill>
                </a:rPr>
                <a:t>Solution: </a:t>
              </a:r>
              <a:r>
                <a:rPr lang="en-US" sz="3200" dirty="0" smtClean="0">
                  <a:solidFill>
                    <a:srgbClr val="000000"/>
                  </a:solidFill>
                </a:rPr>
                <a:t>Use a Mapping!</a:t>
              </a:r>
              <a:endParaRPr lang="en-US" sz="3200" dirty="0" smtClean="0">
                <a:solidFill>
                  <a:srgbClr val="000000"/>
                </a:solidFill>
              </a:endParaRPr>
            </a:p>
            <a:p>
              <a:r>
                <a:rPr lang="en-US" sz="3200" dirty="0" smtClean="0">
                  <a:solidFill>
                    <a:srgbClr val="000000"/>
                  </a:solidFill>
                </a:rPr>
                <a:t>Map </a:t>
              </a:r>
              <a:r>
                <a:rPr lang="en-US" sz="3200" dirty="0" smtClean="0">
                  <a:solidFill>
                    <a:srgbClr val="000000"/>
                  </a:solidFill>
                </a:rPr>
                <a:t>a </a:t>
              </a:r>
              <a:r>
                <a:rPr lang="en-US" sz="3200" b="1" dirty="0" smtClean="0">
                  <a:solidFill>
                    <a:srgbClr val="000000"/>
                  </a:solidFill>
                </a:rPr>
                <a:t>Virtual Address (generated by CPU)</a:t>
              </a:r>
            </a:p>
            <a:p>
              <a:r>
                <a:rPr lang="en-US" sz="3200" dirty="0">
                  <a:solidFill>
                    <a:srgbClr val="000000"/>
                  </a:solidFill>
                </a:rPr>
                <a:t>t</a:t>
              </a:r>
              <a:r>
                <a:rPr lang="en-US" sz="3200" dirty="0" smtClean="0">
                  <a:solidFill>
                    <a:srgbClr val="000000"/>
                  </a:solidFill>
                </a:rPr>
                <a:t>o a</a:t>
              </a:r>
              <a:r>
                <a:rPr lang="en-US" sz="3200" b="1" dirty="0" smtClean="0">
                  <a:solidFill>
                    <a:srgbClr val="000000"/>
                  </a:solidFill>
                </a:rPr>
                <a:t> Physical Address (in memory</a:t>
              </a:r>
              <a:r>
                <a:rPr lang="en-US" sz="3200" b="1" dirty="0" smtClean="0">
                  <a:solidFill>
                    <a:srgbClr val="000000"/>
                  </a:solidFill>
                </a:rPr>
                <a:t>)!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47268" y="5181600"/>
              <a:ext cx="7863332" cy="1417260"/>
            </a:xfrm>
            <a:prstGeom prst="round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430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page!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Returns the physical page number </a:t>
            </a:r>
            <a:r>
              <a:rPr lang="en-US" dirty="0" smtClean="0"/>
              <a:t>for a given virtual address.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map_page</a:t>
            </a:r>
            <a:r>
              <a:rPr lang="en-US" dirty="0" smtClean="0">
                <a:latin typeface="Courier New"/>
                <a:cs typeface="Courier New"/>
              </a:rPr>
              <a:t>(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context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/*</a:t>
            </a:r>
            <a:r>
              <a:rPr lang="en-US" dirty="0"/>
              <a:t>page number for the </a:t>
            </a:r>
            <a:r>
              <a:rPr lang="en-US" dirty="0" err="1" smtClean="0"/>
              <a:t>PageDir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vaddr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smtClean="0"/>
              <a:t>/* virtual address*/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writable, </a:t>
            </a:r>
            <a:r>
              <a:rPr lang="en-US" dirty="0"/>
              <a:t>/* zero for read-only, non-zero for writable *</a:t>
            </a:r>
            <a:r>
              <a:rPr lang="en-US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executable </a:t>
            </a:r>
            <a:r>
              <a:rPr lang="en-US" dirty="0"/>
              <a:t>/* zero for no-execute, non-zero for executable *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 </a:t>
            </a:r>
            <a:r>
              <a:rPr lang="en-US" sz="3400" dirty="0" smtClean="0"/>
              <a:t>Check where </a:t>
            </a:r>
            <a:r>
              <a:rPr lang="en-US" sz="3400" dirty="0" err="1" smtClean="0"/>
              <a:t>map_page</a:t>
            </a:r>
            <a:r>
              <a:rPr lang="en-US" sz="3400" dirty="0" smtClean="0"/>
              <a:t> is called:</a:t>
            </a:r>
          </a:p>
          <a:p>
            <a:pPr lvl="1"/>
            <a:r>
              <a:rPr lang="en-US" sz="3400" dirty="0" smtClean="0"/>
              <a:t>Context is CPR[0][4]: Context Register</a:t>
            </a:r>
          </a:p>
          <a:p>
            <a:pPr lvl="1"/>
            <a:r>
              <a:rPr lang="en-US" sz="3400" dirty="0" smtClean="0"/>
              <a:t>Upper </a:t>
            </a:r>
            <a:r>
              <a:rPr lang="en-US" sz="3400" dirty="0"/>
              <a:t>20 bits of CPR[0][4] is the page number for the </a:t>
            </a:r>
            <a:r>
              <a:rPr lang="en-US" sz="3400" dirty="0" err="1" smtClean="0"/>
              <a:t>PageDir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047759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indexes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a 32-bit Virtual Address </a:t>
            </a:r>
            <a:r>
              <a:rPr lang="en-US" dirty="0" err="1" smtClean="0">
                <a:latin typeface="Courier New"/>
                <a:cs typeface="Courier New"/>
              </a:rPr>
              <a:t>vaddr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Get </a:t>
            </a:r>
            <a:r>
              <a:rPr lang="en-US" dirty="0"/>
              <a:t>the index of the page directory entry and the index of the page table </a:t>
            </a:r>
            <a:r>
              <a:rPr lang="en-US" dirty="0" smtClean="0"/>
              <a:t>entry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8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800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pd_index</a:t>
            </a:r>
            <a:r>
              <a:rPr lang="en-US" sz="2800" dirty="0">
                <a:latin typeface="Courier New"/>
                <a:cs typeface="Courier New"/>
              </a:rPr>
              <a:t> = </a:t>
            </a:r>
            <a:r>
              <a:rPr lang="en-US" sz="2800" dirty="0" err="1">
                <a:latin typeface="Courier New"/>
                <a:cs typeface="Courier New"/>
              </a:rPr>
              <a:t>vaddr</a:t>
            </a:r>
            <a:r>
              <a:rPr lang="en-US" sz="2800" dirty="0">
                <a:latin typeface="Courier New"/>
                <a:cs typeface="Courier New"/>
              </a:rPr>
              <a:t> &gt;&gt; </a:t>
            </a:r>
            <a:r>
              <a:rPr lang="en-US" sz="2800" dirty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/>
                <a:cs typeface="Courier New"/>
              </a:rPr>
              <a:t>// We only need the left 10 bits!</a:t>
            </a:r>
            <a:endParaRPr lang="en-US" sz="28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8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800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pt_index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=(</a:t>
            </a:r>
            <a:r>
              <a:rPr lang="en-US" sz="2800" dirty="0" err="1" smtClean="0">
                <a:latin typeface="Courier New"/>
                <a:cs typeface="Courier New"/>
              </a:rPr>
              <a:t>vaddr</a:t>
            </a:r>
            <a:r>
              <a:rPr lang="en-US" sz="2800" dirty="0" smtClean="0">
                <a:latin typeface="Courier New"/>
                <a:cs typeface="Courier New"/>
              </a:rPr>
              <a:t>&lt;&lt;</a:t>
            </a:r>
            <a:r>
              <a:rPr lang="en-US" sz="2800" dirty="0" smtClean="0">
                <a:solidFill>
                  <a:srgbClr val="0000FF"/>
                </a:solidFill>
                <a:latin typeface="Courier New"/>
                <a:cs typeface="Courier New"/>
              </a:rPr>
              <a:t>10</a:t>
            </a:r>
            <a:r>
              <a:rPr lang="en-US" sz="2800" dirty="0" smtClean="0">
                <a:latin typeface="Courier New"/>
                <a:cs typeface="Courier New"/>
              </a:rPr>
              <a:t>)&gt;</a:t>
            </a:r>
            <a:r>
              <a:rPr lang="en-US" sz="2800" dirty="0">
                <a:latin typeface="Courier New"/>
                <a:cs typeface="Courier New"/>
              </a:rPr>
              <a:t>&gt; </a:t>
            </a:r>
            <a:r>
              <a:rPr lang="en-US" sz="2800" dirty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/>
                <a:cs typeface="Courier New"/>
              </a:rPr>
              <a:t>// We only need the second left 10 bits!</a:t>
            </a:r>
            <a:endParaRPr lang="en-US" sz="2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068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Page Table</a:t>
            </a:r>
          </a:p>
        </p:txBody>
      </p:sp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892909" y="19050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64309" y="5801380"/>
            <a:ext cx="838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c0r4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2874109" y="1905000"/>
            <a:ext cx="1981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4"/>
            </p:custDataLst>
          </p:nvPr>
        </p:nvSpPr>
        <p:spPr>
          <a:xfrm>
            <a:off x="4855308" y="1905000"/>
            <a:ext cx="2002691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5"/>
            </p:custDataLst>
          </p:nvPr>
        </p:nvSpPr>
        <p:spPr>
          <a:xfrm>
            <a:off x="7268133" y="18288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vaddr</a:t>
            </a:r>
            <a:endParaRPr lang="en-US" sz="2800" dirty="0" smtClean="0"/>
          </a:p>
        </p:txBody>
      </p:sp>
      <p:cxnSp>
        <p:nvCxnSpPr>
          <p:cNvPr id="16" name="Straight Arrow Connector 15"/>
          <p:cNvCxnSpPr/>
          <p:nvPr>
            <p:custDataLst>
              <p:tags r:id="rId6"/>
            </p:custDataLst>
          </p:nvPr>
        </p:nvCxnSpPr>
        <p:spPr>
          <a:xfrm flipV="1">
            <a:off x="1502509" y="5943600"/>
            <a:ext cx="609600" cy="101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7"/>
            </p:custDataLst>
          </p:nvPr>
        </p:nvCxnSpPr>
        <p:spPr>
          <a:xfrm>
            <a:off x="1731109" y="5257800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8"/>
            </p:custDataLst>
          </p:nvPr>
        </p:nvCxnSpPr>
        <p:spPr>
          <a:xfrm rot="5400000" flipH="1" flipV="1">
            <a:off x="245209" y="3771900"/>
            <a:ext cx="2971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9"/>
            </p:custDataLst>
          </p:nvPr>
        </p:nvSpPr>
        <p:spPr>
          <a:xfrm>
            <a:off x="2188309" y="511558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PDEntry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1883509" y="5953780"/>
            <a:ext cx="2294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1"/>
            </p:custDataLst>
          </p:nvPr>
        </p:nvCxnSpPr>
        <p:spPr>
          <a:xfrm>
            <a:off x="4169509" y="4191000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2"/>
            </p:custDataLst>
          </p:nvPr>
        </p:nvCxnSpPr>
        <p:spPr>
          <a:xfrm rot="5400000" flipH="1" flipV="1">
            <a:off x="3217009" y="3238500"/>
            <a:ext cx="19050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4572000" y="5267980"/>
            <a:ext cx="177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Table</a:t>
            </a:r>
          </a:p>
        </p:txBody>
      </p:sp>
      <p:sp>
        <p:nvSpPr>
          <p:cNvPr id="24" name="Rectangle 23"/>
          <p:cNvSpPr/>
          <p:nvPr>
            <p:custDataLst>
              <p:tags r:id="rId14"/>
            </p:custDataLst>
          </p:nvPr>
        </p:nvSpPr>
        <p:spPr>
          <a:xfrm>
            <a:off x="4648200" y="404878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PTEntry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>
            <p:custDataLst>
              <p:tags r:id="rId15"/>
            </p:custDataLst>
          </p:nvPr>
        </p:nvCxnSpPr>
        <p:spPr>
          <a:xfrm>
            <a:off x="3788509" y="5257800"/>
            <a:ext cx="762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>
            <p:custDataLst>
              <p:tags r:id="rId16"/>
            </p:custDataLst>
          </p:nvPr>
        </p:nvCxnSpPr>
        <p:spPr>
          <a:xfrm>
            <a:off x="6607909" y="3733800"/>
            <a:ext cx="304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84009" y="3009900"/>
            <a:ext cx="1447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6912709" y="41910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</a:t>
            </a: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6988909" y="25908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6988909" y="3581400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1"/>
            </p:custDataLst>
          </p:nvPr>
        </p:nvCxnSpPr>
        <p:spPr>
          <a:xfrm>
            <a:off x="6226909" y="4189412"/>
            <a:ext cx="685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22"/>
            </p:custDataLst>
          </p:nvPr>
        </p:nvSpPr>
        <p:spPr>
          <a:xfrm>
            <a:off x="4648200" y="36576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23"/>
            </p:custDataLst>
          </p:nvPr>
        </p:nvSpPr>
        <p:spPr>
          <a:xfrm>
            <a:off x="2188309" y="4343400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892909" y="1905000"/>
            <a:ext cx="39624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8499" y="2205335"/>
            <a:ext cx="6214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31                    22 21                  12  11                     </a:t>
            </a:r>
            <a:r>
              <a:rPr lang="en-US" sz="2400" dirty="0" smtClean="0"/>
              <a:t>0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40710" y="2048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2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PDE!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/>
              <a:t>Get the page directory entry!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800080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800080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srgbClr val="800080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*directory = (</a:t>
            </a:r>
            <a:r>
              <a:rPr lang="en-US" sz="2400" dirty="0">
                <a:solidFill>
                  <a:srgbClr val="800080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800080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latin typeface="Courier New"/>
                <a:cs typeface="Courier New"/>
              </a:rPr>
              <a:t>*)</a:t>
            </a:r>
            <a:r>
              <a:rPr lang="en-US" sz="2400" dirty="0" err="1">
                <a:latin typeface="Courier New"/>
                <a:cs typeface="Courier New"/>
              </a:rPr>
              <a:t>dereference_physical_page</a:t>
            </a:r>
            <a:r>
              <a:rPr lang="en-US" sz="2400" dirty="0">
                <a:latin typeface="Courier New"/>
                <a:cs typeface="Courier New"/>
              </a:rPr>
              <a:t>(context &gt;&gt;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  <a:r>
              <a:rPr lang="en-US" sz="2400" dirty="0">
                <a:latin typeface="Courier New"/>
                <a:cs typeface="Courier New"/>
              </a:rPr>
              <a:t>)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 // Page number for page </a:t>
            </a:r>
            <a:r>
              <a:rPr lang="en-US" sz="2400" spc="-150" dirty="0" err="1" smtClean="0">
                <a:solidFill>
                  <a:srgbClr val="008000"/>
                </a:solidFill>
                <a:latin typeface="Courier New"/>
                <a:cs typeface="Courier New"/>
              </a:rPr>
              <a:t>dir</a:t>
            </a:r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 is in c0r4 (context)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// We only need the left 20 bits: rest is reserved!</a:t>
            </a:r>
            <a:endParaRPr lang="en-US" sz="2400" spc="-15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pde</a:t>
            </a:r>
            <a:r>
              <a:rPr lang="en-US" sz="2400" dirty="0">
                <a:latin typeface="Courier New"/>
                <a:cs typeface="Courier New"/>
              </a:rPr>
              <a:t> = directory[</a:t>
            </a:r>
            <a:r>
              <a:rPr lang="en-US" sz="2400" dirty="0" err="1">
                <a:latin typeface="Courier New"/>
                <a:cs typeface="Courier New"/>
              </a:rPr>
              <a:t>pd_index</a:t>
            </a:r>
            <a:r>
              <a:rPr lang="en-US" sz="2400" dirty="0">
                <a:latin typeface="Courier New"/>
                <a:cs typeface="Courier New"/>
              </a:rPr>
              <a:t>]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// Get the page directory entry!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530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PDE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NO?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/>
              <a:t>Allocate a fresh page for the Page Table!</a:t>
            </a:r>
          </a:p>
          <a:p>
            <a:r>
              <a:rPr lang="en-US" dirty="0" smtClean="0"/>
              <a:t>Update the Page Directory!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>
              <a:latin typeface="Courier New"/>
              <a:cs typeface="Courier New"/>
            </a:endParaRPr>
          </a:p>
          <a:p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8100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80"/>
                </a:solidFill>
                <a:latin typeface="Courier New"/>
                <a:cs typeface="Courier New"/>
              </a:rPr>
              <a:t>if</a:t>
            </a:r>
            <a:r>
              <a:rPr lang="en-US" sz="2400" dirty="0">
                <a:latin typeface="Courier New"/>
                <a:cs typeface="Courier New"/>
              </a:rPr>
              <a:t>(!(</a:t>
            </a:r>
            <a:r>
              <a:rPr lang="en-US" sz="2400" dirty="0" err="1">
                <a:latin typeface="Courier New"/>
                <a:cs typeface="Courier New"/>
              </a:rPr>
              <a:t>pde</a:t>
            </a:r>
            <a:r>
              <a:rPr lang="en-US" sz="2400" dirty="0">
                <a:latin typeface="Courier New"/>
                <a:cs typeface="Courier New"/>
              </a:rPr>
              <a:t> &amp;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lang="en-US" sz="2400" dirty="0">
                <a:latin typeface="Courier New"/>
                <a:cs typeface="Courier New"/>
              </a:rPr>
              <a:t>)){</a:t>
            </a:r>
          </a:p>
          <a:p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  <a:cs typeface="Courier New"/>
              </a:rPr>
              <a:t>unsigned </a:t>
            </a:r>
            <a:r>
              <a:rPr lang="en-US" sz="2000" dirty="0" err="1">
                <a:solidFill>
                  <a:srgbClr val="800080"/>
                </a:solidFill>
                <a:latin typeface="Courier New"/>
                <a:cs typeface="Courier New"/>
              </a:rPr>
              <a:t>int</a:t>
            </a:r>
            <a:r>
              <a:rPr lang="en-US" sz="2000" dirty="0">
                <a:solidFill>
                  <a:srgbClr val="800080"/>
                </a:solidFill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newptbl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= </a:t>
            </a:r>
            <a:r>
              <a:rPr lang="en-US" sz="2000" dirty="0" err="1" smtClean="0">
                <a:latin typeface="Courier New"/>
                <a:cs typeface="Courier New"/>
              </a:rPr>
              <a:t>allocate_physical_page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r>
              <a:rPr lang="pl-PL" sz="2400" dirty="0">
                <a:latin typeface="Courier New"/>
                <a:cs typeface="Courier New"/>
              </a:rPr>
              <a:t>  </a:t>
            </a:r>
            <a:r>
              <a:rPr lang="pl-PL" sz="2400" dirty="0" err="1" smtClean="0">
                <a:latin typeface="Courier New"/>
                <a:cs typeface="Courier New"/>
              </a:rPr>
              <a:t>pde</a:t>
            </a:r>
            <a:r>
              <a:rPr lang="pl-PL" sz="2400" dirty="0" smtClean="0">
                <a:latin typeface="Courier New"/>
                <a:cs typeface="Courier New"/>
              </a:rPr>
              <a:t> </a:t>
            </a:r>
            <a:r>
              <a:rPr lang="pl-PL" sz="2400" dirty="0">
                <a:latin typeface="Courier New"/>
                <a:cs typeface="Courier New"/>
              </a:rPr>
              <a:t>= (</a:t>
            </a:r>
            <a:r>
              <a:rPr lang="pl-PL" sz="2400" dirty="0" err="1">
                <a:latin typeface="Courier New"/>
                <a:cs typeface="Courier New"/>
              </a:rPr>
              <a:t>newptbl</a:t>
            </a:r>
            <a:r>
              <a:rPr lang="pl-PL" sz="2400" dirty="0">
                <a:latin typeface="Courier New"/>
                <a:cs typeface="Courier New"/>
              </a:rPr>
              <a:t> &lt;&lt; </a:t>
            </a:r>
            <a:r>
              <a:rPr lang="pl-PL" sz="2400" dirty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  <a:r>
              <a:rPr lang="pl-PL" sz="2400" dirty="0">
                <a:latin typeface="Courier New"/>
                <a:cs typeface="Courier New"/>
              </a:rPr>
              <a:t>) | </a:t>
            </a:r>
            <a:r>
              <a:rPr lang="pl-PL" sz="2400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lang="pl-PL" sz="2400" dirty="0" smtClean="0">
                <a:latin typeface="Courier New"/>
                <a:cs typeface="Courier New"/>
              </a:rPr>
              <a:t>;</a:t>
            </a:r>
          </a:p>
          <a:p>
            <a:r>
              <a:rPr lang="pl-PL" sz="2400" dirty="0" smtClean="0">
                <a:latin typeface="Courier New"/>
                <a:cs typeface="Courier New"/>
              </a:rPr>
              <a:t>  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// We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only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care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about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the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right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20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bits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  <a:endParaRPr lang="pl-PL" sz="2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pl-PL" sz="2400" dirty="0" smtClean="0">
                <a:latin typeface="Courier New"/>
                <a:cs typeface="Courier New"/>
              </a:rPr>
              <a:t>  </a:t>
            </a:r>
            <a:r>
              <a:rPr lang="pl-PL" sz="2400" dirty="0" err="1" smtClean="0">
                <a:latin typeface="Courier New"/>
                <a:cs typeface="Courier New"/>
              </a:rPr>
              <a:t>directory</a:t>
            </a:r>
            <a:r>
              <a:rPr lang="pl-PL" sz="2400" dirty="0">
                <a:latin typeface="Courier New"/>
                <a:cs typeface="Courier New"/>
              </a:rPr>
              <a:t>[</a:t>
            </a:r>
            <a:r>
              <a:rPr lang="pl-PL" sz="2400" dirty="0" err="1">
                <a:latin typeface="Courier New"/>
                <a:cs typeface="Courier New"/>
              </a:rPr>
              <a:t>pd_index</a:t>
            </a:r>
            <a:r>
              <a:rPr lang="pl-PL" sz="2400" dirty="0">
                <a:latin typeface="Courier New"/>
                <a:cs typeface="Courier New"/>
              </a:rPr>
              <a:t>] = </a:t>
            </a:r>
            <a:r>
              <a:rPr lang="pl-PL" sz="2400" dirty="0" err="1">
                <a:latin typeface="Courier New"/>
                <a:cs typeface="Courier New"/>
              </a:rPr>
              <a:t>pde</a:t>
            </a:r>
            <a:r>
              <a:rPr lang="pl-PL" sz="2400" dirty="0">
                <a:latin typeface="Courier New"/>
                <a:cs typeface="Courier New"/>
              </a:rPr>
              <a:t>;</a:t>
            </a:r>
          </a:p>
          <a:p>
            <a:r>
              <a:rPr lang="pl-PL" sz="2400" dirty="0" smtClean="0">
                <a:latin typeface="Courier New"/>
                <a:cs typeface="Courier New"/>
              </a:rPr>
              <a:t>}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74160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know that PDE valid!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page table entry!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8194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*</a:t>
            </a:r>
            <a:r>
              <a:rPr lang="en-US" sz="2400" dirty="0" err="1">
                <a:latin typeface="Courier New"/>
                <a:cs typeface="Courier New"/>
              </a:rPr>
              <a:t>page_table</a:t>
            </a:r>
            <a:r>
              <a:rPr lang="en-US" sz="2400" dirty="0">
                <a:latin typeface="Courier New"/>
                <a:cs typeface="Courier New"/>
              </a:rPr>
              <a:t> = (</a:t>
            </a:r>
            <a:r>
              <a:rPr lang="en-US" sz="2400" dirty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latin typeface="Courier New"/>
                <a:cs typeface="Courier New"/>
              </a:rPr>
              <a:t>*)</a:t>
            </a:r>
            <a:r>
              <a:rPr lang="en-US" sz="2400" dirty="0" err="1">
                <a:latin typeface="Courier New"/>
                <a:cs typeface="Courier New"/>
              </a:rPr>
              <a:t>dereference_physical_page</a:t>
            </a:r>
            <a:r>
              <a:rPr lang="en-US" sz="2400" dirty="0">
                <a:latin typeface="Courier New"/>
                <a:cs typeface="Courier New"/>
              </a:rPr>
              <a:t>(</a:t>
            </a:r>
            <a:r>
              <a:rPr lang="en-US" sz="2400" dirty="0" err="1">
                <a:latin typeface="Courier New"/>
                <a:cs typeface="Courier New"/>
              </a:rPr>
              <a:t>pde</a:t>
            </a:r>
            <a:r>
              <a:rPr lang="en-US" sz="2400" dirty="0">
                <a:latin typeface="Courier New"/>
                <a:cs typeface="Courier New"/>
              </a:rPr>
              <a:t> &gt;&gt;</a:t>
            </a:r>
            <a:r>
              <a:rPr lang="en-US" sz="2400" dirty="0">
                <a:solidFill>
                  <a:srgbClr val="3366FF"/>
                </a:solidFill>
                <a:latin typeface="Courier New"/>
                <a:cs typeface="Courier New"/>
              </a:rPr>
              <a:t> 12</a:t>
            </a:r>
            <a:r>
              <a:rPr lang="en-US" sz="2400" dirty="0">
                <a:latin typeface="Courier New"/>
                <a:cs typeface="Courier New"/>
              </a:rPr>
              <a:t>)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// We need only the next 10 bits in </a:t>
            </a:r>
            <a:r>
              <a:rPr lang="en-US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pde</a:t>
            </a:r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  <a:endParaRPr lang="en-US" sz="2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sz="2400" dirty="0" smtClean="0">
                <a:solidFill>
                  <a:srgbClr val="660066"/>
                </a:solidFill>
                <a:latin typeface="Courier New"/>
                <a:cs typeface="Courier New"/>
              </a:rPr>
              <a:t>unsigned </a:t>
            </a:r>
            <a:r>
              <a:rPr lang="en-US" sz="2400" dirty="0" err="1">
                <a:solidFill>
                  <a:srgbClr val="660066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srgbClr val="660066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pte</a:t>
            </a:r>
            <a:r>
              <a:rPr lang="en-US" sz="2400" dirty="0">
                <a:latin typeface="Courier New"/>
                <a:cs typeface="Courier New"/>
              </a:rPr>
              <a:t> = </a:t>
            </a:r>
            <a:r>
              <a:rPr lang="en-US" sz="2400" dirty="0" err="1">
                <a:latin typeface="Courier New"/>
                <a:cs typeface="Courier New"/>
              </a:rPr>
              <a:t>page_table</a:t>
            </a:r>
            <a:r>
              <a:rPr lang="en-US" sz="2400" dirty="0">
                <a:latin typeface="Courier New"/>
                <a:cs typeface="Courier New"/>
              </a:rPr>
              <a:t>[</a:t>
            </a:r>
            <a:r>
              <a:rPr lang="en-US" sz="2400" dirty="0" err="1">
                <a:latin typeface="Courier New"/>
                <a:cs typeface="Courier New"/>
              </a:rPr>
              <a:t>pt_index</a:t>
            </a:r>
            <a:r>
              <a:rPr lang="en-US" sz="2400" dirty="0">
                <a:latin typeface="Courier New"/>
                <a:cs typeface="Courier New"/>
              </a:rPr>
              <a:t>]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// We have the Page Table Entry now!</a:t>
            </a:r>
            <a:endParaRPr lang="en-US" sz="24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96164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PTE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NO?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/>
              <a:t>Allocate a fresh page!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80"/>
                </a:solidFill>
                <a:latin typeface="Courier New"/>
                <a:cs typeface="Courier New"/>
              </a:rPr>
              <a:t>if</a:t>
            </a:r>
            <a:r>
              <a:rPr lang="en-US" sz="2400" dirty="0">
                <a:latin typeface="Courier New"/>
                <a:cs typeface="Courier New"/>
              </a:rPr>
              <a:t>(!(</a:t>
            </a:r>
            <a:r>
              <a:rPr lang="en-US" sz="2400" dirty="0" err="1" smtClean="0">
                <a:latin typeface="Courier New"/>
                <a:cs typeface="Courier New"/>
              </a:rPr>
              <a:t>pte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&amp;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lang="en-US" sz="2400" dirty="0">
                <a:latin typeface="Courier New"/>
                <a:cs typeface="Courier New"/>
              </a:rPr>
              <a:t>)){</a:t>
            </a:r>
          </a:p>
          <a:p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  <a:cs typeface="Courier New"/>
              </a:rPr>
              <a:t>unsigned </a:t>
            </a:r>
            <a:r>
              <a:rPr lang="en-US" sz="2000" dirty="0" err="1">
                <a:solidFill>
                  <a:srgbClr val="800080"/>
                </a:solidFill>
                <a:latin typeface="Courier New"/>
                <a:cs typeface="Courier New"/>
              </a:rPr>
              <a:t>int</a:t>
            </a:r>
            <a:r>
              <a:rPr lang="en-US" sz="2000" dirty="0">
                <a:solidFill>
                  <a:srgbClr val="80008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page = </a:t>
            </a:r>
            <a:r>
              <a:rPr lang="en-US" sz="2000" dirty="0" err="1" smtClean="0">
                <a:latin typeface="Courier New"/>
                <a:cs typeface="Courier New"/>
              </a:rPr>
              <a:t>allocate_physical_page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r>
              <a:rPr lang="pl-PL" sz="2400" dirty="0">
                <a:latin typeface="Courier New"/>
                <a:cs typeface="Courier New"/>
              </a:rPr>
              <a:t>  </a:t>
            </a:r>
            <a:r>
              <a:rPr lang="pl-PL" sz="2400" dirty="0" err="1" smtClean="0">
                <a:latin typeface="Courier New"/>
                <a:cs typeface="Courier New"/>
              </a:rPr>
              <a:t>pte</a:t>
            </a:r>
            <a:r>
              <a:rPr lang="pl-PL" sz="2400" dirty="0" smtClean="0">
                <a:latin typeface="Courier New"/>
                <a:cs typeface="Courier New"/>
              </a:rPr>
              <a:t> </a:t>
            </a:r>
            <a:r>
              <a:rPr lang="pl-PL" sz="2400" dirty="0">
                <a:latin typeface="Courier New"/>
                <a:cs typeface="Courier New"/>
              </a:rPr>
              <a:t>= </a:t>
            </a:r>
            <a:r>
              <a:rPr lang="pl-PL" sz="2400" dirty="0" smtClean="0">
                <a:latin typeface="Courier New"/>
                <a:cs typeface="Courier New"/>
              </a:rPr>
              <a:t>(</a:t>
            </a:r>
            <a:r>
              <a:rPr lang="pl-PL" sz="2400" dirty="0" err="1" smtClean="0">
                <a:latin typeface="Courier New"/>
                <a:cs typeface="Courier New"/>
              </a:rPr>
              <a:t>page</a:t>
            </a:r>
            <a:r>
              <a:rPr lang="pl-PL" sz="2400" dirty="0" smtClean="0">
                <a:latin typeface="Courier New"/>
                <a:cs typeface="Courier New"/>
              </a:rPr>
              <a:t> </a:t>
            </a:r>
            <a:r>
              <a:rPr lang="pl-PL" sz="2400" dirty="0">
                <a:latin typeface="Courier New"/>
                <a:cs typeface="Courier New"/>
              </a:rPr>
              <a:t>&lt;&lt; </a:t>
            </a:r>
            <a:r>
              <a:rPr lang="pl-PL" sz="2400" dirty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  <a:r>
              <a:rPr lang="pl-PL" sz="2400" dirty="0" smtClean="0">
                <a:latin typeface="Courier New"/>
                <a:cs typeface="Courier New"/>
              </a:rPr>
              <a:t>);</a:t>
            </a:r>
          </a:p>
          <a:p>
            <a:r>
              <a:rPr lang="pl-PL" sz="2400" dirty="0" smtClean="0">
                <a:latin typeface="Courier New"/>
                <a:cs typeface="Courier New"/>
              </a:rPr>
              <a:t>  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// We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only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care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about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the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right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 20 </a:t>
            </a:r>
            <a:r>
              <a:rPr lang="pl-PL" sz="24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bits</a:t>
            </a:r>
            <a:r>
              <a:rPr lang="pl-PL" sz="2400" dirty="0" smtClean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  <a:endParaRPr lang="pl-PL" sz="2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pl-PL" sz="2400" dirty="0" smtClean="0">
                <a:latin typeface="Courier New"/>
                <a:cs typeface="Courier New"/>
              </a:rPr>
              <a:t>}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68790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so close!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permissions, update the page table entry!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5052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-150" dirty="0" err="1">
                <a:latin typeface="Courier New"/>
                <a:cs typeface="Courier New"/>
              </a:rPr>
              <a:t>page_table</a:t>
            </a:r>
            <a:r>
              <a:rPr lang="en-US" sz="2400" spc="-150" dirty="0">
                <a:latin typeface="Courier New"/>
                <a:cs typeface="Courier New"/>
              </a:rPr>
              <a:t>[</a:t>
            </a:r>
            <a:r>
              <a:rPr lang="en-US" sz="2400" spc="-150" dirty="0" err="1">
                <a:latin typeface="Courier New"/>
                <a:cs typeface="Courier New"/>
              </a:rPr>
              <a:t>pt_index</a:t>
            </a:r>
            <a:r>
              <a:rPr lang="en-US" sz="2400" spc="-150" dirty="0" smtClean="0">
                <a:latin typeface="Courier New"/>
                <a:cs typeface="Courier New"/>
              </a:rPr>
              <a:t>]= </a:t>
            </a:r>
            <a:r>
              <a:rPr lang="en-US" sz="2400" spc="-150" dirty="0" err="1" smtClean="0">
                <a:latin typeface="Courier New"/>
                <a:cs typeface="Courier New"/>
              </a:rPr>
              <a:t>pte</a:t>
            </a:r>
            <a:r>
              <a:rPr lang="en-US" sz="2400" spc="-150" dirty="0" smtClean="0">
                <a:latin typeface="Courier New"/>
                <a:cs typeface="Courier New"/>
              </a:rPr>
              <a:t> | (</a:t>
            </a:r>
            <a:r>
              <a:rPr lang="en-US" sz="2400" spc="-150" dirty="0">
                <a:latin typeface="Courier New"/>
                <a:cs typeface="Courier New"/>
              </a:rPr>
              <a:t>executable &lt;&lt;</a:t>
            </a:r>
            <a:r>
              <a:rPr lang="en-US" sz="2400" spc="-150" dirty="0">
                <a:solidFill>
                  <a:srgbClr val="0000FF"/>
                </a:solidFill>
                <a:latin typeface="Courier New"/>
                <a:cs typeface="Courier New"/>
              </a:rPr>
              <a:t> 2</a:t>
            </a:r>
            <a:r>
              <a:rPr lang="en-US" sz="2400" spc="-150" dirty="0" smtClean="0">
                <a:latin typeface="Courier New"/>
                <a:cs typeface="Courier New"/>
              </a:rPr>
              <a:t>)|</a:t>
            </a:r>
          </a:p>
          <a:p>
            <a:r>
              <a:rPr lang="en-US" sz="2400" spc="-150" dirty="0"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latin typeface="Courier New"/>
                <a:cs typeface="Courier New"/>
              </a:rPr>
              <a:t>                    (</a:t>
            </a:r>
            <a:r>
              <a:rPr lang="en-US" sz="2400" spc="-150" dirty="0">
                <a:latin typeface="Courier New"/>
                <a:cs typeface="Courier New"/>
              </a:rPr>
              <a:t>writable &lt;&lt;</a:t>
            </a:r>
            <a:r>
              <a:rPr lang="en-US" sz="2400" spc="-150" dirty="0">
                <a:solidFill>
                  <a:srgbClr val="0000FF"/>
                </a:solidFill>
                <a:latin typeface="Courier New"/>
                <a:cs typeface="Courier New"/>
              </a:rPr>
              <a:t> 1</a:t>
            </a:r>
            <a:r>
              <a:rPr lang="en-US" sz="2400" spc="-150" dirty="0">
                <a:latin typeface="Courier New"/>
                <a:cs typeface="Courier New"/>
              </a:rPr>
              <a:t>) |</a:t>
            </a:r>
            <a:r>
              <a:rPr lang="en-US" sz="2400" spc="-150" dirty="0">
                <a:solidFill>
                  <a:srgbClr val="0000FF"/>
                </a:solidFill>
                <a:latin typeface="Courier New"/>
                <a:cs typeface="Courier New"/>
              </a:rPr>
              <a:t> 1</a:t>
            </a:r>
            <a:r>
              <a:rPr lang="en-US" sz="2400" spc="-15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// Should be executable for instruction fetch!</a:t>
            </a:r>
          </a:p>
          <a:p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// Should be writable for writes!</a:t>
            </a:r>
          </a:p>
          <a:p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// Bits can be found in </a:t>
            </a:r>
            <a:r>
              <a:rPr lang="en-US" sz="2400" spc="-150" dirty="0" err="1" smtClean="0">
                <a:solidFill>
                  <a:srgbClr val="008000"/>
                </a:solidFill>
                <a:latin typeface="Courier New"/>
                <a:cs typeface="Courier New"/>
              </a:rPr>
              <a:t>mem.c</a:t>
            </a:r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400" spc="-150" dirty="0" smtClean="0">
                <a:solidFill>
                  <a:srgbClr val="008000"/>
                </a:solidFill>
                <a:latin typeface="Courier New"/>
                <a:cs typeface="Courier New"/>
                <a:sym typeface="Wingdings"/>
              </a:rPr>
              <a:t></a:t>
            </a:r>
            <a:endParaRPr lang="en-US" sz="2400" spc="-15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90623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the Physical Address for this Page!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124200"/>
            <a:ext cx="6464330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400" dirty="0">
                <a:solidFill>
                  <a:srgbClr val="008000"/>
                </a:solidFill>
                <a:latin typeface="Courier New"/>
                <a:cs typeface="Courier New"/>
              </a:rPr>
              <a:t>// Shift it back before returning!</a:t>
            </a:r>
            <a:endParaRPr lang="en-US" sz="2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is-IS" sz="2400" dirty="0" smtClean="0">
              <a:latin typeface="Courier New"/>
              <a:cs typeface="Courier New"/>
            </a:endParaRPr>
          </a:p>
          <a:p>
            <a:r>
              <a:rPr lang="is-IS" sz="2400" dirty="0" smtClean="0">
                <a:latin typeface="Courier New"/>
                <a:cs typeface="Courier New"/>
              </a:rPr>
              <a:t>return </a:t>
            </a:r>
            <a:r>
              <a:rPr lang="is-IS" sz="2400" dirty="0">
                <a:latin typeface="Courier New"/>
                <a:cs typeface="Courier New"/>
              </a:rPr>
              <a:t>pte &gt;&gt; </a:t>
            </a:r>
            <a:r>
              <a:rPr lang="is-IS" sz="2400" dirty="0">
                <a:solidFill>
                  <a:srgbClr val="0000FF"/>
                </a:solidFill>
                <a:latin typeface="Courier New"/>
                <a:cs typeface="Courier New"/>
              </a:rPr>
              <a:t>12</a:t>
            </a:r>
            <a:r>
              <a:rPr lang="is-IS" sz="2400" dirty="0" smtClean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68912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map_shared_page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To support </a:t>
            </a:r>
            <a:r>
              <a:rPr lang="en-US" dirty="0">
                <a:cs typeface="Courier New"/>
              </a:rPr>
              <a:t>shared, copy-on-write virtual </a:t>
            </a:r>
            <a:r>
              <a:rPr lang="en-US" dirty="0" smtClean="0">
                <a:cs typeface="Courier New"/>
              </a:rPr>
              <a:t>memory.</a:t>
            </a:r>
          </a:p>
          <a:p>
            <a:pPr lvl="1"/>
            <a:endParaRPr lang="en-US" dirty="0" smtClean="0"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pfault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To support killing processes </a:t>
            </a:r>
            <a:r>
              <a:rPr lang="en-US" dirty="0">
                <a:cs typeface="Courier New"/>
              </a:rPr>
              <a:t>and shared, copy-on-write virtual </a:t>
            </a:r>
            <a:r>
              <a:rPr lang="en-US" dirty="0" smtClean="0">
                <a:cs typeface="Courier New"/>
              </a:rPr>
              <a:t>memory.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1907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does Virtual Memory work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create the “map” that maps a </a:t>
            </a:r>
            <a:r>
              <a:rPr lang="en-US" b="1" dirty="0">
                <a:solidFill>
                  <a:schemeClr val="accent1"/>
                </a:solidFill>
              </a:rPr>
              <a:t>virtual address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generated by the CPU to a    </a:t>
            </a:r>
            <a:r>
              <a:rPr lang="en-US" b="1" dirty="0">
                <a:solidFill>
                  <a:srgbClr val="797B7E"/>
                </a:solidFill>
              </a:rPr>
              <a:t>physical address </a:t>
            </a:r>
            <a:r>
              <a:rPr lang="en-US" dirty="0"/>
              <a:t>used by main memory?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3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Virtual Memory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Each </a:t>
            </a:r>
            <a:r>
              <a:rPr lang="en-US" b="1" dirty="0">
                <a:solidFill>
                  <a:srgbClr val="797B7E"/>
                </a:solidFill>
              </a:rPr>
              <a:t>process</a:t>
            </a:r>
            <a:r>
              <a:rPr lang="en-US" dirty="0">
                <a:solidFill>
                  <a:srgbClr val="797B7E"/>
                </a:solidFill>
              </a:rPr>
              <a:t> </a:t>
            </a:r>
            <a:r>
              <a:rPr lang="en-US" dirty="0"/>
              <a:t>has its own </a:t>
            </a:r>
            <a:r>
              <a:rPr lang="en-US" b="1" dirty="0">
                <a:solidFill>
                  <a:srgbClr val="797B7E"/>
                </a:solidFill>
              </a:rPr>
              <a:t>virtual address space</a:t>
            </a:r>
          </a:p>
          <a:p>
            <a:pPr lvl="1"/>
            <a:r>
              <a:rPr lang="en-US" dirty="0"/>
              <a:t>A process is a program being executed</a:t>
            </a:r>
          </a:p>
          <a:p>
            <a:pPr lvl="1"/>
            <a:r>
              <a:rPr lang="en-US" dirty="0"/>
              <a:t>Programmer can code as if they own all of </a:t>
            </a:r>
            <a:r>
              <a:rPr lang="en-US" dirty="0" smtClean="0"/>
              <a:t>memory</a:t>
            </a:r>
          </a:p>
          <a:p>
            <a:r>
              <a:rPr lang="en-US" dirty="0"/>
              <a:t>On-the-fly at runtime, for each memory access</a:t>
            </a:r>
          </a:p>
          <a:p>
            <a:pPr lvl="1"/>
            <a:r>
              <a:rPr lang="en-US" dirty="0"/>
              <a:t>all accesses are </a:t>
            </a:r>
            <a:r>
              <a:rPr lang="en-US" i="1" dirty="0"/>
              <a:t>indirect</a:t>
            </a:r>
            <a:r>
              <a:rPr lang="en-US" dirty="0"/>
              <a:t> through a virtual address</a:t>
            </a:r>
          </a:p>
          <a:p>
            <a:pPr lvl="1"/>
            <a:r>
              <a:rPr lang="en-US" dirty="0"/>
              <a:t>translate fake </a:t>
            </a:r>
            <a:r>
              <a:rPr lang="en-US" b="1" dirty="0">
                <a:solidFill>
                  <a:srgbClr val="797B7E"/>
                </a:solidFill>
              </a:rPr>
              <a:t>virtual address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to a real </a:t>
            </a:r>
            <a:r>
              <a:rPr lang="en-US" b="1" dirty="0">
                <a:solidFill>
                  <a:srgbClr val="797B7E"/>
                </a:solidFill>
              </a:rPr>
              <a:t>physical address</a:t>
            </a:r>
          </a:p>
          <a:p>
            <a:pPr lvl="1"/>
            <a:r>
              <a:rPr lang="en-US" dirty="0"/>
              <a:t>redirect load/store to the physical </a:t>
            </a:r>
            <a:r>
              <a:rPr lang="en-US" dirty="0" smtClean="0"/>
              <a:t>address</a:t>
            </a:r>
          </a:p>
          <a:p>
            <a:r>
              <a:rPr lang="en-US" dirty="0" smtClean="0"/>
              <a:t>Addresses </a:t>
            </a:r>
            <a:r>
              <a:rPr lang="en-US" dirty="0"/>
              <a:t>are mapped in </a:t>
            </a:r>
            <a:r>
              <a:rPr lang="en-US" dirty="0" smtClean="0"/>
              <a:t>chunks called </a:t>
            </a:r>
            <a:r>
              <a:rPr lang="en-US" b="1" dirty="0" smtClean="0"/>
              <a:t>Pages</a:t>
            </a:r>
            <a:r>
              <a:rPr lang="en-US" dirty="0" smtClean="0"/>
              <a:t>!</a:t>
            </a:r>
          </a:p>
          <a:p>
            <a:pPr lvl="1"/>
            <a:r>
              <a:rPr lang="en-US" dirty="0"/>
              <a:t>4KB – 16KB </a:t>
            </a:r>
            <a:r>
              <a:rPr lang="en-US" dirty="0" smtClean="0"/>
              <a:t>pages are typical.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3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MMU (Memory Management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translating on the </a:t>
            </a:r>
            <a:r>
              <a:rPr lang="en-US" dirty="0" smtClean="0"/>
              <a:t>fly</a:t>
            </a:r>
          </a:p>
          <a:p>
            <a:r>
              <a:rPr lang="en-US" dirty="0" smtClean="0"/>
              <a:t>Keeps a Page Table</a:t>
            </a:r>
            <a:endParaRPr lang="en-US" dirty="0"/>
          </a:p>
          <a:p>
            <a:r>
              <a:rPr lang="en-US" dirty="0"/>
              <a:t>Essentially, just a big array of integers</a:t>
            </a:r>
            <a:r>
              <a:rPr lang="en-US" dirty="0" smtClean="0"/>
              <a:t>:</a:t>
            </a:r>
          </a:p>
          <a:p>
            <a:pPr lvl="1"/>
            <a:r>
              <a:rPr lang="en-US" sz="3200" b="1" dirty="0" err="1" smtClean="0"/>
              <a:t>paddr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PageTable</a:t>
            </a:r>
            <a:r>
              <a:rPr lang="en-US" sz="3200" b="1" dirty="0"/>
              <a:t>[</a:t>
            </a:r>
            <a:r>
              <a:rPr lang="en-US" sz="3200" b="1" dirty="0" err="1"/>
              <a:t>vaddr</a:t>
            </a:r>
            <a:r>
              <a:rPr lang="en-US" sz="3200" b="1" dirty="0"/>
              <a:t>]</a:t>
            </a:r>
            <a:r>
              <a:rPr lang="en-US" sz="3200" b="1" dirty="0" smtClean="0"/>
              <a:t>;</a:t>
            </a:r>
          </a:p>
          <a:p>
            <a:pPr lvl="1"/>
            <a:r>
              <a:rPr lang="en-US" dirty="0" smtClean="0"/>
              <a:t>Page tables are indexed by virtual page number!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6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size: 4 </a:t>
            </a:r>
            <a:r>
              <a:rPr lang="en-US" dirty="0" err="1"/>
              <a:t>kB</a:t>
            </a:r>
            <a:r>
              <a:rPr lang="en-US" dirty="0"/>
              <a:t> = 2</a:t>
            </a:r>
            <a:r>
              <a:rPr lang="en-US" baseline="30000" dirty="0"/>
              <a:t>12</a:t>
            </a: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18747" y="36576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alibri"/>
              </a:rPr>
              <a:t>vaddr</a:t>
            </a:r>
            <a:endParaRPr lang="en-US" sz="2400" dirty="0">
              <a:latin typeface="Calibri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4119" y="3653135"/>
            <a:ext cx="6858000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085147" y="36576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1672" y="36576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/>
              </a:rPr>
              <a:t>Page Offset</a:t>
            </a:r>
            <a:endParaRPr lang="en-US" sz="2400" dirty="0"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15826" y="36576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/>
              </a:rPr>
              <a:t>Virtual page </a:t>
            </a:r>
            <a:r>
              <a:rPr lang="en-US" sz="2400" dirty="0">
                <a:latin typeface="Calibri"/>
              </a:rPr>
              <a:t>number</a:t>
            </a: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46547" y="5334000"/>
            <a:ext cx="6096000" cy="45720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085147" y="5333998"/>
            <a:ext cx="0" cy="45720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21672" y="53340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alibri"/>
              </a:rPr>
              <a:t>Page offset</a:t>
            </a:r>
          </a:p>
        </p:txBody>
      </p:sp>
      <p:sp>
        <p:nvSpPr>
          <p:cNvPr id="12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03747" y="53340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Calibri"/>
              </a:rPr>
              <a:t>Physical page number</a:t>
            </a:r>
          </a:p>
        </p:txBody>
      </p:sp>
      <p:sp>
        <p:nvSpPr>
          <p:cNvPr id="14" name="Text Box 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18747" y="53340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alibri"/>
              </a:rPr>
              <a:t>paddr</a:t>
            </a:r>
            <a:endParaRPr lang="en-US" sz="2400" dirty="0">
              <a:latin typeface="Calibri"/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22946" y="4114800"/>
            <a:ext cx="10853" cy="1219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151947" y="41148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1677" y="40386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31                                                            12  11                       0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32147" y="5710535"/>
            <a:ext cx="7226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12  11                       0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-29572" y="3505200"/>
            <a:ext cx="1255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generated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112603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Main 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Memory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91000" y="2133600"/>
            <a:ext cx="2514600" cy="1447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05077" y="4191000"/>
            <a:ext cx="1169198" cy="92333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Lookup </a:t>
            </a:r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age table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5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/>
      <p:bldP spid="15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</a:t>
            </a:r>
            <a:r>
              <a:rPr lang="en-US" dirty="0"/>
              <a:t>p</a:t>
            </a:r>
            <a:r>
              <a:rPr lang="en-US" dirty="0" smtClean="0"/>
              <a:t>age table stored?</a:t>
            </a:r>
          </a:p>
          <a:p>
            <a:pPr lvl="1"/>
            <a:r>
              <a:rPr lang="en-US" dirty="0" smtClean="0"/>
              <a:t>In Memory!</a:t>
            </a:r>
          </a:p>
          <a:p>
            <a:pPr lvl="1"/>
            <a:r>
              <a:rPr lang="en-US" dirty="0" smtClean="0"/>
              <a:t>PTBR (Page Table Base Register) holds the base address for the page table of the current process.</a:t>
            </a:r>
          </a:p>
          <a:p>
            <a:r>
              <a:rPr lang="en-US" dirty="0"/>
              <a:t>How large </a:t>
            </a:r>
            <a:r>
              <a:rPr lang="en-US" dirty="0" smtClean="0"/>
              <a:t>is the page </a:t>
            </a:r>
            <a:r>
              <a:rPr lang="en-US" dirty="0"/>
              <a:t>t</a:t>
            </a:r>
            <a:r>
              <a:rPr lang="en-US" dirty="0" smtClean="0"/>
              <a:t>able?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page table size =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5077599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0" y="4687669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logical address space size	</a:t>
            </a:r>
          </a:p>
          <a:p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0" y="5068669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page </a:t>
            </a:r>
            <a:r>
              <a:rPr lang="en-US" dirty="0"/>
              <a:t>size	</a:t>
            </a:r>
          </a:p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324600" y="4848999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×  page table entry size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3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table size: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processors have 32-bit logical addresses, which results in a 4GB logical address space size. The page table entries size is usually 4B. If the page size is 4KB then the page table size </a:t>
            </a:r>
            <a:r>
              <a:rPr lang="en-US" dirty="0" smtClean="0"/>
              <a:t>is: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 MB in memory just for the page table is a too much!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0" y="4504730"/>
            <a:ext cx="7315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191000" y="4114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 GB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4495800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4 </a:t>
            </a:r>
            <a:r>
              <a:rPr lang="en-US" dirty="0" err="1" smtClean="0"/>
              <a:t>kB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42672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×  4 B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5000" y="4227731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Page table size =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643969" y="4227731"/>
            <a:ext cx="91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 4 MB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669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Used to reduce page table size!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588109" y="2271355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359509" y="6167735"/>
            <a:ext cx="838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PTBR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2569309" y="2271355"/>
            <a:ext cx="1981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4"/>
            </p:custDataLst>
          </p:nvPr>
        </p:nvSpPr>
        <p:spPr>
          <a:xfrm>
            <a:off x="4550509" y="2271355"/>
            <a:ext cx="19812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 bits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5"/>
            </p:custDataLst>
          </p:nvPr>
        </p:nvSpPr>
        <p:spPr>
          <a:xfrm>
            <a:off x="6963333" y="2195155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vaddr</a:t>
            </a:r>
            <a:endParaRPr lang="en-US" sz="2800" dirty="0" smtClean="0"/>
          </a:p>
        </p:txBody>
      </p:sp>
      <p:cxnSp>
        <p:nvCxnSpPr>
          <p:cNvPr id="16" name="Straight Arrow Connector 15"/>
          <p:cNvCxnSpPr/>
          <p:nvPr>
            <p:custDataLst>
              <p:tags r:id="rId6"/>
            </p:custDataLst>
          </p:nvPr>
        </p:nvCxnSpPr>
        <p:spPr>
          <a:xfrm flipV="1">
            <a:off x="1197709" y="6309955"/>
            <a:ext cx="609600" cy="101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7"/>
            </p:custDataLst>
          </p:nvPr>
        </p:nvCxnSpPr>
        <p:spPr>
          <a:xfrm>
            <a:off x="1426309" y="5624155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8"/>
            </p:custDataLst>
          </p:nvPr>
        </p:nvCxnSpPr>
        <p:spPr>
          <a:xfrm rot="5400000" flipH="1" flipV="1">
            <a:off x="-59591" y="4138255"/>
            <a:ext cx="2971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9"/>
            </p:custDataLst>
          </p:nvPr>
        </p:nvSpPr>
        <p:spPr>
          <a:xfrm>
            <a:off x="1883509" y="5481935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PDEntry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1578709" y="6320135"/>
            <a:ext cx="2294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1"/>
            </p:custDataLst>
          </p:nvPr>
        </p:nvCxnSpPr>
        <p:spPr>
          <a:xfrm>
            <a:off x="3864709" y="4557355"/>
            <a:ext cx="381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2"/>
            </p:custDataLst>
          </p:nvPr>
        </p:nvCxnSpPr>
        <p:spPr>
          <a:xfrm rot="5400000" flipH="1" flipV="1">
            <a:off x="2912209" y="3604855"/>
            <a:ext cx="19050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4267200" y="5634335"/>
            <a:ext cx="177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Page Table</a:t>
            </a:r>
          </a:p>
        </p:txBody>
      </p:sp>
      <p:sp>
        <p:nvSpPr>
          <p:cNvPr id="24" name="Rectangle 23"/>
          <p:cNvSpPr/>
          <p:nvPr>
            <p:custDataLst>
              <p:tags r:id="rId14"/>
            </p:custDataLst>
          </p:nvPr>
        </p:nvSpPr>
        <p:spPr>
          <a:xfrm>
            <a:off x="4343400" y="4415135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PTEntry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>
            <p:custDataLst>
              <p:tags r:id="rId15"/>
            </p:custDataLst>
          </p:nvPr>
        </p:nvCxnSpPr>
        <p:spPr>
          <a:xfrm>
            <a:off x="3483709" y="5624155"/>
            <a:ext cx="7620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>
            <p:custDataLst>
              <p:tags r:id="rId16"/>
            </p:custDataLst>
          </p:nvPr>
        </p:nvCxnSpPr>
        <p:spPr>
          <a:xfrm>
            <a:off x="6303109" y="4100155"/>
            <a:ext cx="304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579209" y="3376255"/>
            <a:ext cx="144780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6607909" y="4557355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Page</a:t>
            </a: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6684109" y="2957155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6684109" y="3947755"/>
            <a:ext cx="1600200" cy="3048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>
            <p:custDataLst>
              <p:tags r:id="rId21"/>
            </p:custDataLst>
          </p:nvPr>
        </p:nvSpPr>
        <p:spPr>
          <a:xfrm>
            <a:off x="6531709" y="2271355"/>
            <a:ext cx="3810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5922109" y="4555767"/>
            <a:ext cx="685800" cy="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23"/>
            </p:custDataLst>
          </p:nvPr>
        </p:nvSpPr>
        <p:spPr>
          <a:xfrm>
            <a:off x="4343400" y="4023955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>
            <p:custDataLst>
              <p:tags r:id="rId24"/>
            </p:custDataLst>
          </p:nvPr>
        </p:nvSpPr>
        <p:spPr>
          <a:xfrm>
            <a:off x="1883509" y="4709755"/>
            <a:ext cx="1600200" cy="161038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5"/>
            </p:custDataLst>
          </p:nvPr>
        </p:nvSpPr>
        <p:spPr>
          <a:xfrm>
            <a:off x="588109" y="2271355"/>
            <a:ext cx="3962400" cy="3810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699" y="2571690"/>
            <a:ext cx="68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31                    22 21                  12  11                     2 1 0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5910" y="24150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5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/>
      <p:bldP spid="19" grpId="0" animBg="1"/>
      <p:bldP spid="20" grpId="0"/>
      <p:bldP spid="23" grpId="0"/>
      <p:bldP spid="24" grpId="0" animBg="1"/>
      <p:bldP spid="28" grpId="0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2986</TotalTime>
  <Words>1533</Words>
  <Application>Microsoft Macintosh PowerPoint</Application>
  <PresentationFormat>On-screen Show (4:3)</PresentationFormat>
  <Paragraphs>276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Lab4: Virtual Memory</vt:lpstr>
      <vt:lpstr>Why do we need Virtual Memory?</vt:lpstr>
      <vt:lpstr>How does Virtual Memory work?</vt:lpstr>
      <vt:lpstr>How does Virtual Memory work?</vt:lpstr>
      <vt:lpstr>MMU (Memory Management Unit)</vt:lpstr>
      <vt:lpstr>Address Translation</vt:lpstr>
      <vt:lpstr>Page Table Size</vt:lpstr>
      <vt:lpstr>Page Table Size</vt:lpstr>
      <vt:lpstr>Multi-level Page Tables</vt:lpstr>
      <vt:lpstr>Virtual Memory with 3 Processes</vt:lpstr>
      <vt:lpstr>Paging!</vt:lpstr>
      <vt:lpstr>Page Table Performance</vt:lpstr>
      <vt:lpstr>Paging is too slow!!</vt:lpstr>
      <vt:lpstr>Address Lookup Procedure</vt:lpstr>
      <vt:lpstr>Lab4</vt:lpstr>
      <vt:lpstr>A quick reminder: C Operators</vt:lpstr>
      <vt:lpstr>Two-level Page Table Structure</vt:lpstr>
      <vt:lpstr>Two-level Page Table</vt:lpstr>
      <vt:lpstr>Create address space per process!</vt:lpstr>
      <vt:lpstr>Map page!</vt:lpstr>
      <vt:lpstr>Get the indexes first!</vt:lpstr>
      <vt:lpstr>Two-level Page Table</vt:lpstr>
      <vt:lpstr>Get the PDE!</vt:lpstr>
      <vt:lpstr>Is the PDE valid?</vt:lpstr>
      <vt:lpstr>Now we know that PDE valid!</vt:lpstr>
      <vt:lpstr>Is the PTE valid?</vt:lpstr>
      <vt:lpstr>We are so close!</vt:lpstr>
      <vt:lpstr>And done!</vt:lpstr>
      <vt:lpstr>More?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 : Virtual Memory &amp; Lab 4</dc:title>
  <dc:creator>CIT Lab User</dc:creator>
  <cp:lastModifiedBy>Deniz</cp:lastModifiedBy>
  <cp:revision>299</cp:revision>
  <dcterms:created xsi:type="dcterms:W3CDTF">2012-04-16T01:54:28Z</dcterms:created>
  <dcterms:modified xsi:type="dcterms:W3CDTF">2015-04-21T18:09:36Z</dcterms:modified>
</cp:coreProperties>
</file>