
<file path=[Content_Types].xml><?xml version="1.0" encoding="utf-8"?>
<Types xmlns="http://schemas.openxmlformats.org/package/2006/content-types">
  <Default Extension="png" ContentType="image/png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gif" ContentType="image/gif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ppt/tags/tag20.xml" ContentType="application/vnd.openxmlformats-officedocument.presentationml.tags+xml"/>
  <Override PartName="/ppt/notesSlides/notesSlide1.xml" ContentType="application/vnd.openxmlformats-officedocument.presentationml.notesSlide+xml"/>
  <Override PartName="/ppt/tags/tag21.xml" ContentType="application/vnd.openxmlformats-officedocument.presentationml.tags+xml"/>
  <Override PartName="/ppt/tags/tag22.xml" ContentType="application/vnd.openxmlformats-officedocument.presentationml.tags+xml"/>
  <Override PartName="/ppt/tags/tag23.xml" ContentType="application/vnd.openxmlformats-officedocument.presentationml.tags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tags/tag26.xml" ContentType="application/vnd.openxmlformats-officedocument.presentationml.tags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tags/tag29.xml" ContentType="application/vnd.openxmlformats-officedocument.presentationml.tags+xml"/>
  <Override PartName="/ppt/tags/tag30.xml" ContentType="application/vnd.openxmlformats-officedocument.presentationml.tags+xml"/>
  <Override PartName="/ppt/tags/tag31.xml" ContentType="application/vnd.openxmlformats-officedocument.presentationml.tags+xml"/>
  <Override PartName="/ppt/tags/tag32.xml" ContentType="application/vnd.openxmlformats-officedocument.presentationml.tags+xml"/>
  <Override PartName="/ppt/tags/tag33.xml" ContentType="application/vnd.openxmlformats-officedocument.presentationml.tags+xml"/>
  <Override PartName="/ppt/tags/tag34.xml" ContentType="application/vnd.openxmlformats-officedocument.presentationml.tags+xml"/>
  <Override PartName="/ppt/tags/tag35.xml" ContentType="application/vnd.openxmlformats-officedocument.presentationml.tags+xml"/>
  <Override PartName="/ppt/tags/tag36.xml" ContentType="application/vnd.openxmlformats-officedocument.presentationml.tags+xml"/>
  <Override PartName="/ppt/notesSlides/notesSlide2.xml" ContentType="application/vnd.openxmlformats-officedocument.presentationml.notesSlide+xml"/>
  <Override PartName="/ppt/tags/tag37.xml" ContentType="application/vnd.openxmlformats-officedocument.presentationml.tags+xml"/>
  <Override PartName="/ppt/tags/tag38.xml" ContentType="application/vnd.openxmlformats-officedocument.presentationml.tags+xml"/>
  <Override PartName="/ppt/tags/tag39.xml" ContentType="application/vnd.openxmlformats-officedocument.presentationml.tags+xml"/>
  <Override PartName="/ppt/tags/tag40.xml" ContentType="application/vnd.openxmlformats-officedocument.presentationml.tags+xml"/>
  <Override PartName="/ppt/tags/tag41.xml" ContentType="application/vnd.openxmlformats-officedocument.presentationml.tags+xml"/>
  <Override PartName="/ppt/tags/tag42.xml" ContentType="application/vnd.openxmlformats-officedocument.presentationml.tags+xml"/>
  <Override PartName="/ppt/tags/tag43.xml" ContentType="application/vnd.openxmlformats-officedocument.presentationml.tags+xml"/>
  <Override PartName="/ppt/tags/tag44.xml" ContentType="application/vnd.openxmlformats-officedocument.presentationml.tags+xml"/>
  <Override PartName="/ppt/tags/tag45.xml" ContentType="application/vnd.openxmlformats-officedocument.presentationml.tags+xml"/>
  <Override PartName="/ppt/tags/tag46.xml" ContentType="application/vnd.openxmlformats-officedocument.presentationml.tags+xml"/>
  <Override PartName="/ppt/tags/tag47.xml" ContentType="application/vnd.openxmlformats-officedocument.presentationml.tags+xml"/>
  <Override PartName="/ppt/tags/tag48.xml" ContentType="application/vnd.openxmlformats-officedocument.presentationml.tags+xml"/>
  <Override PartName="/ppt/tags/tag49.xml" ContentType="application/vnd.openxmlformats-officedocument.presentationml.tags+xml"/>
  <Override PartName="/ppt/tags/tag50.xml" ContentType="application/vnd.openxmlformats-officedocument.presentationml.tags+xml"/>
  <Override PartName="/ppt/tags/tag51.xml" ContentType="application/vnd.openxmlformats-officedocument.presentationml.tags+xml"/>
  <Override PartName="/ppt/notesSlides/notesSlide3.xml" ContentType="application/vnd.openxmlformats-officedocument.presentationml.notesSlide+xml"/>
  <Override PartName="/ppt/tags/tag52.xml" ContentType="application/vnd.openxmlformats-officedocument.presentationml.tags+xml"/>
  <Override PartName="/ppt/tags/tag53.xml" ContentType="application/vnd.openxmlformats-officedocument.presentationml.tags+xml"/>
  <Override PartName="/ppt/tags/tag54.xml" ContentType="application/vnd.openxmlformats-officedocument.presentationml.tags+xml"/>
  <Override PartName="/ppt/tags/tag55.xml" ContentType="application/vnd.openxmlformats-officedocument.presentationml.tags+xml"/>
  <Override PartName="/ppt/tags/tag56.xml" ContentType="application/vnd.openxmlformats-officedocument.presentationml.tags+xml"/>
  <Override PartName="/ppt/tags/tag57.xml" ContentType="application/vnd.openxmlformats-officedocument.presentationml.tags+xml"/>
  <Override PartName="/ppt/tags/tag58.xml" ContentType="application/vnd.openxmlformats-officedocument.presentationml.tags+xml"/>
  <Override PartName="/ppt/tags/tag59.xml" ContentType="application/vnd.openxmlformats-officedocument.presentationml.tags+xml"/>
  <Override PartName="/ppt/tags/tag60.xml" ContentType="application/vnd.openxmlformats-officedocument.presentationml.tags+xml"/>
  <Override PartName="/ppt/tags/tag61.xml" ContentType="application/vnd.openxmlformats-officedocument.presentationml.tags+xml"/>
  <Override PartName="/ppt/tags/tag62.xml" ContentType="application/vnd.openxmlformats-officedocument.presentationml.tags+xml"/>
  <Override PartName="/ppt/tags/tag63.xml" ContentType="application/vnd.openxmlformats-officedocument.presentationml.tags+xml"/>
  <Override PartName="/ppt/tags/tag64.xml" ContentType="application/vnd.openxmlformats-officedocument.presentationml.tags+xml"/>
  <Override PartName="/ppt/tags/tag65.xml" ContentType="application/vnd.openxmlformats-officedocument.presentationml.tags+xml"/>
  <Override PartName="/ppt/tags/tag66.xml" ContentType="application/vnd.openxmlformats-officedocument.presentationml.tags+xml"/>
  <Override PartName="/ppt/tags/tag67.xml" ContentType="application/vnd.openxmlformats-officedocument.presentationml.tags+xml"/>
  <Override PartName="/ppt/tags/tag68.xml" ContentType="application/vnd.openxmlformats-officedocument.presentationml.tags+xml"/>
  <Override PartName="/ppt/tags/tag69.xml" ContentType="application/vnd.openxmlformats-officedocument.presentationml.tags+xml"/>
  <Override PartName="/ppt/tags/tag70.xml" ContentType="application/vnd.openxmlformats-officedocument.presentationml.tags+xml"/>
  <Override PartName="/ppt/tags/tag71.xml" ContentType="application/vnd.openxmlformats-officedocument.presentationml.tags+xml"/>
  <Override PartName="/ppt/tags/tag72.xml" ContentType="application/vnd.openxmlformats-officedocument.presentationml.tags+xml"/>
  <Override PartName="/ppt/tags/tag73.xml" ContentType="application/vnd.openxmlformats-officedocument.presentationml.tags+xml"/>
  <Override PartName="/ppt/tags/tag74.xml" ContentType="application/vnd.openxmlformats-officedocument.presentationml.tags+xml"/>
  <Override PartName="/ppt/tags/tag75.xml" ContentType="application/vnd.openxmlformats-officedocument.presentationml.tags+xml"/>
  <Override PartName="/ppt/tags/tag76.xml" ContentType="application/vnd.openxmlformats-officedocument.presentationml.tags+xml"/>
  <Override PartName="/ppt/tags/tag77.xml" ContentType="application/vnd.openxmlformats-officedocument.presentationml.tags+xml"/>
  <Override PartName="/ppt/notesSlides/notesSlide4.xml" ContentType="application/vnd.openxmlformats-officedocument.presentationml.notesSlide+xml"/>
  <Override PartName="/ppt/tags/tag78.xml" ContentType="application/vnd.openxmlformats-officedocument.presentationml.tags+xml"/>
  <Override PartName="/ppt/tags/tag79.xml" ContentType="application/vnd.openxmlformats-officedocument.presentationml.tags+xml"/>
  <Override PartName="/ppt/tags/tag80.xml" ContentType="application/vnd.openxmlformats-officedocument.presentationml.tags+xml"/>
  <Override PartName="/ppt/tags/tag81.xml" ContentType="application/vnd.openxmlformats-officedocument.presentationml.tags+xml"/>
  <Override PartName="/ppt/tags/tag82.xml" ContentType="application/vnd.openxmlformats-officedocument.presentationml.tags+xml"/>
  <Override PartName="/ppt/tags/tag83.xml" ContentType="application/vnd.openxmlformats-officedocument.presentationml.tags+xml"/>
  <Override PartName="/ppt/tags/tag84.xml" ContentType="application/vnd.openxmlformats-officedocument.presentationml.tags+xml"/>
  <Override PartName="/ppt/tags/tag85.xml" ContentType="application/vnd.openxmlformats-officedocument.presentationml.tags+xml"/>
  <Override PartName="/ppt/tags/tag86.xml" ContentType="application/vnd.openxmlformats-officedocument.presentationml.tags+xml"/>
  <Override PartName="/ppt/tags/tag87.xml" ContentType="application/vnd.openxmlformats-officedocument.presentationml.tags+xml"/>
  <Override PartName="/ppt/tags/tag88.xml" ContentType="application/vnd.openxmlformats-officedocument.presentationml.tags+xml"/>
  <Override PartName="/ppt/tags/tag89.xml" ContentType="application/vnd.openxmlformats-officedocument.presentationml.tags+xml"/>
  <Override PartName="/ppt/tags/tag90.xml" ContentType="application/vnd.openxmlformats-officedocument.presentationml.tags+xml"/>
  <Override PartName="/ppt/tags/tag91.xml" ContentType="application/vnd.openxmlformats-officedocument.presentationml.tags+xml"/>
  <Override PartName="/ppt/tags/tag92.xml" ContentType="application/vnd.openxmlformats-officedocument.presentationml.tags+xml"/>
  <Override PartName="/ppt/tags/tag93.xml" ContentType="application/vnd.openxmlformats-officedocument.presentationml.tags+xml"/>
  <Override PartName="/ppt/tags/tag94.xml" ContentType="application/vnd.openxmlformats-officedocument.presentationml.tags+xml"/>
  <Override PartName="/ppt/tags/tag95.xml" ContentType="application/vnd.openxmlformats-officedocument.presentationml.tags+xml"/>
  <Override PartName="/ppt/tags/tag96.xml" ContentType="application/vnd.openxmlformats-officedocument.presentationml.tags+xml"/>
  <Override PartName="/ppt/tags/tag97.xml" ContentType="application/vnd.openxmlformats-officedocument.presentationml.tags+xml"/>
  <Override PartName="/ppt/tags/tag98.xml" ContentType="application/vnd.openxmlformats-officedocument.presentationml.tags+xml"/>
  <Override PartName="/ppt/tags/tag99.xml" ContentType="application/vnd.openxmlformats-officedocument.presentationml.tags+xml"/>
  <Override PartName="/ppt/tags/tag100.xml" ContentType="application/vnd.openxmlformats-officedocument.presentationml.tags+xml"/>
  <Override PartName="/ppt/tags/tag101.xml" ContentType="application/vnd.openxmlformats-officedocument.presentationml.tags+xml"/>
  <Override PartName="/ppt/tags/tag102.xml" ContentType="application/vnd.openxmlformats-officedocument.presentationml.tags+xml"/>
  <Override PartName="/ppt/tags/tag103.xml" ContentType="application/vnd.openxmlformats-officedocument.presentationml.tags+xml"/>
  <Override PartName="/ppt/notesSlides/notesSlide5.xml" ContentType="application/vnd.openxmlformats-officedocument.presentationml.notesSlide+xml"/>
  <Override PartName="/ppt/tags/tag104.xml" ContentType="application/vnd.openxmlformats-officedocument.presentationml.tags+xml"/>
  <Override PartName="/ppt/tags/tag105.xml" ContentType="application/vnd.openxmlformats-officedocument.presentationml.tags+xml"/>
  <Override PartName="/ppt/tags/tag106.xml" ContentType="application/vnd.openxmlformats-officedocument.presentationml.tags+xml"/>
  <Override PartName="/ppt/tags/tag107.xml" ContentType="application/vnd.openxmlformats-officedocument.presentationml.tags+xml"/>
  <Override PartName="/ppt/tags/tag108.xml" ContentType="application/vnd.openxmlformats-officedocument.presentationml.tags+xml"/>
  <Override PartName="/ppt/tags/tag109.xml" ContentType="application/vnd.openxmlformats-officedocument.presentationml.tags+xml"/>
  <Override PartName="/ppt/tags/tag110.xml" ContentType="application/vnd.openxmlformats-officedocument.presentationml.tags+xml"/>
  <Override PartName="/ppt/tags/tag111.xml" ContentType="application/vnd.openxmlformats-officedocument.presentationml.tags+xml"/>
  <Override PartName="/ppt/notesSlides/notesSlide6.xml" ContentType="application/vnd.openxmlformats-officedocument.presentationml.notesSlide+xml"/>
  <Override PartName="/ppt/tags/tag112.xml" ContentType="application/vnd.openxmlformats-officedocument.presentationml.tags+xml"/>
  <Override PartName="/ppt/tags/tag113.xml" ContentType="application/vnd.openxmlformats-officedocument.presentationml.tags+xml"/>
  <Override PartName="/ppt/tags/tag114.xml" ContentType="application/vnd.openxmlformats-officedocument.presentationml.tags+xml"/>
  <Override PartName="/ppt/tags/tag115.xml" ContentType="application/vnd.openxmlformats-officedocument.presentationml.tags+xml"/>
  <Override PartName="/ppt/tags/tag116.xml" ContentType="application/vnd.openxmlformats-officedocument.presentationml.tags+xml"/>
  <Override PartName="/ppt/tags/tag117.xml" ContentType="application/vnd.openxmlformats-officedocument.presentationml.tags+xml"/>
  <Override PartName="/ppt/tags/tag118.xml" ContentType="application/vnd.openxmlformats-officedocument.presentationml.tags+xml"/>
  <Override PartName="/ppt/tags/tag119.xml" ContentType="application/vnd.openxmlformats-officedocument.presentationml.tags+xml"/>
  <Override PartName="/ppt/tags/tag120.xml" ContentType="application/vnd.openxmlformats-officedocument.presentationml.tags+xml"/>
  <Override PartName="/ppt/tags/tag121.xml" ContentType="application/vnd.openxmlformats-officedocument.presentationml.tags+xml"/>
  <Override PartName="/ppt/tags/tag122.xml" ContentType="application/vnd.openxmlformats-officedocument.presentationml.tags+xml"/>
  <Override PartName="/ppt/tags/tag123.xml" ContentType="application/vnd.openxmlformats-officedocument.presentationml.tags+xml"/>
  <Override PartName="/ppt/tags/tag124.xml" ContentType="application/vnd.openxmlformats-officedocument.presentationml.tags+xml"/>
  <Override PartName="/ppt/tags/tag125.xml" ContentType="application/vnd.openxmlformats-officedocument.presentationml.tags+xml"/>
  <Override PartName="/ppt/tags/tag126.xml" ContentType="application/vnd.openxmlformats-officedocument.presentationml.tags+xml"/>
  <Override PartName="/ppt/tags/tag127.xml" ContentType="application/vnd.openxmlformats-officedocument.presentationml.tags+xml"/>
  <Override PartName="/ppt/tags/tag128.xml" ContentType="application/vnd.openxmlformats-officedocument.presentationml.tags+xml"/>
  <Override PartName="/ppt/tags/tag129.xml" ContentType="application/vnd.openxmlformats-officedocument.presentationml.tags+xml"/>
  <Override PartName="/ppt/tags/tag130.xml" ContentType="application/vnd.openxmlformats-officedocument.presentationml.tags+xml"/>
  <Override PartName="/ppt/tags/tag131.xml" ContentType="application/vnd.openxmlformats-officedocument.presentationml.tags+xml"/>
  <Override PartName="/ppt/tags/tag132.xml" ContentType="application/vnd.openxmlformats-officedocument.presentationml.tags+xml"/>
  <Override PartName="/ppt/tags/tag133.xml" ContentType="application/vnd.openxmlformats-officedocument.presentationml.tags+xml"/>
  <Override PartName="/ppt/tags/tag134.xml" ContentType="application/vnd.openxmlformats-officedocument.presentationml.tags+xml"/>
  <Override PartName="/ppt/tags/tag135.xml" ContentType="application/vnd.openxmlformats-officedocument.presentationml.tags+xml"/>
  <Override PartName="/ppt/tags/tag136.xml" ContentType="application/vnd.openxmlformats-officedocument.presentationml.tags+xml"/>
  <Override PartName="/ppt/tags/tag137.xml" ContentType="application/vnd.openxmlformats-officedocument.presentationml.tags+xml"/>
  <Override PartName="/ppt/tags/tag138.xml" ContentType="application/vnd.openxmlformats-officedocument.presentationml.tags+xml"/>
  <Override PartName="/ppt/tags/tag139.xml" ContentType="application/vnd.openxmlformats-officedocument.presentationml.tags+xml"/>
  <Override PartName="/ppt/tags/tag140.xml" ContentType="application/vnd.openxmlformats-officedocument.presentationml.tags+xml"/>
  <Override PartName="/ppt/tags/tag141.xml" ContentType="application/vnd.openxmlformats-officedocument.presentationml.tags+xml"/>
  <Override PartName="/ppt/tags/tag142.xml" ContentType="application/vnd.openxmlformats-officedocument.presentationml.tags+xml"/>
  <Override PartName="/ppt/tags/tag143.xml" ContentType="application/vnd.openxmlformats-officedocument.presentationml.tags+xml"/>
  <Override PartName="/ppt/tags/tag144.xml" ContentType="application/vnd.openxmlformats-officedocument.presentationml.tags+xml"/>
  <Override PartName="/ppt/tags/tag145.xml" ContentType="application/vnd.openxmlformats-officedocument.presentationml.tags+xml"/>
  <Override PartName="/ppt/tags/tag146.xml" ContentType="application/vnd.openxmlformats-officedocument.presentationml.tags+xml"/>
  <Override PartName="/ppt/tags/tag147.xml" ContentType="application/vnd.openxmlformats-officedocument.presentationml.tags+xml"/>
  <Override PartName="/ppt/tags/tag148.xml" ContentType="application/vnd.openxmlformats-officedocument.presentationml.tags+xml"/>
  <Override PartName="/ppt/tags/tag149.xml" ContentType="application/vnd.openxmlformats-officedocument.presentationml.tags+xml"/>
  <Override PartName="/ppt/tags/tag150.xml" ContentType="application/vnd.openxmlformats-officedocument.presentationml.tags+xml"/>
  <Override PartName="/ppt/tags/tag151.xml" ContentType="application/vnd.openxmlformats-officedocument.presentationml.tags+xml"/>
  <Override PartName="/ppt/tags/tag152.xml" ContentType="application/vnd.openxmlformats-officedocument.presentationml.tags+xml"/>
  <Override PartName="/ppt/tags/tag153.xml" ContentType="application/vnd.openxmlformats-officedocument.presentationml.tags+xml"/>
  <Override PartName="/ppt/tags/tag154.xml" ContentType="application/vnd.openxmlformats-officedocument.presentationml.tags+xml"/>
  <Override PartName="/ppt/tags/tag155.xml" ContentType="application/vnd.openxmlformats-officedocument.presentationml.tags+xml"/>
  <Override PartName="/ppt/tags/tag156.xml" ContentType="application/vnd.openxmlformats-officedocument.presentationml.tags+xml"/>
  <Override PartName="/ppt/tags/tag157.xml" ContentType="application/vnd.openxmlformats-officedocument.presentationml.tags+xml"/>
  <Override PartName="/ppt/tags/tag158.xml" ContentType="application/vnd.openxmlformats-officedocument.presentationml.tags+xml"/>
  <Override PartName="/ppt/tags/tag159.xml" ContentType="application/vnd.openxmlformats-officedocument.presentationml.tags+xml"/>
  <Override PartName="/ppt/tags/tag160.xml" ContentType="application/vnd.openxmlformats-officedocument.presentationml.tags+xml"/>
  <Override PartName="/ppt/tags/tag161.xml" ContentType="application/vnd.openxmlformats-officedocument.presentationml.tags+xml"/>
  <Override PartName="/ppt/tags/tag162.xml" ContentType="application/vnd.openxmlformats-officedocument.presentationml.tags+xml"/>
  <Override PartName="/ppt/tags/tag163.xml" ContentType="application/vnd.openxmlformats-officedocument.presentationml.tags+xml"/>
  <Override PartName="/ppt/tags/tag164.xml" ContentType="application/vnd.openxmlformats-officedocument.presentationml.tags+xml"/>
  <Override PartName="/ppt/tags/tag165.xml" ContentType="application/vnd.openxmlformats-officedocument.presentationml.tags+xml"/>
  <Override PartName="/ppt/tags/tag166.xml" ContentType="application/vnd.openxmlformats-officedocument.presentationml.tags+xml"/>
  <Override PartName="/ppt/tags/tag167.xml" ContentType="application/vnd.openxmlformats-officedocument.presentationml.tags+xml"/>
  <Override PartName="/ppt/tags/tag168.xml" ContentType="application/vnd.openxmlformats-officedocument.presentationml.tags+xml"/>
  <Override PartName="/ppt/tags/tag169.xml" ContentType="application/vnd.openxmlformats-officedocument.presentationml.tags+xml"/>
  <Override PartName="/ppt/tags/tag170.xml" ContentType="application/vnd.openxmlformats-officedocument.presentationml.tags+xml"/>
  <Override PartName="/ppt/tags/tag171.xml" ContentType="application/vnd.openxmlformats-officedocument.presentationml.tags+xml"/>
  <Override PartName="/ppt/tags/tag172.xml" ContentType="application/vnd.openxmlformats-officedocument.presentationml.tags+xml"/>
  <Override PartName="/ppt/tags/tag173.xml" ContentType="application/vnd.openxmlformats-officedocument.presentationml.tags+xml"/>
  <Override PartName="/ppt/tags/tag174.xml" ContentType="application/vnd.openxmlformats-officedocument.presentationml.tags+xml"/>
  <Override PartName="/ppt/tags/tag175.xml" ContentType="application/vnd.openxmlformats-officedocument.presentationml.tags+xml"/>
  <Override PartName="/ppt/tags/tag176.xml" ContentType="application/vnd.openxmlformats-officedocument.presentationml.tags+xml"/>
  <Override PartName="/ppt/tags/tag177.xml" ContentType="application/vnd.openxmlformats-officedocument.presentationml.tags+xml"/>
  <Override PartName="/ppt/tags/tag178.xml" ContentType="application/vnd.openxmlformats-officedocument.presentationml.tags+xml"/>
  <Override PartName="/ppt/tags/tag179.xml" ContentType="application/vnd.openxmlformats-officedocument.presentationml.tags+xml"/>
  <Override PartName="/ppt/tags/tag180.xml" ContentType="application/vnd.openxmlformats-officedocument.presentationml.tags+xml"/>
  <Override PartName="/ppt/tags/tag181.xml" ContentType="application/vnd.openxmlformats-officedocument.presentationml.tags+xml"/>
  <Override PartName="/ppt/tags/tag182.xml" ContentType="application/vnd.openxmlformats-officedocument.presentationml.tags+xml"/>
  <Override PartName="/ppt/tags/tag183.xml" ContentType="application/vnd.openxmlformats-officedocument.presentationml.tags+xml"/>
  <Override PartName="/ppt/tags/tag184.xml" ContentType="application/vnd.openxmlformats-officedocument.presentationml.tags+xml"/>
  <Override PartName="/ppt/tags/tag185.xml" ContentType="application/vnd.openxmlformats-officedocument.presentationml.tags+xml"/>
  <Override PartName="/ppt/tags/tag186.xml" ContentType="application/vnd.openxmlformats-officedocument.presentationml.tags+xml"/>
  <Override PartName="/ppt/tags/tag187.xml" ContentType="application/vnd.openxmlformats-officedocument.presentationml.tags+xml"/>
  <Override PartName="/ppt/tags/tag188.xml" ContentType="application/vnd.openxmlformats-officedocument.presentationml.tags+xml"/>
  <Override PartName="/ppt/tags/tag189.xml" ContentType="application/vnd.openxmlformats-officedocument.presentationml.tags+xml"/>
  <Override PartName="/ppt/tags/tag190.xml" ContentType="application/vnd.openxmlformats-officedocument.presentationml.tags+xml"/>
  <Override PartName="/ppt/tags/tag191.xml" ContentType="application/vnd.openxmlformats-officedocument.presentationml.tags+xml"/>
  <Override PartName="/ppt/tags/tag192.xml" ContentType="application/vnd.openxmlformats-officedocument.presentationml.tags+xml"/>
  <Override PartName="/ppt/tags/tag193.xml" ContentType="application/vnd.openxmlformats-officedocument.presentationml.tags+xml"/>
  <Override PartName="/ppt/tags/tag194.xml" ContentType="application/vnd.openxmlformats-officedocument.presentationml.tags+xml"/>
  <Override PartName="/ppt/tags/tag195.xml" ContentType="application/vnd.openxmlformats-officedocument.presentationml.tags+xml"/>
  <Override PartName="/ppt/tags/tag196.xml" ContentType="application/vnd.openxmlformats-officedocument.presentationml.tags+xml"/>
  <Override PartName="/ppt/tags/tag197.xml" ContentType="application/vnd.openxmlformats-officedocument.presentationml.tags+xml"/>
  <Override PartName="/ppt/tags/tag198.xml" ContentType="application/vnd.openxmlformats-officedocument.presentationml.tags+xml"/>
  <Override PartName="/ppt/tags/tag199.xml" ContentType="application/vnd.openxmlformats-officedocument.presentationml.tags+xml"/>
  <Override PartName="/ppt/tags/tag200.xml" ContentType="application/vnd.openxmlformats-officedocument.presentationml.tags+xml"/>
  <Override PartName="/ppt/tags/tag201.xml" ContentType="application/vnd.openxmlformats-officedocument.presentationml.tags+xml"/>
  <Override PartName="/ppt/tags/tag202.xml" ContentType="application/vnd.openxmlformats-officedocument.presentationml.tags+xml"/>
  <Override PartName="/ppt/tags/tag203.xml" ContentType="application/vnd.openxmlformats-officedocument.presentationml.tags+xml"/>
  <Override PartName="/ppt/tags/tag204.xml" ContentType="application/vnd.openxmlformats-officedocument.presentationml.tags+xml"/>
  <Override PartName="/ppt/tags/tag205.xml" ContentType="application/vnd.openxmlformats-officedocument.presentationml.tags+xml"/>
  <Override PartName="/ppt/tags/tag206.xml" ContentType="application/vnd.openxmlformats-officedocument.presentationml.tags+xml"/>
  <Override PartName="/ppt/tags/tag207.xml" ContentType="application/vnd.openxmlformats-officedocument.presentationml.tags+xml"/>
  <Override PartName="/ppt/tags/tag208.xml" ContentType="application/vnd.openxmlformats-officedocument.presentationml.tags+xml"/>
  <Override PartName="/ppt/tags/tag209.xml" ContentType="application/vnd.openxmlformats-officedocument.presentationml.tags+xml"/>
  <Override PartName="/ppt/tags/tag210.xml" ContentType="application/vnd.openxmlformats-officedocument.presentationml.tags+xml"/>
  <Override PartName="/ppt/tags/tag211.xml" ContentType="application/vnd.openxmlformats-officedocument.presentationml.tags+xml"/>
  <Override PartName="/ppt/tags/tag212.xml" ContentType="application/vnd.openxmlformats-officedocument.presentationml.tags+xml"/>
  <Override PartName="/ppt/tags/tag213.xml" ContentType="application/vnd.openxmlformats-officedocument.presentationml.tags+xml"/>
  <Override PartName="/ppt/tags/tag214.xml" ContentType="application/vnd.openxmlformats-officedocument.presentationml.tags+xml"/>
  <Override PartName="/ppt/tags/tag215.xml" ContentType="application/vnd.openxmlformats-officedocument.presentationml.tags+xml"/>
  <Override PartName="/ppt/tags/tag216.xml" ContentType="application/vnd.openxmlformats-officedocument.presentationml.tags+xml"/>
  <Override PartName="/ppt/tags/tag217.xml" ContentType="application/vnd.openxmlformats-officedocument.presentationml.tags+xml"/>
  <Override PartName="/ppt/tags/tag218.xml" ContentType="application/vnd.openxmlformats-officedocument.presentationml.tags+xml"/>
  <Override PartName="/ppt/tags/tag219.xml" ContentType="application/vnd.openxmlformats-officedocument.presentationml.tags+xml"/>
  <Override PartName="/ppt/tags/tag220.xml" ContentType="application/vnd.openxmlformats-officedocument.presentationml.tags+xml"/>
  <Override PartName="/ppt/tags/tag221.xml" ContentType="application/vnd.openxmlformats-officedocument.presentationml.tags+xml"/>
  <Override PartName="/ppt/tags/tag222.xml" ContentType="application/vnd.openxmlformats-officedocument.presentationml.tags+xml"/>
  <Override PartName="/ppt/tags/tag223.xml" ContentType="application/vnd.openxmlformats-officedocument.presentationml.tags+xml"/>
  <Override PartName="/ppt/tags/tag224.xml" ContentType="application/vnd.openxmlformats-officedocument.presentationml.tags+xml"/>
  <Override PartName="/ppt/tags/tag225.xml" ContentType="application/vnd.openxmlformats-officedocument.presentationml.tags+xml"/>
  <Override PartName="/ppt/tags/tag226.xml" ContentType="application/vnd.openxmlformats-officedocument.presentationml.tags+xml"/>
  <Override PartName="/ppt/tags/tag227.xml" ContentType="application/vnd.openxmlformats-officedocument.presentationml.tags+xml"/>
  <Override PartName="/ppt/tags/tag228.xml" ContentType="application/vnd.openxmlformats-officedocument.presentationml.tags+xml"/>
  <Override PartName="/ppt/tags/tag229.xml" ContentType="application/vnd.openxmlformats-officedocument.presentationml.tags+xml"/>
  <Override PartName="/ppt/tags/tag230.xml" ContentType="application/vnd.openxmlformats-officedocument.presentationml.tags+xml"/>
  <Override PartName="/ppt/tags/tag231.xml" ContentType="application/vnd.openxmlformats-officedocument.presentationml.tags+xml"/>
  <Override PartName="/ppt/tags/tag232.xml" ContentType="application/vnd.openxmlformats-officedocument.presentationml.tags+xml"/>
  <Override PartName="/ppt/tags/tag233.xml" ContentType="application/vnd.openxmlformats-officedocument.presentationml.tags+xml"/>
  <Override PartName="/ppt/tags/tag234.xml" ContentType="application/vnd.openxmlformats-officedocument.presentationml.tags+xml"/>
  <Override PartName="/ppt/tags/tag235.xml" ContentType="application/vnd.openxmlformats-officedocument.presentationml.tags+xml"/>
  <Override PartName="/ppt/tags/tag236.xml" ContentType="application/vnd.openxmlformats-officedocument.presentationml.tags+xml"/>
  <Override PartName="/ppt/tags/tag237.xml" ContentType="application/vnd.openxmlformats-officedocument.presentationml.tags+xml"/>
  <Override PartName="/ppt/tags/tag238.xml" ContentType="application/vnd.openxmlformats-officedocument.presentationml.tags+xml"/>
  <Override PartName="/ppt/tags/tag239.xml" ContentType="application/vnd.openxmlformats-officedocument.presentationml.tags+xml"/>
  <Override PartName="/ppt/tags/tag240.xml" ContentType="application/vnd.openxmlformats-officedocument.presentationml.tags+xml"/>
  <Override PartName="/ppt/tags/tag241.xml" ContentType="application/vnd.openxmlformats-officedocument.presentationml.tags+xml"/>
  <Override PartName="/ppt/tags/tag242.xml" ContentType="application/vnd.openxmlformats-officedocument.presentationml.tags+xml"/>
  <Override PartName="/ppt/tags/tag243.xml" ContentType="application/vnd.openxmlformats-officedocument.presentationml.tags+xml"/>
  <Override PartName="/ppt/tags/tag244.xml" ContentType="application/vnd.openxmlformats-officedocument.presentationml.tags+xml"/>
  <Override PartName="/ppt/tags/tag245.xml" ContentType="application/vnd.openxmlformats-officedocument.presentationml.tags+xml"/>
  <Override PartName="/ppt/tags/tag246.xml" ContentType="application/vnd.openxmlformats-officedocument.presentationml.tags+xml"/>
  <Override PartName="/ppt/tags/tag247.xml" ContentType="application/vnd.openxmlformats-officedocument.presentationml.tags+xml"/>
  <Override PartName="/ppt/tags/tag248.xml" ContentType="application/vnd.openxmlformats-officedocument.presentationml.tags+xml"/>
  <Override PartName="/ppt/tags/tag249.xml" ContentType="application/vnd.openxmlformats-officedocument.presentationml.tags+xml"/>
  <Override PartName="/ppt/tags/tag250.xml" ContentType="application/vnd.openxmlformats-officedocument.presentationml.tags+xml"/>
  <Override PartName="/ppt/tags/tag251.xml" ContentType="application/vnd.openxmlformats-officedocument.presentationml.tags+xml"/>
  <Override PartName="/ppt/tags/tag252.xml" ContentType="application/vnd.openxmlformats-officedocument.presentationml.tags+xml"/>
  <Override PartName="/ppt/tags/tag253.xml" ContentType="application/vnd.openxmlformats-officedocument.presentationml.tags+xml"/>
  <Override PartName="/ppt/tags/tag254.xml" ContentType="application/vnd.openxmlformats-officedocument.presentationml.tags+xml"/>
  <Override PartName="/ppt/tags/tag255.xml" ContentType="application/vnd.openxmlformats-officedocument.presentationml.tags+xml"/>
  <Override PartName="/ppt/tags/tag256.xml" ContentType="application/vnd.openxmlformats-officedocument.presentationml.tags+xml"/>
  <Override PartName="/ppt/tags/tag257.xml" ContentType="application/vnd.openxmlformats-officedocument.presentationml.tags+xml"/>
  <Override PartName="/ppt/tags/tag258.xml" ContentType="application/vnd.openxmlformats-officedocument.presentationml.tags+xml"/>
  <Override PartName="/ppt/tags/tag259.xml" ContentType="application/vnd.openxmlformats-officedocument.presentationml.tags+xml"/>
  <Override PartName="/ppt/tags/tag260.xml" ContentType="application/vnd.openxmlformats-officedocument.presentationml.tags+xml"/>
  <Override PartName="/ppt/notesSlides/notesSlide7.xml" ContentType="application/vnd.openxmlformats-officedocument.presentationml.notesSlide+xml"/>
  <Override PartName="/ppt/tags/tag261.xml" ContentType="application/vnd.openxmlformats-officedocument.presentationml.tags+xml"/>
  <Override PartName="/ppt/tags/tag262.xml" ContentType="application/vnd.openxmlformats-officedocument.presentationml.tags+xml"/>
  <Override PartName="/ppt/tags/tag263.xml" ContentType="application/vnd.openxmlformats-officedocument.presentationml.tags+xml"/>
  <Override PartName="/ppt/tags/tag264.xml" ContentType="application/vnd.openxmlformats-officedocument.presentationml.tags+xml"/>
  <Override PartName="/ppt/notesSlides/notesSlide8.xml" ContentType="application/vnd.openxmlformats-officedocument.presentationml.notesSlide+xml"/>
  <Override PartName="/ppt/tags/tag265.xml" ContentType="application/vnd.openxmlformats-officedocument.presentationml.tags+xml"/>
  <Override PartName="/ppt/tags/tag266.xml" ContentType="application/vnd.openxmlformats-officedocument.presentationml.tags+xml"/>
  <Override PartName="/ppt/tags/tag267.xml" ContentType="application/vnd.openxmlformats-officedocument.presentationml.tags+xml"/>
  <Override PartName="/ppt/tags/tag268.xml" ContentType="application/vnd.openxmlformats-officedocument.presentationml.tags+xml"/>
  <Override PartName="/ppt/tags/tag269.xml" ContentType="application/vnd.openxmlformats-officedocument.presentationml.tags+xml"/>
  <Override PartName="/ppt/tags/tag270.xml" ContentType="application/vnd.openxmlformats-officedocument.presentationml.tags+xml"/>
  <Override PartName="/ppt/tags/tag271.xml" ContentType="application/vnd.openxmlformats-officedocument.presentationml.tags+xml"/>
  <Override PartName="/ppt/tags/tag272.xml" ContentType="application/vnd.openxmlformats-officedocument.presentationml.tags+xml"/>
  <Override PartName="/ppt/tags/tag273.xml" ContentType="application/vnd.openxmlformats-officedocument.presentationml.tags+xml"/>
  <Override PartName="/ppt/tags/tag274.xml" ContentType="application/vnd.openxmlformats-officedocument.presentationml.tags+xml"/>
  <Override PartName="/ppt/tags/tag275.xml" ContentType="application/vnd.openxmlformats-officedocument.presentationml.tags+xml"/>
  <Override PartName="/ppt/tags/tag276.xml" ContentType="application/vnd.openxmlformats-officedocument.presentationml.tags+xml"/>
  <Override PartName="/ppt/tags/tag277.xml" ContentType="application/vnd.openxmlformats-officedocument.presentationml.tags+xml"/>
  <Override PartName="/ppt/tags/tag278.xml" ContentType="application/vnd.openxmlformats-officedocument.presentationml.tags+xml"/>
  <Override PartName="/ppt/tags/tag279.xml" ContentType="application/vnd.openxmlformats-officedocument.presentationml.tags+xml"/>
  <Override PartName="/ppt/tags/tag280.xml" ContentType="application/vnd.openxmlformats-officedocument.presentationml.tags+xml"/>
  <Override PartName="/ppt/tags/tag281.xml" ContentType="application/vnd.openxmlformats-officedocument.presentationml.tags+xml"/>
  <Override PartName="/ppt/notesSlides/notesSlide9.xml" ContentType="application/vnd.openxmlformats-officedocument.presentationml.notesSlide+xml"/>
  <Override PartName="/ppt/tags/tag282.xml" ContentType="application/vnd.openxmlformats-officedocument.presentationml.tags+xml"/>
  <Override PartName="/ppt/tags/tag283.xml" ContentType="application/vnd.openxmlformats-officedocument.presentationml.tags+xml"/>
  <Override PartName="/ppt/notesSlides/notesSlide10.xml" ContentType="application/vnd.openxmlformats-officedocument.presentationml.notesSlide+xml"/>
  <Override PartName="/ppt/tags/tag284.xml" ContentType="application/vnd.openxmlformats-officedocument.presentationml.tags+xml"/>
  <Override PartName="/ppt/tags/tag285.xml" ContentType="application/vnd.openxmlformats-officedocument.presentationml.tags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tags/tag286.xml" ContentType="application/vnd.openxmlformats-officedocument.presentationml.tags+xml"/>
  <Override PartName="/ppt/tags/tag287.xml" ContentType="application/vnd.openxmlformats-officedocument.presentationml.tags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tags/tag288.xml" ContentType="application/vnd.openxmlformats-officedocument.presentationml.tags+xml"/>
  <Override PartName="/ppt/tags/tag289.xml" ContentType="application/vnd.openxmlformats-officedocument.presentationml.tags+xml"/>
  <Override PartName="/ppt/tags/tag290.xml" ContentType="application/vnd.openxmlformats-officedocument.presentationml.tags+xml"/>
  <Override PartName="/ppt/tags/tag291.xml" ContentType="application/vnd.openxmlformats-officedocument.presentationml.tags+xml"/>
  <Override PartName="/ppt/tags/tag292.xml" ContentType="application/vnd.openxmlformats-officedocument.presentationml.tags+xml"/>
  <Override PartName="/ppt/notesSlides/notesSlide21.xml" ContentType="application/vnd.openxmlformats-officedocument.presentationml.notesSlide+xml"/>
  <Override PartName="/ppt/charts/chart1.xml" ContentType="application/vnd.openxmlformats-officedocument.drawingml.chart+xml"/>
  <Override PartName="/ppt/tags/tag293.xml" ContentType="application/vnd.openxmlformats-officedocument.presentationml.tags+xml"/>
  <Override PartName="/ppt/tags/tag294.xml" ContentType="application/vnd.openxmlformats-officedocument.presentationml.tags+xml"/>
  <Override PartName="/ppt/tags/tag295.xml" ContentType="application/vnd.openxmlformats-officedocument.presentationml.tags+xml"/>
  <Override PartName="/ppt/notesSlides/notesSlide22.xml" ContentType="application/vnd.openxmlformats-officedocument.presentationml.notesSlide+xml"/>
  <Override PartName="/ppt/charts/chart2.xml" ContentType="application/vnd.openxmlformats-officedocument.drawingml.chart+xml"/>
  <Override PartName="/ppt/tags/tag296.xml" ContentType="application/vnd.openxmlformats-officedocument.presentationml.tags+xml"/>
  <Override PartName="/ppt/tags/tag297.xml" ContentType="application/vnd.openxmlformats-officedocument.presentationml.tags+xml"/>
  <Override PartName="/ppt/tags/tag298.xml" ContentType="application/vnd.openxmlformats-officedocument.presentationml.tags+xml"/>
  <Override PartName="/ppt/notesSlides/notesSlide23.xml" ContentType="application/vnd.openxmlformats-officedocument.presentationml.notesSlide+xml"/>
  <Override PartName="/ppt/charts/chart3.xml" ContentType="application/vnd.openxmlformats-officedocument.drawingml.chart+xml"/>
  <Override PartName="/ppt/tags/tag299.xml" ContentType="application/vnd.openxmlformats-officedocument.presentationml.tags+xml"/>
  <Override PartName="/ppt/tags/tag300.xml" ContentType="application/vnd.openxmlformats-officedocument.presentationml.tags+xml"/>
  <Override PartName="/ppt/tags/tag301.xml" ContentType="application/vnd.openxmlformats-officedocument.presentationml.tags+xml"/>
  <Override PartName="/ppt/notesSlides/notesSlide24.xml" ContentType="application/vnd.openxmlformats-officedocument.presentationml.notesSlide+xml"/>
  <Override PartName="/ppt/charts/chart4.xml" ContentType="application/vnd.openxmlformats-officedocument.drawingml.chart+xml"/>
  <Override PartName="/ppt/tags/tag302.xml" ContentType="application/vnd.openxmlformats-officedocument.presentationml.tags+xml"/>
  <Override PartName="/ppt/tags/tag303.xml" ContentType="application/vnd.openxmlformats-officedocument.presentationml.tags+xml"/>
  <Override PartName="/ppt/notesSlides/notesSlide25.xml" ContentType="application/vnd.openxmlformats-officedocument.presentationml.notesSlide+xml"/>
  <Override PartName="/ppt/tags/tag304.xml" ContentType="application/vnd.openxmlformats-officedocument.presentationml.tags+xml"/>
  <Override PartName="/ppt/tags/tag305.xml" ContentType="application/vnd.openxmlformats-officedocument.presentationml.tags+xml"/>
  <Override PartName="/ppt/tags/tag306.xml" ContentType="application/vnd.openxmlformats-officedocument.presentationml.tags+xml"/>
  <Override PartName="/ppt/tags/tag307.xml" ContentType="application/vnd.openxmlformats-officedocument.presentationml.tags+xml"/>
  <Override PartName="/ppt/tags/tag308.xml" ContentType="application/vnd.openxmlformats-officedocument.presentationml.tags+xml"/>
  <Override PartName="/ppt/tags/tag309.xml" ContentType="application/vnd.openxmlformats-officedocument.presentationml.tags+xml"/>
  <Override PartName="/ppt/tags/tag310.xml" ContentType="application/vnd.openxmlformats-officedocument.presentationml.tags+xml"/>
  <Override PartName="/ppt/notesSlides/notesSlide26.xml" ContentType="application/vnd.openxmlformats-officedocument.presentationml.notesSlide+xml"/>
  <Override PartName="/ppt/tags/tag311.xml" ContentType="application/vnd.openxmlformats-officedocument.presentationml.tags+xml"/>
  <Override PartName="/ppt/tags/tag312.xml" ContentType="application/vnd.openxmlformats-officedocument.presentationml.tags+xml"/>
  <Override PartName="/ppt/tags/tag313.xml" ContentType="application/vnd.openxmlformats-officedocument.presentationml.tags+xml"/>
  <Override PartName="/ppt/tags/tag314.xml" ContentType="application/vnd.openxmlformats-officedocument.presentationml.tags+xml"/>
  <Override PartName="/ppt/tags/tag315.xml" ContentType="application/vnd.openxmlformats-officedocument.presentationml.tags+xml"/>
  <Override PartName="/ppt/tags/tag316.xml" ContentType="application/vnd.openxmlformats-officedocument.presentationml.tags+xml"/>
  <Override PartName="/ppt/tags/tag317.xml" ContentType="application/vnd.openxmlformats-officedocument.presentationml.tags+xml"/>
  <Override PartName="/ppt/tags/tag318.xml" ContentType="application/vnd.openxmlformats-officedocument.presentationml.tags+xml"/>
  <Override PartName="/ppt/tags/tag319.xml" ContentType="application/vnd.openxmlformats-officedocument.presentationml.tags+xml"/>
  <Override PartName="/ppt/tags/tag320.xml" ContentType="application/vnd.openxmlformats-officedocument.presentationml.tags+xml"/>
  <Override PartName="/ppt/tags/tag321.xml" ContentType="application/vnd.openxmlformats-officedocument.presentationml.tags+xml"/>
  <Override PartName="/ppt/notesSlides/notesSlide27.xml" ContentType="application/vnd.openxmlformats-officedocument.presentationml.notesSlide+xml"/>
  <Override PartName="/ppt/tags/tag322.xml" ContentType="application/vnd.openxmlformats-officedocument.presentationml.tags+xml"/>
  <Override PartName="/ppt/tags/tag323.xml" ContentType="application/vnd.openxmlformats-officedocument.presentationml.tags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tags/tag324.xml" ContentType="application/vnd.openxmlformats-officedocument.presentationml.tags+xml"/>
  <Override PartName="/ppt/tags/tag325.xml" ContentType="application/vnd.openxmlformats-officedocument.presentationml.tags+xml"/>
  <Override PartName="/ppt/tags/tag326.xml" ContentType="application/vnd.openxmlformats-officedocument.presentationml.tags+xml"/>
  <Override PartName="/ppt/tags/tag327.xml" ContentType="application/vnd.openxmlformats-officedocument.presentationml.tags+xml"/>
  <Override PartName="/ppt/tags/tag328.xml" ContentType="application/vnd.openxmlformats-officedocument.presentationml.tags+xml"/>
  <Override PartName="/ppt/tags/tag329.xml" ContentType="application/vnd.openxmlformats-officedocument.presentationml.tags+xml"/>
  <Override PartName="/ppt/tags/tag330.xml" ContentType="application/vnd.openxmlformats-officedocument.presentationml.tags+xml"/>
  <Override PartName="/ppt/tags/tag331.xml" ContentType="application/vnd.openxmlformats-officedocument.presentationml.tags+xml"/>
  <Override PartName="/ppt/tags/tag332.xml" ContentType="application/vnd.openxmlformats-officedocument.presentationml.tags+xml"/>
  <Override PartName="/ppt/tags/tag333.xml" ContentType="application/vnd.openxmlformats-officedocument.presentationml.tags+xml"/>
  <Override PartName="/ppt/tags/tag334.xml" ContentType="application/vnd.openxmlformats-officedocument.presentationml.tags+xml"/>
  <Override PartName="/ppt/tags/tag335.xml" ContentType="application/vnd.openxmlformats-officedocument.presentationml.tags+xml"/>
  <Override PartName="/ppt/tags/tag336.xml" ContentType="application/vnd.openxmlformats-officedocument.presentationml.tags+xml"/>
  <Override PartName="/ppt/tags/tag337.xml" ContentType="application/vnd.openxmlformats-officedocument.presentationml.tags+xml"/>
  <Override PartName="/ppt/tags/tag338.xml" ContentType="application/vnd.openxmlformats-officedocument.presentationml.tags+xml"/>
  <Override PartName="/ppt/tags/tag339.xml" ContentType="application/vnd.openxmlformats-officedocument.presentationml.tags+xml"/>
  <Override PartName="/ppt/tags/tag340.xml" ContentType="application/vnd.openxmlformats-officedocument.presentationml.tags+xml"/>
  <Override PartName="/ppt/tags/tag341.xml" ContentType="application/vnd.openxmlformats-officedocument.presentationml.tags+xml"/>
  <Override PartName="/ppt/tags/tag342.xml" ContentType="application/vnd.openxmlformats-officedocument.presentationml.tags+xml"/>
  <Override PartName="/ppt/tags/tag343.xml" ContentType="application/vnd.openxmlformats-officedocument.presentationml.tags+xml"/>
  <Override PartName="/ppt/tags/tag344.xml" ContentType="application/vnd.openxmlformats-officedocument.presentationml.tags+xml"/>
  <Override PartName="/ppt/tags/tag345.xml" ContentType="application/vnd.openxmlformats-officedocument.presentationml.tags+xml"/>
  <Override PartName="/ppt/tags/tag346.xml" ContentType="application/vnd.openxmlformats-officedocument.presentationml.tags+xml"/>
  <Override PartName="/ppt/tags/tag347.xml" ContentType="application/vnd.openxmlformats-officedocument.presentationml.tags+xml"/>
  <Override PartName="/ppt/tags/tag348.xml" ContentType="application/vnd.openxmlformats-officedocument.presentationml.tags+xml"/>
  <Override PartName="/ppt/tags/tag349.xml" ContentType="application/vnd.openxmlformats-officedocument.presentationml.tags+xml"/>
  <Override PartName="/ppt/tags/tag350.xml" ContentType="application/vnd.openxmlformats-officedocument.presentationml.tags+xml"/>
  <Override PartName="/ppt/tags/tag351.xml" ContentType="application/vnd.openxmlformats-officedocument.presentationml.tags+xml"/>
  <Override PartName="/ppt/tags/tag352.xml" ContentType="application/vnd.openxmlformats-officedocument.presentationml.tags+xml"/>
  <Override PartName="/ppt/tags/tag353.xml" ContentType="application/vnd.openxmlformats-officedocument.presentationml.tags+xml"/>
  <Override PartName="/ppt/tags/tag354.xml" ContentType="application/vnd.openxmlformats-officedocument.presentationml.tags+xml"/>
  <Override PartName="/ppt/tags/tag355.xml" ContentType="application/vnd.openxmlformats-officedocument.presentationml.tags+xml"/>
  <Override PartName="/ppt/tags/tag356.xml" ContentType="application/vnd.openxmlformats-officedocument.presentationml.tags+xml"/>
  <Override PartName="/ppt/tags/tag357.xml" ContentType="application/vnd.openxmlformats-officedocument.presentationml.tags+xml"/>
  <Override PartName="/ppt/tags/tag358.xml" ContentType="application/vnd.openxmlformats-officedocument.presentationml.tags+xml"/>
  <Override PartName="/ppt/notesSlides/notesSlide30.xml" ContentType="application/vnd.openxmlformats-officedocument.presentationml.notesSlide+xml"/>
  <Override PartName="/ppt/tags/tag359.xml" ContentType="application/vnd.openxmlformats-officedocument.presentationml.tags+xml"/>
  <Override PartName="/ppt/tags/tag360.xml" ContentType="application/vnd.openxmlformats-officedocument.presentationml.tags+xml"/>
  <Override PartName="/ppt/tags/tag361.xml" ContentType="application/vnd.openxmlformats-officedocument.presentationml.tags+xml"/>
  <Override PartName="/ppt/notesSlides/notesSlide3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65"/>
  </p:notesMasterIdLst>
  <p:sldIdLst>
    <p:sldId id="256" r:id="rId2"/>
    <p:sldId id="259" r:id="rId3"/>
    <p:sldId id="302" r:id="rId4"/>
    <p:sldId id="306" r:id="rId5"/>
    <p:sldId id="309" r:id="rId6"/>
    <p:sldId id="307" r:id="rId7"/>
    <p:sldId id="308" r:id="rId8"/>
    <p:sldId id="347" r:id="rId9"/>
    <p:sldId id="258" r:id="rId10"/>
    <p:sldId id="305" r:id="rId11"/>
    <p:sldId id="324" r:id="rId12"/>
    <p:sldId id="325" r:id="rId13"/>
    <p:sldId id="260" r:id="rId14"/>
    <p:sldId id="261" r:id="rId15"/>
    <p:sldId id="262" r:id="rId16"/>
    <p:sldId id="263" r:id="rId17"/>
    <p:sldId id="264" r:id="rId18"/>
    <p:sldId id="265" r:id="rId19"/>
    <p:sldId id="266" r:id="rId20"/>
    <p:sldId id="267" r:id="rId21"/>
    <p:sldId id="268" r:id="rId22"/>
    <p:sldId id="279" r:id="rId23"/>
    <p:sldId id="340" r:id="rId24"/>
    <p:sldId id="341" r:id="rId25"/>
    <p:sldId id="342" r:id="rId26"/>
    <p:sldId id="343" r:id="rId27"/>
    <p:sldId id="344" r:id="rId28"/>
    <p:sldId id="280" r:id="rId29"/>
    <p:sldId id="281" r:id="rId30"/>
    <p:sldId id="345" r:id="rId31"/>
    <p:sldId id="346" r:id="rId32"/>
    <p:sldId id="283" r:id="rId33"/>
    <p:sldId id="284" r:id="rId34"/>
    <p:sldId id="285" r:id="rId35"/>
    <p:sldId id="286" r:id="rId36"/>
    <p:sldId id="287" r:id="rId37"/>
    <p:sldId id="288" r:id="rId38"/>
    <p:sldId id="289" r:id="rId39"/>
    <p:sldId id="290" r:id="rId40"/>
    <p:sldId id="291" r:id="rId41"/>
    <p:sldId id="292" r:id="rId42"/>
    <p:sldId id="293" r:id="rId43"/>
    <p:sldId id="326" r:id="rId44"/>
    <p:sldId id="327" r:id="rId45"/>
    <p:sldId id="328" r:id="rId46"/>
    <p:sldId id="330" r:id="rId47"/>
    <p:sldId id="331" r:id="rId48"/>
    <p:sldId id="332" r:id="rId49"/>
    <p:sldId id="333" r:id="rId50"/>
    <p:sldId id="334" r:id="rId51"/>
    <p:sldId id="335" r:id="rId52"/>
    <p:sldId id="336" r:id="rId53"/>
    <p:sldId id="337" r:id="rId54"/>
    <p:sldId id="338" r:id="rId55"/>
    <p:sldId id="339" r:id="rId56"/>
    <p:sldId id="294" r:id="rId57"/>
    <p:sldId id="296" r:id="rId58"/>
    <p:sldId id="295" r:id="rId59"/>
    <p:sldId id="297" r:id="rId60"/>
    <p:sldId id="298" r:id="rId61"/>
    <p:sldId id="299" r:id="rId62"/>
    <p:sldId id="300" r:id="rId63"/>
    <p:sldId id="301" r:id="rId64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591" autoAdjust="0"/>
    <p:restoredTop sz="77786" autoAdjust="0"/>
  </p:normalViewPr>
  <p:slideViewPr>
    <p:cSldViewPr>
      <p:cViewPr varScale="1">
        <p:scale>
          <a:sx n="44" d="100"/>
          <a:sy n="44" d="100"/>
        </p:scale>
        <p:origin x="1337" y="2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9632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66" d="100"/>
        <a:sy n="66" d="100"/>
      </p:scale>
      <p:origin x="0" y="318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theme" Target="theme/theme1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presProps" Target="presProps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tableStyles" Target="tableStyles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viewProps" Target="view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504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2085463001336E-2"/>
                  <c:y val="-7.69984770422215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1955609696"/>
        <c:axId val="-1955610240"/>
        <c:axId val="0"/>
      </c:bar3DChart>
      <c:catAx>
        <c:axId val="-1955609696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55610240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955610240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55609696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605E-2"/>
          <c:y val="0.17436295000162"/>
          <c:w val="0.323813832481466"/>
          <c:h val="0.210796915167095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2085463001336E-2"/>
                  <c:y val="-7.6998477042221703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8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noFill/>
            <a:ln w="12700">
              <a:noFill/>
              <a:prstDash val="solid"/>
            </a:ln>
          </c:spPr>
          <c:invertIfNegative val="0"/>
          <c:dLbls>
            <c:delete val="1"/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1955609152"/>
        <c:axId val="-1955614592"/>
        <c:axId val="0"/>
      </c:bar3DChart>
      <c:catAx>
        <c:axId val="-1955609152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55614592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955614592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55609152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Embedded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Sheet1!$B$2:$F$2</c:f>
              <c:numCache>
                <c:formatCode>General</c:formatCode>
                <c:ptCount val="5"/>
                <c:pt idx="0">
                  <c:v>290</c:v>
                </c:pt>
                <c:pt idx="1">
                  <c:v>488</c:v>
                </c:pt>
                <c:pt idx="2">
                  <c:v>892</c:v>
                </c:pt>
                <c:pt idx="3">
                  <c:v>862</c:v>
                </c:pt>
                <c:pt idx="4">
                  <c:v>1122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Desktop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Sheet1!$B$3:$F$3</c:f>
              <c:numCache>
                <c:formatCode>General</c:formatCode>
                <c:ptCount val="5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129</c:v>
                </c:pt>
                <c:pt idx="4">
                  <c:v>131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Servers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Sheet1!$B$1:$F$1</c:f>
              <c:numCache>
                <c:formatCode>General</c:formatCode>
                <c:ptCount val="5"/>
                <c:pt idx="0">
                  <c:v>1998</c:v>
                </c:pt>
                <c:pt idx="1">
                  <c:v>1999</c:v>
                </c:pt>
                <c:pt idx="2">
                  <c:v>2000</c:v>
                </c:pt>
                <c:pt idx="3">
                  <c:v>2001</c:v>
                </c:pt>
                <c:pt idx="4">
                  <c:v>2002</c:v>
                </c:pt>
              </c:numCache>
            </c:numRef>
          </c:cat>
          <c:val>
            <c:numRef>
              <c:f>Sheet1!$B$4:$F$4</c:f>
              <c:numCache>
                <c:formatCode>General</c:formatCode>
                <c:ptCount val="5"/>
                <c:pt idx="0">
                  <c:v>3</c:v>
                </c:pt>
                <c:pt idx="1">
                  <c:v>3</c:v>
                </c:pt>
                <c:pt idx="2">
                  <c:v>4</c:v>
                </c:pt>
                <c:pt idx="3">
                  <c:v>4</c:v>
                </c:pt>
                <c:pt idx="4">
                  <c:v>5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-1955608608"/>
        <c:axId val="-1955614048"/>
        <c:axId val="0"/>
      </c:bar3DChart>
      <c:catAx>
        <c:axId val="-195560860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5561404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-195561404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-1955608608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view3D>
      <c:rotX val="15"/>
      <c:hPercent val="57"/>
      <c:rotY val="20"/>
      <c:depthPercent val="100"/>
      <c:rAngAx val="1"/>
    </c:view3D>
    <c:floor>
      <c:thickness val="0"/>
      <c:spPr>
        <a:solidFill>
          <a:srgbClr val="C0C0C0"/>
        </a:solidFill>
        <a:ln w="3175">
          <a:solidFill>
            <a:schemeClr val="tx1"/>
          </a:solidFill>
          <a:prstDash val="solid"/>
        </a:ln>
      </c:spPr>
    </c:floor>
    <c:sideWall>
      <c:thickness val="0"/>
      <c:spPr>
        <a:noFill/>
        <a:ln w="12700">
          <a:solidFill>
            <a:schemeClr val="tx1"/>
          </a:solidFill>
          <a:prstDash val="solid"/>
        </a:ln>
      </c:spPr>
    </c:sideWall>
    <c:backWall>
      <c:thickness val="0"/>
      <c:spPr>
        <a:noFill/>
        <a:ln w="12700">
          <a:solidFill>
            <a:schemeClr val="tx1"/>
          </a:solidFill>
          <a:prstDash val="solid"/>
        </a:ln>
      </c:spPr>
    </c:backWall>
    <c:plotArea>
      <c:layout>
        <c:manualLayout>
          <c:layoutTarget val="inner"/>
          <c:xMode val="edge"/>
          <c:yMode val="edge"/>
          <c:x val="8.9258698940998596E-2"/>
          <c:y val="0.13110539845758401"/>
          <c:w val="0.82450832072617197"/>
          <c:h val="0.74550128534704296"/>
        </c:manualLayout>
      </c:layout>
      <c:bar3DChart>
        <c:barDir val="col"/>
        <c:grouping val="clustered"/>
        <c:varyColors val="0"/>
        <c:ser>
          <c:idx val="0"/>
          <c:order val="0"/>
          <c:tx>
            <c:strRef>
              <c:f>Sheet1!$A$2</c:f>
              <c:strCache>
                <c:ptCount val="1"/>
                <c:pt idx="0">
                  <c:v>Cell Phones</c:v>
                </c:pt>
              </c:strCache>
            </c:strRef>
          </c:tx>
          <c:spPr>
            <a:solidFill>
              <a:srgbClr val="FFFF00"/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0188677073260601E-2"/>
                  <c:y val="-9.506982923430960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51550628539854E-2"/>
                  <c:y val="-3.2532970415735099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4.09045908735098E-3"/>
                  <c:y val="-8.1424775606752896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3.3579684118432599E-4"/>
                  <c:y val="-1.04188133890671E-2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32085463001336E-2"/>
                  <c:y val="-7.6998477042221798E-3"/>
                </c:manualLayout>
              </c:layout>
              <c:spPr>
                <a:noFill/>
                <a:ln w="25400">
                  <a:noFill/>
                </a:ln>
              </c:spPr>
              <c:txPr>
                <a:bodyPr/>
                <a:lstStyle/>
                <a:p>
                  <a:pPr>
                    <a:defRPr sz="2400" b="1" i="0" u="none" strike="noStrike" baseline="0">
                      <a:solidFill>
                        <a:schemeClr val="accent1"/>
                      </a:solidFill>
                      <a:latin typeface="Arial"/>
                      <a:ea typeface="Arial"/>
                      <a:cs typeface="Arial"/>
                    </a:defRPr>
                  </a:pPr>
                  <a:endParaRPr lang="en-US"/>
                </a:p>
              </c:txPr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 w="25400">
                <a:noFill/>
              </a:ln>
            </c:spPr>
            <c:txPr>
              <a:bodyPr rot="-2700000" vert="horz"/>
              <a:lstStyle/>
              <a:p>
                <a:pPr algn="ctr">
                  <a:defRPr sz="2400" b="1" i="0" u="none" strike="noStrike" baseline="0">
                    <a:solidFill>
                      <a:schemeClr val="accent1"/>
                    </a:solidFill>
                    <a:latin typeface="Arial"/>
                    <a:ea typeface="Arial"/>
                    <a:cs typeface="Arial"/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Sheet1!$B$2:$G$2</c:f>
              <c:numCache>
                <c:formatCode>General</c:formatCode>
                <c:ptCount val="6"/>
                <c:pt idx="0">
                  <c:v>110</c:v>
                </c:pt>
                <c:pt idx="1">
                  <c:v>295</c:v>
                </c:pt>
                <c:pt idx="2">
                  <c:v>405</c:v>
                </c:pt>
                <c:pt idx="3">
                  <c:v>502</c:v>
                </c:pt>
                <c:pt idx="4">
                  <c:v>785</c:v>
                </c:pt>
                <c:pt idx="5">
                  <c:v>1182</c:v>
                </c:pt>
              </c:numCache>
            </c:numRef>
          </c:val>
        </c:ser>
        <c:ser>
          <c:idx val="1"/>
          <c:order val="1"/>
          <c:tx>
            <c:strRef>
              <c:f>Sheet1!$A$3</c:f>
              <c:strCache>
                <c:ptCount val="1"/>
                <c:pt idx="0">
                  <c:v>PCs</c:v>
                </c:pt>
              </c:strCache>
            </c:strRef>
          </c:tx>
          <c:spPr>
            <a:solidFill>
              <a:schemeClr val="accent2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2.0467836257309999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2.48538011695906E-2"/>
                  <c:y val="-1.2345679012345699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2.1929824561403501E-2"/>
                  <c:y val="-1.4403292181070001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2.92397660818713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2.6315789473684299E-2"/>
                  <c:y val="-1.6460905349794198E-2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Sheet1!$B$3:$G$3</c:f>
              <c:numCache>
                <c:formatCode>General</c:formatCode>
                <c:ptCount val="6"/>
                <c:pt idx="0">
                  <c:v>93</c:v>
                </c:pt>
                <c:pt idx="1">
                  <c:v>114</c:v>
                </c:pt>
                <c:pt idx="2">
                  <c:v>135</c:v>
                </c:pt>
                <c:pt idx="3">
                  <c:v>136</c:v>
                </c:pt>
                <c:pt idx="4">
                  <c:v>202</c:v>
                </c:pt>
                <c:pt idx="5">
                  <c:v>265</c:v>
                </c:pt>
              </c:numCache>
            </c:numRef>
          </c:val>
        </c:ser>
        <c:ser>
          <c:idx val="2"/>
          <c:order val="2"/>
          <c:tx>
            <c:strRef>
              <c:f>Sheet1!$A$4</c:f>
              <c:strCache>
                <c:ptCount val="1"/>
                <c:pt idx="0">
                  <c:v>TVs</c:v>
                </c:pt>
              </c:strCache>
            </c:strRef>
          </c:tx>
          <c:spPr>
            <a:solidFill>
              <a:schemeClr val="accent3">
                <a:lumMod val="40000"/>
                <a:lumOff val="60000"/>
              </a:schemeClr>
            </a:solidFill>
            <a:ln w="12700">
              <a:solidFill>
                <a:schemeClr val="bg1">
                  <a:lumMod val="85000"/>
                </a:schemeClr>
              </a:solidFill>
              <a:prstDash val="solid"/>
            </a:ln>
          </c:spPr>
          <c:invertIfNegative val="0"/>
          <c:dLbls>
            <c:dLbl>
              <c:idx val="0"/>
              <c:layout>
                <c:manualLayout>
                  <c:x val="1.4619883040935699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"/>
              <c:layout>
                <c:manualLayout>
                  <c:x val="1.0233918128655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2"/>
              <c:layout>
                <c:manualLayout>
                  <c:x val="7.3099415204678402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3"/>
              <c:layout>
                <c:manualLayout>
                  <c:x val="5.8479532163742704E-3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4"/>
              <c:layout>
                <c:manualLayout>
                  <c:x val="1.0233918128654901E-2"/>
                  <c:y val="0"/>
                </c:manualLayout>
              </c:layout>
              <c:showLegendKey val="0"/>
              <c:showVal val="1"/>
              <c:showCatName val="0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sz="2400">
                    <a:solidFill>
                      <a:schemeClr val="accent1"/>
                    </a:solidFill>
                  </a:defRPr>
                </a:pPr>
                <a:endParaRPr lang="en-US"/>
              </a:p>
            </c:txPr>
            <c:showLegendKey val="0"/>
            <c:showVal val="1"/>
            <c:showCatName val="0"/>
            <c:showSerName val="0"/>
            <c:showPercent val="0"/>
            <c:showBubbleSize val="0"/>
            <c:showLeaderLines val="0"/>
            <c:extLst>
              <c:ext xmlns:c15="http://schemas.microsoft.com/office/drawing/2012/chart" uri="{CE6537A1-D6FC-4f65-9D91-7224C49458BB}">
                <c15:showLeaderLines val="0"/>
              </c:ext>
            </c:extLst>
          </c:dLbls>
          <c:cat>
            <c:numRef>
              <c:f>Sheet1!$B$1:$G$1</c:f>
              <c:numCache>
                <c:formatCode>General</c:formatCode>
                <c:ptCount val="6"/>
                <c:pt idx="0">
                  <c:v>1997</c:v>
                </c:pt>
                <c:pt idx="1">
                  <c:v>1999</c:v>
                </c:pt>
                <c:pt idx="2">
                  <c:v>2001</c:v>
                </c:pt>
                <c:pt idx="3">
                  <c:v>2003</c:v>
                </c:pt>
                <c:pt idx="4">
                  <c:v>2005</c:v>
                </c:pt>
                <c:pt idx="5">
                  <c:v>2007</c:v>
                </c:pt>
              </c:numCache>
            </c:numRef>
          </c:cat>
          <c:val>
            <c:numRef>
              <c:f>Sheet1!$B$4:$G$4</c:f>
              <c:numCache>
                <c:formatCode>General</c:formatCode>
                <c:ptCount val="6"/>
                <c:pt idx="4">
                  <c:v>189</c:v>
                </c:pt>
                <c:pt idx="5">
                  <c:v>200</c:v>
                </c:pt>
              </c:numCache>
            </c:numRef>
          </c:val>
        </c:ser>
        <c:dLbls>
          <c:showLegendKey val="0"/>
          <c:showVal val="1"/>
          <c:showCatName val="0"/>
          <c:showSerName val="0"/>
          <c:showPercent val="0"/>
          <c:showBubbleSize val="0"/>
        </c:dLbls>
        <c:gapWidth val="150"/>
        <c:gapDepth val="0"/>
        <c:shape val="box"/>
        <c:axId val="144008544"/>
        <c:axId val="144011808"/>
        <c:axId val="0"/>
      </c:bar3DChart>
      <c:catAx>
        <c:axId val="144008544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low"/>
        <c:spPr>
          <a:ln w="3175">
            <a:solidFill>
              <a:schemeClr val="tx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4011808"/>
        <c:crosses val="autoZero"/>
        <c:auto val="1"/>
        <c:lblAlgn val="ctr"/>
        <c:lblOffset val="100"/>
        <c:tickLblSkip val="1"/>
        <c:tickMarkSkip val="1"/>
        <c:noMultiLvlLbl val="0"/>
      </c:catAx>
      <c:valAx>
        <c:axId val="144011808"/>
        <c:scaling>
          <c:orientation val="minMax"/>
        </c:scaling>
        <c:delete val="0"/>
        <c:axPos val="l"/>
        <c:majorGridlines>
          <c:spPr>
            <a:ln w="3175">
              <a:solidFill>
                <a:schemeClr val="tx1"/>
              </a:solidFill>
              <a:prstDash val="solid"/>
            </a:ln>
          </c:spPr>
        </c:majorGridlines>
        <c:numFmt formatCode="General" sourceLinked="1"/>
        <c:majorTickMark val="out"/>
        <c:minorTickMark val="none"/>
        <c:tickLblPos val="nextTo"/>
        <c:spPr>
          <a:ln w="28575">
            <a:solidFill>
              <a:schemeClr val="bg1"/>
            </a:solidFill>
            <a:prstDash val="solid"/>
          </a:ln>
        </c:spPr>
        <c:txPr>
          <a:bodyPr rot="0" vert="horz"/>
          <a:lstStyle/>
          <a:p>
            <a:pPr>
              <a:defRPr sz="1650" b="1" i="0" u="none" strike="noStrike" baseline="0">
                <a:solidFill>
                  <a:schemeClr val="bg1"/>
                </a:solidFill>
                <a:latin typeface="Arial"/>
                <a:ea typeface="Arial"/>
                <a:cs typeface="Arial"/>
              </a:defRPr>
            </a:pPr>
            <a:endParaRPr lang="en-US"/>
          </a:p>
        </c:txPr>
        <c:crossAx val="144008544"/>
        <c:crosses val="autoZero"/>
        <c:crossBetween val="between"/>
      </c:valAx>
      <c:spPr>
        <a:noFill/>
        <a:ln w="25400">
          <a:noFill/>
        </a:ln>
      </c:spPr>
    </c:plotArea>
    <c:legend>
      <c:legendPos val="r"/>
      <c:layout>
        <c:manualLayout>
          <c:xMode val="edge"/>
          <c:yMode val="edge"/>
          <c:x val="9.5675047198047702E-2"/>
          <c:y val="0.17436295000162"/>
          <c:w val="0.323813832481466"/>
          <c:h val="0.21079691516709601"/>
        </c:manualLayout>
      </c:layout>
      <c:overlay val="0"/>
      <c:spPr>
        <a:noFill/>
        <a:ln w="3175">
          <a:solidFill>
            <a:schemeClr val="tx1"/>
          </a:solidFill>
          <a:prstDash val="solid"/>
        </a:ln>
      </c:spPr>
      <c:txPr>
        <a:bodyPr/>
        <a:lstStyle/>
        <a:p>
          <a:pPr>
            <a:defRPr sz="2800" b="0" i="0" u="none" strike="noStrike" baseline="0">
              <a:solidFill>
                <a:schemeClr val="bg1"/>
              </a:solidFill>
              <a:latin typeface="Arial"/>
              <a:ea typeface="Arial"/>
              <a:cs typeface="Arial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</c:spPr>
  <c:txPr>
    <a:bodyPr/>
    <a:lstStyle/>
    <a:p>
      <a:pPr>
        <a:defRPr sz="1400" b="1" i="0" u="none" strike="noStrike" baseline="0">
          <a:solidFill>
            <a:schemeClr val="tx1"/>
          </a:solidFill>
          <a:latin typeface="Arial"/>
          <a:ea typeface="Arial"/>
          <a:cs typeface="Arial"/>
        </a:defRPr>
      </a:pPr>
      <a:endParaRPr lang="en-US"/>
    </a:p>
  </c:txPr>
  <c:externalData r:id="rId1">
    <c:autoUpdate val="0"/>
  </c:externalData>
</c:chartSpace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670E512-9F9E-4156-953E-8350C511CBA9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7B35C3C1-9691-443C-BBCF-BED84F38E74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64046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2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A: can make code read-only, executable;</a:t>
            </a:r>
            <a:r>
              <a:rPr lang="en-US" baseline="0" dirty="0" smtClean="0"/>
              <a:t> make data read-write but not executable; 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95994446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53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0053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86476" tIns="43238" rIns="86476" bIns="43238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182052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6" y="4343704"/>
            <a:ext cx="5025926" cy="41093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5" tIns="45203" rIns="90405" bIns="45203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269270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163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7388"/>
            <a:ext cx="4567237" cy="34274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2163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913806" y="4343704"/>
            <a:ext cx="5025926" cy="4109357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lIns="90405" tIns="45203" rIns="90405" bIns="45203"/>
          <a:lstStyle/>
          <a:p>
            <a:r>
              <a:rPr lang="en-US" dirty="0" smtClean="0"/>
              <a:t>John Bardeen</a:t>
            </a:r>
          </a:p>
          <a:p>
            <a:r>
              <a:rPr lang="en-US" dirty="0" smtClean="0"/>
              <a:t>Walter Brattain</a:t>
            </a:r>
          </a:p>
          <a:p>
            <a:r>
              <a:rPr lang="en-US" dirty="0" smtClean="0"/>
              <a:t>William</a:t>
            </a:r>
            <a:r>
              <a:rPr lang="en-US" baseline="0" dirty="0" smtClean="0"/>
              <a:t> Shockley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543148703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267856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2646046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</a:p>
          <a:p>
            <a:r>
              <a:rPr lang="en-US" dirty="0" smtClean="0"/>
              <a:t>Public </a:t>
            </a:r>
            <a:r>
              <a:rPr lang="en-US" dirty="0" err="1" smtClean="0"/>
              <a:t>vs</a:t>
            </a:r>
            <a:r>
              <a:rPr lang="en-US" dirty="0" smtClean="0"/>
              <a:t> private</a:t>
            </a:r>
          </a:p>
          <a:p>
            <a:r>
              <a:rPr lang="en-US" dirty="0" err="1" smtClean="0"/>
              <a:t>IaaS</a:t>
            </a:r>
            <a:r>
              <a:rPr lang="en-US" dirty="0" smtClean="0"/>
              <a:t>, </a:t>
            </a:r>
            <a:r>
              <a:rPr lang="en-US" dirty="0" err="1" smtClean="0"/>
              <a:t>PaaS</a:t>
            </a:r>
            <a:r>
              <a:rPr lang="en-US" dirty="0" smtClean="0"/>
              <a:t>, </a:t>
            </a:r>
            <a:r>
              <a:rPr lang="en-US" dirty="0" err="1" smtClean="0"/>
              <a:t>SaaS</a:t>
            </a:r>
            <a:endParaRPr lang="en-US" dirty="0" smtClean="0"/>
          </a:p>
          <a:p>
            <a:r>
              <a:rPr lang="en-US" dirty="0" smtClean="0"/>
              <a:t>On demand (self service), network access, resource pooling, rapid elasticity, measured service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25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2026060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22531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datacenters built from commodity components are becoming a commodity themselves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it</a:t>
            </a:r>
            <a:r>
              <a:rPr lang="ja-JP" altLang="en-US" sz="1400">
                <a:ea typeface="ＭＳ Ｐゴシック" charset="0"/>
                <a:cs typeface="ＭＳ Ｐゴシック" charset="0"/>
              </a:rPr>
              <a:t>’</a:t>
            </a:r>
            <a:r>
              <a:rPr lang="en-US" sz="1400">
                <a:ea typeface="ＭＳ Ｐゴシック" charset="0"/>
                <a:cs typeface="ＭＳ Ｐゴシック" charset="0"/>
              </a:rPr>
              <a:t>s as easy as ordering it online and have it shipped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comes with commodity hardware &amp; software</a:t>
            </a:r>
          </a:p>
          <a:p>
            <a:pPr>
              <a:lnSpc>
                <a:spcPct val="80000"/>
              </a:lnSpc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simply plug power, data and potentially cooling &amp; flip the switch</a:t>
            </a:r>
          </a:p>
          <a:p>
            <a:pPr eaLnBrk="1" hangingPunct="1">
              <a:lnSpc>
                <a:spcPct val="80000"/>
              </a:lnSpc>
              <a:spcBef>
                <a:spcPct val="0"/>
              </a:spcBef>
              <a:buFontTx/>
              <a:buChar char="-"/>
            </a:pPr>
            <a:r>
              <a:rPr lang="en-US" sz="1400">
                <a:ea typeface="ＭＳ Ｐゴシック" charset="0"/>
                <a:cs typeface="ＭＳ Ｐゴシック" charset="0"/>
              </a:rPr>
              <a:t>may have a bunch of these datacenters, typically connected over fiber residing at distant geographical location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Datacenters of commodity components have emerged as the computing platform of choice for a wide variety of applications, ranging from blunt content delivery to more advanced complete in-browser document &amp; spreadsheet processing. In fact this paradigm has been so successful that it has driven datacenters to becoming a commodity themselves. It</a:t>
            </a:r>
            <a:r>
              <a:rPr lang="ja-JP" altLang="en-US" sz="1400">
                <a:latin typeface="Calibri" charset="0"/>
                <a:ea typeface="ＭＳ Ｐゴシック" charset="0"/>
                <a:cs typeface="ＭＳ Ｐゴシック" charset="0"/>
              </a:rPr>
              <a:t>’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s as easy as ordering one online and having it shipped to any location. These datacenters in a box typically come already set up with commodity hardware and software; all you need to do is plug the power, data and potentially cooling and flip the switch. This great ease is ushering in the global network of datacenters paradigm.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2532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3CB87FDD-2DD3-3B4C-BA2E-A64C1E852295}" type="slidenum">
              <a:rPr lang="en-US" sz="1100"/>
              <a:pPr/>
              <a:t>28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2057429029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%Naturally, having multiple datacenters at various distant geographical locations raises the next challenge – coordinating them as part of a single global distributed system. </a:t>
            </a: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%Interconnecting the datacenters via high bandwidth, large latency links like optical fiber networks is a viable option today.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Interconnecting datacenters over distant geographical locations can be usually done via high bandwidth, optical fiber networks. Already laid down dark fiber is cheap and can be acquired in bulk – making private lambda networks a reality.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Although the raw bandwidth is cheap, these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networks experience some level of packet loss due to cabling, equipment, dirty or degraded fiber and other glitches. </a:t>
            </a:r>
            <a:r>
              <a:rPr lang="en-US" sz="1400">
                <a:ea typeface="ＭＳ Ｐゴシック" charset="0"/>
                <a:cs typeface="ＭＳ Ｐゴシック" charset="0"/>
              </a:rPr>
              <a:t>Eliminating the packet loss altogether on such links is not an option – 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the general belief is that non congestion packet loss is unavoidable. For example, on managed links, t</a:t>
            </a:r>
            <a:r>
              <a:rPr lang="en-US" sz="1400">
                <a:ea typeface="ＭＳ Ｐゴシック" charset="0"/>
                <a:cs typeface="ＭＳ Ｐゴシック" charset="0"/>
              </a:rPr>
              <a:t>ier 1 ISP service level agreements cite packet loss rates in the range of 0.1% - 0.3%-0.7%.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% for various reasons like transient malfunctions, poorly configured equipment and dirty or degraded optical fiber. </a:t>
            </a: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C22B5C-C98E-CA42-94E9-B73A5BF97ADB}" type="slidenum">
              <a:rPr lang="en-US" sz="1100"/>
              <a:pPr/>
              <a:t>29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392916178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53A5CDB9-2B4D-5F4D-88AF-F665B07A3A98}" type="slidenum">
              <a:rPr lang="en-US"/>
              <a:pPr/>
              <a:t>30</a:t>
            </a:fld>
            <a:endParaRPr lang="en-US"/>
          </a:p>
        </p:txBody>
      </p:sp>
      <p:sp>
        <p:nvSpPr>
          <p:cNvPr id="4301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4301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en-US">
              <a:latin typeface="Times New Roman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5038215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Slide Image Placeholder 1"/>
          <p:cNvSpPr>
            <a:spLocks noGrp="1" noRot="1" noChangeAspect="1"/>
          </p:cNvSpPr>
          <p:nvPr>
            <p:ph type="sldImg"/>
          </p:nvPr>
        </p:nvSpPr>
        <p:spPr>
          <a:ln/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%Naturally, having multiple datacenters at various distant geographical locations raises the next challenge – coordinating them as part of a single global distributed system. </a:t>
            </a: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%Interconnecting the datacenters via high bandwidth, large latency links like optical fiber networks is a viable option today.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Interconnecting datacenters over distant geographical locations can be usually done via high bandwidth, optical fiber networks. Already laid down dark fiber is cheap and can be acquired in bulk – making private lambda networks a reality.</a:t>
            </a: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ea typeface="ＭＳ Ｐゴシック" charset="0"/>
                <a:cs typeface="ＭＳ Ｐゴシック" charset="0"/>
              </a:rPr>
              <a:t>Although the raw bandwidth is cheap, these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networks experience some level of packet loss due to cabling, equipment, dirty or degraded fiber and other glitches. </a:t>
            </a:r>
            <a:r>
              <a:rPr lang="en-US" sz="1400">
                <a:ea typeface="ＭＳ Ｐゴシック" charset="0"/>
                <a:cs typeface="ＭＳ Ｐゴシック" charset="0"/>
              </a:rPr>
              <a:t>Eliminating the packet loss altogether on such links is not an option – 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the general belief is that non congestion packet loss is unavoidable. For example, on managed links, t</a:t>
            </a:r>
            <a:r>
              <a:rPr lang="en-US" sz="1400">
                <a:ea typeface="ＭＳ Ｐゴシック" charset="0"/>
                <a:cs typeface="ＭＳ Ｐゴシック" charset="0"/>
              </a:rPr>
              <a:t>ier 1 ISP service level agreements cite packet loss rates in the range of 0.1% - 0.3%-0.7%.</a:t>
            </a: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</a:p>
          <a:p>
            <a:pPr>
              <a:lnSpc>
                <a:spcPct val="80000"/>
              </a:lnSpc>
            </a:pPr>
            <a:endParaRPr lang="en-US" sz="1400">
              <a:latin typeface="Calibri" charset="0"/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r>
              <a:rPr lang="en-US" sz="1400">
                <a:latin typeface="Calibri" charset="0"/>
                <a:ea typeface="ＭＳ Ｐゴシック" charset="0"/>
                <a:cs typeface="ＭＳ Ｐゴシック" charset="0"/>
              </a:rPr>
              <a:t>% for various reasons like transient malfunctions, poorly configured equipment and dirty or degraded optical fiber. </a:t>
            </a: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  <a:p>
            <a:pPr>
              <a:lnSpc>
                <a:spcPct val="80000"/>
              </a:lnSpc>
            </a:pPr>
            <a:endParaRPr lang="en-US" sz="1400">
              <a:ea typeface="ＭＳ Ｐゴシック" charset="0"/>
              <a:cs typeface="ＭＳ Ｐゴシック" charset="0"/>
            </a:endParaRPr>
          </a:p>
        </p:txBody>
      </p:sp>
      <p:sp>
        <p:nvSpPr>
          <p:cNvPr id="24580" name="Slide Number Placeholder 3"/>
          <p:cNvSpPr>
            <a:spLocks noGrp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  <a:cs typeface="ＭＳ Ｐゴシック" charset="0"/>
              </a:defRPr>
            </a:lvl1pPr>
            <a:lvl2pPr marL="37293540" indent="-36844033" defTabSz="914624"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2pPr>
            <a:lvl3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3pPr>
            <a:lvl4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4pPr>
            <a:lvl5pPr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5pPr>
            <a:lvl6pPr marL="449507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6pPr>
            <a:lvl7pPr marL="899016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7pPr>
            <a:lvl8pPr marL="134852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8pPr>
            <a:lvl9pPr marL="1798032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Times New Roman" charset="0"/>
                <a:ea typeface="ＭＳ Ｐゴシック" charset="0"/>
              </a:defRPr>
            </a:lvl9pPr>
          </a:lstStyle>
          <a:p>
            <a:fld id="{1AC22B5C-C98E-CA42-94E9-B73A5BF97ADB}" type="slidenum">
              <a:rPr lang="en-US" sz="1100"/>
              <a:pPr/>
              <a:t>31</a:t>
            </a:fld>
            <a:endParaRPr lang="en-US" sz="1100"/>
          </a:p>
        </p:txBody>
      </p:sp>
    </p:spTree>
    <p:extLst>
      <p:ext uri="{BB962C8B-B14F-4D97-AF65-F5344CB8AC3E}">
        <p14:creationId xmlns:p14="http://schemas.microsoft.com/office/powerpoint/2010/main" val="116140464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A: can make code read-only, executable;</a:t>
            </a:r>
            <a:r>
              <a:rPr lang="en-US" baseline="0" dirty="0" smtClean="0"/>
              <a:t> make data read-write but not executable; 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3051081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The cloud completes the commoditization process</a:t>
            </a:r>
            <a:r>
              <a:rPr lang="en-US" baseline="0" dirty="0" smtClean="0"/>
              <a:t> and makes storage and computation a commodity.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B819041-1A58-5848-983A-F7DEF26E5118}" type="slidenum">
              <a:rPr lang="en-US" smtClean="0"/>
              <a:t>32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2464952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  <p:extLst>
      <p:ext uri="{BB962C8B-B14F-4D97-AF65-F5344CB8AC3E}">
        <p14:creationId xmlns:p14="http://schemas.microsoft.com/office/powerpoint/2010/main" val="3308360507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  <p:extLst>
      <p:ext uri="{BB962C8B-B14F-4D97-AF65-F5344CB8AC3E}">
        <p14:creationId xmlns:p14="http://schemas.microsoft.com/office/powerpoint/2010/main" val="1271064981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  <p:extLst>
      <p:ext uri="{BB962C8B-B14F-4D97-AF65-F5344CB8AC3E}">
        <p14:creationId xmlns:p14="http://schemas.microsoft.com/office/powerpoint/2010/main" val="692908415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48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2050" y="588963"/>
            <a:ext cx="4551363" cy="3414712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48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30" y="4342150"/>
            <a:ext cx="5908957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6" tIns="43238" rIns="86476" bIns="43238"/>
          <a:lstStyle/>
          <a:p>
            <a:r>
              <a:rPr lang="en-US" dirty="0"/>
              <a:t>For “definitions” of desktop, servers, supercomputers (100’s to 1000’s of processors, </a:t>
            </a:r>
            <a:r>
              <a:rPr lang="en-US" dirty="0" err="1"/>
              <a:t>Gbytes</a:t>
            </a:r>
            <a:r>
              <a:rPr lang="en-US" dirty="0"/>
              <a:t> to </a:t>
            </a:r>
            <a:r>
              <a:rPr lang="en-US" dirty="0" err="1"/>
              <a:t>Tbytes</a:t>
            </a:r>
            <a:r>
              <a:rPr lang="en-US" dirty="0"/>
              <a:t> of main memory, </a:t>
            </a:r>
            <a:r>
              <a:rPr lang="en-US" dirty="0" err="1"/>
              <a:t>Tbytes</a:t>
            </a:r>
            <a:r>
              <a:rPr lang="en-US" dirty="0"/>
              <a:t> to </a:t>
            </a:r>
            <a:r>
              <a:rPr lang="en-US" dirty="0" err="1"/>
              <a:t>Pbytes</a:t>
            </a:r>
            <a:r>
              <a:rPr lang="en-US" dirty="0"/>
              <a:t> of secondary storage), and embedded systems (cell phones, automobile control, video games, entertainment systems (digital TVs), PDAs, etc.).</a:t>
            </a:r>
          </a:p>
          <a:p>
            <a:r>
              <a:rPr lang="en-US" dirty="0"/>
              <a:t>The computer (IT) industry is responsible for almost 10% of the GNP of the US.</a:t>
            </a:r>
          </a:p>
          <a:p>
            <a:r>
              <a:rPr lang="en-US" dirty="0"/>
              <a:t>The embedded market has shown the strongest growth (40% compounded annual growth compared to only 9% for desktops – where do laptops fit?).  This chart/number does not include the low-end 8-bit and 16-bit embedded processors that are everywhere!</a:t>
            </a:r>
          </a:p>
          <a:p>
            <a:r>
              <a:rPr lang="en-US" dirty="0"/>
              <a:t>This is a good slide to talk about the other performance metrics in addition to speed (or see if the students can come up with them) including</a:t>
            </a:r>
          </a:p>
          <a:p>
            <a:r>
              <a:rPr lang="en-US" dirty="0"/>
              <a:t>Power, space/volume, memory space, cost, reliability</a:t>
            </a:r>
          </a:p>
        </p:txBody>
      </p:sp>
    </p:spTree>
    <p:extLst>
      <p:ext uri="{BB962C8B-B14F-4D97-AF65-F5344CB8AC3E}">
        <p14:creationId xmlns:p14="http://schemas.microsoft.com/office/powerpoint/2010/main" val="68660789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686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686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3" tIns="45712" rIns="91423" bIns="4571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002021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891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79891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23" tIns="45712" rIns="91423" bIns="45712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5406346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88963"/>
            <a:ext cx="4549775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8" y="4342150"/>
            <a:ext cx="5910514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3" tIns="43236" rIns="86473" bIns="43236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Moore’s law is not about speed predictions but about chip complexity</a:t>
            </a:r>
          </a:p>
        </p:txBody>
      </p:sp>
    </p:spTree>
    <p:extLst>
      <p:ext uri="{BB962C8B-B14F-4D97-AF65-F5344CB8AC3E}">
        <p14:creationId xmlns:p14="http://schemas.microsoft.com/office/powerpoint/2010/main" val="1241988757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4418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84419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18" tIns="45710" rIns="91418" bIns="45710"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1040608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3:07-4:20</a:t>
            </a:r>
            <a:r>
              <a:rPr lang="en-US" baseline="0" dirty="0" smtClean="0"/>
              <a:t> End of Moore’s Law</a:t>
            </a:r>
          </a:p>
          <a:p>
            <a:r>
              <a:rPr lang="en-US" baseline="0" dirty="0" smtClean="0"/>
              <a:t>10:25-11:25 Exponentials must end. Singularity</a:t>
            </a:r>
          </a:p>
          <a:p>
            <a:r>
              <a:rPr lang="en-US" dirty="0" smtClean="0"/>
              <a:t>-7nm (currently 14nm)       - 12:58 Singularity</a:t>
            </a:r>
          </a:p>
          <a:p>
            <a:r>
              <a:rPr lang="en-US" dirty="0" smtClean="0"/>
              <a:t>End</a:t>
            </a:r>
            <a:r>
              <a:rPr lang="en-US" baseline="0" dirty="0" smtClean="0"/>
              <a:t> of Moore’s Law predicted by </a:t>
            </a:r>
            <a:endParaRPr lang="en-US" dirty="0" smtClean="0"/>
          </a:p>
          <a:p>
            <a:r>
              <a:rPr lang="en-US" dirty="0" smtClean="0"/>
              <a:t>-17:56 (18:00) </a:t>
            </a:r>
          </a:p>
          <a:p>
            <a:r>
              <a:rPr lang="en-US" dirty="0" smtClean="0"/>
              <a:t>Graphics, Neural</a:t>
            </a:r>
            <a:r>
              <a:rPr lang="en-US" baseline="0" dirty="0" smtClean="0"/>
              <a:t> Nets, 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49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6767074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A: can make code read-only, executable;</a:t>
            </a:r>
            <a:r>
              <a:rPr lang="en-US" baseline="0" dirty="0" smtClean="0"/>
              <a:t> make data read-write but not executable; etc.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56559297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0962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0963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990834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03010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78719" y="686405"/>
            <a:ext cx="4500563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5803011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3" y="4343714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9135877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Q: Benefits?</a:t>
            </a:r>
          </a:p>
          <a:p>
            <a:r>
              <a:rPr lang="en-US" baseline="0" dirty="0" smtClean="0"/>
              <a:t>A1: Don’t need 4MB contiguous physical memory</a:t>
            </a:r>
          </a:p>
          <a:p>
            <a:r>
              <a:rPr lang="en-US" baseline="0" dirty="0" smtClean="0"/>
              <a:t>A2: Don’t need to allocate every </a:t>
            </a:r>
            <a:r>
              <a:rPr lang="en-US" baseline="0" dirty="0" err="1" smtClean="0"/>
              <a:t>PageTable</a:t>
            </a:r>
            <a:r>
              <a:rPr lang="en-US" baseline="0" dirty="0" smtClean="0"/>
              <a:t>, only those containing valid PTEs</a:t>
            </a:r>
          </a:p>
          <a:p>
            <a:r>
              <a:rPr lang="en-US" baseline="0" dirty="0" smtClean="0"/>
              <a:t>Q: Drawbacks?</a:t>
            </a:r>
          </a:p>
          <a:p>
            <a:r>
              <a:rPr lang="en-US" baseline="0" dirty="0" smtClean="0"/>
              <a:t>A: </a:t>
            </a:r>
            <a:r>
              <a:rPr lang="en-US" baseline="0" smtClean="0"/>
              <a:t>Longer lookups.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82398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Q: Benefits?</a:t>
            </a:r>
          </a:p>
          <a:p>
            <a:r>
              <a:rPr lang="en-US" baseline="0" dirty="0" smtClean="0"/>
              <a:t>A1: Don’t need 4MB contiguous physical memory</a:t>
            </a:r>
          </a:p>
          <a:p>
            <a:r>
              <a:rPr lang="en-US" baseline="0" dirty="0" smtClean="0"/>
              <a:t>A2: Don’t need to allocate every </a:t>
            </a:r>
            <a:r>
              <a:rPr lang="en-US" baseline="0" dirty="0" err="1" smtClean="0"/>
              <a:t>PageTable</a:t>
            </a:r>
            <a:r>
              <a:rPr lang="en-US" baseline="0" dirty="0" smtClean="0"/>
              <a:t>, only those containing valid PTEs</a:t>
            </a:r>
          </a:p>
          <a:p>
            <a:r>
              <a:rPr lang="en-US" baseline="0" dirty="0" smtClean="0"/>
              <a:t>Q: Drawbacks?</a:t>
            </a:r>
          </a:p>
          <a:p>
            <a:r>
              <a:rPr lang="en-US" baseline="0" dirty="0" smtClean="0"/>
              <a:t>A: </a:t>
            </a:r>
            <a:r>
              <a:rPr lang="en-US" baseline="0" smtClean="0"/>
              <a:t>Longer lookups.</a:t>
            </a:r>
            <a:endParaRPr lang="en-US" baseline="0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D67762F-F553-4D61-B576-BE80FD6C5BC5}" type="slidenum">
              <a:rPr lang="en-US" smtClean="0"/>
              <a:pPr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47582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2014: Jason Zhao and Joe </a:t>
            </a:r>
            <a:r>
              <a:rPr lang="en-US" dirty="0" err="1" smtClean="0"/>
              <a:t>Mongeluzzi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B35C3C1-9691-443C-BBCF-BED84F38E74F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6513343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075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4588" y="685800"/>
            <a:ext cx="4570412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225075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01" y="4343704"/>
            <a:ext cx="5485805" cy="411389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 lIns="91406" tIns="45703" rIns="91406" bIns="45703"/>
          <a:lstStyle/>
          <a:p>
            <a:r>
              <a:rPr lang="en-US" dirty="0" smtClean="0"/>
              <a:t>Caching,</a:t>
            </a:r>
          </a:p>
          <a:p>
            <a:r>
              <a:rPr lang="en-US" dirty="0" smtClean="0"/>
              <a:t>Virtual Memory, Paging, TLBs</a:t>
            </a:r>
          </a:p>
          <a:p>
            <a:r>
              <a:rPr lang="en-US" dirty="0" smtClean="0"/>
              <a:t>Operating System, Traps, Exceptions,</a:t>
            </a:r>
          </a:p>
          <a:p>
            <a:r>
              <a:rPr lang="en-US" dirty="0" smtClean="0"/>
              <a:t>Multicore and synchronization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2547165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598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63638" y="588963"/>
            <a:ext cx="4549775" cy="34131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26598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516528" y="4342150"/>
            <a:ext cx="5910514" cy="4113861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  <p:txBody>
          <a:bodyPr lIns="86473" tIns="43236" rIns="86473" bIns="43236"/>
          <a:lstStyle/>
          <a:p>
            <a:r>
              <a:rPr lang="en-US"/>
              <a:t>Tbyte = 2^40 bytes (or 10^12 bytes)</a:t>
            </a:r>
          </a:p>
          <a:p>
            <a:endParaRPr lang="en-US"/>
          </a:p>
          <a:p>
            <a:r>
              <a:rPr lang="en-US"/>
              <a:t>Note that Moore’s law is not about speed predictions but about chip complexity</a:t>
            </a:r>
          </a:p>
        </p:txBody>
      </p:sp>
    </p:spTree>
    <p:extLst>
      <p:ext uri="{BB962C8B-B14F-4D97-AF65-F5344CB8AC3E}">
        <p14:creationId xmlns:p14="http://schemas.microsoft.com/office/powerpoint/2010/main" val="257753396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5074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4995075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6112" y="4343713"/>
            <a:ext cx="5485778" cy="4113862"/>
          </a:xfrm>
          <a:prstGeom prst="rect">
            <a:avLst/>
          </a:prstGeom>
          <a:noFill/>
          <a:ln>
            <a:miter lim="800000"/>
            <a:headEnd/>
            <a:tailEnd/>
          </a:ln>
        </p:spPr>
        <p:txBody>
          <a:bodyPr/>
          <a:lstStyle/>
          <a:p>
            <a:r>
              <a:rPr lang="en-US" dirty="0" smtClean="0"/>
              <a:t>NVIDIA GF100 has 3B transistors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1284901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447800"/>
            <a:ext cx="7772400" cy="1470025"/>
          </a:xfrm>
        </p:spPr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 hasCustomPrompt="1"/>
          </p:nvPr>
        </p:nvSpPr>
        <p:spPr>
          <a:xfrm>
            <a:off x="1371600" y="3886200"/>
            <a:ext cx="6400800" cy="2057400"/>
          </a:xfrm>
        </p:spPr>
        <p:txBody>
          <a:bodyPr>
            <a:noAutofit/>
          </a:bodyPr>
          <a:lstStyle>
            <a:lvl1pPr marL="0" indent="0" algn="ctr">
              <a:buNone/>
              <a:defRPr sz="2800" b="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dirty="0" smtClean="0"/>
              <a:t>CS 3410, Spring 2014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556331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44205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9784899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716616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291F04E-0558-49D7-83D7-0EA3FDD97FD3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5600025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theme" Target="../theme/theme1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228600" y="152400"/>
            <a:ext cx="8686800" cy="533400"/>
          </a:xfrm>
          <a:prstGeom prst="rect">
            <a:avLst/>
          </a:prstGeom>
          <a:noFill/>
          <a:ln>
            <a:noFill/>
          </a:ln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28600" y="838200"/>
            <a:ext cx="8686800" cy="5638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291F04E-0558-49D7-83D7-0EA3FDD97FD3}" type="datetimeFigureOut">
              <a:rPr lang="en-US" smtClean="0"/>
              <a:t>5/6/2014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AD0A56F-BD0F-4BDF-9912-D1E89E9626C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15885743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4" r:id="rId4"/>
    <p:sldLayoutId id="2147483655" r:id="rId5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ln>
            <a:solidFill>
              <a:schemeClr val="accent5">
                <a:lumMod val="60000"/>
                <a:lumOff val="40000"/>
              </a:schemeClr>
            </a:solidFill>
          </a:ln>
          <a:solidFill>
            <a:schemeClr val="accent5">
              <a:lumMod val="60000"/>
              <a:lumOff val="40000"/>
            </a:schemeClr>
          </a:solidFill>
          <a:latin typeface="+mj-lt"/>
          <a:ea typeface="+mj-ea"/>
          <a:cs typeface="+mj-cs"/>
        </a:defRPr>
      </a:lvl1pPr>
    </p:titleStyle>
    <p:bodyStyle>
      <a:lvl1pPr marL="0" indent="0" algn="l" defTabSz="914400" rtl="0" eaLnBrk="1" latinLnBrk="0" hangingPunct="1">
        <a:spcBef>
          <a:spcPct val="20000"/>
        </a:spcBef>
        <a:buFontTx/>
        <a:buNone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Arial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Calibri" pitchFamily="34" charset="0"/>
        <a:buChar char="–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Wingdings" pitchFamily="2" charset="2"/>
        <a:buChar char="§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Clr>
          <a:schemeClr val="accent5">
            <a:lumMod val="60000"/>
            <a:lumOff val="40000"/>
          </a:schemeClr>
        </a:buClr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7.xml"/><Relationship Id="rId1" Type="http://schemas.openxmlformats.org/officeDocument/2006/relationships/tags" Target="../tags/tag106.xml"/><Relationship Id="rId6" Type="http://schemas.openxmlformats.org/officeDocument/2006/relationships/image" Target="../media/image4.jpeg"/><Relationship Id="rId5" Type="http://schemas.openxmlformats.org/officeDocument/2006/relationships/image" Target="../media/image3.jpeg"/><Relationship Id="rId4" Type="http://schemas.openxmlformats.org/officeDocument/2006/relationships/image" Target="../media/image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.png"/><Relationship Id="rId2" Type="http://schemas.openxmlformats.org/officeDocument/2006/relationships/tags" Target="../tags/tag109.xml"/><Relationship Id="rId1" Type="http://schemas.openxmlformats.org/officeDocument/2006/relationships/tags" Target="../tags/tag108.xml"/><Relationship Id="rId6" Type="http://schemas.openxmlformats.org/officeDocument/2006/relationships/image" Target="../media/image5.jpeg"/><Relationship Id="rId5" Type="http://schemas.openxmlformats.org/officeDocument/2006/relationships/image" Target="../media/image2.jpeg"/><Relationship Id="rId4" Type="http://schemas.openxmlformats.org/officeDocument/2006/relationships/image" Target="../media/image3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1.xml"/><Relationship Id="rId1" Type="http://schemas.openxmlformats.org/officeDocument/2006/relationships/tags" Target="../tags/tag110.xml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6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13.xml"/><Relationship Id="rId1" Type="http://schemas.openxmlformats.org/officeDocument/2006/relationships/tags" Target="../tags/tag112.xml"/></Relationships>
</file>

<file path=ppt/slides/_rels/slide14.xml.rels><?xml version="1.0" encoding="UTF-8" standalone="yes"?>
<Relationships xmlns="http://schemas.openxmlformats.org/package/2006/relationships"><Relationship Id="rId117" Type="http://schemas.openxmlformats.org/officeDocument/2006/relationships/tags" Target="../tags/tag230.xml"/><Relationship Id="rId21" Type="http://schemas.openxmlformats.org/officeDocument/2006/relationships/tags" Target="../tags/tag134.xml"/><Relationship Id="rId42" Type="http://schemas.openxmlformats.org/officeDocument/2006/relationships/tags" Target="../tags/tag155.xml"/><Relationship Id="rId63" Type="http://schemas.openxmlformats.org/officeDocument/2006/relationships/tags" Target="../tags/tag176.xml"/><Relationship Id="rId84" Type="http://schemas.openxmlformats.org/officeDocument/2006/relationships/tags" Target="../tags/tag197.xml"/><Relationship Id="rId138" Type="http://schemas.openxmlformats.org/officeDocument/2006/relationships/tags" Target="../tags/tag251.xml"/><Relationship Id="rId107" Type="http://schemas.openxmlformats.org/officeDocument/2006/relationships/tags" Target="../tags/tag220.xml"/><Relationship Id="rId11" Type="http://schemas.openxmlformats.org/officeDocument/2006/relationships/tags" Target="../tags/tag124.xml"/><Relationship Id="rId32" Type="http://schemas.openxmlformats.org/officeDocument/2006/relationships/tags" Target="../tags/tag145.xml"/><Relationship Id="rId53" Type="http://schemas.openxmlformats.org/officeDocument/2006/relationships/tags" Target="../tags/tag166.xml"/><Relationship Id="rId74" Type="http://schemas.openxmlformats.org/officeDocument/2006/relationships/tags" Target="../tags/tag187.xml"/><Relationship Id="rId128" Type="http://schemas.openxmlformats.org/officeDocument/2006/relationships/tags" Target="../tags/tag241.xml"/><Relationship Id="rId149" Type="http://schemas.openxmlformats.org/officeDocument/2006/relationships/notesSlide" Target="../notesSlides/notesSlide7.xml"/><Relationship Id="rId5" Type="http://schemas.openxmlformats.org/officeDocument/2006/relationships/tags" Target="../tags/tag118.xml"/><Relationship Id="rId95" Type="http://schemas.openxmlformats.org/officeDocument/2006/relationships/tags" Target="../tags/tag208.xml"/><Relationship Id="rId22" Type="http://schemas.openxmlformats.org/officeDocument/2006/relationships/tags" Target="../tags/tag135.xml"/><Relationship Id="rId27" Type="http://schemas.openxmlformats.org/officeDocument/2006/relationships/tags" Target="../tags/tag140.xml"/><Relationship Id="rId43" Type="http://schemas.openxmlformats.org/officeDocument/2006/relationships/tags" Target="../tags/tag156.xml"/><Relationship Id="rId48" Type="http://schemas.openxmlformats.org/officeDocument/2006/relationships/tags" Target="../tags/tag161.xml"/><Relationship Id="rId64" Type="http://schemas.openxmlformats.org/officeDocument/2006/relationships/tags" Target="../tags/tag177.xml"/><Relationship Id="rId69" Type="http://schemas.openxmlformats.org/officeDocument/2006/relationships/tags" Target="../tags/tag182.xml"/><Relationship Id="rId113" Type="http://schemas.openxmlformats.org/officeDocument/2006/relationships/tags" Target="../tags/tag226.xml"/><Relationship Id="rId118" Type="http://schemas.openxmlformats.org/officeDocument/2006/relationships/tags" Target="../tags/tag231.xml"/><Relationship Id="rId134" Type="http://schemas.openxmlformats.org/officeDocument/2006/relationships/tags" Target="../tags/tag247.xml"/><Relationship Id="rId139" Type="http://schemas.openxmlformats.org/officeDocument/2006/relationships/tags" Target="../tags/tag252.xml"/><Relationship Id="rId80" Type="http://schemas.openxmlformats.org/officeDocument/2006/relationships/tags" Target="../tags/tag193.xml"/><Relationship Id="rId85" Type="http://schemas.openxmlformats.org/officeDocument/2006/relationships/tags" Target="../tags/tag198.xml"/><Relationship Id="rId12" Type="http://schemas.openxmlformats.org/officeDocument/2006/relationships/tags" Target="../tags/tag125.xml"/><Relationship Id="rId17" Type="http://schemas.openxmlformats.org/officeDocument/2006/relationships/tags" Target="../tags/tag130.xml"/><Relationship Id="rId33" Type="http://schemas.openxmlformats.org/officeDocument/2006/relationships/tags" Target="../tags/tag146.xml"/><Relationship Id="rId38" Type="http://schemas.openxmlformats.org/officeDocument/2006/relationships/tags" Target="../tags/tag151.xml"/><Relationship Id="rId59" Type="http://schemas.openxmlformats.org/officeDocument/2006/relationships/tags" Target="../tags/tag172.xml"/><Relationship Id="rId103" Type="http://schemas.openxmlformats.org/officeDocument/2006/relationships/tags" Target="../tags/tag216.xml"/><Relationship Id="rId108" Type="http://schemas.openxmlformats.org/officeDocument/2006/relationships/tags" Target="../tags/tag221.xml"/><Relationship Id="rId124" Type="http://schemas.openxmlformats.org/officeDocument/2006/relationships/tags" Target="../tags/tag237.xml"/><Relationship Id="rId129" Type="http://schemas.openxmlformats.org/officeDocument/2006/relationships/tags" Target="../tags/tag242.xml"/><Relationship Id="rId54" Type="http://schemas.openxmlformats.org/officeDocument/2006/relationships/tags" Target="../tags/tag167.xml"/><Relationship Id="rId70" Type="http://schemas.openxmlformats.org/officeDocument/2006/relationships/tags" Target="../tags/tag183.xml"/><Relationship Id="rId75" Type="http://schemas.openxmlformats.org/officeDocument/2006/relationships/tags" Target="../tags/tag188.xml"/><Relationship Id="rId91" Type="http://schemas.openxmlformats.org/officeDocument/2006/relationships/tags" Target="../tags/tag204.xml"/><Relationship Id="rId96" Type="http://schemas.openxmlformats.org/officeDocument/2006/relationships/tags" Target="../tags/tag209.xml"/><Relationship Id="rId140" Type="http://schemas.openxmlformats.org/officeDocument/2006/relationships/tags" Target="../tags/tag253.xml"/><Relationship Id="rId145" Type="http://schemas.openxmlformats.org/officeDocument/2006/relationships/tags" Target="../tags/tag258.xml"/><Relationship Id="rId1" Type="http://schemas.openxmlformats.org/officeDocument/2006/relationships/tags" Target="../tags/tag114.xml"/><Relationship Id="rId6" Type="http://schemas.openxmlformats.org/officeDocument/2006/relationships/tags" Target="../tags/tag119.xml"/><Relationship Id="rId23" Type="http://schemas.openxmlformats.org/officeDocument/2006/relationships/tags" Target="../tags/tag136.xml"/><Relationship Id="rId28" Type="http://schemas.openxmlformats.org/officeDocument/2006/relationships/tags" Target="../tags/tag141.xml"/><Relationship Id="rId49" Type="http://schemas.openxmlformats.org/officeDocument/2006/relationships/tags" Target="../tags/tag162.xml"/><Relationship Id="rId114" Type="http://schemas.openxmlformats.org/officeDocument/2006/relationships/tags" Target="../tags/tag227.xml"/><Relationship Id="rId119" Type="http://schemas.openxmlformats.org/officeDocument/2006/relationships/tags" Target="../tags/tag232.xml"/><Relationship Id="rId44" Type="http://schemas.openxmlformats.org/officeDocument/2006/relationships/tags" Target="../tags/tag157.xml"/><Relationship Id="rId60" Type="http://schemas.openxmlformats.org/officeDocument/2006/relationships/tags" Target="../tags/tag173.xml"/><Relationship Id="rId65" Type="http://schemas.openxmlformats.org/officeDocument/2006/relationships/tags" Target="../tags/tag178.xml"/><Relationship Id="rId81" Type="http://schemas.openxmlformats.org/officeDocument/2006/relationships/tags" Target="../tags/tag194.xml"/><Relationship Id="rId86" Type="http://schemas.openxmlformats.org/officeDocument/2006/relationships/tags" Target="../tags/tag199.xml"/><Relationship Id="rId130" Type="http://schemas.openxmlformats.org/officeDocument/2006/relationships/tags" Target="../tags/tag243.xml"/><Relationship Id="rId135" Type="http://schemas.openxmlformats.org/officeDocument/2006/relationships/tags" Target="../tags/tag248.xml"/><Relationship Id="rId13" Type="http://schemas.openxmlformats.org/officeDocument/2006/relationships/tags" Target="../tags/tag126.xml"/><Relationship Id="rId18" Type="http://schemas.openxmlformats.org/officeDocument/2006/relationships/tags" Target="../tags/tag131.xml"/><Relationship Id="rId39" Type="http://schemas.openxmlformats.org/officeDocument/2006/relationships/tags" Target="../tags/tag152.xml"/><Relationship Id="rId109" Type="http://schemas.openxmlformats.org/officeDocument/2006/relationships/tags" Target="../tags/tag222.xml"/><Relationship Id="rId34" Type="http://schemas.openxmlformats.org/officeDocument/2006/relationships/tags" Target="../tags/tag147.xml"/><Relationship Id="rId50" Type="http://schemas.openxmlformats.org/officeDocument/2006/relationships/tags" Target="../tags/tag163.xml"/><Relationship Id="rId55" Type="http://schemas.openxmlformats.org/officeDocument/2006/relationships/tags" Target="../tags/tag168.xml"/><Relationship Id="rId76" Type="http://schemas.openxmlformats.org/officeDocument/2006/relationships/tags" Target="../tags/tag189.xml"/><Relationship Id="rId97" Type="http://schemas.openxmlformats.org/officeDocument/2006/relationships/tags" Target="../tags/tag210.xml"/><Relationship Id="rId104" Type="http://schemas.openxmlformats.org/officeDocument/2006/relationships/tags" Target="../tags/tag217.xml"/><Relationship Id="rId120" Type="http://schemas.openxmlformats.org/officeDocument/2006/relationships/tags" Target="../tags/tag233.xml"/><Relationship Id="rId125" Type="http://schemas.openxmlformats.org/officeDocument/2006/relationships/tags" Target="../tags/tag238.xml"/><Relationship Id="rId141" Type="http://schemas.openxmlformats.org/officeDocument/2006/relationships/tags" Target="../tags/tag254.xml"/><Relationship Id="rId146" Type="http://schemas.openxmlformats.org/officeDocument/2006/relationships/tags" Target="../tags/tag259.xml"/><Relationship Id="rId7" Type="http://schemas.openxmlformats.org/officeDocument/2006/relationships/tags" Target="../tags/tag120.xml"/><Relationship Id="rId71" Type="http://schemas.openxmlformats.org/officeDocument/2006/relationships/tags" Target="../tags/tag184.xml"/><Relationship Id="rId92" Type="http://schemas.openxmlformats.org/officeDocument/2006/relationships/tags" Target="../tags/tag205.xml"/><Relationship Id="rId2" Type="http://schemas.openxmlformats.org/officeDocument/2006/relationships/tags" Target="../tags/tag115.xml"/><Relationship Id="rId29" Type="http://schemas.openxmlformats.org/officeDocument/2006/relationships/tags" Target="../tags/tag142.xml"/><Relationship Id="rId24" Type="http://schemas.openxmlformats.org/officeDocument/2006/relationships/tags" Target="../tags/tag137.xml"/><Relationship Id="rId40" Type="http://schemas.openxmlformats.org/officeDocument/2006/relationships/tags" Target="../tags/tag153.xml"/><Relationship Id="rId45" Type="http://schemas.openxmlformats.org/officeDocument/2006/relationships/tags" Target="../tags/tag158.xml"/><Relationship Id="rId66" Type="http://schemas.openxmlformats.org/officeDocument/2006/relationships/tags" Target="../tags/tag179.xml"/><Relationship Id="rId87" Type="http://schemas.openxmlformats.org/officeDocument/2006/relationships/tags" Target="../tags/tag200.xml"/><Relationship Id="rId110" Type="http://schemas.openxmlformats.org/officeDocument/2006/relationships/tags" Target="../tags/tag223.xml"/><Relationship Id="rId115" Type="http://schemas.openxmlformats.org/officeDocument/2006/relationships/tags" Target="../tags/tag228.xml"/><Relationship Id="rId131" Type="http://schemas.openxmlformats.org/officeDocument/2006/relationships/tags" Target="../tags/tag244.xml"/><Relationship Id="rId136" Type="http://schemas.openxmlformats.org/officeDocument/2006/relationships/tags" Target="../tags/tag249.xml"/><Relationship Id="rId61" Type="http://schemas.openxmlformats.org/officeDocument/2006/relationships/tags" Target="../tags/tag174.xml"/><Relationship Id="rId82" Type="http://schemas.openxmlformats.org/officeDocument/2006/relationships/tags" Target="../tags/tag195.xml"/><Relationship Id="rId19" Type="http://schemas.openxmlformats.org/officeDocument/2006/relationships/tags" Target="../tags/tag132.xml"/><Relationship Id="rId14" Type="http://schemas.openxmlformats.org/officeDocument/2006/relationships/tags" Target="../tags/tag127.xml"/><Relationship Id="rId30" Type="http://schemas.openxmlformats.org/officeDocument/2006/relationships/tags" Target="../tags/tag143.xml"/><Relationship Id="rId35" Type="http://schemas.openxmlformats.org/officeDocument/2006/relationships/tags" Target="../tags/tag148.xml"/><Relationship Id="rId56" Type="http://schemas.openxmlformats.org/officeDocument/2006/relationships/tags" Target="../tags/tag169.xml"/><Relationship Id="rId77" Type="http://schemas.openxmlformats.org/officeDocument/2006/relationships/tags" Target="../tags/tag190.xml"/><Relationship Id="rId100" Type="http://schemas.openxmlformats.org/officeDocument/2006/relationships/tags" Target="../tags/tag213.xml"/><Relationship Id="rId105" Type="http://schemas.openxmlformats.org/officeDocument/2006/relationships/tags" Target="../tags/tag218.xml"/><Relationship Id="rId126" Type="http://schemas.openxmlformats.org/officeDocument/2006/relationships/tags" Target="../tags/tag239.xml"/><Relationship Id="rId147" Type="http://schemas.openxmlformats.org/officeDocument/2006/relationships/tags" Target="../tags/tag260.xml"/><Relationship Id="rId8" Type="http://schemas.openxmlformats.org/officeDocument/2006/relationships/tags" Target="../tags/tag121.xml"/><Relationship Id="rId51" Type="http://schemas.openxmlformats.org/officeDocument/2006/relationships/tags" Target="../tags/tag164.xml"/><Relationship Id="rId72" Type="http://schemas.openxmlformats.org/officeDocument/2006/relationships/tags" Target="../tags/tag185.xml"/><Relationship Id="rId93" Type="http://schemas.openxmlformats.org/officeDocument/2006/relationships/tags" Target="../tags/tag206.xml"/><Relationship Id="rId98" Type="http://schemas.openxmlformats.org/officeDocument/2006/relationships/tags" Target="../tags/tag211.xml"/><Relationship Id="rId121" Type="http://schemas.openxmlformats.org/officeDocument/2006/relationships/tags" Target="../tags/tag234.xml"/><Relationship Id="rId142" Type="http://schemas.openxmlformats.org/officeDocument/2006/relationships/tags" Target="../tags/tag255.xml"/><Relationship Id="rId3" Type="http://schemas.openxmlformats.org/officeDocument/2006/relationships/tags" Target="../tags/tag116.xml"/><Relationship Id="rId25" Type="http://schemas.openxmlformats.org/officeDocument/2006/relationships/tags" Target="../tags/tag138.xml"/><Relationship Id="rId46" Type="http://schemas.openxmlformats.org/officeDocument/2006/relationships/tags" Target="../tags/tag159.xml"/><Relationship Id="rId67" Type="http://schemas.openxmlformats.org/officeDocument/2006/relationships/tags" Target="../tags/tag180.xml"/><Relationship Id="rId116" Type="http://schemas.openxmlformats.org/officeDocument/2006/relationships/tags" Target="../tags/tag229.xml"/><Relationship Id="rId137" Type="http://schemas.openxmlformats.org/officeDocument/2006/relationships/tags" Target="../tags/tag250.xml"/><Relationship Id="rId20" Type="http://schemas.openxmlformats.org/officeDocument/2006/relationships/tags" Target="../tags/tag133.xml"/><Relationship Id="rId41" Type="http://schemas.openxmlformats.org/officeDocument/2006/relationships/tags" Target="../tags/tag154.xml"/><Relationship Id="rId62" Type="http://schemas.openxmlformats.org/officeDocument/2006/relationships/tags" Target="../tags/tag175.xml"/><Relationship Id="rId83" Type="http://schemas.openxmlformats.org/officeDocument/2006/relationships/tags" Target="../tags/tag196.xml"/><Relationship Id="rId88" Type="http://schemas.openxmlformats.org/officeDocument/2006/relationships/tags" Target="../tags/tag201.xml"/><Relationship Id="rId111" Type="http://schemas.openxmlformats.org/officeDocument/2006/relationships/tags" Target="../tags/tag224.xml"/><Relationship Id="rId132" Type="http://schemas.openxmlformats.org/officeDocument/2006/relationships/tags" Target="../tags/tag245.xml"/><Relationship Id="rId15" Type="http://schemas.openxmlformats.org/officeDocument/2006/relationships/tags" Target="../tags/tag128.xml"/><Relationship Id="rId36" Type="http://schemas.openxmlformats.org/officeDocument/2006/relationships/tags" Target="../tags/tag149.xml"/><Relationship Id="rId57" Type="http://schemas.openxmlformats.org/officeDocument/2006/relationships/tags" Target="../tags/tag170.xml"/><Relationship Id="rId106" Type="http://schemas.openxmlformats.org/officeDocument/2006/relationships/tags" Target="../tags/tag219.xml"/><Relationship Id="rId127" Type="http://schemas.openxmlformats.org/officeDocument/2006/relationships/tags" Target="../tags/tag240.xml"/><Relationship Id="rId10" Type="http://schemas.openxmlformats.org/officeDocument/2006/relationships/tags" Target="../tags/tag123.xml"/><Relationship Id="rId31" Type="http://schemas.openxmlformats.org/officeDocument/2006/relationships/tags" Target="../tags/tag144.xml"/><Relationship Id="rId52" Type="http://schemas.openxmlformats.org/officeDocument/2006/relationships/tags" Target="../tags/tag165.xml"/><Relationship Id="rId73" Type="http://schemas.openxmlformats.org/officeDocument/2006/relationships/tags" Target="../tags/tag186.xml"/><Relationship Id="rId78" Type="http://schemas.openxmlformats.org/officeDocument/2006/relationships/tags" Target="../tags/tag191.xml"/><Relationship Id="rId94" Type="http://schemas.openxmlformats.org/officeDocument/2006/relationships/tags" Target="../tags/tag207.xml"/><Relationship Id="rId99" Type="http://schemas.openxmlformats.org/officeDocument/2006/relationships/tags" Target="../tags/tag212.xml"/><Relationship Id="rId101" Type="http://schemas.openxmlformats.org/officeDocument/2006/relationships/tags" Target="../tags/tag214.xml"/><Relationship Id="rId122" Type="http://schemas.openxmlformats.org/officeDocument/2006/relationships/tags" Target="../tags/tag235.xml"/><Relationship Id="rId143" Type="http://schemas.openxmlformats.org/officeDocument/2006/relationships/tags" Target="../tags/tag256.xml"/><Relationship Id="rId148" Type="http://schemas.openxmlformats.org/officeDocument/2006/relationships/slideLayout" Target="../slideLayouts/slideLayout4.xml"/><Relationship Id="rId4" Type="http://schemas.openxmlformats.org/officeDocument/2006/relationships/tags" Target="../tags/tag117.xml"/><Relationship Id="rId9" Type="http://schemas.openxmlformats.org/officeDocument/2006/relationships/tags" Target="../tags/tag122.xml"/><Relationship Id="rId26" Type="http://schemas.openxmlformats.org/officeDocument/2006/relationships/tags" Target="../tags/tag139.xml"/><Relationship Id="rId47" Type="http://schemas.openxmlformats.org/officeDocument/2006/relationships/tags" Target="../tags/tag160.xml"/><Relationship Id="rId68" Type="http://schemas.openxmlformats.org/officeDocument/2006/relationships/tags" Target="../tags/tag181.xml"/><Relationship Id="rId89" Type="http://schemas.openxmlformats.org/officeDocument/2006/relationships/tags" Target="../tags/tag202.xml"/><Relationship Id="rId112" Type="http://schemas.openxmlformats.org/officeDocument/2006/relationships/tags" Target="../tags/tag225.xml"/><Relationship Id="rId133" Type="http://schemas.openxmlformats.org/officeDocument/2006/relationships/tags" Target="../tags/tag246.xml"/><Relationship Id="rId16" Type="http://schemas.openxmlformats.org/officeDocument/2006/relationships/tags" Target="../tags/tag129.xml"/><Relationship Id="rId37" Type="http://schemas.openxmlformats.org/officeDocument/2006/relationships/tags" Target="../tags/tag150.xml"/><Relationship Id="rId58" Type="http://schemas.openxmlformats.org/officeDocument/2006/relationships/tags" Target="../tags/tag171.xml"/><Relationship Id="rId79" Type="http://schemas.openxmlformats.org/officeDocument/2006/relationships/tags" Target="../tags/tag192.xml"/><Relationship Id="rId102" Type="http://schemas.openxmlformats.org/officeDocument/2006/relationships/tags" Target="../tags/tag215.xml"/><Relationship Id="rId123" Type="http://schemas.openxmlformats.org/officeDocument/2006/relationships/tags" Target="../tags/tag236.xml"/><Relationship Id="rId144" Type="http://schemas.openxmlformats.org/officeDocument/2006/relationships/tags" Target="../tags/tag257.xml"/><Relationship Id="rId90" Type="http://schemas.openxmlformats.org/officeDocument/2006/relationships/tags" Target="../tags/tag20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2.xml"/><Relationship Id="rId1" Type="http://schemas.openxmlformats.org/officeDocument/2006/relationships/tags" Target="../tags/tag26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64.xml"/><Relationship Id="rId1" Type="http://schemas.openxmlformats.org/officeDocument/2006/relationships/tags" Target="../tags/tag263.xml"/><Relationship Id="rId4" Type="http://schemas.openxmlformats.org/officeDocument/2006/relationships/notesSlide" Target="../notesSlides/notesSlide8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tags" Target="../tags/tag272.xml"/><Relationship Id="rId13" Type="http://schemas.openxmlformats.org/officeDocument/2006/relationships/tags" Target="../tags/tag277.xml"/><Relationship Id="rId18" Type="http://schemas.openxmlformats.org/officeDocument/2006/relationships/slideLayout" Target="../slideLayouts/slideLayout4.xml"/><Relationship Id="rId3" Type="http://schemas.openxmlformats.org/officeDocument/2006/relationships/tags" Target="../tags/tag267.xml"/><Relationship Id="rId7" Type="http://schemas.openxmlformats.org/officeDocument/2006/relationships/tags" Target="../tags/tag271.xml"/><Relationship Id="rId12" Type="http://schemas.openxmlformats.org/officeDocument/2006/relationships/tags" Target="../tags/tag276.xml"/><Relationship Id="rId17" Type="http://schemas.openxmlformats.org/officeDocument/2006/relationships/tags" Target="../tags/tag281.xml"/><Relationship Id="rId2" Type="http://schemas.openxmlformats.org/officeDocument/2006/relationships/tags" Target="../tags/tag266.xml"/><Relationship Id="rId16" Type="http://schemas.openxmlformats.org/officeDocument/2006/relationships/tags" Target="../tags/tag280.xml"/><Relationship Id="rId20" Type="http://schemas.openxmlformats.org/officeDocument/2006/relationships/image" Target="../media/image8.png"/><Relationship Id="rId1" Type="http://schemas.openxmlformats.org/officeDocument/2006/relationships/tags" Target="../tags/tag265.xml"/><Relationship Id="rId6" Type="http://schemas.openxmlformats.org/officeDocument/2006/relationships/tags" Target="../tags/tag270.xml"/><Relationship Id="rId11" Type="http://schemas.openxmlformats.org/officeDocument/2006/relationships/tags" Target="../tags/tag275.xml"/><Relationship Id="rId5" Type="http://schemas.openxmlformats.org/officeDocument/2006/relationships/tags" Target="../tags/tag269.xml"/><Relationship Id="rId15" Type="http://schemas.openxmlformats.org/officeDocument/2006/relationships/tags" Target="../tags/tag279.xml"/><Relationship Id="rId10" Type="http://schemas.openxmlformats.org/officeDocument/2006/relationships/tags" Target="../tags/tag274.xml"/><Relationship Id="rId19" Type="http://schemas.openxmlformats.org/officeDocument/2006/relationships/notesSlide" Target="../notesSlides/notesSlide9.xml"/><Relationship Id="rId4" Type="http://schemas.openxmlformats.org/officeDocument/2006/relationships/tags" Target="../tags/tag268.xml"/><Relationship Id="rId9" Type="http://schemas.openxmlformats.org/officeDocument/2006/relationships/tags" Target="../tags/tag273.xml"/><Relationship Id="rId14" Type="http://schemas.openxmlformats.org/officeDocument/2006/relationships/tags" Target="../tags/tag27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3.xml"/><Relationship Id="rId1" Type="http://schemas.openxmlformats.org/officeDocument/2006/relationships/tags" Target="../tags/tag282.xml"/><Relationship Id="rId4" Type="http://schemas.openxmlformats.org/officeDocument/2006/relationships/notesSlide" Target="../notesSlides/notesSlide10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5.xml"/><Relationship Id="rId1" Type="http://schemas.openxmlformats.org/officeDocument/2006/relationships/tags" Target="../tags/tag284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.xml"/><Relationship Id="rId1" Type="http://schemas.openxmlformats.org/officeDocument/2006/relationships/tags" Target="../tags/tag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7.xml"/><Relationship Id="rId1" Type="http://schemas.openxmlformats.org/officeDocument/2006/relationships/tags" Target="../tags/tag286.xml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png"/><Relationship Id="rId13" Type="http://schemas.openxmlformats.org/officeDocument/2006/relationships/image" Target="../media/image22.jpeg"/><Relationship Id="rId3" Type="http://schemas.openxmlformats.org/officeDocument/2006/relationships/image" Target="../media/image12.png"/><Relationship Id="rId7" Type="http://schemas.openxmlformats.org/officeDocument/2006/relationships/image" Target="../media/image16.png"/><Relationship Id="rId12" Type="http://schemas.openxmlformats.org/officeDocument/2006/relationships/image" Target="../media/image2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.gif"/><Relationship Id="rId11" Type="http://schemas.openxmlformats.org/officeDocument/2006/relationships/image" Target="../media/image20.png"/><Relationship Id="rId5" Type="http://schemas.openxmlformats.org/officeDocument/2006/relationships/image" Target="../media/image14.png"/><Relationship Id="rId10" Type="http://schemas.openxmlformats.org/officeDocument/2006/relationships/image" Target="../media/image19.png"/><Relationship Id="rId4" Type="http://schemas.openxmlformats.org/officeDocument/2006/relationships/image" Target="../media/image13.png"/><Relationship Id="rId9" Type="http://schemas.openxmlformats.org/officeDocument/2006/relationships/image" Target="../media/image18.png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4.xml"/><Relationship Id="rId1" Type="http://schemas.openxmlformats.org/officeDocument/2006/relationships/tags" Target="../tags/tag3.xml"/><Relationship Id="rId4" Type="http://schemas.openxmlformats.org/officeDocument/2006/relationships/image" Target="../media/image1.wmf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4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32.png"/><Relationship Id="rId3" Type="http://schemas.openxmlformats.org/officeDocument/2006/relationships/image" Target="../media/image27.png"/><Relationship Id="rId7" Type="http://schemas.openxmlformats.org/officeDocument/2006/relationships/image" Target="../media/image31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0.png"/><Relationship Id="rId5" Type="http://schemas.openxmlformats.org/officeDocument/2006/relationships/image" Target="../media/image29.png"/><Relationship Id="rId4" Type="http://schemas.openxmlformats.org/officeDocument/2006/relationships/image" Target="../media/image28.png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289.xml"/><Relationship Id="rId1" Type="http://schemas.openxmlformats.org/officeDocument/2006/relationships/tags" Target="../tags/tag288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tags" Target="../tags/tag292.xml"/><Relationship Id="rId2" Type="http://schemas.openxmlformats.org/officeDocument/2006/relationships/tags" Target="../tags/tag291.xml"/><Relationship Id="rId1" Type="http://schemas.openxmlformats.org/officeDocument/2006/relationships/tags" Target="../tags/tag290.xml"/><Relationship Id="rId6" Type="http://schemas.openxmlformats.org/officeDocument/2006/relationships/chart" Target="../charts/chart1.xml"/><Relationship Id="rId5" Type="http://schemas.openxmlformats.org/officeDocument/2006/relationships/notesSlide" Target="../notesSlides/notesSlide21.xml"/><Relationship Id="rId4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tags" Target="../tags/tag295.xml"/><Relationship Id="rId2" Type="http://schemas.openxmlformats.org/officeDocument/2006/relationships/tags" Target="../tags/tag294.xml"/><Relationship Id="rId1" Type="http://schemas.openxmlformats.org/officeDocument/2006/relationships/tags" Target="../tags/tag293.xml"/><Relationship Id="rId6" Type="http://schemas.openxmlformats.org/officeDocument/2006/relationships/chart" Target="../charts/chart2.xml"/><Relationship Id="rId5" Type="http://schemas.openxmlformats.org/officeDocument/2006/relationships/notesSlide" Target="../notesSlides/notesSlide22.xml"/><Relationship Id="rId4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tags" Target="../tags/tag298.xml"/><Relationship Id="rId2" Type="http://schemas.openxmlformats.org/officeDocument/2006/relationships/tags" Target="../tags/tag297.xml"/><Relationship Id="rId1" Type="http://schemas.openxmlformats.org/officeDocument/2006/relationships/tags" Target="../tags/tag296.xml"/><Relationship Id="rId6" Type="http://schemas.openxmlformats.org/officeDocument/2006/relationships/chart" Target="../charts/chart3.xml"/><Relationship Id="rId5" Type="http://schemas.openxmlformats.org/officeDocument/2006/relationships/notesSlide" Target="../notesSlides/notesSlide23.xml"/><Relationship Id="rId4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tags" Target="../tags/tag301.xml"/><Relationship Id="rId2" Type="http://schemas.openxmlformats.org/officeDocument/2006/relationships/tags" Target="../tags/tag300.xml"/><Relationship Id="rId1" Type="http://schemas.openxmlformats.org/officeDocument/2006/relationships/tags" Target="../tags/tag299.xml"/><Relationship Id="rId6" Type="http://schemas.openxmlformats.org/officeDocument/2006/relationships/chart" Target="../charts/chart4.xml"/><Relationship Id="rId5" Type="http://schemas.openxmlformats.org/officeDocument/2006/relationships/notesSlide" Target="../notesSlides/notesSlide24.xml"/><Relationship Id="rId4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.xml"/><Relationship Id="rId7" Type="http://schemas.openxmlformats.org/officeDocument/2006/relationships/image" Target="../media/image38.png"/><Relationship Id="rId2" Type="http://schemas.openxmlformats.org/officeDocument/2006/relationships/tags" Target="../tags/tag303.xml"/><Relationship Id="rId1" Type="http://schemas.openxmlformats.org/officeDocument/2006/relationships/tags" Target="../tags/tag302.xml"/><Relationship Id="rId6" Type="http://schemas.openxmlformats.org/officeDocument/2006/relationships/image" Target="../media/image37.jpeg"/><Relationship Id="rId5" Type="http://schemas.openxmlformats.org/officeDocument/2006/relationships/image" Target="../media/image36.png"/><Relationship Id="rId4" Type="http://schemas.openxmlformats.org/officeDocument/2006/relationships/notesSlide" Target="../notesSlides/notesSlide25.xml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tags" Target="../tags/tag12.xml"/><Relationship Id="rId13" Type="http://schemas.openxmlformats.org/officeDocument/2006/relationships/tags" Target="../tags/tag17.xml"/><Relationship Id="rId18" Type="http://schemas.openxmlformats.org/officeDocument/2006/relationships/notesSlide" Target="../notesSlides/notesSlide1.xml"/><Relationship Id="rId3" Type="http://schemas.openxmlformats.org/officeDocument/2006/relationships/tags" Target="../tags/tag7.xml"/><Relationship Id="rId7" Type="http://schemas.openxmlformats.org/officeDocument/2006/relationships/tags" Target="../tags/tag11.xml"/><Relationship Id="rId12" Type="http://schemas.openxmlformats.org/officeDocument/2006/relationships/tags" Target="../tags/tag16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6.xml"/><Relationship Id="rId16" Type="http://schemas.openxmlformats.org/officeDocument/2006/relationships/tags" Target="../tags/tag20.xml"/><Relationship Id="rId1" Type="http://schemas.openxmlformats.org/officeDocument/2006/relationships/tags" Target="../tags/tag5.xml"/><Relationship Id="rId6" Type="http://schemas.openxmlformats.org/officeDocument/2006/relationships/tags" Target="../tags/tag10.xml"/><Relationship Id="rId11" Type="http://schemas.openxmlformats.org/officeDocument/2006/relationships/tags" Target="../tags/tag15.xml"/><Relationship Id="rId5" Type="http://schemas.openxmlformats.org/officeDocument/2006/relationships/tags" Target="../tags/tag9.xml"/><Relationship Id="rId15" Type="http://schemas.openxmlformats.org/officeDocument/2006/relationships/tags" Target="../tags/tag19.xml"/><Relationship Id="rId10" Type="http://schemas.openxmlformats.org/officeDocument/2006/relationships/tags" Target="../tags/tag14.xml"/><Relationship Id="rId4" Type="http://schemas.openxmlformats.org/officeDocument/2006/relationships/tags" Target="../tags/tag8.xml"/><Relationship Id="rId9" Type="http://schemas.openxmlformats.org/officeDocument/2006/relationships/tags" Target="../tags/tag13.xml"/><Relationship Id="rId14" Type="http://schemas.openxmlformats.org/officeDocument/2006/relationships/tags" Target="../tags/tag18.xml"/></Relationships>
</file>

<file path=ppt/slides/_rels/slide4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.xml"/><Relationship Id="rId13" Type="http://schemas.openxmlformats.org/officeDocument/2006/relationships/image" Target="../media/image42.png"/><Relationship Id="rId3" Type="http://schemas.openxmlformats.org/officeDocument/2006/relationships/tags" Target="../tags/tag306.xml"/><Relationship Id="rId7" Type="http://schemas.openxmlformats.org/officeDocument/2006/relationships/tags" Target="../tags/tag310.xml"/><Relationship Id="rId12" Type="http://schemas.openxmlformats.org/officeDocument/2006/relationships/image" Target="../media/image41.png"/><Relationship Id="rId2" Type="http://schemas.openxmlformats.org/officeDocument/2006/relationships/tags" Target="../tags/tag305.xml"/><Relationship Id="rId1" Type="http://schemas.openxmlformats.org/officeDocument/2006/relationships/tags" Target="../tags/tag304.xml"/><Relationship Id="rId6" Type="http://schemas.openxmlformats.org/officeDocument/2006/relationships/tags" Target="../tags/tag309.xml"/><Relationship Id="rId11" Type="http://schemas.openxmlformats.org/officeDocument/2006/relationships/image" Target="../media/image40.jpeg"/><Relationship Id="rId5" Type="http://schemas.openxmlformats.org/officeDocument/2006/relationships/tags" Target="../tags/tag308.xml"/><Relationship Id="rId15" Type="http://schemas.openxmlformats.org/officeDocument/2006/relationships/image" Target="../media/image44.jpg"/><Relationship Id="rId10" Type="http://schemas.openxmlformats.org/officeDocument/2006/relationships/image" Target="../media/image39.jpeg"/><Relationship Id="rId4" Type="http://schemas.openxmlformats.org/officeDocument/2006/relationships/tags" Target="../tags/tag307.xml"/><Relationship Id="rId9" Type="http://schemas.openxmlformats.org/officeDocument/2006/relationships/notesSlide" Target="../notesSlides/notesSlide26.xml"/><Relationship Id="rId14" Type="http://schemas.openxmlformats.org/officeDocument/2006/relationships/image" Target="../media/image43.pn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5.png"/><Relationship Id="rId3" Type="http://schemas.openxmlformats.org/officeDocument/2006/relationships/tags" Target="../tags/tag313.xml"/><Relationship Id="rId7" Type="http://schemas.openxmlformats.org/officeDocument/2006/relationships/slideLayout" Target="../slideLayouts/slideLayout2.xml"/><Relationship Id="rId2" Type="http://schemas.openxmlformats.org/officeDocument/2006/relationships/tags" Target="../tags/tag312.xml"/><Relationship Id="rId1" Type="http://schemas.openxmlformats.org/officeDocument/2006/relationships/tags" Target="../tags/tag311.xml"/><Relationship Id="rId6" Type="http://schemas.openxmlformats.org/officeDocument/2006/relationships/tags" Target="../tags/tag316.xml"/><Relationship Id="rId5" Type="http://schemas.openxmlformats.org/officeDocument/2006/relationships/tags" Target="../tags/tag315.xml"/><Relationship Id="rId4" Type="http://schemas.openxmlformats.org/officeDocument/2006/relationships/tags" Target="../tags/tag314.xml"/><Relationship Id="rId9" Type="http://schemas.openxmlformats.org/officeDocument/2006/relationships/image" Target="../media/image46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18.xml"/><Relationship Id="rId1" Type="http://schemas.openxmlformats.org/officeDocument/2006/relationships/tags" Target="../tags/tag317.xml"/><Relationship Id="rId4" Type="http://schemas.openxmlformats.org/officeDocument/2006/relationships/image" Target="../media/image47.png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2.xml"/><Relationship Id="rId1" Type="http://schemas.openxmlformats.org/officeDocument/2006/relationships/tags" Target="../tags/tag319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1.xml"/><Relationship Id="rId1" Type="http://schemas.openxmlformats.org/officeDocument/2006/relationships/tags" Target="../tags/tag320.xml"/><Relationship Id="rId4" Type="http://schemas.openxmlformats.org/officeDocument/2006/relationships/notesSlide" Target="../notesSlides/notesSlide2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png"/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3.xml"/><Relationship Id="rId1" Type="http://schemas.openxmlformats.org/officeDocument/2006/relationships/tags" Target="../tags/tag322.xml"/><Relationship Id="rId4" Type="http://schemas.openxmlformats.org/officeDocument/2006/relationships/notesSlide" Target="../notesSlides/notesSlide28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tags" Target="../tags/tag28.xml"/><Relationship Id="rId13" Type="http://schemas.openxmlformats.org/officeDocument/2006/relationships/tags" Target="../tags/tag33.xml"/><Relationship Id="rId18" Type="http://schemas.openxmlformats.org/officeDocument/2006/relationships/notesSlide" Target="../notesSlides/notesSlide2.xml"/><Relationship Id="rId3" Type="http://schemas.openxmlformats.org/officeDocument/2006/relationships/tags" Target="../tags/tag23.xml"/><Relationship Id="rId7" Type="http://schemas.openxmlformats.org/officeDocument/2006/relationships/tags" Target="../tags/tag27.xml"/><Relationship Id="rId12" Type="http://schemas.openxmlformats.org/officeDocument/2006/relationships/tags" Target="../tags/tag32.xml"/><Relationship Id="rId17" Type="http://schemas.openxmlformats.org/officeDocument/2006/relationships/slideLayout" Target="../slideLayouts/slideLayout2.xml"/><Relationship Id="rId2" Type="http://schemas.openxmlformats.org/officeDocument/2006/relationships/tags" Target="../tags/tag22.xml"/><Relationship Id="rId16" Type="http://schemas.openxmlformats.org/officeDocument/2006/relationships/tags" Target="../tags/tag36.xml"/><Relationship Id="rId1" Type="http://schemas.openxmlformats.org/officeDocument/2006/relationships/tags" Target="../tags/tag21.xml"/><Relationship Id="rId6" Type="http://schemas.openxmlformats.org/officeDocument/2006/relationships/tags" Target="../tags/tag26.xml"/><Relationship Id="rId11" Type="http://schemas.openxmlformats.org/officeDocument/2006/relationships/tags" Target="../tags/tag31.xml"/><Relationship Id="rId5" Type="http://schemas.openxmlformats.org/officeDocument/2006/relationships/tags" Target="../tags/tag25.xml"/><Relationship Id="rId15" Type="http://schemas.openxmlformats.org/officeDocument/2006/relationships/tags" Target="../tags/tag35.xml"/><Relationship Id="rId10" Type="http://schemas.openxmlformats.org/officeDocument/2006/relationships/tags" Target="../tags/tag30.xml"/><Relationship Id="rId4" Type="http://schemas.openxmlformats.org/officeDocument/2006/relationships/tags" Target="../tags/tag24.xml"/><Relationship Id="rId9" Type="http://schemas.openxmlformats.org/officeDocument/2006/relationships/tags" Target="../tags/tag29.xml"/><Relationship Id="rId14" Type="http://schemas.openxmlformats.org/officeDocument/2006/relationships/tags" Target="../tags/tag34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png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2.xml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image" Target="../media/image5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7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25.xml"/><Relationship Id="rId1" Type="http://schemas.openxmlformats.org/officeDocument/2006/relationships/tags" Target="../tags/tag324.xml"/></Relationships>
</file>

<file path=ppt/slides/_rels/slide57.xml.rels><?xml version="1.0" encoding="UTF-8" standalone="yes"?>
<Relationships xmlns="http://schemas.openxmlformats.org/package/2006/relationships"><Relationship Id="rId8" Type="http://schemas.openxmlformats.org/officeDocument/2006/relationships/tags" Target="../tags/tag333.xml"/><Relationship Id="rId13" Type="http://schemas.openxmlformats.org/officeDocument/2006/relationships/tags" Target="../tags/tag338.xml"/><Relationship Id="rId18" Type="http://schemas.openxmlformats.org/officeDocument/2006/relationships/tags" Target="../tags/tag343.xml"/><Relationship Id="rId3" Type="http://schemas.openxmlformats.org/officeDocument/2006/relationships/tags" Target="../tags/tag328.xml"/><Relationship Id="rId21" Type="http://schemas.openxmlformats.org/officeDocument/2006/relationships/tags" Target="../tags/tag346.xml"/><Relationship Id="rId7" Type="http://schemas.openxmlformats.org/officeDocument/2006/relationships/tags" Target="../tags/tag332.xml"/><Relationship Id="rId12" Type="http://schemas.openxmlformats.org/officeDocument/2006/relationships/tags" Target="../tags/tag337.xml"/><Relationship Id="rId17" Type="http://schemas.openxmlformats.org/officeDocument/2006/relationships/tags" Target="../tags/tag342.xml"/><Relationship Id="rId2" Type="http://schemas.openxmlformats.org/officeDocument/2006/relationships/tags" Target="../tags/tag327.xml"/><Relationship Id="rId16" Type="http://schemas.openxmlformats.org/officeDocument/2006/relationships/tags" Target="../tags/tag341.xml"/><Relationship Id="rId20" Type="http://schemas.openxmlformats.org/officeDocument/2006/relationships/tags" Target="../tags/tag345.xml"/><Relationship Id="rId1" Type="http://schemas.openxmlformats.org/officeDocument/2006/relationships/tags" Target="../tags/tag326.xml"/><Relationship Id="rId6" Type="http://schemas.openxmlformats.org/officeDocument/2006/relationships/tags" Target="../tags/tag331.xml"/><Relationship Id="rId11" Type="http://schemas.openxmlformats.org/officeDocument/2006/relationships/tags" Target="../tags/tag336.xml"/><Relationship Id="rId24" Type="http://schemas.openxmlformats.org/officeDocument/2006/relationships/slideLayout" Target="../slideLayouts/slideLayout5.xml"/><Relationship Id="rId5" Type="http://schemas.openxmlformats.org/officeDocument/2006/relationships/tags" Target="../tags/tag330.xml"/><Relationship Id="rId15" Type="http://schemas.openxmlformats.org/officeDocument/2006/relationships/tags" Target="../tags/tag340.xml"/><Relationship Id="rId23" Type="http://schemas.openxmlformats.org/officeDocument/2006/relationships/tags" Target="../tags/tag348.xml"/><Relationship Id="rId10" Type="http://schemas.openxmlformats.org/officeDocument/2006/relationships/tags" Target="../tags/tag335.xml"/><Relationship Id="rId19" Type="http://schemas.openxmlformats.org/officeDocument/2006/relationships/tags" Target="../tags/tag344.xml"/><Relationship Id="rId4" Type="http://schemas.openxmlformats.org/officeDocument/2006/relationships/tags" Target="../tags/tag329.xml"/><Relationship Id="rId9" Type="http://schemas.openxmlformats.org/officeDocument/2006/relationships/tags" Target="../tags/tag334.xml"/><Relationship Id="rId14" Type="http://schemas.openxmlformats.org/officeDocument/2006/relationships/tags" Target="../tags/tag339.xml"/><Relationship Id="rId22" Type="http://schemas.openxmlformats.org/officeDocument/2006/relationships/tags" Target="../tags/tag347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0.xml"/><Relationship Id="rId1" Type="http://schemas.openxmlformats.org/officeDocument/2006/relationships/tags" Target="../tags/tag349.xml"/><Relationship Id="rId5" Type="http://schemas.openxmlformats.org/officeDocument/2006/relationships/image" Target="../media/image59.png"/><Relationship Id="rId4" Type="http://schemas.openxmlformats.org/officeDocument/2006/relationships/image" Target="../media/image58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2.xml"/><Relationship Id="rId1" Type="http://schemas.openxmlformats.org/officeDocument/2006/relationships/tags" Target="../tags/tag351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tags" Target="../tags/tag44.xml"/><Relationship Id="rId13" Type="http://schemas.openxmlformats.org/officeDocument/2006/relationships/tags" Target="../tags/tag49.xml"/><Relationship Id="rId3" Type="http://schemas.openxmlformats.org/officeDocument/2006/relationships/tags" Target="../tags/tag39.xml"/><Relationship Id="rId7" Type="http://schemas.openxmlformats.org/officeDocument/2006/relationships/tags" Target="../tags/tag43.xml"/><Relationship Id="rId12" Type="http://schemas.openxmlformats.org/officeDocument/2006/relationships/tags" Target="../tags/tag48.xml"/><Relationship Id="rId17" Type="http://schemas.openxmlformats.org/officeDocument/2006/relationships/notesSlide" Target="../notesSlides/notesSlide3.xml"/><Relationship Id="rId2" Type="http://schemas.openxmlformats.org/officeDocument/2006/relationships/tags" Target="../tags/tag38.xml"/><Relationship Id="rId16" Type="http://schemas.openxmlformats.org/officeDocument/2006/relationships/slideLayout" Target="../slideLayouts/slideLayout2.xml"/><Relationship Id="rId1" Type="http://schemas.openxmlformats.org/officeDocument/2006/relationships/tags" Target="../tags/tag37.xml"/><Relationship Id="rId6" Type="http://schemas.openxmlformats.org/officeDocument/2006/relationships/tags" Target="../tags/tag42.xml"/><Relationship Id="rId11" Type="http://schemas.openxmlformats.org/officeDocument/2006/relationships/tags" Target="../tags/tag47.xml"/><Relationship Id="rId5" Type="http://schemas.openxmlformats.org/officeDocument/2006/relationships/tags" Target="../tags/tag41.xml"/><Relationship Id="rId15" Type="http://schemas.openxmlformats.org/officeDocument/2006/relationships/tags" Target="../tags/tag51.xml"/><Relationship Id="rId10" Type="http://schemas.openxmlformats.org/officeDocument/2006/relationships/tags" Target="../tags/tag46.xml"/><Relationship Id="rId4" Type="http://schemas.openxmlformats.org/officeDocument/2006/relationships/tags" Target="../tags/tag40.xml"/><Relationship Id="rId9" Type="http://schemas.openxmlformats.org/officeDocument/2006/relationships/tags" Target="../tags/tag45.xml"/><Relationship Id="rId14" Type="http://schemas.openxmlformats.org/officeDocument/2006/relationships/tags" Target="../tags/tag50.xml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4.xml"/><Relationship Id="rId1" Type="http://schemas.openxmlformats.org/officeDocument/2006/relationships/tags" Target="../tags/tag353.xml"/></Relationships>
</file>

<file path=ppt/slides/_rels/slide6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4.png"/><Relationship Id="rId13" Type="http://schemas.openxmlformats.org/officeDocument/2006/relationships/image" Target="../media/image69.jpeg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63.png"/><Relationship Id="rId12" Type="http://schemas.openxmlformats.org/officeDocument/2006/relationships/image" Target="../media/image68.jpeg"/><Relationship Id="rId2" Type="http://schemas.openxmlformats.org/officeDocument/2006/relationships/tags" Target="../tags/tag356.xml"/><Relationship Id="rId1" Type="http://schemas.openxmlformats.org/officeDocument/2006/relationships/tags" Target="../tags/tag355.xml"/><Relationship Id="rId6" Type="http://schemas.openxmlformats.org/officeDocument/2006/relationships/image" Target="../media/image62.png"/><Relationship Id="rId11" Type="http://schemas.openxmlformats.org/officeDocument/2006/relationships/image" Target="../media/image67.png"/><Relationship Id="rId5" Type="http://schemas.openxmlformats.org/officeDocument/2006/relationships/image" Target="../media/image61.png"/><Relationship Id="rId10" Type="http://schemas.openxmlformats.org/officeDocument/2006/relationships/image" Target="../media/image66.png"/><Relationship Id="rId4" Type="http://schemas.openxmlformats.org/officeDocument/2006/relationships/image" Target="../media/image60.png"/><Relationship Id="rId9" Type="http://schemas.openxmlformats.org/officeDocument/2006/relationships/image" Target="../media/image65.png"/><Relationship Id="rId14" Type="http://schemas.openxmlformats.org/officeDocument/2006/relationships/image" Target="../media/image70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358.xml"/><Relationship Id="rId1" Type="http://schemas.openxmlformats.org/officeDocument/2006/relationships/tags" Target="../tags/tag357.xml"/><Relationship Id="rId4" Type="http://schemas.openxmlformats.org/officeDocument/2006/relationships/notesSlide" Target="../notesSlides/notesSlide30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tags" Target="../tags/tag361.xml"/><Relationship Id="rId2" Type="http://schemas.openxmlformats.org/officeDocument/2006/relationships/tags" Target="../tags/tag360.xml"/><Relationship Id="rId1" Type="http://schemas.openxmlformats.org/officeDocument/2006/relationships/tags" Target="../tags/tag359.xml"/><Relationship Id="rId5" Type="http://schemas.openxmlformats.org/officeDocument/2006/relationships/notesSlide" Target="../notesSlides/notesSlide31.xml"/><Relationship Id="rId4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tags" Target="../tags/tag59.xml"/><Relationship Id="rId13" Type="http://schemas.openxmlformats.org/officeDocument/2006/relationships/tags" Target="../tags/tag64.xml"/><Relationship Id="rId18" Type="http://schemas.openxmlformats.org/officeDocument/2006/relationships/tags" Target="../tags/tag69.xml"/><Relationship Id="rId26" Type="http://schemas.openxmlformats.org/officeDocument/2006/relationships/tags" Target="../tags/tag77.xml"/><Relationship Id="rId3" Type="http://schemas.openxmlformats.org/officeDocument/2006/relationships/tags" Target="../tags/tag54.xml"/><Relationship Id="rId21" Type="http://schemas.openxmlformats.org/officeDocument/2006/relationships/tags" Target="../tags/tag72.xml"/><Relationship Id="rId7" Type="http://schemas.openxmlformats.org/officeDocument/2006/relationships/tags" Target="../tags/tag58.xml"/><Relationship Id="rId12" Type="http://schemas.openxmlformats.org/officeDocument/2006/relationships/tags" Target="../tags/tag63.xml"/><Relationship Id="rId17" Type="http://schemas.openxmlformats.org/officeDocument/2006/relationships/tags" Target="../tags/tag68.xml"/><Relationship Id="rId25" Type="http://schemas.openxmlformats.org/officeDocument/2006/relationships/tags" Target="../tags/tag76.xml"/><Relationship Id="rId2" Type="http://schemas.openxmlformats.org/officeDocument/2006/relationships/tags" Target="../tags/tag53.xml"/><Relationship Id="rId16" Type="http://schemas.openxmlformats.org/officeDocument/2006/relationships/tags" Target="../tags/tag67.xml"/><Relationship Id="rId20" Type="http://schemas.openxmlformats.org/officeDocument/2006/relationships/tags" Target="../tags/tag71.xml"/><Relationship Id="rId1" Type="http://schemas.openxmlformats.org/officeDocument/2006/relationships/tags" Target="../tags/tag52.xml"/><Relationship Id="rId6" Type="http://schemas.openxmlformats.org/officeDocument/2006/relationships/tags" Target="../tags/tag57.xml"/><Relationship Id="rId11" Type="http://schemas.openxmlformats.org/officeDocument/2006/relationships/tags" Target="../tags/tag62.xml"/><Relationship Id="rId24" Type="http://schemas.openxmlformats.org/officeDocument/2006/relationships/tags" Target="../tags/tag75.xml"/><Relationship Id="rId5" Type="http://schemas.openxmlformats.org/officeDocument/2006/relationships/tags" Target="../tags/tag56.xml"/><Relationship Id="rId15" Type="http://schemas.openxmlformats.org/officeDocument/2006/relationships/tags" Target="../tags/tag66.xml"/><Relationship Id="rId23" Type="http://schemas.openxmlformats.org/officeDocument/2006/relationships/tags" Target="../tags/tag74.xml"/><Relationship Id="rId28" Type="http://schemas.openxmlformats.org/officeDocument/2006/relationships/notesSlide" Target="../notesSlides/notesSlide4.xml"/><Relationship Id="rId10" Type="http://schemas.openxmlformats.org/officeDocument/2006/relationships/tags" Target="../tags/tag61.xml"/><Relationship Id="rId19" Type="http://schemas.openxmlformats.org/officeDocument/2006/relationships/tags" Target="../tags/tag70.xml"/><Relationship Id="rId4" Type="http://schemas.openxmlformats.org/officeDocument/2006/relationships/tags" Target="../tags/tag55.xml"/><Relationship Id="rId9" Type="http://schemas.openxmlformats.org/officeDocument/2006/relationships/tags" Target="../tags/tag60.xml"/><Relationship Id="rId14" Type="http://schemas.openxmlformats.org/officeDocument/2006/relationships/tags" Target="../tags/tag65.xml"/><Relationship Id="rId22" Type="http://schemas.openxmlformats.org/officeDocument/2006/relationships/tags" Target="../tags/tag73.xml"/><Relationship Id="rId27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tags" Target="../tags/tag85.xml"/><Relationship Id="rId13" Type="http://schemas.openxmlformats.org/officeDocument/2006/relationships/tags" Target="../tags/tag90.xml"/><Relationship Id="rId18" Type="http://schemas.openxmlformats.org/officeDocument/2006/relationships/tags" Target="../tags/tag95.xml"/><Relationship Id="rId26" Type="http://schemas.openxmlformats.org/officeDocument/2006/relationships/tags" Target="../tags/tag103.xml"/><Relationship Id="rId3" Type="http://schemas.openxmlformats.org/officeDocument/2006/relationships/tags" Target="../tags/tag80.xml"/><Relationship Id="rId21" Type="http://schemas.openxmlformats.org/officeDocument/2006/relationships/tags" Target="../tags/tag98.xml"/><Relationship Id="rId7" Type="http://schemas.openxmlformats.org/officeDocument/2006/relationships/tags" Target="../tags/tag84.xml"/><Relationship Id="rId12" Type="http://schemas.openxmlformats.org/officeDocument/2006/relationships/tags" Target="../tags/tag89.xml"/><Relationship Id="rId17" Type="http://schemas.openxmlformats.org/officeDocument/2006/relationships/tags" Target="../tags/tag94.xml"/><Relationship Id="rId25" Type="http://schemas.openxmlformats.org/officeDocument/2006/relationships/tags" Target="../tags/tag102.xml"/><Relationship Id="rId2" Type="http://schemas.openxmlformats.org/officeDocument/2006/relationships/tags" Target="../tags/tag79.xml"/><Relationship Id="rId16" Type="http://schemas.openxmlformats.org/officeDocument/2006/relationships/tags" Target="../tags/tag93.xml"/><Relationship Id="rId20" Type="http://schemas.openxmlformats.org/officeDocument/2006/relationships/tags" Target="../tags/tag97.xml"/><Relationship Id="rId1" Type="http://schemas.openxmlformats.org/officeDocument/2006/relationships/tags" Target="../tags/tag78.xml"/><Relationship Id="rId6" Type="http://schemas.openxmlformats.org/officeDocument/2006/relationships/tags" Target="../tags/tag83.xml"/><Relationship Id="rId11" Type="http://schemas.openxmlformats.org/officeDocument/2006/relationships/tags" Target="../tags/tag88.xml"/><Relationship Id="rId24" Type="http://schemas.openxmlformats.org/officeDocument/2006/relationships/tags" Target="../tags/tag101.xml"/><Relationship Id="rId5" Type="http://schemas.openxmlformats.org/officeDocument/2006/relationships/tags" Target="../tags/tag82.xml"/><Relationship Id="rId15" Type="http://schemas.openxmlformats.org/officeDocument/2006/relationships/tags" Target="../tags/tag92.xml"/><Relationship Id="rId23" Type="http://schemas.openxmlformats.org/officeDocument/2006/relationships/tags" Target="../tags/tag100.xml"/><Relationship Id="rId28" Type="http://schemas.openxmlformats.org/officeDocument/2006/relationships/notesSlide" Target="../notesSlides/notesSlide5.xml"/><Relationship Id="rId10" Type="http://schemas.openxmlformats.org/officeDocument/2006/relationships/tags" Target="../tags/tag87.xml"/><Relationship Id="rId19" Type="http://schemas.openxmlformats.org/officeDocument/2006/relationships/tags" Target="../tags/tag96.xml"/><Relationship Id="rId4" Type="http://schemas.openxmlformats.org/officeDocument/2006/relationships/tags" Target="../tags/tag81.xml"/><Relationship Id="rId9" Type="http://schemas.openxmlformats.org/officeDocument/2006/relationships/tags" Target="../tags/tag86.xml"/><Relationship Id="rId14" Type="http://schemas.openxmlformats.org/officeDocument/2006/relationships/tags" Target="../tags/tag91.xml"/><Relationship Id="rId22" Type="http://schemas.openxmlformats.org/officeDocument/2006/relationships/tags" Target="../tags/tag99.xml"/><Relationship Id="rId27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tags" Target="../tags/tag105.xml"/><Relationship Id="rId1" Type="http://schemas.openxmlformats.org/officeDocument/2006/relationships/tags" Target="../tags/tag104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What does the Future Hold?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09600" y="3886200"/>
            <a:ext cx="7848600" cy="2057400"/>
          </a:xfrm>
        </p:spPr>
        <p:txBody>
          <a:bodyPr/>
          <a:lstStyle/>
          <a:p>
            <a:r>
              <a:rPr lang="en-US" b="1" dirty="0" smtClean="0"/>
              <a:t>Prof. Kavita Bala and Prof. Hakim Weatherspoon</a:t>
            </a:r>
          </a:p>
          <a:p>
            <a:r>
              <a:rPr lang="en-US" b="1" dirty="0" smtClean="0"/>
              <a:t>CS 3410, Spring 2014</a:t>
            </a:r>
          </a:p>
          <a:p>
            <a:r>
              <a:rPr lang="en-US" dirty="0" smtClean="0"/>
              <a:t>Computer Science</a:t>
            </a:r>
          </a:p>
          <a:p>
            <a:r>
              <a:rPr lang="en-US" dirty="0" smtClean="0"/>
              <a:t>Cornell University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81947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err="1" smtClean="0"/>
              <a:t>CacheRace</a:t>
            </a:r>
            <a:r>
              <a:rPr lang="en-US" sz="3600" dirty="0" smtClean="0"/>
              <a:t> Games Night was great!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Winner: Team </a:t>
            </a:r>
            <a:r>
              <a:rPr lang="en-US" b="1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balabot</a:t>
            </a:r>
            <a:endParaRPr lang="en-US" b="1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	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Adwit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Tumuluri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Arjun Biddanda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136"/>
            <a:ext cx="3044150" cy="1916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975833"/>
            <a:ext cx="2823250" cy="188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52600" y="2133600"/>
            <a:ext cx="4800600" cy="3200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134729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72200" y="4975833"/>
            <a:ext cx="2823250" cy="1882167"/>
          </a:xfrm>
          <a:prstGeom prst="rect">
            <a:avLst/>
          </a:prstGeom>
        </p:spPr>
      </p:pic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err="1" smtClean="0"/>
              <a:t>CacheRace</a:t>
            </a:r>
            <a:r>
              <a:rPr lang="en-US" sz="3600" dirty="0" smtClean="0"/>
              <a:t> Games Night was great!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Winner: Team </a:t>
            </a:r>
            <a:r>
              <a:rPr lang="en-US" b="1" i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balabot</a:t>
            </a:r>
            <a:endParaRPr lang="en-US" b="1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	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Adwit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>
                <a:solidFill>
                  <a:schemeClr val="accent5">
                    <a:lumMod val="60000"/>
                    <a:lumOff val="40000"/>
                  </a:schemeClr>
                </a:solidFill>
              </a:rPr>
              <a:t>Tumuluri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and </a:t>
            </a:r>
            <a:r>
              <a:rPr lang="en-US" sz="2800" b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Arjun Biddanda</a:t>
            </a:r>
            <a:r>
              <a:rPr lang="en-US" sz="2800" b="1" dirty="0">
                <a:solidFill>
                  <a:schemeClr val="accent1"/>
                </a:solidFill>
              </a:rPr>
              <a:t> </a:t>
            </a:r>
            <a:endParaRPr lang="en-US" sz="2800" b="1" dirty="0" smtClean="0">
              <a:solidFill>
                <a:schemeClr val="accent1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941136"/>
            <a:ext cx="3044150" cy="191686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4150" y="4975832"/>
            <a:ext cx="2823250" cy="188216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96000" y="4953000"/>
            <a:ext cx="2743200" cy="18288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2209800"/>
            <a:ext cx="8206740" cy="461403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187061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533400"/>
            <a:ext cx="8686800" cy="5638800"/>
          </a:xfrm>
        </p:spPr>
        <p:txBody>
          <a:bodyPr>
            <a:normAutofit/>
          </a:bodyPr>
          <a:lstStyle/>
          <a:p>
            <a:pPr>
              <a:spcBef>
                <a:spcPts val="0"/>
              </a:spcBef>
            </a:pPr>
            <a:r>
              <a:rPr lang="en-US" sz="3600" dirty="0" err="1" smtClean="0"/>
              <a:t>CacheRace</a:t>
            </a:r>
            <a:r>
              <a:rPr lang="en-US" sz="3600" dirty="0" smtClean="0"/>
              <a:t> Games Night was great!</a:t>
            </a:r>
          </a:p>
          <a:p>
            <a:pPr lvl="1">
              <a:spcBef>
                <a:spcPts val="0"/>
              </a:spcBef>
            </a:pPr>
            <a:r>
              <a:rPr lang="en-US" dirty="0" smtClean="0"/>
              <a:t>Champion of Champions: 2014 vs 2011</a:t>
            </a:r>
            <a:endParaRPr lang="en-US" b="1" i="1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>
              <a:spcBef>
                <a:spcPts val="0"/>
              </a:spcBef>
            </a:pPr>
            <a:r>
              <a:rPr lang="en-US" dirty="0" smtClean="0"/>
              <a:t>	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balabot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(2014)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vs </a:t>
            </a:r>
            <a:r>
              <a:rPr lang="en-US" sz="2800" b="1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hakimPeterspoon</a:t>
            </a:r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(2011)</a:t>
            </a:r>
            <a:r>
              <a:rPr lang="en-US" sz="2800" b="1" dirty="0" smtClean="0">
                <a:solidFill>
                  <a:schemeClr val="accent1"/>
                </a:solidFill>
              </a:rPr>
              <a:t>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  <p:custDataLst>
              <p:tags r:id="rId2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2074135"/>
            <a:ext cx="8779867" cy="493626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10959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Big Picture about the Future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196328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56"/>
          <p:cNvGrpSpPr/>
          <p:nvPr>
            <p:custDataLst>
              <p:tags r:id="rId1"/>
            </p:custDataLst>
          </p:nvPr>
        </p:nvGrpSpPr>
        <p:grpSpPr>
          <a:xfrm>
            <a:off x="2057400" y="971490"/>
            <a:ext cx="6858000" cy="5334000"/>
            <a:chOff x="2057400" y="457200"/>
            <a:chExt cx="6858000" cy="5334000"/>
          </a:xfrm>
        </p:grpSpPr>
        <p:sp>
          <p:nvSpPr>
            <p:cNvPr id="133" name="Right Triangle 132"/>
            <p:cNvSpPr/>
            <p:nvPr>
              <p:custDataLst>
                <p:tags r:id="rId142"/>
              </p:custDataLst>
            </p:nvPr>
          </p:nvSpPr>
          <p:spPr>
            <a:xfrm rot="10800000">
              <a:off x="7620000" y="9144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6" name="Rounded Rectangle 115"/>
            <p:cNvSpPr/>
            <p:nvPr>
              <p:custDataLst>
                <p:tags r:id="rId143"/>
              </p:custDataLst>
            </p:nvPr>
          </p:nvSpPr>
          <p:spPr>
            <a:xfrm>
              <a:off x="7924800" y="457200"/>
              <a:ext cx="990600" cy="5334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7" name="Rounded Rectangle 116"/>
            <p:cNvSpPr/>
            <p:nvPr>
              <p:custDataLst>
                <p:tags r:id="rId144"/>
              </p:custDataLst>
            </p:nvPr>
          </p:nvSpPr>
          <p:spPr>
            <a:xfrm>
              <a:off x="2057400" y="457200"/>
              <a:ext cx="914400" cy="3048000"/>
            </a:xfrm>
            <a:prstGeom prst="roundRect">
              <a:avLst>
                <a:gd name="adj" fmla="val 30422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4" name="Rounded Rectangle 123"/>
            <p:cNvSpPr/>
            <p:nvPr>
              <p:custDataLst>
                <p:tags r:id="rId145"/>
              </p:custDataLst>
            </p:nvPr>
          </p:nvSpPr>
          <p:spPr>
            <a:xfrm>
              <a:off x="2057400" y="457200"/>
              <a:ext cx="6400800" cy="609600"/>
            </a:xfrm>
            <a:prstGeom prst="roundRect">
              <a:avLst>
                <a:gd name="adj" fmla="val 50000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8" name="Right Triangle 127"/>
            <p:cNvSpPr/>
            <p:nvPr>
              <p:custDataLst>
                <p:tags r:id="rId146"/>
              </p:custDataLst>
            </p:nvPr>
          </p:nvSpPr>
          <p:spPr>
            <a:xfrm rot="5400000">
              <a:off x="2552700" y="876300"/>
              <a:ext cx="609600" cy="685800"/>
            </a:xfrm>
            <a:prstGeom prst="rtTriangle">
              <a:avLst/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5" name="TextBox 144"/>
            <p:cNvSpPr txBox="1"/>
            <p:nvPr>
              <p:custDataLst>
                <p:tags r:id="rId147"/>
              </p:custDataLst>
            </p:nvPr>
          </p:nvSpPr>
          <p:spPr>
            <a:xfrm>
              <a:off x="8001000" y="5083314"/>
              <a:ext cx="8382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Write-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Back</a:t>
              </a:r>
            </a:p>
          </p:txBody>
        </p:sp>
      </p:grpSp>
      <p:grpSp>
        <p:nvGrpSpPr>
          <p:cNvPr id="3" name="Group 154"/>
          <p:cNvGrpSpPr/>
          <p:nvPr>
            <p:custDataLst>
              <p:tags r:id="rId2"/>
            </p:custDataLst>
          </p:nvPr>
        </p:nvGrpSpPr>
        <p:grpSpPr>
          <a:xfrm>
            <a:off x="5791200" y="1657290"/>
            <a:ext cx="2286000" cy="4648200"/>
            <a:chOff x="6629400" y="1143000"/>
            <a:chExt cx="1447800" cy="4648200"/>
          </a:xfrm>
        </p:grpSpPr>
        <p:sp>
          <p:nvSpPr>
            <p:cNvPr id="108" name="Rounded Rectangle 107"/>
            <p:cNvSpPr/>
            <p:nvPr>
              <p:custDataLst>
                <p:tags r:id="rId140"/>
              </p:custDataLst>
            </p:nvPr>
          </p:nvSpPr>
          <p:spPr>
            <a:xfrm>
              <a:off x="6705600" y="1143000"/>
              <a:ext cx="1295400" cy="4648200"/>
            </a:xfrm>
            <a:prstGeom prst="roundRect">
              <a:avLst>
                <a:gd name="adj" fmla="val 19208"/>
              </a:avLst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2" name="TextBox 141"/>
            <p:cNvSpPr txBox="1"/>
            <p:nvPr>
              <p:custDataLst>
                <p:tags r:id="rId141"/>
              </p:custDataLst>
            </p:nvPr>
          </p:nvSpPr>
          <p:spPr>
            <a:xfrm>
              <a:off x="6629400" y="533400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Memory</a:t>
              </a:r>
            </a:p>
          </p:txBody>
        </p:sp>
      </p:grpSp>
      <p:grpSp>
        <p:nvGrpSpPr>
          <p:cNvPr id="4" name="Group 148"/>
          <p:cNvGrpSpPr/>
          <p:nvPr>
            <p:custDataLst>
              <p:tags r:id="rId3"/>
            </p:custDataLst>
          </p:nvPr>
        </p:nvGrpSpPr>
        <p:grpSpPr>
          <a:xfrm>
            <a:off x="152400" y="1657290"/>
            <a:ext cx="1600200" cy="4670286"/>
            <a:chOff x="152400" y="1143000"/>
            <a:chExt cx="1676400" cy="4670286"/>
          </a:xfrm>
        </p:grpSpPr>
        <p:sp>
          <p:nvSpPr>
            <p:cNvPr id="93" name="Rounded Rectangle 92"/>
            <p:cNvSpPr/>
            <p:nvPr>
              <p:custDataLst>
                <p:tags r:id="rId138"/>
              </p:custDataLst>
            </p:nvPr>
          </p:nvSpPr>
          <p:spPr>
            <a:xfrm>
              <a:off x="152400" y="1143000"/>
              <a:ext cx="1676400" cy="4648200"/>
            </a:xfrm>
            <a:prstGeom prst="roundRect">
              <a:avLst/>
            </a:prstGeom>
            <a:solidFill>
              <a:schemeClr val="accent4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dirty="0"/>
            </a:p>
          </p:txBody>
        </p:sp>
        <p:sp>
          <p:nvSpPr>
            <p:cNvPr id="137" name="TextBox 136"/>
            <p:cNvSpPr txBox="1"/>
            <p:nvPr>
              <p:custDataLst>
                <p:tags r:id="rId139"/>
              </p:custDataLst>
            </p:nvPr>
          </p:nvSpPr>
          <p:spPr>
            <a:xfrm>
              <a:off x="228600" y="5105400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Fetch</a:t>
              </a:r>
            </a:p>
          </p:txBody>
        </p:sp>
      </p:grpSp>
      <p:grpSp>
        <p:nvGrpSpPr>
          <p:cNvPr id="5" name="Group 153"/>
          <p:cNvGrpSpPr/>
          <p:nvPr>
            <p:custDataLst>
              <p:tags r:id="rId4"/>
            </p:custDataLst>
          </p:nvPr>
        </p:nvGrpSpPr>
        <p:grpSpPr>
          <a:xfrm>
            <a:off x="3886200" y="1657290"/>
            <a:ext cx="2057400" cy="4648200"/>
            <a:chOff x="3886200" y="1143000"/>
            <a:chExt cx="2819400" cy="4648200"/>
          </a:xfrm>
        </p:grpSpPr>
        <p:sp>
          <p:nvSpPr>
            <p:cNvPr id="106" name="Rounded Rectangle 105"/>
            <p:cNvSpPr/>
            <p:nvPr>
              <p:custDataLst>
                <p:tags r:id="rId136"/>
              </p:custDataLst>
            </p:nvPr>
          </p:nvSpPr>
          <p:spPr>
            <a:xfrm>
              <a:off x="3886200" y="1143000"/>
              <a:ext cx="2819400" cy="4648200"/>
            </a:xfrm>
            <a:prstGeom prst="roundRect">
              <a:avLst>
                <a:gd name="adj" fmla="val 11944"/>
              </a:avLst>
            </a:prstGeom>
            <a:solidFill>
              <a:schemeClr val="accent3">
                <a:lumMod val="75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41" name="TextBox 140"/>
            <p:cNvSpPr txBox="1"/>
            <p:nvPr>
              <p:custDataLst>
                <p:tags r:id="rId137"/>
              </p:custDataLst>
            </p:nvPr>
          </p:nvSpPr>
          <p:spPr>
            <a:xfrm>
              <a:off x="4648200" y="5391090"/>
              <a:ext cx="1447800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Execute</a:t>
              </a:r>
            </a:p>
          </p:txBody>
        </p:sp>
      </p:grpSp>
      <p:grpSp>
        <p:nvGrpSpPr>
          <p:cNvPr id="6" name="Group 152"/>
          <p:cNvGrpSpPr/>
          <p:nvPr>
            <p:custDataLst>
              <p:tags r:id="rId5"/>
            </p:custDataLst>
          </p:nvPr>
        </p:nvGrpSpPr>
        <p:grpSpPr>
          <a:xfrm>
            <a:off x="1752600" y="1657290"/>
            <a:ext cx="2133600" cy="4648201"/>
            <a:chOff x="1828800" y="1143000"/>
            <a:chExt cx="2057400" cy="4648201"/>
          </a:xfrm>
        </p:grpSpPr>
        <p:sp>
          <p:nvSpPr>
            <p:cNvPr id="111" name="Rounded Rectangle 110"/>
            <p:cNvSpPr/>
            <p:nvPr>
              <p:custDataLst>
                <p:tags r:id="rId132"/>
              </p:custDataLst>
            </p:nvPr>
          </p:nvSpPr>
          <p:spPr>
            <a:xfrm>
              <a:off x="2751083" y="1143000"/>
              <a:ext cx="1135117" cy="4648200"/>
            </a:xfrm>
            <a:prstGeom prst="roundRect">
              <a:avLst>
                <a:gd name="adj" fmla="val 30962"/>
              </a:avLst>
            </a:prstGeom>
            <a:solidFill>
              <a:schemeClr val="accent1">
                <a:lumMod val="50000"/>
              </a:schemeClr>
            </a:solidFill>
            <a:ln w="28575">
              <a:solidFill>
                <a:schemeClr val="bg2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2" name="Rounded Rectangle 111"/>
            <p:cNvSpPr/>
            <p:nvPr>
              <p:custDataLst>
                <p:tags r:id="rId133"/>
              </p:custDataLst>
            </p:nvPr>
          </p:nvSpPr>
          <p:spPr>
            <a:xfrm>
              <a:off x="1828800" y="3505200"/>
              <a:ext cx="2057400" cy="2286000"/>
            </a:xfrm>
            <a:prstGeom prst="roundRect">
              <a:avLst>
                <a:gd name="adj" fmla="val 15859"/>
              </a:avLst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5" name="Right Triangle 114"/>
            <p:cNvSpPr/>
            <p:nvPr>
              <p:custDataLst>
                <p:tags r:id="rId134"/>
              </p:custDataLst>
            </p:nvPr>
          </p:nvSpPr>
          <p:spPr>
            <a:xfrm rot="16200000">
              <a:off x="2458847" y="3132658"/>
              <a:ext cx="550314" cy="533400"/>
            </a:xfrm>
            <a:prstGeom prst="rtTriangle">
              <a:avLst/>
            </a:prstGeom>
            <a:solidFill>
              <a:schemeClr val="accent1">
                <a:lumMod val="50000"/>
              </a:schemeClr>
            </a:solidFill>
            <a:ln w="28575"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39" name="TextBox 138"/>
            <p:cNvSpPr txBox="1"/>
            <p:nvPr>
              <p:custDataLst>
                <p:tags r:id="rId135"/>
              </p:custDataLst>
            </p:nvPr>
          </p:nvSpPr>
          <p:spPr>
            <a:xfrm>
              <a:off x="2133600" y="5083315"/>
              <a:ext cx="144780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000" dirty="0" smtClean="0">
                  <a:solidFill>
                    <a:schemeClr val="bg1"/>
                  </a:solidFill>
                </a:rPr>
                <a:t>Instruction</a:t>
              </a:r>
              <a:br>
                <a:rPr lang="en-US" sz="2000" dirty="0" smtClean="0">
                  <a:solidFill>
                    <a:schemeClr val="bg1"/>
                  </a:solidFill>
                </a:rPr>
              </a:br>
              <a:r>
                <a:rPr lang="en-US" sz="2000" dirty="0" smtClean="0">
                  <a:solidFill>
                    <a:schemeClr val="bg1"/>
                  </a:solidFill>
                </a:rPr>
                <a:t>Decode</a:t>
              </a:r>
            </a:p>
          </p:txBody>
        </p:sp>
      </p:grpSp>
      <p:sp>
        <p:nvSpPr>
          <p:cNvPr id="136" name="Arc 135"/>
          <p:cNvSpPr/>
          <p:nvPr>
            <p:custDataLst>
              <p:tags r:id="rId6"/>
            </p:custDataLst>
          </p:nvPr>
        </p:nvSpPr>
        <p:spPr>
          <a:xfrm rot="10800000" flipV="1">
            <a:off x="2743200" y="16572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7" name="Rounded Rectangle 126"/>
          <p:cNvSpPr/>
          <p:nvPr>
            <p:custDataLst>
              <p:tags r:id="rId7"/>
            </p:custDataLst>
          </p:nvPr>
        </p:nvSpPr>
        <p:spPr>
          <a:xfrm>
            <a:off x="5943600" y="1657290"/>
            <a:ext cx="1981200" cy="4648200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03" name="Straight Connector 102"/>
          <p:cNvCxnSpPr>
            <a:endCxn id="104" idx="2"/>
          </p:cNvCxnSpPr>
          <p:nvPr>
            <p:custDataLst>
              <p:tags r:id="rId8"/>
            </p:custDataLst>
          </p:nvPr>
        </p:nvCxnSpPr>
        <p:spPr>
          <a:xfrm>
            <a:off x="8229600" y="6305490"/>
            <a:ext cx="3810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4" name="Arc 103"/>
          <p:cNvSpPr/>
          <p:nvPr>
            <p:custDataLst>
              <p:tags r:id="rId9"/>
            </p:custDataLst>
          </p:nvPr>
        </p:nvSpPr>
        <p:spPr>
          <a:xfrm rot="5400000">
            <a:off x="83058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5" name="Arc 104"/>
          <p:cNvSpPr/>
          <p:nvPr>
            <p:custDataLst>
              <p:tags r:id="rId10"/>
            </p:custDataLst>
          </p:nvPr>
        </p:nvSpPr>
        <p:spPr>
          <a:xfrm rot="10800000">
            <a:off x="79248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4" name="Straight Connector 133"/>
          <p:cNvCxnSpPr>
            <a:stCxn id="143" idx="2"/>
          </p:cNvCxnSpPr>
          <p:nvPr>
            <p:custDataLst>
              <p:tags r:id="rId11"/>
            </p:custDataLst>
          </p:nvPr>
        </p:nvCxnSpPr>
        <p:spPr>
          <a:xfrm rot="5400000">
            <a:off x="1828800" y="2800290"/>
            <a:ext cx="18288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8" name="Arc 147"/>
          <p:cNvSpPr/>
          <p:nvPr>
            <p:custDataLst>
              <p:tags r:id="rId12"/>
            </p:custDataLst>
          </p:nvPr>
        </p:nvSpPr>
        <p:spPr>
          <a:xfrm rot="16200000" flipV="1">
            <a:off x="7315200" y="15810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2" name="Text Box 11"/>
          <p:cNvSpPr txBox="1"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2667000" y="4648200"/>
            <a:ext cx="685800" cy="304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lIns="0" rIns="0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600" dirty="0" smtClean="0">
                <a:solidFill>
                  <a:srgbClr val="FFFFFF"/>
                </a:solidFill>
              </a:rPr>
              <a:t>extend</a:t>
            </a:r>
            <a:endParaRPr lang="en-US" sz="1600" dirty="0">
              <a:solidFill>
                <a:srgbClr val="FFFFFF"/>
              </a:solidFill>
            </a:endParaRPr>
          </a:p>
        </p:txBody>
      </p:sp>
      <p:sp>
        <p:nvSpPr>
          <p:cNvPr id="151" name="Freeform 150"/>
          <p:cNvSpPr/>
          <p:nvPr>
            <p:custDataLst>
              <p:tags r:id="rId14"/>
            </p:custDataLst>
          </p:nvPr>
        </p:nvSpPr>
        <p:spPr>
          <a:xfrm>
            <a:off x="4953000" y="2190690"/>
            <a:ext cx="609600" cy="1524000"/>
          </a:xfrm>
          <a:custGeom>
            <a:avLst/>
            <a:gdLst>
              <a:gd name="connsiteX0" fmla="*/ 0 w 685800"/>
              <a:gd name="connsiteY0" fmla="*/ 0 h 762000"/>
              <a:gd name="connsiteX1" fmla="*/ 685800 w 685800"/>
              <a:gd name="connsiteY1" fmla="*/ 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7620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190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762000"/>
              <a:gd name="connsiteX1" fmla="*/ 685800 w 685800"/>
              <a:gd name="connsiteY1" fmla="*/ 317500 h 762000"/>
              <a:gd name="connsiteX2" fmla="*/ 685800 w 685800"/>
              <a:gd name="connsiteY2" fmla="*/ 571500 h 762000"/>
              <a:gd name="connsiteX3" fmla="*/ 0 w 685800"/>
              <a:gd name="connsiteY3" fmla="*/ 762000 h 762000"/>
              <a:gd name="connsiteX4" fmla="*/ 0 w 685800"/>
              <a:gd name="connsiteY4" fmla="*/ 0 h 762000"/>
              <a:gd name="connsiteX0" fmla="*/ 0 w 685800"/>
              <a:gd name="connsiteY0" fmla="*/ 0 h 952500"/>
              <a:gd name="connsiteX1" fmla="*/ 685800 w 685800"/>
              <a:gd name="connsiteY1" fmla="*/ 317500 h 952500"/>
              <a:gd name="connsiteX2" fmla="*/ 685800 w 685800"/>
              <a:gd name="connsiteY2" fmla="*/ 952500 h 952500"/>
              <a:gd name="connsiteX3" fmla="*/ 0 w 685800"/>
              <a:gd name="connsiteY3" fmla="*/ 762000 h 952500"/>
              <a:gd name="connsiteX4" fmla="*/ 0 w 685800"/>
              <a:gd name="connsiteY4" fmla="*/ 0 h 9525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171450 w 685800"/>
              <a:gd name="connsiteY4" fmla="*/ 635000 h 1270000"/>
              <a:gd name="connsiteX5" fmla="*/ 0 w 685800"/>
              <a:gd name="connsiteY5" fmla="*/ 508000 h 1270000"/>
              <a:gd name="connsiteX6" fmla="*/ 0 w 685800"/>
              <a:gd name="connsiteY6" fmla="*/ 0 h 1270000"/>
              <a:gd name="connsiteX0" fmla="*/ 0 w 685800"/>
              <a:gd name="connsiteY0" fmla="*/ 0 h 1270000"/>
              <a:gd name="connsiteX1" fmla="*/ 685800 w 685800"/>
              <a:gd name="connsiteY1" fmla="*/ 317500 h 1270000"/>
              <a:gd name="connsiteX2" fmla="*/ 685800 w 685800"/>
              <a:gd name="connsiteY2" fmla="*/ 952500 h 1270000"/>
              <a:gd name="connsiteX3" fmla="*/ 0 w 685800"/>
              <a:gd name="connsiteY3" fmla="*/ 1270000 h 1270000"/>
              <a:gd name="connsiteX4" fmla="*/ 0 w 685800"/>
              <a:gd name="connsiteY4" fmla="*/ 762000 h 1270000"/>
              <a:gd name="connsiteX5" fmla="*/ 171450 w 685800"/>
              <a:gd name="connsiteY5" fmla="*/ 635000 h 1270000"/>
              <a:gd name="connsiteX6" fmla="*/ 0 w 685800"/>
              <a:gd name="connsiteY6" fmla="*/ 508000 h 1270000"/>
              <a:gd name="connsiteX7" fmla="*/ 0 w 685800"/>
              <a:gd name="connsiteY7" fmla="*/ 0 h 127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</a:cxnLst>
            <a:rect l="l" t="t" r="r" b="b"/>
            <a:pathLst>
              <a:path w="685800" h="1270000">
                <a:moveTo>
                  <a:pt x="0" y="0"/>
                </a:moveTo>
                <a:lnTo>
                  <a:pt x="685800" y="317500"/>
                </a:lnTo>
                <a:lnTo>
                  <a:pt x="685800" y="952500"/>
                </a:lnTo>
                <a:lnTo>
                  <a:pt x="0" y="1270000"/>
                </a:lnTo>
                <a:lnTo>
                  <a:pt x="0" y="762000"/>
                </a:lnTo>
                <a:lnTo>
                  <a:pt x="171450" y="635000"/>
                </a:lnTo>
                <a:lnTo>
                  <a:pt x="0" y="508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8" name="Rectangle 19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4648200" y="31812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0" name="Rectangle 4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6400800" y="3714690"/>
            <a:ext cx="1143000" cy="1066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6" name="Rectangle 22"/>
          <p:cNvSpPr>
            <a:spLocks noChangeArrowheads="1"/>
          </p:cNvSpPr>
          <p:nvPr>
            <p:custDataLst>
              <p:tags r:id="rId17"/>
            </p:custDataLst>
          </p:nvPr>
        </p:nvSpPr>
        <p:spPr bwMode="auto">
          <a:xfrm>
            <a:off x="2362199" y="2266890"/>
            <a:ext cx="1143001" cy="1363663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register</a:t>
            </a:r>
            <a:br>
              <a:rPr lang="en-US" dirty="0" smtClean="0">
                <a:solidFill>
                  <a:schemeClr val="bg1"/>
                </a:solidFill>
              </a:rPr>
            </a:br>
            <a:r>
              <a:rPr lang="en-US" dirty="0" smtClean="0">
                <a:solidFill>
                  <a:schemeClr val="bg1"/>
                </a:solidFill>
              </a:rPr>
              <a:t>file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07" name="Oval 24"/>
          <p:cNvSpPr>
            <a:spLocks noChangeArrowheads="1"/>
          </p:cNvSpPr>
          <p:nvPr>
            <p:custDataLst>
              <p:tags r:id="rId18"/>
            </p:custDataLst>
          </p:nvPr>
        </p:nvSpPr>
        <p:spPr bwMode="auto">
          <a:xfrm>
            <a:off x="2362200" y="4038600"/>
            <a:ext cx="1219200" cy="457199"/>
          </a:xfrm>
          <a:prstGeom prst="ellipse">
            <a:avLst/>
          </a:prstGeom>
          <a:solidFill>
            <a:schemeClr val="bg2"/>
          </a:solidFill>
          <a:ln w="25400" cap="sq" algn="ctr">
            <a:solidFill>
              <a:schemeClr val="accent2"/>
            </a:solidFill>
            <a:round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smtClean="0">
                <a:solidFill>
                  <a:srgbClr val="FFFFFF"/>
                </a:solidFill>
                <a:latin typeface="Calibri"/>
              </a:rPr>
              <a:t>control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19" name="Rounded Rectangle 118"/>
          <p:cNvSpPr/>
          <p:nvPr>
            <p:custDataLst>
              <p:tags r:id="rId19"/>
            </p:custDataLst>
          </p:nvPr>
        </p:nvSpPr>
        <p:spPr>
          <a:xfrm>
            <a:off x="152400" y="1657290"/>
            <a:ext cx="1600200" cy="4648200"/>
          </a:xfrm>
          <a:prstGeom prst="roundRect">
            <a:avLst/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49730" name="Rectangle 2"/>
          <p:cNvSpPr>
            <a:spLocks noGrp="1" noChangeArrowheads="1"/>
          </p:cNvSpPr>
          <p:nvPr>
            <p:ph type="title"/>
            <p:custDataLst>
              <p:tags r:id="rId20"/>
            </p:custDataLst>
          </p:nvPr>
        </p:nvSpPr>
        <p:spPr>
          <a:xfrm>
            <a:off x="228600" y="0"/>
            <a:ext cx="8763000" cy="457200"/>
          </a:xfrm>
        </p:spPr>
        <p:txBody>
          <a:bodyPr>
            <a:noAutofit/>
          </a:bodyPr>
          <a:lstStyle/>
          <a:p>
            <a:r>
              <a:rPr lang="en-US" dirty="0" smtClean="0"/>
              <a:t>Big Picture</a:t>
            </a:r>
            <a:endParaRPr lang="en-US" dirty="0"/>
          </a:p>
        </p:txBody>
      </p:sp>
      <p:sp>
        <p:nvSpPr>
          <p:cNvPr id="2249753" name="Line 25"/>
          <p:cNvSpPr>
            <a:spLocks noChangeShapeType="1"/>
          </p:cNvSpPr>
          <p:nvPr>
            <p:custDataLst>
              <p:tags r:id="rId21"/>
            </p:custDataLst>
          </p:nvPr>
        </p:nvSpPr>
        <p:spPr bwMode="auto">
          <a:xfrm flipV="1">
            <a:off x="2514600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5" name="Line 47"/>
          <p:cNvSpPr>
            <a:spLocks noChangeShapeType="1"/>
          </p:cNvSpPr>
          <p:nvPr>
            <p:custDataLst>
              <p:tags r:id="rId22"/>
            </p:custDataLst>
          </p:nvPr>
        </p:nvSpPr>
        <p:spPr bwMode="auto">
          <a:xfrm flipV="1">
            <a:off x="8686800" y="1428690"/>
            <a:ext cx="0" cy="1676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9" name="Line 51"/>
          <p:cNvSpPr>
            <a:spLocks noChangeShapeType="1"/>
          </p:cNvSpPr>
          <p:nvPr>
            <p:custDataLst>
              <p:tags r:id="rId23"/>
            </p:custDataLst>
          </p:nvPr>
        </p:nvSpPr>
        <p:spPr bwMode="auto">
          <a:xfrm flipV="1">
            <a:off x="2209800" y="31812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/>
          </a:p>
        </p:txBody>
      </p:sp>
      <p:sp>
        <p:nvSpPr>
          <p:cNvPr id="2249780" name="Text Box 52"/>
          <p:cNvSpPr txBox="1">
            <a:spLocks noChangeArrowheads="1"/>
          </p:cNvSpPr>
          <p:nvPr>
            <p:custDataLst>
              <p:tags r:id="rId24"/>
            </p:custDataLst>
          </p:nvPr>
        </p:nvSpPr>
        <p:spPr bwMode="auto">
          <a:xfrm>
            <a:off x="5105400" y="2724090"/>
            <a:ext cx="4700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non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800" dirty="0" err="1">
                <a:solidFill>
                  <a:srgbClr val="FFFFFF"/>
                </a:solidFill>
                <a:latin typeface="Calibri"/>
              </a:rPr>
              <a:t>alu</a:t>
            </a:r>
            <a:endParaRPr lang="en-US" sz="18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1" name="Line 49"/>
          <p:cNvSpPr>
            <a:spLocks noChangeShapeType="1"/>
          </p:cNvSpPr>
          <p:nvPr>
            <p:custDataLst>
              <p:tags r:id="rId25"/>
            </p:custDataLst>
          </p:nvPr>
        </p:nvSpPr>
        <p:spPr bwMode="auto">
          <a:xfrm flipH="1">
            <a:off x="2209800" y="1428690"/>
            <a:ext cx="0" cy="1752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48" name="Line 44"/>
          <p:cNvSpPr>
            <a:spLocks noChangeShapeType="1"/>
          </p:cNvSpPr>
          <p:nvPr>
            <p:custDataLst>
              <p:tags r:id="rId26"/>
            </p:custDataLst>
          </p:nvPr>
        </p:nvSpPr>
        <p:spPr bwMode="auto">
          <a:xfrm>
            <a:off x="4800600" y="3486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0" name="Line 44"/>
          <p:cNvSpPr>
            <a:spLocks noChangeShapeType="1"/>
          </p:cNvSpPr>
          <p:nvPr>
            <p:custDataLst>
              <p:tags r:id="rId27"/>
            </p:custDataLst>
          </p:nvPr>
        </p:nvSpPr>
        <p:spPr bwMode="auto">
          <a:xfrm>
            <a:off x="4419600" y="37908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4" name="Line 49"/>
          <p:cNvSpPr>
            <a:spLocks noChangeShapeType="1"/>
          </p:cNvSpPr>
          <p:nvPr>
            <p:custDataLst>
              <p:tags r:id="rId28"/>
            </p:custDataLst>
          </p:nvPr>
        </p:nvSpPr>
        <p:spPr bwMode="auto">
          <a:xfrm>
            <a:off x="2057400" y="4648200"/>
            <a:ext cx="152400" cy="152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8" name="Text Box 5"/>
          <p:cNvSpPr txBox="1">
            <a:spLocks noChangeArrowheads="1"/>
          </p:cNvSpPr>
          <p:nvPr>
            <p:custDataLst>
              <p:tags r:id="rId29"/>
            </p:custDataLst>
          </p:nvPr>
        </p:nvSpPr>
        <p:spPr bwMode="auto">
          <a:xfrm>
            <a:off x="6477000" y="4400490"/>
            <a:ext cx="976100" cy="413639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>
                <a:solidFill>
                  <a:srgbClr val="FFFFFF"/>
                </a:solidFill>
                <a:latin typeface="Calibri"/>
              </a:rPr>
              <a:t>memory</a:t>
            </a:r>
          </a:p>
        </p:txBody>
      </p:sp>
      <p:sp>
        <p:nvSpPr>
          <p:cNvPr id="80" name="Line 49"/>
          <p:cNvSpPr>
            <a:spLocks noChangeShapeType="1"/>
          </p:cNvSpPr>
          <p:nvPr>
            <p:custDataLst>
              <p:tags r:id="rId30"/>
            </p:custDataLst>
          </p:nvPr>
        </p:nvSpPr>
        <p:spPr bwMode="auto">
          <a:xfrm flipV="1">
            <a:off x="41910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 type="oval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2" name="Text Box 5"/>
          <p:cNvSpPr txBox="1">
            <a:spLocks noChangeArrowheads="1"/>
          </p:cNvSpPr>
          <p:nvPr>
            <p:custDataLst>
              <p:tags r:id="rId31"/>
            </p:custDataLst>
          </p:nvPr>
        </p:nvSpPr>
        <p:spPr bwMode="auto">
          <a:xfrm>
            <a:off x="63246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smtClean="0">
                <a:solidFill>
                  <a:srgbClr val="FFFFFF"/>
                </a:solidFill>
                <a:latin typeface="Calibri"/>
              </a:rPr>
              <a:t>in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3" name="Text Box 5"/>
          <p:cNvSpPr txBox="1">
            <a:spLocks noChangeArrowheads="1"/>
          </p:cNvSpPr>
          <p:nvPr>
            <p:custDataLst>
              <p:tags r:id="rId32"/>
            </p:custDataLst>
          </p:nvPr>
        </p:nvSpPr>
        <p:spPr bwMode="auto">
          <a:xfrm>
            <a:off x="7010400" y="4019490"/>
            <a:ext cx="5189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d</a:t>
            </a:r>
            <a:r>
              <a:rPr lang="en-US" baseline="-25000" dirty="0" err="1" smtClean="0">
                <a:solidFill>
                  <a:srgbClr val="FFFFFF"/>
                </a:solidFill>
                <a:latin typeface="Calibri"/>
              </a:rPr>
              <a:t>out</a:t>
            </a:r>
            <a:endParaRPr lang="en-US" baseline="-250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4" name="Line 45"/>
          <p:cNvSpPr>
            <a:spLocks noChangeShapeType="1"/>
          </p:cNvSpPr>
          <p:nvPr>
            <p:custDataLst>
              <p:tags r:id="rId33"/>
            </p:custDataLst>
          </p:nvPr>
        </p:nvSpPr>
        <p:spPr bwMode="auto">
          <a:xfrm flipV="1">
            <a:off x="6858000" y="47814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5" name="Text Box 5"/>
          <p:cNvSpPr txBox="1">
            <a:spLocks noChangeArrowheads="1"/>
          </p:cNvSpPr>
          <p:nvPr>
            <p:custDataLst>
              <p:tags r:id="rId34"/>
            </p:custDataLst>
          </p:nvPr>
        </p:nvSpPr>
        <p:spPr bwMode="auto">
          <a:xfrm>
            <a:off x="6400800" y="3638490"/>
            <a:ext cx="976100" cy="394275"/>
          </a:xfrm>
          <a:prstGeom prst="rect">
            <a:avLst/>
          </a:prstGeom>
          <a:noFill/>
          <a:ln w="25400" cap="sq" algn="ctr">
            <a:noFill/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Calibri"/>
              </a:rPr>
              <a:t>addr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6" name="Line 44"/>
          <p:cNvSpPr>
            <a:spLocks noChangeShapeType="1"/>
          </p:cNvSpPr>
          <p:nvPr>
            <p:custDataLst>
              <p:tags r:id="rId35"/>
            </p:custDataLst>
          </p:nvPr>
        </p:nvSpPr>
        <p:spPr bwMode="auto">
          <a:xfrm>
            <a:off x="6858000" y="2876490"/>
            <a:ext cx="0" cy="8382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oval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8" name="Line 48"/>
          <p:cNvSpPr>
            <a:spLocks noChangeShapeType="1"/>
          </p:cNvSpPr>
          <p:nvPr>
            <p:custDataLst>
              <p:tags r:id="rId36"/>
            </p:custDataLst>
          </p:nvPr>
        </p:nvSpPr>
        <p:spPr bwMode="auto">
          <a:xfrm flipH="1">
            <a:off x="8534400" y="31050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89" name="Line 44"/>
          <p:cNvSpPr>
            <a:spLocks noChangeShapeType="1"/>
          </p:cNvSpPr>
          <p:nvPr>
            <p:custDataLst>
              <p:tags r:id="rId37"/>
            </p:custDataLst>
          </p:nvPr>
        </p:nvSpPr>
        <p:spPr bwMode="auto">
          <a:xfrm>
            <a:off x="8229600" y="3333690"/>
            <a:ext cx="152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0" name="Line 49"/>
          <p:cNvSpPr>
            <a:spLocks noChangeShapeType="1"/>
          </p:cNvSpPr>
          <p:nvPr>
            <p:custDataLst>
              <p:tags r:id="rId38"/>
            </p:custDataLst>
          </p:nvPr>
        </p:nvSpPr>
        <p:spPr bwMode="auto">
          <a:xfrm>
            <a:off x="8229600" y="3333690"/>
            <a:ext cx="0" cy="9144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9" name="Line 45"/>
          <p:cNvSpPr>
            <a:spLocks noChangeShapeType="1"/>
          </p:cNvSpPr>
          <p:nvPr>
            <p:custDataLst>
              <p:tags r:id="rId39"/>
            </p:custDataLst>
          </p:nvPr>
        </p:nvSpPr>
        <p:spPr bwMode="auto">
          <a:xfrm flipV="1">
            <a:off x="84582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0" name="Line 45"/>
          <p:cNvSpPr>
            <a:spLocks noChangeShapeType="1"/>
          </p:cNvSpPr>
          <p:nvPr>
            <p:custDataLst>
              <p:tags r:id="rId40"/>
            </p:custDataLst>
          </p:nvPr>
        </p:nvSpPr>
        <p:spPr bwMode="auto">
          <a:xfrm flipV="1">
            <a:off x="5334000" y="34860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1" name="Line 45"/>
          <p:cNvSpPr>
            <a:spLocks noChangeShapeType="1"/>
          </p:cNvSpPr>
          <p:nvPr>
            <p:custDataLst>
              <p:tags r:id="rId41"/>
            </p:custDataLst>
          </p:nvPr>
        </p:nvSpPr>
        <p:spPr bwMode="auto">
          <a:xfrm flipV="1">
            <a:off x="4648200" y="394329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32" name="Line 45"/>
          <p:cNvSpPr>
            <a:spLocks noChangeShapeType="1"/>
          </p:cNvSpPr>
          <p:nvPr>
            <p:custDataLst>
              <p:tags r:id="rId42"/>
            </p:custDataLst>
          </p:nvPr>
        </p:nvSpPr>
        <p:spPr bwMode="auto">
          <a:xfrm flipV="1">
            <a:off x="2971800" y="5029200"/>
            <a:ext cx="0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9" name="Line 25"/>
          <p:cNvSpPr>
            <a:spLocks noChangeShapeType="1"/>
          </p:cNvSpPr>
          <p:nvPr>
            <p:custDataLst>
              <p:tags r:id="rId43"/>
            </p:custDataLst>
          </p:nvPr>
        </p:nvSpPr>
        <p:spPr bwMode="auto">
          <a:xfrm flipV="1">
            <a:off x="28955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0" name="Line 25"/>
          <p:cNvSpPr>
            <a:spLocks noChangeShapeType="1"/>
          </p:cNvSpPr>
          <p:nvPr>
            <p:custDataLst>
              <p:tags r:id="rId44"/>
            </p:custDataLst>
          </p:nvPr>
        </p:nvSpPr>
        <p:spPr bwMode="auto">
          <a:xfrm flipV="1">
            <a:off x="31241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1" name="Line 25"/>
          <p:cNvSpPr>
            <a:spLocks noChangeShapeType="1"/>
          </p:cNvSpPr>
          <p:nvPr>
            <p:custDataLst>
              <p:tags r:id="rId45"/>
            </p:custDataLst>
          </p:nvPr>
        </p:nvSpPr>
        <p:spPr bwMode="auto">
          <a:xfrm flipV="1">
            <a:off x="3352799" y="3638491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02" name="Line 34"/>
          <p:cNvSpPr>
            <a:spLocks noChangeShapeType="1"/>
          </p:cNvSpPr>
          <p:nvPr>
            <p:custDataLst>
              <p:tags r:id="rId46"/>
            </p:custDataLst>
          </p:nvPr>
        </p:nvSpPr>
        <p:spPr bwMode="auto">
          <a:xfrm flipV="1">
            <a:off x="2057400" y="4267200"/>
            <a:ext cx="304800" cy="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5" name="Rounded Rectangle 124"/>
          <p:cNvSpPr/>
          <p:nvPr>
            <p:custDataLst>
              <p:tags r:id="rId47"/>
            </p:custDataLst>
          </p:nvPr>
        </p:nvSpPr>
        <p:spPr>
          <a:xfrm>
            <a:off x="3886200" y="1657290"/>
            <a:ext cx="2057400" cy="4648200"/>
          </a:xfrm>
          <a:prstGeom prst="roundRect">
            <a:avLst>
              <a:gd name="adj" fmla="val 11944"/>
            </a:avLst>
          </a:prstGeom>
          <a:noFill/>
          <a:ln w="76200">
            <a:solidFill>
              <a:schemeClr val="bg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0" name="Straight Connector 139"/>
          <p:cNvCxnSpPr/>
          <p:nvPr>
            <p:custDataLst>
              <p:tags r:id="rId48"/>
            </p:custDataLst>
          </p:nvPr>
        </p:nvCxnSpPr>
        <p:spPr>
          <a:xfrm flipV="1">
            <a:off x="2057400" y="6305490"/>
            <a:ext cx="1600200" cy="2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2" name="Straight Connector 151"/>
          <p:cNvCxnSpPr/>
          <p:nvPr>
            <p:custDataLst>
              <p:tags r:id="rId49"/>
            </p:custDataLst>
          </p:nvPr>
        </p:nvCxnSpPr>
        <p:spPr>
          <a:xfrm rot="10800000">
            <a:off x="1905001" y="4019491"/>
            <a:ext cx="533402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6" name="Straight Connector 155"/>
          <p:cNvCxnSpPr/>
          <p:nvPr>
            <p:custDataLst>
              <p:tags r:id="rId50"/>
            </p:custDataLst>
          </p:nvPr>
        </p:nvCxnSpPr>
        <p:spPr>
          <a:xfrm rot="5400000">
            <a:off x="6553200" y="3638490"/>
            <a:ext cx="47244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7" name="Straight Connector 176"/>
          <p:cNvCxnSpPr/>
          <p:nvPr>
            <p:custDataLst>
              <p:tags r:id="rId51"/>
            </p:custDataLst>
          </p:nvPr>
        </p:nvCxnSpPr>
        <p:spPr>
          <a:xfrm rot="16200000" flipH="1">
            <a:off x="800101" y="2457390"/>
            <a:ext cx="2514600" cy="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4" name="Arc 93"/>
          <p:cNvSpPr/>
          <p:nvPr>
            <p:custDataLst>
              <p:tags r:id="rId52"/>
            </p:custDataLst>
          </p:nvPr>
        </p:nvSpPr>
        <p:spPr>
          <a:xfrm rot="5400000">
            <a:off x="3276600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7" name="Arc 96"/>
          <p:cNvSpPr/>
          <p:nvPr>
            <p:custDataLst>
              <p:tags r:id="rId53"/>
            </p:custDataLst>
          </p:nvPr>
        </p:nvSpPr>
        <p:spPr>
          <a:xfrm rot="10800000">
            <a:off x="1752601" y="5695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13" name="Straight Connector 112"/>
          <p:cNvCxnSpPr/>
          <p:nvPr>
            <p:custDataLst>
              <p:tags r:id="rId54"/>
            </p:custDataLst>
          </p:nvPr>
        </p:nvCxnSpPr>
        <p:spPr>
          <a:xfrm rot="10800000">
            <a:off x="2057400" y="971490"/>
            <a:ext cx="65532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4" name="Arc 113"/>
          <p:cNvSpPr/>
          <p:nvPr>
            <p:custDataLst>
              <p:tags r:id="rId55"/>
            </p:custDataLst>
          </p:nvPr>
        </p:nvSpPr>
        <p:spPr>
          <a:xfrm>
            <a:off x="8305800" y="971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8" name="Arc 117"/>
          <p:cNvSpPr/>
          <p:nvPr>
            <p:custDataLst>
              <p:tags r:id="rId56"/>
            </p:custDataLst>
          </p:nvPr>
        </p:nvSpPr>
        <p:spPr>
          <a:xfrm rot="5400000">
            <a:off x="2133601" y="3409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0" name="Arc 119"/>
          <p:cNvSpPr/>
          <p:nvPr>
            <p:custDataLst>
              <p:tags r:id="rId57"/>
            </p:custDataLst>
          </p:nvPr>
        </p:nvSpPr>
        <p:spPr>
          <a:xfrm rot="16200000">
            <a:off x="2057400" y="971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1" name="Arc 120"/>
          <p:cNvSpPr/>
          <p:nvPr>
            <p:custDataLst>
              <p:tags r:id="rId58"/>
            </p:custDataLst>
          </p:nvPr>
        </p:nvSpPr>
        <p:spPr>
          <a:xfrm rot="10800000">
            <a:off x="2057400" y="34098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3" name="Arc 122"/>
          <p:cNvSpPr/>
          <p:nvPr>
            <p:custDataLst>
              <p:tags r:id="rId59"/>
            </p:custDataLst>
          </p:nvPr>
        </p:nvSpPr>
        <p:spPr>
          <a:xfrm rot="10800000" flipV="1">
            <a:off x="1752601" y="40194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5" name="Arc 134"/>
          <p:cNvSpPr/>
          <p:nvPr>
            <p:custDataLst>
              <p:tags r:id="rId60"/>
            </p:custDataLst>
          </p:nvPr>
        </p:nvSpPr>
        <p:spPr>
          <a:xfrm rot="16200000" flipV="1">
            <a:off x="3276600" y="1657290"/>
            <a:ext cx="609600" cy="609600"/>
          </a:xfrm>
          <a:prstGeom prst="arc">
            <a:avLst/>
          </a:prstGeom>
          <a:ln w="7620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38" name="Straight Connector 137"/>
          <p:cNvCxnSpPr/>
          <p:nvPr>
            <p:custDataLst>
              <p:tags r:id="rId61"/>
            </p:custDataLst>
          </p:nvPr>
        </p:nvCxnSpPr>
        <p:spPr>
          <a:xfrm rot="10800000">
            <a:off x="3048000" y="1657290"/>
            <a:ext cx="533400" cy="0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3" name="Arc 142"/>
          <p:cNvSpPr/>
          <p:nvPr>
            <p:custDataLst>
              <p:tags r:id="rId62"/>
            </p:custDataLst>
          </p:nvPr>
        </p:nvSpPr>
        <p:spPr>
          <a:xfrm rot="10800000" flipV="1">
            <a:off x="2743200" y="1581090"/>
            <a:ext cx="609600" cy="609600"/>
          </a:xfrm>
          <a:prstGeom prst="arc">
            <a:avLst/>
          </a:prstGeom>
          <a:ln w="76200" cap="rnd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144" name="Straight Connector 143"/>
          <p:cNvCxnSpPr/>
          <p:nvPr>
            <p:custDataLst>
              <p:tags r:id="rId63"/>
            </p:custDataLst>
          </p:nvPr>
        </p:nvCxnSpPr>
        <p:spPr>
          <a:xfrm rot="10800000" flipV="1">
            <a:off x="3048000" y="1581088"/>
            <a:ext cx="4648200" cy="1"/>
          </a:xfrm>
          <a:prstGeom prst="line">
            <a:avLst/>
          </a:prstGeom>
          <a:ln w="76200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0" name="Straight Connector 149"/>
          <p:cNvCxnSpPr>
            <a:stCxn id="148" idx="0"/>
          </p:cNvCxnSpPr>
          <p:nvPr>
            <p:custDataLst>
              <p:tags r:id="rId64"/>
            </p:custDataLst>
          </p:nvPr>
        </p:nvCxnSpPr>
        <p:spPr>
          <a:xfrm rot="5400000">
            <a:off x="7886700" y="1923990"/>
            <a:ext cx="76200" cy="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6" name="Line 8"/>
          <p:cNvSpPr>
            <a:spLocks noChangeShapeType="1"/>
          </p:cNvSpPr>
          <p:nvPr>
            <p:custDataLst>
              <p:tags r:id="rId65"/>
            </p:custDataLst>
          </p:nvPr>
        </p:nvSpPr>
        <p:spPr bwMode="auto">
          <a:xfrm>
            <a:off x="685798" y="3257490"/>
            <a:ext cx="2" cy="762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59" name="Text Box 11"/>
          <p:cNvSpPr txBox="1">
            <a:spLocks noChangeArrowheads="1"/>
          </p:cNvSpPr>
          <p:nvPr>
            <p:custDataLst>
              <p:tags r:id="rId66"/>
            </p:custDataLst>
          </p:nvPr>
        </p:nvSpPr>
        <p:spPr bwMode="auto">
          <a:xfrm>
            <a:off x="304800" y="40194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onsolas" pitchFamily="49" charset="0"/>
              </a:rPr>
              <a:t>PC</a:t>
            </a:r>
            <a:endParaRPr lang="en-US" dirty="0">
              <a:solidFill>
                <a:srgbClr val="FFFFFF"/>
              </a:solidFill>
              <a:latin typeface="Consolas" pitchFamily="49" charset="0"/>
            </a:endParaRPr>
          </a:p>
        </p:txBody>
      </p:sp>
      <p:sp>
        <p:nvSpPr>
          <p:cNvPr id="66" name="Line 18"/>
          <p:cNvSpPr>
            <a:spLocks noChangeShapeType="1"/>
          </p:cNvSpPr>
          <p:nvPr>
            <p:custDataLst>
              <p:tags r:id="rId67"/>
            </p:custDataLst>
          </p:nvPr>
        </p:nvSpPr>
        <p:spPr bwMode="auto">
          <a:xfrm flipH="1">
            <a:off x="1219200" y="3638490"/>
            <a:ext cx="0" cy="114300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69" name="Line 21"/>
          <p:cNvSpPr>
            <a:spLocks noChangeShapeType="1"/>
          </p:cNvSpPr>
          <p:nvPr>
            <p:custDataLst>
              <p:tags r:id="rId68"/>
            </p:custDataLst>
          </p:nvPr>
        </p:nvSpPr>
        <p:spPr bwMode="auto">
          <a:xfrm>
            <a:off x="685798" y="4324288"/>
            <a:ext cx="2" cy="457201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arrow" w="med" len="med"/>
            <a:tailEnd type="none" w="med" len="med"/>
          </a:ln>
          <a:effectLst/>
        </p:spPr>
        <p:txBody>
          <a:bodyPr wrap="square" anchor="ctr">
            <a:spAutoFit/>
          </a:bodyPr>
          <a:lstStyle/>
          <a:p>
            <a:endParaRPr lang="en-US"/>
          </a:p>
        </p:txBody>
      </p:sp>
      <p:sp>
        <p:nvSpPr>
          <p:cNvPr id="73" name="Line 49"/>
          <p:cNvSpPr>
            <a:spLocks noChangeShapeType="1"/>
          </p:cNvSpPr>
          <p:nvPr>
            <p:custDataLst>
              <p:tags r:id="rId69"/>
            </p:custDataLst>
          </p:nvPr>
        </p:nvSpPr>
        <p:spPr bwMode="auto">
          <a:xfrm flipH="1" flipV="1">
            <a:off x="1295400" y="2724090"/>
            <a:ext cx="1524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75" name="Rectangle 4"/>
          <p:cNvSpPr>
            <a:spLocks noChangeArrowheads="1"/>
          </p:cNvSpPr>
          <p:nvPr>
            <p:custDataLst>
              <p:tags r:id="rId70"/>
            </p:custDataLst>
          </p:nvPr>
        </p:nvSpPr>
        <p:spPr bwMode="auto">
          <a:xfrm>
            <a:off x="304800" y="2190690"/>
            <a:ext cx="990600" cy="1066800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/>
            <a:r>
              <a:rPr lang="en-US" dirty="0" smtClean="0">
                <a:solidFill>
                  <a:schemeClr val="bg1"/>
                </a:solidFill>
              </a:rPr>
              <a:t>memory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163" name="Oval 17"/>
          <p:cNvSpPr>
            <a:spLocks noChangeArrowheads="1"/>
          </p:cNvSpPr>
          <p:nvPr>
            <p:custDataLst>
              <p:tags r:id="rId71"/>
            </p:custDataLst>
          </p:nvPr>
        </p:nvSpPr>
        <p:spPr bwMode="auto">
          <a:xfrm>
            <a:off x="457200" y="4781490"/>
            <a:ext cx="990600" cy="685800"/>
          </a:xfrm>
          <a:prstGeom prst="ellipse">
            <a:avLst/>
          </a:prstGeom>
          <a:solidFill>
            <a:schemeClr val="bg2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Calibri"/>
              </a:rPr>
              <a:t>new</a:t>
            </a:r>
            <a:br>
              <a:rPr lang="en-US" dirty="0" smtClean="0">
                <a:solidFill>
                  <a:srgbClr val="FFFFFF"/>
                </a:solidFill>
                <a:latin typeface="Calibri"/>
              </a:rPr>
            </a:br>
            <a:r>
              <a:rPr lang="en-US" dirty="0" smtClean="0">
                <a:solidFill>
                  <a:srgbClr val="FFFFFF"/>
                </a:solidFill>
                <a:latin typeface="Calibri"/>
              </a:rPr>
              <a:t>pc</a:t>
            </a:r>
            <a:endParaRPr lang="en-US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66" name="Line 49"/>
          <p:cNvSpPr>
            <a:spLocks noChangeShapeType="1"/>
          </p:cNvSpPr>
          <p:nvPr>
            <p:custDataLst>
              <p:tags r:id="rId72"/>
            </p:custDataLst>
          </p:nvPr>
        </p:nvSpPr>
        <p:spPr bwMode="auto">
          <a:xfrm flipH="1" flipV="1">
            <a:off x="1447800" y="2724090"/>
            <a:ext cx="0" cy="1524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5" name="Line 18"/>
          <p:cNvSpPr>
            <a:spLocks noChangeShapeType="1"/>
          </p:cNvSpPr>
          <p:nvPr>
            <p:custDataLst>
              <p:tags r:id="rId73"/>
            </p:custDataLst>
          </p:nvPr>
        </p:nvSpPr>
        <p:spPr bwMode="auto">
          <a:xfrm>
            <a:off x="685800" y="3638490"/>
            <a:ext cx="533400" cy="0"/>
          </a:xfrm>
          <a:prstGeom prst="line">
            <a:avLst/>
          </a:prstGeom>
          <a:noFill/>
          <a:ln w="25400" cap="sq">
            <a:solidFill>
              <a:schemeClr val="accent1"/>
            </a:solidFill>
            <a:round/>
            <a:headEnd type="oval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7" name="Line 49"/>
          <p:cNvSpPr>
            <a:spLocks noChangeShapeType="1"/>
          </p:cNvSpPr>
          <p:nvPr>
            <p:custDataLst>
              <p:tags r:id="rId74"/>
            </p:custDataLst>
          </p:nvPr>
        </p:nvSpPr>
        <p:spPr bwMode="auto">
          <a:xfrm flipV="1">
            <a:off x="1447800" y="4248090"/>
            <a:ext cx="609600" cy="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1" name="Line 43"/>
          <p:cNvSpPr>
            <a:spLocks noChangeShapeType="1"/>
          </p:cNvSpPr>
          <p:nvPr>
            <p:custDataLst>
              <p:tags r:id="rId75"/>
            </p:custDataLst>
          </p:nvPr>
        </p:nvSpPr>
        <p:spPr bwMode="auto">
          <a:xfrm>
            <a:off x="3505200" y="2495490"/>
            <a:ext cx="1447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2" name="Line 44"/>
          <p:cNvSpPr>
            <a:spLocks noChangeShapeType="1"/>
          </p:cNvSpPr>
          <p:nvPr>
            <p:custDataLst>
              <p:tags r:id="rId76"/>
            </p:custDataLst>
          </p:nvPr>
        </p:nvSpPr>
        <p:spPr bwMode="auto">
          <a:xfrm>
            <a:off x="3505200" y="3333690"/>
            <a:ext cx="114046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9776" name="Line 48"/>
          <p:cNvSpPr>
            <a:spLocks noChangeShapeType="1"/>
          </p:cNvSpPr>
          <p:nvPr>
            <p:custDataLst>
              <p:tags r:id="rId77"/>
            </p:custDataLst>
          </p:nvPr>
        </p:nvSpPr>
        <p:spPr bwMode="auto">
          <a:xfrm flipH="1">
            <a:off x="5562600" y="2876490"/>
            <a:ext cx="28194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 dirty="0"/>
          </a:p>
        </p:txBody>
      </p:sp>
      <p:sp>
        <p:nvSpPr>
          <p:cNvPr id="2249777" name="Line 49"/>
          <p:cNvSpPr>
            <a:spLocks noChangeShapeType="1"/>
          </p:cNvSpPr>
          <p:nvPr>
            <p:custDataLst>
              <p:tags r:id="rId78"/>
            </p:custDataLst>
          </p:nvPr>
        </p:nvSpPr>
        <p:spPr bwMode="auto">
          <a:xfrm flipV="1">
            <a:off x="2209800" y="1428690"/>
            <a:ext cx="64770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81" name="Line 44"/>
          <p:cNvSpPr>
            <a:spLocks noChangeShapeType="1"/>
          </p:cNvSpPr>
          <p:nvPr>
            <p:custDataLst>
              <p:tags r:id="rId79"/>
            </p:custDataLst>
          </p:nvPr>
        </p:nvSpPr>
        <p:spPr bwMode="auto">
          <a:xfrm>
            <a:off x="4191000" y="4216627"/>
            <a:ext cx="2209800" cy="31463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91" name="Line 49"/>
          <p:cNvSpPr>
            <a:spLocks noChangeShapeType="1"/>
          </p:cNvSpPr>
          <p:nvPr>
            <p:custDataLst>
              <p:tags r:id="rId80"/>
            </p:custDataLst>
          </p:nvPr>
        </p:nvSpPr>
        <p:spPr bwMode="auto">
          <a:xfrm flipV="1">
            <a:off x="7543800" y="4248090"/>
            <a:ext cx="685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26" name="Line 44"/>
          <p:cNvSpPr>
            <a:spLocks noChangeShapeType="1"/>
          </p:cNvSpPr>
          <p:nvPr>
            <p:custDataLst>
              <p:tags r:id="rId81"/>
            </p:custDataLst>
          </p:nvPr>
        </p:nvSpPr>
        <p:spPr bwMode="auto">
          <a:xfrm flipV="1">
            <a:off x="3352800" y="4800600"/>
            <a:ext cx="10668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7" name="Text Box 11"/>
          <p:cNvSpPr txBox="1">
            <a:spLocks noChangeArrowheads="1"/>
          </p:cNvSpPr>
          <p:nvPr>
            <p:custDataLst>
              <p:tags r:id="rId82"/>
            </p:custDataLst>
          </p:nvPr>
        </p:nvSpPr>
        <p:spPr bwMode="auto">
          <a:xfrm rot="16200000">
            <a:off x="-609596" y="3867088"/>
            <a:ext cx="4724398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49" name="Text Box 11"/>
          <p:cNvSpPr txBox="1">
            <a:spLocks noChangeArrowheads="1"/>
          </p:cNvSpPr>
          <p:nvPr>
            <p:custDataLst>
              <p:tags r:id="rId83"/>
            </p:custDataLst>
          </p:nvPr>
        </p:nvSpPr>
        <p:spPr bwMode="auto">
          <a:xfrm rot="16200000">
            <a:off x="1371600" y="40956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inst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3" name="TextBox 152"/>
          <p:cNvSpPr txBox="1"/>
          <p:nvPr>
            <p:custDataLst>
              <p:tags r:id="rId84"/>
            </p:custDataLst>
          </p:nvPr>
        </p:nvSpPr>
        <p:spPr>
          <a:xfrm>
            <a:off x="1371600" y="636258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IF/ID</a:t>
            </a:r>
          </a:p>
        </p:txBody>
      </p:sp>
      <p:sp>
        <p:nvSpPr>
          <p:cNvPr id="154" name="Text Box 11"/>
          <p:cNvSpPr txBox="1">
            <a:spLocks noChangeArrowheads="1"/>
          </p:cNvSpPr>
          <p:nvPr>
            <p:custDataLst>
              <p:tags r:id="rId85"/>
            </p:custDataLst>
          </p:nvPr>
        </p:nvSpPr>
        <p:spPr bwMode="auto">
          <a:xfrm rot="16200000">
            <a:off x="1524001" y="3867089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5" name="TextBox 154"/>
          <p:cNvSpPr txBox="1"/>
          <p:nvPr>
            <p:custDataLst>
              <p:tags r:id="rId86"/>
            </p:custDataLst>
          </p:nvPr>
        </p:nvSpPr>
        <p:spPr>
          <a:xfrm>
            <a:off x="3505200" y="6381690"/>
            <a:ext cx="7620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ID/EX</a:t>
            </a:r>
          </a:p>
        </p:txBody>
      </p:sp>
      <p:sp>
        <p:nvSpPr>
          <p:cNvPr id="157" name="Text Box 11"/>
          <p:cNvSpPr txBox="1">
            <a:spLocks noChangeArrowheads="1"/>
          </p:cNvSpPr>
          <p:nvPr>
            <p:custDataLst>
              <p:tags r:id="rId87"/>
            </p:custDataLst>
          </p:nvPr>
        </p:nvSpPr>
        <p:spPr bwMode="auto">
          <a:xfrm rot="16200000">
            <a:off x="5562601" y="3867090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58" name="Text Box 11"/>
          <p:cNvSpPr txBox="1">
            <a:spLocks noChangeArrowheads="1"/>
          </p:cNvSpPr>
          <p:nvPr>
            <p:custDataLst>
              <p:tags r:id="rId88"/>
            </p:custDataLst>
          </p:nvPr>
        </p:nvSpPr>
        <p:spPr bwMode="auto">
          <a:xfrm rot="16200000">
            <a:off x="3581401" y="3867089"/>
            <a:ext cx="4724400" cy="304799"/>
          </a:xfrm>
          <a:prstGeom prst="rect">
            <a:avLst/>
          </a:prstGeom>
          <a:solidFill>
            <a:schemeClr val="bg2">
              <a:lumMod val="65000"/>
              <a:lumOff val="35000"/>
            </a:schemeClr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72" name="Rectangle 19"/>
          <p:cNvSpPr>
            <a:spLocks noChangeArrowheads="1"/>
          </p:cNvSpPr>
          <p:nvPr>
            <p:custDataLst>
              <p:tags r:id="rId89"/>
            </p:custDataLst>
          </p:nvPr>
        </p:nvSpPr>
        <p:spPr bwMode="auto">
          <a:xfrm>
            <a:off x="8382000" y="2724090"/>
            <a:ext cx="152400" cy="7620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75" name="TextBox 174"/>
          <p:cNvSpPr txBox="1"/>
          <p:nvPr>
            <p:custDataLst>
              <p:tags r:id="rId90"/>
            </p:custDataLst>
          </p:nvPr>
        </p:nvSpPr>
        <p:spPr>
          <a:xfrm>
            <a:off x="5334000" y="6381690"/>
            <a:ext cx="12192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EX/MEM</a:t>
            </a:r>
          </a:p>
        </p:txBody>
      </p:sp>
      <p:sp>
        <p:nvSpPr>
          <p:cNvPr id="179" name="TextBox 178"/>
          <p:cNvSpPr txBox="1"/>
          <p:nvPr>
            <p:custDataLst>
              <p:tags r:id="rId91"/>
            </p:custDataLst>
          </p:nvPr>
        </p:nvSpPr>
        <p:spPr>
          <a:xfrm>
            <a:off x="7315200" y="6381690"/>
            <a:ext cx="1295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>
                <a:solidFill>
                  <a:schemeClr val="bg1"/>
                </a:solidFill>
              </a:rPr>
              <a:t>MEM/WB</a:t>
            </a:r>
          </a:p>
        </p:txBody>
      </p:sp>
      <p:sp>
        <p:nvSpPr>
          <p:cNvPr id="180" name="Text Box 11"/>
          <p:cNvSpPr txBox="1">
            <a:spLocks noChangeArrowheads="1"/>
          </p:cNvSpPr>
          <p:nvPr>
            <p:custDataLst>
              <p:tags r:id="rId92"/>
            </p:custDataLst>
          </p:nvPr>
        </p:nvSpPr>
        <p:spPr bwMode="auto">
          <a:xfrm rot="16200000">
            <a:off x="3505200" y="472440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err="1" smtClean="0">
                <a:solidFill>
                  <a:srgbClr val="FFFFFF"/>
                </a:solidFill>
                <a:latin typeface="+mj-lt"/>
              </a:rPr>
              <a:t>imm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1" name="Text Box 11"/>
          <p:cNvSpPr txBox="1">
            <a:spLocks noChangeArrowheads="1"/>
          </p:cNvSpPr>
          <p:nvPr>
            <p:custDataLst>
              <p:tags r:id="rId93"/>
            </p:custDataLst>
          </p:nvPr>
        </p:nvSpPr>
        <p:spPr bwMode="auto">
          <a:xfrm rot="16200000">
            <a:off x="3505200" y="31812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2" name="Text Box 11"/>
          <p:cNvSpPr txBox="1">
            <a:spLocks noChangeArrowheads="1"/>
          </p:cNvSpPr>
          <p:nvPr>
            <p:custDataLst>
              <p:tags r:id="rId94"/>
            </p:custDataLst>
          </p:nvPr>
        </p:nvSpPr>
        <p:spPr bwMode="auto">
          <a:xfrm rot="16200000">
            <a:off x="3505200" y="23430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A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3" name="Text Box 11"/>
          <p:cNvSpPr txBox="1">
            <a:spLocks noChangeArrowheads="1"/>
          </p:cNvSpPr>
          <p:nvPr>
            <p:custDataLst>
              <p:tags r:id="rId95"/>
            </p:custDataLst>
          </p:nvPr>
        </p:nvSpPr>
        <p:spPr bwMode="auto">
          <a:xfrm rot="16200000">
            <a:off x="3619504" y="5810191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4" name="Line 25"/>
          <p:cNvSpPr>
            <a:spLocks noChangeShapeType="1"/>
          </p:cNvSpPr>
          <p:nvPr>
            <p:custDataLst>
              <p:tags r:id="rId96"/>
            </p:custDataLst>
          </p:nvPr>
        </p:nvSpPr>
        <p:spPr bwMode="auto">
          <a:xfrm flipV="1">
            <a:off x="3505199" y="60006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5" name="Text Box 11"/>
          <p:cNvSpPr txBox="1">
            <a:spLocks noChangeArrowheads="1"/>
          </p:cNvSpPr>
          <p:nvPr>
            <p:custDataLst>
              <p:tags r:id="rId97"/>
            </p:custDataLst>
          </p:nvPr>
        </p:nvSpPr>
        <p:spPr bwMode="auto">
          <a:xfrm rot="16200000">
            <a:off x="5676901" y="5810190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6" name="Line 25"/>
          <p:cNvSpPr>
            <a:spLocks noChangeShapeType="1"/>
          </p:cNvSpPr>
          <p:nvPr>
            <p:custDataLst>
              <p:tags r:id="rId98"/>
            </p:custDataLst>
          </p:nvPr>
        </p:nvSpPr>
        <p:spPr bwMode="auto">
          <a:xfrm flipV="1">
            <a:off x="55625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7" name="Text Box 11"/>
          <p:cNvSpPr txBox="1">
            <a:spLocks noChangeArrowheads="1"/>
          </p:cNvSpPr>
          <p:nvPr>
            <p:custDataLst>
              <p:tags r:id="rId99"/>
            </p:custDataLst>
          </p:nvPr>
        </p:nvSpPr>
        <p:spPr bwMode="auto">
          <a:xfrm rot="16200000">
            <a:off x="7658101" y="5810190"/>
            <a:ext cx="533398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ctrl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88" name="Line 25"/>
          <p:cNvSpPr>
            <a:spLocks noChangeShapeType="1"/>
          </p:cNvSpPr>
          <p:nvPr>
            <p:custDataLst>
              <p:tags r:id="rId100"/>
            </p:custDataLst>
          </p:nvPr>
        </p:nvSpPr>
        <p:spPr bwMode="auto">
          <a:xfrm flipV="1">
            <a:off x="7543796" y="6000688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89" name="Text Box 11"/>
          <p:cNvSpPr txBox="1">
            <a:spLocks noChangeArrowheads="1"/>
          </p:cNvSpPr>
          <p:nvPr>
            <p:custDataLst>
              <p:tags r:id="rId101"/>
            </p:custDataLst>
          </p:nvPr>
        </p:nvSpPr>
        <p:spPr bwMode="auto">
          <a:xfrm rot="16200000">
            <a:off x="5562600" y="40956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B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0" name="Text Box 11"/>
          <p:cNvSpPr txBox="1">
            <a:spLocks noChangeArrowheads="1"/>
          </p:cNvSpPr>
          <p:nvPr>
            <p:custDataLst>
              <p:tags r:id="rId102"/>
            </p:custDataLst>
          </p:nvPr>
        </p:nvSpPr>
        <p:spPr bwMode="auto">
          <a:xfrm rot="16200000">
            <a:off x="5562600" y="27240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1" name="Text Box 11"/>
          <p:cNvSpPr txBox="1">
            <a:spLocks noChangeArrowheads="1"/>
          </p:cNvSpPr>
          <p:nvPr>
            <p:custDataLst>
              <p:tags r:id="rId103"/>
            </p:custDataLst>
          </p:nvPr>
        </p:nvSpPr>
        <p:spPr bwMode="auto">
          <a:xfrm rot="16200000">
            <a:off x="7543800" y="2724091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D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2" name="Text Box 11"/>
          <p:cNvSpPr txBox="1">
            <a:spLocks noChangeArrowheads="1"/>
          </p:cNvSpPr>
          <p:nvPr>
            <p:custDataLst>
              <p:tags r:id="rId104"/>
            </p:custDataLst>
          </p:nvPr>
        </p:nvSpPr>
        <p:spPr bwMode="auto">
          <a:xfrm rot="16200000">
            <a:off x="7543800" y="4095690"/>
            <a:ext cx="762000" cy="304799"/>
          </a:xfrm>
          <a:prstGeom prst="rect">
            <a:avLst/>
          </a:pr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pPr algn="ctr" eaLnBrk="1" hangingPunct="1">
              <a:lnSpc>
                <a:spcPct val="116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dirty="0" smtClean="0">
                <a:solidFill>
                  <a:srgbClr val="FFFFFF"/>
                </a:solidFill>
                <a:latin typeface="+mj-lt"/>
              </a:rPr>
              <a:t>M</a:t>
            </a:r>
            <a:endParaRPr lang="en-US" dirty="0">
              <a:solidFill>
                <a:srgbClr val="FFFFFF"/>
              </a:solidFill>
              <a:latin typeface="+mj-lt"/>
            </a:endParaRPr>
          </a:p>
        </p:txBody>
      </p:sp>
      <p:sp>
        <p:nvSpPr>
          <p:cNvPr id="193" name="Line 25"/>
          <p:cNvSpPr>
            <a:spLocks noChangeShapeType="1"/>
          </p:cNvSpPr>
          <p:nvPr>
            <p:custDataLst>
              <p:tags r:id="rId105"/>
            </p:custDataLst>
          </p:nvPr>
        </p:nvSpPr>
        <p:spPr bwMode="auto">
          <a:xfrm flipV="1">
            <a:off x="3505200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4" name="Line 25"/>
          <p:cNvSpPr>
            <a:spLocks noChangeShapeType="1"/>
          </p:cNvSpPr>
          <p:nvPr>
            <p:custDataLst>
              <p:tags r:id="rId106"/>
            </p:custDataLst>
          </p:nvPr>
        </p:nvSpPr>
        <p:spPr bwMode="auto">
          <a:xfrm flipV="1">
            <a:off x="3505200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5" name="Line 25"/>
          <p:cNvSpPr>
            <a:spLocks noChangeShapeType="1"/>
          </p:cNvSpPr>
          <p:nvPr>
            <p:custDataLst>
              <p:tags r:id="rId107"/>
            </p:custDataLst>
          </p:nvPr>
        </p:nvSpPr>
        <p:spPr bwMode="auto">
          <a:xfrm flipV="1">
            <a:off x="5562599" y="61530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6" name="Line 25"/>
          <p:cNvSpPr>
            <a:spLocks noChangeShapeType="1"/>
          </p:cNvSpPr>
          <p:nvPr>
            <p:custDataLst>
              <p:tags r:id="rId108"/>
            </p:custDataLst>
          </p:nvPr>
        </p:nvSpPr>
        <p:spPr bwMode="auto">
          <a:xfrm flipV="1">
            <a:off x="5562599" y="5848289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7" name="Line 25"/>
          <p:cNvSpPr>
            <a:spLocks noChangeShapeType="1"/>
          </p:cNvSpPr>
          <p:nvPr>
            <p:custDataLst>
              <p:tags r:id="rId109"/>
            </p:custDataLst>
          </p:nvPr>
        </p:nvSpPr>
        <p:spPr bwMode="auto">
          <a:xfrm flipV="1">
            <a:off x="7543799" y="61530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98" name="Line 25"/>
          <p:cNvSpPr>
            <a:spLocks noChangeShapeType="1"/>
          </p:cNvSpPr>
          <p:nvPr>
            <p:custDataLst>
              <p:tags r:id="rId110"/>
            </p:custDataLst>
          </p:nvPr>
        </p:nvSpPr>
        <p:spPr bwMode="auto">
          <a:xfrm flipV="1">
            <a:off x="7543799" y="5848290"/>
            <a:ext cx="228601" cy="1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62" name="Oval 17"/>
          <p:cNvSpPr>
            <a:spLocks noChangeArrowheads="1"/>
          </p:cNvSpPr>
          <p:nvPr>
            <p:custDataLst>
              <p:tags r:id="rId111"/>
            </p:custDataLst>
          </p:nvPr>
        </p:nvSpPr>
        <p:spPr bwMode="auto">
          <a:xfrm>
            <a:off x="2476500" y="1496667"/>
            <a:ext cx="1066800" cy="762000"/>
          </a:xfrm>
          <a:prstGeom prst="ellipse">
            <a:avLst/>
          </a:prstGeom>
          <a:solidFill>
            <a:schemeClr val="bg2"/>
          </a:solidFill>
          <a:ln w="25400" algn="ctr">
            <a:solidFill>
              <a:srgbClr val="FFFFFF"/>
            </a:solidFill>
            <a:round/>
            <a:headEnd/>
            <a:tailEnd/>
          </a:ln>
          <a:effectLst/>
        </p:spPr>
        <p:txBody>
          <a:bodyPr wrap="none" anchor="ctr">
            <a:noAutofit/>
          </a:bodyPr>
          <a:lstStyle/>
          <a:p>
            <a:pPr algn="ctr" eaLnBrk="1" hangingPunct="1">
              <a:lnSpc>
                <a:spcPct val="80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compute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jump/branch</a:t>
            </a:r>
            <a:br>
              <a:rPr lang="en-US" sz="1400" dirty="0" smtClean="0">
                <a:solidFill>
                  <a:srgbClr val="FFFFFF"/>
                </a:solidFill>
                <a:latin typeface="Calibri"/>
              </a:rPr>
            </a:br>
            <a:r>
              <a:rPr lang="en-US" sz="1400" dirty="0" smtClean="0">
                <a:solidFill>
                  <a:srgbClr val="FFFFFF"/>
                </a:solidFill>
                <a:latin typeface="Calibri"/>
              </a:rPr>
              <a:t>targets</a:t>
            </a:r>
            <a:endParaRPr lang="en-US" sz="1400" dirty="0">
              <a:solidFill>
                <a:srgbClr val="FFFFFF"/>
              </a:solidFill>
              <a:latin typeface="Calibri"/>
            </a:endParaRPr>
          </a:p>
        </p:txBody>
      </p:sp>
      <p:grpSp>
        <p:nvGrpSpPr>
          <p:cNvPr id="164" name="Group 163"/>
          <p:cNvGrpSpPr/>
          <p:nvPr>
            <p:custDataLst>
              <p:tags r:id="rId112"/>
            </p:custDataLst>
          </p:nvPr>
        </p:nvGrpSpPr>
        <p:grpSpPr>
          <a:xfrm>
            <a:off x="838200" y="3486090"/>
            <a:ext cx="304800" cy="304800"/>
            <a:chOff x="990600" y="2971800"/>
            <a:chExt cx="304800" cy="304800"/>
          </a:xfrm>
          <a:solidFill>
            <a:schemeClr val="tx1"/>
          </a:solidFill>
        </p:grpSpPr>
        <p:sp>
          <p:nvSpPr>
            <p:cNvPr id="165" name="Freeform 164"/>
            <p:cNvSpPr/>
            <p:nvPr>
              <p:custDataLst>
                <p:tags r:id="rId130"/>
              </p:custDataLst>
            </p:nvPr>
          </p:nvSpPr>
          <p:spPr>
            <a:xfrm>
              <a:off x="990600" y="2971800"/>
              <a:ext cx="304800" cy="304800"/>
            </a:xfrm>
            <a:custGeom>
              <a:avLst/>
              <a:gdLst>
                <a:gd name="connsiteX0" fmla="*/ 0 w 685800"/>
                <a:gd name="connsiteY0" fmla="*/ 0 h 762000"/>
                <a:gd name="connsiteX1" fmla="*/ 685800 w 685800"/>
                <a:gd name="connsiteY1" fmla="*/ 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7620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190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762000"/>
                <a:gd name="connsiteX1" fmla="*/ 685800 w 685800"/>
                <a:gd name="connsiteY1" fmla="*/ 317500 h 762000"/>
                <a:gd name="connsiteX2" fmla="*/ 685800 w 685800"/>
                <a:gd name="connsiteY2" fmla="*/ 571500 h 762000"/>
                <a:gd name="connsiteX3" fmla="*/ 0 w 685800"/>
                <a:gd name="connsiteY3" fmla="*/ 762000 h 762000"/>
                <a:gd name="connsiteX4" fmla="*/ 0 w 685800"/>
                <a:gd name="connsiteY4" fmla="*/ 0 h 762000"/>
                <a:gd name="connsiteX0" fmla="*/ 0 w 685800"/>
                <a:gd name="connsiteY0" fmla="*/ 0 h 952500"/>
                <a:gd name="connsiteX1" fmla="*/ 685800 w 685800"/>
                <a:gd name="connsiteY1" fmla="*/ 317500 h 952500"/>
                <a:gd name="connsiteX2" fmla="*/ 685800 w 685800"/>
                <a:gd name="connsiteY2" fmla="*/ 952500 h 952500"/>
                <a:gd name="connsiteX3" fmla="*/ 0 w 685800"/>
                <a:gd name="connsiteY3" fmla="*/ 762000 h 952500"/>
                <a:gd name="connsiteX4" fmla="*/ 0 w 685800"/>
                <a:gd name="connsiteY4" fmla="*/ 0 h 9525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171450 w 685800"/>
                <a:gd name="connsiteY4" fmla="*/ 635000 h 1270000"/>
                <a:gd name="connsiteX5" fmla="*/ 0 w 685800"/>
                <a:gd name="connsiteY5" fmla="*/ 508000 h 1270000"/>
                <a:gd name="connsiteX6" fmla="*/ 0 w 685800"/>
                <a:gd name="connsiteY6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171450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685800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685800"/>
                <a:gd name="connsiteY0" fmla="*/ 0 h 1270000"/>
                <a:gd name="connsiteX1" fmla="*/ 489857 w 685800"/>
                <a:gd name="connsiteY1" fmla="*/ 317500 h 1270000"/>
                <a:gd name="connsiteX2" fmla="*/ 685800 w 685800"/>
                <a:gd name="connsiteY2" fmla="*/ 952500 h 1270000"/>
                <a:gd name="connsiteX3" fmla="*/ 0 w 685800"/>
                <a:gd name="connsiteY3" fmla="*/ 1270000 h 1270000"/>
                <a:gd name="connsiteX4" fmla="*/ 0 w 685800"/>
                <a:gd name="connsiteY4" fmla="*/ 762000 h 1270000"/>
                <a:gd name="connsiteX5" fmla="*/ 97971 w 685800"/>
                <a:gd name="connsiteY5" fmla="*/ 635000 h 1270000"/>
                <a:gd name="connsiteX6" fmla="*/ 0 w 685800"/>
                <a:gd name="connsiteY6" fmla="*/ 508000 h 1270000"/>
                <a:gd name="connsiteX7" fmla="*/ 0 w 685800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9797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08000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62000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  <a:gd name="connsiteX0" fmla="*/ 0 w 489857"/>
                <a:gd name="connsiteY0" fmla="*/ 0 h 1270000"/>
                <a:gd name="connsiteX1" fmla="*/ 489857 w 489857"/>
                <a:gd name="connsiteY1" fmla="*/ 317500 h 1270000"/>
                <a:gd name="connsiteX2" fmla="*/ 489857 w 489857"/>
                <a:gd name="connsiteY2" fmla="*/ 952500 h 1270000"/>
                <a:gd name="connsiteX3" fmla="*/ 0 w 489857"/>
                <a:gd name="connsiteY3" fmla="*/ 1270000 h 1270000"/>
                <a:gd name="connsiteX4" fmla="*/ 0 w 489857"/>
                <a:gd name="connsiteY4" fmla="*/ 714375 h 1270000"/>
                <a:gd name="connsiteX5" fmla="*/ 40821 w 489857"/>
                <a:gd name="connsiteY5" fmla="*/ 635000 h 1270000"/>
                <a:gd name="connsiteX6" fmla="*/ 0 w 489857"/>
                <a:gd name="connsiteY6" fmla="*/ 555625 h 1270000"/>
                <a:gd name="connsiteX7" fmla="*/ 0 w 489857"/>
                <a:gd name="connsiteY7" fmla="*/ 0 h 1270000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</a:cxnLst>
              <a:rect l="l" t="t" r="r" b="b"/>
              <a:pathLst>
                <a:path w="489857" h="1270000">
                  <a:moveTo>
                    <a:pt x="0" y="0"/>
                  </a:moveTo>
                  <a:lnTo>
                    <a:pt x="489857" y="317500"/>
                  </a:lnTo>
                  <a:lnTo>
                    <a:pt x="489857" y="952500"/>
                  </a:lnTo>
                  <a:lnTo>
                    <a:pt x="0" y="1270000"/>
                  </a:lnTo>
                  <a:lnTo>
                    <a:pt x="0" y="714375"/>
                  </a:lnTo>
                  <a:lnTo>
                    <a:pt x="40821" y="635000"/>
                  </a:lnTo>
                  <a:lnTo>
                    <a:pt x="0" y="555625"/>
                  </a:lnTo>
                  <a:lnTo>
                    <a:pt x="0" y="0"/>
                  </a:lnTo>
                  <a:close/>
                </a:path>
              </a:pathLst>
            </a:custGeom>
            <a:solidFill>
              <a:schemeClr val="bg2"/>
            </a:solidFill>
            <a:ln w="28575">
              <a:solidFill>
                <a:schemeClr val="bg1"/>
              </a:solidFill>
              <a:miter lim="800000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69" name="Text Box 11"/>
            <p:cNvSpPr txBox="1">
              <a:spLocks noChangeArrowheads="1"/>
            </p:cNvSpPr>
            <p:nvPr>
              <p:custDataLst>
                <p:tags r:id="rId131"/>
              </p:custDataLst>
            </p:nvPr>
          </p:nvSpPr>
          <p:spPr bwMode="auto">
            <a:xfrm>
              <a:off x="1081086" y="3002753"/>
              <a:ext cx="152400" cy="228600"/>
            </a:xfrm>
            <a:prstGeom prst="rect">
              <a:avLst/>
            </a:prstGeom>
            <a:noFill/>
            <a:ln w="25400" algn="ctr">
              <a:noFill/>
              <a:miter lim="800000"/>
              <a:headEnd/>
              <a:tailEnd/>
            </a:ln>
            <a:effectLst/>
          </p:spPr>
          <p:txBody>
            <a:bodyPr wrap="none" lIns="0" tIns="0" rIns="0" bIns="0" anchor="ctr" anchorCtr="1">
              <a:noAutofit/>
            </a:bodyPr>
            <a:lstStyle/>
            <a:p>
              <a:pPr algn="ctr" eaLnBrk="1" hangingPunct="1">
                <a:lnSpc>
                  <a:spcPct val="116000"/>
                </a:lnSpc>
                <a:buClr>
                  <a:srgbClr val="40458C"/>
                </a:buClr>
                <a:buSzPct val="100000"/>
                <a:buFont typeface="Times New Roman" pitchFamily="18" charset="0"/>
                <a:buNone/>
              </a:pPr>
              <a:r>
                <a:rPr lang="en-US" sz="1600" dirty="0" smtClean="0">
                  <a:solidFill>
                    <a:srgbClr val="FFFFFF"/>
                  </a:solidFill>
                  <a:latin typeface="Consolas" pitchFamily="49" charset="0"/>
                </a:rPr>
                <a:t>+4</a:t>
              </a:r>
              <a:endParaRPr lang="en-US" sz="1600" dirty="0">
                <a:solidFill>
                  <a:srgbClr val="FFFFFF"/>
                </a:solidFill>
                <a:latin typeface="Consolas" pitchFamily="49" charset="0"/>
              </a:endParaRPr>
            </a:p>
          </p:txBody>
        </p:sp>
      </p:grpSp>
      <p:sp>
        <p:nvSpPr>
          <p:cNvPr id="171" name="Line 25"/>
          <p:cNvSpPr>
            <a:spLocks noChangeShapeType="1"/>
          </p:cNvSpPr>
          <p:nvPr>
            <p:custDataLst>
              <p:tags r:id="rId113"/>
            </p:custDataLst>
          </p:nvPr>
        </p:nvSpPr>
        <p:spPr bwMode="auto">
          <a:xfrm flipV="1">
            <a:off x="990600" y="5467290"/>
            <a:ext cx="1" cy="228600"/>
          </a:xfrm>
          <a:prstGeom prst="line">
            <a:avLst/>
          </a:prstGeom>
          <a:noFill/>
          <a:ln w="25400" cap="sq">
            <a:solidFill>
              <a:schemeClr val="accent2"/>
            </a:solidFill>
            <a:round/>
            <a:headEnd type="none" w="med" len="med"/>
            <a:tailEnd type="arrow" w="med" len="med"/>
          </a:ln>
          <a:effectLst/>
        </p:spPr>
        <p:txBody>
          <a:bodyPr anchor="ctr" anchorCtr="1">
            <a:noAutofit/>
          </a:bodyPr>
          <a:lstStyle/>
          <a:p>
            <a:endParaRPr lang="en-US" dirty="0"/>
          </a:p>
        </p:txBody>
      </p:sp>
      <p:sp>
        <p:nvSpPr>
          <p:cNvPr id="173" name="Line 49"/>
          <p:cNvSpPr>
            <a:spLocks noChangeShapeType="1"/>
          </p:cNvSpPr>
          <p:nvPr>
            <p:custDataLst>
              <p:tags r:id="rId114"/>
            </p:custDataLst>
          </p:nvPr>
        </p:nvSpPr>
        <p:spPr bwMode="auto">
          <a:xfrm>
            <a:off x="2057400" y="4248091"/>
            <a:ext cx="0" cy="1143000"/>
          </a:xfrm>
          <a:prstGeom prst="line">
            <a:avLst/>
          </a:prstGeom>
          <a:noFill/>
          <a:ln w="25400" cap="sq">
            <a:solidFill>
              <a:schemeClr val="bg1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cxnSp>
        <p:nvCxnSpPr>
          <p:cNvPr id="174" name="Straight Connector 173"/>
          <p:cNvCxnSpPr/>
          <p:nvPr>
            <p:custDataLst>
              <p:tags r:id="rId115"/>
            </p:custDataLst>
          </p:nvPr>
        </p:nvCxnSpPr>
        <p:spPr>
          <a:xfrm rot="5400000">
            <a:off x="4343400" y="4248090"/>
            <a:ext cx="152400" cy="0"/>
          </a:xfrm>
          <a:prstGeom prst="line">
            <a:avLst/>
          </a:prstGeom>
          <a:ln w="88900">
            <a:solidFill>
              <a:schemeClr val="accent3">
                <a:lumMod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8" name="Line 49"/>
          <p:cNvSpPr>
            <a:spLocks noChangeShapeType="1"/>
          </p:cNvSpPr>
          <p:nvPr>
            <p:custDataLst>
              <p:tags r:id="rId116"/>
            </p:custDataLst>
          </p:nvPr>
        </p:nvSpPr>
        <p:spPr bwMode="auto">
          <a:xfrm>
            <a:off x="4419600" y="3790890"/>
            <a:ext cx="22654" cy="99060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59" name="Line 44"/>
          <p:cNvSpPr>
            <a:spLocks noChangeShapeType="1"/>
          </p:cNvSpPr>
          <p:nvPr>
            <p:custDataLst>
              <p:tags r:id="rId117"/>
            </p:custDataLst>
          </p:nvPr>
        </p:nvSpPr>
        <p:spPr bwMode="auto">
          <a:xfrm flipV="1">
            <a:off x="2209800" y="4800600"/>
            <a:ext cx="457200" cy="0"/>
          </a:xfrm>
          <a:prstGeom prst="line">
            <a:avLst/>
          </a:prstGeom>
          <a:noFill/>
          <a:ln w="25400" cap="sq">
            <a:solidFill>
              <a:srgbClr val="66FF33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46" name="Line 45"/>
          <p:cNvSpPr>
            <a:spLocks noChangeShapeType="1"/>
          </p:cNvSpPr>
          <p:nvPr>
            <p:custDataLst>
              <p:tags r:id="rId118"/>
            </p:custDataLst>
          </p:nvPr>
        </p:nvSpPr>
        <p:spPr bwMode="auto">
          <a:xfrm flipV="1">
            <a:off x="5486400" y="3409890"/>
            <a:ext cx="0" cy="228600"/>
          </a:xfrm>
          <a:prstGeom prst="line">
            <a:avLst/>
          </a:prstGeom>
          <a:noFill/>
          <a:ln w="25400" cap="sq">
            <a:solidFill>
              <a:srgbClr val="00FF00"/>
            </a:solidFill>
            <a:round/>
            <a:headEnd type="none" w="med" len="med"/>
            <a:tailEnd type="arrow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60" name="Oval 159"/>
          <p:cNvSpPr/>
          <p:nvPr>
            <p:custDataLst>
              <p:tags r:id="rId119"/>
            </p:custDataLst>
          </p:nvPr>
        </p:nvSpPr>
        <p:spPr>
          <a:xfrm>
            <a:off x="4645660" y="4800600"/>
            <a:ext cx="993140" cy="927103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forward</a:t>
            </a:r>
            <a:br>
              <a:rPr lang="en-US" dirty="0" smtClean="0"/>
            </a:br>
            <a:r>
              <a:rPr lang="en-US" dirty="0" smtClean="0"/>
              <a:t>unit</a:t>
            </a:r>
            <a:endParaRPr lang="en-US" dirty="0"/>
          </a:p>
        </p:txBody>
      </p:sp>
      <p:sp>
        <p:nvSpPr>
          <p:cNvPr id="161" name="Oval 160"/>
          <p:cNvSpPr/>
          <p:nvPr>
            <p:custDataLst>
              <p:tags r:id="rId120"/>
            </p:custDataLst>
          </p:nvPr>
        </p:nvSpPr>
        <p:spPr>
          <a:xfrm>
            <a:off x="2324099" y="4936551"/>
            <a:ext cx="1066802" cy="914401"/>
          </a:xfrm>
          <a:prstGeom prst="ellipse">
            <a:avLst/>
          </a:prstGeom>
          <a:solidFill>
            <a:schemeClr val="bg2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rtlCol="0" anchor="ctr"/>
          <a:lstStyle/>
          <a:p>
            <a:pPr algn="ctr"/>
            <a:r>
              <a:rPr lang="en-US" dirty="0" smtClean="0"/>
              <a:t>detect</a:t>
            </a:r>
            <a:br>
              <a:rPr lang="en-US" dirty="0" smtClean="0"/>
            </a:br>
            <a:r>
              <a:rPr lang="en-US" dirty="0" smtClean="0"/>
              <a:t>hazard</a:t>
            </a:r>
            <a:endParaRPr lang="en-US" dirty="0"/>
          </a:p>
        </p:txBody>
      </p:sp>
      <p:sp>
        <p:nvSpPr>
          <p:cNvPr id="217" name="Rectangle 19"/>
          <p:cNvSpPr>
            <a:spLocks noChangeArrowheads="1"/>
          </p:cNvSpPr>
          <p:nvPr>
            <p:custDataLst>
              <p:tags r:id="rId121"/>
            </p:custDataLst>
          </p:nvPr>
        </p:nvSpPr>
        <p:spPr bwMode="auto">
          <a:xfrm>
            <a:off x="4343400" y="2819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8" name="Line 43"/>
          <p:cNvSpPr>
            <a:spLocks noChangeShapeType="1"/>
          </p:cNvSpPr>
          <p:nvPr>
            <p:custDataLst>
              <p:tags r:id="rId122"/>
            </p:custDataLst>
          </p:nvPr>
        </p:nvSpPr>
        <p:spPr bwMode="auto">
          <a:xfrm flipH="1">
            <a:off x="4267200" y="1600200"/>
            <a:ext cx="2133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0" name="Line 43"/>
          <p:cNvSpPr>
            <a:spLocks noChangeShapeType="1"/>
          </p:cNvSpPr>
          <p:nvPr>
            <p:custDataLst>
              <p:tags r:id="rId123"/>
            </p:custDataLst>
          </p:nvPr>
        </p:nvSpPr>
        <p:spPr bwMode="auto">
          <a:xfrm flipH="1">
            <a:off x="6400800" y="1600200"/>
            <a:ext cx="0" cy="1276288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1" name="Line 43"/>
          <p:cNvSpPr>
            <a:spLocks noChangeShapeType="1"/>
          </p:cNvSpPr>
          <p:nvPr>
            <p:custDataLst>
              <p:tags r:id="rId124"/>
            </p:custDataLst>
          </p:nvPr>
        </p:nvSpPr>
        <p:spPr bwMode="auto">
          <a:xfrm flipV="1">
            <a:off x="4114800" y="1447800"/>
            <a:ext cx="0" cy="173349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oval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2" name="Line 43"/>
          <p:cNvSpPr>
            <a:spLocks noChangeShapeType="1"/>
          </p:cNvSpPr>
          <p:nvPr>
            <p:custDataLst>
              <p:tags r:id="rId125"/>
            </p:custDataLst>
          </p:nvPr>
        </p:nvSpPr>
        <p:spPr bwMode="auto">
          <a:xfrm flipH="1" flipV="1">
            <a:off x="4267200" y="1600197"/>
            <a:ext cx="0" cy="1352492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4" name="Line 43"/>
          <p:cNvSpPr>
            <a:spLocks noChangeShapeType="1"/>
          </p:cNvSpPr>
          <p:nvPr>
            <p:custDataLst>
              <p:tags r:id="rId126"/>
            </p:custDataLst>
          </p:nvPr>
        </p:nvSpPr>
        <p:spPr bwMode="auto">
          <a:xfrm flipV="1">
            <a:off x="4114800" y="3200399"/>
            <a:ext cx="2286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none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5" name="Line 43"/>
          <p:cNvSpPr>
            <a:spLocks noChangeShapeType="1"/>
          </p:cNvSpPr>
          <p:nvPr>
            <p:custDataLst>
              <p:tags r:id="rId127"/>
            </p:custDataLst>
          </p:nvPr>
        </p:nvSpPr>
        <p:spPr bwMode="auto">
          <a:xfrm flipV="1">
            <a:off x="4114800" y="2362199"/>
            <a:ext cx="304800" cy="0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26" name="Line 43"/>
          <p:cNvSpPr>
            <a:spLocks noChangeShapeType="1"/>
          </p:cNvSpPr>
          <p:nvPr>
            <p:custDataLst>
              <p:tags r:id="rId128"/>
            </p:custDataLst>
          </p:nvPr>
        </p:nvSpPr>
        <p:spPr bwMode="auto">
          <a:xfrm flipV="1">
            <a:off x="4267200" y="2133599"/>
            <a:ext cx="175054" cy="1"/>
          </a:xfrm>
          <a:prstGeom prst="line">
            <a:avLst/>
          </a:prstGeom>
          <a:noFill/>
          <a:ln w="57150" cap="sq">
            <a:solidFill>
              <a:schemeClr val="accent4">
                <a:lumMod val="60000"/>
                <a:lumOff val="40000"/>
              </a:schemeClr>
            </a:solidFill>
            <a:prstDash val="solid"/>
            <a:round/>
            <a:headEnd type="oval" w="med" len="med"/>
            <a:tailEnd type="none" w="sm" len="sm"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216" name="Rectangle 19"/>
          <p:cNvSpPr>
            <a:spLocks noChangeArrowheads="1"/>
          </p:cNvSpPr>
          <p:nvPr>
            <p:custDataLst>
              <p:tags r:id="rId129"/>
            </p:custDataLst>
          </p:nvPr>
        </p:nvSpPr>
        <p:spPr bwMode="auto">
          <a:xfrm>
            <a:off x="4419600" y="2057400"/>
            <a:ext cx="152400" cy="609600"/>
          </a:xfrm>
          <a:custGeom>
            <a:avLst/>
            <a:gdLst>
              <a:gd name="connsiteX0" fmla="*/ 0 w 609600"/>
              <a:gd name="connsiteY0" fmla="*/ 0 h 1143000"/>
              <a:gd name="connsiteX1" fmla="*/ 609600 w 609600"/>
              <a:gd name="connsiteY1" fmla="*/ 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11430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0 w 609600"/>
              <a:gd name="connsiteY4" fmla="*/ 0 h 1143000"/>
              <a:gd name="connsiteX0" fmla="*/ 304800 w 609600"/>
              <a:gd name="connsiteY0" fmla="*/ 0 h 1143000"/>
              <a:gd name="connsiteX1" fmla="*/ 609600 w 609600"/>
              <a:gd name="connsiteY1" fmla="*/ 152400 h 1143000"/>
              <a:gd name="connsiteX2" fmla="*/ 609600 w 609600"/>
              <a:gd name="connsiteY2" fmla="*/ 990600 h 1143000"/>
              <a:gd name="connsiteX3" fmla="*/ 0 w 609600"/>
              <a:gd name="connsiteY3" fmla="*/ 1143000 h 1143000"/>
              <a:gd name="connsiteX4" fmla="*/ 304800 w 609600"/>
              <a:gd name="connsiteY4" fmla="*/ 0 h 1143000"/>
              <a:gd name="connsiteX0" fmla="*/ 0 w 304800"/>
              <a:gd name="connsiteY0" fmla="*/ 0 h 1143000"/>
              <a:gd name="connsiteX1" fmla="*/ 304800 w 304800"/>
              <a:gd name="connsiteY1" fmla="*/ 152400 h 1143000"/>
              <a:gd name="connsiteX2" fmla="*/ 304800 w 304800"/>
              <a:gd name="connsiteY2" fmla="*/ 990600 h 1143000"/>
              <a:gd name="connsiteX3" fmla="*/ 0 w 304800"/>
              <a:gd name="connsiteY3" fmla="*/ 1143000 h 1143000"/>
              <a:gd name="connsiteX4" fmla="*/ 0 w 304800"/>
              <a:gd name="connsiteY4" fmla="*/ 0 h 1143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04800" h="1143000">
                <a:moveTo>
                  <a:pt x="0" y="0"/>
                </a:moveTo>
                <a:lnTo>
                  <a:pt x="304800" y="152400"/>
                </a:lnTo>
                <a:lnTo>
                  <a:pt x="304800" y="990600"/>
                </a:lnTo>
                <a:lnTo>
                  <a:pt x="0" y="1143000"/>
                </a:lnTo>
                <a:lnTo>
                  <a:pt x="0" y="0"/>
                </a:lnTo>
                <a:close/>
              </a:path>
            </a:pathLst>
          </a:custGeom>
          <a:solidFill>
            <a:schemeClr val="bg2"/>
          </a:solidFill>
          <a:ln w="25400" cap="sq" algn="ctr">
            <a:solidFill>
              <a:schemeClr val="bg1"/>
            </a:solidFill>
            <a:miter lim="800000"/>
            <a:headEnd/>
            <a:tailEnd/>
          </a:ln>
          <a:effectLst/>
        </p:spPr>
        <p:txBody>
          <a:bodyPr wrap="square" anchor="ctr" anchorCtr="1">
            <a:noAutofit/>
          </a:bodyPr>
          <a:lstStyle/>
          <a:p>
            <a:endParaRPr lang="en-US"/>
          </a:p>
        </p:txBody>
      </p:sp>
      <p:sp>
        <p:nvSpPr>
          <p:cNvPr id="199" name="TextBox 198"/>
          <p:cNvSpPr txBox="1"/>
          <p:nvPr/>
        </p:nvSpPr>
        <p:spPr>
          <a:xfrm>
            <a:off x="533400" y="457200"/>
            <a:ext cx="828617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How a processor works?  How a computer is organized?</a:t>
            </a:r>
          </a:p>
        </p:txBody>
      </p:sp>
    </p:spTree>
    <p:extLst>
      <p:ext uri="{BB962C8B-B14F-4D97-AF65-F5344CB8AC3E}">
        <p14:creationId xmlns:p14="http://schemas.microsoft.com/office/powerpoint/2010/main" val="18368986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9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More of Moore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950348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sp>
        <p:nvSpPr>
          <p:cNvPr id="426496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76200" y="1143000"/>
            <a:ext cx="9144000" cy="6781800"/>
          </a:xfrm>
        </p:spPr>
        <p:txBody>
          <a:bodyPr>
            <a:no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Moore’s Law</a:t>
            </a:r>
            <a:r>
              <a:rPr lang="en-US" sz="2800" dirty="0" smtClean="0">
                <a:solidFill>
                  <a:schemeClr val="accent1"/>
                </a:solidFill>
              </a:rPr>
              <a:t> </a:t>
            </a:r>
            <a:r>
              <a:rPr lang="en-US" sz="2800" dirty="0" smtClean="0"/>
              <a:t>introduced in 1965</a:t>
            </a:r>
          </a:p>
          <a:p>
            <a:pPr lvl="1"/>
            <a:r>
              <a:rPr lang="en-US" sz="2400" dirty="0" smtClean="0"/>
              <a:t>Number of transistors that can be integrated on a single die would double every 18 to 24 months (i.e., grow exponentially with time).</a:t>
            </a:r>
          </a:p>
          <a:p>
            <a:r>
              <a:rPr lang="en-US" sz="2800" dirty="0" smtClean="0"/>
              <a:t>Amazingly visionary </a:t>
            </a:r>
          </a:p>
          <a:p>
            <a:pPr lvl="1"/>
            <a:r>
              <a:rPr lang="en-US" sz="2400" dirty="0" smtClean="0"/>
              <a:t>2300 transistors, 1 MHz clock (Intel 4004) - 1971</a:t>
            </a:r>
          </a:p>
          <a:p>
            <a:pPr lvl="1"/>
            <a:r>
              <a:rPr lang="en-US" sz="2400" dirty="0" smtClean="0"/>
              <a:t>16 Million transistors (Ultra </a:t>
            </a:r>
            <a:r>
              <a:rPr lang="en-US" sz="2400" dirty="0" err="1" smtClean="0"/>
              <a:t>Sparc</a:t>
            </a:r>
            <a:r>
              <a:rPr lang="en-US" sz="2400" dirty="0" smtClean="0"/>
              <a:t> III)</a:t>
            </a:r>
          </a:p>
          <a:p>
            <a:pPr lvl="1"/>
            <a:r>
              <a:rPr lang="en-US" sz="2400" dirty="0" smtClean="0"/>
              <a:t>42 Million transistors, 2 GHz clock (Intel Xeon) – 2001</a:t>
            </a:r>
          </a:p>
          <a:p>
            <a:pPr lvl="1"/>
            <a:r>
              <a:rPr lang="en-US" sz="2400" dirty="0" smtClean="0"/>
              <a:t>55 Million transistors, 3 GHz, 130nm technology, 250mm2 die (Intel Pentium 4) – 2004</a:t>
            </a:r>
          </a:p>
          <a:p>
            <a:pPr lvl="1"/>
            <a:r>
              <a:rPr lang="en-US" sz="2400" dirty="0" smtClean="0"/>
              <a:t>290+ Million transistors, 3 GHz (Intel Core 2 Duo) – 2007</a:t>
            </a:r>
          </a:p>
          <a:p>
            <a:pPr lvl="1"/>
            <a:r>
              <a:rPr lang="en-US" sz="2400" dirty="0" smtClean="0"/>
              <a:t>731 Million transistors, 2-3Ghz (Intel Nehalem) – 2009</a:t>
            </a:r>
          </a:p>
          <a:p>
            <a:pPr lvl="1"/>
            <a:r>
              <a:rPr lang="en-US" sz="2400" dirty="0" smtClean="0"/>
              <a:t>1.4 Billion transistors, 2-3Ghz (Intel Ivy Bridge) – 2012</a:t>
            </a:r>
          </a:p>
          <a:p>
            <a:r>
              <a:rPr lang="en-US" sz="2800" dirty="0" smtClean="0"/>
              <a:t>	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827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9405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pic>
        <p:nvPicPr>
          <p:cNvPr id="4994052" name="Picture 4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20" cstate="print"/>
          <a:srcRect l="19218" t="28504" r="32813" b="15264"/>
          <a:stretch>
            <a:fillRect/>
          </a:stretch>
        </p:blipFill>
        <p:spPr bwMode="auto">
          <a:xfrm>
            <a:off x="76201" y="76199"/>
            <a:ext cx="8991600" cy="6587905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  <p:sp>
        <p:nvSpPr>
          <p:cNvPr id="10" name="Rectangle 9"/>
          <p:cNvSpPr/>
          <p:nvPr>
            <p:custDataLst>
              <p:tags r:id="rId3"/>
            </p:custDataLst>
          </p:nvPr>
        </p:nvSpPr>
        <p:spPr>
          <a:xfrm>
            <a:off x="4343400" y="28956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486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1" name="Rectangle 10"/>
          <p:cNvSpPr/>
          <p:nvPr>
            <p:custDataLst>
              <p:tags r:id="rId4"/>
            </p:custDataLst>
          </p:nvPr>
        </p:nvSpPr>
        <p:spPr>
          <a:xfrm>
            <a:off x="3429000" y="37338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286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2" name="Rectangle 11"/>
          <p:cNvSpPr/>
          <p:nvPr>
            <p:custDataLst>
              <p:tags r:id="rId5"/>
            </p:custDataLst>
          </p:nvPr>
        </p:nvSpPr>
        <p:spPr>
          <a:xfrm>
            <a:off x="3684234" y="4446234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8088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3" name="Rectangle 12"/>
          <p:cNvSpPr/>
          <p:nvPr>
            <p:custDataLst>
              <p:tags r:id="rId6"/>
            </p:custDataLst>
          </p:nvPr>
        </p:nvSpPr>
        <p:spPr>
          <a:xfrm>
            <a:off x="3048000" y="5029200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8080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4" name="Rectangle 13"/>
          <p:cNvSpPr/>
          <p:nvPr>
            <p:custDataLst>
              <p:tags r:id="rId7"/>
            </p:custDataLst>
          </p:nvPr>
        </p:nvSpPr>
        <p:spPr>
          <a:xfrm>
            <a:off x="2743200" y="5334000"/>
            <a:ext cx="645112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8008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5" name="Rectangle 14"/>
          <p:cNvSpPr/>
          <p:nvPr>
            <p:custDataLst>
              <p:tags r:id="rId8"/>
            </p:custDataLst>
          </p:nvPr>
        </p:nvSpPr>
        <p:spPr>
          <a:xfrm>
            <a:off x="1828800" y="5334000"/>
            <a:ext cx="609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4004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6" name="Rectangle 15"/>
          <p:cNvSpPr/>
          <p:nvPr>
            <p:custDataLst>
              <p:tags r:id="rId9"/>
            </p:custDataLst>
          </p:nvPr>
        </p:nvSpPr>
        <p:spPr>
          <a:xfrm>
            <a:off x="3810000" y="34290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386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7" name="Rectangle 16"/>
          <p:cNvSpPr/>
          <p:nvPr>
            <p:custDataLst>
              <p:tags r:id="rId10"/>
            </p:custDataLst>
          </p:nvPr>
        </p:nvSpPr>
        <p:spPr>
          <a:xfrm>
            <a:off x="5562600" y="2743200"/>
            <a:ext cx="1143000" cy="4572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Pentium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8" name="Rectangle 17"/>
          <p:cNvSpPr/>
          <p:nvPr>
            <p:custDataLst>
              <p:tags r:id="rId11"/>
            </p:custDataLst>
          </p:nvPr>
        </p:nvSpPr>
        <p:spPr>
          <a:xfrm>
            <a:off x="7579312" y="1600200"/>
            <a:ext cx="914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Atom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19" name="Rectangle 18"/>
          <p:cNvSpPr/>
          <p:nvPr>
            <p:custDataLst>
              <p:tags r:id="rId12"/>
            </p:custDataLst>
          </p:nvPr>
        </p:nvSpPr>
        <p:spPr>
          <a:xfrm>
            <a:off x="5947302" y="1591322"/>
            <a:ext cx="407634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P4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0" name="Rectangle 19"/>
          <p:cNvSpPr/>
          <p:nvPr>
            <p:custDataLst>
              <p:tags r:id="rId13"/>
            </p:custDataLst>
          </p:nvPr>
        </p:nvSpPr>
        <p:spPr>
          <a:xfrm>
            <a:off x="5410200" y="1143000"/>
            <a:ext cx="13716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Itanium 2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1" name="Rectangle 20"/>
          <p:cNvSpPr/>
          <p:nvPr>
            <p:custDataLst>
              <p:tags r:id="rId14"/>
            </p:custDataLst>
          </p:nvPr>
        </p:nvSpPr>
        <p:spPr>
          <a:xfrm>
            <a:off x="6907566" y="1353844"/>
            <a:ext cx="4572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K8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2" name="Rectangle 21"/>
          <p:cNvSpPr/>
          <p:nvPr>
            <p:custDataLst>
              <p:tags r:id="rId15"/>
            </p:custDataLst>
          </p:nvPr>
        </p:nvSpPr>
        <p:spPr>
          <a:xfrm>
            <a:off x="7467600" y="762000"/>
            <a:ext cx="5334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K10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3" name="Rectangle 22"/>
          <p:cNvSpPr/>
          <p:nvPr>
            <p:custDataLst>
              <p:tags r:id="rId16"/>
            </p:custDataLst>
          </p:nvPr>
        </p:nvSpPr>
        <p:spPr>
          <a:xfrm>
            <a:off x="4191000" y="228600"/>
            <a:ext cx="29718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Dual-core Itanium 2</a:t>
            </a:r>
            <a:endParaRPr lang="en-US" sz="2800" b="1" dirty="0">
              <a:solidFill>
                <a:schemeClr val="bg2"/>
              </a:solidFill>
            </a:endParaRPr>
          </a:p>
        </p:txBody>
      </p:sp>
      <p:sp>
        <p:nvSpPr>
          <p:cNvPr id="24" name="Rectangle 23"/>
          <p:cNvSpPr/>
          <p:nvPr>
            <p:custDataLst>
              <p:tags r:id="rId17"/>
            </p:custDataLst>
          </p:nvPr>
        </p:nvSpPr>
        <p:spPr>
          <a:xfrm>
            <a:off x="7467600" y="104274"/>
            <a:ext cx="1524000" cy="304800"/>
          </a:xfrm>
          <a:prstGeom prst="rect">
            <a:avLst/>
          </a:prstGeom>
          <a:solidFill>
            <a:schemeClr val="bg1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none" lIns="0" tIns="0" rIns="0" bIns="0" rtlCol="0" anchor="ctr"/>
          <a:lstStyle/>
          <a:p>
            <a:pPr algn="ctr"/>
            <a:r>
              <a:rPr lang="en-US" sz="2800" b="1" dirty="0" smtClean="0">
                <a:solidFill>
                  <a:schemeClr val="bg2"/>
                </a:solidFill>
              </a:rPr>
              <a:t>Ivy Bridge</a:t>
            </a:r>
            <a:endParaRPr lang="en-US" sz="2800" b="1" dirty="0">
              <a:solidFill>
                <a:schemeClr val="bg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600392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042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Why Multicore?</a:t>
            </a:r>
            <a:endParaRPr lang="en-US"/>
          </a:p>
        </p:txBody>
      </p:sp>
      <p:sp>
        <p:nvSpPr>
          <p:cNvPr id="5004291" name="Rectangle 3"/>
          <p:cNvSpPr>
            <a:spLocks noGrp="1" noChangeArrowheads="1"/>
          </p:cNvSpPr>
          <p:nvPr>
            <p:ph type="body"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Moore’s law</a:t>
            </a:r>
          </a:p>
          <a:p>
            <a:pPr lvl="1"/>
            <a:r>
              <a:rPr lang="en-US" dirty="0" smtClean="0"/>
              <a:t>A law about transistors</a:t>
            </a:r>
          </a:p>
          <a:p>
            <a:pPr lvl="1"/>
            <a:r>
              <a:rPr lang="en-US" dirty="0" smtClean="0"/>
              <a:t>Smaller means more transistors per die</a:t>
            </a:r>
          </a:p>
          <a:p>
            <a:pPr lvl="1"/>
            <a:r>
              <a:rPr lang="en-US" dirty="0" smtClean="0"/>
              <a:t>And smaller means faster too</a:t>
            </a:r>
          </a:p>
          <a:p>
            <a:endParaRPr lang="en-US" dirty="0" smtClean="0"/>
          </a:p>
          <a:p>
            <a:r>
              <a:rPr lang="en-US" dirty="0" smtClean="0"/>
              <a:t>But: Power consumption growing too…</a:t>
            </a:r>
          </a:p>
        </p:txBody>
      </p:sp>
    </p:spTree>
    <p:extLst>
      <p:ext uri="{BB962C8B-B14F-4D97-AF65-F5344CB8AC3E}">
        <p14:creationId xmlns:p14="http://schemas.microsoft.com/office/powerpoint/2010/main" val="158677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0429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>
          <a:xfrm>
            <a:off x="0" y="0"/>
            <a:ext cx="9144000" cy="4572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Multi-core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882192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Final Project</a:t>
            </a:r>
          </a:p>
          <a:p>
            <a:r>
              <a:rPr lang="en-US" sz="3600" dirty="0" smtClean="0"/>
              <a:t>Demo Sign-Up</a:t>
            </a:r>
            <a:r>
              <a:rPr lang="en-US" sz="3600" dirty="0"/>
              <a:t> </a:t>
            </a:r>
            <a:r>
              <a:rPr lang="en-US" sz="3600" dirty="0" smtClean="0"/>
              <a:t>via CMS</a:t>
            </a:r>
            <a:r>
              <a:rPr lang="en-US" dirty="0" smtClean="0"/>
              <a:t>.</a:t>
            </a:r>
          </a:p>
          <a:p>
            <a:r>
              <a:rPr lang="en-US" dirty="0" smtClean="0"/>
              <a:t>		</a:t>
            </a:r>
            <a:r>
              <a:rPr lang="en-US" sz="3600" dirty="0" smtClean="0"/>
              <a:t>sign up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Tuesday, May 13</a:t>
            </a:r>
            <a:r>
              <a:rPr lang="en-US" sz="36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</a:t>
            </a:r>
          </a:p>
          <a:p>
            <a:r>
              <a:rPr lang="en-US" sz="3600" dirty="0" smtClean="0"/>
              <a:t>		or </a:t>
            </a:r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Wednesday, May 14</a:t>
            </a:r>
            <a:r>
              <a:rPr lang="en-US" sz="36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dirty="0" smtClean="0">
                <a:solidFill>
                  <a:schemeClr val="accent1"/>
                </a:solidFill>
              </a:rPr>
              <a:t>  </a:t>
            </a:r>
            <a:endParaRPr lang="en-US" sz="3600" dirty="0" smtClean="0"/>
          </a:p>
          <a:p>
            <a:r>
              <a:rPr lang="en-US" sz="3600" dirty="0" smtClean="0"/>
              <a:t>CMS submission due:</a:t>
            </a:r>
          </a:p>
          <a:p>
            <a:pPr lvl="1"/>
            <a:r>
              <a:rPr lang="en-US" sz="36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Due 6:30pm Wednesday, </a:t>
            </a:r>
            <a:r>
              <a:rPr lang="en-US" sz="36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May </a:t>
            </a:r>
            <a:r>
              <a:rPr lang="en-US" sz="36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14</a:t>
            </a:r>
            <a:r>
              <a:rPr lang="en-US" sz="3600" baseline="300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th</a:t>
            </a:r>
            <a:r>
              <a:rPr lang="en-US" sz="360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</a:t>
            </a:r>
            <a:endParaRPr lang="en-US" sz="36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1279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Multi-core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err="1" smtClean="0">
                <a:latin typeface="Helvetica" charset="0"/>
              </a:rPr>
              <a:t>Westmere</a:t>
            </a:r>
            <a:endParaRPr lang="en-US" sz="28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1.17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240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>
                <a:latin typeface="Helvetica" charset="0"/>
              </a:rPr>
              <a:t>3</a:t>
            </a:r>
            <a:r>
              <a:rPr lang="en-US" dirty="0" smtClean="0">
                <a:latin typeface="Helvetica" charset="0"/>
              </a:rPr>
              <a:t>2 nanometer: transistor gate width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Six processing cores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Release date: January 2010</a:t>
            </a:r>
            <a:endParaRPr lang="en-US" dirty="0">
              <a:latin typeface="Helvetica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90923" y="1072621"/>
            <a:ext cx="5053077" cy="269570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220738" y="3796237"/>
            <a:ext cx="3789782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</a:t>
            </a:r>
            <a:r>
              <a:rPr lang="en-US" sz="1000" dirty="0" err="1"/>
              <a:t>www.theregister.co.uk</a:t>
            </a:r>
            <a:r>
              <a:rPr lang="en-US" sz="1000" dirty="0"/>
              <a:t>/2010/02/03/</a:t>
            </a:r>
            <a:r>
              <a:rPr lang="en-US" sz="1000" dirty="0" err="1"/>
              <a:t>intel_westmere_ep_preview</a:t>
            </a:r>
            <a:r>
              <a:rPr lang="en-US" sz="1000" dirty="0"/>
              <a:t>/</a:t>
            </a:r>
          </a:p>
        </p:txBody>
      </p:sp>
      <p:pic>
        <p:nvPicPr>
          <p:cNvPr id="8" name="Picture 4" descr="transistor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504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277090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0610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Multi-core</a:t>
            </a:r>
            <a:endParaRPr lang="en-US" dirty="0"/>
          </a:p>
        </p:txBody>
      </p:sp>
      <p:sp>
        <p:nvSpPr>
          <p:cNvPr id="122061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0" y="4523183"/>
            <a:ext cx="4984750" cy="2055813"/>
          </a:xfrm>
        </p:spPr>
        <p:txBody>
          <a:bodyPr/>
          <a:lstStyle/>
          <a:p>
            <a:r>
              <a:rPr lang="en-US" sz="2800" dirty="0"/>
              <a:t>The first transistor</a:t>
            </a:r>
          </a:p>
          <a:p>
            <a:pPr lvl="1"/>
            <a:r>
              <a:rPr lang="en-US" sz="2400" dirty="0"/>
              <a:t>on a workbench at </a:t>
            </a:r>
            <a:endParaRPr lang="en-US" sz="2400" dirty="0" smtClean="0"/>
          </a:p>
          <a:p>
            <a:pPr marL="457200" lvl="1" indent="0">
              <a:buNone/>
            </a:pPr>
            <a:r>
              <a:rPr lang="en-US" sz="2400" dirty="0"/>
              <a:t>	</a:t>
            </a:r>
            <a:r>
              <a:rPr lang="en-US" sz="2400" dirty="0" smtClean="0"/>
              <a:t>AT</a:t>
            </a:r>
            <a:r>
              <a:rPr lang="en-US" sz="2400" dirty="0"/>
              <a:t>&amp;T Bell Labs in </a:t>
            </a:r>
            <a:r>
              <a:rPr lang="en-US" sz="2400" dirty="0" smtClean="0"/>
              <a:t>1947</a:t>
            </a:r>
          </a:p>
          <a:p>
            <a:pPr lvl="1"/>
            <a:r>
              <a:rPr lang="en-US" sz="2400" dirty="0"/>
              <a:t>Bardeen, Brattain, and Shockley</a:t>
            </a:r>
          </a:p>
        </p:txBody>
      </p:sp>
      <p:sp>
        <p:nvSpPr>
          <p:cNvPr id="1220614" name="Rectangle 6"/>
          <p:cNvSpPr>
            <a:spLocks noChangeArrowheads="1"/>
          </p:cNvSpPr>
          <p:nvPr/>
        </p:nvSpPr>
        <p:spPr bwMode="auto">
          <a:xfrm>
            <a:off x="4493503" y="4523183"/>
            <a:ext cx="4535368" cy="20558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lIns="0" tIns="0" rIns="0" bIns="0"/>
          <a:lstStyle/>
          <a:p>
            <a:pPr marL="342900" indent="-342900">
              <a:spcBef>
                <a:spcPct val="20000"/>
              </a:spcBef>
              <a:buClr>
                <a:schemeClr val="tx2"/>
              </a:buClr>
              <a:buFontTx/>
              <a:buChar char="•"/>
            </a:pPr>
            <a:r>
              <a:rPr lang="en-US" sz="2800" dirty="0">
                <a:latin typeface="Helvetica" charset="0"/>
              </a:rPr>
              <a:t>An Intel </a:t>
            </a:r>
            <a:r>
              <a:rPr lang="en-US" sz="2800" dirty="0" smtClean="0">
                <a:latin typeface="Helvetica" charset="0"/>
              </a:rPr>
              <a:t>Ivy Bridge</a:t>
            </a:r>
            <a:endParaRPr lang="en-US" sz="2800" dirty="0">
              <a:latin typeface="Helvetica" charset="0"/>
            </a:endParaRP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1.4 billion transistors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160 square millimeters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>
                <a:latin typeface="Helvetica" charset="0"/>
              </a:rPr>
              <a:t>22 nanometer: transistor gate </a:t>
            </a:r>
            <a:r>
              <a:rPr lang="en-US" dirty="0" smtClean="0">
                <a:latin typeface="Helvetica" charset="0"/>
              </a:rPr>
              <a:t>width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Up to eight processing cores</a:t>
            </a:r>
          </a:p>
          <a:p>
            <a:pPr marL="742950" lvl="1" indent="-285750">
              <a:spcBef>
                <a:spcPct val="20000"/>
              </a:spcBef>
              <a:buClr>
                <a:schemeClr val="tx2"/>
              </a:buClr>
              <a:buFontTx/>
              <a:buChar char="–"/>
            </a:pPr>
            <a:r>
              <a:rPr lang="en-US" dirty="0" smtClean="0">
                <a:latin typeface="Helvetica" charset="0"/>
              </a:rPr>
              <a:t>Release date: April 2012</a:t>
            </a:r>
            <a:endParaRPr lang="en-US" dirty="0">
              <a:latin typeface="Helvetica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3200400" y="3581400"/>
            <a:ext cx="608371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dirty="0"/>
              <a:t>http://forwardthinking.pcmag.com/none/296972-intel-releases-ivy-bridge-first-processor-with-tri-gate-transistor</a:t>
            </a:r>
          </a:p>
        </p:txBody>
      </p:sp>
      <p:pic>
        <p:nvPicPr>
          <p:cNvPr id="1220612" name="Picture 4" descr="transistor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3504"/>
            <a:ext cx="3200399" cy="320039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2.pcmag.com/media/images/342604-ivy-bridge-core.jpg?thumb=y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056" b="28051"/>
          <a:stretch/>
        </p:blipFill>
        <p:spPr bwMode="auto">
          <a:xfrm>
            <a:off x="3360792" y="1267096"/>
            <a:ext cx="5664376" cy="23143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848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Cloud Computing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78191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on-demand network access to a shared pool of configurable computing resources (e.g., networks, servers, storage, applications, and services) that can be rapidly provisioned and released with minimal management effort or service provider </a:t>
            </a:r>
            <a:r>
              <a:rPr lang="en-US" i="1" dirty="0" smtClean="0"/>
              <a:t>interaction.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76" y="3841939"/>
            <a:ext cx="1857113" cy="190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ornel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1357" y="3688079"/>
            <a:ext cx="1142999" cy="114299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04" y="4770118"/>
            <a:ext cx="1620734" cy="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_aw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4389120"/>
            <a:ext cx="1595297" cy="583645"/>
          </a:xfrm>
          <a:prstGeom prst="rect">
            <a:avLst/>
          </a:prstGeom>
        </p:spPr>
      </p:pic>
      <p:pic>
        <p:nvPicPr>
          <p:cNvPr id="10" name="Picture 9" descr="rackspace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44" y="5041580"/>
            <a:ext cx="2204838" cy="388417"/>
          </a:xfrm>
          <a:prstGeom prst="rect">
            <a:avLst/>
          </a:prstGeom>
        </p:spPr>
      </p:pic>
      <p:pic>
        <p:nvPicPr>
          <p:cNvPr id="11" name="Picture 10" descr="gogrid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4" y="5995255"/>
            <a:ext cx="1512436" cy="265542"/>
          </a:xfrm>
          <a:prstGeom prst="rect">
            <a:avLst/>
          </a:prstGeom>
        </p:spPr>
      </p:pic>
      <p:pic>
        <p:nvPicPr>
          <p:cNvPr id="12" name="Picture 11" descr="nirvanix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60" y="5760681"/>
            <a:ext cx="2697346" cy="500116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5041580"/>
            <a:ext cx="28575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3982196"/>
            <a:ext cx="1638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5" name="Picture 4" descr="http://cdn.sheknows.com/articles/2011/08/Apple-iClou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10" y="3884649"/>
            <a:ext cx="955334" cy="10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2" descr="https://encrypted-tbn1.gstatic.com/images?q=tbn:ANd9GcTI1PI9fcSzmWeVFNfjQ1dsPYo7A2Jq4Qp9sHtBi50wRZHRy2R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7" y="3982196"/>
            <a:ext cx="857771" cy="5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9" name="TextBox 18"/>
          <p:cNvSpPr txBox="1"/>
          <p:nvPr/>
        </p:nvSpPr>
        <p:spPr>
          <a:xfrm>
            <a:off x="4606979" y="4472396"/>
            <a:ext cx="1054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SEATTLE</a:t>
            </a:r>
            <a:endParaRPr lang="en-US" sz="2000" b="1" dirty="0"/>
          </a:p>
        </p:txBody>
      </p:sp>
    </p:spTree>
    <p:extLst>
      <p:ext uri="{BB962C8B-B14F-4D97-AF65-F5344CB8AC3E}">
        <p14:creationId xmlns:p14="http://schemas.microsoft.com/office/powerpoint/2010/main" val="24983189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on-demand network access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to a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 shared pool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of configurable computing resources (e.g., networks, servers, storage, applications, and services) that can be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rapidly provisioned and released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with minimal management effort or service provider interaction. </a:t>
            </a:r>
          </a:p>
          <a:p>
            <a:endParaRPr lang="en-US" dirty="0" smtClean="0"/>
          </a:p>
        </p:txBody>
      </p:sp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58676" y="3841939"/>
            <a:ext cx="1857113" cy="19035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7" name="Picture 6" descr="cornell_logo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51357" y="3688079"/>
            <a:ext cx="1142999" cy="1142999"/>
          </a:xfrm>
          <a:prstGeom prst="rect">
            <a:avLst/>
          </a:prstGeom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96204" y="4770118"/>
            <a:ext cx="1620734" cy="5762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Picture 8" descr="logo_aws.gif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45919" y="4389120"/>
            <a:ext cx="1595297" cy="583645"/>
          </a:xfrm>
          <a:prstGeom prst="rect">
            <a:avLst/>
          </a:prstGeom>
        </p:spPr>
      </p:pic>
      <p:pic>
        <p:nvPicPr>
          <p:cNvPr id="10" name="Picture 9" descr="rackspace_logo.png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09544" y="5041580"/>
            <a:ext cx="2204838" cy="388417"/>
          </a:xfrm>
          <a:prstGeom prst="rect">
            <a:avLst/>
          </a:prstGeom>
        </p:spPr>
      </p:pic>
      <p:pic>
        <p:nvPicPr>
          <p:cNvPr id="11" name="Picture 10" descr="gogrid_logo.png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23844" y="5995255"/>
            <a:ext cx="1512436" cy="265542"/>
          </a:xfrm>
          <a:prstGeom prst="rect">
            <a:avLst/>
          </a:prstGeom>
        </p:spPr>
      </p:pic>
      <p:pic>
        <p:nvPicPr>
          <p:cNvPr id="12" name="Picture 11" descr="nirvanix_logo.pn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51360" y="5760681"/>
            <a:ext cx="2697346" cy="500116"/>
          </a:xfrm>
          <a:prstGeom prst="rect">
            <a:avLst/>
          </a:prstGeom>
        </p:spPr>
      </p:pic>
      <p:pic>
        <p:nvPicPr>
          <p:cNvPr id="13" name="Picture 7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0090" y="5041580"/>
            <a:ext cx="2857500" cy="16097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" y="3982196"/>
            <a:ext cx="1638300" cy="16764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pic>
        <p:nvPicPr>
          <p:cNvPr id="16" name="Picture 4" descr="http://cdn.sheknows.com/articles/2011/08/Apple-iCloud.jpg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8510" y="3884649"/>
            <a:ext cx="955334" cy="10971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7" name="Picture 2" descr="https://encrypted-tbn1.gstatic.com/images?q=tbn:ANd9GcTI1PI9fcSzmWeVFNfjQ1dsPYo7A2Jq4Qp9sHtBi50wRZHRy2RB"/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71147" y="3982196"/>
            <a:ext cx="857771" cy="5940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8" name="TextBox 17"/>
          <p:cNvSpPr txBox="1"/>
          <p:nvPr/>
        </p:nvSpPr>
        <p:spPr>
          <a:xfrm>
            <a:off x="4606979" y="4472396"/>
            <a:ext cx="105426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b="1" dirty="0" smtClean="0"/>
              <a:t>SEATTLE</a:t>
            </a:r>
            <a:endParaRPr lang="en-US" sz="2000" b="1" dirty="0"/>
          </a:p>
        </p:txBody>
      </p:sp>
      <p:sp>
        <p:nvSpPr>
          <p:cNvPr id="20" name="Oval 19"/>
          <p:cNvSpPr/>
          <p:nvPr/>
        </p:nvSpPr>
        <p:spPr>
          <a:xfrm>
            <a:off x="5935579" y="1411705"/>
            <a:ext cx="1299410" cy="545432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7237205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6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18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1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4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0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3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9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6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9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dissolve">
                                      <p:cBhvr>
                                        <p:cTn id="39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20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0" y="852714"/>
            <a:ext cx="9144000" cy="5677755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i="1" dirty="0" smtClean="0"/>
              <a:t>ubiquitous</a:t>
            </a:r>
            <a:r>
              <a:rPr lang="en-US" i="1" dirty="0"/>
              <a:t>, convenient,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on-demand network access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to a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shared pool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of configurable computing resources (e.g., networks, servers, storage, applications, and services) that can be </a:t>
            </a:r>
            <a:r>
              <a:rPr lang="en-US" i="1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rapidly provisioned and released</a:t>
            </a:r>
            <a:r>
              <a:rPr lang="en-US" i="1" dirty="0">
                <a:solidFill>
                  <a:srgbClr val="FF0000"/>
                </a:solidFill>
              </a:rPr>
              <a:t> </a:t>
            </a:r>
            <a:r>
              <a:rPr lang="en-US" i="1" dirty="0"/>
              <a:t>with minimal management effort or service provider interaction. </a:t>
            </a:r>
            <a:endParaRPr lang="en-US" i="1" dirty="0" smtClean="0"/>
          </a:p>
          <a:p>
            <a:r>
              <a:rPr lang="en-US" dirty="0" smtClean="0"/>
              <a:t>Requires fundamentals in systems</a:t>
            </a:r>
          </a:p>
          <a:p>
            <a:pPr lvl="1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Computation </a:t>
            </a:r>
            <a:endParaRPr lang="en-US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Networking</a:t>
            </a: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Storage</a:t>
            </a: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>
          <a:noFill/>
        </p:spPr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4" name="TextBox 3"/>
          <p:cNvSpPr txBox="1"/>
          <p:nvPr/>
        </p:nvSpPr>
        <p:spPr>
          <a:xfrm>
            <a:off x="2659779" y="3564374"/>
            <a:ext cx="218316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NIST Cloud Definition</a:t>
            </a:r>
            <a:endParaRPr lang="en-US" dirty="0"/>
          </a:p>
        </p:txBody>
      </p:sp>
      <p:sp>
        <p:nvSpPr>
          <p:cNvPr id="5" name="Oval 4"/>
          <p:cNvSpPr/>
          <p:nvPr/>
        </p:nvSpPr>
        <p:spPr>
          <a:xfrm>
            <a:off x="5935579" y="1411705"/>
            <a:ext cx="1299410" cy="545432"/>
          </a:xfrm>
          <a:prstGeom prst="ellipse">
            <a:avLst/>
          </a:prstGeom>
          <a:noFill/>
          <a:ln w="25400">
            <a:solidFill>
              <a:schemeClr val="accent5">
                <a:lumMod val="60000"/>
                <a:lumOff val="40000"/>
              </a:schemeClr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91339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/>
              <a:t>Large organizations </a:t>
            </a:r>
            <a:r>
              <a:rPr lang="en-US" strike="sngStrike" dirty="0"/>
              <a:t>considering</a:t>
            </a:r>
            <a:r>
              <a:rPr lang="en-US" dirty="0"/>
              <a:t> using the cloud </a:t>
            </a:r>
          </a:p>
          <a:p>
            <a:pPr lvl="1"/>
            <a:r>
              <a:rPr lang="en-US" dirty="0" smtClean="0"/>
              <a:t>New York Times</a:t>
            </a:r>
          </a:p>
          <a:p>
            <a:pPr lvl="1"/>
            <a:r>
              <a:rPr lang="en-US" dirty="0" smtClean="0"/>
              <a:t>Netflix</a:t>
            </a:r>
          </a:p>
          <a:p>
            <a:pPr lvl="1"/>
            <a:r>
              <a:rPr lang="en-US" dirty="0" smtClean="0"/>
              <a:t>Nintendo</a:t>
            </a:r>
          </a:p>
          <a:p>
            <a:pPr lvl="1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Cornell</a:t>
            </a:r>
          </a:p>
          <a:p>
            <a:pPr lvl="1"/>
            <a:r>
              <a:rPr lang="en-US" dirty="0"/>
              <a:t>Library of </a:t>
            </a:r>
            <a:r>
              <a:rPr lang="en-US" dirty="0" smtClean="0"/>
              <a:t>Congress</a:t>
            </a:r>
          </a:p>
          <a:p>
            <a:pPr lvl="1"/>
            <a:endParaRPr lang="en-US" dirty="0"/>
          </a:p>
          <a:p>
            <a:r>
              <a:rPr lang="en-US" dirty="0"/>
              <a:t>The more data you have, the harder it is to move</a:t>
            </a:r>
          </a:p>
          <a:p>
            <a:pPr lvl="1"/>
            <a:r>
              <a:rPr lang="en-US" dirty="0"/>
              <a:t>Switching providers entails paying for bandwidth </a:t>
            </a:r>
            <a:r>
              <a:rPr lang="en-US" i="1" dirty="0"/>
              <a:t>twice</a:t>
            </a:r>
          </a:p>
          <a:p>
            <a:pPr lvl="1"/>
            <a:r>
              <a:rPr lang="en-US" dirty="0"/>
              <a:t>Inhibits opportunistic migration</a:t>
            </a:r>
          </a:p>
          <a:p>
            <a:endParaRPr lang="en-US" dirty="0" smtClean="0"/>
          </a:p>
          <a:p>
            <a:pPr lvl="1"/>
            <a:endParaRPr lang="en-US" dirty="0" smtClean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097271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Cloud Computing</a:t>
            </a:r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"/>
          </p:nvPr>
        </p:nvSpPr>
        <p:spPr/>
        <p:txBody>
          <a:bodyPr/>
          <a:lstStyle/>
          <a:p>
            <a:r>
              <a:rPr lang="en-US" dirty="0" smtClean="0"/>
              <a:t>How hard is to program with a </a:t>
            </a:r>
            <a:r>
              <a:rPr lang="en-US" dirty="0" err="1" smtClean="0"/>
              <a:t>ExaByte</a:t>
            </a:r>
            <a:r>
              <a:rPr lang="en-US" dirty="0" smtClean="0"/>
              <a:t> of data?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3596" y="1588532"/>
            <a:ext cx="8031816" cy="4648200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5424208" y="6236732"/>
            <a:ext cx="336120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Titan tech boom, randy </a:t>
            </a:r>
            <a:r>
              <a:rPr lang="en-US" dirty="0" err="1" smtClean="0"/>
              <a:t>katz</a:t>
            </a:r>
            <a:r>
              <a:rPr lang="en-US" dirty="0" smtClean="0"/>
              <a:t>, 2008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452310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Title 1"/>
          <p:cNvSpPr>
            <a:spLocks noGrp="1"/>
          </p:cNvSpPr>
          <p:nvPr>
            <p:ph type="title"/>
          </p:nvPr>
        </p:nvSpPr>
        <p:spPr>
          <a:xfrm>
            <a:off x="533400" y="0"/>
            <a:ext cx="7772400" cy="5334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1507" name="Content Placeholder 2"/>
          <p:cNvSpPr>
            <a:spLocks noGrp="1"/>
          </p:cNvSpPr>
          <p:nvPr>
            <p:ph sz="quarter" idx="1"/>
          </p:nvPr>
        </p:nvSpPr>
        <p:spPr>
          <a:xfrm>
            <a:off x="381000" y="990600"/>
            <a:ext cx="8229600" cy="4724400"/>
          </a:xfrm>
        </p:spPr>
        <p:txBody>
          <a:bodyPr/>
          <a:lstStyle/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Datacenters are becoming a commodity</a:t>
            </a:r>
          </a:p>
          <a:p>
            <a:r>
              <a:rPr lang="en-US" dirty="0">
                <a:latin typeface="Arial" charset="0"/>
                <a:ea typeface="ＭＳ Ｐゴシック" charset="0"/>
                <a:cs typeface="ＭＳ Ｐゴシック" charset="0"/>
              </a:rPr>
              <a:t>Order online and have it delivered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Datacenter in a box: already set up with commodity hardware &amp; software (Intel, Linux, petabyte of storage)</a:t>
            </a:r>
          </a:p>
          <a:p>
            <a:pPr lvl="1"/>
            <a:r>
              <a:rPr lang="en-US" dirty="0">
                <a:latin typeface="Arial" charset="0"/>
                <a:ea typeface="ＭＳ Ｐゴシック" charset="0"/>
              </a:rPr>
              <a:t>Plug data, power &amp; cooling and turn on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typically connected via optical fiber</a:t>
            </a:r>
          </a:p>
          <a:p>
            <a:pPr lvl="2"/>
            <a:r>
              <a:rPr lang="en-US" dirty="0">
                <a:latin typeface="Arial" charset="0"/>
                <a:ea typeface="ＭＳ Ｐゴシック" charset="0"/>
              </a:rPr>
              <a:t>may have network of such datacenters</a:t>
            </a:r>
          </a:p>
        </p:txBody>
      </p:sp>
      <p:pic>
        <p:nvPicPr>
          <p:cNvPr id="4" name="Content Placeholder 3" descr="Cntanr_34open-2.1024x768.jp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43000" y="4572000"/>
            <a:ext cx="3276600" cy="2182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15200" y="95250"/>
            <a:ext cx="1752600" cy="1166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08825" y="3657600"/>
            <a:ext cx="2035175" cy="312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277001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 nodeType="after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 = Network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of Datacenters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33800"/>
            <a:ext cx="3454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429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847850"/>
            <a:ext cx="28622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368675"/>
            <a:ext cx="22907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31369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4800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53167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4572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Prelim3 Results</a:t>
            </a:r>
          </a:p>
          <a:p>
            <a:pPr lvl="1"/>
            <a:r>
              <a:rPr lang="en-US" dirty="0" smtClean="0"/>
              <a:t>Mean 58 ± 16.2 (median 60), Max 93</a:t>
            </a:r>
          </a:p>
          <a:p>
            <a:pPr lvl="1"/>
            <a:r>
              <a:rPr lang="en-US" dirty="0" smtClean="0"/>
              <a:t>Pickup in Homework </a:t>
            </a:r>
            <a:r>
              <a:rPr lang="en-US" dirty="0" err="1" smtClean="0"/>
              <a:t>Passback</a:t>
            </a:r>
            <a:r>
              <a:rPr lang="en-US" dirty="0" smtClean="0"/>
              <a:t> Room (216 Gates)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1658" y="2057400"/>
            <a:ext cx="8520684" cy="45034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680214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8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r>
              <a:rPr lang="en-US" sz="3800" dirty="0" smtClean="0"/>
              <a:t>Cloud Computing</a:t>
            </a:r>
            <a:endParaRPr lang="en-US" sz="3800" dirty="0"/>
          </a:p>
        </p:txBody>
      </p:sp>
      <p:sp>
        <p:nvSpPr>
          <p:cNvPr id="12" name="Rectangle 3"/>
          <p:cNvSpPr txBox="1">
            <a:spLocks noChangeArrowheads="1"/>
          </p:cNvSpPr>
          <p:nvPr/>
        </p:nvSpPr>
        <p:spPr>
          <a:xfrm>
            <a:off x="76199" y="872128"/>
            <a:ext cx="8876379" cy="5428346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dirty="0" smtClean="0"/>
              <a:t>How to optimize a global network of data centers?</a:t>
            </a:r>
          </a:p>
        </p:txBody>
      </p:sp>
      <p:grpSp>
        <p:nvGrpSpPr>
          <p:cNvPr id="40" name="Group 39"/>
          <p:cNvGrpSpPr/>
          <p:nvPr/>
        </p:nvGrpSpPr>
        <p:grpSpPr>
          <a:xfrm>
            <a:off x="949483" y="2880919"/>
            <a:ext cx="6674088" cy="3946100"/>
            <a:chOff x="1124176" y="4223163"/>
            <a:chExt cx="6723063" cy="3112430"/>
          </a:xfrm>
        </p:grpSpPr>
        <p:pic>
          <p:nvPicPr>
            <p:cNvPr id="41" name="Picture 40" descr="MC910216337.PNG"/>
            <p:cNvPicPr>
              <a:picLocks noChangeAspect="1"/>
            </p:cNvPicPr>
            <p:nvPr/>
          </p:nvPicPr>
          <p:blipFill>
            <a:blip r:embed="rId3"/>
            <a:stretch>
              <a:fillRect/>
            </a:stretch>
          </p:blipFill>
          <p:spPr>
            <a:xfrm>
              <a:off x="1192779" y="4223163"/>
              <a:ext cx="6654460" cy="3112430"/>
            </a:xfrm>
            <a:prstGeom prst="rect">
              <a:avLst/>
            </a:prstGeom>
          </p:spPr>
        </p:pic>
        <p:pic>
          <p:nvPicPr>
            <p:cNvPr id="42" name="Picture 41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406583" y="5449019"/>
              <a:ext cx="617424" cy="286119"/>
            </a:xfrm>
            <a:prstGeom prst="rect">
              <a:avLst/>
            </a:prstGeom>
          </p:spPr>
        </p:pic>
        <p:pic>
          <p:nvPicPr>
            <p:cNvPr id="43" name="Picture 42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514748" y="5677694"/>
              <a:ext cx="617424" cy="286119"/>
            </a:xfrm>
            <a:prstGeom prst="rect">
              <a:avLst/>
            </a:prstGeom>
          </p:spPr>
        </p:pic>
        <p:pic>
          <p:nvPicPr>
            <p:cNvPr id="44" name="Picture 43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3799681" y="5048836"/>
              <a:ext cx="617424" cy="286119"/>
            </a:xfrm>
            <a:prstGeom prst="rect">
              <a:avLst/>
            </a:prstGeom>
          </p:spPr>
        </p:pic>
        <p:pic>
          <p:nvPicPr>
            <p:cNvPr id="45" name="Picture 44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417105" y="4820161"/>
              <a:ext cx="617424" cy="286119"/>
            </a:xfrm>
            <a:prstGeom prst="rect">
              <a:avLst/>
            </a:prstGeom>
          </p:spPr>
        </p:pic>
        <p:pic>
          <p:nvPicPr>
            <p:cNvPr id="46" name="Picture 45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427627" y="5048836"/>
              <a:ext cx="617424" cy="286119"/>
            </a:xfrm>
            <a:prstGeom prst="rect">
              <a:avLst/>
            </a:prstGeom>
          </p:spPr>
        </p:pic>
        <p:pic>
          <p:nvPicPr>
            <p:cNvPr id="47" name="Picture 46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535792" y="4991667"/>
              <a:ext cx="617424" cy="286119"/>
            </a:xfrm>
            <a:prstGeom prst="rect">
              <a:avLst/>
            </a:prstGeom>
          </p:spPr>
        </p:pic>
        <p:pic>
          <p:nvPicPr>
            <p:cNvPr id="48" name="Picture 47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1124176" y="4591485"/>
              <a:ext cx="617424" cy="286119"/>
            </a:xfrm>
            <a:prstGeom prst="rect">
              <a:avLst/>
            </a:prstGeom>
          </p:spPr>
        </p:pic>
        <p:pic>
          <p:nvPicPr>
            <p:cNvPr id="49" name="Picture 48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2359024" y="5963539"/>
              <a:ext cx="617424" cy="286119"/>
            </a:xfrm>
            <a:prstGeom prst="rect">
              <a:avLst/>
            </a:prstGeom>
          </p:spPr>
        </p:pic>
        <p:pic>
          <p:nvPicPr>
            <p:cNvPr id="50" name="Picture 49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5994966" y="6706735"/>
              <a:ext cx="617424" cy="286119"/>
            </a:xfrm>
            <a:prstGeom prst="rect">
              <a:avLst/>
            </a:prstGeom>
          </p:spPr>
        </p:pic>
        <p:pic>
          <p:nvPicPr>
            <p:cNvPr id="51" name="Picture 50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4142694" y="5620526"/>
              <a:ext cx="617424" cy="286119"/>
            </a:xfrm>
            <a:prstGeom prst="rect">
              <a:avLst/>
            </a:prstGeom>
          </p:spPr>
        </p:pic>
        <p:pic>
          <p:nvPicPr>
            <p:cNvPr id="52" name="Picture 51" descr="container.png"/>
            <p:cNvPicPr>
              <a:picLocks noChangeAspect="1"/>
            </p:cNvPicPr>
            <p:nvPr/>
          </p:nvPicPr>
          <p:blipFill>
            <a:blip r:embed="rId4" cstate="print"/>
            <a:stretch>
              <a:fillRect/>
            </a:stretch>
          </p:blipFill>
          <p:spPr>
            <a:xfrm>
              <a:off x="6132172" y="4877330"/>
              <a:ext cx="617424" cy="286119"/>
            </a:xfrm>
            <a:prstGeom prst="rect">
              <a:avLst/>
            </a:prstGeom>
          </p:spPr>
        </p:pic>
        <p:cxnSp>
          <p:nvCxnSpPr>
            <p:cNvPr id="53" name="Straight Connector 52"/>
            <p:cNvCxnSpPr>
              <a:stCxn id="48" idx="2"/>
              <a:endCxn id="47" idx="0"/>
            </p:cNvCxnSpPr>
            <p:nvPr/>
          </p:nvCxnSpPr>
          <p:spPr>
            <a:xfrm rot="16200000" flipH="1">
              <a:off x="1581664" y="4728828"/>
              <a:ext cx="114063" cy="411616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4" name="Straight Connector 53"/>
            <p:cNvCxnSpPr>
              <a:stCxn id="47" idx="3"/>
              <a:endCxn id="46" idx="1"/>
            </p:cNvCxnSpPr>
            <p:nvPr/>
          </p:nvCxnSpPr>
          <p:spPr>
            <a:xfrm>
              <a:off x="2153216" y="5134727"/>
              <a:ext cx="274411" cy="57169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5" name="Straight Connector 54"/>
            <p:cNvCxnSpPr>
              <a:stCxn id="47" idx="2"/>
              <a:endCxn id="49" idx="0"/>
            </p:cNvCxnSpPr>
            <p:nvPr/>
          </p:nvCxnSpPr>
          <p:spPr>
            <a:xfrm rot="16200000" flipH="1">
              <a:off x="1913244" y="5209047"/>
              <a:ext cx="685752" cy="823232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6" name="Straight Connector 55"/>
            <p:cNvCxnSpPr>
              <a:stCxn id="46" idx="3"/>
              <a:endCxn id="44" idx="1"/>
            </p:cNvCxnSpPr>
            <p:nvPr/>
          </p:nvCxnSpPr>
          <p:spPr>
            <a:xfrm>
              <a:off x="3045051" y="5191896"/>
              <a:ext cx="754630" cy="119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7" name="Straight Connector 56"/>
            <p:cNvCxnSpPr>
              <a:stCxn id="49" idx="3"/>
              <a:endCxn id="44" idx="1"/>
            </p:cNvCxnSpPr>
            <p:nvPr/>
          </p:nvCxnSpPr>
          <p:spPr>
            <a:xfrm flipV="1">
              <a:off x="2976448" y="5191896"/>
              <a:ext cx="823232" cy="914703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8" name="Straight Connector 57"/>
            <p:cNvCxnSpPr>
              <a:stCxn id="49" idx="3"/>
              <a:endCxn id="51" idx="1"/>
            </p:cNvCxnSpPr>
            <p:nvPr/>
          </p:nvCxnSpPr>
          <p:spPr>
            <a:xfrm flipV="1">
              <a:off x="2976448" y="5763585"/>
              <a:ext cx="1166246" cy="343013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59" name="Straight Connector 58"/>
            <p:cNvCxnSpPr>
              <a:stCxn id="44" idx="3"/>
              <a:endCxn id="45" idx="2"/>
            </p:cNvCxnSpPr>
            <p:nvPr/>
          </p:nvCxnSpPr>
          <p:spPr>
            <a:xfrm flipV="1">
              <a:off x="4417105" y="5106280"/>
              <a:ext cx="308712" cy="85616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0" name="Straight Connector 59"/>
            <p:cNvCxnSpPr>
              <a:stCxn id="45" idx="3"/>
              <a:endCxn id="52" idx="1"/>
            </p:cNvCxnSpPr>
            <p:nvPr/>
          </p:nvCxnSpPr>
          <p:spPr>
            <a:xfrm>
              <a:off x="5034529" y="4963220"/>
              <a:ext cx="1097643" cy="57169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1" name="Straight Connector 60"/>
            <p:cNvCxnSpPr>
              <a:stCxn id="43" idx="0"/>
              <a:endCxn id="52" idx="2"/>
            </p:cNvCxnSpPr>
            <p:nvPr/>
          </p:nvCxnSpPr>
          <p:spPr>
            <a:xfrm rot="5400000" flipH="1" flipV="1">
              <a:off x="5875049" y="5111860"/>
              <a:ext cx="514246" cy="617424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2" name="Straight Connector 61"/>
            <p:cNvCxnSpPr>
              <a:stCxn id="52" idx="2"/>
              <a:endCxn id="42" idx="0"/>
            </p:cNvCxnSpPr>
            <p:nvPr/>
          </p:nvCxnSpPr>
          <p:spPr>
            <a:xfrm rot="16200000" flipH="1">
              <a:off x="6435304" y="5169028"/>
              <a:ext cx="285570" cy="274411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3" name="Straight Connector 62"/>
            <p:cNvCxnSpPr>
              <a:stCxn id="42" idx="2"/>
              <a:endCxn id="50" idx="0"/>
            </p:cNvCxnSpPr>
            <p:nvPr/>
          </p:nvCxnSpPr>
          <p:spPr>
            <a:xfrm rot="5400000">
              <a:off x="6023688" y="6015128"/>
              <a:ext cx="971597" cy="411616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4" name="Straight Connector 63"/>
            <p:cNvCxnSpPr>
              <a:stCxn id="43" idx="2"/>
              <a:endCxn id="50" idx="0"/>
            </p:cNvCxnSpPr>
            <p:nvPr/>
          </p:nvCxnSpPr>
          <p:spPr>
            <a:xfrm rot="16200000" flipH="1">
              <a:off x="5692108" y="6095165"/>
              <a:ext cx="742921" cy="480219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5" name="Straight Connector 64"/>
            <p:cNvCxnSpPr>
              <a:stCxn id="43" idx="3"/>
              <a:endCxn id="42" idx="2"/>
            </p:cNvCxnSpPr>
            <p:nvPr/>
          </p:nvCxnSpPr>
          <p:spPr>
            <a:xfrm flipV="1">
              <a:off x="6132172" y="5735138"/>
              <a:ext cx="583123" cy="85616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6" name="Straight Connector 65"/>
            <p:cNvCxnSpPr>
              <a:stCxn id="43" idx="1"/>
              <a:endCxn id="51" idx="3"/>
            </p:cNvCxnSpPr>
            <p:nvPr/>
          </p:nvCxnSpPr>
          <p:spPr>
            <a:xfrm rot="10800000">
              <a:off x="4760118" y="5763585"/>
              <a:ext cx="754630" cy="57169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  <p:cxnSp>
          <p:nvCxnSpPr>
            <p:cNvPr id="67" name="Straight Connector 66"/>
            <p:cNvCxnSpPr>
              <a:stCxn id="44" idx="2"/>
              <a:endCxn id="51" idx="0"/>
            </p:cNvCxnSpPr>
            <p:nvPr/>
          </p:nvCxnSpPr>
          <p:spPr>
            <a:xfrm rot="16200000" flipH="1">
              <a:off x="4137114" y="5306234"/>
              <a:ext cx="285570" cy="343013"/>
            </a:xfrm>
            <a:prstGeom prst="line">
              <a:avLst/>
            </a:prstGeom>
            <a:ln w="57150"/>
          </p:spPr>
          <p:style>
            <a:lnRef idx="2">
              <a:schemeClr val="accent6"/>
            </a:lnRef>
            <a:fillRef idx="0">
              <a:schemeClr val="accent6"/>
            </a:fillRef>
            <a:effectRef idx="1">
              <a:schemeClr val="accent6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4597525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372600" cy="4572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 = Network </a:t>
            </a:r>
            <a:r>
              <a:rPr lang="en-US" dirty="0">
                <a:latin typeface="Times New Roman" charset="0"/>
                <a:ea typeface="ＭＳ Ｐゴシック" charset="0"/>
                <a:cs typeface="ＭＳ Ｐゴシック" charset="0"/>
              </a:rPr>
              <a:t>of Datacenters</a:t>
            </a:r>
          </a:p>
        </p:txBody>
      </p:sp>
      <p:pic>
        <p:nvPicPr>
          <p:cNvPr id="2355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717800" y="3733800"/>
            <a:ext cx="3454400" cy="2346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6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600200"/>
            <a:ext cx="3429000" cy="2317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53138" y="1847850"/>
            <a:ext cx="2862262" cy="287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8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3038" y="3368675"/>
            <a:ext cx="2290762" cy="3108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59" name="Picture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7600" y="1371600"/>
            <a:ext cx="3136900" cy="2049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3560" name="Picture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1800" y="3048000"/>
            <a:ext cx="2387600" cy="3581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69899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76200" y="1127351"/>
            <a:ext cx="9433560" cy="5273449"/>
          </a:xfrm>
        </p:spPr>
        <p:txBody>
          <a:bodyPr>
            <a:normAutofit/>
          </a:bodyPr>
          <a:lstStyle/>
          <a:p>
            <a:r>
              <a:rPr lang="en-US" dirty="0" smtClean="0"/>
              <a:t>The promise of the Cloud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 </a:t>
            </a:r>
            <a:r>
              <a:rPr lang="en-US" dirty="0"/>
              <a:t>computer </a:t>
            </a:r>
            <a:r>
              <a:rPr lang="en-US" dirty="0" smtClean="0"/>
              <a:t>utility; a commodity</a:t>
            </a:r>
          </a:p>
          <a:p>
            <a:pPr lvl="1"/>
            <a:r>
              <a:rPr lang="en-US" dirty="0" smtClean="0"/>
              <a:t>Catalyst for technology economy</a:t>
            </a:r>
          </a:p>
          <a:p>
            <a:pPr lvl="1"/>
            <a:r>
              <a:rPr lang="en-US" dirty="0" smtClean="0"/>
              <a:t>Revolutionizing for health care, financial systems, </a:t>
            </a:r>
          </a:p>
          <a:p>
            <a:pPr marL="457200" lvl="1" indent="0">
              <a:buNone/>
            </a:pPr>
            <a:r>
              <a:rPr lang="en-US" dirty="0"/>
              <a:t> </a:t>
            </a:r>
            <a:r>
              <a:rPr lang="en-US" dirty="0" smtClean="0"/>
              <a:t>   scientific research, and society</a:t>
            </a:r>
          </a:p>
          <a:p>
            <a:pPr lvl="1"/>
            <a:endParaRPr lang="en-US" dirty="0" smtClean="0"/>
          </a:p>
          <a:p>
            <a:r>
              <a:rPr lang="en-US" dirty="0" smtClean="0"/>
              <a:t>However, cloud </a:t>
            </a:r>
            <a:r>
              <a:rPr lang="en-US" dirty="0"/>
              <a:t>platforms today </a:t>
            </a:r>
            <a:endParaRPr lang="en-US" dirty="0" smtClean="0"/>
          </a:p>
          <a:p>
            <a:pPr lvl="1"/>
            <a:r>
              <a:rPr lang="en-US" dirty="0"/>
              <a:t>E</a:t>
            </a:r>
            <a:r>
              <a:rPr lang="en-US" dirty="0" smtClean="0"/>
              <a:t>ntail significant risk: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vendor lock-in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control</a:t>
            </a:r>
          </a:p>
          <a:p>
            <a:pPr lvl="1"/>
            <a:r>
              <a:rPr lang="en-US" dirty="0" smtClean="0"/>
              <a:t>Entail inefficient processes: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energy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performance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pPr lvl="1"/>
            <a:r>
              <a:rPr lang="en-US" dirty="0" smtClean="0"/>
              <a:t>Entail poor communication: 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fiber optics </a:t>
            </a:r>
            <a:r>
              <a:rPr lang="en-US" dirty="0" err="1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vs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COTS endpoints</a:t>
            </a:r>
          </a:p>
          <a:p>
            <a:pPr lvl="1"/>
            <a:endParaRPr lang="en-US" dirty="0"/>
          </a:p>
        </p:txBody>
      </p:sp>
      <p:sp>
        <p:nvSpPr>
          <p:cNvPr id="5" name="Rectangle 2"/>
          <p:cNvSpPr txBox="1">
            <a:spLocks noChangeArrowheads="1"/>
          </p:cNvSpPr>
          <p:nvPr/>
        </p:nvSpPr>
        <p:spPr bwMode="auto">
          <a:xfrm>
            <a:off x="685800" y="457200"/>
            <a:ext cx="7620000" cy="914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+mj-lt"/>
                <a:ea typeface="ＭＳ Ｐゴシック" charset="-128"/>
                <a:cs typeface="ＭＳ Ｐゴシック" charset="-128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  <a:ea typeface="ＭＳ Ｐゴシック" charset="-128"/>
                <a:cs typeface="ＭＳ Ｐゴシック" charset="-128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200">
                <a:solidFill>
                  <a:schemeClr val="tx2"/>
                </a:solidFill>
                <a:latin typeface="Arial Unicode MS" pitchFamily="34" charset="-128"/>
              </a:defRPr>
            </a:lvl9pPr>
          </a:lstStyle>
          <a:p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  <a:latin typeface="Times New Roman" charset="0"/>
                <a:ea typeface="ＭＳ Ｐゴシック" charset="0"/>
                <a:cs typeface="ＭＳ Ｐゴシック" charset="0"/>
              </a:rPr>
              <a:t>Vision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Rectangle 2"/>
          <p:cNvSpPr>
            <a:spLocks noGrp="1" noChangeArrowheads="1"/>
          </p:cNvSpPr>
          <p:nvPr>
            <p:ph type="title"/>
          </p:nvPr>
        </p:nvSpPr>
        <p:spPr>
          <a:xfrm>
            <a:off x="685800" y="76200"/>
            <a:ext cx="7620000" cy="381000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latin typeface="Times New Roman" charset="0"/>
                <a:ea typeface="ＭＳ Ｐゴシック" charset="0"/>
                <a:cs typeface="ＭＳ Ｐゴシック" charset="0"/>
              </a:rPr>
              <a:t>Cloud Computing</a:t>
            </a:r>
            <a:endParaRPr lang="en-US" dirty="0">
              <a:latin typeface="Times New Roman" charset="0"/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57607095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>
          <a:xfrm>
            <a:off x="163285" y="852715"/>
            <a:ext cx="8980715" cy="5073082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Why don’t we save more energy in the cloud?</a:t>
            </a:r>
          </a:p>
          <a:p>
            <a:endParaRPr lang="en-US" dirty="0" smtClean="0"/>
          </a:p>
          <a:p>
            <a:r>
              <a:rPr lang="en-US" dirty="0" smtClean="0"/>
              <a:t>No </a:t>
            </a:r>
            <a:r>
              <a:rPr lang="en-US" dirty="0"/>
              <a:t>one deletes data anymore</a:t>
            </a:r>
            <a:r>
              <a:rPr lang="en-US" dirty="0" smtClean="0"/>
              <a:t>!</a:t>
            </a:r>
          </a:p>
          <a:p>
            <a:pPr lvl="1"/>
            <a:r>
              <a:rPr lang="en-US" dirty="0"/>
              <a:t>Huge amounts of seldom-accessed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Data deluge</a:t>
            </a:r>
          </a:p>
          <a:p>
            <a:pPr lvl="1"/>
            <a:r>
              <a:rPr lang="en-US" dirty="0"/>
              <a:t>Google (YouTube, Picasa, Gmail, </a:t>
            </a:r>
            <a:r>
              <a:rPr lang="en-US" dirty="0" smtClean="0"/>
              <a:t>Docs)</a:t>
            </a:r>
            <a:r>
              <a:rPr lang="en-US" dirty="0"/>
              <a:t>, Facebook, </a:t>
            </a:r>
            <a:r>
              <a:rPr lang="en-US" dirty="0" smtClean="0"/>
              <a:t>Flickr</a:t>
            </a:r>
            <a:endParaRPr lang="en-US" dirty="0"/>
          </a:p>
          <a:p>
            <a:pPr lvl="1"/>
            <a:r>
              <a:rPr lang="en-US" dirty="0"/>
              <a:t>100 GB per second </a:t>
            </a:r>
            <a:r>
              <a:rPr lang="en-US" dirty="0" smtClean="0"/>
              <a:t>is faster </a:t>
            </a:r>
            <a:r>
              <a:rPr lang="en-US" dirty="0"/>
              <a:t>than hard disk capacity growth!</a:t>
            </a:r>
          </a:p>
          <a:p>
            <a:pPr lvl="1"/>
            <a:r>
              <a:rPr lang="en-US" dirty="0"/>
              <a:t>Max amount of data accessible at one time &lt;&lt; Total </a:t>
            </a:r>
            <a:r>
              <a:rPr lang="en-US" dirty="0" smtClean="0"/>
              <a:t>data</a:t>
            </a:r>
          </a:p>
          <a:p>
            <a:r>
              <a:rPr lang="en-US" dirty="0" smtClean="0"/>
              <a:t>New </a:t>
            </a:r>
            <a:r>
              <a:rPr lang="en-US" dirty="0"/>
              <a:t>scalable approach needed to store this </a:t>
            </a:r>
            <a:r>
              <a:rPr lang="en-US" dirty="0" smtClean="0"/>
              <a:t>data</a:t>
            </a:r>
          </a:p>
          <a:p>
            <a:pPr lvl="1"/>
            <a:r>
              <a:rPr lang="en-US" dirty="0"/>
              <a:t>Energy footprint proportional to number of HDDs </a:t>
            </a:r>
            <a:r>
              <a:rPr lang="en-US" dirty="0" smtClean="0"/>
              <a:t>is</a:t>
            </a:r>
            <a:endParaRPr lang="en-US" dirty="0"/>
          </a:p>
          <a:p>
            <a:pPr marL="457200" lvl="1" indent="0">
              <a:buNone/>
            </a:pPr>
            <a:r>
              <a:rPr lang="en-US" dirty="0" smtClean="0"/>
              <a:t> </a:t>
            </a:r>
            <a:r>
              <a:rPr lang="en-US" i="1" dirty="0" smtClean="0"/>
              <a:t>not</a:t>
            </a:r>
            <a:r>
              <a:rPr lang="en-US" dirty="0" smtClean="0"/>
              <a:t> </a:t>
            </a:r>
            <a:r>
              <a:rPr lang="en-US" dirty="0"/>
              <a:t>sustainable</a:t>
            </a:r>
          </a:p>
          <a:p>
            <a:pPr lvl="1"/>
            <a:endParaRPr lang="en-US" dirty="0"/>
          </a:p>
          <a:p>
            <a:endParaRPr lang="en-US" dirty="0"/>
          </a:p>
          <a:p>
            <a:endParaRPr lang="en-US" dirty="0"/>
          </a:p>
          <a:p>
            <a:endParaRPr lang="en-US" dirty="0"/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Example: Energy and Performance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43762" y="5387452"/>
            <a:ext cx="2541019" cy="1470547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2208" y="5472579"/>
            <a:ext cx="1931554" cy="130716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3246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00"/>
                            </p:stCondLst>
                            <p:childTnLst>
                              <p:par>
                                <p:cTn id="1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15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6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500"/>
                            </p:stCondLst>
                            <p:childTnLst>
                              <p:par>
                                <p:cTn id="40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uild="p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Embedded Processors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715648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752600" y="2819400"/>
            <a:ext cx="38862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19348299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28800" y="2743200"/>
            <a:ext cx="4038600" cy="53340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29528967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/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39762851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37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>
          <a:xfrm>
            <a:off x="1524000" y="-76200"/>
            <a:ext cx="5562600" cy="838200"/>
          </a:xfrm>
        </p:spPr>
        <p:txBody>
          <a:bodyPr>
            <a:noAutofit/>
          </a:bodyPr>
          <a:lstStyle/>
          <a:p>
            <a:pPr algn="ctr"/>
            <a:r>
              <a:rPr lang="en-US" sz="3200" dirty="0" smtClean="0"/>
              <a:t>Where is the Market?</a:t>
            </a:r>
            <a:endParaRPr lang="en-US" sz="3200" dirty="0"/>
          </a:p>
        </p:txBody>
      </p:sp>
      <p:graphicFrame>
        <p:nvGraphicFramePr>
          <p:cNvPr id="5" name="Object 2"/>
          <p:cNvGraphicFramePr>
            <a:graphicFrameLocks noGrp="1" noChangeAspect="1"/>
          </p:cNvGraphicFramePr>
          <p:nvPr>
            <p:ph idx="1"/>
            <p:custDataLst>
              <p:tags r:id="rId2"/>
            </p:custDataLst>
            <p:extLst/>
          </p:nvPr>
        </p:nvGraphicFramePr>
        <p:xfrm>
          <a:off x="228600" y="304800"/>
          <a:ext cx="8686800" cy="61722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6"/>
          </a:graphicData>
        </a:graphic>
      </p:graphicFrame>
      <p:sp>
        <p:nvSpPr>
          <p:cNvPr id="5793796" name="Text Box 4"/>
          <p:cNvSpPr txBox="1">
            <a:spLocks noChangeArrowheads="1"/>
          </p:cNvSpPr>
          <p:nvPr>
            <p:custDataLst>
              <p:tags r:id="rId3"/>
            </p:custDataLst>
          </p:nvPr>
        </p:nvSpPr>
        <p:spPr bwMode="auto">
          <a:xfrm rot="-5400000">
            <a:off x="-1866900" y="2672090"/>
            <a:ext cx="4191000" cy="52322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r>
              <a:rPr lang="en-US" sz="2800" dirty="0">
                <a:solidFill>
                  <a:srgbClr val="FFFFFF"/>
                </a:solidFill>
                <a:latin typeface="Calibri"/>
              </a:rPr>
              <a:t>Millions of Computers</a:t>
            </a:r>
          </a:p>
        </p:txBody>
      </p:sp>
    </p:spTree>
    <p:extLst>
      <p:ext uri="{BB962C8B-B14F-4D97-AF65-F5344CB8AC3E}">
        <p14:creationId xmlns:p14="http://schemas.microsoft.com/office/powerpoint/2010/main" val="235124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795844" name="Picture 4"/>
          <p:cNvPicPr>
            <a:picLocks noChangeAspect="1" noChangeArrowheads="1"/>
          </p:cNvPicPr>
          <p:nvPr>
            <p:custDataLst>
              <p:tags r:id="rId1"/>
            </p:custDataLst>
          </p:nvPr>
        </p:nvPicPr>
        <p:blipFill>
          <a:blip r:embed="rId5" cstate="print"/>
          <a:srcRect l="25574" t="11270" r="49570" b="58000"/>
          <a:stretch>
            <a:fillRect/>
          </a:stretch>
        </p:blipFill>
        <p:spPr bwMode="auto">
          <a:xfrm>
            <a:off x="1066800" y="533400"/>
            <a:ext cx="3030538" cy="2341562"/>
          </a:xfrm>
          <a:prstGeom prst="rect">
            <a:avLst/>
          </a:prstGeom>
          <a:noFill/>
          <a:ln w="12700">
            <a:noFill/>
            <a:miter lim="800000"/>
            <a:headEnd type="none" w="sm" len="sm"/>
            <a:tailEnd type="none" w="lg" len="lg"/>
          </a:ln>
          <a:effectLst/>
        </p:spPr>
      </p:pic>
      <p:pic>
        <p:nvPicPr>
          <p:cNvPr id="5795847" name="Picture 7" descr="images"/>
          <p:cNvPicPr>
            <a:picLocks noChangeAspect="1" noChangeArrowheads="1"/>
          </p:cNvPicPr>
          <p:nvPr>
            <p:custDataLst>
              <p:tags r:id="rId2"/>
            </p:custDataLst>
          </p:nvPr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4800" y="3429000"/>
            <a:ext cx="3256762" cy="2882900"/>
          </a:xfrm>
          <a:prstGeom prst="rect">
            <a:avLst/>
          </a:prstGeom>
          <a:noFill/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651" r="23015" b="7794"/>
          <a:stretch/>
        </p:blipFill>
        <p:spPr bwMode="auto">
          <a:xfrm>
            <a:off x="5410200" y="1828800"/>
            <a:ext cx="3200401" cy="366236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25780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4572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Prelim3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2"/>
            </p:custDataLst>
            <p:extLst>
              <p:ext uri="{D42A27DB-BD31-4B8C-83A1-F6EECF244321}">
                <p14:modId xmlns:p14="http://schemas.microsoft.com/office/powerpoint/2010/main" val="1191696917"/>
              </p:ext>
            </p:extLst>
          </p:nvPr>
        </p:nvGraphicFramePr>
        <p:xfrm>
          <a:off x="2743198" y="1864360"/>
          <a:ext cx="3505200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85750"/>
                <a:gridCol w="285750"/>
                <a:gridCol w="285750"/>
                <a:gridCol w="28575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W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X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Physical Page Number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0x10045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0xC20A3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0x4123B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0x10044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21924" y="609600"/>
            <a:ext cx="1371600" cy="5486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21924" y="609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21924" y="34290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21924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21924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25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21924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21924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ight Brace 28"/>
          <p:cNvSpPr/>
          <p:nvPr/>
        </p:nvSpPr>
        <p:spPr>
          <a:xfrm rot="5400000">
            <a:off x="4972049" y="4819651"/>
            <a:ext cx="495300" cy="2057398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76600" y="6029980"/>
            <a:ext cx="3260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28-bit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= 32-bit – 4 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16200000" flipV="1">
            <a:off x="3886198" y="152398"/>
            <a:ext cx="1219201" cy="3505202"/>
          </a:xfrm>
          <a:prstGeom prst="rightBrace">
            <a:avLst>
              <a:gd name="adj1" fmla="val 5654"/>
              <a:gd name="adj2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96472" y="838200"/>
            <a:ext cx="2323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 byte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 32-bit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" y="1752600"/>
            <a:ext cx="1371600" cy="4343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34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" y="175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800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4800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4800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Rectangle 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4800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0" y="924580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36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=64GB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3200" y="6106180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096000"/>
            <a:ext cx="248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Virtual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Right Brace 43"/>
          <p:cNvSpPr/>
          <p:nvPr/>
        </p:nvSpPr>
        <p:spPr>
          <a:xfrm>
            <a:off x="8193524" y="5486400"/>
            <a:ext cx="279120" cy="609600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417519" y="5529590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41" idx="1"/>
          </p:cNvCxnSpPr>
          <p:nvPr/>
        </p:nvCxnSpPr>
        <p:spPr>
          <a:xfrm flipH="1">
            <a:off x="1676400" y="1186190"/>
            <a:ext cx="304800" cy="56641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eft Brace 49"/>
          <p:cNvSpPr/>
          <p:nvPr/>
        </p:nvSpPr>
        <p:spPr>
          <a:xfrm>
            <a:off x="2519202" y="2514600"/>
            <a:ext cx="223995" cy="308610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876399" y="2667000"/>
            <a:ext cx="790601" cy="1384995"/>
            <a:chOff x="1876399" y="2806005"/>
            <a:chExt cx="790601" cy="1384995"/>
          </a:xfrm>
        </p:grpSpPr>
        <p:sp>
          <p:nvSpPr>
            <p:cNvPr id="51" name="TextBox 50"/>
            <p:cNvSpPr txBox="1"/>
            <p:nvPr/>
          </p:nvSpPr>
          <p:spPr>
            <a:xfrm>
              <a:off x="1876399" y="2806005"/>
              <a:ext cx="79060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36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13</a:t>
              </a: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=2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23</a:t>
              </a:r>
              <a:endParaRPr lang="en-US" sz="2800" baseline="300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876399" y="3276600"/>
              <a:ext cx="613513" cy="0"/>
            </a:xfrm>
            <a:prstGeom prst="line">
              <a:avLst/>
            </a:prstGeom>
            <a:ln w="317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8305800" y="1219200"/>
            <a:ext cx="7970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28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x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13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41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or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2TB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6" name="Straight Arrow Connector 55"/>
          <p:cNvCxnSpPr>
            <a:stCxn id="55" idx="0"/>
          </p:cNvCxnSpPr>
          <p:nvPr/>
        </p:nvCxnSpPr>
        <p:spPr>
          <a:xfrm flipH="1" flipV="1">
            <a:off x="8252125" y="642610"/>
            <a:ext cx="452182" cy="57659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Right Brace 58"/>
          <p:cNvSpPr/>
          <p:nvPr/>
        </p:nvSpPr>
        <p:spPr>
          <a:xfrm>
            <a:off x="1676400" y="5486400"/>
            <a:ext cx="279120" cy="609600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0" name="TextBox 59"/>
          <p:cNvSpPr txBox="1"/>
          <p:nvPr/>
        </p:nvSpPr>
        <p:spPr>
          <a:xfrm>
            <a:off x="1900395" y="5529590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62" name="Oval 61"/>
          <p:cNvSpPr/>
          <p:nvPr/>
        </p:nvSpPr>
        <p:spPr>
          <a:xfrm>
            <a:off x="1981200" y="3465969"/>
            <a:ext cx="685800" cy="64883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8305800" y="2057400"/>
            <a:ext cx="797013" cy="1524000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66" name="Straight Arrow Connector 65"/>
          <p:cNvCxnSpPr>
            <a:stCxn id="38" idx="3"/>
          </p:cNvCxnSpPr>
          <p:nvPr/>
        </p:nvCxnSpPr>
        <p:spPr>
          <a:xfrm flipV="1">
            <a:off x="1676400" y="5410200"/>
            <a:ext cx="1066797" cy="4191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8" name="Straight Arrow Connector 67"/>
          <p:cNvCxnSpPr>
            <a:stCxn id="37" idx="3"/>
          </p:cNvCxnSpPr>
          <p:nvPr/>
        </p:nvCxnSpPr>
        <p:spPr>
          <a:xfrm flipV="1">
            <a:off x="1676400" y="5029200"/>
            <a:ext cx="1066797" cy="2667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Arrow Connector 71"/>
          <p:cNvCxnSpPr>
            <a:stCxn id="36" idx="3"/>
          </p:cNvCxnSpPr>
          <p:nvPr/>
        </p:nvCxnSpPr>
        <p:spPr>
          <a:xfrm flipV="1">
            <a:off x="1676400" y="4648200"/>
            <a:ext cx="1066797" cy="1143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Arrow Connector 73"/>
          <p:cNvCxnSpPr>
            <a:stCxn id="39" idx="3"/>
          </p:cNvCxnSpPr>
          <p:nvPr/>
        </p:nvCxnSpPr>
        <p:spPr>
          <a:xfrm>
            <a:off x="1676400" y="4229100"/>
            <a:ext cx="1066797" cy="3810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90197057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9" fill="hold">
                      <p:stCondLst>
                        <p:cond delay="indefinite"/>
                      </p:stCondLst>
                      <p:childTnLst>
                        <p:par>
                          <p:cTn id="90" fill="hold">
                            <p:stCondLst>
                              <p:cond delay="0"/>
                            </p:stCondLst>
                            <p:childTnLst>
                              <p:par>
                                <p:cTn id="9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5" fill="hold">
                      <p:stCondLst>
                        <p:cond delay="indefinite"/>
                      </p:stCondLst>
                      <p:childTnLst>
                        <p:par>
                          <p:cTn id="96" fill="hold">
                            <p:stCondLst>
                              <p:cond delay="0"/>
                            </p:stCondLst>
                            <p:childTnLst>
                              <p:par>
                                <p:cTn id="9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7" grpId="0" animBg="1"/>
      <p:bldP spid="8" grpId="0" animBg="1"/>
      <p:bldP spid="19" grpId="0" animBg="1"/>
      <p:bldP spid="25" grpId="0" animBg="1"/>
      <p:bldP spid="26" grpId="0" animBg="1"/>
      <p:bldP spid="29" grpId="0" animBg="1"/>
      <p:bldP spid="30" grpId="0"/>
      <p:bldP spid="31" grpId="0" animBg="1"/>
      <p:bldP spid="32" grpId="0"/>
      <p:bldP spid="33" grpId="0" animBg="1"/>
      <p:bldP spid="34" grpId="0" animBg="1"/>
      <p:bldP spid="36" grpId="0" animBg="1"/>
      <p:bldP spid="37" grpId="0" animBg="1"/>
      <p:bldP spid="38" grpId="0" animBg="1"/>
      <p:bldP spid="39" grpId="0" animBg="1"/>
      <p:bldP spid="41" grpId="0"/>
      <p:bldP spid="42" grpId="0"/>
      <p:bldP spid="43" grpId="0"/>
      <p:bldP spid="44" grpId="0" animBg="1"/>
      <p:bldP spid="45" grpId="0"/>
      <p:bldP spid="50" grpId="0" animBg="1"/>
      <p:bldP spid="55" grpId="0"/>
      <p:bldP spid="59" grpId="0" animBg="1"/>
      <p:bldP spid="60" grpId="0"/>
      <p:bldP spid="62" grpId="0" animBg="1"/>
      <p:bldP spid="64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7890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7891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Smart Dust….</a:t>
            </a:r>
            <a:endParaRPr lang="en-US"/>
          </a:p>
        </p:txBody>
      </p:sp>
      <p:pic>
        <p:nvPicPr>
          <p:cNvPr id="5797892" name="Picture 4" descr="wasp_uav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609600" y="990600"/>
            <a:ext cx="2082800" cy="1789113"/>
          </a:xfrm>
          <a:prstGeom prst="rect">
            <a:avLst/>
          </a:prstGeom>
          <a:noFill/>
        </p:spPr>
      </p:pic>
      <p:pic>
        <p:nvPicPr>
          <p:cNvPr id="5797893" name="Picture 5" descr="deploy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3200400" y="533400"/>
            <a:ext cx="5653088" cy="4346575"/>
          </a:xfrm>
          <a:prstGeom prst="rect">
            <a:avLst/>
          </a:prstGeom>
          <a:noFill/>
        </p:spPr>
      </p:pic>
      <p:pic>
        <p:nvPicPr>
          <p:cNvPr id="58370" name="Picture 2"/>
          <p:cNvPicPr>
            <a:picLocks noChangeAspect="1" noChangeArrowheads="1"/>
          </p:cNvPicPr>
          <p:nvPr>
            <p:custDataLst>
              <p:tags r:id="rId5"/>
            </p:custDataLst>
          </p:nvPr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228600" y="3276600"/>
            <a:ext cx="3876675" cy="263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1" name="Picture 3"/>
          <p:cNvPicPr>
            <a:picLocks noChangeAspect="1" noChangeArrowheads="1"/>
          </p:cNvPicPr>
          <p:nvPr>
            <p:custDataLst>
              <p:tags r:id="rId6"/>
            </p:custDataLst>
          </p:nvPr>
        </p:nvPicPr>
        <p:blipFill>
          <a:blip r:embed="rId13" cstate="print"/>
          <a:srcRect l="4432" t="20741" r="13573" b="25926"/>
          <a:stretch>
            <a:fillRect/>
          </a:stretch>
        </p:blipFill>
        <p:spPr bwMode="auto">
          <a:xfrm>
            <a:off x="5257800" y="4953000"/>
            <a:ext cx="2819400" cy="1371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8372" name="Picture 4"/>
          <p:cNvPicPr>
            <a:picLocks noChangeAspect="1" noChangeArrowheads="1"/>
          </p:cNvPicPr>
          <p:nvPr>
            <p:custDataLst>
              <p:tags r:id="rId7"/>
            </p:custDataLst>
          </p:nvPr>
        </p:nvPicPr>
        <p:blipFill>
          <a:blip r:embed="rId14" cstate="print"/>
          <a:srcRect/>
          <a:stretch>
            <a:fillRect/>
          </a:stretch>
        </p:blipFill>
        <p:spPr bwMode="auto">
          <a:xfrm>
            <a:off x="4321212" y="457200"/>
            <a:ext cx="4659854" cy="3505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5904" y="990600"/>
            <a:ext cx="3385608" cy="557174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643811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Cryptography and security…</a:t>
            </a:r>
            <a:endParaRPr lang="en-US" dirty="0"/>
          </a:p>
        </p:txBody>
      </p:sp>
      <p:pic>
        <p:nvPicPr>
          <p:cNvPr id="4" name="Picture 4"/>
          <p:cNvPicPr>
            <a:picLocks noChangeAspect="1" noChangeArrowheads="1"/>
          </p:cNvPicPr>
          <p:nvPr>
            <p:custDataLst>
              <p:tags r:id="rId3"/>
            </p:custDataLst>
          </p:nvPr>
        </p:nvPicPr>
        <p:blipFill>
          <a:blip r:embed="rId8" cstate="print"/>
          <a:srcRect r="1887" b="9459"/>
          <a:stretch>
            <a:fillRect/>
          </a:stretch>
        </p:blipFill>
        <p:spPr bwMode="auto">
          <a:xfrm>
            <a:off x="228600" y="1371600"/>
            <a:ext cx="3962400" cy="3048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60418" name="Picture 2"/>
          <p:cNvPicPr>
            <a:picLocks noChangeAspect="1" noChangeArrowheads="1"/>
          </p:cNvPicPr>
          <p:nvPr>
            <p:custDataLst>
              <p:tags r:id="rId4"/>
            </p:custDataLst>
          </p:nvPr>
        </p:nvPicPr>
        <p:blipFill>
          <a:blip r:embed="rId9" cstate="print"/>
          <a:srcRect l="3125" t="12500" r="7813" b="16667"/>
          <a:stretch>
            <a:fillRect/>
          </a:stretch>
        </p:blipFill>
        <p:spPr bwMode="auto">
          <a:xfrm>
            <a:off x="4343400" y="3581400"/>
            <a:ext cx="4343400" cy="2590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TextBox 5"/>
          <p:cNvSpPr txBox="1"/>
          <p:nvPr>
            <p:custDataLst>
              <p:tags r:id="rId5"/>
            </p:custDataLst>
          </p:nvPr>
        </p:nvSpPr>
        <p:spPr>
          <a:xfrm>
            <a:off x="4343400" y="1219200"/>
            <a:ext cx="13917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TPM 1.2</a:t>
            </a:r>
          </a:p>
        </p:txBody>
      </p:sp>
      <p:sp>
        <p:nvSpPr>
          <p:cNvPr id="7" name="TextBox 6"/>
          <p:cNvSpPr txBox="1"/>
          <p:nvPr>
            <p:custDataLst>
              <p:tags r:id="rId6"/>
            </p:custDataLst>
          </p:nvPr>
        </p:nvSpPr>
        <p:spPr>
          <a:xfrm>
            <a:off x="685800" y="5218093"/>
            <a:ext cx="3646063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IBM 4758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Secure </a:t>
            </a:r>
            <a:r>
              <a:rPr lang="en-US" sz="2800" dirty="0" err="1" smtClean="0">
                <a:solidFill>
                  <a:schemeClr val="bg1"/>
                </a:solidFill>
              </a:rPr>
              <a:t>Cryptoprocessor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272401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4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Stack Smashing…</a:t>
            </a:r>
            <a:endParaRPr lang="en-US" dirty="0"/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200" y="1752600"/>
            <a:ext cx="3752850" cy="28860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95542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What’s next?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17665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64962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Moore’s Law</a:t>
            </a:r>
            <a:endParaRPr lang="en-US"/>
          </a:p>
        </p:txBody>
      </p:sp>
      <p:sp>
        <p:nvSpPr>
          <p:cNvPr id="4264963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152400" y="914400"/>
            <a:ext cx="9144000" cy="6781800"/>
          </a:xfrm>
        </p:spPr>
        <p:txBody>
          <a:bodyPr>
            <a:noAutofit/>
          </a:bodyPr>
          <a:lstStyle/>
          <a:p>
            <a:r>
              <a:rPr lang="en-US" sz="24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Moore’s Law</a:t>
            </a:r>
            <a:r>
              <a:rPr lang="en-US" sz="2400" dirty="0" smtClean="0">
                <a:solidFill>
                  <a:schemeClr val="accent1"/>
                </a:solidFill>
              </a:rPr>
              <a:t> </a:t>
            </a:r>
            <a:r>
              <a:rPr lang="en-US" sz="2400" dirty="0" smtClean="0"/>
              <a:t>introduced in 1965</a:t>
            </a:r>
          </a:p>
          <a:p>
            <a:pPr lvl="1"/>
            <a:r>
              <a:rPr lang="en-US" sz="2400" dirty="0" smtClean="0"/>
              <a:t>Number of transistors that can be integrated on a single die would double every 18 to 24 months (i.e., grow exponentially with time)</a:t>
            </a:r>
          </a:p>
          <a:p>
            <a:endParaRPr lang="en-US" sz="2400" dirty="0" smtClean="0"/>
          </a:p>
          <a:p>
            <a:r>
              <a:rPr lang="en-US" sz="2400" dirty="0" smtClean="0"/>
              <a:t>Amazingly visionary </a:t>
            </a:r>
          </a:p>
          <a:p>
            <a:pPr lvl="1"/>
            <a:r>
              <a:rPr lang="en-US" sz="2400" dirty="0" smtClean="0"/>
              <a:t>2300 transistors, 1 MHz clock (Intel 4004) - 1971</a:t>
            </a:r>
          </a:p>
          <a:p>
            <a:pPr lvl="1"/>
            <a:r>
              <a:rPr lang="en-US" sz="2400" dirty="0" smtClean="0"/>
              <a:t>16 Million transistors (Ultra </a:t>
            </a:r>
            <a:r>
              <a:rPr lang="en-US" sz="2400" dirty="0" err="1" smtClean="0"/>
              <a:t>Sparc</a:t>
            </a:r>
            <a:r>
              <a:rPr lang="en-US" sz="2400" dirty="0" smtClean="0"/>
              <a:t> III)</a:t>
            </a:r>
          </a:p>
          <a:p>
            <a:pPr lvl="1"/>
            <a:r>
              <a:rPr lang="en-US" sz="2400" dirty="0" smtClean="0"/>
              <a:t>42 Million transistors, 2 GHz clock (Intel Xeon) – 2001</a:t>
            </a:r>
          </a:p>
          <a:p>
            <a:pPr lvl="1"/>
            <a:r>
              <a:rPr lang="en-US" sz="2400" dirty="0" smtClean="0"/>
              <a:t>55 Million transistors, 3 GHz, 130nm technology, 250mm2 die (Intel Pentium 4) – 2004</a:t>
            </a:r>
          </a:p>
          <a:p>
            <a:pPr lvl="1"/>
            <a:r>
              <a:rPr lang="en-US" sz="2400" dirty="0" smtClean="0"/>
              <a:t>290+ Million transistors, 3 GHz (Intel Core 2 Duo) – 2007</a:t>
            </a:r>
          </a:p>
          <a:p>
            <a:pPr lvl="1"/>
            <a:r>
              <a:rPr lang="en-US" sz="2400" dirty="0" smtClean="0"/>
              <a:t>731 Million transistors, 2-3Ghz (Intel Nehalem) – 2009</a:t>
            </a:r>
          </a:p>
          <a:p>
            <a:pPr lvl="1"/>
            <a:r>
              <a:rPr lang="en-US" sz="2400" dirty="0" smtClean="0"/>
              <a:t>1.4 Billion transistors, 2-3Ghz (Intel Ivy Bridge) – 2012</a:t>
            </a:r>
          </a:p>
          <a:p>
            <a:r>
              <a:rPr lang="en-US" sz="2400" dirty="0" smtClean="0"/>
              <a:t>	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26524215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Moore’s Law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81000" y="990600"/>
            <a:ext cx="8458200" cy="56388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627664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283394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Parallelism</a:t>
            </a:r>
            <a:endParaRPr lang="en-CA"/>
          </a:p>
        </p:txBody>
      </p:sp>
      <p:sp>
        <p:nvSpPr>
          <p:cNvPr id="4283395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err="1" smtClean="0"/>
              <a:t>Dennard</a:t>
            </a:r>
            <a:r>
              <a:rPr lang="en-US" dirty="0" smtClean="0"/>
              <a:t> scaling: power</a:t>
            </a:r>
          </a:p>
          <a:p>
            <a:endParaRPr lang="en-US" dirty="0" smtClean="0"/>
          </a:p>
          <a:p>
            <a:r>
              <a:rPr lang="en-US" dirty="0" smtClean="0"/>
              <a:t>Must exploit parallelism for performance</a:t>
            </a:r>
          </a:p>
          <a:p>
            <a:endParaRPr lang="en-US" dirty="0" smtClean="0"/>
          </a:p>
          <a:p>
            <a:r>
              <a:rPr lang="en-US" dirty="0" smtClean="0"/>
              <a:t>MIMD: multiple instruction, multiple data</a:t>
            </a:r>
          </a:p>
          <a:p>
            <a:pPr lvl="1"/>
            <a:r>
              <a:rPr lang="en-US" dirty="0" smtClean="0"/>
              <a:t>Multicore</a:t>
            </a:r>
          </a:p>
          <a:p>
            <a:r>
              <a:rPr lang="en-US" dirty="0"/>
              <a:t>SIMD: single instruction, multiple data</a:t>
            </a:r>
          </a:p>
          <a:p>
            <a:pPr lvl="1"/>
            <a:r>
              <a:rPr lang="en-US" dirty="0"/>
              <a:t>GPUs</a:t>
            </a:r>
          </a:p>
          <a:p>
            <a:pPr marL="457200" lvl="1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99110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83395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My slide from 2008</a:t>
            </a:r>
            <a:endParaRPr lang="en-US" dirty="0"/>
          </a:p>
        </p:txBody>
      </p:sp>
      <p:pic>
        <p:nvPicPr>
          <p:cNvPr id="5" name="Picture 4" descr="Screen Shot 2014-05-06 at 9.31.07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6800" y="914400"/>
            <a:ext cx="6913735" cy="518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42678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Is Moore’s law dead?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4932244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Some thoughts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Bob Colwell</a:t>
            </a:r>
          </a:p>
          <a:p>
            <a:r>
              <a:rPr lang="en-US" dirty="0"/>
              <a:t>	</a:t>
            </a:r>
            <a:r>
              <a:rPr lang="en-US" dirty="0" smtClean="0"/>
              <a:t>Chief Architect Pentium</a:t>
            </a:r>
          </a:p>
          <a:p>
            <a:r>
              <a:rPr lang="en-US" dirty="0" smtClean="0"/>
              <a:t>	DARPA</a:t>
            </a:r>
          </a:p>
          <a:p>
            <a:endParaRPr lang="en-US" dirty="0"/>
          </a:p>
          <a:p>
            <a:r>
              <a:rPr lang="en-US" dirty="0" smtClean="0"/>
              <a:t>Introduction</a:t>
            </a:r>
          </a:p>
          <a:p>
            <a:r>
              <a:rPr lang="en-US" dirty="0"/>
              <a:t>	</a:t>
            </a:r>
            <a:r>
              <a:rPr lang="en-US" dirty="0" smtClean="0"/>
              <a:t>Bill Dally, </a:t>
            </a:r>
            <a:r>
              <a:rPr lang="en-US" dirty="0" err="1" smtClean="0"/>
              <a:t>Nvidia</a:t>
            </a:r>
            <a:r>
              <a:rPr lang="en-US" dirty="0" smtClean="0"/>
              <a:t> CTO</a:t>
            </a:r>
          </a:p>
          <a:p>
            <a:endParaRPr lang="en-US" dirty="0"/>
          </a:p>
          <a:p>
            <a:r>
              <a:rPr lang="en-US" dirty="0" smtClean="0"/>
              <a:t>Talk</a:t>
            </a:r>
          </a:p>
          <a:p>
            <a:r>
              <a:rPr lang="en-US" b="1" dirty="0"/>
              <a:t>The Chip Design Game at the End of Moore's Law </a:t>
            </a:r>
          </a:p>
          <a:p>
            <a:r>
              <a:rPr lang="en-US" dirty="0" smtClean="0"/>
              <a:t>Hot Chips, Aug 2013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42010631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4572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Prelim3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2"/>
            </p:custDataLst>
            <p:extLst/>
          </p:nvPr>
        </p:nvGraphicFramePr>
        <p:xfrm>
          <a:off x="2743198" y="1864360"/>
          <a:ext cx="3505200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85750"/>
                <a:gridCol w="285750"/>
                <a:gridCol w="285750"/>
                <a:gridCol w="28575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W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X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Physical Page Number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0x10045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0xC20A3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0x4123B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0x10044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21924" y="609600"/>
            <a:ext cx="1371600" cy="5486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21924" y="609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21924" y="34290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21924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19" name="Rectangle 10"/>
          <p:cNvSpPr>
            <a:spLocks noChangeArrowheads="1"/>
          </p:cNvSpPr>
          <p:nvPr>
            <p:custDataLst>
              <p:tags r:id="rId7"/>
            </p:custDataLst>
          </p:nvPr>
        </p:nvSpPr>
        <p:spPr bwMode="auto">
          <a:xfrm>
            <a:off x="6821924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  <p:custDataLst>
              <p:tags r:id="rId8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25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6821924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6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6821924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9" name="Right Brace 28"/>
          <p:cNvSpPr/>
          <p:nvPr/>
        </p:nvSpPr>
        <p:spPr>
          <a:xfrm rot="5400000">
            <a:off x="4972049" y="4819651"/>
            <a:ext cx="495300" cy="2057398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0" name="TextBox 29"/>
          <p:cNvSpPr txBox="1"/>
          <p:nvPr/>
        </p:nvSpPr>
        <p:spPr>
          <a:xfrm>
            <a:off x="3276600" y="6029980"/>
            <a:ext cx="326082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28-bit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= 32-bit – 4 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1" name="Right Brace 30"/>
          <p:cNvSpPr/>
          <p:nvPr/>
        </p:nvSpPr>
        <p:spPr>
          <a:xfrm rot="16200000" flipV="1">
            <a:off x="3886198" y="152398"/>
            <a:ext cx="1219201" cy="3505202"/>
          </a:xfrm>
          <a:prstGeom prst="rightBrace">
            <a:avLst>
              <a:gd name="adj1" fmla="val 5654"/>
              <a:gd name="adj2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96472" y="838200"/>
            <a:ext cx="2323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 byte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 32-bit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3" name="Rectangle 32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" y="1752600"/>
            <a:ext cx="1371600" cy="4343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34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" y="175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800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304800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4800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Rectangle 10"/>
          <p:cNvSpPr>
            <a:spLocks noChangeArrowheads="1"/>
          </p:cNvSpPr>
          <p:nvPr>
            <p:custDataLst>
              <p:tags r:id="rId16"/>
            </p:custDataLst>
          </p:nvPr>
        </p:nvSpPr>
        <p:spPr bwMode="auto">
          <a:xfrm>
            <a:off x="304800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0" y="924580"/>
            <a:ext cx="15776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36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=64GB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3200" y="6106180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096000"/>
            <a:ext cx="248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Virtual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Right Brace 43"/>
          <p:cNvSpPr/>
          <p:nvPr/>
        </p:nvSpPr>
        <p:spPr>
          <a:xfrm>
            <a:off x="8193524" y="5486400"/>
            <a:ext cx="279120" cy="609600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417519" y="5529590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41" idx="1"/>
          </p:cNvCxnSpPr>
          <p:nvPr/>
        </p:nvCxnSpPr>
        <p:spPr>
          <a:xfrm flipH="1">
            <a:off x="1676400" y="1186190"/>
            <a:ext cx="304800" cy="56641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eft Brace 49"/>
          <p:cNvSpPr/>
          <p:nvPr/>
        </p:nvSpPr>
        <p:spPr>
          <a:xfrm>
            <a:off x="2519202" y="2514600"/>
            <a:ext cx="223995" cy="308610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876399" y="2667000"/>
            <a:ext cx="790601" cy="1384995"/>
            <a:chOff x="1876399" y="2806005"/>
            <a:chExt cx="790601" cy="1384995"/>
          </a:xfrm>
        </p:grpSpPr>
        <p:sp>
          <p:nvSpPr>
            <p:cNvPr id="51" name="TextBox 50"/>
            <p:cNvSpPr txBox="1"/>
            <p:nvPr/>
          </p:nvSpPr>
          <p:spPr>
            <a:xfrm>
              <a:off x="1876399" y="2806005"/>
              <a:ext cx="79060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36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13</a:t>
              </a: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=2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23</a:t>
              </a:r>
              <a:endParaRPr lang="en-US" sz="2800" baseline="300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876399" y="3276600"/>
              <a:ext cx="613513" cy="0"/>
            </a:xfrm>
            <a:prstGeom prst="line">
              <a:avLst/>
            </a:prstGeom>
            <a:ln w="317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55" name="TextBox 54"/>
          <p:cNvSpPr txBox="1"/>
          <p:nvPr/>
        </p:nvSpPr>
        <p:spPr>
          <a:xfrm>
            <a:off x="8305800" y="1219200"/>
            <a:ext cx="797013" cy="224676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28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x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13</a:t>
            </a:r>
            <a:endParaRPr lang="en-US" sz="2800" dirty="0" smtClean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41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  or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2TB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56" name="Straight Arrow Connector 55"/>
          <p:cNvCxnSpPr>
            <a:stCxn id="55" idx="0"/>
          </p:cNvCxnSpPr>
          <p:nvPr/>
        </p:nvCxnSpPr>
        <p:spPr>
          <a:xfrm flipH="1" flipV="1">
            <a:off x="8252125" y="642610"/>
            <a:ext cx="452182" cy="57659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2" name="Oval 61"/>
          <p:cNvSpPr/>
          <p:nvPr/>
        </p:nvSpPr>
        <p:spPr>
          <a:xfrm>
            <a:off x="1981200" y="3465969"/>
            <a:ext cx="685800" cy="64883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4" name="Rounded Rectangle 63"/>
          <p:cNvSpPr/>
          <p:nvPr/>
        </p:nvSpPr>
        <p:spPr>
          <a:xfrm>
            <a:off x="8305800" y="2057400"/>
            <a:ext cx="797013" cy="1524000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6" name="TextBox 45"/>
          <p:cNvSpPr txBox="1"/>
          <p:nvPr/>
        </p:nvSpPr>
        <p:spPr>
          <a:xfrm>
            <a:off x="1872449" y="4280118"/>
            <a:ext cx="105349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23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x 4</a:t>
            </a: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=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25</a:t>
            </a:r>
            <a:endParaRPr lang="en-US" sz="2800" baseline="300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32MB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Oval 46"/>
          <p:cNvSpPr/>
          <p:nvPr/>
        </p:nvSpPr>
        <p:spPr>
          <a:xfrm>
            <a:off x="1905000" y="5486400"/>
            <a:ext cx="1143000" cy="64883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961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7" grpId="0" animBg="1"/>
    </p:bld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Singularity</a:t>
            </a:r>
          </a:p>
          <a:p>
            <a:endParaRPr lang="en-US" dirty="0"/>
          </a:p>
          <a:p>
            <a:r>
              <a:rPr lang="en-US" dirty="0" smtClean="0"/>
              <a:t>Approximate Computing</a:t>
            </a:r>
          </a:p>
          <a:p>
            <a:endParaRPr lang="en-US" dirty="0"/>
          </a:p>
          <a:p>
            <a:r>
              <a:rPr lang="en-US" dirty="0" smtClean="0"/>
              <a:t>Better interfaces</a:t>
            </a:r>
          </a:p>
          <a:p>
            <a:r>
              <a:rPr lang="en-US" dirty="0"/>
              <a:t>	B</a:t>
            </a:r>
            <a:r>
              <a:rPr lang="en-US" dirty="0" smtClean="0"/>
              <a:t>rain interfaces</a:t>
            </a:r>
          </a:p>
          <a:p>
            <a:endParaRPr lang="en-US" dirty="0"/>
          </a:p>
          <a:p>
            <a:r>
              <a:rPr lang="en-US" dirty="0" smtClean="0"/>
              <a:t>Specialized chips</a:t>
            </a:r>
          </a:p>
          <a:p>
            <a:r>
              <a:rPr lang="en-US" dirty="0"/>
              <a:t>	</a:t>
            </a:r>
            <a:r>
              <a:rPr lang="en-US" dirty="0" smtClean="0"/>
              <a:t>Make it programmable</a:t>
            </a:r>
          </a:p>
          <a:p>
            <a:endParaRPr lang="en-US" dirty="0"/>
          </a:p>
          <a:p>
            <a:r>
              <a:rPr lang="en-US" dirty="0" smtClean="0"/>
              <a:t>More</a:t>
            </a:r>
          </a:p>
          <a:p>
            <a:endParaRPr lang="en-US" dirty="0"/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12492930"/>
      </p:ext>
    </p:extLst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5" name="Rectangle 1"/>
          <p:cNvSpPr>
            <a:spLocks/>
          </p:cNvSpPr>
          <p:nvPr/>
        </p:nvSpPr>
        <p:spPr bwMode="auto">
          <a:xfrm>
            <a:off x="3297238" y="6626225"/>
            <a:ext cx="2540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86673" bIns="38100"/>
          <a:lstStyle/>
          <a:p>
            <a:pPr marL="9525" algn="ctr"/>
            <a:r>
              <a:rPr lang="en-US" sz="1000">
                <a:solidFill>
                  <a:srgbClr val="38FC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Kavita Bala, Cornell University</a:t>
            </a:r>
          </a:p>
        </p:txBody>
      </p:sp>
      <p:sp>
        <p:nvSpPr>
          <p:cNvPr id="6146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5246"/>
          <a:lstStyle/>
          <a:p>
            <a:pPr marL="47625"/>
            <a:r>
              <a:rPr lang="en-US" sz="3600" dirty="0" smtClean="0"/>
              <a:t>Supercomputers</a:t>
            </a:r>
            <a:endParaRPr lang="en-US" sz="3600" dirty="0"/>
          </a:p>
        </p:txBody>
      </p:sp>
      <p:sp>
        <p:nvSpPr>
          <p:cNvPr id="614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" y="1016000"/>
            <a:ext cx="8229600" cy="5743575"/>
          </a:xfrm>
          <a:ln/>
        </p:spPr>
        <p:txBody>
          <a:bodyPr rIns="135246"/>
          <a:lstStyle/>
          <a:p>
            <a:r>
              <a:rPr lang="en-US" dirty="0" err="1" smtClean="0"/>
              <a:t>Petaflops</a:t>
            </a:r>
            <a:r>
              <a:rPr lang="en-US" dirty="0" smtClean="0"/>
              <a:t>: GPUs</a:t>
            </a:r>
            <a:r>
              <a:rPr lang="en-US" dirty="0"/>
              <a:t>/multicore/100s-1000s cores</a:t>
            </a:r>
          </a:p>
        </p:txBody>
      </p:sp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967" t="17036" r="28587" b="23148"/>
          <a:stretch>
            <a:fillRect/>
          </a:stretch>
        </p:blipFill>
        <p:spPr bwMode="auto">
          <a:xfrm>
            <a:off x="228600" y="2362200"/>
            <a:ext cx="4876800" cy="4102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40" t="22221" r="9489" b="22221"/>
          <a:stretch>
            <a:fillRect/>
          </a:stretch>
        </p:blipFill>
        <p:spPr bwMode="auto">
          <a:xfrm>
            <a:off x="3886200" y="2971800"/>
            <a:ext cx="5219700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7084332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9" name="Rectangle 1"/>
          <p:cNvSpPr>
            <a:spLocks/>
          </p:cNvSpPr>
          <p:nvPr/>
        </p:nvSpPr>
        <p:spPr bwMode="auto">
          <a:xfrm>
            <a:off x="3297238" y="6626225"/>
            <a:ext cx="2540000" cy="215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rgbClr val="000000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38100" tIns="38100" rIns="86673" bIns="38100"/>
          <a:lstStyle/>
          <a:p>
            <a:pPr marL="9525" algn="ctr"/>
            <a:r>
              <a:rPr lang="en-US" sz="1000">
                <a:solidFill>
                  <a:srgbClr val="38FCFF"/>
                </a:solidFill>
                <a:latin typeface="Arial" charset="0"/>
                <a:ea typeface="ＭＳ Ｐゴシック" charset="0"/>
                <a:cs typeface="Arial" charset="0"/>
                <a:sym typeface="Arial" charset="0"/>
              </a:rPr>
              <a:t>Kavita Bala, Cornell University</a:t>
            </a:r>
          </a:p>
        </p:txBody>
      </p:sp>
      <p:sp>
        <p:nvSpPr>
          <p:cNvPr id="7170" name="Rectangle 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5246"/>
          <a:lstStyle/>
          <a:p>
            <a:pPr marL="47625"/>
            <a:endParaRPr lang="en-US"/>
          </a:p>
        </p:txBody>
      </p:sp>
      <p:sp>
        <p:nvSpPr>
          <p:cNvPr id="7171" name="Rectangle 3"/>
          <p:cNvSpPr>
            <a:spLocks noGrp="1" noChangeArrowheads="1"/>
          </p:cNvSpPr>
          <p:nvPr>
            <p:ph type="body" idx="1"/>
          </p:nvPr>
        </p:nvSpPr>
        <p:spPr>
          <a:ln/>
        </p:spPr>
        <p:txBody>
          <a:bodyPr rIns="135246"/>
          <a:lstStyle/>
          <a:p>
            <a:r>
              <a:rPr lang="en-US"/>
              <a:t>Petaflops</a:t>
            </a:r>
          </a:p>
        </p:txBody>
      </p:sp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860" t="14444" r="14929" b="32222"/>
          <a:stretch>
            <a:fillRect/>
          </a:stretch>
        </p:blipFill>
        <p:spPr bwMode="auto">
          <a:xfrm>
            <a:off x="1371599" y="1676400"/>
            <a:ext cx="7446169" cy="4495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2724061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for Scientific Computing</a:t>
            </a:r>
            <a:endParaRPr lang="en-US" dirty="0"/>
          </a:p>
        </p:txBody>
      </p:sp>
      <p:pic>
        <p:nvPicPr>
          <p:cNvPr id="3" name="Picture 2" descr="Screen Shot 2014-05-06 at 11.27.53 AM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524000"/>
            <a:ext cx="9144000" cy="49616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26927854"/>
      </p:ext>
    </p:extLst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for Neural Nets</a:t>
            </a:r>
            <a:endParaRPr lang="en-US" dirty="0"/>
          </a:p>
        </p:txBody>
      </p:sp>
      <p:pic>
        <p:nvPicPr>
          <p:cNvPr id="4" name="Picture 3" descr="Screen Shot 2014-05-06 at 10.14.1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1828800"/>
            <a:ext cx="8720583" cy="3657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730853"/>
      </p:ext>
    </p:extLst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GPUs for Graphics, of course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7000" y="927100"/>
            <a:ext cx="3238500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 cap="flat">
                <a:solidFill>
                  <a:schemeClr val="tx1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810000" y="762000"/>
            <a:ext cx="5334000" cy="32893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905000" y="2553306"/>
            <a:ext cx="6858000" cy="4286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49714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What to do with all these transistors?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r>
              <a:rPr lang="en-US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Y</a:t>
            </a:r>
            <a:r>
              <a:rPr lang="en-US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ou could save the world one day?</a:t>
            </a:r>
            <a:endParaRPr lang="en-US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56486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>
            <p:custDataLst>
              <p:tags r:id="rId1"/>
            </p:custDataLst>
          </p:nvPr>
        </p:nvSpPr>
        <p:spPr>
          <a:xfrm>
            <a:off x="457200" y="25146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Graphics</a:t>
            </a:r>
          </a:p>
        </p:txBody>
      </p:sp>
      <p:sp>
        <p:nvSpPr>
          <p:cNvPr id="5" name="TextBox 4"/>
          <p:cNvSpPr txBox="1"/>
          <p:nvPr>
            <p:custDataLst>
              <p:tags r:id="rId2"/>
            </p:custDataLst>
          </p:nvPr>
        </p:nvSpPr>
        <p:spPr>
          <a:xfrm>
            <a:off x="152400" y="3352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Scientific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6" name="TextBox 5"/>
          <p:cNvSpPr txBox="1"/>
          <p:nvPr>
            <p:custDataLst>
              <p:tags r:id="rId3"/>
            </p:custDataLst>
          </p:nvPr>
        </p:nvSpPr>
        <p:spPr>
          <a:xfrm>
            <a:off x="3962400" y="1066800"/>
            <a:ext cx="1905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Embedded</a:t>
            </a:r>
          </a:p>
          <a:p>
            <a:r>
              <a:rPr lang="en-US" sz="2800" dirty="0" smtClean="0">
                <a:solidFill>
                  <a:schemeClr val="bg1"/>
                </a:solidFill>
              </a:rPr>
              <a:t>Computing</a:t>
            </a:r>
          </a:p>
        </p:txBody>
      </p:sp>
      <p:sp>
        <p:nvSpPr>
          <p:cNvPr id="7" name="TextBox 6"/>
          <p:cNvSpPr txBox="1"/>
          <p:nvPr>
            <p:custDataLst>
              <p:tags r:id="rId4"/>
            </p:custDataLst>
          </p:nvPr>
        </p:nvSpPr>
        <p:spPr>
          <a:xfrm>
            <a:off x="5867400" y="228600"/>
            <a:ext cx="30480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800" dirty="0" smtClean="0">
                <a:solidFill>
                  <a:schemeClr val="bg1"/>
                </a:solidFill>
              </a:rPr>
              <a:t>Smart Dust </a:t>
            </a:r>
            <a:br>
              <a:rPr lang="en-US" sz="2800" dirty="0" smtClean="0">
                <a:solidFill>
                  <a:schemeClr val="bg1"/>
                </a:solidFill>
              </a:rPr>
            </a:br>
            <a:r>
              <a:rPr lang="en-US" sz="2800" dirty="0" smtClean="0">
                <a:solidFill>
                  <a:schemeClr val="bg1"/>
                </a:solidFill>
              </a:rPr>
              <a:t>&amp; Sensor Networks</a:t>
            </a:r>
          </a:p>
        </p:txBody>
      </p:sp>
      <p:sp>
        <p:nvSpPr>
          <p:cNvPr id="8" name="TextBox 7"/>
          <p:cNvSpPr txBox="1"/>
          <p:nvPr>
            <p:custDataLst>
              <p:tags r:id="rId5"/>
            </p:custDataLst>
          </p:nvPr>
        </p:nvSpPr>
        <p:spPr>
          <a:xfrm>
            <a:off x="6172200" y="2895600"/>
            <a:ext cx="15240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Security</a:t>
            </a:r>
          </a:p>
        </p:txBody>
      </p:sp>
      <p:sp>
        <p:nvSpPr>
          <p:cNvPr id="9" name="TextBox 8"/>
          <p:cNvSpPr txBox="1"/>
          <p:nvPr>
            <p:custDataLst>
              <p:tags r:id="rId6"/>
            </p:custDataLst>
          </p:nvPr>
        </p:nvSpPr>
        <p:spPr>
          <a:xfrm>
            <a:off x="2743200" y="5334000"/>
            <a:ext cx="24384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Cryptography</a:t>
            </a:r>
          </a:p>
        </p:txBody>
      </p:sp>
      <p:cxnSp>
        <p:nvCxnSpPr>
          <p:cNvPr id="11" name="Straight Arrow Connector 10"/>
          <p:cNvCxnSpPr/>
          <p:nvPr>
            <p:custDataLst>
              <p:tags r:id="rId7"/>
            </p:custDataLst>
          </p:nvPr>
        </p:nvCxnSpPr>
        <p:spPr>
          <a:xfrm rot="10800000">
            <a:off x="1905000" y="2819400"/>
            <a:ext cx="25146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>
            <p:custDataLst>
              <p:tags r:id="rId8"/>
            </p:custDataLst>
          </p:nvPr>
        </p:nvCxnSpPr>
        <p:spPr>
          <a:xfrm rot="10800000" flipV="1">
            <a:off x="1905000" y="3048000"/>
            <a:ext cx="914400" cy="533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>
            <p:custDataLst>
              <p:tags r:id="rId9"/>
            </p:custDataLst>
          </p:nvPr>
        </p:nvCxnSpPr>
        <p:spPr>
          <a:xfrm rot="5400000">
            <a:off x="3314700" y="4152900"/>
            <a:ext cx="1447800" cy="914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Arrow Connector 21"/>
          <p:cNvCxnSpPr>
            <a:endCxn id="6" idx="2"/>
          </p:cNvCxnSpPr>
          <p:nvPr>
            <p:custDataLst>
              <p:tags r:id="rId10"/>
            </p:custDataLst>
          </p:nvPr>
        </p:nvCxnSpPr>
        <p:spPr>
          <a:xfrm rot="5400000" flipH="1" flipV="1">
            <a:off x="3771910" y="2744004"/>
            <a:ext cx="1866087" cy="419894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Straight Arrow Connector 25"/>
          <p:cNvCxnSpPr/>
          <p:nvPr>
            <p:custDataLst>
              <p:tags r:id="rId11"/>
            </p:custDataLst>
          </p:nvPr>
        </p:nvCxnSpPr>
        <p:spPr>
          <a:xfrm flipV="1">
            <a:off x="4191000" y="3429000"/>
            <a:ext cx="2438400" cy="9906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Straight Arrow Connector 28"/>
          <p:cNvCxnSpPr/>
          <p:nvPr>
            <p:custDataLst>
              <p:tags r:id="rId12"/>
            </p:custDataLst>
          </p:nvPr>
        </p:nvCxnSpPr>
        <p:spPr>
          <a:xfrm flipV="1">
            <a:off x="4800600" y="1219200"/>
            <a:ext cx="3124200" cy="12192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Straight Arrow Connector 30"/>
          <p:cNvCxnSpPr/>
          <p:nvPr>
            <p:custDataLst>
              <p:tags r:id="rId13"/>
            </p:custDataLst>
          </p:nvPr>
        </p:nvCxnSpPr>
        <p:spPr>
          <a:xfrm rot="16200000" flipV="1">
            <a:off x="1143000" y="1600200"/>
            <a:ext cx="1447800" cy="12954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TextBox 33"/>
          <p:cNvSpPr txBox="1"/>
          <p:nvPr>
            <p:custDataLst>
              <p:tags r:id="rId14"/>
            </p:custDataLst>
          </p:nvPr>
        </p:nvSpPr>
        <p:spPr>
          <a:xfrm>
            <a:off x="152400" y="1066800"/>
            <a:ext cx="17526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Games</a:t>
            </a:r>
          </a:p>
        </p:txBody>
      </p:sp>
      <p:sp>
        <p:nvSpPr>
          <p:cNvPr id="37" name="Oval 36"/>
          <p:cNvSpPr/>
          <p:nvPr>
            <p:custDataLst>
              <p:tags r:id="rId15"/>
            </p:custDataLst>
          </p:nvPr>
        </p:nvSpPr>
        <p:spPr>
          <a:xfrm>
            <a:off x="3886200" y="2743200"/>
            <a:ext cx="1371600" cy="1371600"/>
          </a:xfrm>
          <a:prstGeom prst="ellipse">
            <a:avLst/>
          </a:prstGeom>
          <a:solidFill>
            <a:schemeClr val="accent1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9" name="Oval 38"/>
          <p:cNvSpPr/>
          <p:nvPr>
            <p:custDataLst>
              <p:tags r:id="rId16"/>
            </p:custDataLst>
          </p:nvPr>
        </p:nvSpPr>
        <p:spPr>
          <a:xfrm>
            <a:off x="4267200" y="2971800"/>
            <a:ext cx="152400" cy="381000"/>
          </a:xfrm>
          <a:prstGeom prst="ellipse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0" name="Oval 39"/>
          <p:cNvSpPr/>
          <p:nvPr>
            <p:custDataLst>
              <p:tags r:id="rId17"/>
            </p:custDataLst>
          </p:nvPr>
        </p:nvSpPr>
        <p:spPr>
          <a:xfrm>
            <a:off x="4724400" y="2971800"/>
            <a:ext cx="152400" cy="381000"/>
          </a:xfrm>
          <a:prstGeom prst="ellipse">
            <a:avLst/>
          </a:prstGeom>
          <a:solidFill>
            <a:schemeClr val="bg2"/>
          </a:solidFill>
          <a:ln w="28575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1" name="Arc 40"/>
          <p:cNvSpPr/>
          <p:nvPr>
            <p:custDataLst>
              <p:tags r:id="rId18"/>
            </p:custDataLst>
          </p:nvPr>
        </p:nvSpPr>
        <p:spPr>
          <a:xfrm flipV="1">
            <a:off x="4114800" y="3200400"/>
            <a:ext cx="914400" cy="685800"/>
          </a:xfrm>
          <a:prstGeom prst="arc">
            <a:avLst>
              <a:gd name="adj1" fmla="val 11192200"/>
              <a:gd name="adj2" fmla="val 20856061"/>
            </a:avLst>
          </a:prstGeom>
          <a:ln w="57150" cap="rnd">
            <a:solidFill>
              <a:schemeClr val="bg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9" name="Straight Arrow Connector 48"/>
          <p:cNvCxnSpPr/>
          <p:nvPr>
            <p:custDataLst>
              <p:tags r:id="rId19"/>
            </p:custDataLst>
          </p:nvPr>
        </p:nvCxnSpPr>
        <p:spPr>
          <a:xfrm>
            <a:off x="5257800" y="22860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4" name="Straight Arrow Connector 23"/>
          <p:cNvCxnSpPr/>
          <p:nvPr>
            <p:custDataLst>
              <p:tags r:id="rId20"/>
            </p:custDataLst>
          </p:nvPr>
        </p:nvCxnSpPr>
        <p:spPr>
          <a:xfrm>
            <a:off x="5029200" y="3886200"/>
            <a:ext cx="1066800" cy="685800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TextBox 24"/>
          <p:cNvSpPr txBox="1"/>
          <p:nvPr>
            <p:custDataLst>
              <p:tags r:id="rId21"/>
            </p:custDataLst>
          </p:nvPr>
        </p:nvSpPr>
        <p:spPr>
          <a:xfrm>
            <a:off x="4953000" y="4343400"/>
            <a:ext cx="18288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Cloud Computing</a:t>
            </a:r>
          </a:p>
        </p:txBody>
      </p:sp>
      <p:cxnSp>
        <p:nvCxnSpPr>
          <p:cNvPr id="27" name="Straight Arrow Connector 26"/>
          <p:cNvCxnSpPr/>
          <p:nvPr>
            <p:custDataLst>
              <p:tags r:id="rId22"/>
            </p:custDataLst>
          </p:nvPr>
        </p:nvCxnSpPr>
        <p:spPr>
          <a:xfrm flipH="1" flipV="1">
            <a:off x="3162300" y="1828800"/>
            <a:ext cx="1028700" cy="1034143"/>
          </a:xfrm>
          <a:prstGeom prst="straightConnector1">
            <a:avLst/>
          </a:prstGeom>
          <a:ln w="44450">
            <a:solidFill>
              <a:schemeClr val="accent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/>
          <p:nvPr>
            <p:custDataLst>
              <p:tags r:id="rId23"/>
            </p:custDataLst>
          </p:nvPr>
        </p:nvSpPr>
        <p:spPr>
          <a:xfrm>
            <a:off x="2057400" y="1262390"/>
            <a:ext cx="175260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Save the world?</a:t>
            </a:r>
          </a:p>
        </p:txBody>
      </p:sp>
    </p:spTree>
    <p:extLst>
      <p:ext uri="{BB962C8B-B14F-4D97-AF65-F5344CB8AC3E}">
        <p14:creationId xmlns:p14="http://schemas.microsoft.com/office/powerpoint/2010/main" val="19115134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/>
      <p:bldP spid="34" grpId="0"/>
      <p:bldP spid="25" grpId="0"/>
      <p:bldP spid="28" grpId="0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 anchor="ctr"/>
          <a:lstStyle/>
          <a:p>
            <a:pPr algn="ctr"/>
            <a:endParaRPr lang="en-US" dirty="0">
              <a:solidFill>
                <a:schemeClr val="accent1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990600"/>
            <a:ext cx="4572000" cy="342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00402" y="2971800"/>
            <a:ext cx="5362623" cy="33337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228600" y="4572000"/>
            <a:ext cx="3334118" cy="126188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Alan Turing’s Bombe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Used to crack Germany’s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enigma machine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029200" y="1295400"/>
            <a:ext cx="4190999" cy="16312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>
                <a:solidFill>
                  <a:schemeClr val="bg1"/>
                </a:solidFill>
              </a:rPr>
              <a:t>ENIAC - 1946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First general purpose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electronic computer.  Designed </a:t>
            </a:r>
          </a:p>
          <a:p>
            <a:r>
              <a:rPr lang="en-US" sz="2400" dirty="0" smtClean="0">
                <a:solidFill>
                  <a:schemeClr val="bg1"/>
                </a:solidFill>
              </a:rPr>
              <a:t>to calculate ballistic trajectories</a:t>
            </a:r>
          </a:p>
        </p:txBody>
      </p:sp>
    </p:spTree>
    <p:extLst>
      <p:ext uri="{BB962C8B-B14F-4D97-AF65-F5344CB8AC3E}">
        <p14:creationId xmlns:p14="http://schemas.microsoft.com/office/powerpoint/2010/main" val="2773543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Survey Questions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/>
          <a:lstStyle/>
          <a:p>
            <a:r>
              <a:rPr lang="en-US" dirty="0" smtClean="0"/>
              <a:t>Are you a better computer scientist and software engineering knowing “the low-level stuff”?</a:t>
            </a:r>
          </a:p>
          <a:p>
            <a:endParaRPr lang="en-US" dirty="0" smtClean="0"/>
          </a:p>
          <a:p>
            <a:r>
              <a:rPr lang="en-US" dirty="0" smtClean="0"/>
              <a:t>How much of computer architecture do software engineers actually have to deal with?</a:t>
            </a:r>
          </a:p>
          <a:p>
            <a:endParaRPr lang="en-US" dirty="0" smtClean="0"/>
          </a:p>
          <a:p>
            <a:r>
              <a:rPr lang="en-US" dirty="0" smtClean="0"/>
              <a:t>What are the most important aspects of computer architecture that a software engineer should keep in mind while programming?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588005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" name="Content Placeholder 2"/>
          <p:cNvSpPr>
            <a:spLocks noGrp="1"/>
          </p:cNvSpPr>
          <p:nvPr>
            <p:ph idx="1"/>
            <p:custDataLst>
              <p:tags r:id="rId1"/>
            </p:custDataLst>
          </p:nvPr>
        </p:nvSpPr>
        <p:spPr>
          <a:xfrm>
            <a:off x="228600" y="457200"/>
            <a:ext cx="8686800" cy="5638800"/>
          </a:xfrm>
        </p:spPr>
        <p:txBody>
          <a:bodyPr>
            <a:normAutofit/>
          </a:bodyPr>
          <a:lstStyle/>
          <a:p>
            <a:r>
              <a:rPr lang="en-US" sz="3600" dirty="0" smtClean="0"/>
              <a:t>Prelim3 Results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custDataLst>
              <p:tags r:id="rId2"/>
            </p:custDataLst>
            <p:extLst/>
          </p:nvPr>
        </p:nvGraphicFramePr>
        <p:xfrm>
          <a:off x="2743198" y="1864360"/>
          <a:ext cx="3505200" cy="369824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04800"/>
                <a:gridCol w="285750"/>
                <a:gridCol w="285750"/>
                <a:gridCol w="285750"/>
                <a:gridCol w="285750"/>
                <a:gridCol w="2057400"/>
              </a:tblGrid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V</a:t>
                      </a:r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W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X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/>
                        <a:t>Physical Page Number</a:t>
                      </a:r>
                      <a:endParaRPr lang="en-US" sz="2400" b="0" dirty="0"/>
                    </a:p>
                  </a:txBody>
                  <a:tcPr marL="0" marR="0" marT="0" marB="0" anchor="b">
                    <a:lnL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noFill/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0x10045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0" baseline="0" dirty="0" smtClean="0">
                          <a:solidFill>
                            <a:schemeClr val="bg1"/>
                          </a:solidFill>
                        </a:rPr>
                        <a:t> </a:t>
                      </a: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0xC20A3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dirty="0" smtClean="0">
                          <a:solidFill>
                            <a:schemeClr val="bg1"/>
                          </a:solidFill>
                        </a:rPr>
                        <a:t>0x4123B</a:t>
                      </a:r>
                      <a:endParaRPr lang="en-US" sz="2400" b="0" dirty="0" smtClean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1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0x10044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0840">
                <a:tc>
                  <a:txBody>
                    <a:bodyPr/>
                    <a:lstStyle/>
                    <a:p>
                      <a:pPr algn="ctr"/>
                      <a:r>
                        <a:rPr lang="en-US" sz="2400" b="0" dirty="0" smtClean="0">
                          <a:solidFill>
                            <a:schemeClr val="bg1"/>
                          </a:solidFill>
                        </a:rPr>
                        <a:t>0</a:t>
                      </a:r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b="0" dirty="0">
                        <a:solidFill>
                          <a:schemeClr val="bg1"/>
                        </a:solidFill>
                      </a:endParaRPr>
                    </a:p>
                  </a:txBody>
                  <a:tcPr marL="0" marR="0" marT="0" marB="0" anchor="ctr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accent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5" name="Rectangle 4"/>
          <p:cNvSpPr>
            <a:spLocks noChangeArrowheads="1"/>
          </p:cNvSpPr>
          <p:nvPr>
            <p:custDataLst>
              <p:tags r:id="rId3"/>
            </p:custDataLst>
          </p:nvPr>
        </p:nvSpPr>
        <p:spPr bwMode="auto">
          <a:xfrm>
            <a:off x="6821924" y="609600"/>
            <a:ext cx="1371600" cy="5486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6" name="Rectangle 10"/>
          <p:cNvSpPr>
            <a:spLocks noChangeArrowheads="1"/>
          </p:cNvSpPr>
          <p:nvPr>
            <p:custDataLst>
              <p:tags r:id="rId4"/>
            </p:custDataLst>
          </p:nvPr>
        </p:nvSpPr>
        <p:spPr bwMode="auto">
          <a:xfrm>
            <a:off x="6821924" y="68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7" name="Rectangle 10"/>
          <p:cNvSpPr>
            <a:spLocks noChangeArrowheads="1"/>
          </p:cNvSpPr>
          <p:nvPr>
            <p:custDataLst>
              <p:tags r:id="rId5"/>
            </p:custDataLst>
          </p:nvPr>
        </p:nvSpPr>
        <p:spPr bwMode="auto">
          <a:xfrm>
            <a:off x="6821924" y="34290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8" name="Rectangle 10"/>
          <p:cNvSpPr>
            <a:spLocks noChangeArrowheads="1"/>
          </p:cNvSpPr>
          <p:nvPr>
            <p:custDataLst>
              <p:tags r:id="rId6"/>
            </p:custDataLst>
          </p:nvPr>
        </p:nvSpPr>
        <p:spPr bwMode="auto">
          <a:xfrm>
            <a:off x="6821924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22" name="Title 1"/>
          <p:cNvSpPr>
            <a:spLocks noGrp="1"/>
          </p:cNvSpPr>
          <p:nvPr>
            <p:ph type="title"/>
            <p:custDataLst>
              <p:tags r:id="rId7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25" name="Rectangle 10"/>
          <p:cNvSpPr>
            <a:spLocks noChangeArrowheads="1"/>
          </p:cNvSpPr>
          <p:nvPr>
            <p:custDataLst>
              <p:tags r:id="rId8"/>
            </p:custDataLst>
          </p:nvPr>
        </p:nvSpPr>
        <p:spPr bwMode="auto">
          <a:xfrm>
            <a:off x="6821924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1" name="Right Brace 30"/>
          <p:cNvSpPr/>
          <p:nvPr/>
        </p:nvSpPr>
        <p:spPr>
          <a:xfrm rot="16200000" flipV="1">
            <a:off x="3886198" y="152398"/>
            <a:ext cx="1219201" cy="3505202"/>
          </a:xfrm>
          <a:prstGeom prst="rightBrace">
            <a:avLst>
              <a:gd name="adj1" fmla="val 5654"/>
              <a:gd name="adj2" fmla="val 50000"/>
            </a:avLst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TextBox 31"/>
          <p:cNvSpPr txBox="1"/>
          <p:nvPr/>
        </p:nvSpPr>
        <p:spPr>
          <a:xfrm>
            <a:off x="3696472" y="838200"/>
            <a:ext cx="232332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 byte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 32-bit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35" name="Rectangle 10"/>
          <p:cNvSpPr>
            <a:spLocks noChangeArrowheads="1"/>
          </p:cNvSpPr>
          <p:nvPr>
            <p:custDataLst>
              <p:tags r:id="rId9"/>
            </p:custDataLst>
          </p:nvPr>
        </p:nvSpPr>
        <p:spPr bwMode="auto">
          <a:xfrm>
            <a:off x="304800" y="34290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6" name="Rectangle 10"/>
          <p:cNvSpPr>
            <a:spLocks noChangeArrowheads="1"/>
          </p:cNvSpPr>
          <p:nvPr>
            <p:custDataLst>
              <p:tags r:id="rId10"/>
            </p:custDataLst>
          </p:nvPr>
        </p:nvSpPr>
        <p:spPr bwMode="auto">
          <a:xfrm>
            <a:off x="304800" y="44958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7" name="Rectangle 10"/>
          <p:cNvSpPr>
            <a:spLocks noChangeArrowheads="1"/>
          </p:cNvSpPr>
          <p:nvPr>
            <p:custDataLst>
              <p:tags r:id="rId11"/>
            </p:custDataLst>
          </p:nvPr>
        </p:nvSpPr>
        <p:spPr bwMode="auto">
          <a:xfrm>
            <a:off x="304800" y="502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8" name="Rectangle 10"/>
          <p:cNvSpPr>
            <a:spLocks noChangeArrowheads="1"/>
          </p:cNvSpPr>
          <p:nvPr>
            <p:custDataLst>
              <p:tags r:id="rId12"/>
            </p:custDataLst>
          </p:nvPr>
        </p:nvSpPr>
        <p:spPr bwMode="auto">
          <a:xfrm>
            <a:off x="304800" y="55626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39" name="Rectangle 10"/>
          <p:cNvSpPr>
            <a:spLocks noChangeArrowheads="1"/>
          </p:cNvSpPr>
          <p:nvPr>
            <p:custDataLst>
              <p:tags r:id="rId13"/>
            </p:custDataLst>
          </p:nvPr>
        </p:nvSpPr>
        <p:spPr bwMode="auto">
          <a:xfrm>
            <a:off x="304800" y="39624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41" name="TextBox 40"/>
          <p:cNvSpPr txBox="1"/>
          <p:nvPr/>
        </p:nvSpPr>
        <p:spPr>
          <a:xfrm>
            <a:off x="1981200" y="924580"/>
            <a:ext cx="139493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33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=8GB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6553200" y="6106180"/>
            <a:ext cx="266932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Physical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3" name="TextBox 42"/>
          <p:cNvSpPr txBox="1"/>
          <p:nvPr/>
        </p:nvSpPr>
        <p:spPr>
          <a:xfrm>
            <a:off x="0" y="6096000"/>
            <a:ext cx="2489912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Virtual Memory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4" name="Right Brace 43"/>
          <p:cNvSpPr/>
          <p:nvPr/>
        </p:nvSpPr>
        <p:spPr>
          <a:xfrm>
            <a:off x="8193524" y="5486400"/>
            <a:ext cx="279120" cy="609600"/>
          </a:xfrm>
          <a:prstGeom prst="righ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5" name="TextBox 44"/>
          <p:cNvSpPr txBox="1"/>
          <p:nvPr/>
        </p:nvSpPr>
        <p:spPr>
          <a:xfrm>
            <a:off x="8417519" y="5529590"/>
            <a:ext cx="72648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8kB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cxnSp>
        <p:nvCxnSpPr>
          <p:cNvPr id="49" name="Straight Arrow Connector 48"/>
          <p:cNvCxnSpPr>
            <a:stCxn id="41" idx="1"/>
          </p:cNvCxnSpPr>
          <p:nvPr/>
        </p:nvCxnSpPr>
        <p:spPr>
          <a:xfrm flipH="1">
            <a:off x="1676400" y="1186190"/>
            <a:ext cx="304800" cy="2242810"/>
          </a:xfrm>
          <a:prstGeom prst="straightConnector1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0" name="Left Brace 49"/>
          <p:cNvSpPr/>
          <p:nvPr/>
        </p:nvSpPr>
        <p:spPr>
          <a:xfrm>
            <a:off x="2519202" y="2514600"/>
            <a:ext cx="223995" cy="308610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4" name="Group 53"/>
          <p:cNvGrpSpPr/>
          <p:nvPr/>
        </p:nvGrpSpPr>
        <p:grpSpPr>
          <a:xfrm>
            <a:off x="1876399" y="2667000"/>
            <a:ext cx="790601" cy="1384995"/>
            <a:chOff x="1876399" y="2806005"/>
            <a:chExt cx="790601" cy="1384995"/>
          </a:xfrm>
        </p:grpSpPr>
        <p:sp>
          <p:nvSpPr>
            <p:cNvPr id="51" name="TextBox 50"/>
            <p:cNvSpPr txBox="1"/>
            <p:nvPr/>
          </p:nvSpPr>
          <p:spPr>
            <a:xfrm>
              <a:off x="1876399" y="2806005"/>
              <a:ext cx="790601" cy="138499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33</a:t>
              </a:r>
              <a:endPara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endParaRP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13</a:t>
              </a:r>
            </a:p>
            <a:p>
              <a:r>
                <a:rPr lang="en-US" sz="28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=2</a:t>
              </a:r>
              <a:r>
                <a:rPr lang="en-US" sz="2800" baseline="30000" dirty="0" smtClean="0">
                  <a:solidFill>
                    <a:schemeClr val="accent5">
                      <a:lumMod val="60000"/>
                      <a:lumOff val="40000"/>
                    </a:schemeClr>
                  </a:solidFill>
                </a:rPr>
                <a:t>20</a:t>
              </a:r>
            </a:p>
          </p:txBody>
        </p:sp>
        <p:cxnSp>
          <p:nvCxnSpPr>
            <p:cNvPr id="53" name="Straight Connector 52"/>
            <p:cNvCxnSpPr/>
            <p:nvPr/>
          </p:nvCxnSpPr>
          <p:spPr>
            <a:xfrm>
              <a:off x="1876399" y="3276600"/>
              <a:ext cx="613513" cy="0"/>
            </a:xfrm>
            <a:prstGeom prst="line">
              <a:avLst/>
            </a:prstGeom>
            <a:ln w="31750">
              <a:solidFill>
                <a:schemeClr val="accent5">
                  <a:lumMod val="60000"/>
                  <a:lumOff val="40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" name="TextBox 2"/>
          <p:cNvSpPr txBox="1"/>
          <p:nvPr/>
        </p:nvSpPr>
        <p:spPr>
          <a:xfrm>
            <a:off x="1872449" y="4280118"/>
            <a:ext cx="870751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20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x 4</a:t>
            </a:r>
          </a:p>
          <a:p>
            <a:r>
              <a:rPr lang="en-US" sz="28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=2</a:t>
            </a:r>
            <a:r>
              <a:rPr lang="en-US" sz="2800" baseline="30000" dirty="0">
                <a:solidFill>
                  <a:schemeClr val="accent5">
                    <a:lumMod val="60000"/>
                    <a:lumOff val="40000"/>
                  </a:schemeClr>
                </a:solidFill>
              </a:rPr>
              <a:t>22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4MB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47" name="Rectangle 10"/>
          <p:cNvSpPr>
            <a:spLocks noChangeArrowheads="1"/>
          </p:cNvSpPr>
          <p:nvPr>
            <p:custDataLst>
              <p:tags r:id="rId14"/>
            </p:custDataLst>
          </p:nvPr>
        </p:nvSpPr>
        <p:spPr bwMode="auto">
          <a:xfrm>
            <a:off x="6821924" y="1219200"/>
            <a:ext cx="1371600" cy="533400"/>
          </a:xfrm>
          <a:prstGeom prst="rect">
            <a:avLst/>
          </a:prstGeom>
          <a:solidFill>
            <a:schemeClr val="accent2">
              <a:lumMod val="50000"/>
            </a:schemeClr>
          </a:solidFill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tIns="0" anchor="ctr">
            <a:noAutofit/>
          </a:bodyPr>
          <a:lstStyle/>
          <a:p>
            <a:pPr algn="ctr" eaLnBrk="1" hangingPunct="1">
              <a:lnSpc>
                <a:spcPct val="134000"/>
              </a:lnSpc>
              <a:buClr>
                <a:srgbClr val="40458C"/>
              </a:buClr>
              <a:buSzPct val="100000"/>
              <a:buFont typeface="Times New Roman" pitchFamily="18" charset="0"/>
              <a:buNone/>
            </a:pPr>
            <a:endParaRPr lang="en-US" sz="2400" dirty="0">
              <a:solidFill>
                <a:srgbClr val="FFFFFF"/>
              </a:solidFill>
              <a:latin typeface="Calibri"/>
            </a:endParaRPr>
          </a:p>
        </p:txBody>
      </p:sp>
      <p:sp>
        <p:nvSpPr>
          <p:cNvPr id="52" name="Rectangle 51"/>
          <p:cNvSpPr>
            <a:spLocks noChangeArrowheads="1"/>
          </p:cNvSpPr>
          <p:nvPr>
            <p:custDataLst>
              <p:tags r:id="rId15"/>
            </p:custDataLst>
          </p:nvPr>
        </p:nvSpPr>
        <p:spPr bwMode="auto">
          <a:xfrm>
            <a:off x="304800" y="1752600"/>
            <a:ext cx="1371600" cy="4343400"/>
          </a:xfrm>
          <a:prstGeom prst="rect">
            <a:avLst/>
          </a:prstGeom>
          <a:noFill/>
          <a:ln w="28575" algn="ctr">
            <a:solidFill>
              <a:srgbClr val="FFFFFF"/>
            </a:solidFill>
            <a:miter lim="800000"/>
            <a:headEnd/>
            <a:tailEnd/>
          </a:ln>
          <a:effectLst/>
        </p:spPr>
        <p:txBody>
          <a:bodyPr anchor="ctr">
            <a:noAutofit/>
          </a:bodyPr>
          <a:lstStyle/>
          <a:p>
            <a:endParaRPr lang="en-US"/>
          </a:p>
        </p:txBody>
      </p:sp>
      <p:sp>
        <p:nvSpPr>
          <p:cNvPr id="58" name="Oval 57"/>
          <p:cNvSpPr/>
          <p:nvPr/>
        </p:nvSpPr>
        <p:spPr>
          <a:xfrm>
            <a:off x="1905000" y="5486400"/>
            <a:ext cx="838197" cy="648831"/>
          </a:xfrm>
          <a:prstGeom prst="ellipse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52943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1" grpId="0"/>
      <p:bldP spid="50" grpId="0" animBg="1"/>
      <p:bldP spid="3" grpId="0"/>
      <p:bldP spid="58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400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These days, programs run on hardware...</a:t>
            </a:r>
          </a:p>
          <a:p>
            <a:r>
              <a:rPr lang="en-US" dirty="0" smtClean="0"/>
              <a:t>	… more than ever before</a:t>
            </a:r>
          </a:p>
          <a:p>
            <a:endParaRPr lang="en-US" dirty="0" smtClean="0"/>
          </a:p>
          <a:p>
            <a:r>
              <a:rPr lang="en-US" dirty="0" smtClean="0"/>
              <a:t>Google Chrome</a:t>
            </a:r>
          </a:p>
          <a:p>
            <a:r>
              <a:rPr lang="en-US" dirty="0" smtClean="0">
                <a:sym typeface="Wingdings" pitchFamily="2" charset="2"/>
              </a:rPr>
              <a:t> Operating Systems</a:t>
            </a:r>
          </a:p>
          <a:p>
            <a:r>
              <a:rPr lang="en-US" dirty="0" smtClean="0">
                <a:sym typeface="Wingdings" pitchFamily="2" charset="2"/>
              </a:rPr>
              <a:t> Multi-Core &amp; Hyper-Threading</a:t>
            </a:r>
          </a:p>
          <a:p>
            <a:r>
              <a:rPr lang="en-US" dirty="0" smtClean="0">
                <a:sym typeface="Wingdings" pitchFamily="2" charset="2"/>
              </a:rPr>
              <a:t> Datapath Pipelines, Caches, MMUs, I/O &amp; DMA</a:t>
            </a:r>
          </a:p>
          <a:p>
            <a:r>
              <a:rPr lang="en-US" dirty="0" smtClean="0">
                <a:sym typeface="Wingdings" pitchFamily="2" charset="2"/>
              </a:rPr>
              <a:t> Busses, Logic, &amp; State machines</a:t>
            </a:r>
          </a:p>
          <a:p>
            <a:r>
              <a:rPr lang="en-US" dirty="0" smtClean="0">
                <a:sym typeface="Wingdings" pitchFamily="2" charset="2"/>
              </a:rPr>
              <a:t> Gates</a:t>
            </a:r>
          </a:p>
          <a:p>
            <a:r>
              <a:rPr lang="en-US" dirty="0" smtClean="0">
                <a:sym typeface="Wingdings" pitchFamily="2" charset="2"/>
              </a:rPr>
              <a:t> Transistors</a:t>
            </a:r>
          </a:p>
          <a:p>
            <a:r>
              <a:rPr lang="en-US" dirty="0" smtClean="0">
                <a:sym typeface="Wingdings" pitchFamily="2" charset="2"/>
              </a:rPr>
              <a:t> Silicon</a:t>
            </a:r>
          </a:p>
          <a:p>
            <a:r>
              <a:rPr lang="en-US" dirty="0" smtClean="0">
                <a:sym typeface="Wingdings" pitchFamily="2" charset="2"/>
              </a:rPr>
              <a:t> Electrons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881304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8" name="Picture 1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3550699"/>
            <a:ext cx="1173653" cy="120159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553200"/>
          </a:xfrm>
        </p:spPr>
        <p:txBody>
          <a:bodyPr>
            <a:normAutofit/>
          </a:bodyPr>
          <a:lstStyle/>
          <a:p>
            <a:r>
              <a:rPr lang="en-US" dirty="0" smtClean="0"/>
              <a:t>Your job as a computer scientist will require knowledge the computer</a:t>
            </a:r>
          </a:p>
          <a:p>
            <a:r>
              <a:rPr lang="en-US" sz="2800" dirty="0" smtClean="0"/>
              <a:t>Research/University</a:t>
            </a:r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Industry</a:t>
            </a:r>
          </a:p>
          <a:p>
            <a:endParaRPr lang="en-US" sz="2800" dirty="0"/>
          </a:p>
          <a:p>
            <a:endParaRPr lang="en-US" sz="2800" dirty="0" smtClean="0"/>
          </a:p>
          <a:p>
            <a:endParaRPr lang="en-US" sz="2800" dirty="0"/>
          </a:p>
          <a:p>
            <a:r>
              <a:rPr lang="en-US" sz="2800" dirty="0" smtClean="0"/>
              <a:t>Government</a:t>
            </a:r>
          </a:p>
          <a:p>
            <a:endParaRPr lang="en-US" dirty="0"/>
          </a:p>
          <a:p>
            <a:endParaRPr lang="en-US" dirty="0" smtClean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97654" y="3557098"/>
            <a:ext cx="2619375" cy="9264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7029" y="3555607"/>
            <a:ext cx="967468" cy="9905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96212" y="4459639"/>
            <a:ext cx="1002883" cy="10267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2" name="Picture 6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43500" y="5257800"/>
            <a:ext cx="1485900" cy="15212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20780" y="5367961"/>
            <a:ext cx="1367300" cy="13920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5" name="Picture 9"/>
          <p:cNvPicPr>
            <a:picLocks noChangeAspect="1" noChangeArrowheads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9144" y="5394779"/>
            <a:ext cx="1333500" cy="1365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6" name="Picture 10"/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8679" y="4466527"/>
            <a:ext cx="3005818" cy="730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07" name="Picture 11"/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4278184"/>
            <a:ext cx="742340" cy="91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4" name="Picture 13" descr="compfac_2line"/>
          <p:cNvPicPr>
            <a:picLocks noChangeAspect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2057400" y="2030948"/>
            <a:ext cx="5638190" cy="9408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9" name="Picture 13"/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54044" y="3561343"/>
            <a:ext cx="742340" cy="74395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 xmlns="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 xmlns="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49435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1000"/>
                            </p:stCondLst>
                            <p:childTnLst>
                              <p:par>
                                <p:cTn id="21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500"/>
                            </p:stCondLst>
                            <p:childTnLst>
                              <p:par>
                                <p:cTn id="24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2000"/>
                            </p:stCondLst>
                            <p:childTnLst>
                              <p:par>
                                <p:cTn id="27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>
                            <p:stCondLst>
                              <p:cond delay="2500"/>
                            </p:stCondLst>
                            <p:childTnLst>
                              <p:par>
                                <p:cTn id="3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000"/>
                            </p:stCondLst>
                            <p:childTnLst>
                              <p:par>
                                <p:cTn id="3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2" fill="hold">
                            <p:stCondLst>
                              <p:cond delay="500"/>
                            </p:stCondLst>
                            <p:childTnLst>
                              <p:par>
                                <p:cTn id="43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5" fill="hold">
                            <p:stCondLst>
                              <p:cond delay="1000"/>
                            </p:stCondLst>
                            <p:childTnLst>
                              <p:par>
                                <p:cTn id="46" presetID="1" presetClass="entr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99938" name="Rectangle 2"/>
          <p:cNvSpPr>
            <a:spLocks noGrp="1" noChangeArrowheads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Autofit/>
          </a:bodyPr>
          <a:lstStyle/>
          <a:p>
            <a:r>
              <a:rPr lang="en-US" smtClean="0"/>
              <a:t>Where to?</a:t>
            </a:r>
            <a:endParaRPr lang="en-US"/>
          </a:p>
        </p:txBody>
      </p:sp>
      <p:sp>
        <p:nvSpPr>
          <p:cNvPr id="5799939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>
          <a:xfrm>
            <a:off x="228600" y="533400"/>
            <a:ext cx="8686800" cy="6400800"/>
          </a:xfrm>
        </p:spPr>
        <p:txBody>
          <a:bodyPr>
            <a:noAutofit/>
          </a:bodyPr>
          <a:lstStyle/>
          <a:p>
            <a:r>
              <a:rPr lang="en-US" sz="2800" dirty="0" smtClean="0"/>
              <a:t>CS 3110: Better concurrent programming</a:t>
            </a:r>
          </a:p>
          <a:p>
            <a:endParaRPr lang="en-US" sz="800" dirty="0" smtClean="0"/>
          </a:p>
          <a:p>
            <a:r>
              <a:rPr lang="en-US" sz="2800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CS 4410/4411: The Operating System!</a:t>
            </a:r>
          </a:p>
          <a:p>
            <a:endParaRPr lang="en-US" sz="800" dirty="0" smtClean="0"/>
          </a:p>
          <a:p>
            <a:r>
              <a:rPr lang="en-US" sz="2800" dirty="0" smtClean="0"/>
              <a:t>CS 4420/ECE 4750: Computer Architecture</a:t>
            </a:r>
          </a:p>
          <a:p>
            <a:endParaRPr lang="en-US" sz="800" dirty="0" smtClean="0"/>
          </a:p>
          <a:p>
            <a:r>
              <a:rPr lang="en-US" sz="2800" dirty="0" smtClean="0"/>
              <a:t>CS 4450: Networking</a:t>
            </a:r>
          </a:p>
          <a:p>
            <a:endParaRPr lang="en-US" sz="800" dirty="0" smtClean="0"/>
          </a:p>
          <a:p>
            <a:r>
              <a:rPr lang="en-US" sz="2800" dirty="0" smtClean="0"/>
              <a:t>CS 4620: Graphics</a:t>
            </a:r>
          </a:p>
          <a:p>
            <a:endParaRPr lang="en-US" sz="800" dirty="0" smtClean="0"/>
          </a:p>
          <a:p>
            <a:r>
              <a:rPr lang="en-US" sz="2800" strike="sngStrike" dirty="0" smtClean="0"/>
              <a:t>CS 4821: Quantum Computing </a:t>
            </a:r>
          </a:p>
          <a:p>
            <a:endParaRPr lang="en-US" sz="800" dirty="0" smtClean="0"/>
          </a:p>
          <a:p>
            <a:r>
              <a:rPr lang="en-US" sz="2800" dirty="0" err="1" smtClean="0"/>
              <a:t>MEng</a:t>
            </a:r>
            <a:endParaRPr lang="en-US" sz="2800" dirty="0" smtClean="0"/>
          </a:p>
          <a:p>
            <a:r>
              <a:rPr lang="en-US" sz="2400" dirty="0" smtClean="0"/>
              <a:t>5412—Cloud Computing,  5414—</a:t>
            </a:r>
            <a:r>
              <a:rPr lang="en-US" sz="2400" dirty="0" err="1" smtClean="0"/>
              <a:t>Distr</a:t>
            </a:r>
            <a:r>
              <a:rPr lang="en-US" sz="2400" dirty="0" smtClean="0"/>
              <a:t> Computing,</a:t>
            </a:r>
          </a:p>
          <a:p>
            <a:r>
              <a:rPr lang="en-US" sz="2400" dirty="0" smtClean="0"/>
              <a:t>5430—Systems </a:t>
            </a:r>
            <a:r>
              <a:rPr lang="en-US" sz="2400" dirty="0" err="1" smtClean="0"/>
              <a:t>Secuirty</a:t>
            </a:r>
            <a:r>
              <a:rPr lang="en-US" sz="2400" dirty="0" smtClean="0"/>
              <a:t>, </a:t>
            </a:r>
          </a:p>
          <a:p>
            <a:r>
              <a:rPr lang="en-US" sz="2400" dirty="0" smtClean="0"/>
              <a:t>5300—Arch of </a:t>
            </a:r>
            <a:r>
              <a:rPr lang="en-US" sz="2400" dirty="0" err="1" smtClean="0"/>
              <a:t>Larg</a:t>
            </a:r>
            <a:r>
              <a:rPr lang="en-US" sz="2400" dirty="0" smtClean="0"/>
              <a:t> scale Info Systems</a:t>
            </a:r>
          </a:p>
          <a:p>
            <a:r>
              <a:rPr lang="en-US" sz="2400" dirty="0"/>
              <a:t>And many more</a:t>
            </a:r>
            <a:r>
              <a:rPr lang="en-US" dirty="0" smtClean="0"/>
              <a:t>…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38406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endParaRPr lang="en-US"/>
          </a:p>
        </p:txBody>
      </p:sp>
      <p:sp>
        <p:nvSpPr>
          <p:cNvPr id="5801987" name="Rectangle 3"/>
          <p:cNvSpPr>
            <a:spLocks noGrp="1" noChangeArrowheads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Autofit/>
          </a:bodyPr>
          <a:lstStyle/>
          <a:p>
            <a:r>
              <a:rPr lang="en-US" dirty="0" smtClean="0"/>
              <a:t>Thank you!</a:t>
            </a:r>
            <a:endParaRPr lang="en-US" dirty="0"/>
          </a:p>
        </p:txBody>
      </p:sp>
      <p:sp>
        <p:nvSpPr>
          <p:cNvPr id="4" name="Rectangle 3"/>
          <p:cNvSpPr/>
          <p:nvPr>
            <p:custDataLst>
              <p:tags r:id="rId3"/>
            </p:custDataLst>
          </p:nvPr>
        </p:nvSpPr>
        <p:spPr>
          <a:xfrm>
            <a:off x="609600" y="1828800"/>
            <a:ext cx="8001000" cy="11228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  <a:latin typeface="+mj-lt"/>
              </a:rPr>
              <a:t>If you want to make an apple pie from scratch, you must first create the universe.</a:t>
            </a:r>
          </a:p>
          <a:p>
            <a:pPr algn="r"/>
            <a:r>
              <a:rPr lang="en-US" sz="2400" dirty="0" smtClean="0">
                <a:solidFill>
                  <a:schemeClr val="bg1"/>
                </a:solidFill>
                <a:latin typeface="+mj-lt"/>
              </a:rPr>
              <a:t>– Carl Sagan</a:t>
            </a:r>
            <a:endParaRPr lang="en-US" sz="2400" dirty="0">
              <a:solidFill>
                <a:schemeClr val="bg1"/>
              </a:solidFill>
              <a:latin typeface="+mj-lt"/>
            </a:endParaRPr>
          </a:p>
        </p:txBody>
      </p:sp>
    </p:spTree>
    <p:extLst>
      <p:ext uri="{BB962C8B-B14F-4D97-AF65-F5344CB8AC3E}">
        <p14:creationId xmlns:p14="http://schemas.microsoft.com/office/powerpoint/2010/main" val="25107409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3810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12 bits</a:t>
            </a:r>
            <a:endParaRPr lang="en-US" sz="2400" dirty="0"/>
          </a:p>
        </p:txBody>
      </p:sp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152400" y="5648980"/>
            <a:ext cx="838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PTBR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23622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11 bits</a:t>
            </a:r>
            <a:endParaRPr lang="en-US" sz="2400" dirty="0"/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43434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13 bits</a:t>
            </a:r>
            <a:endParaRPr lang="en-US" sz="2400" dirty="0"/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6299024" y="1686580"/>
            <a:ext cx="101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vaddr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>
            <p:custDataLst>
              <p:tags r:id="rId6"/>
            </p:custDataLst>
          </p:nvPr>
        </p:nvCxnSpPr>
        <p:spPr>
          <a:xfrm flipV="1">
            <a:off x="990600" y="5791200"/>
            <a:ext cx="609600" cy="101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>
            <p:custDataLst>
              <p:tags r:id="rId7"/>
            </p:custDataLst>
          </p:nvPr>
        </p:nvCxnSpPr>
        <p:spPr>
          <a:xfrm>
            <a:off x="1219200" y="5105400"/>
            <a:ext cx="381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>
            <p:custDataLst>
              <p:tags r:id="rId8"/>
            </p:custDataLst>
          </p:nvPr>
        </p:nvCxnSpPr>
        <p:spPr>
          <a:xfrm rot="5400000" flipH="1" flipV="1">
            <a:off x="-266700" y="3619500"/>
            <a:ext cx="2971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>
            <p:custDataLst>
              <p:tags r:id="rId9"/>
            </p:custDataLst>
          </p:nvPr>
        </p:nvSpPr>
        <p:spPr>
          <a:xfrm>
            <a:off x="1676400" y="496318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PDEntry</a:t>
            </a:r>
            <a:endParaRPr lang="en-US" sz="2400" dirty="0"/>
          </a:p>
        </p:txBody>
      </p:sp>
      <p:sp>
        <p:nvSpPr>
          <p:cNvPr id="19" name="TextBox 18"/>
          <p:cNvSpPr txBox="1"/>
          <p:nvPr>
            <p:custDataLst>
              <p:tags r:id="rId10"/>
            </p:custDataLst>
          </p:nvPr>
        </p:nvSpPr>
        <p:spPr>
          <a:xfrm>
            <a:off x="1371600" y="5801380"/>
            <a:ext cx="2294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 Directory</a:t>
            </a:r>
          </a:p>
        </p:txBody>
      </p:sp>
      <p:cxnSp>
        <p:nvCxnSpPr>
          <p:cNvPr id="21" name="Straight Arrow Connector 20"/>
          <p:cNvCxnSpPr/>
          <p:nvPr>
            <p:custDataLst>
              <p:tags r:id="rId11"/>
            </p:custDataLst>
          </p:nvPr>
        </p:nvCxnSpPr>
        <p:spPr>
          <a:xfrm>
            <a:off x="3657600" y="4038600"/>
            <a:ext cx="381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>
            <p:custDataLst>
              <p:tags r:id="rId12"/>
            </p:custDataLst>
          </p:nvPr>
        </p:nvCxnSpPr>
        <p:spPr>
          <a:xfrm rot="5400000" flipH="1" flipV="1">
            <a:off x="2705100" y="3086100"/>
            <a:ext cx="1905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>
            <p:custDataLst>
              <p:tags r:id="rId13"/>
            </p:custDataLst>
          </p:nvPr>
        </p:nvSpPr>
        <p:spPr>
          <a:xfrm>
            <a:off x="4060091" y="5115580"/>
            <a:ext cx="177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 Table</a:t>
            </a:r>
          </a:p>
        </p:txBody>
      </p:sp>
      <p:sp>
        <p:nvSpPr>
          <p:cNvPr id="26" name="Rectangle 25"/>
          <p:cNvSpPr/>
          <p:nvPr>
            <p:custDataLst>
              <p:tags r:id="rId14"/>
            </p:custDataLst>
          </p:nvPr>
        </p:nvSpPr>
        <p:spPr>
          <a:xfrm>
            <a:off x="4136291" y="389638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PTEntry</a:t>
            </a:r>
            <a:endParaRPr lang="en-US" sz="2400" dirty="0"/>
          </a:p>
        </p:txBody>
      </p:sp>
      <p:cxnSp>
        <p:nvCxnSpPr>
          <p:cNvPr id="32" name="Straight Arrow Connector 31"/>
          <p:cNvCxnSpPr/>
          <p:nvPr>
            <p:custDataLst>
              <p:tags r:id="rId15"/>
            </p:custDataLst>
          </p:nvPr>
        </p:nvCxnSpPr>
        <p:spPr>
          <a:xfrm>
            <a:off x="3276600" y="5105400"/>
            <a:ext cx="762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>
            <p:custDataLst>
              <p:tags r:id="rId16"/>
            </p:custDataLst>
          </p:nvPr>
        </p:nvCxnSpPr>
        <p:spPr>
          <a:xfrm>
            <a:off x="6096000" y="3581400"/>
            <a:ext cx="304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>
            <p:custDataLst>
              <p:tags r:id="rId17"/>
            </p:custDataLst>
          </p:nvPr>
        </p:nvCxnSpPr>
        <p:spPr>
          <a:xfrm rot="5400000" flipH="1" flipV="1">
            <a:off x="5372100" y="2857500"/>
            <a:ext cx="1447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>
            <p:custDataLst>
              <p:tags r:id="rId18"/>
            </p:custDataLst>
          </p:nvPr>
        </p:nvSpPr>
        <p:spPr>
          <a:xfrm>
            <a:off x="6400800" y="4038600"/>
            <a:ext cx="177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41" name="Rectangle 40"/>
          <p:cNvSpPr/>
          <p:nvPr>
            <p:custDataLst>
              <p:tags r:id="rId19"/>
            </p:custDataLst>
          </p:nvPr>
        </p:nvSpPr>
        <p:spPr>
          <a:xfrm>
            <a:off x="6477000" y="2438400"/>
            <a:ext cx="1600200" cy="16103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2" name="Rectangle 41"/>
          <p:cNvSpPr/>
          <p:nvPr>
            <p:custDataLst>
              <p:tags r:id="rId20"/>
            </p:custDataLst>
          </p:nvPr>
        </p:nvSpPr>
        <p:spPr>
          <a:xfrm>
            <a:off x="6477000" y="342900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Word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>
            <p:custDataLst>
              <p:tags r:id="rId21"/>
            </p:custDataLst>
          </p:nvPr>
        </p:nvCxnSpPr>
        <p:spPr>
          <a:xfrm>
            <a:off x="5715000" y="4037012"/>
            <a:ext cx="685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>
            <p:custDataLst>
              <p:tags r:id="rId22"/>
            </p:custDataLst>
          </p:nvPr>
        </p:nvSpPr>
        <p:spPr>
          <a:xfrm>
            <a:off x="4136291" y="3505200"/>
            <a:ext cx="1600200" cy="16103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3" name="Rectangle 32"/>
          <p:cNvSpPr/>
          <p:nvPr>
            <p:custDataLst>
              <p:tags r:id="rId23"/>
            </p:custDataLst>
          </p:nvPr>
        </p:nvSpPr>
        <p:spPr>
          <a:xfrm>
            <a:off x="1676400" y="4191000"/>
            <a:ext cx="1600200" cy="16103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8" name="Rectangle 27"/>
          <p:cNvSpPr/>
          <p:nvPr>
            <p:custDataLst>
              <p:tags r:id="rId24"/>
            </p:custDataLst>
          </p:nvPr>
        </p:nvSpPr>
        <p:spPr>
          <a:xfrm>
            <a:off x="5105400" y="1015425"/>
            <a:ext cx="3747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Multi-level </a:t>
            </a:r>
            <a:r>
              <a:rPr lang="en-US" sz="3200" dirty="0" err="1" smtClean="0">
                <a:solidFill>
                  <a:schemeClr val="bg1"/>
                </a:solidFill>
              </a:rPr>
              <a:t>PageTable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>
            <p:custDataLst>
              <p:tags r:id="rId25"/>
            </p:custDataLst>
          </p:nvPr>
        </p:nvSpPr>
        <p:spPr>
          <a:xfrm>
            <a:off x="381000" y="1752600"/>
            <a:ext cx="39624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 rot="5400000" flipV="1">
            <a:off x="2331874" y="3230726"/>
            <a:ext cx="279072" cy="161038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80225" y="3362980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816709" y="4185630"/>
            <a:ext cx="938939" cy="1595389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0" y="3657600"/>
            <a:ext cx="13919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12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x4B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14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=16kB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=2pages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9776" y="5810905"/>
            <a:ext cx="379244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Page table = 16kB + 4MB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060091" y="5781019"/>
            <a:ext cx="4017109" cy="55310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398123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18" grpId="0" animBg="1"/>
      <p:bldP spid="19" grpId="0"/>
      <p:bldP spid="24" grpId="0"/>
      <p:bldP spid="26" grpId="0" animBg="1"/>
      <p:bldP spid="40" grpId="0"/>
      <p:bldP spid="41" grpId="0" animBg="1"/>
      <p:bldP spid="42" grpId="0" animBg="1"/>
      <p:bldP spid="31" grpId="0" animBg="1"/>
      <p:bldP spid="33" grpId="0" animBg="1"/>
      <p:bldP spid="11" grpId="0" animBg="1"/>
      <p:bldP spid="12" grpId="0"/>
      <p:bldP spid="14" grpId="0" animBg="1"/>
      <p:bldP spid="37" grpId="0"/>
      <p:bldP spid="16" grpId="0"/>
      <p:bldP spid="20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>
            <p:custDataLst>
              <p:tags r:id="rId1"/>
            </p:custDataLst>
          </p:nvPr>
        </p:nvSpPr>
        <p:spPr>
          <a:xfrm>
            <a:off x="3810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12 bits</a:t>
            </a:r>
            <a:endParaRPr lang="en-US" sz="2400" dirty="0"/>
          </a:p>
        </p:txBody>
      </p:sp>
      <p:sp>
        <p:nvSpPr>
          <p:cNvPr id="7" name="Rectangle 6"/>
          <p:cNvSpPr/>
          <p:nvPr>
            <p:custDataLst>
              <p:tags r:id="rId2"/>
            </p:custDataLst>
          </p:nvPr>
        </p:nvSpPr>
        <p:spPr>
          <a:xfrm>
            <a:off x="152400" y="5648980"/>
            <a:ext cx="838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PTBR</a:t>
            </a:r>
            <a:endParaRPr lang="en-US" sz="2400" dirty="0"/>
          </a:p>
        </p:txBody>
      </p:sp>
      <p:sp>
        <p:nvSpPr>
          <p:cNvPr id="8" name="Rectangle 7"/>
          <p:cNvSpPr/>
          <p:nvPr>
            <p:custDataLst>
              <p:tags r:id="rId3"/>
            </p:custDataLst>
          </p:nvPr>
        </p:nvSpPr>
        <p:spPr>
          <a:xfrm>
            <a:off x="23622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11 bits</a:t>
            </a:r>
            <a:endParaRPr lang="en-US" sz="2400" dirty="0"/>
          </a:p>
        </p:txBody>
      </p:sp>
      <p:sp>
        <p:nvSpPr>
          <p:cNvPr id="9" name="Rectangle 8"/>
          <p:cNvSpPr/>
          <p:nvPr>
            <p:custDataLst>
              <p:tags r:id="rId4"/>
            </p:custDataLst>
          </p:nvPr>
        </p:nvSpPr>
        <p:spPr>
          <a:xfrm>
            <a:off x="4343400" y="1752600"/>
            <a:ext cx="19812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13 bits</a:t>
            </a:r>
            <a:endParaRPr lang="en-US" sz="2400" dirty="0"/>
          </a:p>
        </p:txBody>
      </p:sp>
      <p:sp>
        <p:nvSpPr>
          <p:cNvPr id="10" name="TextBox 9"/>
          <p:cNvSpPr txBox="1"/>
          <p:nvPr>
            <p:custDataLst>
              <p:tags r:id="rId5"/>
            </p:custDataLst>
          </p:nvPr>
        </p:nvSpPr>
        <p:spPr>
          <a:xfrm>
            <a:off x="6299024" y="1686580"/>
            <a:ext cx="101617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err="1" smtClean="0">
                <a:solidFill>
                  <a:schemeClr val="bg1"/>
                </a:solidFill>
              </a:rPr>
              <a:t>vaddr</a:t>
            </a:r>
            <a:endParaRPr lang="en-US" sz="2800" dirty="0" smtClean="0">
              <a:solidFill>
                <a:schemeClr val="bg1"/>
              </a:solidFill>
            </a:endParaRPr>
          </a:p>
        </p:txBody>
      </p:sp>
      <p:cxnSp>
        <p:nvCxnSpPr>
          <p:cNvPr id="13" name="Straight Arrow Connector 12"/>
          <p:cNvCxnSpPr/>
          <p:nvPr>
            <p:custDataLst>
              <p:tags r:id="rId6"/>
            </p:custDataLst>
          </p:nvPr>
        </p:nvCxnSpPr>
        <p:spPr>
          <a:xfrm flipV="1">
            <a:off x="990600" y="5791200"/>
            <a:ext cx="609600" cy="10180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>
            <p:custDataLst>
              <p:tags r:id="rId7"/>
            </p:custDataLst>
          </p:nvPr>
        </p:nvCxnSpPr>
        <p:spPr>
          <a:xfrm>
            <a:off x="1219200" y="5105400"/>
            <a:ext cx="381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>
            <p:custDataLst>
              <p:tags r:id="rId8"/>
            </p:custDataLst>
          </p:nvPr>
        </p:nvCxnSpPr>
        <p:spPr>
          <a:xfrm rot="5400000" flipH="1" flipV="1">
            <a:off x="-266700" y="3619500"/>
            <a:ext cx="2971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>
            <p:custDataLst>
              <p:tags r:id="rId9"/>
            </p:custDataLst>
          </p:nvPr>
        </p:nvSpPr>
        <p:spPr>
          <a:xfrm>
            <a:off x="1676400" y="496318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PDEntry</a:t>
            </a:r>
            <a:endParaRPr lang="en-US" sz="2400" dirty="0"/>
          </a:p>
        </p:txBody>
      </p:sp>
      <p:sp>
        <p:nvSpPr>
          <p:cNvPr id="19" name="TextBox 18"/>
          <p:cNvSpPr txBox="1"/>
          <p:nvPr>
            <p:custDataLst>
              <p:tags r:id="rId10"/>
            </p:custDataLst>
          </p:nvPr>
        </p:nvSpPr>
        <p:spPr>
          <a:xfrm>
            <a:off x="1371600" y="5801380"/>
            <a:ext cx="229466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 Directory</a:t>
            </a:r>
          </a:p>
        </p:txBody>
      </p:sp>
      <p:cxnSp>
        <p:nvCxnSpPr>
          <p:cNvPr id="21" name="Straight Arrow Connector 20"/>
          <p:cNvCxnSpPr/>
          <p:nvPr>
            <p:custDataLst>
              <p:tags r:id="rId11"/>
            </p:custDataLst>
          </p:nvPr>
        </p:nvCxnSpPr>
        <p:spPr>
          <a:xfrm>
            <a:off x="3657600" y="4038600"/>
            <a:ext cx="381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>
            <p:custDataLst>
              <p:tags r:id="rId12"/>
            </p:custDataLst>
          </p:nvPr>
        </p:nvCxnSpPr>
        <p:spPr>
          <a:xfrm rot="5400000" flipH="1" flipV="1">
            <a:off x="2705100" y="3086100"/>
            <a:ext cx="19050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4" name="TextBox 23"/>
          <p:cNvSpPr txBox="1"/>
          <p:nvPr>
            <p:custDataLst>
              <p:tags r:id="rId13"/>
            </p:custDataLst>
          </p:nvPr>
        </p:nvSpPr>
        <p:spPr>
          <a:xfrm>
            <a:off x="4060091" y="5115580"/>
            <a:ext cx="177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 Table</a:t>
            </a:r>
          </a:p>
        </p:txBody>
      </p:sp>
      <p:sp>
        <p:nvSpPr>
          <p:cNvPr id="26" name="Rectangle 25"/>
          <p:cNvSpPr/>
          <p:nvPr>
            <p:custDataLst>
              <p:tags r:id="rId14"/>
            </p:custDataLst>
          </p:nvPr>
        </p:nvSpPr>
        <p:spPr>
          <a:xfrm>
            <a:off x="4136291" y="389638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err="1" smtClean="0"/>
              <a:t>PTEntry</a:t>
            </a:r>
            <a:endParaRPr lang="en-US" sz="2400" dirty="0"/>
          </a:p>
        </p:txBody>
      </p:sp>
      <p:cxnSp>
        <p:nvCxnSpPr>
          <p:cNvPr id="32" name="Straight Arrow Connector 31"/>
          <p:cNvCxnSpPr/>
          <p:nvPr>
            <p:custDataLst>
              <p:tags r:id="rId15"/>
            </p:custDataLst>
          </p:nvPr>
        </p:nvCxnSpPr>
        <p:spPr>
          <a:xfrm>
            <a:off x="3276600" y="5105400"/>
            <a:ext cx="7620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8" name="Straight Arrow Connector 37"/>
          <p:cNvCxnSpPr/>
          <p:nvPr>
            <p:custDataLst>
              <p:tags r:id="rId16"/>
            </p:custDataLst>
          </p:nvPr>
        </p:nvCxnSpPr>
        <p:spPr>
          <a:xfrm>
            <a:off x="6096000" y="3581400"/>
            <a:ext cx="304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>
            <p:custDataLst>
              <p:tags r:id="rId17"/>
            </p:custDataLst>
          </p:nvPr>
        </p:nvCxnSpPr>
        <p:spPr>
          <a:xfrm rot="5400000" flipH="1" flipV="1">
            <a:off x="5372100" y="2857500"/>
            <a:ext cx="144780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TextBox 39"/>
          <p:cNvSpPr txBox="1"/>
          <p:nvPr>
            <p:custDataLst>
              <p:tags r:id="rId18"/>
            </p:custDataLst>
          </p:nvPr>
        </p:nvSpPr>
        <p:spPr>
          <a:xfrm>
            <a:off x="6400800" y="4038600"/>
            <a:ext cx="17740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dirty="0" smtClean="0">
                <a:solidFill>
                  <a:schemeClr val="bg1"/>
                </a:solidFill>
              </a:rPr>
              <a:t>Page</a:t>
            </a:r>
          </a:p>
        </p:txBody>
      </p:sp>
      <p:sp>
        <p:nvSpPr>
          <p:cNvPr id="41" name="Rectangle 40"/>
          <p:cNvSpPr/>
          <p:nvPr>
            <p:custDataLst>
              <p:tags r:id="rId19"/>
            </p:custDataLst>
          </p:nvPr>
        </p:nvSpPr>
        <p:spPr>
          <a:xfrm>
            <a:off x="6477000" y="2438400"/>
            <a:ext cx="1600200" cy="1610380"/>
          </a:xfrm>
          <a:prstGeom prst="rect">
            <a:avLst/>
          </a:prstGeom>
          <a:noFill/>
          <a:ln w="28575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42" name="Rectangle 41"/>
          <p:cNvSpPr/>
          <p:nvPr>
            <p:custDataLst>
              <p:tags r:id="rId20"/>
            </p:custDataLst>
          </p:nvPr>
        </p:nvSpPr>
        <p:spPr>
          <a:xfrm>
            <a:off x="6477000" y="3429000"/>
            <a:ext cx="1600200" cy="3048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dirty="0" smtClean="0"/>
              <a:t>Word</a:t>
            </a:r>
            <a:endParaRPr lang="en-US" sz="2400" dirty="0"/>
          </a:p>
        </p:txBody>
      </p:sp>
      <p:cxnSp>
        <p:nvCxnSpPr>
          <p:cNvPr id="46" name="Straight Arrow Connector 45"/>
          <p:cNvCxnSpPr/>
          <p:nvPr>
            <p:custDataLst>
              <p:tags r:id="rId21"/>
            </p:custDataLst>
          </p:nvPr>
        </p:nvCxnSpPr>
        <p:spPr>
          <a:xfrm>
            <a:off x="5715000" y="4037012"/>
            <a:ext cx="685800" cy="1588"/>
          </a:xfrm>
          <a:prstGeom prst="straightConnector1">
            <a:avLst/>
          </a:prstGeom>
          <a:ln w="28575">
            <a:solidFill>
              <a:schemeClr val="bg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>
            <p:custDataLst>
              <p:tags r:id="rId22"/>
            </p:custDataLst>
          </p:nvPr>
        </p:nvSpPr>
        <p:spPr>
          <a:xfrm>
            <a:off x="4136291" y="3505200"/>
            <a:ext cx="1600200" cy="16103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3" name="Rectangle 32"/>
          <p:cNvSpPr/>
          <p:nvPr>
            <p:custDataLst>
              <p:tags r:id="rId23"/>
            </p:custDataLst>
          </p:nvPr>
        </p:nvSpPr>
        <p:spPr>
          <a:xfrm>
            <a:off x="1676400" y="4191000"/>
            <a:ext cx="1600200" cy="1610380"/>
          </a:xfrm>
          <a:prstGeom prst="rect">
            <a:avLst/>
          </a:prstGeom>
          <a:noFill/>
          <a:ln w="28575">
            <a:solidFill>
              <a:schemeClr val="accent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28" name="Rectangle 27"/>
          <p:cNvSpPr/>
          <p:nvPr>
            <p:custDataLst>
              <p:tags r:id="rId24"/>
            </p:custDataLst>
          </p:nvPr>
        </p:nvSpPr>
        <p:spPr>
          <a:xfrm>
            <a:off x="5105400" y="1015425"/>
            <a:ext cx="374750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200" dirty="0" smtClean="0">
                <a:solidFill>
                  <a:schemeClr val="bg1"/>
                </a:solidFill>
              </a:rPr>
              <a:t>Multi-level </a:t>
            </a:r>
            <a:r>
              <a:rPr lang="en-US" sz="3200" dirty="0" err="1" smtClean="0">
                <a:solidFill>
                  <a:schemeClr val="bg1"/>
                </a:solidFill>
              </a:rPr>
              <a:t>PageTable</a:t>
            </a:r>
            <a:endParaRPr lang="en-US" sz="3200" dirty="0">
              <a:solidFill>
                <a:schemeClr val="bg1"/>
              </a:solidFill>
            </a:endParaRPr>
          </a:p>
        </p:txBody>
      </p:sp>
      <p:sp>
        <p:nvSpPr>
          <p:cNvPr id="29" name="Rectangle 28"/>
          <p:cNvSpPr/>
          <p:nvPr>
            <p:custDataLst>
              <p:tags r:id="rId25"/>
            </p:custDataLst>
          </p:nvPr>
        </p:nvSpPr>
        <p:spPr>
          <a:xfrm>
            <a:off x="381000" y="1752600"/>
            <a:ext cx="3962400" cy="381000"/>
          </a:xfrm>
          <a:prstGeom prst="rect">
            <a:avLst/>
          </a:prstGeom>
          <a:noFill/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 dirty="0"/>
          </a:p>
        </p:txBody>
      </p:sp>
      <p:sp>
        <p:nvSpPr>
          <p:cNvPr id="34" name="Title 1"/>
          <p:cNvSpPr>
            <a:spLocks noGrp="1"/>
          </p:cNvSpPr>
          <p:nvPr>
            <p:ph type="title"/>
            <p:custDataLst>
              <p:tags r:id="rId26"/>
            </p:custDataLst>
          </p:nvPr>
        </p:nvSpPr>
        <p:spPr>
          <a:xfrm>
            <a:off x="228600" y="152400"/>
            <a:ext cx="8686800" cy="53340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11" name="Left Brace 10"/>
          <p:cNvSpPr/>
          <p:nvPr/>
        </p:nvSpPr>
        <p:spPr>
          <a:xfrm rot="5400000" flipV="1">
            <a:off x="2331874" y="3230726"/>
            <a:ext cx="279072" cy="1610380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TextBox 11"/>
          <p:cNvSpPr txBox="1"/>
          <p:nvPr/>
        </p:nvSpPr>
        <p:spPr>
          <a:xfrm>
            <a:off x="2180225" y="3362980"/>
            <a:ext cx="5629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4B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4" name="Left Brace 13"/>
          <p:cNvSpPr/>
          <p:nvPr/>
        </p:nvSpPr>
        <p:spPr>
          <a:xfrm>
            <a:off x="816709" y="4185630"/>
            <a:ext cx="938939" cy="1595389"/>
          </a:xfrm>
          <a:prstGeom prst="leftBrace">
            <a:avLst/>
          </a:prstGeom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7" name="TextBox 36"/>
          <p:cNvSpPr txBox="1"/>
          <p:nvPr/>
        </p:nvSpPr>
        <p:spPr>
          <a:xfrm>
            <a:off x="0" y="3657600"/>
            <a:ext cx="1391984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12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x4B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=2</a:t>
            </a:r>
            <a:r>
              <a:rPr lang="en-US" sz="2800" baseline="300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14</a:t>
            </a:r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B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=16kB</a:t>
            </a:r>
          </a:p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=2pages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4199776" y="5810905"/>
            <a:ext cx="364817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Page table = 16kB + 8kB</a:t>
            </a:r>
            <a:endParaRPr lang="en-US" sz="2800" dirty="0">
              <a:solidFill>
                <a:schemeClr val="accent5">
                  <a:lumMod val="60000"/>
                  <a:lumOff val="40000"/>
                </a:schemeClr>
              </a:solidFill>
            </a:endParaRPr>
          </a:p>
        </p:txBody>
      </p:sp>
      <p:sp>
        <p:nvSpPr>
          <p:cNvPr id="20" name="Rounded Rectangle 19"/>
          <p:cNvSpPr/>
          <p:nvPr/>
        </p:nvSpPr>
        <p:spPr>
          <a:xfrm>
            <a:off x="4060091" y="5781019"/>
            <a:ext cx="4017109" cy="553106"/>
          </a:xfrm>
          <a:prstGeom prst="roundRect">
            <a:avLst/>
          </a:prstGeom>
          <a:noFill/>
          <a:ln w="38100"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605023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  <p:custDataLst>
              <p:tags r:id="rId1"/>
            </p:custDataLst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Announcements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  <p:custDataLst>
              <p:tags r:id="rId2"/>
            </p:custDataLst>
          </p:nvPr>
        </p:nvSpPr>
        <p:spPr/>
        <p:txBody>
          <a:bodyPr>
            <a:normAutofit/>
          </a:bodyPr>
          <a:lstStyle/>
          <a:p>
            <a:r>
              <a:rPr lang="en-US" sz="3600" dirty="0" smtClean="0"/>
              <a:t>How to improve your grade?</a:t>
            </a:r>
          </a:p>
          <a:p>
            <a:pPr marL="173038" lvl="1" indent="0">
              <a:buNone/>
            </a:pPr>
            <a:endParaRPr lang="en-US" sz="3600" dirty="0" smtClean="0"/>
          </a:p>
          <a:p>
            <a:r>
              <a:rPr lang="en-US" b="1" i="1" dirty="0" smtClean="0">
                <a:solidFill>
                  <a:schemeClr val="accent5">
                    <a:lumMod val="60000"/>
                    <a:lumOff val="40000"/>
                  </a:schemeClr>
                </a:solidFill>
              </a:rPr>
              <a:t>Submit a course evaluation and drop lowest in-class lab score</a:t>
            </a:r>
          </a:p>
          <a:p>
            <a:pPr lvl="1"/>
            <a:r>
              <a:rPr lang="en-US" dirty="0" smtClean="0"/>
              <a:t>To receive credit, Submit before Monday, May 12</a:t>
            </a:r>
            <a:r>
              <a:rPr lang="en-US" baseline="30000" dirty="0" smtClean="0"/>
              <a:t>th</a:t>
            </a:r>
            <a:endParaRPr lang="en-US" dirty="0" smtClean="0"/>
          </a:p>
          <a:p>
            <a:pPr lvl="1"/>
            <a:endParaRPr lang="en-US" dirty="0"/>
          </a:p>
          <a:p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2366778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1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2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0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3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4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5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6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7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8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ags/tag9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_INSTRUCTOR VIEW19C14C36-AC8E-43BC-9DB6-C2AAF774C7DC|PANE__TAG" val="_"/>
</p:tagLst>
</file>

<file path=ppt/theme/theme1.xml><?xml version="1.0" encoding="utf-8"?>
<a:theme xmlns:a="http://schemas.openxmlformats.org/drawingml/2006/main" name="Office Theme">
  <a:themeElements>
    <a:clrScheme name="3410">
      <a:dk1>
        <a:srgbClr val="FFFFFF"/>
      </a:dk1>
      <a:lt1>
        <a:sysClr val="window" lastClr="FFFFFF"/>
      </a:lt1>
      <a:dk2>
        <a:srgbClr val="000000"/>
      </a:dk2>
      <a:lt2>
        <a:srgbClr val="D8D8D8"/>
      </a:lt2>
      <a:accent1>
        <a:srgbClr val="FFFF00"/>
      </a:accent1>
      <a:accent2>
        <a:srgbClr val="FF0000"/>
      </a:accent2>
      <a:accent3>
        <a:srgbClr val="7030A0"/>
      </a:accent3>
      <a:accent4>
        <a:srgbClr val="0070C0"/>
      </a:accent4>
      <a:accent5>
        <a:srgbClr val="00B0F0"/>
      </a:accent5>
      <a:accent6>
        <a:srgbClr val="FFC000"/>
      </a:accent6>
      <a:hlink>
        <a:srgbClr val="6565FF"/>
      </a:hlink>
      <a:folHlink>
        <a:srgbClr val="A2A2A2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2769</TotalTime>
  <Words>3153</Words>
  <Application>Microsoft Office PowerPoint</Application>
  <PresentationFormat>On-screen Show (4:3)</PresentationFormat>
  <Paragraphs>599</Paragraphs>
  <Slides>63</Slides>
  <Notes>31</Notes>
  <HiddenSlides>1</HiddenSlides>
  <MMClips>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71" baseType="lpstr">
      <vt:lpstr>ＭＳ Ｐゴシック</vt:lpstr>
      <vt:lpstr>Arial</vt:lpstr>
      <vt:lpstr>Calibri</vt:lpstr>
      <vt:lpstr>Consolas</vt:lpstr>
      <vt:lpstr>Helvetica</vt:lpstr>
      <vt:lpstr>Times New Roman</vt:lpstr>
      <vt:lpstr>Wingdings</vt:lpstr>
      <vt:lpstr>Office Theme</vt:lpstr>
      <vt:lpstr>What does the Future Hold?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Announcements</vt:lpstr>
      <vt:lpstr>PowerPoint Presentation</vt:lpstr>
      <vt:lpstr>Big Picture</vt:lpstr>
      <vt:lpstr>What’s next?</vt:lpstr>
      <vt:lpstr>Moore’s Law</vt:lpstr>
      <vt:lpstr>Moore’s Law</vt:lpstr>
      <vt:lpstr>Why Multicore?</vt:lpstr>
      <vt:lpstr>What to do with all these transistors?</vt:lpstr>
      <vt:lpstr>Multi-core</vt:lpstr>
      <vt:lpstr>Multi-core</vt:lpstr>
      <vt:lpstr>What to do with all these transistors?</vt:lpstr>
      <vt:lpstr>Cloud Computing</vt:lpstr>
      <vt:lpstr>Cloud Computing</vt:lpstr>
      <vt:lpstr>Cloud Computing</vt:lpstr>
      <vt:lpstr>Cloud Computing</vt:lpstr>
      <vt:lpstr>Cloud Computing</vt:lpstr>
      <vt:lpstr>Cloud Computing</vt:lpstr>
      <vt:lpstr>Cloud Computing = Network of Datacenters</vt:lpstr>
      <vt:lpstr>Cloud Computing</vt:lpstr>
      <vt:lpstr>Cloud Computing = Network of Datacenters</vt:lpstr>
      <vt:lpstr>Cloud Computing</vt:lpstr>
      <vt:lpstr>Example: Energy and Performance</vt:lpstr>
      <vt:lpstr>What to do with all these transistors?</vt:lpstr>
      <vt:lpstr>Where is the Market?</vt:lpstr>
      <vt:lpstr>Where is the Market?</vt:lpstr>
      <vt:lpstr>Where is the Market?</vt:lpstr>
      <vt:lpstr>Where is the Market?</vt:lpstr>
      <vt:lpstr>PowerPoint Presentation</vt:lpstr>
      <vt:lpstr>Where to?</vt:lpstr>
      <vt:lpstr>Security?</vt:lpstr>
      <vt:lpstr>Security?</vt:lpstr>
      <vt:lpstr>What’s next?</vt:lpstr>
      <vt:lpstr>Moore’s Law</vt:lpstr>
      <vt:lpstr>Moore’s Law</vt:lpstr>
      <vt:lpstr>Parallelism</vt:lpstr>
      <vt:lpstr>My slide from 2008</vt:lpstr>
      <vt:lpstr>Is Moore’s law dead?</vt:lpstr>
      <vt:lpstr>Some thoughts</vt:lpstr>
      <vt:lpstr>PowerPoint Presentation</vt:lpstr>
      <vt:lpstr>Supercomputers</vt:lpstr>
      <vt:lpstr>PowerPoint Presentation</vt:lpstr>
      <vt:lpstr>GPUs for Scientific Computing</vt:lpstr>
      <vt:lpstr>GPUs for Neural Nets</vt:lpstr>
      <vt:lpstr>GPUs for Graphics, of course</vt:lpstr>
      <vt:lpstr>What to do with all these transistors?</vt:lpstr>
      <vt:lpstr>PowerPoint Presentation</vt:lpstr>
      <vt:lpstr>PowerPoint Presentation</vt:lpstr>
      <vt:lpstr>Survey Questions</vt:lpstr>
      <vt:lpstr>Why?</vt:lpstr>
      <vt:lpstr>Why?</vt:lpstr>
      <vt:lpstr>Where to?</vt:lpstr>
      <vt:lpstr>PowerPoint Presentation</vt:lpstr>
    </vt:vector>
  </TitlesOfParts>
  <Company>Cornell University Computing and Information Science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Hakim Weatherspoon</dc:creator>
  <cp:lastModifiedBy>Hakim Weatherspoon</cp:lastModifiedBy>
  <cp:revision>196</cp:revision>
  <dcterms:created xsi:type="dcterms:W3CDTF">2012-11-28T14:27:55Z</dcterms:created>
  <dcterms:modified xsi:type="dcterms:W3CDTF">2014-05-06T19:42:35Z</dcterms:modified>
</cp:coreProperties>
</file>