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6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8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3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24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25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26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27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28.xml" ContentType="application/vnd.openxmlformats-officedocument.presentationml.notesSlide+xml"/>
  <Override PartName="/ppt/tags/tag186.xml" ContentType="application/vnd.openxmlformats-officedocument.presentationml.tags+xml"/>
  <Override PartName="/ppt/notesSlides/notesSlide29.xml" ContentType="application/vnd.openxmlformats-officedocument.presentationml.notesSlide+xml"/>
  <Override PartName="/ppt/tags/tag187.xml" ContentType="application/vnd.openxmlformats-officedocument.presentationml.tags+xml"/>
  <Override PartName="/ppt/notesSlides/notesSlide30.xml" ContentType="application/vnd.openxmlformats-officedocument.presentationml.notesSlide+xml"/>
  <Override PartName="/ppt/tags/tag188.xml" ContentType="application/vnd.openxmlformats-officedocument.presentationml.tags+xml"/>
  <Override PartName="/ppt/notesSlides/notesSlide31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32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33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7" r:id="rId2"/>
    <p:sldId id="435" r:id="rId3"/>
    <p:sldId id="436" r:id="rId4"/>
    <p:sldId id="439" r:id="rId5"/>
    <p:sldId id="437" r:id="rId6"/>
    <p:sldId id="432" r:id="rId7"/>
    <p:sldId id="431" r:id="rId8"/>
    <p:sldId id="413" r:id="rId9"/>
    <p:sldId id="285" r:id="rId10"/>
    <p:sldId id="287" r:id="rId11"/>
    <p:sldId id="286" r:id="rId12"/>
    <p:sldId id="288" r:id="rId13"/>
    <p:sldId id="289" r:id="rId14"/>
    <p:sldId id="290" r:id="rId15"/>
    <p:sldId id="426" r:id="rId16"/>
    <p:sldId id="438" r:id="rId17"/>
    <p:sldId id="440" r:id="rId18"/>
    <p:sldId id="442" r:id="rId19"/>
    <p:sldId id="443" r:id="rId20"/>
    <p:sldId id="441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414" r:id="rId29"/>
    <p:sldId id="415" r:id="rId30"/>
    <p:sldId id="416" r:id="rId31"/>
    <p:sldId id="417" r:id="rId32"/>
    <p:sldId id="427" r:id="rId33"/>
    <p:sldId id="433" r:id="rId34"/>
    <p:sldId id="298" r:id="rId35"/>
    <p:sldId id="301" r:id="rId36"/>
    <p:sldId id="302" r:id="rId37"/>
    <p:sldId id="303" r:id="rId38"/>
    <p:sldId id="305" r:id="rId39"/>
    <p:sldId id="306" r:id="rId40"/>
    <p:sldId id="308" r:id="rId41"/>
    <p:sldId id="309" r:id="rId42"/>
    <p:sldId id="310" r:id="rId43"/>
    <p:sldId id="311" r:id="rId44"/>
    <p:sldId id="312" r:id="rId45"/>
    <p:sldId id="313" r:id="rId46"/>
    <p:sldId id="430" r:id="rId47"/>
    <p:sldId id="428" r:id="rId48"/>
    <p:sldId id="315" r:id="rId49"/>
    <p:sldId id="445" r:id="rId50"/>
    <p:sldId id="316" r:id="rId51"/>
    <p:sldId id="446" r:id="rId52"/>
    <p:sldId id="317" r:id="rId53"/>
    <p:sldId id="318" r:id="rId54"/>
    <p:sldId id="319" r:id="rId55"/>
    <p:sldId id="447" r:id="rId56"/>
    <p:sldId id="320" r:id="rId57"/>
    <p:sldId id="321" r:id="rId58"/>
    <p:sldId id="444" r:id="rId59"/>
    <p:sldId id="322" r:id="rId60"/>
    <p:sldId id="323" r:id="rId61"/>
    <p:sldId id="324" r:id="rId62"/>
    <p:sldId id="325" r:id="rId63"/>
    <p:sldId id="448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89511" autoAdjust="0"/>
  </p:normalViewPr>
  <p:slideViewPr>
    <p:cSldViewPr>
      <p:cViewPr varScale="1">
        <p:scale>
          <a:sx n="56" d="100"/>
          <a:sy n="56" d="100"/>
        </p:scale>
        <p:origin x="15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24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wide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18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19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baseline="0" dirty="0" smtClean="0"/>
              <a:t> + extra PCs and registers – dependency logic</a:t>
            </a:r>
          </a:p>
          <a:p>
            <a:r>
              <a:rPr lang="en-US" baseline="0" dirty="0" smtClean="0"/>
              <a:t>HT =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– redundant functional units + hazard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66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  <a:r>
              <a:rPr lang="en-US" baseline="0" dirty="0" smtClean="0"/>
              <a:t> 8 processors dies * 4 cores per processor die</a:t>
            </a:r>
          </a:p>
          <a:p>
            <a:r>
              <a:rPr lang="en-US" baseline="0" dirty="0" err="1" smtClean="0"/>
              <a:t>Hyperthreading</a:t>
            </a:r>
            <a:r>
              <a:rPr lang="en-US" baseline="0" dirty="0" smtClean="0"/>
              <a:t>: 2 HT per core</a:t>
            </a:r>
          </a:p>
          <a:p>
            <a:r>
              <a:rPr lang="en-US" baseline="0" dirty="0" smtClean="0"/>
              <a:t>Dynamic Multi-Issue: 4 issue</a:t>
            </a:r>
          </a:p>
          <a:p>
            <a:r>
              <a:rPr lang="en-US" baseline="0" dirty="0" smtClean="0"/>
              <a:t>Pipeline: 16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smtClean="0"/>
              <a:t>Or </a:t>
            </a:r>
            <a:r>
              <a:rPr lang="en-US" dirty="0" err="1" smtClean="0"/>
              <a:t>hyperthreads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89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1" rIns="91421" bIns="457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43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1" rIns="91421" bIns="457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05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5" tIns="45708" rIns="91415" bIns="4570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72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5" tIns="45708" rIns="91415" bIns="45708"/>
          <a:lstStyle/>
          <a:p>
            <a:r>
              <a:rPr lang="en-US" dirty="0" err="1"/>
              <a:t>Underclocking</a:t>
            </a:r>
            <a:r>
              <a:rPr lang="en-US" dirty="0"/>
              <a:t> messes up the ratios completely. Work through a 8x slowdown </a:t>
            </a:r>
            <a:r>
              <a:rPr lang="en-US" dirty="0" smtClean="0"/>
              <a:t>example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17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1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Register</a:t>
            </a:r>
            <a:r>
              <a:rPr lang="en-US" baseline="0" dirty="0" smtClean="0"/>
              <a:t> renaming</a:t>
            </a:r>
          </a:p>
          <a:p>
            <a:r>
              <a:rPr lang="en-US" dirty="0" smtClean="0"/>
              <a:t>Hardware multithreading</a:t>
            </a:r>
          </a:p>
          <a:p>
            <a:r>
              <a:rPr lang="en-US" dirty="0" smtClean="0"/>
              <a:t>Write </a:t>
            </a:r>
            <a:r>
              <a:rPr lang="en-US" dirty="0" err="1" smtClean="0"/>
              <a:t>serializability</a:t>
            </a:r>
            <a:endParaRPr lang="en-US" dirty="0" smtClean="0"/>
          </a:p>
          <a:p>
            <a:r>
              <a:rPr lang="en-US" dirty="0" smtClean="0"/>
              <a:t>Synchronization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2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AU" dirty="0" smtClean="0"/>
              <a:t>Clicker question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6207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smtClean="0"/>
              <a:t>Pair up question</a:t>
            </a:r>
          </a:p>
          <a:p>
            <a:r>
              <a:rPr lang="en-US" dirty="0" smtClean="0"/>
              <a:t>10 processors</a:t>
            </a:r>
          </a:p>
          <a:p>
            <a:pPr marL="0" lvl="1" defTabSz="899404">
              <a:defRPr/>
            </a:pPr>
            <a:r>
              <a:rPr lang="en-US" dirty="0" smtClean="0">
                <a:cs typeface="Arial" charset="0"/>
              </a:rPr>
              <a:t>Speedup = 110/20 = 5.5 (55% of potential)</a:t>
            </a:r>
          </a:p>
          <a:p>
            <a:pPr marL="0" lvl="1" defTabSz="899404">
              <a:defRPr/>
            </a:pPr>
            <a:endParaRPr lang="en-US" baseline="-25000" dirty="0" smtClean="0">
              <a:cs typeface="Arial" charset="0"/>
            </a:endParaRPr>
          </a:p>
          <a:p>
            <a:pPr marL="0" lvl="1" defTabSz="899404">
              <a:defRPr/>
            </a:pPr>
            <a:r>
              <a:rPr lang="en-US" dirty="0" smtClean="0">
                <a:cs typeface="Arial" charset="0"/>
              </a:rPr>
              <a:t>100 processors</a:t>
            </a:r>
          </a:p>
          <a:p>
            <a:pPr marL="0" lvl="1" defTabSz="899404">
              <a:defRPr/>
            </a:pPr>
            <a:r>
              <a:rPr lang="en-US" dirty="0" smtClean="0">
                <a:cs typeface="Arial" charset="0"/>
              </a:rPr>
              <a:t>Speedup = 110/11 = 10 (10% of potential)</a:t>
            </a:r>
          </a:p>
          <a:p>
            <a:pPr marL="0" lvl="1" defTabSz="899404">
              <a:defRPr/>
            </a:pPr>
            <a:endParaRPr lang="en-US" baseline="-25000" dirty="0" smtClean="0"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47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smtClean="0"/>
              <a:t>10 processors</a:t>
            </a:r>
          </a:p>
          <a:p>
            <a:r>
              <a:rPr lang="en-US" dirty="0" smtClean="0">
                <a:cs typeface="Arial" charset="0"/>
              </a:rPr>
              <a:t>Speedup = 10010/1010 = 9.9 (99% of potential)</a:t>
            </a:r>
          </a:p>
          <a:p>
            <a:endParaRPr lang="en-US" dirty="0" smtClean="0"/>
          </a:p>
          <a:p>
            <a:r>
              <a:rPr lang="en-US" dirty="0" smtClean="0"/>
              <a:t>100 processors</a:t>
            </a:r>
          </a:p>
          <a:p>
            <a:pPr marL="0" lvl="1" defTabSz="899404">
              <a:defRPr/>
            </a:pPr>
            <a:r>
              <a:rPr lang="en-US" dirty="0" smtClean="0">
                <a:cs typeface="Arial" charset="0"/>
              </a:rPr>
              <a:t>Speedup = 10010/110 = 91 (91% of potential)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95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r>
              <a:rPr lang="en-US" dirty="0" smtClean="0"/>
              <a:t>Most is software, but hardware can</a:t>
            </a:r>
            <a:r>
              <a:rPr lang="en-US" baseline="0" dirty="0" smtClean="0"/>
              <a:t> </a:t>
            </a:r>
            <a:r>
              <a:rPr lang="en-US" dirty="0" smtClean="0"/>
              <a:t>help: </a:t>
            </a:r>
          </a:p>
          <a:p>
            <a:r>
              <a:rPr lang="en-US" dirty="0" smtClean="0"/>
              <a:t> - </a:t>
            </a:r>
            <a:r>
              <a:rPr lang="en-US" smtClean="0"/>
              <a:t>communications (</a:t>
            </a:r>
            <a:r>
              <a:rPr lang="en-US" dirty="0" smtClean="0"/>
              <a:t>fast core-to-core interconnect)</a:t>
            </a:r>
          </a:p>
          <a:p>
            <a:r>
              <a:rPr lang="en-US" dirty="0" smtClean="0"/>
              <a:t> - coordination and synchronization</a:t>
            </a:r>
            <a:r>
              <a:rPr lang="en-US" baseline="0" dirty="0" smtClean="0"/>
              <a:t> primitives (next time)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44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7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5" tIns="45692" rIns="91385" bIns="4569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346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7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5" tIns="45692" rIns="91385" bIns="4569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04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047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834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431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</a:p>
          <a:p>
            <a:r>
              <a:rPr lang="en-US" dirty="0" smtClean="0"/>
              <a:t>T0 1, T1 6,</a:t>
            </a:r>
            <a:r>
              <a:rPr lang="en-US" baseline="0" dirty="0" smtClean="0"/>
              <a:t> T0 simultaneously does its remaining 4 and writes 5 which is lost. </a:t>
            </a:r>
          </a:p>
          <a:p>
            <a:r>
              <a:rPr lang="en-US" baseline="0" dirty="0" smtClean="0"/>
              <a:t>T0 3, T0 writes 4, T1 simultaneously does 3+5 = 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6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6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4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In-order commit: A commit in which the results of pipelined execution are written to the programmer visible state in the same order that instructions 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4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873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</a:t>
            </a:r>
            <a:r>
              <a:rPr lang="en-US" baseline="0" smtClean="0"/>
              <a:t>scale?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516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560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second case: for some definition of “before”</a:t>
            </a:r>
          </a:p>
          <a:p>
            <a:r>
              <a:rPr lang="en-US" dirty="0" smtClean="0"/>
              <a:t>third</a:t>
            </a:r>
            <a:r>
              <a:rPr lang="en-US" baseline="0" dirty="0" smtClean="0"/>
              <a:t> case: see relativity</a:t>
            </a:r>
          </a:p>
          <a:p>
            <a:r>
              <a:rPr lang="en-US" baseline="0" dirty="0" smtClean="0"/>
              <a:t>complication: clocks are not synchronized across cores</a:t>
            </a:r>
          </a:p>
          <a:p>
            <a:r>
              <a:rPr lang="en-US" baseline="0" dirty="0" smtClean="0"/>
              <a:t>1 light nanosecond = 30cm, so 3GHz can do 1 instruction per 10cm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248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smtClean="0"/>
              <a:t>second case: for some definition of “before”</a:t>
            </a:r>
          </a:p>
          <a:p>
            <a:r>
              <a:rPr lang="en-US" dirty="0" smtClean="0"/>
              <a:t>third</a:t>
            </a:r>
            <a:r>
              <a:rPr lang="en-US" baseline="0" dirty="0" smtClean="0"/>
              <a:t> case: see relativity</a:t>
            </a:r>
          </a:p>
          <a:p>
            <a:r>
              <a:rPr lang="en-US" baseline="0" dirty="0" smtClean="0"/>
              <a:t>complication: clocks are not synchronized across cores</a:t>
            </a:r>
          </a:p>
          <a:p>
            <a:r>
              <a:rPr lang="en-US" baseline="0" dirty="0" smtClean="0"/>
              <a:t>1 light nanosecond = 30cm, so 3GHz can do 1 instruction per 10cm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88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347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reality: very complicated, lots of corner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674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161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79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34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82" tIns="43241" rIns="86482" bIns="432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32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258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cache coherence enough?</a:t>
            </a:r>
            <a:r>
              <a:rPr lang="en-US" baseline="0" dirty="0" smtClean="0"/>
              <a:t> Maybe?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read (1) 40                     read (3) 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Inc</a:t>
            </a:r>
            <a:r>
              <a:rPr lang="en-US" baseline="0" dirty="0" smtClean="0"/>
              <a:t>   (2) 41                     </a:t>
            </a:r>
            <a:r>
              <a:rPr lang="en-US" baseline="0" dirty="0" err="1" smtClean="0"/>
              <a:t>inc</a:t>
            </a:r>
            <a:r>
              <a:rPr lang="en-US" baseline="0" dirty="0" smtClean="0"/>
              <a:t>   (4) 41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Write (5) 41                    write (6) 41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dirty="0" smtClean="0"/>
              <a:t>second case: for some definition of “before”</a:t>
            </a:r>
          </a:p>
          <a:p>
            <a:r>
              <a:rPr lang="en-US" dirty="0" smtClean="0"/>
              <a:t>third</a:t>
            </a:r>
            <a:r>
              <a:rPr lang="en-US" baseline="0" dirty="0" smtClean="0"/>
              <a:t> case: see relativity</a:t>
            </a:r>
          </a:p>
          <a:p>
            <a:r>
              <a:rPr lang="en-US" baseline="0" dirty="0" smtClean="0"/>
              <a:t>complication: clocks are not synchronized across cores</a:t>
            </a:r>
          </a:p>
          <a:p>
            <a:r>
              <a:rPr lang="en-US" baseline="0" dirty="0" smtClean="0"/>
              <a:t>1 light nanosecond = 30cm, so 3GHz can do 1 instruction per 10cm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96168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115A427-8317-42A9-ACD8-FC3142F1FFA1}" type="datetime3">
              <a:rPr lang="en-US"/>
              <a:pPr/>
              <a:t>22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1F72B-3CF7-48FA-AC00-3189B9898BE0}" type="slidenum">
              <a:rPr lang="en-US"/>
              <a:pPr/>
              <a:t>61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81242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EF22F6E-5211-4BB6-8D85-DA8CABF2D85A}" type="datetime3">
              <a:rPr lang="en-US"/>
              <a:pPr/>
              <a:t>22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3334-59F5-44F0-91AD-B62AA51B1015}" type="slidenum">
              <a:rPr lang="en-US"/>
              <a:pPr/>
              <a:t>62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918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1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76" tIns="43238" rIns="86476" bIns="4323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36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76" tIns="43238" rIns="86476" bIns="43238"/>
          <a:lstStyle/>
          <a:p>
            <a:r>
              <a:rPr lang="en-US" dirty="0" smtClean="0"/>
              <a:t>If frequency drops, voltage can be dropped. So sometimes use the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26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9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76" tIns="43238" rIns="86476" bIns="43238"/>
          <a:lstStyle/>
          <a:p>
            <a:r>
              <a:rPr lang="en-US" dirty="0" smtClean="0"/>
              <a:t>Intel </a:t>
            </a:r>
            <a:r>
              <a:rPr lang="en-US" dirty="0" err="1" smtClean="0"/>
              <a:t>Westmere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32</a:t>
            </a:r>
            <a:r>
              <a:rPr lang="en-US" baseline="0" dirty="0" smtClean="0"/>
              <a:t> nm = 0.032u, 130W / 240mm^2 = 54 W/cm^2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83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97" tIns="42198" rIns="84397" bIns="42198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537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2014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686800" cy="5638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accent5">
                <a:lumMod val="60000"/>
                <a:lumOff val="40000"/>
              </a:schemeClr>
            </a:solidFill>
          </a:ln>
          <a:solidFill>
            <a:srgbClr val="00F6F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slideLayout" Target="../slideLayouts/slideLayout4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3" Type="http://schemas.openxmlformats.org/officeDocument/2006/relationships/tags" Target="../tags/tag46.xml"/><Relationship Id="rId21" Type="http://schemas.openxmlformats.org/officeDocument/2006/relationships/notesSlide" Target="../notesSlides/notesSlide15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3" Type="http://schemas.openxmlformats.org/officeDocument/2006/relationships/tags" Target="../tags/tag65.xml"/><Relationship Id="rId21" Type="http://schemas.openxmlformats.org/officeDocument/2006/relationships/notesSlide" Target="../notesSlides/notesSlide16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10" Type="http://schemas.openxmlformats.org/officeDocument/2006/relationships/tags" Target="../tags/tag72.xml"/><Relationship Id="rId19" Type="http://schemas.openxmlformats.org/officeDocument/2006/relationships/tags" Target="../tags/tag81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slideLayout" Target="../slideLayouts/slideLayout4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91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3" Type="http://schemas.openxmlformats.org/officeDocument/2006/relationships/tags" Target="../tags/tag114.xml"/><Relationship Id="rId21" Type="http://schemas.openxmlformats.org/officeDocument/2006/relationships/image" Target="../media/image9.png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notesSlide" Target="../notesSlides/notesSlide25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10" Type="http://schemas.openxmlformats.org/officeDocument/2006/relationships/tags" Target="../tags/tag12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3" Type="http://schemas.openxmlformats.org/officeDocument/2006/relationships/tags" Target="../tags/tag132.xml"/><Relationship Id="rId21" Type="http://schemas.openxmlformats.org/officeDocument/2006/relationships/notesSlide" Target="../notesSlides/notesSlide26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3" Type="http://schemas.openxmlformats.org/officeDocument/2006/relationships/tags" Target="../tags/tag151.xml"/><Relationship Id="rId21" Type="http://schemas.openxmlformats.org/officeDocument/2006/relationships/notesSlide" Target="../notesSlides/notesSlide27.xml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notesSlide" Target="../notesSlides/notesSlide28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10" Type="http://schemas.openxmlformats.org/officeDocument/2006/relationships/tags" Target="../tags/tag17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10" Type="http://schemas.openxmlformats.org/officeDocument/2006/relationships/tags" Target="../tags/tag198.xml"/><Relationship Id="rId19" Type="http://schemas.openxmlformats.org/officeDocument/2006/relationships/notesSlide" Target="../notesSlides/notesSlide32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4" Type="http://schemas.openxmlformats.org/officeDocument/2006/relationships/notesSlide" Target="../notesSlides/notesSlide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4" Type="http://schemas.openxmlformats.org/officeDocument/2006/relationships/notesSlide" Target="../notesSlides/notesSlide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tags" Target="../tags/tag235.xml"/><Relationship Id="rId39" Type="http://schemas.openxmlformats.org/officeDocument/2006/relationships/notesSlide" Target="../notesSlides/notesSlide36.xml"/><Relationship Id="rId3" Type="http://schemas.openxmlformats.org/officeDocument/2006/relationships/tags" Target="../tags/tag212.xml"/><Relationship Id="rId21" Type="http://schemas.openxmlformats.org/officeDocument/2006/relationships/tags" Target="../tags/tag230.xml"/><Relationship Id="rId34" Type="http://schemas.openxmlformats.org/officeDocument/2006/relationships/tags" Target="../tags/tag243.xml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tags" Target="../tags/tag234.xml"/><Relationship Id="rId33" Type="http://schemas.openxmlformats.org/officeDocument/2006/relationships/tags" Target="../tags/tag242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0" Type="http://schemas.openxmlformats.org/officeDocument/2006/relationships/tags" Target="../tags/tag229.xml"/><Relationship Id="rId29" Type="http://schemas.openxmlformats.org/officeDocument/2006/relationships/tags" Target="../tags/tag238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tags" Target="../tags/tag233.xml"/><Relationship Id="rId32" Type="http://schemas.openxmlformats.org/officeDocument/2006/relationships/tags" Target="../tags/tag241.xml"/><Relationship Id="rId37" Type="http://schemas.openxmlformats.org/officeDocument/2006/relationships/tags" Target="../tags/tag246.xml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28" Type="http://schemas.openxmlformats.org/officeDocument/2006/relationships/tags" Target="../tags/tag237.xml"/><Relationship Id="rId36" Type="http://schemas.openxmlformats.org/officeDocument/2006/relationships/tags" Target="../tags/tag245.xml"/><Relationship Id="rId10" Type="http://schemas.openxmlformats.org/officeDocument/2006/relationships/tags" Target="../tags/tag219.xml"/><Relationship Id="rId19" Type="http://schemas.openxmlformats.org/officeDocument/2006/relationships/tags" Target="../tags/tag228.xml"/><Relationship Id="rId31" Type="http://schemas.openxmlformats.org/officeDocument/2006/relationships/tags" Target="../tags/tag240.xml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tags" Target="../tags/tag231.xml"/><Relationship Id="rId27" Type="http://schemas.openxmlformats.org/officeDocument/2006/relationships/tags" Target="../tags/tag236.xml"/><Relationship Id="rId30" Type="http://schemas.openxmlformats.org/officeDocument/2006/relationships/tags" Target="../tags/tag239.xml"/><Relationship Id="rId35" Type="http://schemas.openxmlformats.org/officeDocument/2006/relationships/tags" Target="../tags/tag24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18" Type="http://schemas.openxmlformats.org/officeDocument/2006/relationships/tags" Target="../tags/tag264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tags" Target="../tags/tag263.xml"/><Relationship Id="rId2" Type="http://schemas.openxmlformats.org/officeDocument/2006/relationships/tags" Target="../tags/tag248.xml"/><Relationship Id="rId16" Type="http://schemas.openxmlformats.org/officeDocument/2006/relationships/tags" Target="../tags/tag262.xml"/><Relationship Id="rId20" Type="http://schemas.openxmlformats.org/officeDocument/2006/relationships/notesSlide" Target="../notesSlides/notesSlide40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5" Type="http://schemas.openxmlformats.org/officeDocument/2006/relationships/tags" Target="../tags/tag251.xml"/><Relationship Id="rId15" Type="http://schemas.openxmlformats.org/officeDocument/2006/relationships/tags" Target="../tags/tag261.xml"/><Relationship Id="rId10" Type="http://schemas.openxmlformats.org/officeDocument/2006/relationships/tags" Target="../tags/tag25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Multicore and Parallelism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57400"/>
          </a:xfrm>
        </p:spPr>
        <p:txBody>
          <a:bodyPr/>
          <a:lstStyle/>
          <a:p>
            <a:r>
              <a:rPr lang="en-US" b="1" smtClean="0"/>
              <a:t>CS </a:t>
            </a:r>
            <a:r>
              <a:rPr lang="en-US" b="1" dirty="0" smtClean="0"/>
              <a:t>3410, Spring 2014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867400"/>
            <a:ext cx="7008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See P&amp;H Chapter: 4.10, 1.7, 1.8, 5.10, 6.4, 2.11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Wall</a:t>
            </a:r>
            <a:endParaRPr lang="en-US" dirty="0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838200"/>
            <a:ext cx="8153400" cy="5638800"/>
          </a:xfrm>
        </p:spPr>
        <p:txBody>
          <a:bodyPr>
            <a:normAutofit/>
          </a:bodyPr>
          <a:lstStyle/>
          <a:p>
            <a:r>
              <a:rPr lang="en-AU" dirty="0" smtClean="0"/>
              <a:t>Power = capacitance * voltage</a:t>
            </a:r>
            <a:r>
              <a:rPr lang="en-AU" baseline="30000" dirty="0" smtClean="0"/>
              <a:t>2</a:t>
            </a:r>
            <a:r>
              <a:rPr lang="en-AU" dirty="0" smtClean="0"/>
              <a:t> * frequency</a:t>
            </a:r>
          </a:p>
          <a:p>
            <a:r>
              <a:rPr lang="en-AU" dirty="0"/>
              <a:t>	</a:t>
            </a:r>
            <a:r>
              <a:rPr lang="en-AU" dirty="0" smtClean="0"/>
              <a:t>  approx. capacitance * voltage</a:t>
            </a:r>
            <a:r>
              <a:rPr lang="en-AU" baseline="30000" dirty="0" smtClean="0"/>
              <a:t>3</a:t>
            </a:r>
            <a:r>
              <a:rPr lang="en-AU" dirty="0" smtClean="0"/>
              <a:t> </a:t>
            </a:r>
          </a:p>
          <a:p>
            <a:r>
              <a:rPr lang="en-AU" dirty="0" smtClean="0"/>
              <a:t>           </a:t>
            </a:r>
          </a:p>
          <a:p>
            <a:r>
              <a:rPr lang="en-AU" dirty="0" smtClean="0"/>
              <a:t>Reducing voltage helps (a lot)</a:t>
            </a:r>
          </a:p>
          <a:p>
            <a:r>
              <a:rPr lang="en-AU" dirty="0" smtClean="0"/>
              <a:t>Better cooling helps</a:t>
            </a:r>
          </a:p>
          <a:p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 smtClean="0">
                <a:solidFill>
                  <a:srgbClr val="00F6FF"/>
                </a:solidFill>
              </a:rPr>
              <a:t>power wall</a:t>
            </a:r>
          </a:p>
          <a:p>
            <a:pPr lvl="1"/>
            <a:r>
              <a:rPr lang="en-AU" dirty="0" smtClean="0"/>
              <a:t>We can’t reduce voltage further - leakage</a:t>
            </a:r>
          </a:p>
          <a:p>
            <a:pPr lvl="1"/>
            <a:r>
              <a:rPr lang="en-AU" dirty="0" smtClean="0"/>
              <a:t>We can’t remove more heat</a:t>
            </a:r>
          </a:p>
        </p:txBody>
      </p:sp>
    </p:spTree>
    <p:extLst>
      <p:ext uri="{BB962C8B-B14F-4D97-AF65-F5344CB8AC3E}">
        <p14:creationId xmlns:p14="http://schemas.microsoft.com/office/powerpoint/2010/main" val="362762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Limits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838200"/>
            <a:ext cx="8458200" cy="597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76400" y="4495800"/>
            <a:ext cx="1530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Hot Plate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6400" y="50292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1981200"/>
            <a:ext cx="2202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Rocket Nozzle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676400" y="25146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2895600"/>
            <a:ext cx="251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Nuclear Reactor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676400" y="34290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89598" y="1305580"/>
            <a:ext cx="2272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Surface of Sun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676400" y="13716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8001000" y="3962400"/>
            <a:ext cx="152400" cy="1524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43005" y="4048780"/>
            <a:ext cx="919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Xeon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5715000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180nm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638800" y="4310390"/>
            <a:ext cx="0" cy="21666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24800" y="5748010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32nm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01000" y="2667000"/>
            <a:ext cx="0" cy="3843010"/>
          </a:xfrm>
          <a:prstGeom prst="line">
            <a:avLst/>
          </a:prstGeom>
          <a:ln w="28575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663292" y="3846114"/>
            <a:ext cx="7137808" cy="2432821"/>
          </a:xfrm>
          <a:custGeom>
            <a:avLst/>
            <a:gdLst>
              <a:gd name="connsiteX0" fmla="*/ 298858 w 7137808"/>
              <a:gd name="connsiteY0" fmla="*/ 2326086 h 2432821"/>
              <a:gd name="connsiteX1" fmla="*/ 317908 w 7137808"/>
              <a:gd name="connsiteY1" fmla="*/ 2249886 h 2432821"/>
              <a:gd name="connsiteX2" fmla="*/ 3556408 w 7137808"/>
              <a:gd name="connsiteY2" fmla="*/ 630636 h 2432821"/>
              <a:gd name="connsiteX3" fmla="*/ 5251858 w 7137808"/>
              <a:gd name="connsiteY3" fmla="*/ 97236 h 2432821"/>
              <a:gd name="connsiteX4" fmla="*/ 7137808 w 7137808"/>
              <a:gd name="connsiteY4" fmla="*/ 1986 h 243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7808" h="2432821">
                <a:moveTo>
                  <a:pt x="298858" y="2326086"/>
                </a:moveTo>
                <a:cubicBezTo>
                  <a:pt x="36920" y="2429273"/>
                  <a:pt x="-225017" y="2532461"/>
                  <a:pt x="317908" y="2249886"/>
                </a:cubicBezTo>
                <a:cubicBezTo>
                  <a:pt x="860833" y="1967311"/>
                  <a:pt x="2734083" y="989411"/>
                  <a:pt x="3556408" y="630636"/>
                </a:cubicBezTo>
                <a:cubicBezTo>
                  <a:pt x="4378733" y="271861"/>
                  <a:pt x="4654958" y="202011"/>
                  <a:pt x="5251858" y="97236"/>
                </a:cubicBezTo>
                <a:cubicBezTo>
                  <a:pt x="5848758" y="-7539"/>
                  <a:pt x="6493283" y="-2777"/>
                  <a:pt x="7137808" y="1986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6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19" grpId="0"/>
      <p:bldP spid="15" grpId="0" animBg="1"/>
      <p:bldP spid="16" grpId="0"/>
      <p:bldP spid="2" grpId="0"/>
      <p:bldP spid="21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Multicore? 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209800" y="2667000"/>
            <a:ext cx="182880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209800" y="3200400"/>
            <a:ext cx="18288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90600" y="30480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003587" y="2667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003587" y="3200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152400" y="25908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248400" y="2971800"/>
            <a:ext cx="1837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2209800" y="1371600"/>
            <a:ext cx="219456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990600" y="17526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4384587" y="13716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1.2x</a:t>
            </a: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5375187" y="1905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1.7x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152400" y="12954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6212018" y="1408093"/>
            <a:ext cx="2855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Overclocked</a:t>
            </a:r>
            <a:r>
              <a:rPr lang="en-US" sz="2800" dirty="0" smtClean="0">
                <a:solidFill>
                  <a:schemeClr val="bg1"/>
                </a:solidFill>
              </a:rPr>
              <a:t> +20%</a:t>
            </a: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2209800" y="1905000"/>
            <a:ext cx="3200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2209800" y="3962400"/>
            <a:ext cx="146304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2209800" y="4495800"/>
            <a:ext cx="914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990600" y="43434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23" name="TextBox 22"/>
          <p:cNvSpPr txBox="1"/>
          <p:nvPr>
            <p:custDataLst>
              <p:tags r:id="rId19"/>
            </p:custDataLst>
          </p:nvPr>
        </p:nvSpPr>
        <p:spPr>
          <a:xfrm>
            <a:off x="36576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0.8x</a:t>
            </a: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3089187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0.51x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152400" y="38862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3657600" y="3962400"/>
            <a:ext cx="146304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3124200" y="4495800"/>
            <a:ext cx="9144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31" name="TextBox 30"/>
          <p:cNvSpPr txBox="1"/>
          <p:nvPr>
            <p:custDataLst>
              <p:tags r:id="rId25"/>
            </p:custDataLst>
          </p:nvPr>
        </p:nvSpPr>
        <p:spPr>
          <a:xfrm>
            <a:off x="51054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1.6x</a:t>
            </a:r>
          </a:p>
        </p:txBody>
      </p:sp>
      <p:sp>
        <p:nvSpPr>
          <p:cNvPr id="32" name="TextBox 31"/>
          <p:cNvSpPr txBox="1"/>
          <p:nvPr>
            <p:custDataLst>
              <p:tags r:id="rId26"/>
            </p:custDataLst>
          </p:nvPr>
        </p:nvSpPr>
        <p:spPr>
          <a:xfrm>
            <a:off x="4038600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1.02x</a:t>
            </a:r>
          </a:p>
        </p:txBody>
      </p:sp>
      <p:sp>
        <p:nvSpPr>
          <p:cNvPr id="33" name="TextBox 32"/>
          <p:cNvSpPr txBox="1"/>
          <p:nvPr>
            <p:custDataLst>
              <p:tags r:id="rId27"/>
            </p:custDataLst>
          </p:nvPr>
        </p:nvSpPr>
        <p:spPr>
          <a:xfrm>
            <a:off x="6096000" y="4038600"/>
            <a:ext cx="3000373" cy="138499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Dual-Core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Undervolted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</p:spTree>
    <p:extLst>
      <p:ext uri="{BB962C8B-B14F-4D97-AF65-F5344CB8AC3E}">
        <p14:creationId xmlns:p14="http://schemas.microsoft.com/office/powerpoint/2010/main" val="327397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9" grpId="0" animBg="1"/>
      <p:bldP spid="30" grpId="0" animBg="1"/>
      <p:bldP spid="31" grpId="0"/>
      <p:bldP spid="32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8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Inside the Processor</a:t>
            </a:r>
            <a:endParaRPr lang="en-AU"/>
          </a:p>
        </p:txBody>
      </p:sp>
      <p:sp>
        <p:nvSpPr>
          <p:cNvPr id="5008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AMD Barcelona Quad-Core: 4 processor cores</a:t>
            </a:r>
            <a:endParaRPr lang="en-US" dirty="0"/>
          </a:p>
        </p:txBody>
      </p:sp>
      <p:pic>
        <p:nvPicPr>
          <p:cNvPr id="7" name="Picture 4" descr="f01-09-P37449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91" y="1905000"/>
            <a:ext cx="8907709" cy="40344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4343400" y="1752600"/>
            <a:ext cx="533400" cy="4572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743200" y="2438400"/>
            <a:ext cx="1295400" cy="1295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8200" y="2438400"/>
            <a:ext cx="1295400" cy="1295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43200" y="4419600"/>
            <a:ext cx="1295400" cy="1295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38200" y="4419600"/>
            <a:ext cx="1295400" cy="1295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1524000"/>
            <a:ext cx="801716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Inside the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638800"/>
          </a:xfrm>
        </p:spPr>
        <p:txBody>
          <a:bodyPr/>
          <a:lstStyle/>
          <a:p>
            <a:r>
              <a:rPr lang="en-US" dirty="0" smtClean="0"/>
              <a:t>Intel Nehalem Hex-Core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362200"/>
            <a:ext cx="6079108" cy="30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49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multithreading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2537"/>
            <a:ext cx="8001000" cy="5300663"/>
          </a:xfrm>
        </p:spPr>
        <p:txBody>
          <a:bodyPr/>
          <a:lstStyle/>
          <a:p>
            <a:r>
              <a:rPr lang="en-US" dirty="0" smtClean="0"/>
              <a:t>Hardware multithreading</a:t>
            </a:r>
            <a:endParaRPr lang="en-US" dirty="0"/>
          </a:p>
          <a:p>
            <a:pPr lvl="1"/>
            <a:r>
              <a:rPr lang="en-US" dirty="0" smtClean="0"/>
              <a:t>Increase utilization with low overhead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Switch between hardware threads for stalls</a:t>
            </a:r>
          </a:p>
        </p:txBody>
      </p:sp>
    </p:spTree>
    <p:extLst>
      <p:ext uri="{BB962C8B-B14F-4D97-AF65-F5344CB8AC3E}">
        <p14:creationId xmlns:p14="http://schemas.microsoft.com/office/powerpoint/2010/main" val="12766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1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is a thread?</a:t>
            </a:r>
            <a:endParaRPr lang="en-US" dirty="0"/>
          </a:p>
        </p:txBody>
      </p:sp>
      <p:pic>
        <p:nvPicPr>
          <p:cNvPr id="525107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375" t="11751" r="375" b="11751"/>
          <a:stretch>
            <a:fillRect/>
          </a:stretch>
        </p:blipFill>
        <p:spPr bwMode="auto">
          <a:xfrm>
            <a:off x="1219200" y="2427288"/>
            <a:ext cx="7135813" cy="41259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252537"/>
            <a:ext cx="8001000" cy="53006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Process includes multiple threads, code, data and OS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1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multithreading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2537"/>
            <a:ext cx="8001000" cy="5300663"/>
          </a:xfrm>
        </p:spPr>
        <p:txBody>
          <a:bodyPr/>
          <a:lstStyle/>
          <a:p>
            <a:r>
              <a:rPr lang="en-US" dirty="0" smtClean="0">
                <a:solidFill>
                  <a:srgbClr val="00F6FF"/>
                </a:solidFill>
              </a:rPr>
              <a:t>Fine grained vs. Coarse grained </a:t>
            </a:r>
            <a:r>
              <a:rPr lang="en-US" dirty="0" smtClean="0">
                <a:solidFill>
                  <a:schemeClr val="bg1"/>
                </a:solidFill>
              </a:rPr>
              <a:t>hardware multithreading</a:t>
            </a:r>
          </a:p>
          <a:p>
            <a:endParaRPr lang="en-US" dirty="0">
              <a:solidFill>
                <a:srgbClr val="00F6FF"/>
              </a:solidFill>
            </a:endParaRPr>
          </a:p>
          <a:p>
            <a:r>
              <a:rPr lang="en-US" dirty="0" smtClean="0">
                <a:solidFill>
                  <a:srgbClr val="00F6FF"/>
                </a:solidFill>
              </a:rPr>
              <a:t>Simultaneous multithreading (SMT)</a:t>
            </a:r>
          </a:p>
          <a:p>
            <a:endParaRPr lang="en-US" dirty="0">
              <a:solidFill>
                <a:srgbClr val="00F6FF"/>
              </a:solidFill>
            </a:endParaRPr>
          </a:p>
          <a:p>
            <a:r>
              <a:rPr lang="en-US" dirty="0" err="1" smtClean="0">
                <a:solidFill>
                  <a:srgbClr val="00F6FF"/>
                </a:solidFill>
              </a:rPr>
              <a:t>Hyperthreads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Intel simultaneous multithreading)</a:t>
            </a:r>
            <a:endParaRPr lang="en-US" dirty="0"/>
          </a:p>
          <a:p>
            <a:pPr lvl="1"/>
            <a:r>
              <a:rPr lang="en-US" dirty="0" smtClean="0"/>
              <a:t>Need to hide latency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41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multithreading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2537"/>
            <a:ext cx="8001000" cy="53006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F6FF"/>
                </a:solidFill>
              </a:rPr>
              <a:t>Fine grained vs. Coarse grained </a:t>
            </a:r>
            <a:r>
              <a:rPr lang="en-US" dirty="0" smtClean="0">
                <a:solidFill>
                  <a:schemeClr val="bg1"/>
                </a:solidFill>
              </a:rPr>
              <a:t>hardware multithreading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Fine grained multithreading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Switch on each cycle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Pros: Can hide very short stalls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Cons: Slows down every thread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Coarse grained multithreading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Switch only on quite long stalls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Pros: removes need for very fast switches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Cons: flush pipeline, short stalls not handled</a:t>
            </a:r>
          </a:p>
          <a:p>
            <a:endParaRPr lang="en-US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multithreading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2537"/>
            <a:ext cx="8001000" cy="53006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F6FF"/>
                </a:solidFill>
              </a:rPr>
              <a:t>SMT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Leverages multi-issue pipeline with dynamic instruction scheduling and ILP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Exploits functional unit parallelism better than single threads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Always running multiple instructions from multiple threads</a:t>
            </a:r>
          </a:p>
          <a:p>
            <a:pPr marL="1200150" lvl="1" indent="-457200"/>
            <a:r>
              <a:rPr lang="en-US" dirty="0" smtClean="0">
                <a:solidFill>
                  <a:schemeClr val="bg1"/>
                </a:solidFill>
              </a:rPr>
              <a:t>No cost of context switching</a:t>
            </a:r>
          </a:p>
          <a:p>
            <a:pPr marL="1200150" lvl="1" indent="-457200"/>
            <a:r>
              <a:rPr lang="en-US" dirty="0" smtClean="0">
                <a:solidFill>
                  <a:schemeClr val="bg1"/>
                </a:solidFill>
              </a:rPr>
              <a:t>Uses </a:t>
            </a:r>
            <a:r>
              <a:rPr lang="en-US" dirty="0">
                <a:solidFill>
                  <a:schemeClr val="bg1"/>
                </a:solidFill>
              </a:rPr>
              <a:t>dynamic scheduling and register renaming through reservation stations </a:t>
            </a:r>
          </a:p>
          <a:p>
            <a:pPr marL="1200150" lvl="1" indent="-457200"/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Can use all functional units very efficiently</a:t>
            </a:r>
          </a:p>
        </p:txBody>
      </p:sp>
    </p:spTree>
    <p:extLst>
      <p:ext uri="{BB962C8B-B14F-4D97-AF65-F5344CB8AC3E}">
        <p14:creationId xmlns:p14="http://schemas.microsoft.com/office/powerpoint/2010/main" val="6827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79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0" t="9308" r="7853" b="34845"/>
          <a:stretch/>
        </p:blipFill>
        <p:spPr>
          <a:xfrm>
            <a:off x="990600" y="304800"/>
            <a:ext cx="7642834" cy="6114267"/>
          </a:xfrm>
        </p:spPr>
      </p:pic>
    </p:spTree>
    <p:extLst>
      <p:ext uri="{BB962C8B-B14F-4D97-AF65-F5344CB8AC3E}">
        <p14:creationId xmlns:p14="http://schemas.microsoft.com/office/powerpoint/2010/main" val="3480313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86800" cy="5638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300" dirty="0" smtClean="0">
                <a:solidFill>
                  <a:srgbClr val="00F6FF"/>
                </a:solidFill>
              </a:rPr>
              <a:t>Multi-Core vs. Multi-Issue</a:t>
            </a:r>
          </a:p>
          <a:p>
            <a:pPr>
              <a:tabLst>
                <a:tab pos="515938" algn="l"/>
                <a:tab pos="5540375" algn="l"/>
              </a:tabLst>
            </a:pPr>
            <a:endParaRPr lang="en-US" sz="2800" dirty="0" smtClean="0"/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Programs: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Num. Pipelines: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Pipeline Width:</a:t>
            </a:r>
            <a:endParaRPr lang="en-US" sz="2800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err="1" smtClean="0">
                <a:solidFill>
                  <a:srgbClr val="00F6FF"/>
                </a:solidFill>
              </a:rPr>
              <a:t>Hyperthreads</a:t>
            </a:r>
            <a:endParaRPr lang="en-US" dirty="0" smtClean="0">
              <a:solidFill>
                <a:srgbClr val="00F6FF"/>
              </a:solidFill>
            </a:endParaRPr>
          </a:p>
          <a:p>
            <a:pPr lvl="1"/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dirty="0" smtClean="0"/>
              <a:t> </a:t>
            </a:r>
            <a:r>
              <a:rPr lang="en-US" dirty="0"/>
              <a:t>+ extra PCs and registers – dependency logic</a:t>
            </a:r>
          </a:p>
          <a:p>
            <a:pPr lvl="1"/>
            <a:r>
              <a:rPr lang="en-US" dirty="0" smtClean="0"/>
              <a:t>HT </a:t>
            </a:r>
            <a:r>
              <a:rPr lang="en-US" dirty="0"/>
              <a:t>= </a:t>
            </a:r>
            <a:r>
              <a:rPr lang="en-US" dirty="0" err="1"/>
              <a:t>MultiCore</a:t>
            </a:r>
            <a:r>
              <a:rPr lang="en-US" dirty="0"/>
              <a:t> – redundant functional units + hazard </a:t>
            </a:r>
            <a:r>
              <a:rPr lang="en-US" dirty="0" smtClean="0"/>
              <a:t>avoidance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err="1" smtClean="0">
                <a:solidFill>
                  <a:srgbClr val="00F6FF"/>
                </a:solidFill>
              </a:rPr>
              <a:t>Hyperthreads</a:t>
            </a:r>
            <a:r>
              <a:rPr lang="en-US" dirty="0" smtClean="0"/>
              <a:t> (Intel)</a:t>
            </a:r>
          </a:p>
          <a:p>
            <a:pPr lvl="1"/>
            <a:r>
              <a:rPr lang="en-US" dirty="0" smtClean="0"/>
              <a:t>Illusion of multiple cores on a single core</a:t>
            </a:r>
          </a:p>
          <a:p>
            <a:pPr lvl="1"/>
            <a:r>
              <a:rPr lang="en-US" dirty="0" smtClean="0"/>
              <a:t>Easy to keep HT pipelines full + share functional units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Hyperthreading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61697" y="1000780"/>
            <a:ext cx="1058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vs. HT</a:t>
            </a:r>
            <a:endParaRPr lang="en-US" sz="2800" dirty="0">
              <a:solidFill>
                <a:srgbClr val="00F6FF"/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699565"/>
              </p:ext>
            </p:extLst>
          </p:nvPr>
        </p:nvGraphicFramePr>
        <p:xfrm>
          <a:off x="2362199" y="1600200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/>
                <a:gridCol w="2286000"/>
                <a:gridCol w="1524001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48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All of the above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4627418" cy="565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52744" y="1266885"/>
            <a:ext cx="393216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8 multiprocessors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4 core per multiprocessor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2 HT per core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Dynamic multi-issue: 4 issue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Pipeline depth: 16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Note: each processor may</a:t>
            </a:r>
          </a:p>
          <a:p>
            <a:r>
              <a:rPr lang="en-US" sz="2400" dirty="0">
                <a:solidFill>
                  <a:schemeClr val="bg1"/>
                </a:solidFill>
              </a:rPr>
              <a:t>h</a:t>
            </a:r>
            <a:r>
              <a:rPr lang="en-US" sz="2400" dirty="0" smtClean="0">
                <a:solidFill>
                  <a:schemeClr val="bg1"/>
                </a:solidFill>
              </a:rPr>
              <a:t>ave multiple processing </a:t>
            </a:r>
          </a:p>
          <a:p>
            <a:r>
              <a:rPr lang="en-US" sz="2400" dirty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ores, so this is an example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of a multiprocessor </a:t>
            </a:r>
            <a:r>
              <a:rPr lang="en-US" sz="2400" dirty="0">
                <a:solidFill>
                  <a:schemeClr val="bg1"/>
                </a:solidFill>
              </a:rPr>
              <a:t>multicore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hyperthreaded</a:t>
            </a:r>
            <a:r>
              <a:rPr lang="en-US" sz="2400" dirty="0" smtClean="0">
                <a:solidFill>
                  <a:schemeClr val="bg1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134638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rgbClr val="00F6FF"/>
                </a:solidFill>
              </a:rPr>
              <a:t>Multicore difficulties</a:t>
            </a:r>
          </a:p>
          <a:p>
            <a:pPr lvl="1"/>
            <a:r>
              <a:rPr lang="en-AU" dirty="0" smtClean="0"/>
              <a:t>Partitioning work, balancing load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 overhead</a:t>
            </a:r>
          </a:p>
          <a:p>
            <a:pPr lvl="1"/>
            <a:r>
              <a:rPr lang="en-AU" dirty="0" smtClean="0"/>
              <a:t>How do you write parallel programs?</a:t>
            </a:r>
            <a:endParaRPr lang="en-AU" dirty="0"/>
          </a:p>
          <a:p>
            <a:pPr lvl="2"/>
            <a:r>
              <a:rPr lang="en-AU" dirty="0" smtClean="0"/>
              <a:t>... without knowing exact underlying architecture?</a:t>
            </a:r>
          </a:p>
        </p:txBody>
      </p:sp>
    </p:spTree>
    <p:extLst>
      <p:ext uri="{BB962C8B-B14F-4D97-AF65-F5344CB8AC3E}">
        <p14:creationId xmlns:p14="http://schemas.microsoft.com/office/powerpoint/2010/main" val="93585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Partitioning</a:t>
            </a:r>
            <a:endParaRPr lang="en-CA" dirty="0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6FF"/>
                </a:solidFill>
              </a:rPr>
              <a:t>Partition work </a:t>
            </a:r>
            <a:r>
              <a:rPr lang="en-US" dirty="0" smtClean="0"/>
              <a:t>so all cores have something to do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86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27860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30480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4400" y="33194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4400" y="3581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3843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4400" y="4114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14400" y="4343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14400" y="4605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Load Balancing</a:t>
            </a:r>
            <a:endParaRPr lang="en-CA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2954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Need to partition so all cores are actually working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05099"/>
            <a:ext cx="361839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976562"/>
            <a:ext cx="1628274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1" y="3248024"/>
            <a:ext cx="762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3519487"/>
            <a:ext cx="1990112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790949"/>
            <a:ext cx="904596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1" y="4062412"/>
            <a:ext cx="152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4333874"/>
            <a:ext cx="25781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8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4605337"/>
            <a:ext cx="1311665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1828800"/>
            <a:ext cx="381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5400" y="1828800"/>
            <a:ext cx="1447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43200" y="1828800"/>
            <a:ext cx="685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29000" y="1828800"/>
            <a:ext cx="1143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0" y="1828800"/>
            <a:ext cx="13716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1828800"/>
            <a:ext cx="457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5024774" grpId="0" animBg="1"/>
      <p:bldP spid="5024775" grpId="0" animBg="1"/>
      <p:bldP spid="5024776" grpId="0" animBg="1"/>
      <p:bldP spid="5024777" grpId="0" animBg="1"/>
      <p:bldP spid="5024778" grpId="0" animBg="1"/>
      <p:bldP spid="5024779" grpId="0" animBg="1"/>
      <p:bldP spid="502478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28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If tasks have a </a:t>
            </a:r>
            <a:r>
              <a:rPr lang="en-US" dirty="0" smtClean="0">
                <a:solidFill>
                  <a:srgbClr val="00F6FF"/>
                </a:solidFill>
              </a:rPr>
              <a:t>serial part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rgbClr val="00F6FF"/>
                </a:solidFill>
              </a:rPr>
              <a:t>parallel part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Example: </a:t>
            </a:r>
          </a:p>
          <a:p>
            <a:r>
              <a:rPr lang="en-US" dirty="0" smtClean="0"/>
              <a:t>	step 1: divide input data into </a:t>
            </a:r>
            <a:r>
              <a:rPr lang="en-US" i="1" dirty="0" smtClean="0"/>
              <a:t>n</a:t>
            </a:r>
            <a:r>
              <a:rPr lang="en-US" dirty="0" smtClean="0"/>
              <a:t> pieces</a:t>
            </a:r>
          </a:p>
          <a:p>
            <a:r>
              <a:rPr lang="en-US" dirty="0" smtClean="0"/>
              <a:t>	step 2: do work on each piece</a:t>
            </a:r>
          </a:p>
          <a:p>
            <a:r>
              <a:rPr lang="en-US" dirty="0" smtClean="0"/>
              <a:t>	step 3: combine all results</a:t>
            </a:r>
          </a:p>
          <a:p>
            <a:r>
              <a:rPr lang="en-US" dirty="0" smtClean="0"/>
              <a:t>Recall: </a:t>
            </a:r>
            <a:r>
              <a:rPr lang="en-US" dirty="0" smtClean="0">
                <a:solidFill>
                  <a:srgbClr val="00F6FF"/>
                </a:solidFill>
              </a:rPr>
              <a:t>Amdahl’s Law</a:t>
            </a:r>
          </a:p>
          <a:p>
            <a:r>
              <a:rPr lang="en-US" dirty="0" smtClean="0"/>
              <a:t>As number of cores increases …</a:t>
            </a:r>
          </a:p>
          <a:p>
            <a:pPr lvl="1"/>
            <a:r>
              <a:rPr lang="en-US" dirty="0" smtClean="0"/>
              <a:t>time to execute parallel part? </a:t>
            </a:r>
          </a:p>
          <a:p>
            <a:pPr lvl="1"/>
            <a:r>
              <a:rPr lang="en-US" dirty="0" smtClean="0"/>
              <a:t>time to execute serial part?</a:t>
            </a:r>
          </a:p>
          <a:p>
            <a:pPr lvl="1"/>
            <a:r>
              <a:rPr lang="en-US" i="1" dirty="0" smtClean="0">
                <a:solidFill>
                  <a:srgbClr val="00F6FF"/>
                </a:solidFill>
              </a:rPr>
              <a:t>Serial part eventually dominates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25007" y="4886980"/>
            <a:ext cx="1947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F6FF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2800" dirty="0" smtClean="0">
                <a:solidFill>
                  <a:srgbClr val="00F6FF"/>
                </a:solidFill>
                <a:latin typeface="Calibri" pitchFamily="34" charset="0"/>
                <a:cs typeface="Calibri" pitchFamily="34" charset="0"/>
              </a:rPr>
              <a:t>oes to zero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5410200"/>
            <a:ext cx="285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  <a:latin typeface="Calibri" pitchFamily="34" charset="0"/>
                <a:cs typeface="Calibri" pitchFamily="34" charset="0"/>
              </a:rPr>
              <a:t>Remains the same</a:t>
            </a:r>
          </a:p>
        </p:txBody>
      </p:sp>
    </p:spTree>
    <p:extLst>
      <p:ext uri="{BB962C8B-B14F-4D97-AF65-F5344CB8AC3E}">
        <p14:creationId xmlns:p14="http://schemas.microsoft.com/office/powerpoint/2010/main" val="277674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0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309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23622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28194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21336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76400" y="25908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1219200"/>
            <a:ext cx="57912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76400" y="3810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6400" y="4038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76400" y="4267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76400" y="44958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7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76400" y="5181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8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76400" y="4953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76400" y="47244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30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76400" y="5410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67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242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84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2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0916" grpId="0" animBg="1"/>
      <p:bldP spid="5030917" grpId="0" animBg="1"/>
      <p:bldP spid="5030918" grpId="0" animBg="1"/>
      <p:bldP spid="5030919" grpId="0" animBg="1"/>
      <p:bldP spid="5030920" grpId="0" animBg="1"/>
      <p:bldP spid="5030922" grpId="0" animBg="1"/>
      <p:bldP spid="5030923" grpId="0" animBg="1"/>
      <p:bldP spid="5030924" grpId="0" animBg="1"/>
      <p:bldP spid="5030925" grpId="0" animBg="1"/>
      <p:bldP spid="5030926" grpId="0" animBg="1"/>
      <p:bldP spid="5030927" grpId="0" animBg="1"/>
      <p:bldP spid="5030928" grpId="0" animBg="1"/>
      <p:bldP spid="5030929" grpId="0" animBg="1"/>
      <p:bldP spid="5030930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Pitfall: Amdahl’s Law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301744" y="1576754"/>
            <a:ext cx="4216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affected execution time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229500" y="2186354"/>
            <a:ext cx="4279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amount of improvement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>
            <p:custDataLst>
              <p:tags r:id="rId3"/>
            </p:custDataLst>
          </p:nvPr>
        </p:nvCxnSpPr>
        <p:spPr>
          <a:xfrm>
            <a:off x="1077100" y="2186354"/>
            <a:ext cx="455229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3744100" y="2719754"/>
            <a:ext cx="4942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+  execution time unaffected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00" y="1119554"/>
            <a:ext cx="6210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Execution time after improvement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3481754"/>
                <a:ext cx="6399765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improved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affected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improvement</m:t>
                        </m:r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factor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+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unaffected</a:t>
                </a:r>
                <a:endParaRPr lang="en-US" sz="3200" baseline="-25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81754"/>
                <a:ext cx="6399765" cy="861646"/>
              </a:xfrm>
              <a:prstGeom prst="rect">
                <a:avLst/>
              </a:prstGeom>
              <a:blipFill rotWithShape="1">
                <a:blip r:embed="rId7"/>
                <a:stretch>
                  <a:fillRect r="-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4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2967" name="Rectangle 7"/>
          <p:cNvSpPr>
            <a:spLocks noChangeArrowheads="1"/>
          </p:cNvSpPr>
          <p:nvPr/>
        </p:nvSpPr>
        <p:spPr bwMode="auto">
          <a:xfrm>
            <a:off x="228600" y="3733800"/>
            <a:ext cx="8763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F6FF"/>
              </a:buClr>
            </a:pPr>
            <a:r>
              <a:rPr lang="en-US" sz="3200" dirty="0" smtClean="0">
                <a:solidFill>
                  <a:schemeClr val="bg1"/>
                </a:solidFill>
                <a:latin typeface="Helvetica" pitchFamily="34" charset="0"/>
                <a:sym typeface="Wingdings" pitchFamily="2" charset="2"/>
              </a:rPr>
              <a:t>Example: multiply accounts for 80s out of 100s</a:t>
            </a:r>
          </a:p>
          <a:p>
            <a:pPr marL="285750" indent="-285750">
              <a:spcBef>
                <a:spcPct val="20000"/>
              </a:spcBef>
              <a:buClr>
                <a:srgbClr val="00F6FF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How much improvement do we need in the multiply performance to get 5× overall improvement?</a:t>
            </a:r>
          </a:p>
          <a:p>
            <a:pPr marL="285750" indent="-285750">
              <a:spcBef>
                <a:spcPct val="20000"/>
              </a:spcBef>
              <a:buClr>
                <a:srgbClr val="00F6FF"/>
              </a:buCl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Helvetica" pitchFamily="34" charset="0"/>
            </a:endParaRPr>
          </a:p>
          <a:p>
            <a:pPr>
              <a:spcBef>
                <a:spcPct val="20000"/>
              </a:spcBef>
              <a:buClr>
                <a:srgbClr val="00F6FF"/>
              </a:buClr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			20 =  80/n + 20</a:t>
            </a:r>
            <a:endParaRPr lang="en-US" sz="28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5032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Pitfall: Amdahl’s Law</a:t>
            </a:r>
            <a:endParaRPr lang="en-AU"/>
          </a:p>
        </p:txBody>
      </p:sp>
      <p:sp>
        <p:nvSpPr>
          <p:cNvPr id="503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38213"/>
            <a:ext cx="8839200" cy="1423987"/>
          </a:xfrm>
        </p:spPr>
        <p:txBody>
          <a:bodyPr>
            <a:noAutofit/>
          </a:bodyPr>
          <a:lstStyle/>
          <a:p>
            <a:r>
              <a:rPr lang="en-US" dirty="0"/>
              <a:t>Improving an aspect of a computer and expecting a proportional improvement in overall performance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5032965" name="Rectangle 5"/>
          <p:cNvSpPr>
            <a:spLocks noChangeArrowheads="1"/>
          </p:cNvSpPr>
          <p:nvPr/>
        </p:nvSpPr>
        <p:spPr bwMode="auto">
          <a:xfrm>
            <a:off x="5181600" y="5791200"/>
            <a:ext cx="34559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00F6FF"/>
              </a:buClr>
              <a:buFont typeface="Helvetica" pitchFamily="34" charset="0"/>
              <a:buChar char="–"/>
            </a:pPr>
            <a:r>
              <a:rPr lang="en-US" b="1" i="1" dirty="0">
                <a:solidFill>
                  <a:srgbClr val="00F6FF"/>
                </a:solidFill>
                <a:latin typeface="Helvetica" pitchFamily="34" charset="0"/>
              </a:rPr>
              <a:t>Can’t be done!</a:t>
            </a:r>
            <a:endParaRPr lang="en-US" b="1" i="1" dirty="0">
              <a:solidFill>
                <a:srgbClr val="00F6FF"/>
              </a:solidFill>
              <a:latin typeface="Helvetic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2362200"/>
                <a:ext cx="6399765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improved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affected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improvement</m:t>
                        </m:r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factor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+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unaffected</a:t>
                </a:r>
                <a:endParaRPr lang="en-US" sz="3200" baseline="-25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62200"/>
                <a:ext cx="6399765" cy="861646"/>
              </a:xfrm>
              <a:prstGeom prst="rect">
                <a:avLst/>
              </a:prstGeom>
              <a:blipFill rotWithShape="0">
                <a:blip r:embed="rId3"/>
                <a:stretch>
                  <a:fillRect l="-2479" r="-95" b="-3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67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29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 Multiple Issue</a:t>
            </a:r>
          </a:p>
        </p:txBody>
      </p:sp>
      <p:sp>
        <p:nvSpPr>
          <p:cNvPr id="51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65060" name="Picture 4" descr="f04-7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508125"/>
            <a:ext cx="6550025" cy="426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7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7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Scaling Example</a:t>
            </a:r>
          </a:p>
        </p:txBody>
      </p:sp>
      <p:sp>
        <p:nvSpPr>
          <p:cNvPr id="503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9144000" cy="6324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AU" dirty="0"/>
              <a:t>Workload: sum of 10 scalars, and 10 </a:t>
            </a:r>
            <a:r>
              <a:rPr lang="en-US" dirty="0">
                <a:cs typeface="Arial" charset="0"/>
              </a:rPr>
              <a:t>× 10 matrix sum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 up from 10 to 100 </a:t>
            </a:r>
            <a:r>
              <a:rPr lang="en-US" dirty="0" smtClean="0">
                <a:cs typeface="Arial" charset="0"/>
              </a:rPr>
              <a:t>processors?</a:t>
            </a:r>
            <a:endParaRPr lang="en-US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processor: Time = (10 + 100)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10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Time = </a:t>
            </a:r>
            <a:r>
              <a:rPr lang="en-US" dirty="0" smtClean="0">
                <a:cs typeface="Arial" charset="0"/>
              </a:rPr>
              <a:t>100/10 </a:t>
            </a:r>
            <a:r>
              <a:rPr lang="en-US" dirty="0">
                <a:cs typeface="Arial" charset="0"/>
              </a:rPr>
              <a:t>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+ </a:t>
            </a:r>
            <a:r>
              <a:rPr lang="en-US" dirty="0">
                <a:cs typeface="Arial" charset="0"/>
              </a:rPr>
              <a:t>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baseline="-25000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= </a:t>
            </a:r>
            <a:r>
              <a:rPr lang="en-US" dirty="0">
                <a:cs typeface="Arial" charset="0"/>
              </a:rPr>
              <a:t>20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dirty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Speedup = 110/20 = </a:t>
            </a:r>
            <a:r>
              <a:rPr lang="en-US" dirty="0" smtClean="0">
                <a:cs typeface="Arial" charset="0"/>
              </a:rPr>
              <a:t>5.5</a:t>
            </a:r>
            <a:endParaRPr lang="en-US" baseline="-25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100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Time = </a:t>
            </a:r>
            <a:r>
              <a:rPr lang="en-US" dirty="0" smtClean="0">
                <a:cs typeface="Arial" charset="0"/>
              </a:rPr>
              <a:t>100/100 </a:t>
            </a:r>
            <a:r>
              <a:rPr lang="en-US" dirty="0">
                <a:cs typeface="Arial" charset="0"/>
              </a:rPr>
              <a:t>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+ </a:t>
            </a:r>
            <a:r>
              <a:rPr lang="en-US" dirty="0">
                <a:cs typeface="Arial" charset="0"/>
              </a:rPr>
              <a:t>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= </a:t>
            </a:r>
            <a:r>
              <a:rPr lang="en-US" dirty="0">
                <a:cs typeface="Arial" charset="0"/>
              </a:rPr>
              <a:t>11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Speedup = 110/11 = </a:t>
            </a:r>
            <a:r>
              <a:rPr lang="en-US" dirty="0" smtClean="0">
                <a:cs typeface="Arial" charset="0"/>
              </a:rPr>
              <a:t>10 </a:t>
            </a:r>
          </a:p>
          <a:p>
            <a:pPr lvl="1"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Assumes </a:t>
            </a:r>
            <a:r>
              <a:rPr lang="en-US" dirty="0">
                <a:cs typeface="Arial" charset="0"/>
              </a:rPr>
              <a:t>load can be balanced across processors</a:t>
            </a:r>
          </a:p>
        </p:txBody>
      </p:sp>
    </p:spTree>
    <p:extLst>
      <p:ext uri="{BB962C8B-B14F-4D97-AF65-F5344CB8AC3E}">
        <p14:creationId xmlns:p14="http://schemas.microsoft.com/office/powerpoint/2010/main" val="215925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9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Scaling </a:t>
            </a:r>
            <a:r>
              <a:rPr lang="en-AU" dirty="0" smtClean="0"/>
              <a:t>Example</a:t>
            </a:r>
            <a:endParaRPr lang="en-AU" dirty="0"/>
          </a:p>
        </p:txBody>
      </p:sp>
      <p:sp>
        <p:nvSpPr>
          <p:cNvPr id="503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6477000"/>
          </a:xfrm>
        </p:spPr>
        <p:txBody>
          <a:bodyPr>
            <a:normAutofit/>
          </a:bodyPr>
          <a:lstStyle/>
          <a:p>
            <a:r>
              <a:rPr lang="en-AU" dirty="0"/>
              <a:t>What if matrix size is 100 </a:t>
            </a:r>
            <a:r>
              <a:rPr lang="en-US" dirty="0">
                <a:cs typeface="Arial" charset="0"/>
              </a:rPr>
              <a:t>× 100?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processor: Time = (10 + 10000) × </a:t>
            </a:r>
            <a:r>
              <a:rPr lang="en-US" dirty="0" err="1" smtClean="0">
                <a:cs typeface="Arial" charset="0"/>
              </a:rPr>
              <a:t>t</a:t>
            </a:r>
            <a:r>
              <a:rPr lang="en-US" baseline="-25000" dirty="0" err="1" smtClean="0">
                <a:cs typeface="Arial" charset="0"/>
              </a:rPr>
              <a:t>add</a:t>
            </a: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10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/>
            <a:r>
              <a:rPr lang="en-US" dirty="0">
                <a:cs typeface="Arial" charset="0"/>
              </a:rPr>
              <a:t>Time = 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+ 10000/10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= 1010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dirty="0">
              <a:cs typeface="Arial" charset="0"/>
            </a:endParaRPr>
          </a:p>
          <a:p>
            <a:pPr lvl="1"/>
            <a:r>
              <a:rPr lang="en-US" dirty="0">
                <a:cs typeface="Arial" charset="0"/>
              </a:rPr>
              <a:t>Speedup = 10010/1010 = </a:t>
            </a:r>
            <a:r>
              <a:rPr lang="en-US" dirty="0" smtClean="0">
                <a:cs typeface="Arial" charset="0"/>
              </a:rPr>
              <a:t>9.9</a:t>
            </a:r>
          </a:p>
          <a:p>
            <a:r>
              <a:rPr lang="en-US" dirty="0" smtClean="0">
                <a:cs typeface="Arial" charset="0"/>
              </a:rPr>
              <a:t>100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/>
            <a:r>
              <a:rPr lang="en-US" dirty="0">
                <a:cs typeface="Arial" charset="0"/>
              </a:rPr>
              <a:t>Time = 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+ 10000/100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= 110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 lvl="1"/>
            <a:r>
              <a:rPr lang="en-US" dirty="0">
                <a:cs typeface="Arial" charset="0"/>
              </a:rPr>
              <a:t>Speedup = 10010/110 = </a:t>
            </a:r>
            <a:r>
              <a:rPr lang="en-US" dirty="0" smtClean="0">
                <a:cs typeface="Arial" charset="0"/>
              </a:rPr>
              <a:t>91</a:t>
            </a:r>
          </a:p>
          <a:p>
            <a:r>
              <a:rPr lang="en-US" dirty="0" smtClean="0">
                <a:cs typeface="Arial" charset="0"/>
              </a:rPr>
              <a:t>Assuming </a:t>
            </a:r>
            <a:r>
              <a:rPr lang="en-US" dirty="0">
                <a:cs typeface="Arial" charset="0"/>
              </a:rPr>
              <a:t>load balanced</a:t>
            </a:r>
          </a:p>
        </p:txBody>
      </p:sp>
    </p:spTree>
    <p:extLst>
      <p:ext uri="{BB962C8B-B14F-4D97-AF65-F5344CB8AC3E}">
        <p14:creationId xmlns:p14="http://schemas.microsoft.com/office/powerpoint/2010/main" val="86148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5638800"/>
          </a:xfrm>
        </p:spPr>
        <p:txBody>
          <a:bodyPr/>
          <a:lstStyle/>
          <a:p>
            <a:r>
              <a:rPr lang="en-US" dirty="0" smtClean="0"/>
              <a:t>Strong scaling vs. weak scaling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Strong scaling: scales with same problem size</a:t>
            </a:r>
          </a:p>
          <a:p>
            <a:endParaRPr lang="en-US" dirty="0" smtClean="0"/>
          </a:p>
          <a:p>
            <a:r>
              <a:rPr lang="en-US" dirty="0" smtClean="0"/>
              <a:t>Weak scaling: scales with increased problem size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is a necessity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Necessity, not luxury</a:t>
            </a:r>
          </a:p>
          <a:p>
            <a:r>
              <a:rPr lang="en-US" dirty="0"/>
              <a:t>	</a:t>
            </a:r>
            <a:r>
              <a:rPr lang="en-US" dirty="0" smtClean="0"/>
              <a:t>Power wall</a:t>
            </a:r>
          </a:p>
          <a:p>
            <a:endParaRPr lang="en-US" dirty="0"/>
          </a:p>
          <a:p>
            <a:r>
              <a:rPr lang="en-US" dirty="0" smtClean="0"/>
              <a:t>Not easy to get performance out of</a:t>
            </a:r>
          </a:p>
          <a:p>
            <a:endParaRPr lang="en-US" dirty="0"/>
          </a:p>
          <a:p>
            <a:r>
              <a:rPr lang="en-US" dirty="0" smtClean="0"/>
              <a:t>Many solutions</a:t>
            </a:r>
          </a:p>
          <a:p>
            <a:r>
              <a:rPr lang="en-US" dirty="0" smtClean="0"/>
              <a:t>	Pipelining</a:t>
            </a:r>
          </a:p>
          <a:p>
            <a:r>
              <a:rPr lang="en-US" dirty="0" smtClean="0"/>
              <a:t>	Multi-issue</a:t>
            </a:r>
          </a:p>
          <a:p>
            <a:r>
              <a:rPr lang="en-US" dirty="0"/>
              <a:t>	</a:t>
            </a:r>
            <a:r>
              <a:rPr lang="en-US" dirty="0" err="1" smtClean="0"/>
              <a:t>Hyperthreading</a:t>
            </a:r>
            <a:endParaRPr lang="en-US" dirty="0" smtClean="0"/>
          </a:p>
          <a:p>
            <a:r>
              <a:rPr lang="en-US" dirty="0" smtClean="0"/>
              <a:t>	Multicore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84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rgbClr val="00F6FF"/>
                </a:solidFill>
              </a:rPr>
              <a:t>Multicore difficulties</a:t>
            </a:r>
          </a:p>
          <a:p>
            <a:pPr lvl="1"/>
            <a:r>
              <a:rPr lang="en-AU" dirty="0" smtClean="0"/>
              <a:t>Partitioning work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Communications overhead</a:t>
            </a:r>
          </a:p>
          <a:p>
            <a:pPr lvl="1"/>
            <a:r>
              <a:rPr lang="en-AU" dirty="0" smtClean="0"/>
              <a:t>Balancing load over cores</a:t>
            </a:r>
          </a:p>
          <a:p>
            <a:pPr lvl="1"/>
            <a:r>
              <a:rPr lang="en-AU" dirty="0" smtClean="0"/>
              <a:t>How do you write parallel programs?</a:t>
            </a:r>
            <a:endParaRPr lang="en-AU" dirty="0"/>
          </a:p>
          <a:p>
            <a:pPr lvl="2"/>
            <a:r>
              <a:rPr lang="en-AU" dirty="0" smtClean="0"/>
              <a:t>... without knowing exact underlying architecture?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90600" y="3657600"/>
            <a:ext cx="5334000" cy="1066800"/>
          </a:xfrm>
          <a:prstGeom prst="round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0316" y="4114800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HW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" y="3200400"/>
            <a:ext cx="7696200" cy="3200400"/>
          </a:xfrm>
          <a:prstGeom prst="round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4316" y="3200400"/>
            <a:ext cx="666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F6FF"/>
                </a:solidFill>
              </a:rPr>
              <a:t>S</a:t>
            </a:r>
            <a:r>
              <a:rPr lang="en-US" sz="2800" dirty="0" smtClean="0">
                <a:solidFill>
                  <a:srgbClr val="00F6FF"/>
                </a:solidFill>
              </a:rPr>
              <a:t>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3581400"/>
            <a:ext cx="13551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Your </a:t>
            </a:r>
          </a:p>
          <a:p>
            <a:r>
              <a:rPr lang="en-US" sz="2800" dirty="0" smtClean="0">
                <a:solidFill>
                  <a:srgbClr val="00F6FF"/>
                </a:solidFill>
              </a:rPr>
              <a:t>career…</a:t>
            </a:r>
          </a:p>
        </p:txBody>
      </p:sp>
    </p:spTree>
    <p:extLst>
      <p:ext uri="{BB962C8B-B14F-4D97-AF65-F5344CB8AC3E}">
        <p14:creationId xmlns:p14="http://schemas.microsoft.com/office/powerpoint/2010/main" val="166827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5" name="Subtitl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4800" y="5943600"/>
            <a:ext cx="4419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SzPct val="80000"/>
              <a:buFontTx/>
              <a:buNone/>
              <a:defRPr lang="en-US" sz="1800" kern="1200" dirty="0">
                <a:solidFill>
                  <a:srgbClr val="FFFF66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8788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47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319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6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P&amp;H Chapter 2.11 and 5.10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F6FF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3800" dirty="0" smtClean="0"/>
              <a:t>Parallelism and Synchronization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686800" cy="5638800"/>
          </a:xfrm>
        </p:spPr>
        <p:txBody>
          <a:bodyPr/>
          <a:lstStyle/>
          <a:p>
            <a:r>
              <a:rPr lang="en-US" dirty="0" smtClean="0"/>
              <a:t>How do I take advantage of </a:t>
            </a:r>
            <a:r>
              <a:rPr lang="en-US" i="1" dirty="0" smtClean="0">
                <a:solidFill>
                  <a:srgbClr val="00F6FF"/>
                </a:solidFill>
              </a:rPr>
              <a:t>parallelism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 I write (</a:t>
            </a:r>
            <a:r>
              <a:rPr lang="en-US" b="1" dirty="0" smtClean="0"/>
              <a:t>correct</a:t>
            </a:r>
            <a:r>
              <a:rPr lang="en-US" dirty="0" smtClean="0"/>
              <a:t>) parallel programs?</a:t>
            </a:r>
          </a:p>
          <a:p>
            <a:endParaRPr lang="en-US" dirty="0"/>
          </a:p>
          <a:p>
            <a:r>
              <a:rPr lang="en-US" dirty="0" smtClean="0"/>
              <a:t>What primitives do I need to implement correct parallel programs?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Understand Cache Coherency</a:t>
            </a:r>
          </a:p>
          <a:p>
            <a:endParaRPr lang="en-US" dirty="0" smtClean="0"/>
          </a:p>
          <a:p>
            <a:r>
              <a:rPr lang="en-US" dirty="0" smtClean="0"/>
              <a:t>Synchronizing parallel programs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Atomic Instructions</a:t>
            </a:r>
          </a:p>
          <a:p>
            <a:pPr marL="631825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HW support for synchronization</a:t>
            </a:r>
          </a:p>
          <a:p>
            <a:endParaRPr lang="en-US" dirty="0" smtClean="0"/>
          </a:p>
          <a:p>
            <a:r>
              <a:rPr lang="en-US" dirty="0" smtClean="0"/>
              <a:t>How to write parallel programs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Threads and processes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Critical sections, race conditions, and </a:t>
            </a:r>
            <a:r>
              <a:rPr lang="en-US" dirty="0" err="1" smtClean="0">
                <a:sym typeface="Wingdings" pitchFamily="2" charset="2"/>
              </a:rPr>
              <a:t>mutexes</a:t>
            </a:r>
            <a:endParaRPr lang="en-US" dirty="0" smtClean="0">
              <a:sym typeface="Wingdings" pitchFamily="2" charset="2"/>
            </a:endParaRPr>
          </a:p>
          <a:p>
            <a:pPr marL="0" indent="0"/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Parallelism and Synchronization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914400"/>
            <a:ext cx="8686800" cy="5638800"/>
          </a:xfrm>
        </p:spPr>
        <p:txBody>
          <a:bodyPr/>
          <a:lstStyle/>
          <a:p>
            <a:r>
              <a:rPr lang="en-US" dirty="0" smtClean="0">
                <a:solidFill>
                  <a:srgbClr val="00F6FF"/>
                </a:solidFill>
              </a:rPr>
              <a:t>Cache Coherency Problem: </a:t>
            </a:r>
            <a:r>
              <a:rPr lang="en-US" dirty="0" smtClean="0"/>
              <a:t>What happens when two or more processors cache </a:t>
            </a:r>
            <a:r>
              <a:rPr lang="en-US" b="1" i="1" dirty="0" smtClean="0"/>
              <a:t>shared</a:t>
            </a:r>
            <a:r>
              <a:rPr lang="en-US" dirty="0" smtClean="0"/>
              <a:t> data?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Parallelism and Synchronization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990600"/>
            <a:ext cx="8686800" cy="5638800"/>
          </a:xfrm>
        </p:spPr>
        <p:txBody>
          <a:bodyPr/>
          <a:lstStyle/>
          <a:p>
            <a:r>
              <a:rPr lang="en-US" dirty="0" smtClean="0">
                <a:solidFill>
                  <a:srgbClr val="00F6FF"/>
                </a:solidFill>
              </a:rPr>
              <a:t>Cache Coherency Problem</a:t>
            </a:r>
            <a:r>
              <a:rPr lang="en-US" dirty="0" smtClean="0"/>
              <a:t>: What happens when two or more processors cache </a:t>
            </a:r>
            <a:r>
              <a:rPr lang="en-US" i="1" dirty="0" smtClean="0"/>
              <a:t>shared</a:t>
            </a:r>
            <a:r>
              <a:rPr lang="en-US" dirty="0" smtClean="0"/>
              <a:t> data? </a:t>
            </a:r>
          </a:p>
          <a:p>
            <a:endParaRPr lang="en-US" dirty="0"/>
          </a:p>
          <a:p>
            <a:r>
              <a:rPr lang="en-US" dirty="0" smtClean="0"/>
              <a:t>i.e. the view of memory held by two different processors is through their individual caches</a:t>
            </a:r>
            <a:endParaRPr lang="en-US" dirty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As a result, processors can see different (</a:t>
            </a:r>
            <a:r>
              <a:rPr lang="en-US" dirty="0" smtClean="0">
                <a:solidFill>
                  <a:srgbClr val="00F6FF"/>
                </a:solidFill>
              </a:rPr>
              <a:t>incoherent</a:t>
            </a:r>
            <a:r>
              <a:rPr lang="en-US" dirty="0" smtClean="0"/>
              <a:t>) values to the </a:t>
            </a:r>
            <a:r>
              <a:rPr lang="en-US" i="1" dirty="0" smtClean="0"/>
              <a:t>same</a:t>
            </a:r>
            <a:r>
              <a:rPr lang="en-US" dirty="0" smtClean="0"/>
              <a:t> memory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6517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460242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 0($s2)	5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7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</a:t>
            </a:r>
            <a:r>
              <a:rPr lang="en-AU" sz="2000" dirty="0" smtClean="0">
                <a:solidFill>
                  <a:srgbClr val="00F6FF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 0($s2)	8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7200" y="5133717"/>
            <a:ext cx="2590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97231" y="4371717"/>
            <a:ext cx="384269" cy="85725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rgbClr val="00F6FF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08569" y="6048117"/>
            <a:ext cx="2590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38601" y="5714741"/>
            <a:ext cx="342900" cy="428625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rgbClr val="00F6FF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5743317"/>
            <a:ext cx="2590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20631" y="4981317"/>
            <a:ext cx="384269" cy="857250"/>
          </a:xfrm>
          <a:custGeom>
            <a:avLst/>
            <a:gdLst>
              <a:gd name="connsiteX0" fmla="*/ 231869 w 384269"/>
              <a:gd name="connsiteY0" fmla="*/ 1295400 h 1295400"/>
              <a:gd name="connsiteX1" fmla="*/ 3269 w 384269"/>
              <a:gd name="connsiteY1" fmla="*/ 533400 h 1295400"/>
              <a:gd name="connsiteX2" fmla="*/ 384269 w 384269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269" h="1295400">
                <a:moveTo>
                  <a:pt x="231869" y="1295400"/>
                </a:moveTo>
                <a:cubicBezTo>
                  <a:pt x="104869" y="1022350"/>
                  <a:pt x="-22131" y="749300"/>
                  <a:pt x="3269" y="533400"/>
                </a:cubicBezTo>
                <a:cubicBezTo>
                  <a:pt x="28669" y="317500"/>
                  <a:pt x="384269" y="0"/>
                  <a:pt x="384269" y="0"/>
                </a:cubicBezTo>
              </a:path>
            </a:pathLst>
          </a:custGeom>
          <a:noFill/>
          <a:ln w="28575">
            <a:solidFill>
              <a:srgbClr val="00F6FF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5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Parallelism and Synchronization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525001" cy="5638800"/>
          </a:xfrm>
        </p:spPr>
        <p:txBody>
          <a:bodyPr/>
          <a:lstStyle/>
          <a:p>
            <a:r>
              <a:rPr lang="en-US" dirty="0"/>
              <a:t>Each processor core has its own L1 cache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7" y="3657600"/>
            <a:ext cx="1958454" cy="131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71" y="3657600"/>
            <a:ext cx="1958454" cy="131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6" y="3657600"/>
            <a:ext cx="1958454" cy="131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57600"/>
            <a:ext cx="1958454" cy="131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8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Parallelism and Synchronization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525001" cy="5638800"/>
          </a:xfrm>
        </p:spPr>
        <p:txBody>
          <a:bodyPr/>
          <a:lstStyle/>
          <a:p>
            <a:r>
              <a:rPr lang="en-US" dirty="0"/>
              <a:t>Each processor core has its own L1 cache</a:t>
            </a: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Core0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>
            <p:custDataLst>
              <p:tags r:id="rId4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15" name="Rectangle 14"/>
          <p:cNvSpPr/>
          <p:nvPr>
            <p:custDataLst>
              <p:tags r:id="rId7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>
            <p:custDataLst>
              <p:tags r:id="rId8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9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>
            <p:custDataLst>
              <p:tags r:id="rId10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11"/>
            </p:custDataLst>
          </p:nvPr>
        </p:nvCxnSpPr>
        <p:spPr>
          <a:xfrm rot="5400000">
            <a:off x="57523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12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>
            <p:custDataLst>
              <p:tags r:id="rId13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Core1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14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0" name="Rectangle 29"/>
          <p:cNvSpPr/>
          <p:nvPr>
            <p:custDataLst>
              <p:tags r:id="rId15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Core3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31" name="Rectangle 30"/>
          <p:cNvSpPr/>
          <p:nvPr>
            <p:custDataLst>
              <p:tags r:id="rId16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2" name="Rectangle 31"/>
          <p:cNvSpPr/>
          <p:nvPr>
            <p:custDataLst>
              <p:tags r:id="rId17"/>
            </p:custDataLst>
          </p:nvPr>
        </p:nvSpPr>
        <p:spPr>
          <a:xfrm>
            <a:off x="54102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Core2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33" name="Rectangle 32"/>
          <p:cNvSpPr/>
          <p:nvPr>
            <p:custDataLst>
              <p:tags r:id="rId18"/>
            </p:custDataLst>
          </p:nvPr>
        </p:nvSpPr>
        <p:spPr>
          <a:xfrm>
            <a:off x="5410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4" y="3886200"/>
            <a:ext cx="203692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29" y="3886200"/>
            <a:ext cx="203692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003" y="3886200"/>
            <a:ext cx="203692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203692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99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>
            <p:custDataLst>
              <p:tags r:id="rId1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Core0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34" name="Rectangle 33"/>
          <p:cNvSpPr/>
          <p:nvPr>
            <p:custDataLst>
              <p:tags r:id="rId2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Core1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36" name="Rectangle 35"/>
          <p:cNvSpPr/>
          <p:nvPr>
            <p:custDataLst>
              <p:tags r:id="rId3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Core3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40" name="Rectangle 39"/>
          <p:cNvSpPr/>
          <p:nvPr>
            <p:custDataLst>
              <p:tags r:id="rId4"/>
            </p:custDataLst>
          </p:nvPr>
        </p:nvSpPr>
        <p:spPr>
          <a:xfrm>
            <a:off x="54102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Core2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Shared Memory Multiprocessors</a:t>
            </a:r>
            <a:endParaRPr lang="en-AU" dirty="0"/>
          </a:p>
        </p:txBody>
      </p:sp>
      <p:sp>
        <p:nvSpPr>
          <p:cNvPr id="5335044" name="Rectangle 4"/>
          <p:cNvSpPr>
            <a:spLocks noGrp="1" noChangeArrowheads="1"/>
          </p:cNvSpPr>
          <p:nvPr>
            <p:ph idx="1"/>
            <p:custDataLst>
              <p:tags r:id="rId6"/>
            </p:custDataLst>
          </p:nvPr>
        </p:nvSpPr>
        <p:spPr>
          <a:xfrm>
            <a:off x="0" y="838200"/>
            <a:ext cx="9144000" cy="2057400"/>
          </a:xfrm>
        </p:spPr>
        <p:txBody>
          <a:bodyPr>
            <a:noAutofit/>
          </a:bodyPr>
          <a:lstStyle/>
          <a:p>
            <a:r>
              <a:rPr lang="en-AU" dirty="0" smtClean="0"/>
              <a:t>Shared Memory Multiprocessor (SMP)</a:t>
            </a:r>
          </a:p>
          <a:p>
            <a:pPr lvl="1"/>
            <a:r>
              <a:rPr lang="en-AU" dirty="0"/>
              <a:t>Typical (today): </a:t>
            </a:r>
            <a:r>
              <a:rPr lang="en-AU" dirty="0" smtClean="0"/>
              <a:t>2 </a:t>
            </a:r>
            <a:r>
              <a:rPr lang="en-AU" dirty="0"/>
              <a:t>– 8 </a:t>
            </a:r>
            <a:r>
              <a:rPr lang="en-AU" dirty="0">
                <a:solidFill>
                  <a:srgbClr val="00F6FF"/>
                </a:solidFill>
              </a:rPr>
              <a:t>cores</a:t>
            </a:r>
            <a:r>
              <a:rPr lang="en-AU" dirty="0"/>
              <a:t> each </a:t>
            </a:r>
            <a:endParaRPr lang="en-AU" dirty="0" smtClean="0"/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HW provides </a:t>
            </a:r>
            <a:r>
              <a:rPr lang="en-AU" i="1" dirty="0" smtClean="0">
                <a:solidFill>
                  <a:srgbClr val="00F6FF"/>
                </a:solidFill>
              </a:rPr>
              <a:t>single physical address </a:t>
            </a:r>
            <a:r>
              <a:rPr lang="en-AU" dirty="0" smtClean="0">
                <a:solidFill>
                  <a:schemeClr val="bg1"/>
                </a:solidFill>
              </a:rPr>
              <a:t>space for all processors</a:t>
            </a:r>
          </a:p>
          <a:p>
            <a:pPr lvl="1"/>
            <a:r>
              <a:rPr lang="en-AU" dirty="0" smtClean="0"/>
              <a:t>Assume uniform memory access (UMA) (ignore NUMA)</a:t>
            </a:r>
          </a:p>
        </p:txBody>
      </p:sp>
      <p:sp>
        <p:nvSpPr>
          <p:cNvPr id="24" name="Rectangle 23"/>
          <p:cNvSpPr/>
          <p:nvPr>
            <p:custDataLst>
              <p:tags r:id="rId7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>
            <p:custDataLst>
              <p:tags r:id="rId8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9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10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11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>
            <p:custDataLst>
              <p:tags r:id="rId12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13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14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>
            <p:custDataLst>
              <p:tags r:id="rId15"/>
            </p:custDataLst>
          </p:nvPr>
        </p:nvCxnSpPr>
        <p:spPr>
          <a:xfrm rot="5400000">
            <a:off x="57523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16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17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18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41" name="Rectangle 40"/>
          <p:cNvSpPr/>
          <p:nvPr>
            <p:custDataLst>
              <p:tags r:id="rId19"/>
            </p:custDataLst>
          </p:nvPr>
        </p:nvSpPr>
        <p:spPr>
          <a:xfrm>
            <a:off x="5410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235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>
            <p:custDataLst>
              <p:tags r:id="rId1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34" name="Rectangle 33"/>
          <p:cNvSpPr/>
          <p:nvPr>
            <p:custDataLst>
              <p:tags r:id="rId2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36" name="Rectangle 35"/>
          <p:cNvSpPr/>
          <p:nvPr>
            <p:custDataLst>
              <p:tags r:id="rId3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Shared Memory Multiprocessors</a:t>
            </a:r>
            <a:endParaRPr lang="en-AU" dirty="0"/>
          </a:p>
        </p:txBody>
      </p:sp>
      <p:sp>
        <p:nvSpPr>
          <p:cNvPr id="5335044" name="Rectangle 4"/>
          <p:cNvSpPr>
            <a:spLocks noGrp="1" noChangeArrowheads="1"/>
          </p:cNvSpPr>
          <p:nvPr>
            <p:ph idx="1"/>
            <p:custDataLst>
              <p:tags r:id="rId5"/>
            </p:custDataLst>
          </p:nvPr>
        </p:nvSpPr>
        <p:spPr>
          <a:xfrm>
            <a:off x="0" y="685800"/>
            <a:ext cx="9144000" cy="2057400"/>
          </a:xfrm>
        </p:spPr>
        <p:txBody>
          <a:bodyPr>
            <a:noAutofit/>
          </a:bodyPr>
          <a:lstStyle/>
          <a:p>
            <a:r>
              <a:rPr lang="en-AU" dirty="0" smtClean="0"/>
              <a:t>Shared Memory Multiprocessor (SMP)</a:t>
            </a:r>
          </a:p>
          <a:p>
            <a:pPr lvl="1"/>
            <a:r>
              <a:rPr lang="en-AU" dirty="0"/>
              <a:t>Typical (today): 2 </a:t>
            </a:r>
            <a:r>
              <a:rPr lang="en-AU" dirty="0" smtClean="0"/>
              <a:t>– 8 </a:t>
            </a:r>
            <a:r>
              <a:rPr lang="en-AU" dirty="0">
                <a:solidFill>
                  <a:srgbClr val="00F6FF"/>
                </a:solidFill>
              </a:rPr>
              <a:t>cores</a:t>
            </a:r>
            <a:r>
              <a:rPr lang="en-AU" dirty="0"/>
              <a:t> each </a:t>
            </a:r>
            <a:endParaRPr lang="en-AU" dirty="0" smtClean="0"/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HW provides </a:t>
            </a:r>
            <a:r>
              <a:rPr lang="en-AU" i="1" dirty="0" smtClean="0">
                <a:solidFill>
                  <a:srgbClr val="00F6FF"/>
                </a:solidFill>
              </a:rPr>
              <a:t>single physical address </a:t>
            </a:r>
            <a:r>
              <a:rPr lang="en-AU" dirty="0" smtClean="0">
                <a:solidFill>
                  <a:schemeClr val="bg1"/>
                </a:solidFill>
              </a:rPr>
              <a:t>space for all processors</a:t>
            </a:r>
          </a:p>
          <a:p>
            <a:pPr lvl="1"/>
            <a:r>
              <a:rPr lang="en-AU" dirty="0" smtClean="0"/>
              <a:t>Assume uniform memory access (ignore NUMA)</a:t>
            </a:r>
          </a:p>
        </p:txBody>
      </p:sp>
      <p:sp>
        <p:nvSpPr>
          <p:cNvPr id="16" name="TextBox 15"/>
          <p:cNvSpPr txBox="1"/>
          <p:nvPr>
            <p:custDataLst>
              <p:tags r:id="rId6"/>
            </p:custDataLst>
          </p:nvPr>
        </p:nvSpPr>
        <p:spPr>
          <a:xfrm>
            <a:off x="5656502" y="41938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4" name="Rectangle 23"/>
          <p:cNvSpPr/>
          <p:nvPr>
            <p:custDataLst>
              <p:tags r:id="rId7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>
            <p:custDataLst>
              <p:tags r:id="rId8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9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10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11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>
            <p:custDataLst>
              <p:tags r:id="rId12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13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14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15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16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17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8" name="TextBox 37"/>
          <p:cNvSpPr txBox="1"/>
          <p:nvPr>
            <p:custDataLst>
              <p:tags r:id="rId18"/>
            </p:custDataLst>
          </p:nvPr>
        </p:nvSpPr>
        <p:spPr>
          <a:xfrm>
            <a:off x="49530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9" name="TextBox 38"/>
          <p:cNvSpPr txBox="1"/>
          <p:nvPr>
            <p:custDataLst>
              <p:tags r:id="rId19"/>
            </p:custDataLst>
          </p:nvPr>
        </p:nvSpPr>
        <p:spPr>
          <a:xfrm>
            <a:off x="6436204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740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Cache Coherency Problem</a:t>
            </a:r>
            <a:endParaRPr lang="en-AU" dirty="0"/>
          </a:p>
        </p:txBody>
      </p:sp>
      <p:sp>
        <p:nvSpPr>
          <p:cNvPr id="16" name="TextBox 15"/>
          <p:cNvSpPr txBox="1"/>
          <p:nvPr>
            <p:custDataLst>
              <p:tags r:id="rId2"/>
            </p:custDataLst>
          </p:nvPr>
        </p:nvSpPr>
        <p:spPr>
          <a:xfrm>
            <a:off x="5656502" y="41938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3" name="Rectangle 22"/>
          <p:cNvSpPr/>
          <p:nvPr>
            <p:custDataLst>
              <p:tags r:id="rId3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24" name="Rectangle 23"/>
          <p:cNvSpPr/>
          <p:nvPr>
            <p:custDataLst>
              <p:tags r:id="rId4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>
            <p:custDataLst>
              <p:tags r:id="rId5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6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8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>
            <p:custDataLst>
              <p:tags r:id="rId9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10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11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12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>
            <p:custDataLst>
              <p:tags r:id="rId13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35" name="Rectangle 34"/>
          <p:cNvSpPr/>
          <p:nvPr>
            <p:custDataLst>
              <p:tags r:id="rId14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6" name="Rectangle 35"/>
          <p:cNvSpPr/>
          <p:nvPr>
            <p:custDataLst>
              <p:tags r:id="rId15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16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8" name="TextBox 37"/>
          <p:cNvSpPr txBox="1"/>
          <p:nvPr>
            <p:custDataLst>
              <p:tags r:id="rId17"/>
            </p:custDataLst>
          </p:nvPr>
        </p:nvSpPr>
        <p:spPr>
          <a:xfrm>
            <a:off x="49530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9" name="TextBox 38"/>
          <p:cNvSpPr txBox="1"/>
          <p:nvPr>
            <p:custDataLst>
              <p:tags r:id="rId18"/>
            </p:custDataLst>
          </p:nvPr>
        </p:nvSpPr>
        <p:spPr>
          <a:xfrm>
            <a:off x="6436204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A (on Core0)		Thread B (on Core1)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0, </a:t>
            </a:r>
            <a:r>
              <a:rPr lang="en-US" dirty="0" err="1"/>
              <a:t>i</a:t>
            </a:r>
            <a:r>
              <a:rPr lang="en-US" dirty="0"/>
              <a:t> &lt; 5; </a:t>
            </a:r>
            <a:r>
              <a:rPr lang="en-US" dirty="0" err="1"/>
              <a:t>i</a:t>
            </a:r>
            <a:r>
              <a:rPr lang="en-US" dirty="0"/>
              <a:t>++) </a:t>
            </a:r>
            <a:r>
              <a:rPr lang="en-US" dirty="0" smtClean="0"/>
              <a:t>{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= 0; j &lt; 5; j++) {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00F6FF"/>
                </a:solidFill>
              </a:rPr>
              <a:t>x</a:t>
            </a:r>
            <a:r>
              <a:rPr lang="en-US" dirty="0"/>
              <a:t> + </a:t>
            </a:r>
            <a:r>
              <a:rPr lang="en-US" dirty="0" smtClean="0"/>
              <a:t>1;				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00F6FF"/>
                </a:solidFill>
              </a:rPr>
              <a:t>x</a:t>
            </a:r>
            <a:r>
              <a:rPr lang="en-US" dirty="0"/>
              <a:t> + 1;</a:t>
            </a:r>
            <a:br>
              <a:rPr lang="en-US" dirty="0"/>
            </a:br>
            <a:r>
              <a:rPr lang="en-US" dirty="0" smtClean="0"/>
              <a:t>}					}</a:t>
            </a:r>
          </a:p>
          <a:p>
            <a:r>
              <a:rPr lang="en-US" dirty="0" smtClean="0"/>
              <a:t>What will the value of 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be after both loops finish?</a:t>
            </a:r>
          </a:p>
          <a:p>
            <a:r>
              <a:rPr lang="en-US" dirty="0"/>
              <a:t>	</a:t>
            </a:r>
            <a:r>
              <a:rPr lang="en-US" dirty="0" smtClean="0"/>
              <a:t>Start: x = 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1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err="1" smtClean="0"/>
              <a:t>iClicker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65532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Thread A (on Core0)		Thread B (on Core1)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0, </a:t>
            </a:r>
            <a:r>
              <a:rPr lang="en-US" dirty="0" err="1"/>
              <a:t>i</a:t>
            </a:r>
            <a:r>
              <a:rPr lang="en-US" dirty="0"/>
              <a:t> &lt; 5; </a:t>
            </a:r>
            <a:r>
              <a:rPr lang="en-US" dirty="0" err="1"/>
              <a:t>i</a:t>
            </a:r>
            <a:r>
              <a:rPr lang="en-US" dirty="0"/>
              <a:t>++) </a:t>
            </a:r>
            <a:r>
              <a:rPr lang="en-US" dirty="0" smtClean="0"/>
              <a:t>{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= 0; j &lt; 5; j++) {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>
                <a:solidFill>
                  <a:srgbClr val="00F6FF"/>
                </a:solidFill>
              </a:rPr>
              <a:t> x </a:t>
            </a:r>
            <a:r>
              <a:rPr lang="en-US" dirty="0"/>
              <a:t>+ </a:t>
            </a:r>
            <a:r>
              <a:rPr lang="en-US" dirty="0" smtClean="0"/>
              <a:t>1;				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00F6FF"/>
                </a:solidFill>
              </a:rPr>
              <a:t>x</a:t>
            </a:r>
            <a:r>
              <a:rPr lang="en-US" dirty="0"/>
              <a:t> + 1;</a:t>
            </a:r>
            <a:br>
              <a:rPr lang="en-US" dirty="0"/>
            </a:br>
            <a:r>
              <a:rPr lang="en-US" dirty="0" smtClean="0"/>
              <a:t>}					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Cache Coherency Problem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Thread A (on Core0)		Thread B (on Core1)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for(</a:t>
            </a:r>
            <a:r>
              <a:rPr lang="en-US" sz="2800" dirty="0" err="1"/>
              <a:t>int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= 0, </a:t>
            </a:r>
            <a:r>
              <a:rPr lang="en-US" sz="2800" dirty="0" err="1"/>
              <a:t>i</a:t>
            </a:r>
            <a:r>
              <a:rPr lang="en-US" sz="2800" dirty="0"/>
              <a:t> &lt; 5; </a:t>
            </a:r>
            <a:r>
              <a:rPr lang="en-US" sz="2800" dirty="0" err="1"/>
              <a:t>i</a:t>
            </a:r>
            <a:r>
              <a:rPr lang="en-US" sz="2800" dirty="0"/>
              <a:t>++) </a:t>
            </a:r>
            <a:r>
              <a:rPr lang="en-US" sz="2800" dirty="0" smtClean="0"/>
              <a:t>{		for(</a:t>
            </a:r>
            <a:r>
              <a:rPr lang="en-US" sz="2800" dirty="0" err="1" smtClean="0"/>
              <a:t>int</a:t>
            </a:r>
            <a:r>
              <a:rPr lang="en-US" sz="2800" dirty="0" smtClean="0"/>
              <a:t> </a:t>
            </a:r>
            <a:r>
              <a:rPr lang="en-US" sz="2800" dirty="0"/>
              <a:t>j = 0; j &lt; 5; j++) {</a:t>
            </a:r>
            <a:br>
              <a:rPr lang="en-US" sz="2800" dirty="0"/>
            </a:b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LW $t0, </a:t>
            </a:r>
            <a:r>
              <a:rPr lang="en-US" sz="2800" dirty="0" err="1" smtClean="0">
                <a:solidFill>
                  <a:schemeClr val="bg1"/>
                </a:solidFill>
              </a:rPr>
              <a:t>addr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rgbClr val="00F6FF"/>
                </a:solidFill>
              </a:rPr>
              <a:t>x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r>
              <a:rPr lang="en-US" sz="2800" dirty="0" smtClean="0"/>
              <a:t>			</a:t>
            </a:r>
            <a:r>
              <a:rPr lang="en-US" sz="2800" dirty="0" smtClean="0">
                <a:solidFill>
                  <a:schemeClr val="bg1"/>
                </a:solidFill>
              </a:rPr>
              <a:t>LW $t1, </a:t>
            </a:r>
            <a:r>
              <a:rPr lang="en-US" sz="2800" dirty="0" err="1" smtClean="0">
                <a:solidFill>
                  <a:schemeClr val="bg1"/>
                </a:solidFill>
              </a:rPr>
              <a:t>addr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rgbClr val="00F6FF"/>
                </a:solidFill>
              </a:rPr>
              <a:t>x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ADDIU $t0, $t0, 1			ADDIU $t1, $t1, 1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SW $t0, </a:t>
            </a:r>
            <a:r>
              <a:rPr lang="en-US" sz="2800" dirty="0" err="1" smtClean="0">
                <a:solidFill>
                  <a:schemeClr val="bg1"/>
                </a:solidFill>
              </a:rPr>
              <a:t>addr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rgbClr val="00F6FF"/>
                </a:solidFill>
              </a:rPr>
              <a:t>x</a:t>
            </a:r>
            <a:r>
              <a:rPr lang="en-US" sz="2800" dirty="0" smtClean="0">
                <a:solidFill>
                  <a:schemeClr val="bg1"/>
                </a:solidFill>
              </a:rPr>
              <a:t>)			SW $t1, </a:t>
            </a:r>
            <a:r>
              <a:rPr lang="en-US" sz="2800" dirty="0" err="1" smtClean="0">
                <a:solidFill>
                  <a:schemeClr val="bg1"/>
                </a:solidFill>
              </a:rPr>
              <a:t>addr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rgbClr val="00F6FF"/>
                </a:solidFill>
              </a:rPr>
              <a:t>x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}					}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28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err="1" smtClean="0"/>
              <a:t>iClicker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65532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Thread A (on Core0)		Thread B (on Core1)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smtClean="0"/>
              <a:t>0; </a:t>
            </a:r>
            <a:r>
              <a:rPr lang="en-US" dirty="0" err="1"/>
              <a:t>i</a:t>
            </a:r>
            <a:r>
              <a:rPr lang="en-US" dirty="0"/>
              <a:t> &lt; 5; </a:t>
            </a:r>
            <a:r>
              <a:rPr lang="en-US" dirty="0" err="1"/>
              <a:t>i</a:t>
            </a:r>
            <a:r>
              <a:rPr lang="en-US" dirty="0"/>
              <a:t>++) </a:t>
            </a:r>
            <a:r>
              <a:rPr lang="en-US" dirty="0" smtClean="0"/>
              <a:t>{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= 0; j &lt; 5; j++) {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>
                <a:solidFill>
                  <a:srgbClr val="00F6FF"/>
                </a:solidFill>
              </a:rPr>
              <a:t> x </a:t>
            </a:r>
            <a:r>
              <a:rPr lang="en-US" dirty="0"/>
              <a:t>+ </a:t>
            </a:r>
            <a:r>
              <a:rPr lang="en-US" dirty="0" smtClean="0"/>
              <a:t>1;				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00F6FF"/>
                </a:solidFill>
              </a:rPr>
              <a:t>x</a:t>
            </a:r>
            <a:r>
              <a:rPr lang="en-US" dirty="0"/>
              <a:t> + 1;</a:t>
            </a:r>
            <a:br>
              <a:rPr lang="en-US" dirty="0"/>
            </a:br>
            <a:r>
              <a:rPr lang="en-US" dirty="0" smtClean="0"/>
              <a:t>}					}</a:t>
            </a:r>
          </a:p>
          <a:p>
            <a:r>
              <a:rPr lang="en-US" dirty="0" smtClean="0"/>
              <a:t>What can the value of 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/>
              <a:t> be after both loops finish?</a:t>
            </a:r>
            <a:endParaRPr lang="en-US" dirty="0"/>
          </a:p>
          <a:p>
            <a:pPr marL="514350" indent="-514350">
              <a:buAutoNum type="alphaLcParenR"/>
            </a:pPr>
            <a:r>
              <a:rPr lang="en-US" dirty="0"/>
              <a:t>6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8</a:t>
            </a:r>
          </a:p>
          <a:p>
            <a:pPr marL="514350" indent="-514350">
              <a:buAutoNum type="alphaLcParenR"/>
            </a:pPr>
            <a:r>
              <a:rPr lang="en-US" dirty="0" smtClean="0"/>
              <a:t>10</a:t>
            </a:r>
          </a:p>
          <a:p>
            <a:pPr marL="514350" indent="-514350">
              <a:buAutoNum type="alphaLcParenR"/>
            </a:pPr>
            <a:r>
              <a:rPr lang="en-US" dirty="0" smtClean="0"/>
              <a:t>All of the above</a:t>
            </a:r>
          </a:p>
          <a:p>
            <a:pPr marL="514350" indent="-514350">
              <a:buAutoNum type="alphaLcParenR"/>
            </a:pPr>
            <a:r>
              <a:rPr lang="en-US" dirty="0" smtClean="0"/>
              <a:t>None of the above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471230"/>
              </p:ext>
            </p:extLst>
          </p:nvPr>
        </p:nvGraphicFramePr>
        <p:xfrm>
          <a:off x="685800" y="1503362"/>
          <a:ext cx="7845425" cy="2734628"/>
        </p:xfrm>
        <a:graphic>
          <a:graphicData uri="http://schemas.openxmlformats.org/drawingml/2006/table">
            <a:tbl>
              <a:tblPr/>
              <a:tblGrid>
                <a:gridCol w="863600"/>
                <a:gridCol w="2519362"/>
                <a:gridCol w="1487488"/>
                <a:gridCol w="1487487"/>
                <a:gridCol w="1487488"/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 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3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AU" dirty="0"/>
              <a:t>Cache Coherence Problem</a:t>
            </a:r>
          </a:p>
        </p:txBody>
      </p:sp>
      <p:sp>
        <p:nvSpPr>
          <p:cNvPr id="533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630238"/>
            <a:ext cx="8283575" cy="1350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800" dirty="0"/>
              <a:t>Suppose two CPU cores share a physical address space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Write-through caches</a:t>
            </a:r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80878"/>
              </p:ext>
            </p:extLst>
          </p:nvPr>
        </p:nvGraphicFramePr>
        <p:xfrm>
          <a:off x="685800" y="1503362"/>
          <a:ext cx="7845425" cy="2734628"/>
        </p:xfrm>
        <a:graphic>
          <a:graphicData uri="http://schemas.openxmlformats.org/drawingml/2006/table">
            <a:tbl>
              <a:tblPr/>
              <a:tblGrid>
                <a:gridCol w="863600"/>
                <a:gridCol w="2519362"/>
                <a:gridCol w="1487488"/>
                <a:gridCol w="1487487"/>
                <a:gridCol w="1487488"/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 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578209"/>
              </p:ext>
            </p:extLst>
          </p:nvPr>
        </p:nvGraphicFramePr>
        <p:xfrm>
          <a:off x="685800" y="1503362"/>
          <a:ext cx="7845425" cy="2734628"/>
        </p:xfrm>
        <a:graphic>
          <a:graphicData uri="http://schemas.openxmlformats.org/drawingml/2006/table">
            <a:tbl>
              <a:tblPr/>
              <a:tblGrid>
                <a:gridCol w="863600"/>
                <a:gridCol w="2519362"/>
                <a:gridCol w="1487488"/>
                <a:gridCol w="1487487"/>
                <a:gridCol w="1487488"/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 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449870"/>
              </p:ext>
            </p:extLst>
          </p:nvPr>
        </p:nvGraphicFramePr>
        <p:xfrm>
          <a:off x="685800" y="1503362"/>
          <a:ext cx="7845425" cy="2734628"/>
        </p:xfrm>
        <a:graphic>
          <a:graphicData uri="http://schemas.openxmlformats.org/drawingml/2006/table">
            <a:tbl>
              <a:tblPr/>
              <a:tblGrid>
                <a:gridCol w="863600"/>
                <a:gridCol w="2519362"/>
                <a:gridCol w="1487488"/>
                <a:gridCol w="1487487"/>
                <a:gridCol w="1487488"/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 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writes 1 to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4572000" y="3747321"/>
            <a:ext cx="533400" cy="423041"/>
          </a:xfrm>
          <a:prstGeom prst="ellipse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19800" y="3713162"/>
            <a:ext cx="533400" cy="423041"/>
          </a:xfrm>
          <a:prstGeom prst="ellipse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543800" y="3747321"/>
            <a:ext cx="533400" cy="423041"/>
          </a:xfrm>
          <a:prstGeom prst="ellipse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>
            <p:custDataLst>
              <p:tags r:id="rId1"/>
            </p:custDataLst>
          </p:nvPr>
        </p:nvSpPr>
        <p:spPr>
          <a:xfrm>
            <a:off x="5656502" y="41938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7" name="Rectangle 36"/>
          <p:cNvSpPr/>
          <p:nvPr>
            <p:custDataLst>
              <p:tags r:id="rId2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38" name="Rectangle 37"/>
          <p:cNvSpPr/>
          <p:nvPr>
            <p:custDataLst>
              <p:tags r:id="rId3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39" name="Straight Arrow Connector 38"/>
          <p:cNvCxnSpPr/>
          <p:nvPr>
            <p:custDataLst>
              <p:tags r:id="rId4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>
            <p:custDataLst>
              <p:tags r:id="rId5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41" name="Rectangle 40"/>
          <p:cNvSpPr/>
          <p:nvPr>
            <p:custDataLst>
              <p:tags r:id="rId6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42" name="Rectangle 41"/>
          <p:cNvSpPr/>
          <p:nvPr>
            <p:custDataLst>
              <p:tags r:id="rId7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43" name="Straight Arrow Connector 42"/>
          <p:cNvCxnSpPr/>
          <p:nvPr>
            <p:custDataLst>
              <p:tags r:id="rId8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>
            <p:custDataLst>
              <p:tags r:id="rId9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>
            <p:custDataLst>
              <p:tags r:id="rId10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>
            <p:custDataLst>
              <p:tags r:id="rId11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>
            <p:custDataLst>
              <p:tags r:id="rId12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48" name="Rectangle 47"/>
          <p:cNvSpPr/>
          <p:nvPr>
            <p:custDataLst>
              <p:tags r:id="rId13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49" name="Rectangle 48"/>
          <p:cNvSpPr/>
          <p:nvPr>
            <p:custDataLst>
              <p:tags r:id="rId14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50" name="Rectangle 49"/>
          <p:cNvSpPr/>
          <p:nvPr>
            <p:custDataLst>
              <p:tags r:id="rId15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51" name="TextBox 50"/>
          <p:cNvSpPr txBox="1"/>
          <p:nvPr>
            <p:custDataLst>
              <p:tags r:id="rId16"/>
            </p:custDataLst>
          </p:nvPr>
        </p:nvSpPr>
        <p:spPr>
          <a:xfrm>
            <a:off x="49530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52" name="TextBox 51"/>
          <p:cNvSpPr txBox="1"/>
          <p:nvPr>
            <p:custDataLst>
              <p:tags r:id="rId17"/>
            </p:custDataLst>
          </p:nvPr>
        </p:nvSpPr>
        <p:spPr>
          <a:xfrm>
            <a:off x="6436204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60101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Coherence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What values can be returned by a read</a:t>
            </a:r>
          </a:p>
          <a:p>
            <a:endParaRPr lang="en-US" sz="2800" dirty="0"/>
          </a:p>
          <a:p>
            <a:r>
              <a:rPr lang="en-US" sz="2800" dirty="0" smtClean="0"/>
              <a:t>Consistency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When a written value will be returned by a read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57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Does Multiple Issue Work?</a:t>
            </a:r>
            <a:endParaRPr lang="en-AU"/>
          </a:p>
        </p:txBody>
      </p:sp>
      <p:sp>
        <p:nvSpPr>
          <p:cNvPr id="515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F6FF"/>
                </a:solidFill>
              </a:rPr>
              <a:t>Q: Does multiple issue / ILP work?</a:t>
            </a:r>
          </a:p>
          <a:p>
            <a:r>
              <a:rPr lang="en-US" dirty="0" smtClean="0"/>
              <a:t>A: Kind of… but not as much as we’d like</a:t>
            </a:r>
          </a:p>
          <a:p>
            <a:r>
              <a:rPr lang="en-US" dirty="0" smtClean="0"/>
              <a:t>Limiting factors?</a:t>
            </a:r>
          </a:p>
          <a:p>
            <a:pPr lvl="1"/>
            <a:r>
              <a:rPr lang="en-US" dirty="0" smtClean="0"/>
              <a:t>Programs dependencies</a:t>
            </a:r>
          </a:p>
          <a:p>
            <a:pPr lvl="1"/>
            <a:r>
              <a:rPr lang="en-US" dirty="0" smtClean="0"/>
              <a:t>Hard to detect dependencies </a:t>
            </a:r>
            <a:r>
              <a:rPr lang="en-US" dirty="0" smtClean="0">
                <a:sym typeface="Wingdings" pitchFamily="2" charset="2"/>
              </a:rPr>
              <a:t> be conservative</a:t>
            </a:r>
            <a:endParaRPr lang="en-US" dirty="0" smtClean="0"/>
          </a:p>
          <a:p>
            <a:pPr lvl="2"/>
            <a:r>
              <a:rPr lang="en-US" dirty="0" smtClean="0"/>
              <a:t>e.g. Pointer Aliasing: A[0] += 1; B[0] *= 2;</a:t>
            </a:r>
          </a:p>
          <a:p>
            <a:pPr lvl="1"/>
            <a:r>
              <a:rPr lang="en-US" dirty="0" smtClean="0"/>
              <a:t>Hard to expose parallelism</a:t>
            </a:r>
          </a:p>
          <a:p>
            <a:pPr lvl="2"/>
            <a:r>
              <a:rPr lang="en-US" dirty="0" smtClean="0"/>
              <a:t>Can only issue a few instructions ahead of PC</a:t>
            </a:r>
          </a:p>
          <a:p>
            <a:pPr lvl="1"/>
            <a:r>
              <a:rPr lang="en-US" dirty="0" smtClean="0"/>
              <a:t>Structural limits</a:t>
            </a:r>
          </a:p>
          <a:p>
            <a:pPr lvl="2"/>
            <a:r>
              <a:rPr lang="en-US" dirty="0" smtClean="0"/>
              <a:t>Memory delays and limited bandwidth</a:t>
            </a:r>
          </a:p>
          <a:p>
            <a:pPr lvl="1"/>
            <a:r>
              <a:rPr lang="en-US" dirty="0" smtClean="0"/>
              <a:t>Hard to keep pipelines full</a:t>
            </a:r>
          </a:p>
        </p:txBody>
      </p:sp>
    </p:spTree>
    <p:extLst>
      <p:ext uri="{BB962C8B-B14F-4D97-AF65-F5344CB8AC3E}">
        <p14:creationId xmlns:p14="http://schemas.microsoft.com/office/powerpoint/2010/main" val="154596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smtClean="0"/>
              <a:t>Coherence Defined</a:t>
            </a:r>
            <a:endParaRPr lang="en-AU"/>
          </a:p>
        </p:txBody>
      </p:sp>
      <p:sp>
        <p:nvSpPr>
          <p:cNvPr id="53391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52400" y="685800"/>
            <a:ext cx="8915400" cy="5943600"/>
          </a:xfrm>
        </p:spPr>
        <p:txBody>
          <a:bodyPr>
            <a:noAutofit/>
          </a:bodyPr>
          <a:lstStyle/>
          <a:p>
            <a:endParaRPr lang="en-AU" dirty="0" smtClean="0"/>
          </a:p>
          <a:p>
            <a:r>
              <a:rPr lang="en-AU" dirty="0" smtClean="0"/>
              <a:t>Informal: </a:t>
            </a:r>
            <a:r>
              <a:rPr lang="en-AU" dirty="0" smtClean="0">
                <a:solidFill>
                  <a:srgbClr val="00F6FF"/>
                </a:solidFill>
              </a:rPr>
              <a:t>Reads</a:t>
            </a:r>
            <a:r>
              <a:rPr lang="en-AU" dirty="0" smtClean="0"/>
              <a:t> return most recently </a:t>
            </a:r>
            <a:r>
              <a:rPr lang="en-AU" dirty="0">
                <a:solidFill>
                  <a:srgbClr val="00F6FF"/>
                </a:solidFill>
              </a:rPr>
              <a:t>written</a:t>
            </a:r>
            <a:r>
              <a:rPr lang="en-AU" dirty="0" smtClean="0"/>
              <a:t> value</a:t>
            </a:r>
          </a:p>
          <a:p>
            <a:r>
              <a:rPr lang="en-AU" dirty="0" smtClean="0"/>
              <a:t>Formal: For concurrent processes P</a:t>
            </a:r>
            <a:r>
              <a:rPr lang="en-AU" baseline="-25000" dirty="0" smtClean="0"/>
              <a:t>1</a:t>
            </a:r>
            <a:r>
              <a:rPr lang="en-AU" dirty="0" smtClean="0"/>
              <a:t> and P</a:t>
            </a:r>
            <a:r>
              <a:rPr lang="en-AU" baseline="-25000" dirty="0" smtClean="0"/>
              <a:t>2</a:t>
            </a:r>
          </a:p>
          <a:p>
            <a:pPr lvl="1"/>
            <a:r>
              <a:rPr lang="en-AU" dirty="0">
                <a:solidFill>
                  <a:srgbClr val="00F6FF"/>
                </a:solidFill>
              </a:rPr>
              <a:t>P writes X </a:t>
            </a:r>
            <a:r>
              <a:rPr lang="en-AU" dirty="0" smtClean="0"/>
              <a:t>before </a:t>
            </a:r>
            <a:r>
              <a:rPr lang="en-AU" dirty="0">
                <a:solidFill>
                  <a:srgbClr val="00F6FF"/>
                </a:solidFill>
              </a:rPr>
              <a:t>P reads X </a:t>
            </a:r>
            <a:r>
              <a:rPr lang="en-AU" dirty="0" smtClean="0"/>
              <a:t>(with no intervening writes)</a:t>
            </a:r>
            <a:br>
              <a:rPr lang="en-AU" dirty="0" smtClean="0"/>
            </a:br>
            <a:r>
              <a:rPr lang="en-AU" dirty="0" smtClean="0">
                <a:sym typeface="Symbol" pitchFamily="18" charset="2"/>
              </a:rPr>
              <a:t> read returns written value</a:t>
            </a:r>
          </a:p>
          <a:p>
            <a:pPr lvl="1"/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rgbClr val="00F6FF"/>
                </a:solidFill>
                <a:sym typeface="Symbol" pitchFamily="18" charset="2"/>
              </a:rPr>
              <a:t>1</a:t>
            </a:r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 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writes X </a:t>
            </a:r>
            <a:r>
              <a:rPr lang="en-AU" dirty="0" smtClean="0">
                <a:sym typeface="Symbol" pitchFamily="18" charset="2"/>
              </a:rPr>
              <a:t>before </a:t>
            </a:r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rgbClr val="00F6FF"/>
                </a:solidFill>
                <a:sym typeface="Symbol" pitchFamily="18" charset="2"/>
              </a:rPr>
              <a:t>2</a:t>
            </a:r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 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reads X </a:t>
            </a:r>
            <a:r>
              <a:rPr lang="en-AU" dirty="0" smtClean="0">
                <a:sym typeface="Symbol" pitchFamily="18" charset="2"/>
              </a:rPr>
              <a:t/>
            </a:r>
            <a:br>
              <a:rPr lang="en-AU" dirty="0" smtClean="0">
                <a:sym typeface="Symbol" pitchFamily="18" charset="2"/>
              </a:rPr>
            </a:br>
            <a:r>
              <a:rPr lang="en-AU" dirty="0" smtClean="0">
                <a:sym typeface="Symbol" pitchFamily="18" charset="2"/>
              </a:rPr>
              <a:t> read returns written value</a:t>
            </a:r>
          </a:p>
          <a:p>
            <a:pPr lvl="1"/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rgbClr val="00F6FF"/>
                </a:solidFill>
                <a:sym typeface="Symbol" pitchFamily="18" charset="2"/>
              </a:rPr>
              <a:t>1 </a:t>
            </a:r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 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writes X </a:t>
            </a:r>
            <a:r>
              <a:rPr lang="en-AU" dirty="0" smtClean="0">
                <a:sym typeface="Symbol" pitchFamily="18" charset="2"/>
              </a:rPr>
              <a:t>and 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P</a:t>
            </a:r>
            <a:r>
              <a:rPr lang="en-AU" baseline="-25000" dirty="0">
                <a:solidFill>
                  <a:srgbClr val="00F6FF"/>
                </a:solidFill>
                <a:sym typeface="Symbol" pitchFamily="18" charset="2"/>
              </a:rPr>
              <a:t>2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 </a:t>
            </a:r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writes 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X</a:t>
            </a:r>
            <a:br>
              <a:rPr lang="en-AU" dirty="0">
                <a:solidFill>
                  <a:srgbClr val="00F6FF"/>
                </a:solidFill>
                <a:sym typeface="Symbol" pitchFamily="18" charset="2"/>
              </a:rPr>
            </a:br>
            <a:r>
              <a:rPr lang="en-AU" dirty="0" smtClean="0">
                <a:sym typeface="Symbol" pitchFamily="18" charset="2"/>
              </a:rPr>
              <a:t> all processors see writes in the same order</a:t>
            </a:r>
          </a:p>
          <a:p>
            <a:pPr lvl="2"/>
            <a:r>
              <a:rPr lang="en-AU" dirty="0" smtClean="0">
                <a:sym typeface="Symbol" pitchFamily="18" charset="2"/>
              </a:rPr>
              <a:t>all see the same final value for X</a:t>
            </a:r>
          </a:p>
          <a:p>
            <a:pPr lvl="2"/>
            <a:r>
              <a:rPr lang="en-AU" dirty="0" smtClean="0">
                <a:sym typeface="Symbol" pitchFamily="18" charset="2"/>
              </a:rPr>
              <a:t>Aka write serialization</a:t>
            </a:r>
          </a:p>
          <a:p>
            <a:pPr lvl="1"/>
            <a:endParaRPr lang="en-AU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5750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smtClean="0"/>
              <a:t>Coherence Defined</a:t>
            </a:r>
            <a:endParaRPr lang="en-AU"/>
          </a:p>
        </p:txBody>
      </p:sp>
      <p:sp>
        <p:nvSpPr>
          <p:cNvPr id="53391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52400" y="685800"/>
            <a:ext cx="8915400" cy="5943600"/>
          </a:xfrm>
        </p:spPr>
        <p:txBody>
          <a:bodyPr>
            <a:noAutofit/>
          </a:bodyPr>
          <a:lstStyle/>
          <a:p>
            <a:r>
              <a:rPr lang="en-AU" dirty="0" smtClean="0"/>
              <a:t>Formal: For concurrent processes P</a:t>
            </a:r>
            <a:r>
              <a:rPr lang="en-AU" baseline="-25000" dirty="0" smtClean="0"/>
              <a:t>1</a:t>
            </a:r>
            <a:r>
              <a:rPr lang="en-AU" dirty="0" smtClean="0"/>
              <a:t> and P</a:t>
            </a:r>
            <a:r>
              <a:rPr lang="en-AU" baseline="-25000" dirty="0" smtClean="0"/>
              <a:t>2</a:t>
            </a:r>
          </a:p>
          <a:p>
            <a:pPr lvl="1"/>
            <a:r>
              <a:rPr lang="en-AU" dirty="0">
                <a:solidFill>
                  <a:srgbClr val="00F6FF"/>
                </a:solidFill>
              </a:rPr>
              <a:t>P writes X </a:t>
            </a:r>
            <a:r>
              <a:rPr lang="en-AU" dirty="0" smtClean="0"/>
              <a:t>before </a:t>
            </a:r>
            <a:r>
              <a:rPr lang="en-AU" dirty="0">
                <a:solidFill>
                  <a:srgbClr val="00F6FF"/>
                </a:solidFill>
              </a:rPr>
              <a:t>P reads X </a:t>
            </a:r>
            <a:r>
              <a:rPr lang="en-AU" dirty="0" smtClean="0"/>
              <a:t>(with no intervening writes)</a:t>
            </a:r>
            <a:br>
              <a:rPr lang="en-AU" dirty="0" smtClean="0"/>
            </a:br>
            <a:r>
              <a:rPr lang="en-AU" dirty="0" smtClean="0">
                <a:sym typeface="Symbol" pitchFamily="18" charset="2"/>
              </a:rPr>
              <a:t> read returns written value </a:t>
            </a:r>
          </a:p>
          <a:p>
            <a:pPr lvl="2"/>
            <a:r>
              <a:rPr lang="en-AU" dirty="0" smtClean="0">
                <a:solidFill>
                  <a:srgbClr val="FF0000"/>
                </a:solidFill>
                <a:sym typeface="Symbol" pitchFamily="18" charset="2"/>
              </a:rPr>
              <a:t>(preserve program order)</a:t>
            </a:r>
          </a:p>
          <a:p>
            <a:pPr lvl="1"/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rgbClr val="00F6FF"/>
                </a:solidFill>
                <a:sym typeface="Symbol" pitchFamily="18" charset="2"/>
              </a:rPr>
              <a:t>1</a:t>
            </a:r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 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writes X </a:t>
            </a:r>
            <a:r>
              <a:rPr lang="en-AU" dirty="0" smtClean="0">
                <a:sym typeface="Symbol" pitchFamily="18" charset="2"/>
              </a:rPr>
              <a:t>before </a:t>
            </a:r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rgbClr val="00F6FF"/>
                </a:solidFill>
                <a:sym typeface="Symbol" pitchFamily="18" charset="2"/>
              </a:rPr>
              <a:t>2</a:t>
            </a:r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 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reads X </a:t>
            </a:r>
            <a:r>
              <a:rPr lang="en-AU" dirty="0" smtClean="0">
                <a:sym typeface="Symbol" pitchFamily="18" charset="2"/>
              </a:rPr>
              <a:t/>
            </a:r>
            <a:br>
              <a:rPr lang="en-AU" dirty="0" smtClean="0">
                <a:sym typeface="Symbol" pitchFamily="18" charset="2"/>
              </a:rPr>
            </a:br>
            <a:r>
              <a:rPr lang="en-AU" dirty="0" smtClean="0">
                <a:sym typeface="Symbol" pitchFamily="18" charset="2"/>
              </a:rPr>
              <a:t> read returns written value </a:t>
            </a:r>
          </a:p>
          <a:p>
            <a:pPr lvl="2"/>
            <a:r>
              <a:rPr lang="en-AU" dirty="0" smtClean="0">
                <a:solidFill>
                  <a:srgbClr val="FF0000"/>
                </a:solidFill>
                <a:sym typeface="Symbol" pitchFamily="18" charset="2"/>
              </a:rPr>
              <a:t>(coherent memory view, can’t read old value forever)</a:t>
            </a:r>
          </a:p>
          <a:p>
            <a:pPr lvl="1"/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rgbClr val="00F6FF"/>
                </a:solidFill>
                <a:sym typeface="Symbol" pitchFamily="18" charset="2"/>
              </a:rPr>
              <a:t>1 </a:t>
            </a:r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 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writes X </a:t>
            </a:r>
            <a:r>
              <a:rPr lang="en-AU" dirty="0" smtClean="0">
                <a:sym typeface="Symbol" pitchFamily="18" charset="2"/>
              </a:rPr>
              <a:t>and 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P</a:t>
            </a:r>
            <a:r>
              <a:rPr lang="en-AU" baseline="-25000" dirty="0">
                <a:solidFill>
                  <a:srgbClr val="00F6FF"/>
                </a:solidFill>
                <a:sym typeface="Symbol" pitchFamily="18" charset="2"/>
              </a:rPr>
              <a:t>2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 </a:t>
            </a:r>
            <a:r>
              <a:rPr lang="en-AU" dirty="0" smtClean="0">
                <a:solidFill>
                  <a:srgbClr val="00F6FF"/>
                </a:solidFill>
                <a:sym typeface="Symbol" pitchFamily="18" charset="2"/>
              </a:rPr>
              <a:t>writes </a:t>
            </a:r>
            <a:r>
              <a:rPr lang="en-AU" dirty="0">
                <a:solidFill>
                  <a:srgbClr val="00F6FF"/>
                </a:solidFill>
                <a:sym typeface="Symbol" pitchFamily="18" charset="2"/>
              </a:rPr>
              <a:t>X</a:t>
            </a:r>
            <a:br>
              <a:rPr lang="en-AU" dirty="0">
                <a:solidFill>
                  <a:srgbClr val="00F6FF"/>
                </a:solidFill>
                <a:sym typeface="Symbol" pitchFamily="18" charset="2"/>
              </a:rPr>
            </a:br>
            <a:r>
              <a:rPr lang="en-AU" dirty="0" smtClean="0">
                <a:sym typeface="Symbol" pitchFamily="18" charset="2"/>
              </a:rPr>
              <a:t> all processors see writes in the same order</a:t>
            </a:r>
          </a:p>
          <a:p>
            <a:pPr lvl="2"/>
            <a:r>
              <a:rPr lang="en-AU" dirty="0" smtClean="0">
                <a:sym typeface="Symbol" pitchFamily="18" charset="2"/>
              </a:rPr>
              <a:t>all see the same final value for X</a:t>
            </a:r>
          </a:p>
          <a:p>
            <a:pPr lvl="2"/>
            <a:r>
              <a:rPr lang="en-AU" dirty="0" smtClean="0">
                <a:sym typeface="Symbol" pitchFamily="18" charset="2"/>
              </a:rPr>
              <a:t>Aka write serialization</a:t>
            </a:r>
          </a:p>
          <a:p>
            <a:pPr lvl="2"/>
            <a:r>
              <a:rPr lang="en-AU" dirty="0" smtClean="0">
                <a:solidFill>
                  <a:srgbClr val="FF0000"/>
                </a:solidFill>
                <a:sym typeface="Symbol" pitchFamily="18" charset="2"/>
              </a:rPr>
              <a:t>(else X can see P2’s write before P1 and Y can see the opposite; their final understanding of state is wrong)</a:t>
            </a:r>
          </a:p>
          <a:p>
            <a:pPr lvl="2"/>
            <a:endParaRPr lang="en-AU" dirty="0" smtClean="0">
              <a:sym typeface="Symbol" pitchFamily="18" charset="2"/>
            </a:endParaRPr>
          </a:p>
          <a:p>
            <a:pPr lvl="1"/>
            <a:endParaRPr lang="en-AU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1251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1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Cache Coherence Protocols</a:t>
            </a:r>
          </a:p>
        </p:txBody>
      </p:sp>
      <p:sp>
        <p:nvSpPr>
          <p:cNvPr id="534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6868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/>
              <a:t>Operations performed by caches in multiprocessors to ensure </a:t>
            </a:r>
            <a:r>
              <a:rPr lang="en-AU" dirty="0" smtClean="0"/>
              <a:t>coherence and support shared memory</a:t>
            </a:r>
            <a:endParaRPr lang="en-AU" dirty="0"/>
          </a:p>
          <a:p>
            <a:pPr lvl="1">
              <a:lnSpc>
                <a:spcPct val="90000"/>
              </a:lnSpc>
            </a:pPr>
            <a:r>
              <a:rPr lang="en-AU" dirty="0">
                <a:solidFill>
                  <a:srgbClr val="00F6FF"/>
                </a:solidFill>
              </a:rPr>
              <a:t>Migration</a:t>
            </a:r>
            <a:r>
              <a:rPr lang="en-AU" dirty="0"/>
              <a:t> of data to local caches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Reduces bandwidth for shared </a:t>
            </a:r>
            <a:r>
              <a:rPr lang="en-AU" dirty="0" smtClean="0"/>
              <a:t>memory (performance)</a:t>
            </a:r>
            <a:endParaRPr lang="en-AU" dirty="0"/>
          </a:p>
          <a:p>
            <a:pPr lvl="1">
              <a:lnSpc>
                <a:spcPct val="90000"/>
              </a:lnSpc>
            </a:pPr>
            <a:r>
              <a:rPr lang="en-AU" dirty="0">
                <a:solidFill>
                  <a:srgbClr val="00F6FF"/>
                </a:solidFill>
              </a:rPr>
              <a:t>Replication</a:t>
            </a:r>
            <a:r>
              <a:rPr lang="en-AU" dirty="0"/>
              <a:t> of read-shared data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Reduces contention for </a:t>
            </a:r>
            <a:r>
              <a:rPr lang="en-AU" dirty="0" smtClean="0"/>
              <a:t>access (performance)</a:t>
            </a:r>
          </a:p>
          <a:p>
            <a:pPr lvl="2">
              <a:lnSpc>
                <a:spcPct val="90000"/>
              </a:lnSpc>
            </a:pPr>
            <a:endParaRPr lang="en-AU" dirty="0"/>
          </a:p>
          <a:p>
            <a:pPr>
              <a:lnSpc>
                <a:spcPct val="90000"/>
              </a:lnSpc>
            </a:pPr>
            <a:r>
              <a:rPr lang="en-AU" dirty="0">
                <a:solidFill>
                  <a:srgbClr val="00F6FF"/>
                </a:solidFill>
              </a:rPr>
              <a:t>Snooping</a:t>
            </a:r>
            <a:r>
              <a:rPr lang="en-AU" dirty="0"/>
              <a:t> protocols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Each cache monitors bus </a:t>
            </a:r>
            <a:r>
              <a:rPr lang="en-AU" dirty="0" smtClean="0"/>
              <a:t>reads/writes (correctness)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46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70007"/>
            <a:ext cx="8686800" cy="2743200"/>
          </a:xfrm>
        </p:spPr>
        <p:txBody>
          <a:bodyPr/>
          <a:lstStyle/>
          <a:p>
            <a:r>
              <a:rPr lang="en-US" dirty="0" smtClean="0">
                <a:solidFill>
                  <a:srgbClr val="00F6FF"/>
                </a:solidFill>
              </a:rPr>
              <a:t>Snooping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for Hardware Cache Coherence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All caches monitor bus and all other caches</a:t>
            </a:r>
          </a:p>
          <a:p>
            <a:r>
              <a:rPr lang="en-US" dirty="0" smtClean="0"/>
              <a:t>Write invalidate protocol</a:t>
            </a:r>
          </a:p>
          <a:p>
            <a:pPr lvl="1"/>
            <a:r>
              <a:rPr lang="en-US" dirty="0">
                <a:solidFill>
                  <a:srgbClr val="00F6FF"/>
                </a:solidFill>
              </a:rPr>
              <a:t>Bus read: </a:t>
            </a:r>
            <a:r>
              <a:rPr lang="en-US" dirty="0" smtClean="0"/>
              <a:t>respond if you have dirty data</a:t>
            </a:r>
          </a:p>
          <a:p>
            <a:pPr lvl="1"/>
            <a:r>
              <a:rPr lang="en-US" dirty="0">
                <a:solidFill>
                  <a:srgbClr val="00F6FF"/>
                </a:solidFill>
              </a:rPr>
              <a:t>Bus write: </a:t>
            </a:r>
            <a:r>
              <a:rPr lang="en-US" dirty="0" smtClean="0"/>
              <a:t>update/invalidate your copy of data</a:t>
            </a:r>
          </a:p>
          <a:p>
            <a:pPr lvl="1"/>
            <a:endParaRPr lang="en-US" dirty="0" smtClean="0"/>
          </a:p>
        </p:txBody>
      </p:sp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>
          <a:xfrm>
            <a:off x="685800" y="4114800"/>
            <a:ext cx="838200" cy="381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Snoop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20" name="Straight Arrow Connector 19" hidden="1"/>
          <p:cNvCxnSpPr/>
          <p:nvPr>
            <p:custDataLst>
              <p:tags r:id="rId4"/>
            </p:custDataLst>
          </p:nvPr>
        </p:nvCxnSpPr>
        <p:spPr>
          <a:xfrm rot="5400000">
            <a:off x="951706" y="4761706"/>
            <a:ext cx="381000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 hidden="1"/>
          <p:cNvCxnSpPr/>
          <p:nvPr>
            <p:custDataLst>
              <p:tags r:id="rId5"/>
            </p:custDataLst>
          </p:nvPr>
        </p:nvCxnSpPr>
        <p:spPr>
          <a:xfrm rot="10800000">
            <a:off x="1524000" y="4341812"/>
            <a:ext cx="382588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 hidden="1"/>
          <p:cNvSpPr/>
          <p:nvPr>
            <p:custDataLst>
              <p:tags r:id="rId6"/>
            </p:custDataLst>
          </p:nvPr>
        </p:nvSpPr>
        <p:spPr>
          <a:xfrm>
            <a:off x="3048000" y="4114800"/>
            <a:ext cx="838200" cy="381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Snoop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31" name="Straight Arrow Connector 30" hidden="1"/>
          <p:cNvCxnSpPr/>
          <p:nvPr>
            <p:custDataLst>
              <p:tags r:id="rId7"/>
            </p:custDataLst>
          </p:nvPr>
        </p:nvCxnSpPr>
        <p:spPr>
          <a:xfrm rot="5400000">
            <a:off x="3313906" y="4761706"/>
            <a:ext cx="381000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 hidden="1"/>
          <p:cNvCxnSpPr/>
          <p:nvPr>
            <p:custDataLst>
              <p:tags r:id="rId8"/>
            </p:custDataLst>
          </p:nvPr>
        </p:nvCxnSpPr>
        <p:spPr>
          <a:xfrm rot="10800000">
            <a:off x="3886200" y="4341812"/>
            <a:ext cx="382588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 hidden="1"/>
          <p:cNvSpPr/>
          <p:nvPr>
            <p:custDataLst>
              <p:tags r:id="rId9"/>
            </p:custDataLst>
          </p:nvPr>
        </p:nvSpPr>
        <p:spPr>
          <a:xfrm>
            <a:off x="6172200" y="4114800"/>
            <a:ext cx="838200" cy="381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Snoop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38" name="Straight Arrow Connector 37" hidden="1"/>
          <p:cNvCxnSpPr/>
          <p:nvPr>
            <p:custDataLst>
              <p:tags r:id="rId10"/>
            </p:custDataLst>
          </p:nvPr>
        </p:nvCxnSpPr>
        <p:spPr>
          <a:xfrm rot="5400000">
            <a:off x="6438106" y="4761706"/>
            <a:ext cx="381000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 hidden="1"/>
          <p:cNvCxnSpPr/>
          <p:nvPr>
            <p:custDataLst>
              <p:tags r:id="rId11"/>
            </p:custDataLst>
          </p:nvPr>
        </p:nvCxnSpPr>
        <p:spPr>
          <a:xfrm rot="10800000">
            <a:off x="7010400" y="4341812"/>
            <a:ext cx="382588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>
            <p:custDataLst>
              <p:tags r:id="rId12"/>
            </p:custDataLst>
          </p:nvPr>
        </p:nvSpPr>
        <p:spPr>
          <a:xfrm>
            <a:off x="5656502" y="41938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43" name="Rectangle 42"/>
          <p:cNvSpPr/>
          <p:nvPr>
            <p:custDataLst>
              <p:tags r:id="rId13"/>
            </p:custDataLst>
          </p:nvPr>
        </p:nvSpPr>
        <p:spPr>
          <a:xfrm>
            <a:off x="266700" y="4267200"/>
            <a:ext cx="20955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Core0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44" name="Rectangle 43"/>
          <p:cNvSpPr/>
          <p:nvPr>
            <p:custDataLst>
              <p:tags r:id="rId14"/>
            </p:custDataLst>
          </p:nvPr>
        </p:nvSpPr>
        <p:spPr>
          <a:xfrm>
            <a:off x="1447800" y="4724400"/>
            <a:ext cx="9144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Cache</a:t>
            </a:r>
            <a:endParaRPr lang="en-US" sz="2000" dirty="0"/>
          </a:p>
        </p:txBody>
      </p:sp>
      <p:cxnSp>
        <p:nvCxnSpPr>
          <p:cNvPr id="45" name="Straight Arrow Connector 44"/>
          <p:cNvCxnSpPr/>
          <p:nvPr>
            <p:custDataLst>
              <p:tags r:id="rId15"/>
            </p:custDataLst>
          </p:nvPr>
        </p:nvCxnSpPr>
        <p:spPr>
          <a:xfrm rot="5400000">
            <a:off x="16390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>
            <p:custDataLst>
              <p:tags r:id="rId16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Memory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47" name="Rectangle 46"/>
          <p:cNvSpPr/>
          <p:nvPr>
            <p:custDataLst>
              <p:tags r:id="rId17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48" name="Rectangle 47"/>
          <p:cNvSpPr/>
          <p:nvPr>
            <p:custDataLst>
              <p:tags r:id="rId18"/>
            </p:custDataLst>
          </p:nvPr>
        </p:nvSpPr>
        <p:spPr>
          <a:xfrm>
            <a:off x="533400" y="5562600"/>
            <a:ext cx="8305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49" name="Straight Arrow Connector 48"/>
          <p:cNvCxnSpPr/>
          <p:nvPr>
            <p:custDataLst>
              <p:tags r:id="rId19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>
            <p:custDataLst>
              <p:tags r:id="rId20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>
            <p:custDataLst>
              <p:tags r:id="rId21"/>
            </p:custDataLst>
          </p:nvPr>
        </p:nvSpPr>
        <p:spPr>
          <a:xfrm>
            <a:off x="49530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58" name="TextBox 57"/>
          <p:cNvSpPr txBox="1"/>
          <p:nvPr>
            <p:custDataLst>
              <p:tags r:id="rId22"/>
            </p:custDataLst>
          </p:nvPr>
        </p:nvSpPr>
        <p:spPr>
          <a:xfrm>
            <a:off x="64008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59" name="Rectangle 58"/>
          <p:cNvSpPr/>
          <p:nvPr>
            <p:custDataLst>
              <p:tags r:id="rId23"/>
            </p:custDataLst>
          </p:nvPr>
        </p:nvSpPr>
        <p:spPr>
          <a:xfrm>
            <a:off x="266700" y="4708386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Snoop</a:t>
            </a:r>
            <a:endParaRPr lang="en-US" sz="2000" dirty="0"/>
          </a:p>
        </p:txBody>
      </p:sp>
      <p:cxnSp>
        <p:nvCxnSpPr>
          <p:cNvPr id="60" name="Straight Arrow Connector 59"/>
          <p:cNvCxnSpPr/>
          <p:nvPr>
            <p:custDataLst>
              <p:tags r:id="rId24"/>
            </p:custDataLst>
          </p:nvPr>
        </p:nvCxnSpPr>
        <p:spPr>
          <a:xfrm rot="5400000">
            <a:off x="4960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>
            <p:custDataLst>
              <p:tags r:id="rId25"/>
            </p:custDataLst>
          </p:nvPr>
        </p:nvCxnSpPr>
        <p:spPr>
          <a:xfrm rot="10800000">
            <a:off x="1066799" y="48768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>
            <p:custDataLst>
              <p:tags r:id="rId26"/>
            </p:custDataLst>
          </p:nvPr>
        </p:nvSpPr>
        <p:spPr>
          <a:xfrm>
            <a:off x="2781300" y="4267200"/>
            <a:ext cx="20955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F6FF"/>
                </a:solidFill>
              </a:rPr>
              <a:t>Core1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63" name="Rectangle 62"/>
          <p:cNvSpPr/>
          <p:nvPr>
            <p:custDataLst>
              <p:tags r:id="rId27"/>
            </p:custDataLst>
          </p:nvPr>
        </p:nvSpPr>
        <p:spPr>
          <a:xfrm>
            <a:off x="3962400" y="4724400"/>
            <a:ext cx="9144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Cache</a:t>
            </a:r>
            <a:endParaRPr lang="en-US" sz="2000" dirty="0"/>
          </a:p>
        </p:txBody>
      </p:sp>
      <p:cxnSp>
        <p:nvCxnSpPr>
          <p:cNvPr id="64" name="Straight Arrow Connector 63"/>
          <p:cNvCxnSpPr/>
          <p:nvPr>
            <p:custDataLst>
              <p:tags r:id="rId28"/>
            </p:custDataLst>
          </p:nvPr>
        </p:nvCxnSpPr>
        <p:spPr>
          <a:xfrm rot="5400000">
            <a:off x="41536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>
            <p:custDataLst>
              <p:tags r:id="rId29"/>
            </p:custDataLst>
          </p:nvPr>
        </p:nvSpPr>
        <p:spPr>
          <a:xfrm>
            <a:off x="2781300" y="4708386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Snoop</a:t>
            </a:r>
            <a:endParaRPr lang="en-US" sz="2000" dirty="0"/>
          </a:p>
        </p:txBody>
      </p:sp>
      <p:cxnSp>
        <p:nvCxnSpPr>
          <p:cNvPr id="66" name="Straight Arrow Connector 65"/>
          <p:cNvCxnSpPr/>
          <p:nvPr>
            <p:custDataLst>
              <p:tags r:id="rId30"/>
            </p:custDataLst>
          </p:nvPr>
        </p:nvCxnSpPr>
        <p:spPr>
          <a:xfrm rot="5400000">
            <a:off x="30106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>
            <p:custDataLst>
              <p:tags r:id="rId31"/>
            </p:custDataLst>
          </p:nvPr>
        </p:nvCxnSpPr>
        <p:spPr>
          <a:xfrm rot="10800000">
            <a:off x="3581399" y="48768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>
            <p:custDataLst>
              <p:tags r:id="rId32"/>
            </p:custDataLst>
          </p:nvPr>
        </p:nvSpPr>
        <p:spPr>
          <a:xfrm>
            <a:off x="6972300" y="4267200"/>
            <a:ext cx="20955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F6FF"/>
                </a:solidFill>
              </a:rPr>
              <a:t>CoreN</a:t>
            </a:r>
            <a:endParaRPr lang="en-US" sz="2400" dirty="0">
              <a:solidFill>
                <a:srgbClr val="00F6FF"/>
              </a:solidFill>
            </a:endParaRPr>
          </a:p>
        </p:txBody>
      </p:sp>
      <p:sp>
        <p:nvSpPr>
          <p:cNvPr id="69" name="Rectangle 68"/>
          <p:cNvSpPr/>
          <p:nvPr>
            <p:custDataLst>
              <p:tags r:id="rId33"/>
            </p:custDataLst>
          </p:nvPr>
        </p:nvSpPr>
        <p:spPr>
          <a:xfrm>
            <a:off x="8153400" y="4724400"/>
            <a:ext cx="9144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Cache</a:t>
            </a:r>
            <a:endParaRPr lang="en-US" sz="2000" dirty="0"/>
          </a:p>
        </p:txBody>
      </p:sp>
      <p:cxnSp>
        <p:nvCxnSpPr>
          <p:cNvPr id="70" name="Straight Arrow Connector 69"/>
          <p:cNvCxnSpPr/>
          <p:nvPr>
            <p:custDataLst>
              <p:tags r:id="rId34"/>
            </p:custDataLst>
          </p:nvPr>
        </p:nvCxnSpPr>
        <p:spPr>
          <a:xfrm rot="5400000">
            <a:off x="83446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>
            <p:custDataLst>
              <p:tags r:id="rId35"/>
            </p:custDataLst>
          </p:nvPr>
        </p:nvSpPr>
        <p:spPr>
          <a:xfrm>
            <a:off x="6972300" y="4708386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Snoop</a:t>
            </a:r>
            <a:endParaRPr lang="en-US" sz="2000" dirty="0"/>
          </a:p>
        </p:txBody>
      </p:sp>
      <p:cxnSp>
        <p:nvCxnSpPr>
          <p:cNvPr id="72" name="Straight Arrow Connector 71"/>
          <p:cNvCxnSpPr/>
          <p:nvPr>
            <p:custDataLst>
              <p:tags r:id="rId36"/>
            </p:custDataLst>
          </p:nvPr>
        </p:nvCxnSpPr>
        <p:spPr>
          <a:xfrm rot="5400000">
            <a:off x="72016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>
            <p:custDataLst>
              <p:tags r:id="rId37"/>
            </p:custDataLst>
          </p:nvPr>
        </p:nvCxnSpPr>
        <p:spPr>
          <a:xfrm rot="10800000">
            <a:off x="7772399" y="48768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95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642937"/>
          </a:xfrm>
        </p:spPr>
        <p:txBody>
          <a:bodyPr/>
          <a:lstStyle/>
          <a:p>
            <a:r>
              <a:rPr lang="en-AU" sz="3600" dirty="0"/>
              <a:t>Invalidating Snooping Protocols</a:t>
            </a:r>
          </a:p>
        </p:txBody>
      </p:sp>
      <p:sp>
        <p:nvSpPr>
          <p:cNvPr id="534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776288"/>
            <a:ext cx="9143999" cy="2347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Cache gets </a:t>
            </a:r>
            <a:r>
              <a:rPr lang="en-AU" b="1" dirty="0" smtClean="0"/>
              <a:t>exclusive </a:t>
            </a:r>
            <a:r>
              <a:rPr lang="en-AU" b="1" dirty="0"/>
              <a:t>access </a:t>
            </a:r>
            <a:r>
              <a:rPr lang="en-AU" dirty="0"/>
              <a:t>to a block when it is to be written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Broadcasts an invalidate message on the bus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Subsequent read </a:t>
            </a:r>
            <a:r>
              <a:rPr lang="en-AU" dirty="0" smtClean="0"/>
              <a:t>is </a:t>
            </a:r>
            <a:r>
              <a:rPr lang="en-AU" dirty="0"/>
              <a:t>another cache </a:t>
            </a:r>
            <a:r>
              <a:rPr lang="en-AU" dirty="0" smtClean="0"/>
              <a:t>miss</a:t>
            </a:r>
            <a:endParaRPr lang="en-AU" dirty="0"/>
          </a:p>
          <a:p>
            <a:pPr lvl="2">
              <a:lnSpc>
                <a:spcPct val="90000"/>
              </a:lnSpc>
            </a:pPr>
            <a:r>
              <a:rPr lang="en-AU" dirty="0"/>
              <a:t>Owning cache supplies updated value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70611"/>
              </p:ext>
            </p:extLst>
          </p:nvPr>
        </p:nvGraphicFramePr>
        <p:xfrm>
          <a:off x="228601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/>
                <a:gridCol w="2438400"/>
                <a:gridCol w="2033612"/>
                <a:gridCol w="1117591"/>
                <a:gridCol w="1117591"/>
                <a:gridCol w="1117591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754719"/>
              </p:ext>
            </p:extLst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/>
                <a:gridCol w="2438400"/>
                <a:gridCol w="2033612"/>
                <a:gridCol w="1117591"/>
                <a:gridCol w="1117591"/>
                <a:gridCol w="1117591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084724"/>
              </p:ext>
            </p:extLst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/>
                <a:gridCol w="2438400"/>
                <a:gridCol w="2033612"/>
                <a:gridCol w="1117591"/>
                <a:gridCol w="1117591"/>
                <a:gridCol w="1117591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808755"/>
              </p:ext>
            </p:extLst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/>
                <a:gridCol w="2438400"/>
                <a:gridCol w="2033612"/>
                <a:gridCol w="1117591"/>
                <a:gridCol w="1117591"/>
                <a:gridCol w="1117591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writes 1 to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Invalidate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98268"/>
              </p:ext>
            </p:extLst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/>
                <a:gridCol w="2438400"/>
                <a:gridCol w="2033612"/>
                <a:gridCol w="1117591"/>
                <a:gridCol w="1117591"/>
                <a:gridCol w="1117591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writes 1 to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Invalidate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6705600" y="5410200"/>
            <a:ext cx="838200" cy="304800"/>
          </a:xfrm>
          <a:prstGeom prst="ellipse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05600" y="5791200"/>
            <a:ext cx="838200" cy="304800"/>
          </a:xfrm>
          <a:prstGeom prst="ellipse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38800" y="5791200"/>
            <a:ext cx="838200" cy="304800"/>
          </a:xfrm>
          <a:prstGeom prst="ellipse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2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642937"/>
          </a:xfrm>
        </p:spPr>
        <p:txBody>
          <a:bodyPr/>
          <a:lstStyle/>
          <a:p>
            <a:r>
              <a:rPr lang="en-AU" sz="3600" dirty="0"/>
              <a:t>Invalidating Snooping Protocols</a:t>
            </a:r>
          </a:p>
        </p:txBody>
      </p:sp>
      <p:sp>
        <p:nvSpPr>
          <p:cNvPr id="534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776288"/>
            <a:ext cx="9143999" cy="2347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Cache gets </a:t>
            </a:r>
            <a:r>
              <a:rPr lang="en-AU" b="1" dirty="0" smtClean="0"/>
              <a:t>exclusive </a:t>
            </a:r>
            <a:r>
              <a:rPr lang="en-AU" b="1" dirty="0"/>
              <a:t>access </a:t>
            </a:r>
            <a:r>
              <a:rPr lang="en-AU" dirty="0"/>
              <a:t>to a block when it is to be written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Broadcasts an invalidate message on the bus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Subsequent read </a:t>
            </a:r>
            <a:r>
              <a:rPr lang="en-AU" dirty="0" smtClean="0"/>
              <a:t>is </a:t>
            </a:r>
            <a:r>
              <a:rPr lang="en-AU" dirty="0"/>
              <a:t>another cache </a:t>
            </a:r>
            <a:r>
              <a:rPr lang="en-AU" dirty="0" smtClean="0"/>
              <a:t>miss</a:t>
            </a:r>
            <a:endParaRPr lang="en-AU" dirty="0"/>
          </a:p>
          <a:p>
            <a:pPr lvl="2">
              <a:lnSpc>
                <a:spcPct val="90000"/>
              </a:lnSpc>
            </a:pPr>
            <a:r>
              <a:rPr lang="en-AU" dirty="0"/>
              <a:t>Owning cache supplies updated value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/>
          </p:nvPr>
        </p:nvGraphicFramePr>
        <p:xfrm>
          <a:off x="228601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/>
                <a:gridCol w="2438400"/>
                <a:gridCol w="2033612"/>
                <a:gridCol w="1117591"/>
                <a:gridCol w="1117591"/>
                <a:gridCol w="1117591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4"/>
          <p:cNvGraphicFramePr>
            <a:graphicFrameLocks noGrp="1"/>
          </p:cNvGraphicFramePr>
          <p:nvPr>
            <p:extLst/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/>
                <a:gridCol w="2438400"/>
                <a:gridCol w="2033612"/>
                <a:gridCol w="1117591"/>
                <a:gridCol w="1117591"/>
                <a:gridCol w="1117591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extLst/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/>
                <a:gridCol w="2438400"/>
                <a:gridCol w="2033612"/>
                <a:gridCol w="1117591"/>
                <a:gridCol w="1117591"/>
                <a:gridCol w="1117591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4"/>
          <p:cNvGraphicFramePr>
            <a:graphicFrameLocks noGrp="1"/>
          </p:cNvGraphicFramePr>
          <p:nvPr>
            <p:extLst/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/>
                <a:gridCol w="2438400"/>
                <a:gridCol w="2033612"/>
                <a:gridCol w="1117591"/>
                <a:gridCol w="1117591"/>
                <a:gridCol w="1117591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writes 1 to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Invalidate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121681"/>
              </p:ext>
            </p:extLst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/>
                <a:gridCol w="2438400"/>
                <a:gridCol w="2033612"/>
                <a:gridCol w="1117591"/>
                <a:gridCol w="1117591"/>
                <a:gridCol w="1117591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writes 1 to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Invalidate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Cache miss for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6705600" y="5410200"/>
            <a:ext cx="838200" cy="304800"/>
          </a:xfrm>
          <a:prstGeom prst="ellipse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05600" y="5791200"/>
            <a:ext cx="838200" cy="304800"/>
          </a:xfrm>
          <a:prstGeom prst="ellipse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38800" y="5791200"/>
            <a:ext cx="838200" cy="304800"/>
          </a:xfrm>
          <a:prstGeom prst="ellipse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48600" y="5791200"/>
            <a:ext cx="838200" cy="304800"/>
          </a:xfrm>
          <a:prstGeom prst="ellipse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7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Writing</a:t>
            </a:r>
          </a:p>
        </p:txBody>
      </p:sp>
      <p:sp>
        <p:nvSpPr>
          <p:cNvPr id="534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820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Write-back policies for bandwidth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Write-invalidate coherence policy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First invalidate all other copies of data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Then write it in cache line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Anybody else can read it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Works with one </a:t>
            </a:r>
            <a:r>
              <a:rPr lang="en-US" sz="2800" dirty="0"/>
              <a:t>writer, multiple readers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In reality: many coherence protocols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Snooping doesn’t scale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Directory-based protocols</a:t>
            </a:r>
          </a:p>
          <a:p>
            <a:pPr lvl="2">
              <a:lnSpc>
                <a:spcPct val="90000"/>
              </a:lnSpc>
            </a:pPr>
            <a:r>
              <a:rPr lang="en-AU" sz="2000" dirty="0"/>
              <a:t>Caches and memory record sharing status of blocks in a directory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52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077200" cy="5638800"/>
          </a:xfrm>
        </p:spPr>
        <p:txBody>
          <a:bodyPr/>
          <a:lstStyle/>
          <a:p>
            <a:r>
              <a:rPr lang="en-US" dirty="0" smtClean="0"/>
              <a:t>Informally, Cache Coherency requires that </a:t>
            </a:r>
            <a:r>
              <a:rPr lang="en-AU" dirty="0" smtClean="0">
                <a:solidFill>
                  <a:srgbClr val="00F6FF"/>
                </a:solidFill>
              </a:rPr>
              <a:t>reads </a:t>
            </a:r>
            <a:r>
              <a:rPr lang="en-AU" dirty="0"/>
              <a:t>return most recently </a:t>
            </a:r>
            <a:r>
              <a:rPr lang="en-AU" dirty="0">
                <a:solidFill>
                  <a:srgbClr val="00F6FF"/>
                </a:solidFill>
              </a:rPr>
              <a:t>written </a:t>
            </a:r>
            <a:r>
              <a:rPr lang="en-AU" dirty="0" smtClean="0"/>
              <a:t>value</a:t>
            </a:r>
          </a:p>
          <a:p>
            <a:endParaRPr lang="en-AU" dirty="0" smtClean="0"/>
          </a:p>
          <a:p>
            <a:r>
              <a:rPr lang="en-AU" dirty="0" smtClean="0"/>
              <a:t>Cache coherence hard problem</a:t>
            </a:r>
          </a:p>
          <a:p>
            <a:endParaRPr lang="en-AU" dirty="0"/>
          </a:p>
          <a:p>
            <a:r>
              <a:rPr lang="en-AU" dirty="0" smtClean="0"/>
              <a:t>Snooping protocols are one approach</a:t>
            </a:r>
            <a:endParaRPr lang="en-AU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cache coherence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Goal: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cache coherency sufficient?</a:t>
            </a:r>
          </a:p>
          <a:p>
            <a:endParaRPr lang="en-US" dirty="0" smtClean="0"/>
          </a:p>
          <a:p>
            <a:r>
              <a:rPr lang="en-US" dirty="0" smtClean="0"/>
              <a:t>i.e. Is cache </a:t>
            </a:r>
            <a:r>
              <a:rPr lang="en-US" dirty="0" smtClean="0">
                <a:solidFill>
                  <a:srgbClr val="00F6FF"/>
                </a:solidFill>
              </a:rPr>
              <a:t>coherency </a:t>
            </a:r>
            <a:r>
              <a:rPr lang="en-US" dirty="0" smtClean="0"/>
              <a:t>(</a:t>
            </a:r>
            <a:r>
              <a:rPr lang="en-US" b="1" i="1" dirty="0" smtClean="0"/>
              <a:t>what</a:t>
            </a:r>
            <a:r>
              <a:rPr lang="en-US" dirty="0" smtClean="0"/>
              <a:t> values are read) sufficient to maintain </a:t>
            </a:r>
            <a:r>
              <a:rPr lang="en-US" dirty="0" smtClean="0">
                <a:solidFill>
                  <a:srgbClr val="00F6FF"/>
                </a:solidFill>
              </a:rPr>
              <a:t>consistency </a:t>
            </a:r>
            <a:r>
              <a:rPr lang="en-US" dirty="0" smtClean="0"/>
              <a:t>(</a:t>
            </a:r>
            <a:r>
              <a:rPr lang="en-US" b="1" i="1" dirty="0" smtClean="0"/>
              <a:t>when</a:t>
            </a:r>
            <a:r>
              <a:rPr lang="en-US" dirty="0" smtClean="0"/>
              <a:t> a written value will be returned to a read)</a:t>
            </a:r>
          </a:p>
          <a:p>
            <a:endParaRPr lang="en-US" dirty="0"/>
          </a:p>
          <a:p>
            <a:r>
              <a:rPr lang="en-US" dirty="0" smtClean="0"/>
              <a:t>Need both coherency and consistency</a:t>
            </a:r>
          </a:p>
        </p:txBody>
      </p:sp>
    </p:spTree>
    <p:extLst>
      <p:ext uri="{BB962C8B-B14F-4D97-AF65-F5344CB8AC3E}">
        <p14:creationId xmlns:p14="http://schemas.microsoft.com/office/powerpoint/2010/main" val="40430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3362" y="838200"/>
            <a:ext cx="92964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Next few weeks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Week 12 (Apr 22):  Lab4 release and Proj3 due Fri</a:t>
            </a:r>
          </a:p>
          <a:p>
            <a:pPr lvl="2"/>
            <a:r>
              <a:rPr lang="en-US" dirty="0" smtClean="0"/>
              <a:t>Note Lab 4 is now </a:t>
            </a:r>
            <a:r>
              <a:rPr lang="en-US" dirty="0" smtClean="0">
                <a:solidFill>
                  <a:srgbClr val="FF0000"/>
                </a:solidFill>
              </a:rPr>
              <a:t>IN CLASS</a:t>
            </a:r>
          </a:p>
          <a:p>
            <a:pPr lvl="1"/>
            <a:r>
              <a:rPr lang="en-US" dirty="0" smtClean="0"/>
              <a:t>Week 13 (Apr 29):  Proj4 release, </a:t>
            </a:r>
            <a:r>
              <a:rPr lang="en-US" strike="sngStrike" dirty="0" smtClean="0">
                <a:solidFill>
                  <a:srgbClr val="FF0000"/>
                </a:solidFill>
              </a:rPr>
              <a:t>Lab4 due Tue</a:t>
            </a:r>
            <a:r>
              <a:rPr lang="en-US" dirty="0" smtClean="0"/>
              <a:t>, Prelim2</a:t>
            </a:r>
          </a:p>
          <a:p>
            <a:pPr lvl="1"/>
            <a:r>
              <a:rPr lang="en-US" dirty="0" smtClean="0"/>
              <a:t>Week 14 (May </a:t>
            </a:r>
            <a:r>
              <a:rPr lang="en-US" dirty="0"/>
              <a:t>6</a:t>
            </a:r>
            <a:r>
              <a:rPr lang="en-US" dirty="0" smtClean="0"/>
              <a:t>): Proj3 tournament Mon, Proj4 design doc due</a:t>
            </a:r>
          </a:p>
          <a:p>
            <a:endParaRPr lang="en-US" dirty="0" smtClean="0"/>
          </a:p>
          <a:p>
            <a:r>
              <a:rPr lang="en-US" dirty="0" smtClean="0"/>
              <a:t>Final Project for class</a:t>
            </a:r>
          </a:p>
          <a:p>
            <a:pPr lvl="1"/>
            <a:r>
              <a:rPr lang="en-US" dirty="0" smtClean="0"/>
              <a:t>Week 15 (May 13): Proj4 due Wed</a:t>
            </a:r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10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Is Cache Coherency Sufficient?</a:t>
            </a:r>
            <a:endParaRPr lang="en-AU" dirty="0"/>
          </a:p>
        </p:txBody>
      </p:sp>
      <p:sp>
        <p:nvSpPr>
          <p:cNvPr id="16" name="TextBox 15"/>
          <p:cNvSpPr txBox="1"/>
          <p:nvPr>
            <p:custDataLst>
              <p:tags r:id="rId2"/>
            </p:custDataLst>
          </p:nvPr>
        </p:nvSpPr>
        <p:spPr>
          <a:xfrm>
            <a:off x="5656502" y="41938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3" name="Rectangle 22"/>
          <p:cNvSpPr/>
          <p:nvPr>
            <p:custDataLst>
              <p:tags r:id="rId3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24" name="Rectangle 23"/>
          <p:cNvSpPr/>
          <p:nvPr>
            <p:custDataLst>
              <p:tags r:id="rId4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>
            <p:custDataLst>
              <p:tags r:id="rId5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6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8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>
            <p:custDataLst>
              <p:tags r:id="rId9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10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11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12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>
            <p:custDataLst>
              <p:tags r:id="rId13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35" name="Rectangle 34"/>
          <p:cNvSpPr/>
          <p:nvPr>
            <p:custDataLst>
              <p:tags r:id="rId14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6" name="Rectangle 35"/>
          <p:cNvSpPr/>
          <p:nvPr>
            <p:custDataLst>
              <p:tags r:id="rId15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16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8" name="TextBox 37"/>
          <p:cNvSpPr txBox="1"/>
          <p:nvPr>
            <p:custDataLst>
              <p:tags r:id="rId17"/>
            </p:custDataLst>
          </p:nvPr>
        </p:nvSpPr>
        <p:spPr>
          <a:xfrm>
            <a:off x="49530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9" name="TextBox 38"/>
          <p:cNvSpPr txBox="1"/>
          <p:nvPr>
            <p:custDataLst>
              <p:tags r:id="rId18"/>
            </p:custDataLst>
          </p:nvPr>
        </p:nvSpPr>
        <p:spPr>
          <a:xfrm>
            <a:off x="6436204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A (on Core0)		Thread B (on Core1)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0, </a:t>
            </a:r>
            <a:r>
              <a:rPr lang="en-US" dirty="0" err="1"/>
              <a:t>i</a:t>
            </a:r>
            <a:r>
              <a:rPr lang="en-US" dirty="0"/>
              <a:t> &lt; 5; </a:t>
            </a:r>
            <a:r>
              <a:rPr lang="en-US" dirty="0" err="1"/>
              <a:t>i</a:t>
            </a:r>
            <a:r>
              <a:rPr lang="en-US" dirty="0"/>
              <a:t>++) </a:t>
            </a:r>
            <a:r>
              <a:rPr lang="en-US" dirty="0" smtClean="0"/>
              <a:t>{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= 0; j &lt; 5; j++) {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bg1"/>
                </a:solidFill>
              </a:rPr>
              <a:t>LW $t0, </a:t>
            </a:r>
            <a:r>
              <a:rPr lang="en-US" dirty="0" err="1" smtClean="0">
                <a:solidFill>
                  <a:schemeClr val="bg1"/>
                </a:solidFill>
              </a:rPr>
              <a:t>addr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dirty="0" smtClean="0"/>
              <a:t>			</a:t>
            </a:r>
            <a:r>
              <a:rPr lang="en-US" dirty="0" smtClean="0">
                <a:solidFill>
                  <a:schemeClr val="bg1"/>
                </a:solidFill>
              </a:rPr>
              <a:t>LW $t0, </a:t>
            </a:r>
            <a:r>
              <a:rPr lang="en-US" dirty="0" err="1" smtClean="0">
                <a:solidFill>
                  <a:schemeClr val="bg1"/>
                </a:solidFill>
              </a:rPr>
              <a:t>addr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ADDIU $t0, $t0, 1		ADDIU $t0, $t0, 1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SW $t0, </a:t>
            </a:r>
            <a:r>
              <a:rPr lang="en-US" dirty="0" err="1" smtClean="0">
                <a:solidFill>
                  <a:schemeClr val="bg1"/>
                </a:solidFill>
              </a:rPr>
              <a:t>addr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)			SW $t0, </a:t>
            </a:r>
            <a:r>
              <a:rPr lang="en-US" dirty="0" err="1" smtClean="0">
                <a:solidFill>
                  <a:schemeClr val="bg1"/>
                </a:solidFill>
              </a:rPr>
              <a:t>addr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rgbClr val="00F6FF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}					}</a:t>
            </a:r>
            <a:endParaRPr lang="en-US" dirty="0"/>
          </a:p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8591" y="3657600"/>
            <a:ext cx="66316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F6FF"/>
                </a:solidFill>
              </a:rPr>
              <a:t>Very expensive and difficult to maintain consistency</a:t>
            </a:r>
            <a:endParaRPr lang="en-US" sz="2400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Synchronization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305800" cy="5638800"/>
          </a:xfrm>
        </p:spPr>
        <p:txBody>
          <a:bodyPr/>
          <a:lstStyle/>
          <a:p>
            <a:r>
              <a:rPr lang="en-AU" sz="2800" dirty="0"/>
              <a:t>Two processors sharing an area of memory</a:t>
            </a:r>
          </a:p>
          <a:p>
            <a:pPr lvl="1"/>
            <a:r>
              <a:rPr lang="en-AU" sz="2400" dirty="0"/>
              <a:t>P1 writes, then P2 reads</a:t>
            </a:r>
          </a:p>
          <a:p>
            <a:pPr lvl="1"/>
            <a:r>
              <a:rPr lang="en-AU" sz="2400" dirty="0">
                <a:solidFill>
                  <a:srgbClr val="00F6FF"/>
                </a:solidFill>
              </a:rPr>
              <a:t>Data race </a:t>
            </a:r>
            <a:r>
              <a:rPr lang="en-AU" sz="2400" dirty="0"/>
              <a:t>if P1 and P2 don’t </a:t>
            </a:r>
            <a:r>
              <a:rPr lang="en-AU" sz="2400" b="1" i="1" dirty="0">
                <a:solidFill>
                  <a:srgbClr val="00F6FF"/>
                </a:solidFill>
              </a:rPr>
              <a:t>synchronize</a:t>
            </a:r>
          </a:p>
          <a:p>
            <a:pPr lvl="2"/>
            <a:r>
              <a:rPr lang="en-AU" sz="2000" dirty="0"/>
              <a:t>Result depends of order of accesses</a:t>
            </a:r>
          </a:p>
          <a:p>
            <a:r>
              <a:rPr lang="en-AU" sz="2800" dirty="0"/>
              <a:t>Hardware support required</a:t>
            </a:r>
          </a:p>
          <a:p>
            <a:pPr lvl="1"/>
            <a:r>
              <a:rPr lang="en-AU" sz="2400" dirty="0"/>
              <a:t>Atomic read/write memory operation</a:t>
            </a:r>
          </a:p>
          <a:p>
            <a:pPr lvl="1"/>
            <a:r>
              <a:rPr lang="en-AU" sz="2400" dirty="0"/>
              <a:t>No other access to the location allowed between the read and write</a:t>
            </a:r>
          </a:p>
          <a:p>
            <a:r>
              <a:rPr lang="en-AU" sz="2800" dirty="0"/>
              <a:t>Could be a single instruction</a:t>
            </a:r>
          </a:p>
          <a:p>
            <a:pPr lvl="1"/>
            <a:r>
              <a:rPr lang="en-AU" sz="2400" dirty="0"/>
              <a:t>E.g., atomic swap of register </a:t>
            </a:r>
            <a:r>
              <a:rPr lang="en-AU" sz="2400" dirty="0">
                <a:cs typeface="Arial" charset="0"/>
              </a:rPr>
              <a:t>↔ </a:t>
            </a:r>
            <a:r>
              <a:rPr lang="en-AU" sz="2400" dirty="0" smtClean="0">
                <a:cs typeface="Arial" charset="0"/>
              </a:rPr>
              <a:t>memory (e.g. ATS, BTS; x86)</a:t>
            </a:r>
            <a:endParaRPr lang="en-AU" sz="2400" dirty="0">
              <a:cs typeface="Arial" charset="0"/>
            </a:endParaRPr>
          </a:p>
          <a:p>
            <a:pPr lvl="1"/>
            <a:r>
              <a:rPr lang="en-AU" sz="2400" dirty="0">
                <a:cs typeface="Arial" charset="0"/>
              </a:rPr>
              <a:t>Or an atomic pair of </a:t>
            </a:r>
            <a:r>
              <a:rPr lang="en-AU" sz="2400" dirty="0" smtClean="0">
                <a:cs typeface="Arial" charset="0"/>
              </a:rPr>
              <a:t>instructions (e.g. LL and SC; MIPS)</a:t>
            </a:r>
            <a:endParaRPr lang="en-AU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4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Synchronization in MIPS 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sz="2800" dirty="0"/>
              <a:t>Load linked: </a:t>
            </a:r>
            <a:r>
              <a:rPr lang="en-AU" sz="2800" dirty="0" smtClean="0"/>
              <a:t>		</a:t>
            </a:r>
            <a:r>
              <a:rPr lang="en-AU" sz="2800" dirty="0" smtClean="0">
                <a:solidFill>
                  <a:srgbClr val="00F6FF"/>
                </a:solidFill>
                <a:latin typeface="Lucida Console" pitchFamily="49" charset="0"/>
              </a:rPr>
              <a:t>LL </a:t>
            </a:r>
            <a:r>
              <a:rPr lang="en-US" sz="2800" dirty="0" err="1">
                <a:solidFill>
                  <a:srgbClr val="00F6FF"/>
                </a:solidFill>
                <a:latin typeface="Lucida Console" pitchFamily="49" charset="0"/>
              </a:rPr>
              <a:t>rt</a:t>
            </a:r>
            <a:r>
              <a:rPr lang="en-US" sz="2800" dirty="0">
                <a:solidFill>
                  <a:srgbClr val="00F6FF"/>
                </a:solidFill>
                <a:latin typeface="Lucida Console" pitchFamily="49" charset="0"/>
              </a:rPr>
              <a:t>, offset(</a:t>
            </a:r>
            <a:r>
              <a:rPr lang="en-US" sz="2800" dirty="0" err="1">
                <a:solidFill>
                  <a:srgbClr val="00F6FF"/>
                </a:solidFill>
                <a:latin typeface="Lucida Console" pitchFamily="49" charset="0"/>
              </a:rPr>
              <a:t>rs</a:t>
            </a:r>
            <a:r>
              <a:rPr lang="en-US" sz="2800" dirty="0">
                <a:solidFill>
                  <a:srgbClr val="00F6FF"/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AU" sz="2800" dirty="0"/>
              <a:t>Store </a:t>
            </a:r>
            <a:r>
              <a:rPr lang="en-AU" sz="2800" dirty="0" smtClean="0"/>
              <a:t>conditional:	</a:t>
            </a:r>
            <a:r>
              <a:rPr lang="en-AU" sz="2800" dirty="0" smtClean="0">
                <a:solidFill>
                  <a:srgbClr val="00F6FF"/>
                </a:solidFill>
                <a:latin typeface="Lucida Console" pitchFamily="49" charset="0"/>
              </a:rPr>
              <a:t>SC </a:t>
            </a:r>
            <a:r>
              <a:rPr lang="en-AU" sz="2800" dirty="0" err="1">
                <a:solidFill>
                  <a:srgbClr val="00F6FF"/>
                </a:solidFill>
                <a:latin typeface="Lucida Console" pitchFamily="49" charset="0"/>
              </a:rPr>
              <a:t>rt</a:t>
            </a:r>
            <a:r>
              <a:rPr lang="en-AU" sz="2800" dirty="0">
                <a:solidFill>
                  <a:srgbClr val="00F6FF"/>
                </a:solidFill>
                <a:latin typeface="Lucida Console" pitchFamily="49" charset="0"/>
              </a:rPr>
              <a:t>, </a:t>
            </a:r>
            <a:r>
              <a:rPr lang="en-US" sz="2800" dirty="0">
                <a:solidFill>
                  <a:srgbClr val="00F6FF"/>
                </a:solidFill>
                <a:latin typeface="Lucida Console" pitchFamily="49" charset="0"/>
              </a:rPr>
              <a:t>offset(</a:t>
            </a:r>
            <a:r>
              <a:rPr lang="en-US" sz="2800" dirty="0" err="1">
                <a:solidFill>
                  <a:srgbClr val="00F6FF"/>
                </a:solidFill>
                <a:latin typeface="Lucida Console" pitchFamily="49" charset="0"/>
              </a:rPr>
              <a:t>rs</a:t>
            </a:r>
            <a:r>
              <a:rPr lang="en-US" sz="2800" dirty="0">
                <a:solidFill>
                  <a:srgbClr val="00F6FF"/>
                </a:solidFill>
                <a:latin typeface="Lucida Console" pitchFamily="49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Succeeds if location not changed since the </a:t>
            </a:r>
            <a:r>
              <a:rPr lang="en-AU" sz="2400" dirty="0" smtClean="0">
                <a:latin typeface="Lucida Console" pitchFamily="49" charset="0"/>
              </a:rPr>
              <a:t>LL</a:t>
            </a:r>
            <a:endParaRPr lang="en-AU" sz="2400" dirty="0">
              <a:latin typeface="Lucida Console" pitchFamily="49" charset="0"/>
            </a:endParaRPr>
          </a:p>
          <a:p>
            <a:pPr lvl="2">
              <a:lnSpc>
                <a:spcPct val="90000"/>
              </a:lnSpc>
            </a:pPr>
            <a:r>
              <a:rPr lang="en-AU" sz="2000" dirty="0"/>
              <a:t>Returns 1 in </a:t>
            </a:r>
            <a:r>
              <a:rPr lang="en-AU" sz="2000" dirty="0" err="1"/>
              <a:t>rt</a:t>
            </a:r>
            <a:endParaRPr lang="en-AU" sz="2000" dirty="0"/>
          </a:p>
          <a:p>
            <a:pPr lvl="1">
              <a:lnSpc>
                <a:spcPct val="90000"/>
              </a:lnSpc>
            </a:pPr>
            <a:r>
              <a:rPr lang="en-AU" sz="2400" dirty="0"/>
              <a:t>Fails if location is changed</a:t>
            </a:r>
          </a:p>
          <a:p>
            <a:pPr lvl="2">
              <a:lnSpc>
                <a:spcPct val="90000"/>
              </a:lnSpc>
            </a:pPr>
            <a:r>
              <a:rPr lang="en-AU" sz="2000" dirty="0"/>
              <a:t>Returns 0 in </a:t>
            </a:r>
            <a:r>
              <a:rPr lang="en-AU" sz="2000" dirty="0" err="1"/>
              <a:t>rt</a:t>
            </a:r>
            <a:endParaRPr lang="en-AU" sz="2000" dirty="0"/>
          </a:p>
          <a:p>
            <a:pPr>
              <a:lnSpc>
                <a:spcPct val="90000"/>
              </a:lnSpc>
            </a:pPr>
            <a:r>
              <a:rPr lang="en-AU" sz="2800" dirty="0"/>
              <a:t>Example: atomic swap (to test/set lock variable</a:t>
            </a:r>
            <a:r>
              <a:rPr lang="en-AU" sz="2800" dirty="0" smtClean="0"/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AU" sz="2200" dirty="0" smtClean="0">
                <a:latin typeface="Lucida Console" pitchFamily="49" charset="0"/>
              </a:rPr>
              <a:t>try</a:t>
            </a:r>
            <a:r>
              <a:rPr lang="en-AU" sz="2200" dirty="0">
                <a:latin typeface="Lucida Console" pitchFamily="49" charset="0"/>
              </a:rPr>
              <a:t>: </a:t>
            </a:r>
            <a:r>
              <a:rPr lang="en-AU" sz="2200" dirty="0" smtClean="0">
                <a:latin typeface="Lucida Console" pitchFamily="49" charset="0"/>
              </a:rPr>
              <a:t>MOVE </a:t>
            </a:r>
            <a:r>
              <a:rPr lang="en-AU" sz="2200" dirty="0">
                <a:latin typeface="Lucida Console" pitchFamily="49" charset="0"/>
              </a:rPr>
              <a:t>$</a:t>
            </a:r>
            <a:r>
              <a:rPr lang="en-AU" sz="2200" dirty="0" smtClean="0">
                <a:latin typeface="Lucida Console" pitchFamily="49" charset="0"/>
              </a:rPr>
              <a:t>t0,$s4	;copy </a:t>
            </a:r>
            <a:r>
              <a:rPr lang="en-AU" sz="2200" dirty="0">
                <a:latin typeface="Lucida Console" pitchFamily="49" charset="0"/>
              </a:rPr>
              <a:t>exchange value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AU" sz="2200" dirty="0">
                <a:latin typeface="Lucida Console" pitchFamily="49" charset="0"/>
              </a:rPr>
              <a:t>     </a:t>
            </a:r>
            <a:r>
              <a:rPr lang="en-AU" sz="2200" dirty="0" smtClean="0">
                <a:solidFill>
                  <a:srgbClr val="00F6FF"/>
                </a:solidFill>
                <a:latin typeface="Lucida Console" pitchFamily="49" charset="0"/>
              </a:rPr>
              <a:t>LL  </a:t>
            </a:r>
            <a:r>
              <a:rPr lang="en-AU" sz="2200" dirty="0">
                <a:solidFill>
                  <a:srgbClr val="00F6FF"/>
                </a:solidFill>
                <a:latin typeface="Lucida Console" pitchFamily="49" charset="0"/>
              </a:rPr>
              <a:t>$t1,0($s1</a:t>
            </a:r>
            <a:r>
              <a:rPr lang="en-AU" sz="2200" dirty="0" smtClean="0">
                <a:solidFill>
                  <a:srgbClr val="00F6FF"/>
                </a:solidFill>
                <a:latin typeface="Lucida Console" pitchFamily="49" charset="0"/>
              </a:rPr>
              <a:t>)	;</a:t>
            </a:r>
            <a:r>
              <a:rPr lang="en-AU" sz="2200" dirty="0">
                <a:solidFill>
                  <a:srgbClr val="00F6FF"/>
                </a:solidFill>
                <a:latin typeface="Lucida Console" pitchFamily="49" charset="0"/>
              </a:rPr>
              <a:t>load linked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AU" sz="2200" dirty="0">
                <a:solidFill>
                  <a:srgbClr val="00F6FF"/>
                </a:solidFill>
                <a:latin typeface="Lucida Console" pitchFamily="49" charset="0"/>
              </a:rPr>
              <a:t>     </a:t>
            </a:r>
            <a:r>
              <a:rPr lang="en-AU" sz="2200" dirty="0" smtClean="0">
                <a:solidFill>
                  <a:srgbClr val="00F6FF"/>
                </a:solidFill>
                <a:latin typeface="Lucida Console" pitchFamily="49" charset="0"/>
              </a:rPr>
              <a:t>SC  </a:t>
            </a:r>
            <a:r>
              <a:rPr lang="en-AU" sz="2200" dirty="0">
                <a:solidFill>
                  <a:srgbClr val="00F6FF"/>
                </a:solidFill>
                <a:latin typeface="Lucida Console" pitchFamily="49" charset="0"/>
              </a:rPr>
              <a:t>$t0,0($s1</a:t>
            </a:r>
            <a:r>
              <a:rPr lang="en-AU" sz="2200" dirty="0" smtClean="0">
                <a:solidFill>
                  <a:srgbClr val="00F6FF"/>
                </a:solidFill>
                <a:latin typeface="Lucida Console" pitchFamily="49" charset="0"/>
              </a:rPr>
              <a:t>)	;</a:t>
            </a:r>
            <a:r>
              <a:rPr lang="en-AU" sz="2200" dirty="0">
                <a:solidFill>
                  <a:srgbClr val="00F6FF"/>
                </a:solidFill>
                <a:latin typeface="Lucida Console" pitchFamily="49" charset="0"/>
              </a:rPr>
              <a:t>store conditional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AU" sz="2200" dirty="0">
                <a:latin typeface="Lucida Console" pitchFamily="49" charset="0"/>
              </a:rPr>
              <a:t>     </a:t>
            </a:r>
            <a:r>
              <a:rPr lang="en-AU" sz="2200" dirty="0" smtClean="0">
                <a:latin typeface="Lucida Console" pitchFamily="49" charset="0"/>
              </a:rPr>
              <a:t>BEQZ $t0,try	;branch </a:t>
            </a:r>
            <a:r>
              <a:rPr lang="en-AU" sz="2200" dirty="0">
                <a:latin typeface="Lucida Console" pitchFamily="49" charset="0"/>
              </a:rPr>
              <a:t>store fails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AU" sz="2200" dirty="0">
                <a:latin typeface="Lucida Console" pitchFamily="49" charset="0"/>
              </a:rPr>
              <a:t>     </a:t>
            </a:r>
            <a:r>
              <a:rPr lang="en-AU" sz="2200" dirty="0" smtClean="0">
                <a:latin typeface="Lucida Console" pitchFamily="49" charset="0"/>
              </a:rPr>
              <a:t>MOVE </a:t>
            </a:r>
            <a:r>
              <a:rPr lang="en-AU" sz="2200" dirty="0">
                <a:latin typeface="Lucida Console" pitchFamily="49" charset="0"/>
              </a:rPr>
              <a:t>$</a:t>
            </a:r>
            <a:r>
              <a:rPr lang="en-AU" sz="2200" dirty="0" smtClean="0">
                <a:latin typeface="Lucida Console" pitchFamily="49" charset="0"/>
              </a:rPr>
              <a:t>s4,$t1	;put </a:t>
            </a:r>
            <a:r>
              <a:rPr lang="en-AU" sz="2200" dirty="0">
                <a:latin typeface="Lucida Console" pitchFamily="49" charset="0"/>
              </a:rPr>
              <a:t>load value in $</a:t>
            </a:r>
            <a:r>
              <a:rPr lang="en-AU" sz="2200" dirty="0" smtClean="0">
                <a:latin typeface="Lucida Console" pitchFamily="49" charset="0"/>
              </a:rPr>
              <a:t>s4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845314"/>
            <a:ext cx="8189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F6FF"/>
                </a:solidFill>
              </a:rPr>
              <a:t>Any time a processor intervenes and modifies the value in memory between the LL and SC instruction, SC returns 0 in $t0, causing the code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21435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8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Many ways to improve performance</a:t>
            </a:r>
          </a:p>
          <a:p>
            <a:r>
              <a:rPr lang="en-US" dirty="0"/>
              <a:t>	</a:t>
            </a:r>
            <a:r>
              <a:rPr lang="en-US" dirty="0" smtClean="0"/>
              <a:t>Multicore</a:t>
            </a:r>
          </a:p>
          <a:p>
            <a:r>
              <a:rPr lang="en-US" dirty="0"/>
              <a:t>	</a:t>
            </a:r>
            <a:r>
              <a:rPr lang="en-US" dirty="0" smtClean="0"/>
              <a:t>	Performance in multicore</a:t>
            </a:r>
          </a:p>
          <a:p>
            <a:r>
              <a:rPr lang="en-US" dirty="0"/>
              <a:t>	</a:t>
            </a:r>
            <a:r>
              <a:rPr lang="en-US" dirty="0" smtClean="0"/>
              <a:t>Synchronization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Next 2 lectures: synchronization and GPUs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performance?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305800" cy="56388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We have looked at 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Pipelining</a:t>
            </a:r>
          </a:p>
          <a:p>
            <a:pPr lvl="1" indent="0">
              <a:buNone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To speed up: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Deeper pipelining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Make the clock run faster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Parallelism</a:t>
            </a:r>
          </a:p>
          <a:p>
            <a:pPr marL="1600200" lvl="2" indent="-457200">
              <a:buFont typeface="Arial"/>
              <a:buChar char="•"/>
            </a:pPr>
            <a:r>
              <a:rPr lang="en-US" dirty="0" smtClean="0"/>
              <a:t>Not a luxury, a necessity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Multicore?</a:t>
            </a:r>
            <a:endParaRPr lang="en-US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6FF"/>
                </a:solidFill>
              </a:rPr>
              <a:t>Moore’s law</a:t>
            </a:r>
          </a:p>
          <a:p>
            <a:pPr lvl="1"/>
            <a:r>
              <a:rPr lang="en-US" dirty="0" smtClean="0"/>
              <a:t>A law about transistors</a:t>
            </a:r>
          </a:p>
          <a:p>
            <a:pPr lvl="1"/>
            <a:r>
              <a:rPr lang="en-US" dirty="0" smtClean="0"/>
              <a:t>Smaller means more transistors per die</a:t>
            </a:r>
          </a:p>
          <a:p>
            <a:pPr lvl="1"/>
            <a:r>
              <a:rPr lang="en-US" dirty="0" smtClean="0"/>
              <a:t>And smaller means faster too</a:t>
            </a:r>
          </a:p>
          <a:p>
            <a:endParaRPr lang="en-US" dirty="0" smtClean="0"/>
          </a:p>
          <a:p>
            <a:r>
              <a:rPr lang="en-US" dirty="0" smtClean="0"/>
              <a:t>But: need to worry about power too…</a:t>
            </a:r>
          </a:p>
        </p:txBody>
      </p:sp>
    </p:spTree>
    <p:extLst>
      <p:ext uri="{BB962C8B-B14F-4D97-AF65-F5344CB8AC3E}">
        <p14:creationId xmlns:p14="http://schemas.microsoft.com/office/powerpoint/2010/main" val="238140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16688</TotalTime>
  <Words>2830</Words>
  <Application>Microsoft Office PowerPoint</Application>
  <PresentationFormat>On-screen Show (4:3)</PresentationFormat>
  <Paragraphs>879</Paragraphs>
  <Slides>63</Slides>
  <Notes>42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Arial</vt:lpstr>
      <vt:lpstr>Calibri</vt:lpstr>
      <vt:lpstr>Cambria Math</vt:lpstr>
      <vt:lpstr>Consolas</vt:lpstr>
      <vt:lpstr>Helvetica</vt:lpstr>
      <vt:lpstr>Lucida Console</vt:lpstr>
      <vt:lpstr>Symbol</vt:lpstr>
      <vt:lpstr>Tahoma</vt:lpstr>
      <vt:lpstr>Wingdings</vt:lpstr>
      <vt:lpstr>Office Theme</vt:lpstr>
      <vt:lpstr>Multicore and Parallelism</vt:lpstr>
      <vt:lpstr>Announcements</vt:lpstr>
      <vt:lpstr>Dynamic Multiple Issue</vt:lpstr>
      <vt:lpstr>Limits of Static Scheduling </vt:lpstr>
      <vt:lpstr>Does Multiple Issue Work?</vt:lpstr>
      <vt:lpstr>Administrivia</vt:lpstr>
      <vt:lpstr>Today</vt:lpstr>
      <vt:lpstr>How to improve performance?</vt:lpstr>
      <vt:lpstr>Why Multicore?</vt:lpstr>
      <vt:lpstr>Power Wall</vt:lpstr>
      <vt:lpstr>Power Limits</vt:lpstr>
      <vt:lpstr>Why Multicore? </vt:lpstr>
      <vt:lpstr>Inside the Processor</vt:lpstr>
      <vt:lpstr>Inside the Processor</vt:lpstr>
      <vt:lpstr>Hardware multithreading</vt:lpstr>
      <vt:lpstr>What is a thread?</vt:lpstr>
      <vt:lpstr>Hardware multithreading</vt:lpstr>
      <vt:lpstr>Hardware multithreading</vt:lpstr>
      <vt:lpstr>Simultaneous multithreading</vt:lpstr>
      <vt:lpstr>PowerPoint Presentation</vt:lpstr>
      <vt:lpstr>Hyperthreading</vt:lpstr>
      <vt:lpstr>Example: All of the above</vt:lpstr>
      <vt:lpstr>Parallel Programming</vt:lpstr>
      <vt:lpstr>Work Partitioning</vt:lpstr>
      <vt:lpstr>Load Balancing</vt:lpstr>
      <vt:lpstr>Amdahl’s Law</vt:lpstr>
      <vt:lpstr>Amdahl’s Law</vt:lpstr>
      <vt:lpstr>Pitfall: Amdahl’s Law</vt:lpstr>
      <vt:lpstr>Pitfall: Amdahl’s Law</vt:lpstr>
      <vt:lpstr>Scaling Example</vt:lpstr>
      <vt:lpstr>Scaling Example</vt:lpstr>
      <vt:lpstr>Scaling</vt:lpstr>
      <vt:lpstr>Parallelism is a necessity</vt:lpstr>
      <vt:lpstr>Parallel Programming</vt:lpstr>
      <vt:lpstr>Synchronization</vt:lpstr>
      <vt:lpstr>Parallelism and Synchronization</vt:lpstr>
      <vt:lpstr>Topics</vt:lpstr>
      <vt:lpstr>Parallelism and Synchronization</vt:lpstr>
      <vt:lpstr>Parallelism and Synchronization</vt:lpstr>
      <vt:lpstr>Parallelism and Synchronization</vt:lpstr>
      <vt:lpstr>Parallelism and Synchronization</vt:lpstr>
      <vt:lpstr>Shared Memory Multiprocessors</vt:lpstr>
      <vt:lpstr>Shared Memory Multiprocessors</vt:lpstr>
      <vt:lpstr>Cache Coherency Problem</vt:lpstr>
      <vt:lpstr>iClicker</vt:lpstr>
      <vt:lpstr>Cache Coherency Problem</vt:lpstr>
      <vt:lpstr>iClicker</vt:lpstr>
      <vt:lpstr>Cache Coherence Problem</vt:lpstr>
      <vt:lpstr>Two issues</vt:lpstr>
      <vt:lpstr>Coherence Defined</vt:lpstr>
      <vt:lpstr>Coherence Defined</vt:lpstr>
      <vt:lpstr>Cache Coherence Protocols</vt:lpstr>
      <vt:lpstr>Snooping</vt:lpstr>
      <vt:lpstr>Invalidating Snooping Protocols</vt:lpstr>
      <vt:lpstr>Invalidating Snooping Protocols</vt:lpstr>
      <vt:lpstr>Writing</vt:lpstr>
      <vt:lpstr>Summary of cache coherence</vt:lpstr>
      <vt:lpstr>PowerPoint Presentation</vt:lpstr>
      <vt:lpstr>Next Goal: Synchronization</vt:lpstr>
      <vt:lpstr>Is Cache Coherency Sufficient?</vt:lpstr>
      <vt:lpstr>Synchronization</vt:lpstr>
      <vt:lpstr>Synchronization in MIPS </vt:lpstr>
      <vt:lpstr>PowerPoint Presentation</vt:lpstr>
    </vt:vector>
  </TitlesOfParts>
  <Company>Cornell University Computing and Information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Weatherspoon;Kavita Bala</dc:creator>
  <cp:lastModifiedBy>Kavita Bala</cp:lastModifiedBy>
  <cp:revision>2357</cp:revision>
  <cp:lastPrinted>2014-03-20T10:15:12Z</cp:lastPrinted>
  <dcterms:created xsi:type="dcterms:W3CDTF">2012-11-28T14:27:55Z</dcterms:created>
  <dcterms:modified xsi:type="dcterms:W3CDTF">2014-04-22T16:44:25Z</dcterms:modified>
</cp:coreProperties>
</file>