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7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8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9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0.xml" ContentType="application/vnd.openxmlformats-officedocument.presentationml.notesSlide+xml"/>
  <Override PartName="/ppt/tags/tag45.xml" ContentType="application/vnd.openxmlformats-officedocument.presentationml.tags+xml"/>
  <Override PartName="/ppt/notesSlides/notesSlide2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6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27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28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29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30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35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36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37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38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39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40.xml" ContentType="application/vnd.openxmlformats-officedocument.presentationml.notesSlide+xml"/>
  <Override PartName="/ppt/tags/tag221.xml" ContentType="application/vnd.openxmlformats-officedocument.presentationml.tags+xml"/>
  <Override PartName="/ppt/notesSlides/notesSlide41.xml" ContentType="application/vnd.openxmlformats-officedocument.presentationml.notesSlide+xml"/>
  <Override PartName="/ppt/tags/tag222.xml" ContentType="application/vnd.openxmlformats-officedocument.presentationml.tags+xml"/>
  <Override PartName="/ppt/notesSlides/notesSlide42.xml" ContentType="application/vnd.openxmlformats-officedocument.presentationml.notesSlide+xml"/>
  <Override PartName="/ppt/tags/tag223.xml" ContentType="application/vnd.openxmlformats-officedocument.presentationml.tags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7" r:id="rId2"/>
    <p:sldId id="413" r:id="rId3"/>
    <p:sldId id="270" r:id="rId4"/>
    <p:sldId id="271" r:id="rId5"/>
    <p:sldId id="424" r:id="rId6"/>
    <p:sldId id="272" r:id="rId7"/>
    <p:sldId id="273" r:id="rId8"/>
    <p:sldId id="419" r:id="rId9"/>
    <p:sldId id="425" r:id="rId10"/>
    <p:sldId id="420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422" r:id="rId19"/>
    <p:sldId id="281" r:id="rId20"/>
    <p:sldId id="423" r:id="rId21"/>
    <p:sldId id="282" r:id="rId22"/>
    <p:sldId id="284" r:id="rId23"/>
    <p:sldId id="283" r:id="rId24"/>
    <p:sldId id="285" r:id="rId25"/>
    <p:sldId id="287" r:id="rId26"/>
    <p:sldId id="286" r:id="rId27"/>
    <p:sldId id="288" r:id="rId28"/>
    <p:sldId id="289" r:id="rId29"/>
    <p:sldId id="290" r:id="rId30"/>
    <p:sldId id="426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414" r:id="rId39"/>
    <p:sldId id="415" r:id="rId40"/>
    <p:sldId id="416" r:id="rId41"/>
    <p:sldId id="417" r:id="rId42"/>
    <p:sldId id="427" r:id="rId43"/>
    <p:sldId id="298" r:id="rId44"/>
    <p:sldId id="301" r:id="rId45"/>
    <p:sldId id="302" r:id="rId46"/>
    <p:sldId id="303" r:id="rId47"/>
    <p:sldId id="305" r:id="rId48"/>
    <p:sldId id="306" r:id="rId49"/>
    <p:sldId id="308" r:id="rId50"/>
    <p:sldId id="309" r:id="rId51"/>
    <p:sldId id="310" r:id="rId52"/>
    <p:sldId id="311" r:id="rId53"/>
    <p:sldId id="312" r:id="rId54"/>
    <p:sldId id="313" r:id="rId55"/>
    <p:sldId id="430" r:id="rId56"/>
    <p:sldId id="428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73237" autoAdjust="0"/>
  </p:normalViewPr>
  <p:slideViewPr>
    <p:cSldViewPr>
      <p:cViewPr>
        <p:scale>
          <a:sx n="75" d="100"/>
          <a:sy n="75" d="100"/>
        </p:scale>
        <p:origin x="-2384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0E512-9F9E-4156-953E-8350C511CBA9}" type="datetimeFigureOut">
              <a:rPr lang="en-US" smtClean="0"/>
              <a:t>4/17/14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5C3C1-9691-443C-BBCF-BED84F38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0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24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Rename registers, move load</a:t>
            </a:r>
            <a:r>
              <a:rPr lang="en-US" baseline="0" dirty="0" smtClean="0"/>
              <a:t> B up, eliminate delay slot</a:t>
            </a:r>
          </a:p>
          <a:p>
            <a:r>
              <a:rPr lang="en-US" baseline="0" dirty="0" smtClean="0"/>
              <a:t>But! s1 and s2 might be equal =&gt; Aliasing!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Rename registers, move load</a:t>
            </a:r>
            <a:r>
              <a:rPr lang="en-US" baseline="0" dirty="0" smtClean="0"/>
              <a:t> B up, eliminate delay slot</a:t>
            </a:r>
          </a:p>
          <a:p>
            <a:r>
              <a:rPr lang="en-US" baseline="0" dirty="0" smtClean="0"/>
              <a:t>But! s1 and s2 might be equal =&gt; Aliasing!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Rename registers, move load</a:t>
            </a:r>
            <a:r>
              <a:rPr lang="en-US" baseline="0" dirty="0" smtClean="0"/>
              <a:t> B up, eliminate delay slot</a:t>
            </a:r>
          </a:p>
          <a:p>
            <a:r>
              <a:rPr lang="en-US" baseline="0" dirty="0" smtClean="0"/>
              <a:t>But! s1 and s2 might be equal =&gt; Aliasing!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274" y="686426"/>
            <a:ext cx="4557453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6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4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In-order commit: A commit in which the results of pipelined execution are written to the programmer visible state in the same order that instructions are 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NVIDIA GF100 has 3B transistors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5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76" tIns="43238" rIns="86476" bIns="432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r>
              <a:rPr lang="en-US" dirty="0" smtClean="0"/>
              <a:t>Draw pictures: 250MHz 1-stage</a:t>
            </a:r>
            <a:r>
              <a:rPr lang="en-US" baseline="0" dirty="0" smtClean="0"/>
              <a:t>; 500Mhz 2-stage; 1GHz 4-stage; 4GHz 16-stage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5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76" tIns="43238" rIns="86476" bIns="432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9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76" tIns="43238" rIns="86476" bIns="43238"/>
          <a:lstStyle/>
          <a:p>
            <a:r>
              <a:rPr lang="en-US" dirty="0" smtClean="0"/>
              <a:t>Intel </a:t>
            </a:r>
            <a:r>
              <a:rPr lang="en-US" dirty="0" err="1" smtClean="0"/>
              <a:t>Westmere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dirty="0" smtClean="0"/>
              <a:t>32</a:t>
            </a:r>
            <a:r>
              <a:rPr lang="en-US" baseline="0" dirty="0" smtClean="0"/>
              <a:t> nm = 0.032u, 130W / 240mm^2 = 54 W/cm^2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 wide pipeline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186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 = </a:t>
            </a:r>
            <a:r>
              <a:rPr lang="en-US" dirty="0" err="1" smtClean="0"/>
              <a:t>MultiIssue</a:t>
            </a:r>
            <a:r>
              <a:rPr lang="en-US" baseline="0" dirty="0" smtClean="0"/>
              <a:t> + extra PCs and registers – dependency logic</a:t>
            </a:r>
          </a:p>
          <a:p>
            <a:r>
              <a:rPr lang="en-US" baseline="0" dirty="0" smtClean="0"/>
              <a:t>HT = </a:t>
            </a:r>
            <a:r>
              <a:rPr lang="en-US" baseline="0" dirty="0" err="1" smtClean="0"/>
              <a:t>MultiCore</a:t>
            </a:r>
            <a:r>
              <a:rPr lang="en-US" baseline="0" dirty="0" smtClean="0"/>
              <a:t> – redundant functional units + hazard avoidance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  <a:r>
              <a:rPr lang="en-US" baseline="0" dirty="0" smtClean="0"/>
              <a:t> 8 processors dies * 4 cores per processor die</a:t>
            </a:r>
          </a:p>
          <a:p>
            <a:r>
              <a:rPr lang="en-US" baseline="0" dirty="0" err="1" smtClean="0"/>
              <a:t>Hyperthreading</a:t>
            </a:r>
            <a:r>
              <a:rPr lang="en-US" baseline="0" dirty="0" smtClean="0"/>
              <a:t>: 2 HT per core</a:t>
            </a:r>
          </a:p>
          <a:p>
            <a:r>
              <a:rPr lang="en-US" baseline="0" dirty="0" smtClean="0"/>
              <a:t>Dynamic Multi-Issue: 4 issue</a:t>
            </a:r>
          </a:p>
          <a:p>
            <a:r>
              <a:rPr lang="en-US" baseline="0" dirty="0" smtClean="0"/>
              <a:t>Pipeline: 16 stages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3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r>
              <a:rPr lang="en-US" dirty="0" smtClean="0"/>
              <a:t>Or </a:t>
            </a:r>
            <a:r>
              <a:rPr lang="en-US" dirty="0" err="1" smtClean="0"/>
              <a:t>hyperthreads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5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1" tIns="45711" rIns="91421" bIns="4571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5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1" tIns="45711" rIns="91421" bIns="4571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9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5" tIns="45708" rIns="91415" bIns="4570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r>
              <a:rPr lang="en-US" dirty="0" smtClean="0"/>
              <a:t>Draw picture; 4 stage, 4-way</a:t>
            </a:r>
            <a:r>
              <a:rPr lang="en-US" baseline="0" dirty="0" smtClean="0"/>
              <a:t> *</a:t>
            </a:r>
            <a:r>
              <a:rPr lang="en-US" dirty="0" smtClean="0"/>
              <a:t> 4GHz</a:t>
            </a:r>
            <a:r>
              <a:rPr lang="en-US" baseline="0" dirty="0" smtClean="0"/>
              <a:t> = 16B inst/cycles</a:t>
            </a:r>
            <a:br>
              <a:rPr lang="en-US" baseline="0" dirty="0" smtClean="0"/>
            </a:br>
            <a:r>
              <a:rPr lang="en-US" baseline="0" dirty="0" smtClean="0"/>
              <a:t>Next: Static issue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274" y="686426"/>
            <a:ext cx="4557453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1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5" tIns="45708" rIns="91415" bIns="45708"/>
          <a:lstStyle/>
          <a:p>
            <a:r>
              <a:rPr lang="en-US" dirty="0" err="1"/>
              <a:t>Underclocking</a:t>
            </a:r>
            <a:r>
              <a:rPr lang="en-US" dirty="0"/>
              <a:t> messes up the ratios completely. Work through a 8x slowdown </a:t>
            </a:r>
            <a:r>
              <a:rPr lang="en-US" dirty="0" smtClean="0"/>
              <a:t>example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Amdahl’s 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3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r>
              <a:rPr lang="en-AU" dirty="0" smtClean="0"/>
              <a:t>Clicker question</a:t>
            </a:r>
            <a:endParaRPr lang="en-A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8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r>
              <a:rPr lang="en-US" dirty="0" smtClean="0"/>
              <a:t>Pair up question</a:t>
            </a:r>
          </a:p>
          <a:p>
            <a:r>
              <a:rPr lang="en-US" dirty="0" smtClean="0"/>
              <a:t>10 processors</a:t>
            </a:r>
          </a:p>
          <a:p>
            <a:pPr marL="0" lvl="1" defTabSz="899404">
              <a:defRPr/>
            </a:pPr>
            <a:r>
              <a:rPr lang="en-US" dirty="0" smtClean="0">
                <a:cs typeface="Arial" charset="0"/>
              </a:rPr>
              <a:t>Speedup = 110/20 = 5.5 (55% of potential)</a:t>
            </a:r>
          </a:p>
          <a:p>
            <a:pPr marL="0" lvl="1" defTabSz="899404">
              <a:defRPr/>
            </a:pPr>
            <a:endParaRPr lang="en-US" baseline="-25000" dirty="0" smtClean="0">
              <a:cs typeface="Arial" charset="0"/>
            </a:endParaRPr>
          </a:p>
          <a:p>
            <a:pPr marL="0" lvl="1" defTabSz="899404">
              <a:defRPr/>
            </a:pPr>
            <a:r>
              <a:rPr lang="en-US" dirty="0" smtClean="0">
                <a:cs typeface="Arial" charset="0"/>
              </a:rPr>
              <a:t>100 processors</a:t>
            </a:r>
          </a:p>
          <a:p>
            <a:pPr marL="0" lvl="1" defTabSz="899404">
              <a:defRPr/>
            </a:pPr>
            <a:r>
              <a:rPr lang="en-US" dirty="0" smtClean="0">
                <a:cs typeface="Arial" charset="0"/>
              </a:rPr>
              <a:t>Speedup = 110/11 = 10 (10% of potential)</a:t>
            </a:r>
          </a:p>
          <a:p>
            <a:pPr marL="0" lvl="1" defTabSz="899404">
              <a:defRPr/>
            </a:pPr>
            <a:endParaRPr lang="en-US" baseline="-25000" dirty="0" smtClean="0">
              <a:cs typeface="Arial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4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r>
              <a:rPr lang="en-US" dirty="0" smtClean="0"/>
              <a:t>10 processors</a:t>
            </a:r>
          </a:p>
          <a:p>
            <a:r>
              <a:rPr lang="en-US" dirty="0" smtClean="0">
                <a:cs typeface="Arial" charset="0"/>
              </a:rPr>
              <a:t>Speedup = 10010/1010 = 9.9 (99% of potential)</a:t>
            </a:r>
          </a:p>
          <a:p>
            <a:endParaRPr lang="en-US" dirty="0" smtClean="0"/>
          </a:p>
          <a:p>
            <a:r>
              <a:rPr lang="en-US" dirty="0" smtClean="0"/>
              <a:t>100 processors</a:t>
            </a:r>
          </a:p>
          <a:p>
            <a:pPr marL="0" lvl="1" defTabSz="899404">
              <a:defRPr/>
            </a:pPr>
            <a:r>
              <a:rPr lang="en-US" dirty="0" smtClean="0">
                <a:cs typeface="Arial" charset="0"/>
              </a:rPr>
              <a:t>Speedup = 10010/110 = 91 (91% of potential)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3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r>
              <a:rPr lang="en-US" dirty="0" smtClean="0"/>
              <a:t>Most is software, but hardware can</a:t>
            </a:r>
            <a:r>
              <a:rPr lang="en-US" baseline="0" dirty="0" smtClean="0"/>
              <a:t> </a:t>
            </a:r>
            <a:r>
              <a:rPr lang="en-US" dirty="0" smtClean="0"/>
              <a:t>help: </a:t>
            </a:r>
          </a:p>
          <a:p>
            <a:r>
              <a:rPr lang="en-US" dirty="0" smtClean="0"/>
              <a:t> - </a:t>
            </a:r>
            <a:r>
              <a:rPr lang="en-US" smtClean="0"/>
              <a:t>communications (</a:t>
            </a:r>
            <a:r>
              <a:rPr lang="en-US" dirty="0" smtClean="0"/>
              <a:t>fast core-to-core interconnect)</a:t>
            </a:r>
          </a:p>
          <a:p>
            <a:r>
              <a:rPr lang="en-US" dirty="0" smtClean="0"/>
              <a:t> - coordination and synchronization</a:t>
            </a:r>
            <a:r>
              <a:rPr lang="en-US" baseline="0" dirty="0" smtClean="0"/>
              <a:t> primitives (next time)</a:t>
            </a:r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2" y="4343707"/>
            <a:ext cx="5485805" cy="41138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85" tIns="45692" rIns="91385" bIns="45692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2" y="4343707"/>
            <a:ext cx="5485805" cy="41138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85" tIns="45692" rIns="91385" bIns="45692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How do they share data?</a:t>
            </a:r>
            <a:r>
              <a:rPr lang="en-US" baseline="0" dirty="0" smtClean="0"/>
              <a:t> How do they coordinate? How do they scale?</a:t>
            </a:r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How do they share data?</a:t>
            </a:r>
            <a:r>
              <a:rPr lang="en-US" baseline="0" dirty="0" smtClean="0"/>
              <a:t> How do they coordinate? How do they scale?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r>
              <a:rPr lang="en-US" dirty="0" smtClean="0"/>
              <a:t>show</a:t>
            </a:r>
            <a:r>
              <a:rPr lang="en-US" baseline="0" dirty="0" smtClean="0"/>
              <a:t> program, decode stage</a:t>
            </a:r>
          </a:p>
          <a:p>
            <a:r>
              <a:rPr lang="en-US" baseline="0" dirty="0" smtClean="0"/>
              <a:t>Ideal CPI = 0.5</a:t>
            </a:r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How do they share data?</a:t>
            </a:r>
            <a:r>
              <a:rPr lang="en-US" baseline="0" dirty="0" smtClean="0"/>
              <a:t> How do they coordinate? How do they scale?</a:t>
            </a:r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How do they share data?</a:t>
            </a:r>
            <a:r>
              <a:rPr lang="en-US" baseline="0" dirty="0" smtClean="0"/>
              <a:t> How do they coordinate? How do they scale?</a:t>
            </a:r>
          </a:p>
          <a:p>
            <a:r>
              <a:rPr lang="en-US" dirty="0" smtClean="0"/>
              <a:t>T0 1, T1 6,</a:t>
            </a:r>
            <a:r>
              <a:rPr lang="en-US" baseline="0" dirty="0" smtClean="0"/>
              <a:t> T0 simultaneously does its remaining 4 and writes 5 which is lost. </a:t>
            </a:r>
          </a:p>
          <a:p>
            <a:r>
              <a:rPr lang="en-US" baseline="0" dirty="0" smtClean="0"/>
              <a:t>T0 3, T0 writes 4, T1 simultaneously does 3+5 = 8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How do they share data?</a:t>
            </a:r>
            <a:r>
              <a:rPr lang="en-US" baseline="0" dirty="0" smtClean="0"/>
              <a:t> How do they coordinate? How do they scale?</a:t>
            </a:r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How do they share data?</a:t>
            </a:r>
            <a:r>
              <a:rPr lang="en-US" baseline="0" dirty="0" smtClean="0"/>
              <a:t> How do they coordinate? How do they </a:t>
            </a:r>
            <a:r>
              <a:rPr lang="en-US" baseline="0" smtClean="0"/>
              <a:t>scale?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r>
              <a:rPr lang="en-US" dirty="0" err="1" smtClean="0"/>
              <a:t>Nop</a:t>
            </a:r>
            <a:r>
              <a:rPr lang="en-US" dirty="0" smtClean="0"/>
              <a:t>   </a:t>
            </a:r>
            <a:r>
              <a:rPr lang="en-US" dirty="0" err="1" smtClean="0"/>
              <a:t>lw</a:t>
            </a:r>
            <a:endParaRPr lang="en-US" dirty="0" smtClean="0"/>
          </a:p>
          <a:p>
            <a:r>
              <a:rPr lang="en-US" dirty="0" err="1" smtClean="0"/>
              <a:t>Addi</a:t>
            </a:r>
            <a:r>
              <a:rPr lang="en-US" dirty="0" smtClean="0"/>
              <a:t>  </a:t>
            </a:r>
            <a:r>
              <a:rPr lang="en-US" dirty="0" err="1" smtClean="0"/>
              <a:t>nop</a:t>
            </a:r>
            <a:endParaRPr lang="en-US" dirty="0" smtClean="0"/>
          </a:p>
          <a:p>
            <a:r>
              <a:rPr lang="en-US" dirty="0" err="1" smtClean="0"/>
              <a:t>Addu</a:t>
            </a:r>
            <a:r>
              <a:rPr lang="en-US" dirty="0" smtClean="0"/>
              <a:t> </a:t>
            </a:r>
            <a:r>
              <a:rPr lang="en-US" dirty="0" err="1" smtClean="0"/>
              <a:t>nop</a:t>
            </a:r>
            <a:endParaRPr lang="en-US" dirty="0" smtClean="0"/>
          </a:p>
          <a:p>
            <a:r>
              <a:rPr lang="en-US" dirty="0" err="1" smtClean="0"/>
              <a:t>Bne</a:t>
            </a:r>
            <a:r>
              <a:rPr lang="en-US" dirty="0" smtClean="0"/>
              <a:t>  </a:t>
            </a:r>
            <a:r>
              <a:rPr lang="en-US" dirty="0" err="1" smtClean="0"/>
              <a:t>sw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pPr marL="0" lvl="1" defTabSz="914334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assume 1 delay slot for loads</a:t>
            </a:r>
          </a:p>
          <a:p>
            <a:pPr marL="0" lvl="1" defTabSz="914334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can move </a:t>
            </a:r>
            <a:r>
              <a:rPr lang="en-US" sz="2800" dirty="0" err="1">
                <a:solidFill>
                  <a:schemeClr val="bg1"/>
                </a:solidFill>
                <a:latin typeface="Helvetica" pitchFamily="34" charset="0"/>
              </a:rPr>
              <a:t>addi</a:t>
            </a: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 earlier</a:t>
            </a:r>
          </a:p>
          <a:p>
            <a:pPr marL="0" lvl="1" defTabSz="914334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CPI = 6 cycles / 8 instructions = </a:t>
            </a:r>
            <a:r>
              <a:rPr lang="en-US" sz="2800" dirty="0" smtClean="0">
                <a:solidFill>
                  <a:schemeClr val="bg1"/>
                </a:solidFill>
                <a:latin typeface="Helvetica" pitchFamily="34" charset="0"/>
              </a:rPr>
              <a:t>0.75</a:t>
            </a:r>
            <a:endParaRPr lang="en-US" sz="2800" dirty="0">
              <a:solidFill>
                <a:schemeClr val="bg1"/>
              </a:solidFill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pPr marL="0" lvl="1" defTabSz="914334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assume 1 delay slot for loads</a:t>
            </a:r>
          </a:p>
          <a:p>
            <a:pPr marL="0" lvl="1" defTabSz="914334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can move </a:t>
            </a:r>
            <a:r>
              <a:rPr lang="en-US" sz="2800" dirty="0" err="1">
                <a:solidFill>
                  <a:schemeClr val="bg1"/>
                </a:solidFill>
                <a:latin typeface="Helvetica" pitchFamily="34" charset="0"/>
              </a:rPr>
              <a:t>addi</a:t>
            </a: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 earlier</a:t>
            </a:r>
          </a:p>
          <a:p>
            <a:pPr marL="0" lvl="1" defTabSz="914334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CPI = 6 cycles / 8 instructions = 0.75</a:t>
            </a:r>
          </a:p>
          <a:p>
            <a:pPr marL="0" lvl="1" defTabSz="914334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CPI = 5 cycles / 8 instructions = 0.625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2014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686800" cy="5638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>
            <a:solidFill>
              <a:schemeClr val="accent5">
                <a:lumMod val="60000"/>
                <a:lumOff val="40000"/>
              </a:schemeClr>
            </a:solidFill>
          </a:ln>
          <a:solidFill>
            <a:srgbClr val="00F6FF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.xml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9.xml"/><Relationship Id="rId1" Type="http://schemas.openxmlformats.org/officeDocument/2006/relationships/tags" Target="../tags/tag10.xml"/><Relationship Id="rId2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.xml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.xml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6.xml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tags" Target="../tags/tag32.xml"/><Relationship Id="rId12" Type="http://schemas.openxmlformats.org/officeDocument/2006/relationships/tags" Target="../tags/tag33.xml"/><Relationship Id="rId13" Type="http://schemas.openxmlformats.org/officeDocument/2006/relationships/tags" Target="../tags/tag34.xml"/><Relationship Id="rId14" Type="http://schemas.openxmlformats.org/officeDocument/2006/relationships/tags" Target="../tags/tag35.xml"/><Relationship Id="rId15" Type="http://schemas.openxmlformats.org/officeDocument/2006/relationships/tags" Target="../tags/tag36.xml"/><Relationship Id="rId16" Type="http://schemas.openxmlformats.org/officeDocument/2006/relationships/tags" Target="../tags/tag37.xml"/><Relationship Id="rId17" Type="http://schemas.openxmlformats.org/officeDocument/2006/relationships/slideLayout" Target="../slideLayouts/slideLayout4.xml"/><Relationship Id="rId18" Type="http://schemas.openxmlformats.org/officeDocument/2006/relationships/notesSlide" Target="../notesSlides/notesSlide17.xml"/><Relationship Id="rId19" Type="http://schemas.openxmlformats.org/officeDocument/2006/relationships/image" Target="../media/image2.png"/><Relationship Id="rId1" Type="http://schemas.openxmlformats.org/officeDocument/2006/relationships/tags" Target="../tags/tag22.xml"/><Relationship Id="rId2" Type="http://schemas.openxmlformats.org/officeDocument/2006/relationships/tags" Target="../tags/tag23.xml"/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tags" Target="../tags/tag26.xml"/><Relationship Id="rId6" Type="http://schemas.openxmlformats.org/officeDocument/2006/relationships/tags" Target="../tags/tag27.xml"/><Relationship Id="rId7" Type="http://schemas.openxmlformats.org/officeDocument/2006/relationships/tags" Target="../tags/tag28.xml"/><Relationship Id="rId8" Type="http://schemas.openxmlformats.org/officeDocument/2006/relationships/tags" Target="../tags/tag29.xml"/><Relationship Id="rId9" Type="http://schemas.openxmlformats.org/officeDocument/2006/relationships/tags" Target="../tags/tag30.xml"/><Relationship Id="rId10" Type="http://schemas.openxmlformats.org/officeDocument/2006/relationships/tags" Target="../tags/tag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8.xml"/><Relationship Id="rId6" Type="http://schemas.openxmlformats.org/officeDocument/2006/relationships/image" Target="../media/image3.png"/><Relationship Id="rId1" Type="http://schemas.openxmlformats.org/officeDocument/2006/relationships/tags" Target="../tags/tag38.xml"/><Relationship Id="rId2" Type="http://schemas.openxmlformats.org/officeDocument/2006/relationships/tags" Target="../tags/tag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9.xml"/><Relationship Id="rId1" Type="http://schemas.openxmlformats.org/officeDocument/2006/relationships/tags" Target="../tags/tag41.xml"/><Relationship Id="rId2" Type="http://schemas.openxmlformats.org/officeDocument/2006/relationships/tags" Target="../tags/tag4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0.xml"/><Relationship Id="rId1" Type="http://schemas.openxmlformats.org/officeDocument/2006/relationships/tags" Target="../tags/tag43.xml"/><Relationship Id="rId2" Type="http://schemas.openxmlformats.org/officeDocument/2006/relationships/tags" Target="../tags/tag4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4.png"/><Relationship Id="rId1" Type="http://schemas.openxmlformats.org/officeDocument/2006/relationships/tags" Target="../tags/tag45.xml"/><Relationship Id="rId2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20" Type="http://schemas.openxmlformats.org/officeDocument/2006/relationships/tags" Target="../tags/tag65.xml"/><Relationship Id="rId21" Type="http://schemas.openxmlformats.org/officeDocument/2006/relationships/tags" Target="../tags/tag66.xml"/><Relationship Id="rId22" Type="http://schemas.openxmlformats.org/officeDocument/2006/relationships/tags" Target="../tags/tag67.xml"/><Relationship Id="rId23" Type="http://schemas.openxmlformats.org/officeDocument/2006/relationships/tags" Target="../tags/tag68.xml"/><Relationship Id="rId24" Type="http://schemas.openxmlformats.org/officeDocument/2006/relationships/tags" Target="../tags/tag69.xml"/><Relationship Id="rId25" Type="http://schemas.openxmlformats.org/officeDocument/2006/relationships/tags" Target="../tags/tag70.xml"/><Relationship Id="rId26" Type="http://schemas.openxmlformats.org/officeDocument/2006/relationships/tags" Target="../tags/tag71.xml"/><Relationship Id="rId27" Type="http://schemas.openxmlformats.org/officeDocument/2006/relationships/tags" Target="../tags/tag72.xml"/><Relationship Id="rId28" Type="http://schemas.openxmlformats.org/officeDocument/2006/relationships/slideLayout" Target="../slideLayouts/slideLayout4.xml"/><Relationship Id="rId10" Type="http://schemas.openxmlformats.org/officeDocument/2006/relationships/tags" Target="../tags/tag55.xml"/><Relationship Id="rId11" Type="http://schemas.openxmlformats.org/officeDocument/2006/relationships/tags" Target="../tags/tag56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ags" Target="../tags/tag63.xml"/><Relationship Id="rId19" Type="http://schemas.openxmlformats.org/officeDocument/2006/relationships/tags" Target="../tags/tag64.xml"/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tags" Target="../tags/tag48.xml"/><Relationship Id="rId4" Type="http://schemas.openxmlformats.org/officeDocument/2006/relationships/tags" Target="../tags/tag49.xml"/><Relationship Id="rId5" Type="http://schemas.openxmlformats.org/officeDocument/2006/relationships/tags" Target="../tags/tag50.xml"/><Relationship Id="rId6" Type="http://schemas.openxmlformats.org/officeDocument/2006/relationships/tags" Target="../tags/tag51.xml"/><Relationship Id="rId7" Type="http://schemas.openxmlformats.org/officeDocument/2006/relationships/tags" Target="../tags/tag52.xml"/><Relationship Id="rId8" Type="http://schemas.openxmlformats.org/officeDocument/2006/relationships/tags" Target="../tags/tag5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4" Type="http://schemas.openxmlformats.org/officeDocument/2006/relationships/tags" Target="../tags/tag76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2.xml"/><Relationship Id="rId7" Type="http://schemas.openxmlformats.org/officeDocument/2006/relationships/image" Target="../media/image5.png"/><Relationship Id="rId1" Type="http://schemas.openxmlformats.org/officeDocument/2006/relationships/tags" Target="../tags/tag73.xml"/><Relationship Id="rId2" Type="http://schemas.openxmlformats.org/officeDocument/2006/relationships/tags" Target="../tags/tag7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6.xml"/><Relationship Id="rId1" Type="http://schemas.openxmlformats.org/officeDocument/2006/relationships/tags" Target="../tags/tag77.xml"/><Relationship Id="rId2" Type="http://schemas.openxmlformats.org/officeDocument/2006/relationships/tags" Target="../tags/tag78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20" Type="http://schemas.openxmlformats.org/officeDocument/2006/relationships/slideLayout" Target="../slideLayouts/slideLayout2.xml"/><Relationship Id="rId21" Type="http://schemas.openxmlformats.org/officeDocument/2006/relationships/notesSlide" Target="../notesSlides/notesSlide27.xml"/><Relationship Id="rId10" Type="http://schemas.openxmlformats.org/officeDocument/2006/relationships/tags" Target="../tags/tag88.xml"/><Relationship Id="rId11" Type="http://schemas.openxmlformats.org/officeDocument/2006/relationships/tags" Target="../tags/tag89.xml"/><Relationship Id="rId12" Type="http://schemas.openxmlformats.org/officeDocument/2006/relationships/tags" Target="../tags/tag90.xml"/><Relationship Id="rId13" Type="http://schemas.openxmlformats.org/officeDocument/2006/relationships/tags" Target="../tags/tag91.xml"/><Relationship Id="rId14" Type="http://schemas.openxmlformats.org/officeDocument/2006/relationships/tags" Target="../tags/tag92.xml"/><Relationship Id="rId15" Type="http://schemas.openxmlformats.org/officeDocument/2006/relationships/tags" Target="../tags/tag93.xml"/><Relationship Id="rId16" Type="http://schemas.openxmlformats.org/officeDocument/2006/relationships/tags" Target="../tags/tag94.xml"/><Relationship Id="rId17" Type="http://schemas.openxmlformats.org/officeDocument/2006/relationships/tags" Target="../tags/tag95.xml"/><Relationship Id="rId18" Type="http://schemas.openxmlformats.org/officeDocument/2006/relationships/tags" Target="../tags/tag96.xml"/><Relationship Id="rId19" Type="http://schemas.openxmlformats.org/officeDocument/2006/relationships/tags" Target="../tags/tag97.xml"/><Relationship Id="rId1" Type="http://schemas.openxmlformats.org/officeDocument/2006/relationships/tags" Target="../tags/tag79.xml"/><Relationship Id="rId2" Type="http://schemas.openxmlformats.org/officeDocument/2006/relationships/tags" Target="../tags/tag80.xml"/><Relationship Id="rId3" Type="http://schemas.openxmlformats.org/officeDocument/2006/relationships/tags" Target="../tags/tag81.xml"/><Relationship Id="rId4" Type="http://schemas.openxmlformats.org/officeDocument/2006/relationships/tags" Target="../tags/tag82.xml"/><Relationship Id="rId5" Type="http://schemas.openxmlformats.org/officeDocument/2006/relationships/tags" Target="../tags/tag83.xml"/><Relationship Id="rId6" Type="http://schemas.openxmlformats.org/officeDocument/2006/relationships/tags" Target="../tags/tag84.xml"/><Relationship Id="rId7" Type="http://schemas.openxmlformats.org/officeDocument/2006/relationships/tags" Target="../tags/tag85.xml"/><Relationship Id="rId8" Type="http://schemas.openxmlformats.org/officeDocument/2006/relationships/tags" Target="../tags/tag86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20" Type="http://schemas.openxmlformats.org/officeDocument/2006/relationships/slideLayout" Target="../slideLayouts/slideLayout2.xml"/><Relationship Id="rId21" Type="http://schemas.openxmlformats.org/officeDocument/2006/relationships/notesSlide" Target="../notesSlides/notesSlide28.xml"/><Relationship Id="rId10" Type="http://schemas.openxmlformats.org/officeDocument/2006/relationships/tags" Target="../tags/tag107.xml"/><Relationship Id="rId11" Type="http://schemas.openxmlformats.org/officeDocument/2006/relationships/tags" Target="../tags/tag108.xml"/><Relationship Id="rId12" Type="http://schemas.openxmlformats.org/officeDocument/2006/relationships/tags" Target="../tags/tag109.xml"/><Relationship Id="rId13" Type="http://schemas.openxmlformats.org/officeDocument/2006/relationships/tags" Target="../tags/tag110.xml"/><Relationship Id="rId14" Type="http://schemas.openxmlformats.org/officeDocument/2006/relationships/tags" Target="../tags/tag111.xml"/><Relationship Id="rId15" Type="http://schemas.openxmlformats.org/officeDocument/2006/relationships/tags" Target="../tags/tag112.xml"/><Relationship Id="rId16" Type="http://schemas.openxmlformats.org/officeDocument/2006/relationships/tags" Target="../tags/tag113.xml"/><Relationship Id="rId17" Type="http://schemas.openxmlformats.org/officeDocument/2006/relationships/tags" Target="../tags/tag114.xml"/><Relationship Id="rId18" Type="http://schemas.openxmlformats.org/officeDocument/2006/relationships/tags" Target="../tags/tag115.xml"/><Relationship Id="rId19" Type="http://schemas.openxmlformats.org/officeDocument/2006/relationships/tags" Target="../tags/tag116.xml"/><Relationship Id="rId1" Type="http://schemas.openxmlformats.org/officeDocument/2006/relationships/tags" Target="../tags/tag98.xml"/><Relationship Id="rId2" Type="http://schemas.openxmlformats.org/officeDocument/2006/relationships/tags" Target="../tags/tag99.xml"/><Relationship Id="rId3" Type="http://schemas.openxmlformats.org/officeDocument/2006/relationships/tags" Target="../tags/tag100.xml"/><Relationship Id="rId4" Type="http://schemas.openxmlformats.org/officeDocument/2006/relationships/tags" Target="../tags/tag101.xml"/><Relationship Id="rId5" Type="http://schemas.openxmlformats.org/officeDocument/2006/relationships/tags" Target="../tags/tag102.xml"/><Relationship Id="rId6" Type="http://schemas.openxmlformats.org/officeDocument/2006/relationships/tags" Target="../tags/tag103.xml"/><Relationship Id="rId7" Type="http://schemas.openxmlformats.org/officeDocument/2006/relationships/tags" Target="../tags/tag104.xml"/><Relationship Id="rId8" Type="http://schemas.openxmlformats.org/officeDocument/2006/relationships/tags" Target="../tags/tag10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9.xml"/><Relationship Id="rId1" Type="http://schemas.openxmlformats.org/officeDocument/2006/relationships/tags" Target="../tags/tag117.xml"/><Relationship Id="rId2" Type="http://schemas.openxmlformats.org/officeDocument/2006/relationships/tags" Target="../tags/tag118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20" Type="http://schemas.openxmlformats.org/officeDocument/2006/relationships/tags" Target="../tags/tag138.xml"/><Relationship Id="rId21" Type="http://schemas.openxmlformats.org/officeDocument/2006/relationships/slideLayout" Target="../slideLayouts/slideLayout4.xml"/><Relationship Id="rId22" Type="http://schemas.openxmlformats.org/officeDocument/2006/relationships/notesSlide" Target="../notesSlides/notesSlide30.xml"/><Relationship Id="rId10" Type="http://schemas.openxmlformats.org/officeDocument/2006/relationships/tags" Target="../tags/tag128.xml"/><Relationship Id="rId11" Type="http://schemas.openxmlformats.org/officeDocument/2006/relationships/tags" Target="../tags/tag129.xml"/><Relationship Id="rId12" Type="http://schemas.openxmlformats.org/officeDocument/2006/relationships/tags" Target="../tags/tag130.xml"/><Relationship Id="rId13" Type="http://schemas.openxmlformats.org/officeDocument/2006/relationships/tags" Target="../tags/tag131.xml"/><Relationship Id="rId14" Type="http://schemas.openxmlformats.org/officeDocument/2006/relationships/tags" Target="../tags/tag132.xml"/><Relationship Id="rId15" Type="http://schemas.openxmlformats.org/officeDocument/2006/relationships/tags" Target="../tags/tag133.xml"/><Relationship Id="rId16" Type="http://schemas.openxmlformats.org/officeDocument/2006/relationships/tags" Target="../tags/tag134.xml"/><Relationship Id="rId17" Type="http://schemas.openxmlformats.org/officeDocument/2006/relationships/tags" Target="../tags/tag135.xml"/><Relationship Id="rId18" Type="http://schemas.openxmlformats.org/officeDocument/2006/relationships/tags" Target="../tags/tag136.xml"/><Relationship Id="rId19" Type="http://schemas.openxmlformats.org/officeDocument/2006/relationships/tags" Target="../tags/tag137.xml"/><Relationship Id="rId1" Type="http://schemas.openxmlformats.org/officeDocument/2006/relationships/tags" Target="../tags/tag119.xml"/><Relationship Id="rId2" Type="http://schemas.openxmlformats.org/officeDocument/2006/relationships/tags" Target="../tags/tag120.xml"/><Relationship Id="rId3" Type="http://schemas.openxmlformats.org/officeDocument/2006/relationships/tags" Target="../tags/tag121.xml"/><Relationship Id="rId4" Type="http://schemas.openxmlformats.org/officeDocument/2006/relationships/tags" Target="../tags/tag122.xml"/><Relationship Id="rId5" Type="http://schemas.openxmlformats.org/officeDocument/2006/relationships/tags" Target="../tags/tag123.xml"/><Relationship Id="rId6" Type="http://schemas.openxmlformats.org/officeDocument/2006/relationships/tags" Target="../tags/tag124.xml"/><Relationship Id="rId7" Type="http://schemas.openxmlformats.org/officeDocument/2006/relationships/tags" Target="../tags/tag125.xml"/><Relationship Id="rId8" Type="http://schemas.openxmlformats.org/officeDocument/2006/relationships/tags" Target="../tags/tag1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4" Type="http://schemas.openxmlformats.org/officeDocument/2006/relationships/tags" Target="../tags/tag142.xml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31.xml"/><Relationship Id="rId7" Type="http://schemas.openxmlformats.org/officeDocument/2006/relationships/image" Target="../media/image91.png"/><Relationship Id="rId1" Type="http://schemas.openxmlformats.org/officeDocument/2006/relationships/tags" Target="../tags/tag139.xml"/><Relationship Id="rId2" Type="http://schemas.openxmlformats.org/officeDocument/2006/relationships/tags" Target="../tags/tag14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5.xml"/><Relationship Id="rId1" Type="http://schemas.openxmlformats.org/officeDocument/2006/relationships/tags" Target="../tags/tag143.xml"/><Relationship Id="rId2" Type="http://schemas.openxmlformats.org/officeDocument/2006/relationships/tags" Target="../tags/tag14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tags" Target="../tags/tag145.xml"/><Relationship Id="rId2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image" Target="../media/image9.png"/><Relationship Id="rId1" Type="http://schemas.openxmlformats.org/officeDocument/2006/relationships/tags" Target="../tags/tag146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20" Type="http://schemas.openxmlformats.org/officeDocument/2006/relationships/notesSlide" Target="../notesSlides/notesSlide37.xml"/><Relationship Id="rId21" Type="http://schemas.openxmlformats.org/officeDocument/2006/relationships/image" Target="../media/image9.png"/><Relationship Id="rId10" Type="http://schemas.openxmlformats.org/officeDocument/2006/relationships/tags" Target="../tags/tag156.xml"/><Relationship Id="rId11" Type="http://schemas.openxmlformats.org/officeDocument/2006/relationships/tags" Target="../tags/tag157.xml"/><Relationship Id="rId12" Type="http://schemas.openxmlformats.org/officeDocument/2006/relationships/tags" Target="../tags/tag158.xml"/><Relationship Id="rId13" Type="http://schemas.openxmlformats.org/officeDocument/2006/relationships/tags" Target="../tags/tag159.xml"/><Relationship Id="rId14" Type="http://schemas.openxmlformats.org/officeDocument/2006/relationships/tags" Target="../tags/tag160.xml"/><Relationship Id="rId15" Type="http://schemas.openxmlformats.org/officeDocument/2006/relationships/tags" Target="../tags/tag161.xml"/><Relationship Id="rId16" Type="http://schemas.openxmlformats.org/officeDocument/2006/relationships/tags" Target="../tags/tag162.xml"/><Relationship Id="rId17" Type="http://schemas.openxmlformats.org/officeDocument/2006/relationships/tags" Target="../tags/tag163.xml"/><Relationship Id="rId18" Type="http://schemas.openxmlformats.org/officeDocument/2006/relationships/tags" Target="../tags/tag164.xml"/><Relationship Id="rId19" Type="http://schemas.openxmlformats.org/officeDocument/2006/relationships/slideLayout" Target="../slideLayouts/slideLayout2.xml"/><Relationship Id="rId1" Type="http://schemas.openxmlformats.org/officeDocument/2006/relationships/tags" Target="../tags/tag147.xml"/><Relationship Id="rId2" Type="http://schemas.openxmlformats.org/officeDocument/2006/relationships/tags" Target="../tags/tag148.xml"/><Relationship Id="rId3" Type="http://schemas.openxmlformats.org/officeDocument/2006/relationships/tags" Target="../tags/tag149.xml"/><Relationship Id="rId4" Type="http://schemas.openxmlformats.org/officeDocument/2006/relationships/tags" Target="../tags/tag150.xml"/><Relationship Id="rId5" Type="http://schemas.openxmlformats.org/officeDocument/2006/relationships/tags" Target="../tags/tag151.xml"/><Relationship Id="rId6" Type="http://schemas.openxmlformats.org/officeDocument/2006/relationships/tags" Target="../tags/tag152.xml"/><Relationship Id="rId7" Type="http://schemas.openxmlformats.org/officeDocument/2006/relationships/tags" Target="../tags/tag153.xml"/><Relationship Id="rId8" Type="http://schemas.openxmlformats.org/officeDocument/2006/relationships/tags" Target="../tags/tag154.xml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20" Type="http://schemas.openxmlformats.org/officeDocument/2006/relationships/slideLayout" Target="../slideLayouts/slideLayout2.xml"/><Relationship Id="rId21" Type="http://schemas.openxmlformats.org/officeDocument/2006/relationships/notesSlide" Target="../notesSlides/notesSlide38.xml"/><Relationship Id="rId10" Type="http://schemas.openxmlformats.org/officeDocument/2006/relationships/tags" Target="../tags/tag174.xml"/><Relationship Id="rId11" Type="http://schemas.openxmlformats.org/officeDocument/2006/relationships/tags" Target="../tags/tag175.xml"/><Relationship Id="rId12" Type="http://schemas.openxmlformats.org/officeDocument/2006/relationships/tags" Target="../tags/tag176.xml"/><Relationship Id="rId13" Type="http://schemas.openxmlformats.org/officeDocument/2006/relationships/tags" Target="../tags/tag177.xml"/><Relationship Id="rId14" Type="http://schemas.openxmlformats.org/officeDocument/2006/relationships/tags" Target="../tags/tag178.xml"/><Relationship Id="rId15" Type="http://schemas.openxmlformats.org/officeDocument/2006/relationships/tags" Target="../tags/tag179.xml"/><Relationship Id="rId16" Type="http://schemas.openxmlformats.org/officeDocument/2006/relationships/tags" Target="../tags/tag180.xml"/><Relationship Id="rId17" Type="http://schemas.openxmlformats.org/officeDocument/2006/relationships/tags" Target="../tags/tag181.xml"/><Relationship Id="rId18" Type="http://schemas.openxmlformats.org/officeDocument/2006/relationships/tags" Target="../tags/tag182.xml"/><Relationship Id="rId19" Type="http://schemas.openxmlformats.org/officeDocument/2006/relationships/tags" Target="../tags/tag183.xml"/><Relationship Id="rId1" Type="http://schemas.openxmlformats.org/officeDocument/2006/relationships/tags" Target="../tags/tag165.xml"/><Relationship Id="rId2" Type="http://schemas.openxmlformats.org/officeDocument/2006/relationships/tags" Target="../tags/tag166.xml"/><Relationship Id="rId3" Type="http://schemas.openxmlformats.org/officeDocument/2006/relationships/tags" Target="../tags/tag167.xml"/><Relationship Id="rId4" Type="http://schemas.openxmlformats.org/officeDocument/2006/relationships/tags" Target="../tags/tag168.xml"/><Relationship Id="rId5" Type="http://schemas.openxmlformats.org/officeDocument/2006/relationships/tags" Target="../tags/tag169.xml"/><Relationship Id="rId6" Type="http://schemas.openxmlformats.org/officeDocument/2006/relationships/tags" Target="../tags/tag170.xml"/><Relationship Id="rId7" Type="http://schemas.openxmlformats.org/officeDocument/2006/relationships/tags" Target="../tags/tag171.xml"/><Relationship Id="rId8" Type="http://schemas.openxmlformats.org/officeDocument/2006/relationships/tags" Target="../tags/tag172.xml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tags" Target="../tags/tag192.xml"/><Relationship Id="rId20" Type="http://schemas.openxmlformats.org/officeDocument/2006/relationships/slideLayout" Target="../slideLayouts/slideLayout2.xml"/><Relationship Id="rId21" Type="http://schemas.openxmlformats.org/officeDocument/2006/relationships/notesSlide" Target="../notesSlides/notesSlide39.xml"/><Relationship Id="rId10" Type="http://schemas.openxmlformats.org/officeDocument/2006/relationships/tags" Target="../tags/tag193.xml"/><Relationship Id="rId11" Type="http://schemas.openxmlformats.org/officeDocument/2006/relationships/tags" Target="../tags/tag194.xml"/><Relationship Id="rId12" Type="http://schemas.openxmlformats.org/officeDocument/2006/relationships/tags" Target="../tags/tag195.xml"/><Relationship Id="rId13" Type="http://schemas.openxmlformats.org/officeDocument/2006/relationships/tags" Target="../tags/tag196.xml"/><Relationship Id="rId14" Type="http://schemas.openxmlformats.org/officeDocument/2006/relationships/tags" Target="../tags/tag197.xml"/><Relationship Id="rId15" Type="http://schemas.openxmlformats.org/officeDocument/2006/relationships/tags" Target="../tags/tag198.xml"/><Relationship Id="rId16" Type="http://schemas.openxmlformats.org/officeDocument/2006/relationships/tags" Target="../tags/tag199.xml"/><Relationship Id="rId17" Type="http://schemas.openxmlformats.org/officeDocument/2006/relationships/tags" Target="../tags/tag200.xml"/><Relationship Id="rId18" Type="http://schemas.openxmlformats.org/officeDocument/2006/relationships/tags" Target="../tags/tag201.xml"/><Relationship Id="rId19" Type="http://schemas.openxmlformats.org/officeDocument/2006/relationships/tags" Target="../tags/tag202.xml"/><Relationship Id="rId1" Type="http://schemas.openxmlformats.org/officeDocument/2006/relationships/tags" Target="../tags/tag184.xml"/><Relationship Id="rId2" Type="http://schemas.openxmlformats.org/officeDocument/2006/relationships/tags" Target="../tags/tag185.xml"/><Relationship Id="rId3" Type="http://schemas.openxmlformats.org/officeDocument/2006/relationships/tags" Target="../tags/tag186.xml"/><Relationship Id="rId4" Type="http://schemas.openxmlformats.org/officeDocument/2006/relationships/tags" Target="../tags/tag187.xml"/><Relationship Id="rId5" Type="http://schemas.openxmlformats.org/officeDocument/2006/relationships/tags" Target="../tags/tag188.xml"/><Relationship Id="rId6" Type="http://schemas.openxmlformats.org/officeDocument/2006/relationships/tags" Target="../tags/tag189.xml"/><Relationship Id="rId7" Type="http://schemas.openxmlformats.org/officeDocument/2006/relationships/tags" Target="../tags/tag190.xml"/><Relationship Id="rId8" Type="http://schemas.openxmlformats.org/officeDocument/2006/relationships/tags" Target="../tags/tag191.xml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tags" Target="../tags/tag211.xml"/><Relationship Id="rId20" Type="http://schemas.openxmlformats.org/officeDocument/2006/relationships/notesSlide" Target="../notesSlides/notesSlide40.xml"/><Relationship Id="rId10" Type="http://schemas.openxmlformats.org/officeDocument/2006/relationships/tags" Target="../tags/tag212.xml"/><Relationship Id="rId11" Type="http://schemas.openxmlformats.org/officeDocument/2006/relationships/tags" Target="../tags/tag213.xml"/><Relationship Id="rId12" Type="http://schemas.openxmlformats.org/officeDocument/2006/relationships/tags" Target="../tags/tag214.xml"/><Relationship Id="rId13" Type="http://schemas.openxmlformats.org/officeDocument/2006/relationships/tags" Target="../tags/tag215.xml"/><Relationship Id="rId14" Type="http://schemas.openxmlformats.org/officeDocument/2006/relationships/tags" Target="../tags/tag216.xml"/><Relationship Id="rId15" Type="http://schemas.openxmlformats.org/officeDocument/2006/relationships/tags" Target="../tags/tag217.xml"/><Relationship Id="rId16" Type="http://schemas.openxmlformats.org/officeDocument/2006/relationships/tags" Target="../tags/tag218.xml"/><Relationship Id="rId17" Type="http://schemas.openxmlformats.org/officeDocument/2006/relationships/tags" Target="../tags/tag219.xml"/><Relationship Id="rId18" Type="http://schemas.openxmlformats.org/officeDocument/2006/relationships/tags" Target="../tags/tag220.xml"/><Relationship Id="rId19" Type="http://schemas.openxmlformats.org/officeDocument/2006/relationships/slideLayout" Target="../slideLayouts/slideLayout2.xml"/><Relationship Id="rId1" Type="http://schemas.openxmlformats.org/officeDocument/2006/relationships/tags" Target="../tags/tag203.xml"/><Relationship Id="rId2" Type="http://schemas.openxmlformats.org/officeDocument/2006/relationships/tags" Target="../tags/tag204.xml"/><Relationship Id="rId3" Type="http://schemas.openxmlformats.org/officeDocument/2006/relationships/tags" Target="../tags/tag205.xml"/><Relationship Id="rId4" Type="http://schemas.openxmlformats.org/officeDocument/2006/relationships/tags" Target="../tags/tag206.xml"/><Relationship Id="rId5" Type="http://schemas.openxmlformats.org/officeDocument/2006/relationships/tags" Target="../tags/tag207.xml"/><Relationship Id="rId6" Type="http://schemas.openxmlformats.org/officeDocument/2006/relationships/tags" Target="../tags/tag208.xml"/><Relationship Id="rId7" Type="http://schemas.openxmlformats.org/officeDocument/2006/relationships/tags" Target="../tags/tag209.xml"/><Relationship Id="rId8" Type="http://schemas.openxmlformats.org/officeDocument/2006/relationships/tags" Target="../tags/tag2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tags" Target="../tags/tag22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tags" Target="../tags/tag22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tags" Target="../tags/tag22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Multicore and Parallelism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057400"/>
          </a:xfrm>
        </p:spPr>
        <p:txBody>
          <a:bodyPr/>
          <a:lstStyle/>
          <a:p>
            <a:r>
              <a:rPr lang="en-US" b="1" smtClean="0"/>
              <a:t>CS </a:t>
            </a:r>
            <a:r>
              <a:rPr lang="en-US" b="1" dirty="0" smtClean="0"/>
              <a:t>3410, Spring 2014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943600"/>
            <a:ext cx="5907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See P&amp;H Chapter: 4.10, 1.7, 1.8, 5.10, 6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99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 to make it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Move instructions to fill in </a:t>
            </a:r>
            <a:r>
              <a:rPr lang="en-US" dirty="0" err="1" smtClean="0"/>
              <a:t>nops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Need to track hazards and dependencies</a:t>
            </a:r>
          </a:p>
          <a:p>
            <a:endParaRPr lang="en-US" dirty="0"/>
          </a:p>
          <a:p>
            <a:r>
              <a:rPr lang="en-US" dirty="0" smtClean="0"/>
              <a:t>Loop unrolling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402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63650" y="1981200"/>
            <a:ext cx="73469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Loop: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lw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$t0, 0($s1)      # $t0=array element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addu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$t0, $t0, $s2    # add scalar in $s2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sw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$t0, 0($s1)      # store result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addi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$s1, $s1,–4      # decrement pointer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bne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$s1, $zero, Loop # branch $s1!=0</a:t>
            </a:r>
          </a:p>
        </p:txBody>
      </p:sp>
      <p:sp>
        <p:nvSpPr>
          <p:cNvPr id="514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Scheduling Example</a:t>
            </a:r>
            <a:endParaRPr lang="en-AU"/>
          </a:p>
        </p:txBody>
      </p:sp>
      <p:sp>
        <p:nvSpPr>
          <p:cNvPr id="514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11238"/>
            <a:ext cx="8283575" cy="682625"/>
          </a:xfrm>
        </p:spPr>
        <p:txBody>
          <a:bodyPr/>
          <a:lstStyle/>
          <a:p>
            <a:r>
              <a:rPr lang="en-US"/>
              <a:t>Schedule this for dual-issue MIPS</a:t>
            </a:r>
            <a:endParaRPr lang="en-AU" sz="2400">
              <a:latin typeface="Lucida Console" pitchFamily="49" charset="0"/>
            </a:endParaRPr>
          </a:p>
        </p:txBody>
      </p:sp>
      <p:sp>
        <p:nvSpPr>
          <p:cNvPr id="5147652" name="Rectangle 4"/>
          <p:cNvSpPr>
            <a:spLocks noChangeArrowheads="1"/>
          </p:cNvSpPr>
          <p:nvPr/>
        </p:nvSpPr>
        <p:spPr bwMode="auto">
          <a:xfrm>
            <a:off x="1263650" y="1989138"/>
            <a:ext cx="744802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Loop: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lw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</a:t>
            </a:r>
            <a:r>
              <a:rPr lang="en-AU" sz="2000" dirty="0">
                <a:solidFill>
                  <a:srgbClr val="00F6FF"/>
                </a:solidFill>
                <a:latin typeface="Lucida Console" pitchFamily="49" charset="0"/>
              </a:rPr>
              <a:t>$t0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0($s1)      # $t0=array element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addu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en-AU" sz="2000" dirty="0">
                <a:solidFill>
                  <a:srgbClr val="00B050"/>
                </a:solidFill>
                <a:latin typeface="Lucida Console" pitchFamily="49" charset="0"/>
              </a:rPr>
              <a:t>$t0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</a:t>
            </a:r>
            <a:r>
              <a:rPr lang="en-AU" sz="2000" dirty="0">
                <a:solidFill>
                  <a:srgbClr val="00F6FF"/>
                </a:solidFill>
                <a:latin typeface="Lucida Console" pitchFamily="49" charset="0"/>
              </a:rPr>
              <a:t>$t0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$s2    # add scalar in $s2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sw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</a:t>
            </a:r>
            <a:r>
              <a:rPr lang="en-AU" sz="2000" dirty="0">
                <a:solidFill>
                  <a:srgbClr val="00B050"/>
                </a:solidFill>
                <a:latin typeface="Lucida Console" pitchFamily="49" charset="0"/>
              </a:rPr>
              <a:t>$t0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0($s1)      # store result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addi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en-AU" sz="2000" dirty="0">
                <a:solidFill>
                  <a:schemeClr val="accent2"/>
                </a:solidFill>
                <a:latin typeface="Lucida Console" pitchFamily="49" charset="0"/>
              </a:rPr>
              <a:t>$s1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$s1,–4      # decrement pointer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bne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</a:t>
            </a:r>
            <a:r>
              <a:rPr lang="en-AU" sz="2000" dirty="0">
                <a:solidFill>
                  <a:schemeClr val="accent2"/>
                </a:solidFill>
                <a:latin typeface="Lucida Console" pitchFamily="49" charset="0"/>
              </a:rPr>
              <a:t>$s1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$zero, Loop # branch $s1!=0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71800" y="2057400"/>
            <a:ext cx="1371600" cy="609600"/>
            <a:chOff x="2971800" y="2057400"/>
            <a:chExt cx="1371600" cy="609600"/>
          </a:xfrm>
        </p:grpSpPr>
        <p:sp>
          <p:nvSpPr>
            <p:cNvPr id="10" name="Oval 9"/>
            <p:cNvSpPr/>
            <p:nvPr/>
          </p:nvSpPr>
          <p:spPr>
            <a:xfrm>
              <a:off x="3733800" y="2362200"/>
              <a:ext cx="609600" cy="304800"/>
            </a:xfrm>
            <a:prstGeom prst="ellipse">
              <a:avLst/>
            </a:prstGeom>
            <a:noFill/>
            <a:ln w="28575">
              <a:solidFill>
                <a:srgbClr val="00F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F6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971800" y="2057400"/>
              <a:ext cx="609600" cy="304800"/>
            </a:xfrm>
            <a:prstGeom prst="ellipse">
              <a:avLst/>
            </a:prstGeom>
            <a:noFill/>
            <a:ln w="28575">
              <a:solidFill>
                <a:srgbClr val="00F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F6FF"/>
                </a:solidFill>
              </a:endParaRPr>
            </a:p>
          </p:txBody>
        </p:sp>
        <p:cxnSp>
          <p:nvCxnSpPr>
            <p:cNvPr id="4" name="Straight Arrow Connector 3"/>
            <p:cNvCxnSpPr>
              <a:stCxn id="11" idx="6"/>
              <a:endCxn id="10" idx="1"/>
            </p:cNvCxnSpPr>
            <p:nvPr/>
          </p:nvCxnSpPr>
          <p:spPr>
            <a:xfrm>
              <a:off x="3581400" y="2209800"/>
              <a:ext cx="241674" cy="197037"/>
            </a:xfrm>
            <a:prstGeom prst="straightConnector1">
              <a:avLst/>
            </a:prstGeom>
            <a:ln w="28575">
              <a:solidFill>
                <a:srgbClr val="00F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837989" y="2362200"/>
            <a:ext cx="743411" cy="609600"/>
            <a:chOff x="2837989" y="2362200"/>
            <a:chExt cx="743411" cy="609600"/>
          </a:xfrm>
        </p:grpSpPr>
        <p:sp>
          <p:nvSpPr>
            <p:cNvPr id="15" name="Oval 14"/>
            <p:cNvSpPr/>
            <p:nvPr/>
          </p:nvSpPr>
          <p:spPr>
            <a:xfrm>
              <a:off x="2971800" y="2362200"/>
              <a:ext cx="609600" cy="304800"/>
            </a:xfrm>
            <a:prstGeom prst="ellipse">
              <a:avLst/>
            </a:prstGeom>
            <a:noFill/>
            <a:ln w="28575">
              <a:solidFill>
                <a:srgbClr val="00F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971800" y="2667000"/>
              <a:ext cx="609600" cy="304800"/>
            </a:xfrm>
            <a:prstGeom prst="ellipse">
              <a:avLst/>
            </a:prstGeom>
            <a:noFill/>
            <a:ln w="28575">
              <a:solidFill>
                <a:srgbClr val="00F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837989" y="2495550"/>
              <a:ext cx="152861" cy="266700"/>
            </a:xfrm>
            <a:custGeom>
              <a:avLst/>
              <a:gdLst>
                <a:gd name="connsiteX0" fmla="*/ 114761 w 152861"/>
                <a:gd name="connsiteY0" fmla="*/ 0 h 266700"/>
                <a:gd name="connsiteX1" fmla="*/ 461 w 152861"/>
                <a:gd name="connsiteY1" fmla="*/ 133350 h 266700"/>
                <a:gd name="connsiteX2" fmla="*/ 152861 w 152861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861" h="266700">
                  <a:moveTo>
                    <a:pt x="114761" y="0"/>
                  </a:moveTo>
                  <a:cubicBezTo>
                    <a:pt x="54436" y="44450"/>
                    <a:pt x="-5889" y="88900"/>
                    <a:pt x="461" y="133350"/>
                  </a:cubicBezTo>
                  <a:cubicBezTo>
                    <a:pt x="6811" y="177800"/>
                    <a:pt x="152861" y="266700"/>
                    <a:pt x="152861" y="266700"/>
                  </a:cubicBezTo>
                </a:path>
              </a:pathLst>
            </a:custGeom>
            <a:noFill/>
            <a:ln w="28575">
              <a:solidFill>
                <a:srgbClr val="00F6FF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19400" y="2971800"/>
            <a:ext cx="743411" cy="609600"/>
            <a:chOff x="2837989" y="2362200"/>
            <a:chExt cx="743411" cy="609600"/>
          </a:xfrm>
        </p:grpSpPr>
        <p:sp>
          <p:nvSpPr>
            <p:cNvPr id="20" name="Oval 19"/>
            <p:cNvSpPr/>
            <p:nvPr/>
          </p:nvSpPr>
          <p:spPr>
            <a:xfrm>
              <a:off x="2971800" y="2362200"/>
              <a:ext cx="609600" cy="304800"/>
            </a:xfrm>
            <a:prstGeom prst="ellipse">
              <a:avLst/>
            </a:prstGeom>
            <a:noFill/>
            <a:ln w="28575">
              <a:solidFill>
                <a:srgbClr val="00F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971800" y="2667000"/>
              <a:ext cx="609600" cy="304800"/>
            </a:xfrm>
            <a:prstGeom prst="ellipse">
              <a:avLst/>
            </a:prstGeom>
            <a:noFill/>
            <a:ln w="28575">
              <a:solidFill>
                <a:srgbClr val="00F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837989" y="2495550"/>
              <a:ext cx="152861" cy="266700"/>
            </a:xfrm>
            <a:custGeom>
              <a:avLst/>
              <a:gdLst>
                <a:gd name="connsiteX0" fmla="*/ 114761 w 152861"/>
                <a:gd name="connsiteY0" fmla="*/ 0 h 266700"/>
                <a:gd name="connsiteX1" fmla="*/ 461 w 152861"/>
                <a:gd name="connsiteY1" fmla="*/ 133350 h 266700"/>
                <a:gd name="connsiteX2" fmla="*/ 152861 w 152861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861" h="266700">
                  <a:moveTo>
                    <a:pt x="114761" y="0"/>
                  </a:moveTo>
                  <a:cubicBezTo>
                    <a:pt x="54436" y="44450"/>
                    <a:pt x="-5889" y="88900"/>
                    <a:pt x="461" y="133350"/>
                  </a:cubicBezTo>
                  <a:cubicBezTo>
                    <a:pt x="6811" y="177800"/>
                    <a:pt x="152861" y="266700"/>
                    <a:pt x="152861" y="266700"/>
                  </a:cubicBezTo>
                </a:path>
              </a:pathLst>
            </a:custGeom>
            <a:noFill/>
            <a:ln w="28575">
              <a:solidFill>
                <a:srgbClr val="00F6FF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7432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76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7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Scheduling Example</a:t>
            </a:r>
            <a:endParaRPr lang="en-AU"/>
          </a:p>
        </p:txBody>
      </p:sp>
      <p:sp>
        <p:nvSpPr>
          <p:cNvPr id="51476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685543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/>
          </a:p>
        </p:txBody>
      </p:sp>
      <p:sp>
        <p:nvSpPr>
          <p:cNvPr id="51476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1279268"/>
            <a:ext cx="8839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Loop: 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t0 = A[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]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lw   $t1, 4($s1)		# $t1 = A[i+1]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$s2   	# add $s2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$t1, $t1, $s2   	# add $s2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0($s1)     	# store A[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sw   $t1, 4($s1)     	# store A[i+1]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   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$s1, $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s1, +8  		# increment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pointer</a:t>
            </a:r>
            <a:br>
              <a:rPr lang="en-AU" sz="2000" dirty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bne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$s1,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$s3, Loop		# continue if $s1!=end</a:t>
            </a:r>
          </a:p>
          <a:p>
            <a:pPr>
              <a:tabLst>
                <a:tab pos="6873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ALU/branch slot	Load/store slot	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cycle</a:t>
            </a:r>
            <a:endParaRPr lang="en-AU" sz="2000" dirty="0" smtClean="0">
              <a:solidFill>
                <a:srgbClr val="00F6FF"/>
              </a:solidFill>
              <a:latin typeface="Consolas" pitchFamily="49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7391400" y="1279268"/>
            <a:ext cx="990600" cy="2508379"/>
          </a:xfrm>
          <a:prstGeom prst="rightBrace">
            <a:avLst/>
          </a:prstGeom>
          <a:ln w="28575">
            <a:solidFill>
              <a:srgbClr val="00F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48600" y="2067323"/>
            <a:ext cx="1311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6FF"/>
                </a:solidFill>
              </a:rPr>
              <a:t>8 cycles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7391400" y="4425565"/>
            <a:ext cx="990600" cy="1870462"/>
          </a:xfrm>
          <a:prstGeom prst="rightBrace">
            <a:avLst/>
          </a:prstGeom>
          <a:ln w="28575">
            <a:solidFill>
              <a:srgbClr val="00F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48600" y="4876543"/>
            <a:ext cx="1311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F6FF"/>
                </a:solidFill>
              </a:rPr>
              <a:t>6</a:t>
            </a:r>
            <a:r>
              <a:rPr lang="en-US" sz="2800" dirty="0" smtClean="0">
                <a:solidFill>
                  <a:srgbClr val="00F6FF"/>
                </a:solidFill>
              </a:rPr>
              <a:t> cycles</a:t>
            </a:r>
          </a:p>
        </p:txBody>
      </p:sp>
    </p:spTree>
    <p:extLst>
      <p:ext uri="{BB962C8B-B14F-4D97-AF65-F5344CB8AC3E}">
        <p14:creationId xmlns:p14="http://schemas.microsoft.com/office/powerpoint/2010/main" val="399161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7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Scheduling Example</a:t>
            </a:r>
            <a:endParaRPr lang="en-AU"/>
          </a:p>
        </p:txBody>
      </p:sp>
      <p:sp>
        <p:nvSpPr>
          <p:cNvPr id="51476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685543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/>
          </a:p>
        </p:txBody>
      </p:sp>
      <p:sp>
        <p:nvSpPr>
          <p:cNvPr id="51476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1279268"/>
            <a:ext cx="8839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Loop: 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t0 = A[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]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lw   $t1, 4($s1)		# $t1 = A[i+1]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$s2   	# add $s2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$t1, $t1, $s2   	# add $s2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0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($s1)     	# store A[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sw   $t1, 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4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($s1)     	# store A[i+1]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   	</a:t>
            </a:r>
            <a:r>
              <a:rPr lang="en-AU" sz="2000" dirty="0" err="1" smtClean="0">
                <a:solidFill>
                  <a:srgbClr val="00F6FF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 </a:t>
            </a:r>
            <a:r>
              <a:rPr lang="en-AU" sz="2000" dirty="0">
                <a:solidFill>
                  <a:srgbClr val="00F6FF"/>
                </a:solidFill>
                <a:latin typeface="Consolas" pitchFamily="49" charset="0"/>
              </a:rPr>
              <a:t>$s1, $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s1, +8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# increment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pointer</a:t>
            </a:r>
            <a:br>
              <a:rPr lang="en-AU" sz="2000" dirty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bne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$s1,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$s3, Loop		# continue if $s1!=end</a:t>
            </a:r>
          </a:p>
          <a:p>
            <a:pPr>
              <a:tabLst>
                <a:tab pos="6873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ALU/branch slot	Load/store slot	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cycle</a:t>
            </a:r>
            <a:endParaRPr lang="en-AU" sz="2000" dirty="0" smtClean="0">
              <a:solidFill>
                <a:srgbClr val="00F6FF"/>
              </a:solidFill>
              <a:latin typeface="Consolas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3200143"/>
            <a:ext cx="2590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49231" y="1999993"/>
            <a:ext cx="384269" cy="1295400"/>
          </a:xfrm>
          <a:custGeom>
            <a:avLst/>
            <a:gdLst>
              <a:gd name="connsiteX0" fmla="*/ 231869 w 384269"/>
              <a:gd name="connsiteY0" fmla="*/ 1295400 h 1295400"/>
              <a:gd name="connsiteX1" fmla="*/ 3269 w 384269"/>
              <a:gd name="connsiteY1" fmla="*/ 533400 h 1295400"/>
              <a:gd name="connsiteX2" fmla="*/ 384269 w 384269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269" h="1295400">
                <a:moveTo>
                  <a:pt x="231869" y="1295400"/>
                </a:moveTo>
                <a:cubicBezTo>
                  <a:pt x="104869" y="1022350"/>
                  <a:pt x="-22131" y="749300"/>
                  <a:pt x="3269" y="533400"/>
                </a:cubicBezTo>
                <a:cubicBezTo>
                  <a:pt x="28669" y="317500"/>
                  <a:pt x="384269" y="0"/>
                  <a:pt x="384269" y="0"/>
                </a:cubicBezTo>
              </a:path>
            </a:pathLst>
          </a:custGeom>
          <a:noFill/>
          <a:ln w="28575">
            <a:solidFill>
              <a:srgbClr val="00F6FF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7391400" y="1279268"/>
            <a:ext cx="990600" cy="2508379"/>
          </a:xfrm>
          <a:prstGeom prst="rightBrace">
            <a:avLst/>
          </a:prstGeom>
          <a:ln w="28575">
            <a:solidFill>
              <a:srgbClr val="00F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848600" y="2067323"/>
            <a:ext cx="1311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6FF"/>
                </a:solidFill>
              </a:rPr>
              <a:t>8 cycles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7391400" y="4425565"/>
            <a:ext cx="990600" cy="1870462"/>
          </a:xfrm>
          <a:prstGeom prst="rightBrace">
            <a:avLst/>
          </a:prstGeom>
          <a:ln w="28575">
            <a:solidFill>
              <a:srgbClr val="00F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48600" y="4876543"/>
            <a:ext cx="1311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6FF"/>
                </a:solidFill>
              </a:rPr>
              <a:t>5 cycles</a:t>
            </a:r>
          </a:p>
        </p:txBody>
      </p:sp>
    </p:spTree>
    <p:extLst>
      <p:ext uri="{BB962C8B-B14F-4D97-AF65-F5344CB8AC3E}">
        <p14:creationId xmlns:p14="http://schemas.microsoft.com/office/powerpoint/2010/main" val="1988433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Limits of Static Scheduling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42717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536442"/>
            <a:ext cx="8839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load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	# increment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0($s1)		# store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$t0, 0($s2)     	# load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	# increment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0($s2)		# store B</a:t>
            </a: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2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$t0,  0($s1)	4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0($s2)	5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6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7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$t0,  0($s2)	8</a:t>
            </a:r>
          </a:p>
        </p:txBody>
      </p:sp>
    </p:spTree>
    <p:extLst>
      <p:ext uri="{BB962C8B-B14F-4D97-AF65-F5344CB8AC3E}">
        <p14:creationId xmlns:p14="http://schemas.microsoft.com/office/powerpoint/2010/main" val="2376518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Limits of Static Scheduling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6517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460242"/>
            <a:ext cx="8839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load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	# increment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0($s1)		# store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0($s2)     	# load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+1		# increment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0($s2)		# store B</a:t>
            </a: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2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$t0,  0($s1)	4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 0($s2)	5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6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7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 0($s2)	8</a:t>
            </a:r>
          </a:p>
        </p:txBody>
      </p:sp>
      <p:sp>
        <p:nvSpPr>
          <p:cNvPr id="6" name="Rectangle 5"/>
          <p:cNvSpPr/>
          <p:nvPr/>
        </p:nvSpPr>
        <p:spPr>
          <a:xfrm>
            <a:off x="4267200" y="5133717"/>
            <a:ext cx="2590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997231" y="4371717"/>
            <a:ext cx="384269" cy="857250"/>
          </a:xfrm>
          <a:custGeom>
            <a:avLst/>
            <a:gdLst>
              <a:gd name="connsiteX0" fmla="*/ 231869 w 384269"/>
              <a:gd name="connsiteY0" fmla="*/ 1295400 h 1295400"/>
              <a:gd name="connsiteX1" fmla="*/ 3269 w 384269"/>
              <a:gd name="connsiteY1" fmla="*/ 533400 h 1295400"/>
              <a:gd name="connsiteX2" fmla="*/ 384269 w 384269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269" h="1295400">
                <a:moveTo>
                  <a:pt x="231869" y="1295400"/>
                </a:moveTo>
                <a:cubicBezTo>
                  <a:pt x="104869" y="1022350"/>
                  <a:pt x="-22131" y="749300"/>
                  <a:pt x="3269" y="533400"/>
                </a:cubicBezTo>
                <a:cubicBezTo>
                  <a:pt x="28669" y="317500"/>
                  <a:pt x="384269" y="0"/>
                  <a:pt x="384269" y="0"/>
                </a:cubicBezTo>
              </a:path>
            </a:pathLst>
          </a:custGeom>
          <a:noFill/>
          <a:ln w="28575">
            <a:solidFill>
              <a:srgbClr val="00F6FF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08569" y="6048117"/>
            <a:ext cx="2590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38601" y="5714741"/>
            <a:ext cx="342900" cy="428625"/>
          </a:xfrm>
          <a:custGeom>
            <a:avLst/>
            <a:gdLst>
              <a:gd name="connsiteX0" fmla="*/ 231869 w 384269"/>
              <a:gd name="connsiteY0" fmla="*/ 1295400 h 1295400"/>
              <a:gd name="connsiteX1" fmla="*/ 3269 w 384269"/>
              <a:gd name="connsiteY1" fmla="*/ 533400 h 1295400"/>
              <a:gd name="connsiteX2" fmla="*/ 384269 w 384269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269" h="1295400">
                <a:moveTo>
                  <a:pt x="231869" y="1295400"/>
                </a:moveTo>
                <a:cubicBezTo>
                  <a:pt x="104869" y="1022350"/>
                  <a:pt x="-22131" y="749300"/>
                  <a:pt x="3269" y="533400"/>
                </a:cubicBezTo>
                <a:cubicBezTo>
                  <a:pt x="28669" y="317500"/>
                  <a:pt x="384269" y="0"/>
                  <a:pt x="384269" y="0"/>
                </a:cubicBezTo>
              </a:path>
            </a:pathLst>
          </a:custGeom>
          <a:noFill/>
          <a:ln w="28575">
            <a:solidFill>
              <a:srgbClr val="00F6FF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0600" y="5743317"/>
            <a:ext cx="2590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20631" y="4981317"/>
            <a:ext cx="384269" cy="857250"/>
          </a:xfrm>
          <a:custGeom>
            <a:avLst/>
            <a:gdLst>
              <a:gd name="connsiteX0" fmla="*/ 231869 w 384269"/>
              <a:gd name="connsiteY0" fmla="*/ 1295400 h 1295400"/>
              <a:gd name="connsiteX1" fmla="*/ 3269 w 384269"/>
              <a:gd name="connsiteY1" fmla="*/ 533400 h 1295400"/>
              <a:gd name="connsiteX2" fmla="*/ 384269 w 384269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269" h="1295400">
                <a:moveTo>
                  <a:pt x="231869" y="1295400"/>
                </a:moveTo>
                <a:cubicBezTo>
                  <a:pt x="104869" y="1022350"/>
                  <a:pt x="-22131" y="749300"/>
                  <a:pt x="3269" y="533400"/>
                </a:cubicBezTo>
                <a:cubicBezTo>
                  <a:pt x="28669" y="317500"/>
                  <a:pt x="384269" y="0"/>
                  <a:pt x="384269" y="0"/>
                </a:cubicBezTo>
              </a:path>
            </a:pathLst>
          </a:custGeom>
          <a:noFill/>
          <a:ln w="28575">
            <a:solidFill>
              <a:srgbClr val="00F6FF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9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Limits of Static Scheduling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42242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335967"/>
            <a:ext cx="8839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load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	# increment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0($s1)		# store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0($s2)     	# load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+1		# increment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0($s2)		# store B</a:t>
            </a: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ALU/branch slot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lw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 </a:t>
            </a:r>
            <a:r>
              <a:rPr lang="en-AU" sz="2000" dirty="0">
                <a:solidFill>
                  <a:srgbClr val="00F6FF"/>
                </a:solidFill>
                <a:latin typeface="Consolas" pitchFamily="49" charset="0"/>
              </a:rPr>
              <a:t>$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0($s2)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2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>
                <a:solidFill>
                  <a:srgbClr val="00F6FF"/>
                </a:solidFill>
                <a:latin typeface="Consolas" pitchFamily="49" charset="0"/>
              </a:rPr>
              <a:t>$t1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, </a:t>
            </a:r>
            <a:r>
              <a:rPr lang="en-AU" sz="2000" dirty="0">
                <a:solidFill>
                  <a:srgbClr val="00F6FF"/>
                </a:solidFill>
                <a:latin typeface="Consolas" pitchFamily="49" charset="0"/>
              </a:rPr>
              <a:t>$t1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, +1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$t0,  0($s1)	4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sw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 </a:t>
            </a:r>
            <a:r>
              <a:rPr lang="en-AU" sz="2000" dirty="0">
                <a:solidFill>
                  <a:srgbClr val="00F6FF"/>
                </a:solidFill>
                <a:latin typeface="Consolas" pitchFamily="49" charset="0"/>
              </a:rPr>
              <a:t>$t1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,  0($s2)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953780"/>
            <a:ext cx="925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Problem: What if $s1 and $s2 are equal (</a:t>
            </a:r>
            <a:r>
              <a:rPr lang="en-US" sz="2800" b="1" i="1" dirty="0" smtClean="0">
                <a:solidFill>
                  <a:srgbClr val="00F6FF"/>
                </a:solidFill>
                <a:latin typeface="Calibri" pitchFamily="34" charset="0"/>
                <a:cs typeface="Calibri" pitchFamily="34" charset="0"/>
              </a:rPr>
              <a:t>aliasing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)? Won’t work</a:t>
            </a:r>
          </a:p>
        </p:txBody>
      </p:sp>
      <p:sp>
        <p:nvSpPr>
          <p:cNvPr id="8" name="Oval 7"/>
          <p:cNvSpPr/>
          <p:nvPr/>
        </p:nvSpPr>
        <p:spPr>
          <a:xfrm>
            <a:off x="2895600" y="1335967"/>
            <a:ext cx="609600" cy="396875"/>
          </a:xfrm>
          <a:prstGeom prst="ellipse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95600" y="2266242"/>
            <a:ext cx="609600" cy="396875"/>
          </a:xfrm>
          <a:prstGeom prst="ellipse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4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Multiple Issue</a:t>
            </a:r>
            <a:endParaRPr lang="en-AU" dirty="0"/>
          </a:p>
        </p:txBody>
      </p:sp>
      <p:sp>
        <p:nvSpPr>
          <p:cNvPr id="5137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838200"/>
            <a:ext cx="86868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a.k.a. </a:t>
            </a:r>
            <a:r>
              <a:rPr lang="en-US" dirty="0" err="1" smtClean="0">
                <a:solidFill>
                  <a:srgbClr val="00F6FF"/>
                </a:solidFill>
              </a:rPr>
              <a:t>SuperScalar</a:t>
            </a:r>
            <a:r>
              <a:rPr lang="en-US" dirty="0" smtClean="0">
                <a:solidFill>
                  <a:srgbClr val="00F6FF"/>
                </a:solidFill>
              </a:rPr>
              <a:t> Processor </a:t>
            </a:r>
          </a:p>
          <a:p>
            <a:r>
              <a:rPr lang="en-US" dirty="0" smtClean="0"/>
              <a:t>CPU examines instruction stream and chooses multiple instructions to issue each cycle</a:t>
            </a:r>
          </a:p>
          <a:p>
            <a:pPr lvl="1"/>
            <a:r>
              <a:rPr lang="en-US" dirty="0" smtClean="0"/>
              <a:t>Compiler can help by reordering instructions….</a:t>
            </a:r>
          </a:p>
          <a:p>
            <a:pPr lvl="1"/>
            <a:r>
              <a:rPr lang="en-US" dirty="0" smtClean="0"/>
              <a:t>… but CPU is responsible for resolving hazards</a:t>
            </a:r>
          </a:p>
        </p:txBody>
      </p:sp>
    </p:spTree>
    <p:extLst>
      <p:ext uri="{BB962C8B-B14F-4D97-AF65-F5344CB8AC3E}">
        <p14:creationId xmlns:p14="http://schemas.microsoft.com/office/powerpoint/2010/main" val="203055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Multiple Issue</a:t>
            </a:r>
            <a:endParaRPr lang="en-AU" dirty="0"/>
          </a:p>
        </p:txBody>
      </p:sp>
      <p:sp>
        <p:nvSpPr>
          <p:cNvPr id="5137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838200"/>
            <a:ext cx="86868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a.k.a. </a:t>
            </a:r>
            <a:r>
              <a:rPr lang="en-US" dirty="0" err="1" smtClean="0">
                <a:solidFill>
                  <a:srgbClr val="00F6FF"/>
                </a:solidFill>
              </a:rPr>
              <a:t>SuperScalar</a:t>
            </a:r>
            <a:r>
              <a:rPr lang="en-US" dirty="0" smtClean="0">
                <a:solidFill>
                  <a:srgbClr val="00F6FF"/>
                </a:solidFill>
              </a:rPr>
              <a:t> Processor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F6FF"/>
                </a:solidFill>
              </a:rPr>
              <a:t>Speculation/Out-of-order Execution</a:t>
            </a:r>
          </a:p>
          <a:p>
            <a:pPr lvl="1"/>
            <a:r>
              <a:rPr lang="en-US" dirty="0" smtClean="0"/>
              <a:t>Execute instructions as early as possible</a:t>
            </a:r>
          </a:p>
          <a:p>
            <a:pPr lvl="1"/>
            <a:r>
              <a:rPr lang="en-US" dirty="0" smtClean="0"/>
              <a:t>Aggressive register renaming</a:t>
            </a:r>
          </a:p>
          <a:p>
            <a:pPr lvl="1"/>
            <a:r>
              <a:rPr lang="en-US" dirty="0" smtClean="0"/>
              <a:t>Guess results of branches, loads, etc.</a:t>
            </a:r>
          </a:p>
          <a:p>
            <a:pPr lvl="1"/>
            <a:r>
              <a:rPr lang="en-US" dirty="0" smtClean="0"/>
              <a:t>Roll back if guesses were wrong</a:t>
            </a:r>
          </a:p>
          <a:p>
            <a:pPr lvl="1"/>
            <a:r>
              <a:rPr lang="en-US" dirty="0" smtClean="0"/>
              <a:t>Don’t commit results until all previous </a:t>
            </a:r>
            <a:r>
              <a:rPr lang="en-US" dirty="0" err="1" smtClean="0"/>
              <a:t>insts</a:t>
            </a:r>
            <a:r>
              <a:rPr lang="en-US" dirty="0" smtClean="0"/>
              <a:t>. are retired</a:t>
            </a:r>
          </a:p>
        </p:txBody>
      </p:sp>
    </p:spTree>
    <p:extLst>
      <p:ext uri="{BB962C8B-B14F-4D97-AF65-F5344CB8AC3E}">
        <p14:creationId xmlns:p14="http://schemas.microsoft.com/office/powerpoint/2010/main" val="237686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Dynamic Multiple Issue</a:t>
            </a:r>
          </a:p>
        </p:txBody>
      </p:sp>
      <p:sp>
        <p:nvSpPr>
          <p:cNvPr id="51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65060" name="Picture 4" descr="f04-72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1508125"/>
            <a:ext cx="6550025" cy="4268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5186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improve performance?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305800" cy="563880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We have looked at 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Pipelining</a:t>
            </a:r>
          </a:p>
          <a:p>
            <a:pPr lvl="1" indent="0">
              <a:buNone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To speed up: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Deeper pipelining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Make the clock run faster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Parallelism</a:t>
            </a:r>
          </a:p>
          <a:p>
            <a:pPr marL="1600200" lvl="2" indent="-457200">
              <a:buFont typeface="Arial"/>
              <a:buChar char="•"/>
            </a:pPr>
            <a:r>
              <a:rPr lang="en-US" dirty="0" smtClean="0"/>
              <a:t>Not a luxury, a necessity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6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dynamic scheduling?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handle unpredictable stalls</a:t>
            </a:r>
          </a:p>
          <a:p>
            <a:r>
              <a:rPr lang="en-US" dirty="0"/>
              <a:t>	</a:t>
            </a:r>
            <a:r>
              <a:rPr lang="en-US" dirty="0" smtClean="0"/>
              <a:t>Like cache misses</a:t>
            </a:r>
          </a:p>
          <a:p>
            <a:endParaRPr lang="en-US" dirty="0"/>
          </a:p>
          <a:p>
            <a:r>
              <a:rPr lang="en-US" dirty="0" smtClean="0"/>
              <a:t>Hides details of pipeline from applications</a:t>
            </a:r>
          </a:p>
          <a:p>
            <a:r>
              <a:rPr lang="en-US" dirty="0"/>
              <a:t>	</a:t>
            </a:r>
            <a:r>
              <a:rPr lang="en-US" dirty="0" smtClean="0"/>
              <a:t>Abstraction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10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Does Multiple Issue Work?</a:t>
            </a:r>
            <a:endParaRPr lang="en-AU"/>
          </a:p>
        </p:txBody>
      </p:sp>
      <p:sp>
        <p:nvSpPr>
          <p:cNvPr id="51558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F6FF"/>
                </a:solidFill>
              </a:rPr>
              <a:t>Q: Does multiple issue / ILP work?</a:t>
            </a:r>
          </a:p>
          <a:p>
            <a:r>
              <a:rPr lang="en-US" dirty="0" smtClean="0"/>
              <a:t>A: Kind of… but not as much as we’d like</a:t>
            </a:r>
          </a:p>
          <a:p>
            <a:r>
              <a:rPr lang="en-US" dirty="0" smtClean="0"/>
              <a:t>Limiting factors?</a:t>
            </a:r>
          </a:p>
          <a:p>
            <a:pPr lvl="1"/>
            <a:r>
              <a:rPr lang="en-US" dirty="0" smtClean="0"/>
              <a:t>Programs dependencies</a:t>
            </a:r>
          </a:p>
          <a:p>
            <a:pPr lvl="1"/>
            <a:r>
              <a:rPr lang="en-US" dirty="0" smtClean="0"/>
              <a:t>Hard to detect dependencies </a:t>
            </a:r>
            <a:r>
              <a:rPr lang="en-US" dirty="0" smtClean="0">
                <a:sym typeface="Wingdings" pitchFamily="2" charset="2"/>
              </a:rPr>
              <a:t> be conservative</a:t>
            </a:r>
            <a:endParaRPr lang="en-US" dirty="0" smtClean="0"/>
          </a:p>
          <a:p>
            <a:pPr lvl="2"/>
            <a:r>
              <a:rPr lang="en-US" dirty="0" smtClean="0"/>
              <a:t>e.g. Pointer Aliasing: A[0] += 1; B[0] *= 2;</a:t>
            </a:r>
          </a:p>
          <a:p>
            <a:pPr lvl="1"/>
            <a:r>
              <a:rPr lang="en-US" dirty="0" smtClean="0"/>
              <a:t>Hard to expose parallelism</a:t>
            </a:r>
          </a:p>
          <a:p>
            <a:pPr lvl="2"/>
            <a:r>
              <a:rPr lang="en-US" dirty="0" smtClean="0"/>
              <a:t>Can only issue a few instructions ahead of PC</a:t>
            </a:r>
          </a:p>
          <a:p>
            <a:pPr lvl="1"/>
            <a:r>
              <a:rPr lang="en-US" dirty="0" smtClean="0"/>
              <a:t>Structural limits</a:t>
            </a:r>
          </a:p>
          <a:p>
            <a:pPr lvl="2"/>
            <a:r>
              <a:rPr lang="en-US" dirty="0" smtClean="0"/>
              <a:t>Memory delays and limited bandwidth</a:t>
            </a:r>
          </a:p>
          <a:p>
            <a:pPr lvl="1"/>
            <a:r>
              <a:rPr lang="en-US" dirty="0" smtClean="0"/>
              <a:t>Hard to keep pipelines full</a:t>
            </a:r>
          </a:p>
        </p:txBody>
      </p:sp>
    </p:spTree>
    <p:extLst>
      <p:ext uri="{BB962C8B-B14F-4D97-AF65-F5344CB8AC3E}">
        <p14:creationId xmlns:p14="http://schemas.microsoft.com/office/powerpoint/2010/main" val="360826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Moore’s Law</a:t>
            </a:r>
            <a:endParaRPr lang="en-US"/>
          </a:p>
        </p:txBody>
      </p:sp>
      <p:pic>
        <p:nvPicPr>
          <p:cNvPr id="4994052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/>
          <a:srcRect l="19218" t="28504" r="32813" b="15264"/>
          <a:stretch>
            <a:fillRect/>
          </a:stretch>
        </p:blipFill>
        <p:spPr bwMode="auto">
          <a:xfrm>
            <a:off x="76201" y="76199"/>
            <a:ext cx="8991600" cy="658790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</p:pic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>
            <a:off x="4343400" y="28956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486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1" name="Rectangle 10"/>
          <p:cNvSpPr/>
          <p:nvPr>
            <p:custDataLst>
              <p:tags r:id="rId4"/>
            </p:custDataLst>
          </p:nvPr>
        </p:nvSpPr>
        <p:spPr>
          <a:xfrm>
            <a:off x="3429000" y="37338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286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>
            <p:custDataLst>
              <p:tags r:id="rId5"/>
            </p:custDataLst>
          </p:nvPr>
        </p:nvSpPr>
        <p:spPr>
          <a:xfrm>
            <a:off x="3684234" y="4446234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8088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3" name="Rectangle 12"/>
          <p:cNvSpPr/>
          <p:nvPr>
            <p:custDataLst>
              <p:tags r:id="rId6"/>
            </p:custDataLst>
          </p:nvPr>
        </p:nvSpPr>
        <p:spPr>
          <a:xfrm>
            <a:off x="3048000" y="5029200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8080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>
            <p:custDataLst>
              <p:tags r:id="rId7"/>
            </p:custDataLst>
          </p:nvPr>
        </p:nvSpPr>
        <p:spPr>
          <a:xfrm>
            <a:off x="2743200" y="5334000"/>
            <a:ext cx="645112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8008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5" name="Rectangle 14"/>
          <p:cNvSpPr/>
          <p:nvPr>
            <p:custDataLst>
              <p:tags r:id="rId8"/>
            </p:custDataLst>
          </p:nvPr>
        </p:nvSpPr>
        <p:spPr>
          <a:xfrm>
            <a:off x="1828800" y="5334000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4004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>
            <p:custDataLst>
              <p:tags r:id="rId9"/>
            </p:custDataLst>
          </p:nvPr>
        </p:nvSpPr>
        <p:spPr>
          <a:xfrm>
            <a:off x="3810000" y="34290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386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7" name="Rectangle 16"/>
          <p:cNvSpPr/>
          <p:nvPr>
            <p:custDataLst>
              <p:tags r:id="rId10"/>
            </p:custDataLst>
          </p:nvPr>
        </p:nvSpPr>
        <p:spPr>
          <a:xfrm>
            <a:off x="5562600" y="2743200"/>
            <a:ext cx="1143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Pentium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8" name="Rectangle 17"/>
          <p:cNvSpPr/>
          <p:nvPr>
            <p:custDataLst>
              <p:tags r:id="rId11"/>
            </p:custDataLst>
          </p:nvPr>
        </p:nvSpPr>
        <p:spPr>
          <a:xfrm>
            <a:off x="7579312" y="1600200"/>
            <a:ext cx="914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Atom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9" name="Rectangle 18"/>
          <p:cNvSpPr/>
          <p:nvPr>
            <p:custDataLst>
              <p:tags r:id="rId12"/>
            </p:custDataLst>
          </p:nvPr>
        </p:nvSpPr>
        <p:spPr>
          <a:xfrm>
            <a:off x="5947302" y="1591322"/>
            <a:ext cx="407634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P4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>
            <p:custDataLst>
              <p:tags r:id="rId13"/>
            </p:custDataLst>
          </p:nvPr>
        </p:nvSpPr>
        <p:spPr>
          <a:xfrm>
            <a:off x="5410200" y="1143000"/>
            <a:ext cx="1371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Itanium 2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1" name="Rectangle 20"/>
          <p:cNvSpPr/>
          <p:nvPr>
            <p:custDataLst>
              <p:tags r:id="rId14"/>
            </p:custDataLst>
          </p:nvPr>
        </p:nvSpPr>
        <p:spPr>
          <a:xfrm>
            <a:off x="6907566" y="1353844"/>
            <a:ext cx="4572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K8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>
            <p:custDataLst>
              <p:tags r:id="rId15"/>
            </p:custDataLst>
          </p:nvPr>
        </p:nvSpPr>
        <p:spPr>
          <a:xfrm>
            <a:off x="7467600" y="7620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K10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3" name="Rectangle 22"/>
          <p:cNvSpPr/>
          <p:nvPr>
            <p:custDataLst>
              <p:tags r:id="rId16"/>
            </p:custDataLst>
          </p:nvPr>
        </p:nvSpPr>
        <p:spPr>
          <a:xfrm>
            <a:off x="4191000" y="228600"/>
            <a:ext cx="2971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Dual-core Itanium 2</a:t>
            </a:r>
            <a:endParaRPr lang="en-US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7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78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Power Efficiency</a:t>
            </a:r>
            <a:endParaRPr lang="en-AU"/>
          </a:p>
        </p:txBody>
      </p:sp>
      <p:sp>
        <p:nvSpPr>
          <p:cNvPr id="51578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838200"/>
            <a:ext cx="8686800" cy="1905000"/>
          </a:xfrm>
        </p:spPr>
        <p:txBody>
          <a:bodyPr/>
          <a:lstStyle/>
          <a:p>
            <a:r>
              <a:rPr lang="en-US" dirty="0" smtClean="0">
                <a:solidFill>
                  <a:srgbClr val="00F6FF"/>
                </a:solidFill>
              </a:rPr>
              <a:t>Q: Does multiple issue / ILP cost much?</a:t>
            </a:r>
          </a:p>
          <a:p>
            <a:r>
              <a:rPr lang="en-AU" dirty="0" smtClean="0"/>
              <a:t>A: Yes. Dynamic issue &amp; speculation requires power</a:t>
            </a: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685800" y="6172200"/>
            <a:ext cx="7026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AU" sz="3200" dirty="0" smtClean="0">
                <a:solidFill>
                  <a:schemeClr val="bg1"/>
                </a:solidFill>
              </a:rPr>
              <a:t>Multiple simpler cores may be better?</a:t>
            </a:r>
            <a:endParaRPr lang="en-AU" sz="3200" dirty="0">
              <a:solidFill>
                <a:schemeClr val="bg1"/>
              </a:solidFill>
            </a:endParaRPr>
          </a:p>
        </p:txBody>
      </p:sp>
      <p:pic>
        <p:nvPicPr>
          <p:cNvPr id="3" name="Picture 2" descr="Screen Shot 2014-04-16 at 10.33.1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39" y="2438400"/>
            <a:ext cx="881216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8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4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Why Multicore?</a:t>
            </a:r>
            <a:endParaRPr lang="en-US"/>
          </a:p>
        </p:txBody>
      </p:sp>
      <p:sp>
        <p:nvSpPr>
          <p:cNvPr id="5004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6FF"/>
                </a:solidFill>
              </a:rPr>
              <a:t>Moore’s law</a:t>
            </a:r>
          </a:p>
          <a:p>
            <a:pPr lvl="1"/>
            <a:r>
              <a:rPr lang="en-US" dirty="0" smtClean="0"/>
              <a:t>A law about transistors</a:t>
            </a:r>
          </a:p>
          <a:p>
            <a:pPr lvl="1"/>
            <a:r>
              <a:rPr lang="en-US" dirty="0" smtClean="0"/>
              <a:t>Smaller means more transistors per die</a:t>
            </a:r>
          </a:p>
          <a:p>
            <a:pPr lvl="1"/>
            <a:r>
              <a:rPr lang="en-US" dirty="0" smtClean="0"/>
              <a:t>And smaller means faster too</a:t>
            </a:r>
          </a:p>
          <a:p>
            <a:endParaRPr lang="en-US" dirty="0" smtClean="0"/>
          </a:p>
          <a:p>
            <a:r>
              <a:rPr lang="en-US" dirty="0" smtClean="0"/>
              <a:t>But: need to worry about power too…</a:t>
            </a:r>
          </a:p>
        </p:txBody>
      </p:sp>
    </p:spTree>
    <p:extLst>
      <p:ext uri="{BB962C8B-B14F-4D97-AF65-F5344CB8AC3E}">
        <p14:creationId xmlns:p14="http://schemas.microsoft.com/office/powerpoint/2010/main" val="2381401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4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Wall</a:t>
            </a:r>
            <a:endParaRPr lang="en-US" dirty="0"/>
          </a:p>
        </p:txBody>
      </p:sp>
      <p:sp>
        <p:nvSpPr>
          <p:cNvPr id="5004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838200"/>
            <a:ext cx="8153400" cy="5638800"/>
          </a:xfrm>
        </p:spPr>
        <p:txBody>
          <a:bodyPr>
            <a:normAutofit/>
          </a:bodyPr>
          <a:lstStyle/>
          <a:p>
            <a:r>
              <a:rPr lang="en-AU" dirty="0" smtClean="0"/>
              <a:t>Power = capacitance * voltage</a:t>
            </a:r>
            <a:r>
              <a:rPr lang="en-AU" baseline="30000" dirty="0" smtClean="0"/>
              <a:t>2</a:t>
            </a:r>
            <a:r>
              <a:rPr lang="en-AU" dirty="0" smtClean="0"/>
              <a:t> * frequency</a:t>
            </a:r>
          </a:p>
          <a:p>
            <a:r>
              <a:rPr lang="en-AU" dirty="0" smtClean="0"/>
              <a:t>           approx. </a:t>
            </a:r>
            <a:r>
              <a:rPr lang="en-AU" dirty="0"/>
              <a:t>capacitance * </a:t>
            </a:r>
            <a:r>
              <a:rPr lang="en-AU" dirty="0" smtClean="0"/>
              <a:t>voltage</a:t>
            </a:r>
            <a:r>
              <a:rPr lang="en-AU" baseline="30000" dirty="0" smtClean="0"/>
              <a:t>3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Reducing voltage helps (a lot)</a:t>
            </a:r>
          </a:p>
          <a:p>
            <a:r>
              <a:rPr lang="en-AU" dirty="0" smtClean="0"/>
              <a:t>Better cooling helps</a:t>
            </a:r>
          </a:p>
          <a:p>
            <a:endParaRPr lang="en-AU" dirty="0" smtClean="0"/>
          </a:p>
          <a:p>
            <a:r>
              <a:rPr lang="en-AU" dirty="0" smtClean="0"/>
              <a:t>The </a:t>
            </a:r>
            <a:r>
              <a:rPr lang="en-AU" dirty="0" smtClean="0">
                <a:solidFill>
                  <a:srgbClr val="00F6FF"/>
                </a:solidFill>
              </a:rPr>
              <a:t>power wall</a:t>
            </a:r>
          </a:p>
          <a:p>
            <a:pPr lvl="1"/>
            <a:r>
              <a:rPr lang="en-AU" dirty="0" smtClean="0"/>
              <a:t>We can’t reduce voltage further - leakage</a:t>
            </a:r>
          </a:p>
          <a:p>
            <a:pPr lvl="1"/>
            <a:r>
              <a:rPr lang="en-AU" dirty="0" smtClean="0"/>
              <a:t>We can’t remove more heat</a:t>
            </a:r>
          </a:p>
        </p:txBody>
      </p:sp>
    </p:spTree>
    <p:extLst>
      <p:ext uri="{BB962C8B-B14F-4D97-AF65-F5344CB8AC3E}">
        <p14:creationId xmlns:p14="http://schemas.microsoft.com/office/powerpoint/2010/main" val="3627625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Limits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838200"/>
            <a:ext cx="8458200" cy="597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76400" y="4495800"/>
            <a:ext cx="1530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Hot Plate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76400" y="50292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6400" y="1981200"/>
            <a:ext cx="2202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Rocket Nozzle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676400" y="25146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76400" y="2895600"/>
            <a:ext cx="251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Nuclear Reactor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676400" y="34290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89598" y="1305580"/>
            <a:ext cx="2272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Surface of Sun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676400" y="13716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mond 14"/>
          <p:cNvSpPr/>
          <p:nvPr/>
        </p:nvSpPr>
        <p:spPr>
          <a:xfrm>
            <a:off x="8001000" y="3962400"/>
            <a:ext cx="152400" cy="152400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843005" y="4048780"/>
            <a:ext cx="919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Xeon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62600" y="5715000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180nm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638800" y="4310390"/>
            <a:ext cx="0" cy="216661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24800" y="5748010"/>
            <a:ext cx="102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32nm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001000" y="2667000"/>
            <a:ext cx="0" cy="3843010"/>
          </a:xfrm>
          <a:prstGeom prst="line">
            <a:avLst/>
          </a:prstGeom>
          <a:ln w="28575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663292" y="3846114"/>
            <a:ext cx="7137808" cy="2432821"/>
          </a:xfrm>
          <a:custGeom>
            <a:avLst/>
            <a:gdLst>
              <a:gd name="connsiteX0" fmla="*/ 298858 w 7137808"/>
              <a:gd name="connsiteY0" fmla="*/ 2326086 h 2432821"/>
              <a:gd name="connsiteX1" fmla="*/ 317908 w 7137808"/>
              <a:gd name="connsiteY1" fmla="*/ 2249886 h 2432821"/>
              <a:gd name="connsiteX2" fmla="*/ 3556408 w 7137808"/>
              <a:gd name="connsiteY2" fmla="*/ 630636 h 2432821"/>
              <a:gd name="connsiteX3" fmla="*/ 5251858 w 7137808"/>
              <a:gd name="connsiteY3" fmla="*/ 97236 h 2432821"/>
              <a:gd name="connsiteX4" fmla="*/ 7137808 w 7137808"/>
              <a:gd name="connsiteY4" fmla="*/ 1986 h 243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7808" h="2432821">
                <a:moveTo>
                  <a:pt x="298858" y="2326086"/>
                </a:moveTo>
                <a:cubicBezTo>
                  <a:pt x="36920" y="2429273"/>
                  <a:pt x="-225017" y="2532461"/>
                  <a:pt x="317908" y="2249886"/>
                </a:cubicBezTo>
                <a:cubicBezTo>
                  <a:pt x="860833" y="1967311"/>
                  <a:pt x="2734083" y="989411"/>
                  <a:pt x="3556408" y="630636"/>
                </a:cubicBezTo>
                <a:cubicBezTo>
                  <a:pt x="4378733" y="271861"/>
                  <a:pt x="4654958" y="202011"/>
                  <a:pt x="5251858" y="97236"/>
                </a:cubicBezTo>
                <a:cubicBezTo>
                  <a:pt x="5848758" y="-7539"/>
                  <a:pt x="6493283" y="-2777"/>
                  <a:pt x="7137808" y="1986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6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7" grpId="0"/>
      <p:bldP spid="19" grpId="0"/>
      <p:bldP spid="15" grpId="0" animBg="1"/>
      <p:bldP spid="16" grpId="0"/>
      <p:bldP spid="2" grpId="0"/>
      <p:bldP spid="21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Multicore? 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2209800" y="2667000"/>
            <a:ext cx="182880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2209800" y="3200400"/>
            <a:ext cx="18288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990600" y="30480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4003587" y="26670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1.0x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4003587" y="3200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1.0x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152400" y="25908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6248400" y="2971800"/>
            <a:ext cx="1837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>
          <a:xfrm>
            <a:off x="2209800" y="1371600"/>
            <a:ext cx="219456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990600" y="17526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14" name="TextBox 13"/>
          <p:cNvSpPr txBox="1"/>
          <p:nvPr>
            <p:custDataLst>
              <p:tags r:id="rId11"/>
            </p:custDataLst>
          </p:nvPr>
        </p:nvSpPr>
        <p:spPr>
          <a:xfrm>
            <a:off x="4384587" y="13716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1.2x</a:t>
            </a:r>
          </a:p>
        </p:txBody>
      </p:sp>
      <p:sp>
        <p:nvSpPr>
          <p:cNvPr id="15" name="TextBox 14"/>
          <p:cNvSpPr txBox="1"/>
          <p:nvPr>
            <p:custDataLst>
              <p:tags r:id="rId12"/>
            </p:custDataLst>
          </p:nvPr>
        </p:nvSpPr>
        <p:spPr>
          <a:xfrm>
            <a:off x="5375187" y="19050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1.7x</a:t>
            </a:r>
          </a:p>
        </p:txBody>
      </p:sp>
      <p:sp>
        <p:nvSpPr>
          <p:cNvPr id="16" name="TextBox 15"/>
          <p:cNvSpPr txBox="1"/>
          <p:nvPr>
            <p:custDataLst>
              <p:tags r:id="rId13"/>
            </p:custDataLst>
          </p:nvPr>
        </p:nvSpPr>
        <p:spPr>
          <a:xfrm>
            <a:off x="152400" y="12954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7" name="TextBox 16"/>
          <p:cNvSpPr txBox="1"/>
          <p:nvPr>
            <p:custDataLst>
              <p:tags r:id="rId14"/>
            </p:custDataLst>
          </p:nvPr>
        </p:nvSpPr>
        <p:spPr>
          <a:xfrm>
            <a:off x="6212018" y="1408093"/>
            <a:ext cx="2855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Overclocked</a:t>
            </a:r>
            <a:r>
              <a:rPr lang="en-US" sz="2800" dirty="0" smtClean="0">
                <a:solidFill>
                  <a:schemeClr val="bg1"/>
                </a:solidFill>
              </a:rPr>
              <a:t> +20%</a:t>
            </a:r>
          </a:p>
        </p:txBody>
      </p:sp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2209800" y="1905000"/>
            <a:ext cx="32004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0" name="Rectangle 19"/>
          <p:cNvSpPr/>
          <p:nvPr>
            <p:custDataLst>
              <p:tags r:id="rId16"/>
            </p:custDataLst>
          </p:nvPr>
        </p:nvSpPr>
        <p:spPr>
          <a:xfrm>
            <a:off x="2209800" y="3962400"/>
            <a:ext cx="146304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1" name="Rectangle 20"/>
          <p:cNvSpPr/>
          <p:nvPr>
            <p:custDataLst>
              <p:tags r:id="rId17"/>
            </p:custDataLst>
          </p:nvPr>
        </p:nvSpPr>
        <p:spPr>
          <a:xfrm>
            <a:off x="2209800" y="4495800"/>
            <a:ext cx="9144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2" name="TextBox 21"/>
          <p:cNvSpPr txBox="1"/>
          <p:nvPr>
            <p:custDataLst>
              <p:tags r:id="rId18"/>
            </p:custDataLst>
          </p:nvPr>
        </p:nvSpPr>
        <p:spPr>
          <a:xfrm>
            <a:off x="990600" y="43434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23" name="TextBox 22"/>
          <p:cNvSpPr txBox="1"/>
          <p:nvPr>
            <p:custDataLst>
              <p:tags r:id="rId19"/>
            </p:custDataLst>
          </p:nvPr>
        </p:nvSpPr>
        <p:spPr>
          <a:xfrm>
            <a:off x="3657600" y="3962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0.8x</a:t>
            </a:r>
          </a:p>
        </p:txBody>
      </p: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>
          <a:xfrm>
            <a:off x="3089187" y="4495800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0.51x</a:t>
            </a:r>
          </a:p>
        </p:txBody>
      </p: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>
          <a:xfrm>
            <a:off x="152400" y="38862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>
          <a:xfrm>
            <a:off x="6096000" y="4038600"/>
            <a:ext cx="3000373" cy="95410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Underclocked</a:t>
            </a:r>
            <a:r>
              <a:rPr lang="en-US" sz="2800" dirty="0" smtClean="0">
                <a:solidFill>
                  <a:schemeClr val="bg1"/>
                </a:solidFill>
              </a:rPr>
              <a:t> -20%</a:t>
            </a:r>
          </a:p>
        </p:txBody>
      </p:sp>
      <p:sp>
        <p:nvSpPr>
          <p:cNvPr id="29" name="Rectangle 28"/>
          <p:cNvSpPr/>
          <p:nvPr>
            <p:custDataLst>
              <p:tags r:id="rId23"/>
            </p:custDataLst>
          </p:nvPr>
        </p:nvSpPr>
        <p:spPr>
          <a:xfrm>
            <a:off x="3657600" y="3962400"/>
            <a:ext cx="146304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/>
          </a:p>
        </p:txBody>
      </p:sp>
      <p:sp>
        <p:nvSpPr>
          <p:cNvPr id="30" name="Rectangle 29"/>
          <p:cNvSpPr/>
          <p:nvPr>
            <p:custDataLst>
              <p:tags r:id="rId24"/>
            </p:custDataLst>
          </p:nvPr>
        </p:nvSpPr>
        <p:spPr>
          <a:xfrm>
            <a:off x="3124200" y="4495800"/>
            <a:ext cx="91440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31" name="TextBox 30"/>
          <p:cNvSpPr txBox="1"/>
          <p:nvPr>
            <p:custDataLst>
              <p:tags r:id="rId25"/>
            </p:custDataLst>
          </p:nvPr>
        </p:nvSpPr>
        <p:spPr>
          <a:xfrm>
            <a:off x="5105400" y="3962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1.6x</a:t>
            </a:r>
          </a:p>
        </p:txBody>
      </p:sp>
      <p:sp>
        <p:nvSpPr>
          <p:cNvPr id="32" name="TextBox 31"/>
          <p:cNvSpPr txBox="1"/>
          <p:nvPr>
            <p:custDataLst>
              <p:tags r:id="rId26"/>
            </p:custDataLst>
          </p:nvPr>
        </p:nvSpPr>
        <p:spPr>
          <a:xfrm>
            <a:off x="4038600" y="4495800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1.02x</a:t>
            </a:r>
          </a:p>
        </p:txBody>
      </p:sp>
      <p:sp>
        <p:nvSpPr>
          <p:cNvPr id="33" name="TextBox 32"/>
          <p:cNvSpPr txBox="1"/>
          <p:nvPr>
            <p:custDataLst>
              <p:tags r:id="rId27"/>
            </p:custDataLst>
          </p:nvPr>
        </p:nvSpPr>
        <p:spPr>
          <a:xfrm>
            <a:off x="6096000" y="4038600"/>
            <a:ext cx="3000373" cy="95410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Dual-Core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Underclocked</a:t>
            </a:r>
            <a:r>
              <a:rPr lang="en-US" sz="2800" dirty="0" smtClean="0">
                <a:solidFill>
                  <a:schemeClr val="bg1"/>
                </a:solidFill>
              </a:rPr>
              <a:t> -20%</a:t>
            </a:r>
          </a:p>
        </p:txBody>
      </p:sp>
    </p:spTree>
    <p:extLst>
      <p:ext uri="{BB962C8B-B14F-4D97-AF65-F5344CB8AC3E}">
        <p14:creationId xmlns:p14="http://schemas.microsoft.com/office/powerpoint/2010/main" val="3273976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5" grpId="0"/>
      <p:bldP spid="16" grpId="0"/>
      <p:bldP spid="17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animBg="1"/>
      <p:bldP spid="29" grpId="0" animBg="1"/>
      <p:bldP spid="30" grpId="0" animBg="1"/>
      <p:bldP spid="31" grpId="0"/>
      <p:bldP spid="32" grpId="0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8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Inside the Processor</a:t>
            </a:r>
            <a:endParaRPr lang="en-AU"/>
          </a:p>
        </p:txBody>
      </p:sp>
      <p:sp>
        <p:nvSpPr>
          <p:cNvPr id="5008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AMD Barcelona Quad-Core: 4 processor cores</a:t>
            </a:r>
            <a:endParaRPr lang="en-US" dirty="0"/>
          </a:p>
        </p:txBody>
      </p:sp>
      <p:pic>
        <p:nvPicPr>
          <p:cNvPr id="7" name="Picture 4" descr="f01-09-P37449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91" y="1905000"/>
            <a:ext cx="8907709" cy="40344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4343400" y="1752600"/>
            <a:ext cx="533400" cy="4572000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743200" y="2438400"/>
            <a:ext cx="1295400" cy="1295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38200" y="2438400"/>
            <a:ext cx="1295400" cy="1295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743200" y="4419600"/>
            <a:ext cx="1295400" cy="1295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38200" y="4419600"/>
            <a:ext cx="1295400" cy="1295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42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1524000"/>
            <a:ext cx="801716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Inside the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638800"/>
          </a:xfrm>
        </p:spPr>
        <p:txBody>
          <a:bodyPr/>
          <a:lstStyle/>
          <a:p>
            <a:r>
              <a:rPr lang="en-US" dirty="0" smtClean="0"/>
              <a:t>Intel Nehalem Hex-Core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362200"/>
            <a:ext cx="6079108" cy="307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491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Instruction-Level Parallelism (ILP)</a:t>
            </a:r>
            <a:endParaRPr lang="en-AU"/>
          </a:p>
        </p:txBody>
      </p:sp>
      <p:sp>
        <p:nvSpPr>
          <p:cNvPr id="51353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990600"/>
            <a:ext cx="86868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Pipelining: execute multiple instructions in parallel</a:t>
            </a:r>
          </a:p>
          <a:p>
            <a:endParaRPr lang="en-US" dirty="0" smtClean="0"/>
          </a:p>
          <a:p>
            <a:r>
              <a:rPr lang="en-US" dirty="0" smtClean="0"/>
              <a:t>Q: How to get more </a:t>
            </a:r>
            <a:r>
              <a:rPr lang="en-US" dirty="0" smtClean="0">
                <a:solidFill>
                  <a:srgbClr val="00F6FF"/>
                </a:solidFill>
              </a:rPr>
              <a:t>instruction level parallelism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Deeper pipeline</a:t>
            </a:r>
          </a:p>
          <a:p>
            <a:pPr lvl="2"/>
            <a:r>
              <a:rPr lang="en-US" dirty="0" smtClean="0">
                <a:sym typeface="Symbol" pitchFamily="18" charset="2"/>
              </a:rPr>
              <a:t>E.g. 250MHz </a:t>
            </a:r>
            <a:r>
              <a:rPr lang="en-US" dirty="0">
                <a:sym typeface="Symbol" pitchFamily="18" charset="2"/>
              </a:rPr>
              <a:t>1-stage; 500Mhz 2-stage</a:t>
            </a:r>
            <a:r>
              <a:rPr lang="en-US" dirty="0" smtClean="0">
                <a:sym typeface="Symbol" pitchFamily="18" charset="2"/>
              </a:rPr>
              <a:t>; 1GHz </a:t>
            </a:r>
            <a:r>
              <a:rPr lang="en-US" dirty="0">
                <a:sym typeface="Symbol" pitchFamily="18" charset="2"/>
              </a:rPr>
              <a:t>4-stage; 4GHz </a:t>
            </a:r>
            <a:r>
              <a:rPr lang="en-US" dirty="0" smtClean="0">
                <a:sym typeface="Symbol" pitchFamily="18" charset="2"/>
              </a:rPr>
              <a:t>16-stage</a:t>
            </a:r>
          </a:p>
          <a:p>
            <a:pPr marL="914400" lvl="2" indent="0">
              <a:buNone/>
            </a:pPr>
            <a:endParaRPr lang="en-US" dirty="0">
              <a:sym typeface="Symbol" pitchFamily="18" charset="2"/>
            </a:endParaRPr>
          </a:p>
          <a:p>
            <a:r>
              <a:rPr lang="en-US" dirty="0" smtClean="0"/>
              <a:t>Pipeline depth limited by…</a:t>
            </a:r>
          </a:p>
          <a:p>
            <a:pPr lvl="2"/>
            <a:r>
              <a:rPr lang="en-US" dirty="0" smtClean="0"/>
              <a:t>max clock speed </a:t>
            </a:r>
          </a:p>
          <a:p>
            <a:pPr lvl="2"/>
            <a:r>
              <a:rPr lang="en-US" dirty="0" smtClean="0">
                <a:sym typeface="Symbol" pitchFamily="18" charset="2"/>
              </a:rPr>
              <a:t>min unit of work </a:t>
            </a:r>
            <a:r>
              <a:rPr lang="en-US" dirty="0"/>
              <a:t>(less work per stage </a:t>
            </a:r>
            <a:r>
              <a:rPr lang="en-US" dirty="0">
                <a:sym typeface="Symbol" pitchFamily="18" charset="2"/>
              </a:rPr>
              <a:t> shorter clock cycle</a:t>
            </a:r>
            <a:r>
              <a:rPr lang="en-US" dirty="0" smtClean="0">
                <a:sym typeface="Symbol" pitchFamily="18" charset="2"/>
              </a:rPr>
              <a:t>)</a:t>
            </a:r>
          </a:p>
          <a:p>
            <a:pPr lvl="2"/>
            <a:r>
              <a:rPr lang="en-US" dirty="0" smtClean="0">
                <a:sym typeface="Symbol" pitchFamily="18" charset="2"/>
              </a:rPr>
              <a:t>dependencies, hazards / forwarding logic</a:t>
            </a:r>
          </a:p>
        </p:txBody>
      </p:sp>
    </p:spTree>
    <p:extLst>
      <p:ext uri="{BB962C8B-B14F-4D97-AF65-F5344CB8AC3E}">
        <p14:creationId xmlns:p14="http://schemas.microsoft.com/office/powerpoint/2010/main" val="331802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F6FF"/>
                </a:solidFill>
              </a:rPr>
              <a:t>Hyperthreads</a:t>
            </a:r>
            <a:r>
              <a:rPr lang="en-US" dirty="0"/>
              <a:t> (Intel)</a:t>
            </a:r>
          </a:p>
          <a:p>
            <a:pPr lvl="1"/>
            <a:r>
              <a:rPr lang="en-US" dirty="0"/>
              <a:t>Illusion of multiple cores on a single core</a:t>
            </a:r>
          </a:p>
          <a:p>
            <a:endParaRPr lang="en-US" dirty="0" smtClean="0"/>
          </a:p>
          <a:p>
            <a:r>
              <a:rPr lang="en-US" dirty="0" smtClean="0"/>
              <a:t>Switch between hardware threads for stalls</a:t>
            </a:r>
          </a:p>
          <a:p>
            <a:r>
              <a:rPr lang="en-US" dirty="0"/>
              <a:t>	</a:t>
            </a:r>
            <a:r>
              <a:rPr lang="en-US" dirty="0" smtClean="0"/>
              <a:t>Fine grained and coarse grained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63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686800" cy="56388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3300" dirty="0" smtClean="0">
                <a:solidFill>
                  <a:srgbClr val="00F6FF"/>
                </a:solidFill>
              </a:rPr>
              <a:t>Multi-Core vs. Multi-Issue</a:t>
            </a:r>
          </a:p>
          <a:p>
            <a:pPr>
              <a:tabLst>
                <a:tab pos="515938" algn="l"/>
                <a:tab pos="5540375" algn="l"/>
              </a:tabLst>
            </a:pPr>
            <a:endParaRPr lang="en-US" sz="2800" dirty="0" smtClean="0"/>
          </a:p>
          <a:p>
            <a:pPr>
              <a:tabLst>
                <a:tab pos="515938" algn="l"/>
                <a:tab pos="5540375" algn="l"/>
              </a:tabLst>
            </a:pPr>
            <a:r>
              <a:rPr lang="en-US" sz="2800" dirty="0" smtClean="0"/>
              <a:t>Programs:</a:t>
            </a:r>
          </a:p>
          <a:p>
            <a:pPr>
              <a:tabLst>
                <a:tab pos="515938" algn="l"/>
                <a:tab pos="5540375" algn="l"/>
              </a:tabLst>
            </a:pPr>
            <a:r>
              <a:rPr lang="en-US" sz="2800" dirty="0" smtClean="0"/>
              <a:t>Num. Pipelines:</a:t>
            </a:r>
          </a:p>
          <a:p>
            <a:pPr>
              <a:tabLst>
                <a:tab pos="515938" algn="l"/>
                <a:tab pos="5540375" algn="l"/>
              </a:tabLst>
            </a:pPr>
            <a:r>
              <a:rPr lang="en-US" sz="2800" dirty="0" smtClean="0"/>
              <a:t>Pipeline Width:</a:t>
            </a:r>
            <a:endParaRPr lang="en-US" sz="2800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err="1" smtClean="0">
                <a:solidFill>
                  <a:srgbClr val="00F6FF"/>
                </a:solidFill>
              </a:rPr>
              <a:t>Hyperthreads</a:t>
            </a:r>
            <a:endParaRPr lang="en-US" dirty="0" smtClean="0">
              <a:solidFill>
                <a:srgbClr val="00F6FF"/>
              </a:solidFill>
            </a:endParaRPr>
          </a:p>
          <a:p>
            <a:pPr lvl="1"/>
            <a:r>
              <a:rPr lang="en-US" dirty="0" smtClean="0"/>
              <a:t>HT = </a:t>
            </a:r>
            <a:r>
              <a:rPr lang="en-US" dirty="0" err="1" smtClean="0"/>
              <a:t>MultiIssue</a:t>
            </a:r>
            <a:r>
              <a:rPr lang="en-US" dirty="0" smtClean="0"/>
              <a:t> </a:t>
            </a:r>
            <a:r>
              <a:rPr lang="en-US" dirty="0"/>
              <a:t>+ extra PCs and registers – dependency logic</a:t>
            </a:r>
          </a:p>
          <a:p>
            <a:pPr lvl="1"/>
            <a:r>
              <a:rPr lang="en-US" dirty="0" smtClean="0"/>
              <a:t>HT </a:t>
            </a:r>
            <a:r>
              <a:rPr lang="en-US" dirty="0"/>
              <a:t>= </a:t>
            </a:r>
            <a:r>
              <a:rPr lang="en-US" dirty="0" err="1"/>
              <a:t>MultiCore</a:t>
            </a:r>
            <a:r>
              <a:rPr lang="en-US" dirty="0"/>
              <a:t> – redundant functional units + hazard </a:t>
            </a:r>
            <a:r>
              <a:rPr lang="en-US" dirty="0" smtClean="0"/>
              <a:t>avoidance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err="1" smtClean="0">
                <a:solidFill>
                  <a:srgbClr val="00F6FF"/>
                </a:solidFill>
              </a:rPr>
              <a:t>Hyperthreads</a:t>
            </a:r>
            <a:r>
              <a:rPr lang="en-US" dirty="0" smtClean="0"/>
              <a:t> (Intel)</a:t>
            </a:r>
          </a:p>
          <a:p>
            <a:pPr lvl="1"/>
            <a:r>
              <a:rPr lang="en-US" dirty="0" smtClean="0"/>
              <a:t>Illusion of multiple cores on a single core</a:t>
            </a:r>
          </a:p>
          <a:p>
            <a:pPr lvl="1"/>
            <a:r>
              <a:rPr lang="en-US" dirty="0" smtClean="0"/>
              <a:t>Easy to keep HT pipelines full + share functional units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Hyperthreading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61697" y="1000780"/>
            <a:ext cx="1058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F6FF"/>
                </a:solidFill>
              </a:rPr>
              <a:t>vs. HT</a:t>
            </a:r>
            <a:endParaRPr lang="en-US" sz="2800" dirty="0">
              <a:solidFill>
                <a:srgbClr val="00F6FF"/>
              </a:solidFill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699565"/>
              </p:ext>
            </p:extLst>
          </p:nvPr>
        </p:nvGraphicFramePr>
        <p:xfrm>
          <a:off x="2362199" y="1600200"/>
          <a:ext cx="5943601" cy="1371600"/>
        </p:xfrm>
        <a:graphic>
          <a:graphicData uri="http://schemas.openxmlformats.org/drawingml/2006/table">
            <a:tbl>
              <a:tblPr/>
              <a:tblGrid>
                <a:gridCol w="2133600"/>
                <a:gridCol w="2286000"/>
                <a:gridCol w="1524001"/>
              </a:tblGrid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F6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6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6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6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6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6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6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6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48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All of the above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4627418" cy="565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052744" y="1266885"/>
            <a:ext cx="386265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F6FF"/>
                </a:solidFill>
              </a:rPr>
              <a:t>8 multiprocessors </a:t>
            </a:r>
          </a:p>
          <a:p>
            <a:r>
              <a:rPr lang="en-US" sz="2400" dirty="0" smtClean="0">
                <a:solidFill>
                  <a:srgbClr val="00F6FF"/>
                </a:solidFill>
              </a:rPr>
              <a:t>4 core per multiprocessor</a:t>
            </a:r>
          </a:p>
          <a:p>
            <a:r>
              <a:rPr lang="en-US" sz="2400" dirty="0" smtClean="0">
                <a:solidFill>
                  <a:srgbClr val="00F6FF"/>
                </a:solidFill>
              </a:rPr>
              <a:t>2 HT per core</a:t>
            </a:r>
          </a:p>
          <a:p>
            <a:endParaRPr lang="en-US" sz="2400" dirty="0">
              <a:solidFill>
                <a:srgbClr val="00F6FF"/>
              </a:solidFill>
            </a:endParaRPr>
          </a:p>
          <a:p>
            <a:r>
              <a:rPr lang="en-US" sz="2400" dirty="0" smtClean="0">
                <a:solidFill>
                  <a:srgbClr val="00F6FF"/>
                </a:solidFill>
              </a:rPr>
              <a:t>Dynamic multi-issue: 4 issue</a:t>
            </a:r>
          </a:p>
          <a:p>
            <a:r>
              <a:rPr lang="en-US" sz="2400" dirty="0" smtClean="0">
                <a:solidFill>
                  <a:srgbClr val="00F6FF"/>
                </a:solidFill>
              </a:rPr>
              <a:t>Pipeline depth: 16</a:t>
            </a:r>
          </a:p>
          <a:p>
            <a:endParaRPr lang="en-US" sz="2400" dirty="0">
              <a:solidFill>
                <a:srgbClr val="00F6FF"/>
              </a:solidFill>
            </a:endParaRPr>
          </a:p>
          <a:p>
            <a:endParaRPr lang="en-US" sz="2400" dirty="0" smtClean="0">
              <a:solidFill>
                <a:srgbClr val="00F6FF"/>
              </a:solidFill>
            </a:endParaRPr>
          </a:p>
          <a:p>
            <a:endParaRPr lang="en-US" sz="2400" dirty="0">
              <a:solidFill>
                <a:srgbClr val="00F6FF"/>
              </a:solidFill>
            </a:endParaRPr>
          </a:p>
          <a:p>
            <a:r>
              <a:rPr lang="en-US" sz="2400" dirty="0" smtClean="0">
                <a:solidFill>
                  <a:srgbClr val="00F6FF"/>
                </a:solidFill>
              </a:rPr>
              <a:t>Note: each processor may</a:t>
            </a:r>
          </a:p>
          <a:p>
            <a:r>
              <a:rPr lang="en-US" sz="2400" dirty="0">
                <a:solidFill>
                  <a:srgbClr val="00F6FF"/>
                </a:solidFill>
              </a:rPr>
              <a:t>h</a:t>
            </a:r>
            <a:r>
              <a:rPr lang="en-US" sz="2400" dirty="0" smtClean="0">
                <a:solidFill>
                  <a:srgbClr val="00F6FF"/>
                </a:solidFill>
              </a:rPr>
              <a:t>ave multiple processing </a:t>
            </a:r>
          </a:p>
          <a:p>
            <a:r>
              <a:rPr lang="en-US" sz="2400" dirty="0">
                <a:solidFill>
                  <a:srgbClr val="00F6FF"/>
                </a:solidFill>
              </a:rPr>
              <a:t>c</a:t>
            </a:r>
            <a:r>
              <a:rPr lang="en-US" sz="2400" dirty="0" smtClean="0">
                <a:solidFill>
                  <a:srgbClr val="00F6FF"/>
                </a:solidFill>
              </a:rPr>
              <a:t>ores, so this is an example </a:t>
            </a:r>
          </a:p>
          <a:p>
            <a:r>
              <a:rPr lang="en-US" sz="2400" dirty="0" smtClean="0">
                <a:solidFill>
                  <a:srgbClr val="00F6FF"/>
                </a:solidFill>
              </a:rPr>
              <a:t>of a multiprocessor </a:t>
            </a:r>
            <a:r>
              <a:rPr lang="en-US" sz="2400" dirty="0">
                <a:solidFill>
                  <a:srgbClr val="00F6FF"/>
                </a:solidFill>
              </a:rPr>
              <a:t>multicore</a:t>
            </a:r>
            <a:r>
              <a:rPr lang="en-US" sz="2400" dirty="0" smtClean="0">
                <a:solidFill>
                  <a:srgbClr val="00F6FF"/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rgbClr val="00F6FF"/>
                </a:solidFill>
              </a:rPr>
              <a:t>hyperthreaded</a:t>
            </a:r>
            <a:r>
              <a:rPr lang="en-US" sz="2400" dirty="0" smtClean="0">
                <a:solidFill>
                  <a:srgbClr val="00F6FF"/>
                </a:solidFill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1346389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2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Parallel Programming</a:t>
            </a:r>
            <a:endParaRPr lang="en-AU"/>
          </a:p>
        </p:txBody>
      </p:sp>
      <p:sp>
        <p:nvSpPr>
          <p:cNvPr id="5022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AU" dirty="0" smtClean="0"/>
              <a:t>Q: So lets just all use multicore from now on!</a:t>
            </a:r>
          </a:p>
          <a:p>
            <a:r>
              <a:rPr lang="en-AU" dirty="0" smtClean="0"/>
              <a:t>A: Software must be written as parallel program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rgbClr val="00F6FF"/>
                </a:solidFill>
              </a:rPr>
              <a:t>Multicore difficulties</a:t>
            </a:r>
          </a:p>
          <a:p>
            <a:pPr lvl="1"/>
            <a:r>
              <a:rPr lang="en-AU" dirty="0" smtClean="0"/>
              <a:t>Partitioning work, balancing load</a:t>
            </a:r>
          </a:p>
          <a:p>
            <a:pPr lvl="1"/>
            <a:r>
              <a:rPr lang="en-AU" dirty="0" smtClean="0"/>
              <a:t>Coordination &amp; synchronization</a:t>
            </a:r>
          </a:p>
          <a:p>
            <a:pPr lvl="1"/>
            <a:r>
              <a:rPr lang="en-AU" dirty="0" smtClean="0"/>
              <a:t>Communication overhead</a:t>
            </a:r>
          </a:p>
          <a:p>
            <a:pPr lvl="1"/>
            <a:r>
              <a:rPr lang="en-AU" dirty="0" smtClean="0"/>
              <a:t>How do you write parallel programs?</a:t>
            </a:r>
            <a:endParaRPr lang="en-AU" dirty="0"/>
          </a:p>
          <a:p>
            <a:pPr lvl="2"/>
            <a:r>
              <a:rPr lang="en-AU" dirty="0" smtClean="0"/>
              <a:t>... without knowing exact underlying architecture?</a:t>
            </a:r>
          </a:p>
        </p:txBody>
      </p:sp>
    </p:spTree>
    <p:extLst>
      <p:ext uri="{BB962C8B-B14F-4D97-AF65-F5344CB8AC3E}">
        <p14:creationId xmlns:p14="http://schemas.microsoft.com/office/powerpoint/2010/main" val="93585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4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 Partitioning</a:t>
            </a:r>
            <a:endParaRPr lang="en-CA" dirty="0"/>
          </a:p>
        </p:txBody>
      </p:sp>
      <p:sp>
        <p:nvSpPr>
          <p:cNvPr id="5024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6FF"/>
                </a:solidFill>
              </a:rPr>
              <a:t>Partition work </a:t>
            </a:r>
            <a:r>
              <a:rPr lang="en-US" dirty="0" smtClean="0"/>
              <a:t>so all cores have something to do</a:t>
            </a:r>
            <a:endParaRPr lang="en-US" dirty="0"/>
          </a:p>
        </p:txBody>
      </p:sp>
      <p:sp>
        <p:nvSpPr>
          <p:cNvPr id="50247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828800"/>
            <a:ext cx="7315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28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43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576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864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00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315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2786063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14400" y="30480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14400" y="3319463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14400" y="35814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14400" y="3843337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14400" y="4114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14400" y="43434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14400" y="4605337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477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4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Load Balancing</a:t>
            </a:r>
            <a:endParaRPr lang="en-CA"/>
          </a:p>
        </p:txBody>
      </p:sp>
      <p:sp>
        <p:nvSpPr>
          <p:cNvPr id="5024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686800" cy="12954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Need to partition so all cores are actually working</a:t>
            </a:r>
            <a:endParaRPr lang="en-US" dirty="0"/>
          </a:p>
        </p:txBody>
      </p:sp>
      <p:sp>
        <p:nvSpPr>
          <p:cNvPr id="50247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705099"/>
            <a:ext cx="361839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2976562"/>
            <a:ext cx="1628274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5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1" y="3248024"/>
            <a:ext cx="762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6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3519487"/>
            <a:ext cx="1990112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7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4400" y="3790949"/>
            <a:ext cx="904596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8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4401" y="4062412"/>
            <a:ext cx="152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9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14400" y="4333874"/>
            <a:ext cx="25781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80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14400" y="4605337"/>
            <a:ext cx="1311665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14400" y="1828800"/>
            <a:ext cx="381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1828800"/>
            <a:ext cx="7315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95400" y="1828800"/>
            <a:ext cx="14478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743200" y="1828800"/>
            <a:ext cx="6858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429000" y="1828800"/>
            <a:ext cx="1143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72000" y="1828800"/>
            <a:ext cx="13716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43600" y="1828800"/>
            <a:ext cx="457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400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315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3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4773" grpId="0" animBg="1"/>
      <p:bldP spid="5024774" grpId="0" animBg="1"/>
      <p:bldP spid="5024775" grpId="0" animBg="1"/>
      <p:bldP spid="5024776" grpId="0" animBg="1"/>
      <p:bldP spid="5024777" grpId="0" animBg="1"/>
      <p:bldP spid="5024778" grpId="0" animBg="1"/>
      <p:bldP spid="5024779" grpId="0" animBg="1"/>
      <p:bldP spid="5024780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8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Amdahl’s Law</a:t>
            </a:r>
            <a:endParaRPr lang="en-CA"/>
          </a:p>
        </p:txBody>
      </p:sp>
      <p:sp>
        <p:nvSpPr>
          <p:cNvPr id="50288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If tasks have a </a:t>
            </a:r>
            <a:r>
              <a:rPr lang="en-US" dirty="0" smtClean="0">
                <a:solidFill>
                  <a:srgbClr val="00F6FF"/>
                </a:solidFill>
              </a:rPr>
              <a:t>serial part </a:t>
            </a:r>
            <a:r>
              <a:rPr lang="en-US" dirty="0" smtClean="0"/>
              <a:t>and a </a:t>
            </a:r>
            <a:r>
              <a:rPr lang="en-US" dirty="0" smtClean="0">
                <a:solidFill>
                  <a:srgbClr val="00F6FF"/>
                </a:solidFill>
              </a:rPr>
              <a:t>parallel part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Example: </a:t>
            </a:r>
          </a:p>
          <a:p>
            <a:r>
              <a:rPr lang="en-US" dirty="0" smtClean="0"/>
              <a:t>	step 1: divide input data into </a:t>
            </a:r>
            <a:r>
              <a:rPr lang="en-US" i="1" dirty="0" smtClean="0"/>
              <a:t>n</a:t>
            </a:r>
            <a:r>
              <a:rPr lang="en-US" dirty="0" smtClean="0"/>
              <a:t> pieces</a:t>
            </a:r>
          </a:p>
          <a:p>
            <a:r>
              <a:rPr lang="en-US" dirty="0" smtClean="0"/>
              <a:t>	step 2: do work on each piece</a:t>
            </a:r>
          </a:p>
          <a:p>
            <a:r>
              <a:rPr lang="en-US" dirty="0" smtClean="0"/>
              <a:t>	step 3: combine all results</a:t>
            </a:r>
          </a:p>
          <a:p>
            <a:r>
              <a:rPr lang="en-US" dirty="0" smtClean="0"/>
              <a:t>Recall: </a:t>
            </a:r>
            <a:r>
              <a:rPr lang="en-US" dirty="0" smtClean="0">
                <a:solidFill>
                  <a:srgbClr val="00F6FF"/>
                </a:solidFill>
              </a:rPr>
              <a:t>Amdahl’s Law</a:t>
            </a:r>
          </a:p>
          <a:p>
            <a:r>
              <a:rPr lang="en-US" dirty="0" smtClean="0"/>
              <a:t>As number of cores increases …</a:t>
            </a:r>
          </a:p>
          <a:p>
            <a:pPr lvl="1"/>
            <a:r>
              <a:rPr lang="en-US" dirty="0" smtClean="0"/>
              <a:t>time to execute parallel part? </a:t>
            </a:r>
          </a:p>
          <a:p>
            <a:pPr lvl="1"/>
            <a:r>
              <a:rPr lang="en-US" dirty="0" smtClean="0"/>
              <a:t>time to execute serial part?</a:t>
            </a:r>
          </a:p>
          <a:p>
            <a:pPr lvl="1"/>
            <a:r>
              <a:rPr lang="en-US" i="1" dirty="0" smtClean="0">
                <a:solidFill>
                  <a:srgbClr val="00F6FF"/>
                </a:solidFill>
              </a:rPr>
              <a:t>Serial part eventually dominates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25007" y="4886980"/>
            <a:ext cx="1947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F6FF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n-US" sz="2800" dirty="0" smtClean="0">
                <a:solidFill>
                  <a:srgbClr val="00F6FF"/>
                </a:solidFill>
                <a:latin typeface="Calibri" pitchFamily="34" charset="0"/>
                <a:cs typeface="Calibri" pitchFamily="34" charset="0"/>
              </a:rPr>
              <a:t>oes to zero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5410200"/>
            <a:ext cx="2850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6FF"/>
                </a:solidFill>
                <a:latin typeface="Calibri" pitchFamily="34" charset="0"/>
                <a:cs typeface="Calibri" pitchFamily="34" charset="0"/>
              </a:rPr>
              <a:t>Remains the same</a:t>
            </a:r>
          </a:p>
        </p:txBody>
      </p:sp>
    </p:spTree>
    <p:extLst>
      <p:ext uri="{BB962C8B-B14F-4D97-AF65-F5344CB8AC3E}">
        <p14:creationId xmlns:p14="http://schemas.microsoft.com/office/powerpoint/2010/main" val="2776745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0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Amdahl’s Law</a:t>
            </a:r>
            <a:endParaRPr lang="en-CA"/>
          </a:p>
        </p:txBody>
      </p:sp>
      <p:sp>
        <p:nvSpPr>
          <p:cNvPr id="503091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12192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21336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76400" y="23622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6400" y="28194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76400" y="21336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76400" y="25908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1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76400" y="1219200"/>
            <a:ext cx="57912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2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" y="38100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3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76400" y="38100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4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76400" y="40386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5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76400" y="42672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6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76400" y="44958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7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76400" y="51816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8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676400" y="49530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9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76400" y="47244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30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676400" y="54102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467600" y="12192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24200" y="21336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38400" y="38100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2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0916" grpId="0" animBg="1"/>
      <p:bldP spid="5030917" grpId="0" animBg="1"/>
      <p:bldP spid="5030918" grpId="0" animBg="1"/>
      <p:bldP spid="5030919" grpId="0" animBg="1"/>
      <p:bldP spid="5030920" grpId="0" animBg="1"/>
      <p:bldP spid="5030922" grpId="0" animBg="1"/>
      <p:bldP spid="5030923" grpId="0" animBg="1"/>
      <p:bldP spid="5030924" grpId="0" animBg="1"/>
      <p:bldP spid="5030925" grpId="0" animBg="1"/>
      <p:bldP spid="5030926" grpId="0" animBg="1"/>
      <p:bldP spid="5030927" grpId="0" animBg="1"/>
      <p:bldP spid="5030928" grpId="0" animBg="1"/>
      <p:bldP spid="5030929" grpId="0" animBg="1"/>
      <p:bldP spid="5030930" grpId="0" animBg="1"/>
      <p:bldP spid="21" grpId="0" animBg="1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Pitfall: Amdahl’s Law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1301744" y="1576754"/>
            <a:ext cx="4216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affected execution time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1229500" y="2186354"/>
            <a:ext cx="4279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amount of improvement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>
            <p:custDataLst>
              <p:tags r:id="rId3"/>
            </p:custDataLst>
          </p:nvPr>
        </p:nvCxnSpPr>
        <p:spPr>
          <a:xfrm>
            <a:off x="1077100" y="2186354"/>
            <a:ext cx="455229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3744100" y="2719754"/>
            <a:ext cx="4942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+  execution time unaffected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00" y="1119554"/>
            <a:ext cx="6210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Execution time after improvement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8200" y="3481754"/>
                <a:ext cx="6399765" cy="86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sz="3200" baseline="-25000" dirty="0" err="1" smtClean="0">
                    <a:solidFill>
                      <a:schemeClr val="bg1"/>
                    </a:solidFill>
                  </a:rPr>
                  <a:t>improved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=""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3200" b="0" i="0" baseline="-250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affected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improvement</m:t>
                        </m:r>
                        <m: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factor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</a:rPr>
                  <a:t>+ </a:t>
                </a:r>
                <a:r>
                  <a:rPr lang="en-US" sz="3200" dirty="0" err="1" smtClean="0">
                    <a:solidFill>
                      <a:schemeClr val="bg1"/>
                    </a:solidFill>
                  </a:rPr>
                  <a:t>T</a:t>
                </a:r>
                <a:r>
                  <a:rPr lang="en-US" sz="3200" baseline="-25000" dirty="0" err="1" smtClean="0">
                    <a:solidFill>
                      <a:schemeClr val="bg1"/>
                    </a:solidFill>
                  </a:rPr>
                  <a:t>unaffected</a:t>
                </a:r>
                <a:endParaRPr lang="en-US" sz="3200" baseline="-250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81754"/>
                <a:ext cx="6399765" cy="861646"/>
              </a:xfrm>
              <a:prstGeom prst="rect">
                <a:avLst/>
              </a:prstGeom>
              <a:blipFill rotWithShape="1">
                <a:blip r:embed="rId7"/>
                <a:stretch>
                  <a:fillRect r="-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246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2967" name="Rectangle 7"/>
          <p:cNvSpPr>
            <a:spLocks noChangeArrowheads="1"/>
          </p:cNvSpPr>
          <p:nvPr/>
        </p:nvSpPr>
        <p:spPr bwMode="auto">
          <a:xfrm>
            <a:off x="228600" y="3733800"/>
            <a:ext cx="8763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F6FF"/>
              </a:buClr>
            </a:pPr>
            <a:r>
              <a:rPr lang="en-US" sz="3200" dirty="0" smtClean="0">
                <a:solidFill>
                  <a:schemeClr val="bg1"/>
                </a:solidFill>
                <a:latin typeface="Helvetica" pitchFamily="34" charset="0"/>
                <a:sym typeface="Wingdings" pitchFamily="2" charset="2"/>
              </a:rPr>
              <a:t>Example: multiply accounts for 80s out of 100s</a:t>
            </a:r>
          </a:p>
          <a:p>
            <a:pPr marL="285750" indent="-285750">
              <a:spcBef>
                <a:spcPct val="20000"/>
              </a:spcBef>
              <a:buClr>
                <a:srgbClr val="00F6FF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Helvetica" pitchFamily="34" charset="0"/>
              </a:rPr>
              <a:t>How much improvement do we need in the multiply performance to get 5× overall improvement?</a:t>
            </a:r>
          </a:p>
          <a:p>
            <a:pPr marL="285750" indent="-285750">
              <a:spcBef>
                <a:spcPct val="20000"/>
              </a:spcBef>
              <a:buClr>
                <a:srgbClr val="00F6FF"/>
              </a:buClr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Helvetica" pitchFamily="34" charset="0"/>
            </a:endParaRPr>
          </a:p>
          <a:p>
            <a:pPr>
              <a:spcBef>
                <a:spcPct val="20000"/>
              </a:spcBef>
              <a:buClr>
                <a:srgbClr val="00F6FF"/>
              </a:buClr>
            </a:pPr>
            <a:r>
              <a:rPr lang="en-US" sz="2800" dirty="0" smtClean="0">
                <a:solidFill>
                  <a:schemeClr val="bg1"/>
                </a:solidFill>
                <a:latin typeface="Helvetica" pitchFamily="34" charset="0"/>
              </a:rPr>
              <a:t>			20 = </a:t>
            </a:r>
            <a:r>
              <a:rPr lang="en-US" sz="2800" dirty="0" smtClean="0">
                <a:solidFill>
                  <a:schemeClr val="bg1"/>
                </a:solidFill>
                <a:latin typeface="Helvetica" pitchFamily="34" charset="0"/>
              </a:rPr>
              <a:t>80/n </a:t>
            </a:r>
            <a:r>
              <a:rPr lang="en-US" sz="2800" dirty="0" smtClean="0">
                <a:solidFill>
                  <a:schemeClr val="bg1"/>
                </a:solidFill>
                <a:latin typeface="Helvetica" pitchFamily="34" charset="0"/>
              </a:rPr>
              <a:t>+ 20</a:t>
            </a:r>
            <a:endParaRPr lang="en-US" sz="28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5032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Pitfall: Amdahl’s Law</a:t>
            </a:r>
            <a:endParaRPr lang="en-AU"/>
          </a:p>
        </p:txBody>
      </p:sp>
      <p:sp>
        <p:nvSpPr>
          <p:cNvPr id="503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38213"/>
            <a:ext cx="8839200" cy="1423987"/>
          </a:xfrm>
        </p:spPr>
        <p:txBody>
          <a:bodyPr>
            <a:noAutofit/>
          </a:bodyPr>
          <a:lstStyle/>
          <a:p>
            <a:r>
              <a:rPr lang="en-US" dirty="0"/>
              <a:t>Improving an aspect of a computer and expecting a proportional improvement in overall performance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5032965" name="Rectangle 5"/>
          <p:cNvSpPr>
            <a:spLocks noChangeArrowheads="1"/>
          </p:cNvSpPr>
          <p:nvPr/>
        </p:nvSpPr>
        <p:spPr bwMode="auto">
          <a:xfrm>
            <a:off x="4724400" y="6053138"/>
            <a:ext cx="345598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00F6FF"/>
              </a:buClr>
              <a:buFont typeface="Helvetica" pitchFamily="34" charset="0"/>
              <a:buChar char="–"/>
            </a:pPr>
            <a:r>
              <a:rPr lang="en-US" b="1" i="1" dirty="0">
                <a:solidFill>
                  <a:srgbClr val="00F6FF"/>
                </a:solidFill>
                <a:latin typeface="Helvetica" pitchFamily="34" charset="0"/>
              </a:rPr>
              <a:t>Can’t be done!</a:t>
            </a:r>
            <a:endParaRPr lang="en-US" b="1" i="1" dirty="0">
              <a:solidFill>
                <a:srgbClr val="00F6FF"/>
              </a:solidFill>
              <a:latin typeface="Helvetic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2895600"/>
                <a:ext cx="6399765" cy="86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sz="3200" baseline="-25000" dirty="0" err="1" smtClean="0">
                    <a:solidFill>
                      <a:schemeClr val="bg1"/>
                    </a:solidFill>
                  </a:rPr>
                  <a:t>improved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=""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3200" b="0" i="0" baseline="-250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affected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improvement</m:t>
                        </m:r>
                        <m: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factor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</a:rPr>
                  <a:t>+ </a:t>
                </a:r>
                <a:r>
                  <a:rPr lang="en-US" sz="3200" dirty="0" err="1" smtClean="0">
                    <a:solidFill>
                      <a:schemeClr val="bg1"/>
                    </a:solidFill>
                  </a:rPr>
                  <a:t>T</a:t>
                </a:r>
                <a:r>
                  <a:rPr lang="en-US" sz="3200" baseline="-25000" dirty="0" err="1" smtClean="0">
                    <a:solidFill>
                      <a:schemeClr val="bg1"/>
                    </a:solidFill>
                  </a:rPr>
                  <a:t>unaffected</a:t>
                </a:r>
                <a:endParaRPr lang="en-US" sz="3200" baseline="-250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5600"/>
                <a:ext cx="6399765" cy="861646"/>
              </a:xfrm>
              <a:prstGeom prst="rect">
                <a:avLst/>
              </a:prstGeom>
              <a:blipFill rotWithShape="1">
                <a:blip r:embed="rId4"/>
                <a:stretch>
                  <a:fillRect l="-2479" r="-191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670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29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Instruction-Level Parallelism (ILP)</a:t>
            </a:r>
            <a:endParaRPr lang="en-AU" dirty="0"/>
          </a:p>
        </p:txBody>
      </p:sp>
      <p:sp>
        <p:nvSpPr>
          <p:cNvPr id="51353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990600"/>
            <a:ext cx="8686800" cy="5638800"/>
          </a:xfrm>
        </p:spPr>
        <p:txBody>
          <a:bodyPr/>
          <a:lstStyle/>
          <a:p>
            <a:r>
              <a:rPr lang="en-US" dirty="0" smtClean="0"/>
              <a:t>Pipelining: execute multiple instructions in parallel</a:t>
            </a:r>
          </a:p>
          <a:p>
            <a:r>
              <a:rPr lang="en-US" dirty="0" smtClean="0"/>
              <a:t>Q: How to get more </a:t>
            </a:r>
            <a:r>
              <a:rPr lang="en-US" dirty="0" smtClean="0">
                <a:solidFill>
                  <a:srgbClr val="00F6FF"/>
                </a:solidFill>
              </a:rPr>
              <a:t>instruction level parallelism</a:t>
            </a:r>
            <a:r>
              <a:rPr lang="en-US" dirty="0" smtClean="0"/>
              <a:t>?</a:t>
            </a:r>
          </a:p>
          <a:p>
            <a:r>
              <a:rPr lang="en-US" dirty="0" smtClean="0">
                <a:sym typeface="Symbol" pitchFamily="18" charset="2"/>
              </a:rPr>
              <a:t>A: Multiple issue pipeline</a:t>
            </a:r>
          </a:p>
          <a:p>
            <a:pPr lvl="2"/>
            <a:r>
              <a:rPr lang="en-US" dirty="0" smtClean="0">
                <a:sym typeface="Symbol" pitchFamily="18" charset="2"/>
              </a:rPr>
              <a:t>Start multiple instructions per clock cycle in duplicate stages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90800" y="4114800"/>
            <a:ext cx="457200" cy="2133600"/>
            <a:chOff x="3886200" y="2819400"/>
            <a:chExt cx="457200" cy="2133600"/>
          </a:xfrm>
        </p:grpSpPr>
        <p:sp>
          <p:nvSpPr>
            <p:cNvPr id="2" name="Rectangle 1"/>
            <p:cNvSpPr/>
            <p:nvPr/>
          </p:nvSpPr>
          <p:spPr>
            <a:xfrm>
              <a:off x="3886200" y="2819400"/>
              <a:ext cx="457200" cy="1066800"/>
            </a:xfrm>
            <a:prstGeom prst="rect">
              <a:avLst/>
            </a:prstGeom>
            <a:noFill/>
            <a:ln w="28575">
              <a:solidFill>
                <a:srgbClr val="00F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886200" y="3886200"/>
              <a:ext cx="457200" cy="1066800"/>
            </a:xfrm>
            <a:prstGeom prst="rect">
              <a:avLst/>
            </a:prstGeom>
            <a:noFill/>
            <a:ln w="28575">
              <a:solidFill>
                <a:srgbClr val="00F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86200" y="4114800"/>
            <a:ext cx="457200" cy="2133600"/>
            <a:chOff x="3886200" y="2819400"/>
            <a:chExt cx="457200" cy="2133600"/>
          </a:xfrm>
        </p:grpSpPr>
        <p:sp>
          <p:nvSpPr>
            <p:cNvPr id="9" name="Rectangle 8"/>
            <p:cNvSpPr/>
            <p:nvPr/>
          </p:nvSpPr>
          <p:spPr>
            <a:xfrm>
              <a:off x="3886200" y="2819400"/>
              <a:ext cx="457200" cy="1066800"/>
            </a:xfrm>
            <a:prstGeom prst="rect">
              <a:avLst/>
            </a:prstGeom>
            <a:noFill/>
            <a:ln w="28575">
              <a:solidFill>
                <a:srgbClr val="00F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86200" y="3886200"/>
              <a:ext cx="457200" cy="1066800"/>
            </a:xfrm>
            <a:prstGeom prst="rect">
              <a:avLst/>
            </a:prstGeom>
            <a:noFill/>
            <a:ln w="28575">
              <a:solidFill>
                <a:srgbClr val="00F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57800" y="4114800"/>
            <a:ext cx="457200" cy="2133600"/>
            <a:chOff x="3886200" y="2819400"/>
            <a:chExt cx="457200" cy="2133600"/>
          </a:xfrm>
        </p:grpSpPr>
        <p:sp>
          <p:nvSpPr>
            <p:cNvPr id="12" name="Rectangle 11"/>
            <p:cNvSpPr/>
            <p:nvPr/>
          </p:nvSpPr>
          <p:spPr>
            <a:xfrm>
              <a:off x="3886200" y="2819400"/>
              <a:ext cx="457200" cy="1066800"/>
            </a:xfrm>
            <a:prstGeom prst="rect">
              <a:avLst/>
            </a:prstGeom>
            <a:noFill/>
            <a:ln w="28575">
              <a:solidFill>
                <a:srgbClr val="00F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86200" y="3886200"/>
              <a:ext cx="457200" cy="1066800"/>
            </a:xfrm>
            <a:prstGeom prst="rect">
              <a:avLst/>
            </a:prstGeom>
            <a:noFill/>
            <a:ln w="28575">
              <a:solidFill>
                <a:srgbClr val="00F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53200" y="4114800"/>
            <a:ext cx="457200" cy="2133600"/>
            <a:chOff x="3886200" y="2819400"/>
            <a:chExt cx="457200" cy="2133600"/>
          </a:xfrm>
        </p:grpSpPr>
        <p:sp>
          <p:nvSpPr>
            <p:cNvPr id="15" name="Rectangle 14"/>
            <p:cNvSpPr/>
            <p:nvPr/>
          </p:nvSpPr>
          <p:spPr>
            <a:xfrm>
              <a:off x="3886200" y="2819400"/>
              <a:ext cx="457200" cy="1066800"/>
            </a:xfrm>
            <a:prstGeom prst="rect">
              <a:avLst/>
            </a:prstGeom>
            <a:noFill/>
            <a:ln w="28575">
              <a:solidFill>
                <a:srgbClr val="00F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86200" y="3886200"/>
              <a:ext cx="457200" cy="1066800"/>
            </a:xfrm>
            <a:prstGeom prst="rect">
              <a:avLst/>
            </a:prstGeom>
            <a:noFill/>
            <a:ln w="28575">
              <a:solidFill>
                <a:srgbClr val="00F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09600" y="4495800"/>
            <a:ext cx="1226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6FF"/>
                </a:solidFill>
              </a:rPr>
              <a:t>ALU/Br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5496580"/>
            <a:ext cx="1254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6FF"/>
                </a:solidFill>
              </a:rPr>
              <a:t>LW/SW</a:t>
            </a:r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>
            <a:off x="1836539" y="4757410"/>
            <a:ext cx="754261" cy="0"/>
          </a:xfrm>
          <a:prstGeom prst="straightConnector1">
            <a:avLst/>
          </a:prstGeom>
          <a:ln w="28575">
            <a:solidFill>
              <a:srgbClr val="00F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828800" y="5791200"/>
            <a:ext cx="754261" cy="0"/>
          </a:xfrm>
          <a:prstGeom prst="straightConnector1">
            <a:avLst/>
          </a:prstGeom>
          <a:ln w="28575">
            <a:solidFill>
              <a:srgbClr val="00F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731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7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Scaling Example</a:t>
            </a:r>
          </a:p>
        </p:txBody>
      </p:sp>
      <p:sp>
        <p:nvSpPr>
          <p:cNvPr id="503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9144000" cy="6324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AU" dirty="0"/>
              <a:t>Workload: sum of 10 scalars, and 10 </a:t>
            </a:r>
            <a:r>
              <a:rPr lang="en-US" dirty="0">
                <a:cs typeface="Arial" charset="0"/>
              </a:rPr>
              <a:t>× 10 matrix sum</a:t>
            </a:r>
          </a:p>
          <a:p>
            <a:pPr lvl="1">
              <a:lnSpc>
                <a:spcPct val="80000"/>
              </a:lnSpc>
            </a:pPr>
            <a:r>
              <a:rPr lang="en-US" dirty="0">
                <a:cs typeface="Arial" charset="0"/>
              </a:rPr>
              <a:t>Speed up from 10 to 100 </a:t>
            </a:r>
            <a:r>
              <a:rPr lang="en-US" dirty="0" smtClean="0">
                <a:cs typeface="Arial" charset="0"/>
              </a:rPr>
              <a:t>processors?</a:t>
            </a:r>
            <a:endParaRPr lang="en-US" dirty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Single </a:t>
            </a:r>
            <a:r>
              <a:rPr lang="en-US" dirty="0">
                <a:cs typeface="Arial" charset="0"/>
              </a:rPr>
              <a:t>processor: </a:t>
            </a:r>
            <a:r>
              <a:rPr lang="en-US" dirty="0" smtClean="0">
                <a:cs typeface="Arial" charset="0"/>
              </a:rPr>
              <a:t>Time</a:t>
            </a:r>
          </a:p>
          <a:p>
            <a:pPr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10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cs typeface="Arial" charset="0"/>
              </a:rPr>
              <a:t>Time = </a:t>
            </a:r>
            <a:endParaRPr lang="en-US" dirty="0" smtClean="0"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Speedup =</a:t>
            </a:r>
          </a:p>
          <a:p>
            <a:pPr lvl="1"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100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cs typeface="Arial" charset="0"/>
              </a:rPr>
              <a:t>Time = </a:t>
            </a:r>
            <a:endParaRPr lang="en-US" dirty="0" smtClean="0"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Speedup =</a:t>
            </a:r>
          </a:p>
          <a:p>
            <a:pPr lvl="1"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Assumes </a:t>
            </a:r>
            <a:r>
              <a:rPr lang="en-US" dirty="0">
                <a:cs typeface="Arial" charset="0"/>
              </a:rPr>
              <a:t>load can be balanced across processors</a:t>
            </a:r>
          </a:p>
        </p:txBody>
      </p:sp>
    </p:spTree>
    <p:extLst>
      <p:ext uri="{BB962C8B-B14F-4D97-AF65-F5344CB8AC3E}">
        <p14:creationId xmlns:p14="http://schemas.microsoft.com/office/powerpoint/2010/main" val="215925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9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Scaling </a:t>
            </a:r>
            <a:r>
              <a:rPr lang="en-AU" dirty="0" smtClean="0"/>
              <a:t>Example</a:t>
            </a:r>
            <a:endParaRPr lang="en-AU" dirty="0"/>
          </a:p>
        </p:txBody>
      </p:sp>
      <p:sp>
        <p:nvSpPr>
          <p:cNvPr id="503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6477000"/>
          </a:xfrm>
        </p:spPr>
        <p:txBody>
          <a:bodyPr>
            <a:normAutofit/>
          </a:bodyPr>
          <a:lstStyle/>
          <a:p>
            <a:r>
              <a:rPr lang="en-AU" dirty="0"/>
              <a:t>What if matrix size is 100 </a:t>
            </a:r>
            <a:r>
              <a:rPr lang="en-US" dirty="0">
                <a:cs typeface="Arial" charset="0"/>
              </a:rPr>
              <a:t>× 100?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Single </a:t>
            </a:r>
            <a:r>
              <a:rPr lang="en-US" dirty="0">
                <a:cs typeface="Arial" charset="0"/>
              </a:rPr>
              <a:t>processor: Time = (10 + 10000) × </a:t>
            </a:r>
            <a:r>
              <a:rPr lang="en-US" dirty="0" err="1" smtClean="0">
                <a:cs typeface="Arial" charset="0"/>
              </a:rPr>
              <a:t>t</a:t>
            </a:r>
            <a:r>
              <a:rPr lang="en-US" baseline="-25000" dirty="0" err="1" smtClean="0">
                <a:cs typeface="Arial" charset="0"/>
              </a:rPr>
              <a:t>add</a:t>
            </a:r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10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/>
            <a:r>
              <a:rPr lang="en-US" dirty="0">
                <a:cs typeface="Arial" charset="0"/>
              </a:rPr>
              <a:t>Time = </a:t>
            </a:r>
            <a:endParaRPr lang="en-US" dirty="0" smtClean="0">
              <a:cs typeface="Arial" charset="0"/>
            </a:endParaRPr>
          </a:p>
          <a:p>
            <a:pPr lvl="1"/>
            <a:r>
              <a:rPr lang="en-US" dirty="0" smtClean="0">
                <a:cs typeface="Arial" charset="0"/>
              </a:rPr>
              <a:t>Speedup =</a:t>
            </a:r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100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/>
            <a:r>
              <a:rPr lang="en-US" dirty="0">
                <a:cs typeface="Arial" charset="0"/>
              </a:rPr>
              <a:t>Time </a:t>
            </a:r>
            <a:r>
              <a:rPr lang="en-US" dirty="0" smtClean="0">
                <a:cs typeface="Arial" charset="0"/>
              </a:rPr>
              <a:t>=</a:t>
            </a:r>
            <a:endParaRPr lang="en-US" baseline="-25000" dirty="0">
              <a:cs typeface="Arial" charset="0"/>
            </a:endParaRPr>
          </a:p>
          <a:p>
            <a:pPr lvl="1"/>
            <a:r>
              <a:rPr lang="en-US" dirty="0">
                <a:cs typeface="Arial" charset="0"/>
              </a:rPr>
              <a:t>Speedup </a:t>
            </a:r>
            <a:r>
              <a:rPr lang="en-US" dirty="0" smtClean="0">
                <a:cs typeface="Arial" charset="0"/>
              </a:rPr>
              <a:t>=</a:t>
            </a:r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Assuming </a:t>
            </a:r>
            <a:r>
              <a:rPr lang="en-US" dirty="0">
                <a:cs typeface="Arial" charset="0"/>
              </a:rPr>
              <a:t>load balanced</a:t>
            </a:r>
          </a:p>
        </p:txBody>
      </p:sp>
    </p:spTree>
    <p:extLst>
      <p:ext uri="{BB962C8B-B14F-4D97-AF65-F5344CB8AC3E}">
        <p14:creationId xmlns:p14="http://schemas.microsoft.com/office/powerpoint/2010/main" val="861488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229600" cy="5638800"/>
          </a:xfrm>
        </p:spPr>
        <p:txBody>
          <a:bodyPr/>
          <a:lstStyle/>
          <a:p>
            <a:r>
              <a:rPr lang="en-US" dirty="0" smtClean="0"/>
              <a:t>Strong scaling vs. weak scaling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Strong scaling: scales with same problem size</a:t>
            </a:r>
          </a:p>
          <a:p>
            <a:endParaRPr lang="en-US" dirty="0" smtClean="0"/>
          </a:p>
          <a:p>
            <a:r>
              <a:rPr lang="en-US" dirty="0" smtClean="0"/>
              <a:t>Weak scaling: scales with increased problem size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028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2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Parallel Programming</a:t>
            </a:r>
            <a:endParaRPr lang="en-AU"/>
          </a:p>
        </p:txBody>
      </p:sp>
      <p:sp>
        <p:nvSpPr>
          <p:cNvPr id="5022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AU" dirty="0" smtClean="0"/>
              <a:t>Q: So lets just all use multicore from now on!</a:t>
            </a:r>
          </a:p>
          <a:p>
            <a:r>
              <a:rPr lang="en-AU" dirty="0" smtClean="0"/>
              <a:t>A: Software must be written as parallel program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rgbClr val="00F6FF"/>
                </a:solidFill>
              </a:rPr>
              <a:t>Multicore difficulties</a:t>
            </a:r>
          </a:p>
          <a:p>
            <a:pPr lvl="1"/>
            <a:r>
              <a:rPr lang="en-AU" dirty="0" smtClean="0"/>
              <a:t>Partitioning work</a:t>
            </a:r>
          </a:p>
          <a:p>
            <a:pPr lvl="1"/>
            <a:r>
              <a:rPr lang="en-AU" dirty="0" smtClean="0"/>
              <a:t>Coordination &amp; synchronization</a:t>
            </a:r>
          </a:p>
          <a:p>
            <a:pPr lvl="1"/>
            <a:r>
              <a:rPr lang="en-AU" dirty="0" smtClean="0"/>
              <a:t>Communications overhead</a:t>
            </a:r>
          </a:p>
          <a:p>
            <a:pPr lvl="1"/>
            <a:r>
              <a:rPr lang="en-AU" dirty="0" smtClean="0"/>
              <a:t>Balancing load over cores</a:t>
            </a:r>
          </a:p>
          <a:p>
            <a:pPr lvl="1"/>
            <a:r>
              <a:rPr lang="en-AU" dirty="0" smtClean="0"/>
              <a:t>How do you write parallel programs?</a:t>
            </a:r>
            <a:endParaRPr lang="en-AU" dirty="0"/>
          </a:p>
          <a:p>
            <a:pPr lvl="2"/>
            <a:r>
              <a:rPr lang="en-AU" dirty="0" smtClean="0"/>
              <a:t>... without knowing exact underlying architecture?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90600" y="3657600"/>
            <a:ext cx="5334000" cy="1066800"/>
          </a:xfrm>
          <a:prstGeom prst="round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0316" y="4114800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6FF"/>
                </a:solidFill>
              </a:rPr>
              <a:t>HW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9600" y="3200400"/>
            <a:ext cx="7696200" cy="3200400"/>
          </a:xfrm>
          <a:prstGeom prst="round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4316" y="3200400"/>
            <a:ext cx="666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F6FF"/>
                </a:solidFill>
              </a:rPr>
              <a:t>S</a:t>
            </a:r>
            <a:r>
              <a:rPr lang="en-US" sz="2800" dirty="0" smtClean="0">
                <a:solidFill>
                  <a:srgbClr val="00F6FF"/>
                </a:solidFill>
              </a:rPr>
              <a:t>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1800" y="3581400"/>
            <a:ext cx="13551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6FF"/>
                </a:solidFill>
              </a:rPr>
              <a:t>Your </a:t>
            </a:r>
          </a:p>
          <a:p>
            <a:r>
              <a:rPr lang="en-US" sz="2800" dirty="0" smtClean="0">
                <a:solidFill>
                  <a:srgbClr val="00F6FF"/>
                </a:solidFill>
              </a:rPr>
              <a:t>career…</a:t>
            </a:r>
          </a:p>
        </p:txBody>
      </p:sp>
    </p:spTree>
    <p:extLst>
      <p:ext uri="{BB962C8B-B14F-4D97-AF65-F5344CB8AC3E}">
        <p14:creationId xmlns:p14="http://schemas.microsoft.com/office/powerpoint/2010/main" val="1668276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5" name="Subtitl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04800" y="5943600"/>
            <a:ext cx="44196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SzPct val="80000"/>
              <a:buFontTx/>
              <a:buNone/>
              <a:defRPr lang="en-US" sz="1800" kern="1200" dirty="0">
                <a:solidFill>
                  <a:srgbClr val="FFFF66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8788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75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47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319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6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P&amp;H Chapter 2.11 and 5.10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F6FF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394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r>
              <a:rPr lang="en-US" sz="3800" dirty="0" smtClean="0"/>
              <a:t>Parallelism and Synchronization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686800" cy="5638800"/>
          </a:xfrm>
        </p:spPr>
        <p:txBody>
          <a:bodyPr/>
          <a:lstStyle/>
          <a:p>
            <a:r>
              <a:rPr lang="en-US" dirty="0" smtClean="0"/>
              <a:t>How do I take advantage of multiple processors; </a:t>
            </a:r>
            <a:r>
              <a:rPr lang="en-US" i="1" dirty="0" smtClean="0">
                <a:solidFill>
                  <a:srgbClr val="00F6FF"/>
                </a:solidFill>
              </a:rPr>
              <a:t>parallelism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do I write (</a:t>
            </a:r>
            <a:r>
              <a:rPr lang="en-US" b="1" dirty="0" smtClean="0"/>
              <a:t>correct</a:t>
            </a:r>
            <a:r>
              <a:rPr lang="en-US" dirty="0" smtClean="0"/>
              <a:t>) parallel programs</a:t>
            </a:r>
            <a:r>
              <a:rPr lang="en-US" dirty="0" smtClean="0">
                <a:solidFill>
                  <a:srgbClr val="00F6FF"/>
                </a:solidFill>
              </a:rPr>
              <a:t>, </a:t>
            </a:r>
            <a:r>
              <a:rPr lang="en-US" i="1" dirty="0" smtClean="0">
                <a:solidFill>
                  <a:srgbClr val="00F6FF"/>
                </a:solidFill>
              </a:rPr>
              <a:t>cache coherency and synchronization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What primitives do I need to implement correct parallel programs?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87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6868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Understand Cache Coherency</a:t>
            </a:r>
          </a:p>
          <a:p>
            <a:endParaRPr lang="en-US" dirty="0" smtClean="0"/>
          </a:p>
          <a:p>
            <a:r>
              <a:rPr lang="en-US" dirty="0" smtClean="0"/>
              <a:t>Synchronizing parallel programs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Atomic Instructions</a:t>
            </a:r>
          </a:p>
          <a:p>
            <a:pPr marL="631825" lvl="1" indent="-45720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HW support for synchronization</a:t>
            </a:r>
          </a:p>
          <a:p>
            <a:endParaRPr lang="en-US" dirty="0" smtClean="0"/>
          </a:p>
          <a:p>
            <a:r>
              <a:rPr lang="en-US" dirty="0" smtClean="0"/>
              <a:t>How to write parallel programs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Threads and processes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Critical sections, race conditions, and </a:t>
            </a:r>
            <a:r>
              <a:rPr lang="en-US" dirty="0" err="1" smtClean="0">
                <a:sym typeface="Wingdings" pitchFamily="2" charset="2"/>
              </a:rPr>
              <a:t>mutexes</a:t>
            </a:r>
            <a:endParaRPr lang="en-US" dirty="0" smtClean="0">
              <a:sym typeface="Wingdings" pitchFamily="2" charset="2"/>
            </a:endParaRPr>
          </a:p>
          <a:p>
            <a:pPr marL="0" indent="0"/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07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Parallelism and Synchronization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914400"/>
            <a:ext cx="8686800" cy="5638800"/>
          </a:xfrm>
        </p:spPr>
        <p:txBody>
          <a:bodyPr/>
          <a:lstStyle/>
          <a:p>
            <a:r>
              <a:rPr lang="en-US" dirty="0" smtClean="0">
                <a:solidFill>
                  <a:srgbClr val="00F6FF"/>
                </a:solidFill>
              </a:rPr>
              <a:t>Cache Coherency Problem: </a:t>
            </a:r>
            <a:r>
              <a:rPr lang="en-US" dirty="0" smtClean="0"/>
              <a:t>What happens when two or more processors cache </a:t>
            </a:r>
            <a:r>
              <a:rPr lang="en-US" b="1" i="1" dirty="0" smtClean="0"/>
              <a:t>shared</a:t>
            </a:r>
            <a:r>
              <a:rPr lang="en-US" dirty="0" smtClean="0"/>
              <a:t> data?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17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Parallelism and Synchronization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6FF"/>
                </a:solidFill>
              </a:rPr>
              <a:t>Cache Coherency Problem</a:t>
            </a:r>
            <a:r>
              <a:rPr lang="en-US" dirty="0" smtClean="0"/>
              <a:t>: What happens when two or more processors cache </a:t>
            </a:r>
            <a:r>
              <a:rPr lang="en-US" i="1" dirty="0" smtClean="0"/>
              <a:t>shared</a:t>
            </a:r>
            <a:r>
              <a:rPr lang="en-US" dirty="0" smtClean="0"/>
              <a:t> data? </a:t>
            </a:r>
          </a:p>
          <a:p>
            <a:endParaRPr lang="en-US" dirty="0"/>
          </a:p>
          <a:p>
            <a:r>
              <a:rPr lang="en-US" dirty="0" smtClean="0"/>
              <a:t>i.e. the view of memory held by two different processors is through their individual caches</a:t>
            </a:r>
            <a:endParaRPr lang="en-US" dirty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As a result, processors can see different (</a:t>
            </a:r>
            <a:r>
              <a:rPr lang="en-US" dirty="0" smtClean="0">
                <a:solidFill>
                  <a:srgbClr val="00F6FF"/>
                </a:solidFill>
              </a:rPr>
              <a:t>incoherent</a:t>
            </a:r>
            <a:r>
              <a:rPr lang="en-US" dirty="0" smtClean="0"/>
              <a:t>) values to the </a:t>
            </a:r>
            <a:r>
              <a:rPr lang="en-US" i="1" dirty="0" smtClean="0"/>
              <a:t>same</a:t>
            </a:r>
            <a:r>
              <a:rPr lang="en-US" dirty="0" smtClean="0"/>
              <a:t> memory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38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Parallelism and Synchronization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9525001" cy="5638800"/>
          </a:xfrm>
        </p:spPr>
        <p:txBody>
          <a:bodyPr/>
          <a:lstStyle/>
          <a:p>
            <a:r>
              <a:rPr lang="en-US" dirty="0"/>
              <a:t>Each processor core has its own L1 cache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4" y="3733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29" y="3733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203" y="3733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86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issue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6868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Static multiple issue</a:t>
            </a:r>
          </a:p>
          <a:p>
            <a:r>
              <a:rPr lang="en-US" dirty="0"/>
              <a:t>	</a:t>
            </a:r>
            <a:r>
              <a:rPr lang="en-US" dirty="0" smtClean="0"/>
              <a:t>aka Very Long Instruction Word</a:t>
            </a:r>
          </a:p>
          <a:p>
            <a:r>
              <a:rPr lang="en-US" dirty="0"/>
              <a:t>	</a:t>
            </a:r>
            <a:r>
              <a:rPr lang="en-US" dirty="0" smtClean="0"/>
              <a:t>Decisions made by compiler</a:t>
            </a:r>
          </a:p>
          <a:p>
            <a:endParaRPr lang="en-US" dirty="0"/>
          </a:p>
          <a:p>
            <a:r>
              <a:rPr lang="en-US" dirty="0" smtClean="0"/>
              <a:t>Dynamic multiple issue</a:t>
            </a:r>
          </a:p>
          <a:p>
            <a:r>
              <a:rPr lang="en-US" dirty="0"/>
              <a:t>	</a:t>
            </a:r>
            <a:r>
              <a:rPr lang="en-US" dirty="0" smtClean="0"/>
              <a:t>Decisions made on the fly</a:t>
            </a:r>
          </a:p>
          <a:p>
            <a:endParaRPr lang="en-US" dirty="0"/>
          </a:p>
          <a:p>
            <a:r>
              <a:rPr lang="en-US" dirty="0" smtClean="0"/>
              <a:t>Cost: More execute hardware</a:t>
            </a:r>
          </a:p>
          <a:p>
            <a:r>
              <a:rPr lang="en-US" dirty="0"/>
              <a:t>	</a:t>
            </a:r>
            <a:r>
              <a:rPr lang="en-US" dirty="0" smtClean="0"/>
              <a:t>Reading/writing register files: more ports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767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Parallelism and Synchronization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9525001" cy="5638800"/>
          </a:xfrm>
        </p:spPr>
        <p:txBody>
          <a:bodyPr/>
          <a:lstStyle/>
          <a:p>
            <a:r>
              <a:rPr lang="en-US" dirty="0"/>
              <a:t>Each processor core has its own L1 cache</a:t>
            </a:r>
          </a:p>
        </p:txBody>
      </p:sp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F6FF"/>
                </a:solidFill>
              </a:rPr>
              <a:t>Core0</a:t>
            </a:r>
            <a:endParaRPr lang="en-US" sz="2400" dirty="0">
              <a:solidFill>
                <a:srgbClr val="00F6FF"/>
              </a:solidFill>
            </a:endParaRPr>
          </a:p>
        </p:txBody>
      </p:sp>
      <p:sp>
        <p:nvSpPr>
          <p:cNvPr id="9" name="Rectangle 8"/>
          <p:cNvSpPr/>
          <p:nvPr>
            <p:custDataLst>
              <p:tags r:id="rId3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>
            <p:custDataLst>
              <p:tags r:id="rId4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>
            <p:custDataLst>
              <p:tags r:id="rId5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13" name="Rectangle 12"/>
          <p:cNvSpPr/>
          <p:nvPr>
            <p:custDataLst>
              <p:tags r:id="rId6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15" name="Rectangle 14"/>
          <p:cNvSpPr/>
          <p:nvPr>
            <p:custDataLst>
              <p:tags r:id="rId7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Interconnect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>
            <p:custDataLst>
              <p:tags r:id="rId8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9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>
            <p:custDataLst>
              <p:tags r:id="rId10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>
            <p:custDataLst>
              <p:tags r:id="rId11"/>
            </p:custDataLst>
          </p:nvPr>
        </p:nvCxnSpPr>
        <p:spPr>
          <a:xfrm rot="5400000">
            <a:off x="5752306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>
            <p:custDataLst>
              <p:tags r:id="rId12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>
            <p:custDataLst>
              <p:tags r:id="rId13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F6FF"/>
                </a:solidFill>
              </a:rPr>
              <a:t>Core1</a:t>
            </a:r>
            <a:endParaRPr lang="en-US" sz="2400" dirty="0">
              <a:solidFill>
                <a:srgbClr val="00F6FF"/>
              </a:solidFill>
            </a:endParaRPr>
          </a:p>
        </p:txBody>
      </p:sp>
      <p:sp>
        <p:nvSpPr>
          <p:cNvPr id="29" name="Rectangle 28"/>
          <p:cNvSpPr/>
          <p:nvPr>
            <p:custDataLst>
              <p:tags r:id="rId14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0" name="Rectangle 29"/>
          <p:cNvSpPr/>
          <p:nvPr>
            <p:custDataLst>
              <p:tags r:id="rId15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F6FF"/>
                </a:solidFill>
              </a:rPr>
              <a:t>Core3</a:t>
            </a:r>
            <a:endParaRPr lang="en-US" sz="2400" dirty="0">
              <a:solidFill>
                <a:srgbClr val="00F6FF"/>
              </a:solidFill>
            </a:endParaRPr>
          </a:p>
        </p:txBody>
      </p:sp>
      <p:sp>
        <p:nvSpPr>
          <p:cNvPr id="31" name="Rectangle 30"/>
          <p:cNvSpPr/>
          <p:nvPr>
            <p:custDataLst>
              <p:tags r:id="rId16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2" name="Rectangle 31"/>
          <p:cNvSpPr/>
          <p:nvPr>
            <p:custDataLst>
              <p:tags r:id="rId17"/>
            </p:custDataLst>
          </p:nvPr>
        </p:nvSpPr>
        <p:spPr>
          <a:xfrm>
            <a:off x="54102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F6FF"/>
                </a:solidFill>
              </a:rPr>
              <a:t>Core2</a:t>
            </a:r>
            <a:endParaRPr lang="en-US" sz="2400" dirty="0">
              <a:solidFill>
                <a:srgbClr val="00F6FF"/>
              </a:solidFill>
            </a:endParaRPr>
          </a:p>
        </p:txBody>
      </p:sp>
      <p:sp>
        <p:nvSpPr>
          <p:cNvPr id="33" name="Rectangle 32"/>
          <p:cNvSpPr/>
          <p:nvPr>
            <p:custDataLst>
              <p:tags r:id="rId18"/>
            </p:custDataLst>
          </p:nvPr>
        </p:nvSpPr>
        <p:spPr>
          <a:xfrm>
            <a:off x="54102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4" y="3733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29" y="3733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203" y="3733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99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>
            <p:custDataLst>
              <p:tags r:id="rId1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F6FF"/>
                </a:solidFill>
              </a:rPr>
              <a:t>Core0</a:t>
            </a:r>
            <a:endParaRPr lang="en-US" sz="2400" dirty="0">
              <a:solidFill>
                <a:srgbClr val="00F6FF"/>
              </a:solidFill>
            </a:endParaRPr>
          </a:p>
        </p:txBody>
      </p:sp>
      <p:sp>
        <p:nvSpPr>
          <p:cNvPr id="34" name="Rectangle 33"/>
          <p:cNvSpPr/>
          <p:nvPr>
            <p:custDataLst>
              <p:tags r:id="rId2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F6FF"/>
                </a:solidFill>
              </a:rPr>
              <a:t>Core1</a:t>
            </a:r>
            <a:endParaRPr lang="en-US" sz="2400" dirty="0">
              <a:solidFill>
                <a:srgbClr val="00F6FF"/>
              </a:solidFill>
            </a:endParaRPr>
          </a:p>
        </p:txBody>
      </p:sp>
      <p:sp>
        <p:nvSpPr>
          <p:cNvPr id="36" name="Rectangle 35"/>
          <p:cNvSpPr/>
          <p:nvPr>
            <p:custDataLst>
              <p:tags r:id="rId3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F6FF"/>
                </a:solidFill>
              </a:rPr>
              <a:t>Core3</a:t>
            </a:r>
            <a:endParaRPr lang="en-US" sz="2400" dirty="0">
              <a:solidFill>
                <a:srgbClr val="00F6FF"/>
              </a:solidFill>
            </a:endParaRPr>
          </a:p>
        </p:txBody>
      </p:sp>
      <p:sp>
        <p:nvSpPr>
          <p:cNvPr id="40" name="Rectangle 39"/>
          <p:cNvSpPr/>
          <p:nvPr>
            <p:custDataLst>
              <p:tags r:id="rId4"/>
            </p:custDataLst>
          </p:nvPr>
        </p:nvSpPr>
        <p:spPr>
          <a:xfrm>
            <a:off x="54102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F6FF"/>
                </a:solidFill>
              </a:rPr>
              <a:t>Core2</a:t>
            </a:r>
            <a:endParaRPr lang="en-US" sz="2400" dirty="0">
              <a:solidFill>
                <a:srgbClr val="00F6FF"/>
              </a:solidFill>
            </a:endParaRPr>
          </a:p>
        </p:txBody>
      </p:sp>
      <p:sp>
        <p:nvSpPr>
          <p:cNvPr id="5335043" name="Rectangle 3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>
            <a:noAutofit/>
          </a:bodyPr>
          <a:lstStyle/>
          <a:p>
            <a:r>
              <a:rPr lang="en-AU" dirty="0" smtClean="0"/>
              <a:t>Shared Memory Multiprocessors</a:t>
            </a:r>
            <a:endParaRPr lang="en-AU" dirty="0"/>
          </a:p>
        </p:txBody>
      </p:sp>
      <p:sp>
        <p:nvSpPr>
          <p:cNvPr id="5335044" name="Rectangle 4"/>
          <p:cNvSpPr>
            <a:spLocks noGrp="1" noChangeArrowheads="1"/>
          </p:cNvSpPr>
          <p:nvPr>
            <p:ph idx="1"/>
            <p:custDataLst>
              <p:tags r:id="rId6"/>
            </p:custDataLst>
          </p:nvPr>
        </p:nvSpPr>
        <p:spPr>
          <a:xfrm>
            <a:off x="0" y="685800"/>
            <a:ext cx="9144000" cy="2057400"/>
          </a:xfrm>
        </p:spPr>
        <p:txBody>
          <a:bodyPr>
            <a:noAutofit/>
          </a:bodyPr>
          <a:lstStyle/>
          <a:p>
            <a:r>
              <a:rPr lang="en-AU" dirty="0" smtClean="0"/>
              <a:t>Shared Memory Multiprocessor (SMP)</a:t>
            </a:r>
          </a:p>
          <a:p>
            <a:pPr lvl="1"/>
            <a:r>
              <a:rPr lang="en-AU" dirty="0"/>
              <a:t>Typical (today): </a:t>
            </a:r>
            <a:r>
              <a:rPr lang="en-AU" dirty="0" smtClean="0"/>
              <a:t>2 </a:t>
            </a:r>
            <a:r>
              <a:rPr lang="en-AU" dirty="0"/>
              <a:t>– 8 </a:t>
            </a:r>
            <a:r>
              <a:rPr lang="en-AU" dirty="0">
                <a:solidFill>
                  <a:srgbClr val="00F6FF"/>
                </a:solidFill>
              </a:rPr>
              <a:t>cores</a:t>
            </a:r>
            <a:r>
              <a:rPr lang="en-AU" dirty="0"/>
              <a:t> each </a:t>
            </a:r>
            <a:endParaRPr lang="en-AU" dirty="0" smtClean="0"/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HW provides </a:t>
            </a:r>
            <a:r>
              <a:rPr lang="en-AU" i="1" dirty="0" smtClean="0">
                <a:solidFill>
                  <a:srgbClr val="00F6FF"/>
                </a:solidFill>
              </a:rPr>
              <a:t>single physical address </a:t>
            </a:r>
            <a:r>
              <a:rPr lang="en-AU" dirty="0" smtClean="0">
                <a:solidFill>
                  <a:schemeClr val="bg1"/>
                </a:solidFill>
              </a:rPr>
              <a:t>space for all processors</a:t>
            </a:r>
          </a:p>
          <a:p>
            <a:pPr lvl="1"/>
            <a:r>
              <a:rPr lang="en-AU" dirty="0" smtClean="0"/>
              <a:t>Assume uniform memory access (ignore NUMA)</a:t>
            </a:r>
          </a:p>
        </p:txBody>
      </p:sp>
      <p:sp>
        <p:nvSpPr>
          <p:cNvPr id="24" name="Rectangle 23"/>
          <p:cNvSpPr/>
          <p:nvPr>
            <p:custDataLst>
              <p:tags r:id="rId7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>
            <p:custDataLst>
              <p:tags r:id="rId8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>
            <p:custDataLst>
              <p:tags r:id="rId9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27" name="Rectangle 26"/>
          <p:cNvSpPr/>
          <p:nvPr>
            <p:custDataLst>
              <p:tags r:id="rId10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28" name="Rectangle 27"/>
          <p:cNvSpPr/>
          <p:nvPr>
            <p:custDataLst>
              <p:tags r:id="rId11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Interconnect</a:t>
            </a:r>
            <a:endParaRPr lang="en-US" sz="2400" dirty="0"/>
          </a:p>
        </p:txBody>
      </p:sp>
      <p:cxnSp>
        <p:nvCxnSpPr>
          <p:cNvPr id="29" name="Straight Arrow Connector 28"/>
          <p:cNvCxnSpPr/>
          <p:nvPr>
            <p:custDataLst>
              <p:tags r:id="rId12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>
            <p:custDataLst>
              <p:tags r:id="rId13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>
            <p:custDataLst>
              <p:tags r:id="rId14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>
            <p:custDataLst>
              <p:tags r:id="rId15"/>
            </p:custDataLst>
          </p:nvPr>
        </p:nvCxnSpPr>
        <p:spPr>
          <a:xfrm rot="5400000">
            <a:off x="5752306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>
            <p:custDataLst>
              <p:tags r:id="rId16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>
            <p:custDataLst>
              <p:tags r:id="rId17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7" name="Rectangle 36"/>
          <p:cNvSpPr/>
          <p:nvPr>
            <p:custDataLst>
              <p:tags r:id="rId18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41" name="Rectangle 40"/>
          <p:cNvSpPr/>
          <p:nvPr>
            <p:custDataLst>
              <p:tags r:id="rId19"/>
            </p:custDataLst>
          </p:nvPr>
        </p:nvSpPr>
        <p:spPr>
          <a:xfrm>
            <a:off x="54102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2350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>
            <p:custDataLst>
              <p:tags r:id="rId1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Core0</a:t>
            </a:r>
            <a:endParaRPr lang="en-US" sz="2400" dirty="0"/>
          </a:p>
        </p:txBody>
      </p:sp>
      <p:sp>
        <p:nvSpPr>
          <p:cNvPr id="34" name="Rectangle 33"/>
          <p:cNvSpPr/>
          <p:nvPr>
            <p:custDataLst>
              <p:tags r:id="rId2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Core1</a:t>
            </a:r>
            <a:endParaRPr lang="en-US" sz="2400" dirty="0"/>
          </a:p>
        </p:txBody>
      </p:sp>
      <p:sp>
        <p:nvSpPr>
          <p:cNvPr id="36" name="Rectangle 35"/>
          <p:cNvSpPr/>
          <p:nvPr>
            <p:custDataLst>
              <p:tags r:id="rId3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CoreN</a:t>
            </a:r>
            <a:endParaRPr lang="en-US" sz="2400" dirty="0"/>
          </a:p>
        </p:txBody>
      </p:sp>
      <p:sp>
        <p:nvSpPr>
          <p:cNvPr id="5335043" name="Rectangle 3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r>
              <a:rPr lang="en-AU" dirty="0" smtClean="0"/>
              <a:t>Shared Memory Multiprocessors</a:t>
            </a:r>
            <a:endParaRPr lang="en-AU" dirty="0"/>
          </a:p>
        </p:txBody>
      </p:sp>
      <p:sp>
        <p:nvSpPr>
          <p:cNvPr id="5335044" name="Rectangle 4"/>
          <p:cNvSpPr>
            <a:spLocks noGrp="1" noChangeArrowheads="1"/>
          </p:cNvSpPr>
          <p:nvPr>
            <p:ph idx="1"/>
            <p:custDataLst>
              <p:tags r:id="rId5"/>
            </p:custDataLst>
          </p:nvPr>
        </p:nvSpPr>
        <p:spPr>
          <a:xfrm>
            <a:off x="0" y="685800"/>
            <a:ext cx="9144000" cy="2057400"/>
          </a:xfrm>
        </p:spPr>
        <p:txBody>
          <a:bodyPr>
            <a:noAutofit/>
          </a:bodyPr>
          <a:lstStyle/>
          <a:p>
            <a:r>
              <a:rPr lang="en-AU" dirty="0" smtClean="0"/>
              <a:t>Shared Memory Multiprocessor (SMP)</a:t>
            </a:r>
          </a:p>
          <a:p>
            <a:pPr lvl="1"/>
            <a:r>
              <a:rPr lang="en-AU" dirty="0"/>
              <a:t>Typical (today): 2 </a:t>
            </a:r>
            <a:r>
              <a:rPr lang="en-AU" dirty="0" smtClean="0"/>
              <a:t>– 8 </a:t>
            </a:r>
            <a:r>
              <a:rPr lang="en-AU" dirty="0">
                <a:solidFill>
                  <a:srgbClr val="00F6FF"/>
                </a:solidFill>
              </a:rPr>
              <a:t>cores</a:t>
            </a:r>
            <a:r>
              <a:rPr lang="en-AU" dirty="0"/>
              <a:t> each </a:t>
            </a:r>
            <a:endParaRPr lang="en-AU" dirty="0" smtClean="0"/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HW provides </a:t>
            </a:r>
            <a:r>
              <a:rPr lang="en-AU" i="1" dirty="0" smtClean="0">
                <a:solidFill>
                  <a:srgbClr val="00F6FF"/>
                </a:solidFill>
              </a:rPr>
              <a:t>single physical address </a:t>
            </a:r>
            <a:r>
              <a:rPr lang="en-AU" dirty="0" smtClean="0">
                <a:solidFill>
                  <a:schemeClr val="bg1"/>
                </a:solidFill>
              </a:rPr>
              <a:t>space for all processors</a:t>
            </a:r>
          </a:p>
          <a:p>
            <a:pPr lvl="1"/>
            <a:r>
              <a:rPr lang="en-AU" dirty="0" smtClean="0"/>
              <a:t>Assume uniform memory access (ignore NUMA)</a:t>
            </a:r>
          </a:p>
        </p:txBody>
      </p:sp>
      <p:sp>
        <p:nvSpPr>
          <p:cNvPr id="16" name="TextBox 15"/>
          <p:cNvSpPr txBox="1"/>
          <p:nvPr>
            <p:custDataLst>
              <p:tags r:id="rId6"/>
            </p:custDataLst>
          </p:nvPr>
        </p:nvSpPr>
        <p:spPr>
          <a:xfrm>
            <a:off x="5656502" y="4193876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24" name="Rectangle 23"/>
          <p:cNvSpPr/>
          <p:nvPr>
            <p:custDataLst>
              <p:tags r:id="rId7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>
            <p:custDataLst>
              <p:tags r:id="rId8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>
            <p:custDataLst>
              <p:tags r:id="rId9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27" name="Rectangle 26"/>
          <p:cNvSpPr/>
          <p:nvPr>
            <p:custDataLst>
              <p:tags r:id="rId10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28" name="Rectangle 27"/>
          <p:cNvSpPr/>
          <p:nvPr>
            <p:custDataLst>
              <p:tags r:id="rId11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Interconnect</a:t>
            </a:r>
            <a:endParaRPr lang="en-US" sz="2400" dirty="0"/>
          </a:p>
        </p:txBody>
      </p:sp>
      <p:cxnSp>
        <p:nvCxnSpPr>
          <p:cNvPr id="29" name="Straight Arrow Connector 28"/>
          <p:cNvCxnSpPr/>
          <p:nvPr>
            <p:custDataLst>
              <p:tags r:id="rId12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>
            <p:custDataLst>
              <p:tags r:id="rId13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>
            <p:custDataLst>
              <p:tags r:id="rId14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>
            <p:custDataLst>
              <p:tags r:id="rId15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>
            <p:custDataLst>
              <p:tags r:id="rId16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7" name="Rectangle 36"/>
          <p:cNvSpPr/>
          <p:nvPr>
            <p:custDataLst>
              <p:tags r:id="rId17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8" name="TextBox 37"/>
          <p:cNvSpPr txBox="1"/>
          <p:nvPr>
            <p:custDataLst>
              <p:tags r:id="rId18"/>
            </p:custDataLst>
          </p:nvPr>
        </p:nvSpPr>
        <p:spPr>
          <a:xfrm>
            <a:off x="4953000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39" name="TextBox 38"/>
          <p:cNvSpPr txBox="1"/>
          <p:nvPr>
            <p:custDataLst>
              <p:tags r:id="rId19"/>
            </p:custDataLst>
          </p:nvPr>
        </p:nvSpPr>
        <p:spPr>
          <a:xfrm>
            <a:off x="6436204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74012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4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AU" dirty="0" smtClean="0"/>
              <a:t>Cache Coherency Problem</a:t>
            </a:r>
            <a:endParaRPr lang="en-AU" dirty="0"/>
          </a:p>
        </p:txBody>
      </p:sp>
      <p:sp>
        <p:nvSpPr>
          <p:cNvPr id="16" name="TextBox 15"/>
          <p:cNvSpPr txBox="1"/>
          <p:nvPr>
            <p:custDataLst>
              <p:tags r:id="rId2"/>
            </p:custDataLst>
          </p:nvPr>
        </p:nvSpPr>
        <p:spPr>
          <a:xfrm>
            <a:off x="5656502" y="4193876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23" name="Rectangle 22"/>
          <p:cNvSpPr/>
          <p:nvPr>
            <p:custDataLst>
              <p:tags r:id="rId3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Core0</a:t>
            </a:r>
            <a:endParaRPr lang="en-US" sz="2400" dirty="0"/>
          </a:p>
        </p:txBody>
      </p:sp>
      <p:sp>
        <p:nvSpPr>
          <p:cNvPr id="24" name="Rectangle 23"/>
          <p:cNvSpPr/>
          <p:nvPr>
            <p:custDataLst>
              <p:tags r:id="rId4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>
            <p:custDataLst>
              <p:tags r:id="rId5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>
            <p:custDataLst>
              <p:tags r:id="rId6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27" name="Rectangle 26"/>
          <p:cNvSpPr/>
          <p:nvPr>
            <p:custDataLst>
              <p:tags r:id="rId7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28" name="Rectangle 27"/>
          <p:cNvSpPr/>
          <p:nvPr>
            <p:custDataLst>
              <p:tags r:id="rId8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Interconnect</a:t>
            </a:r>
            <a:endParaRPr lang="en-US" sz="2400" dirty="0"/>
          </a:p>
        </p:txBody>
      </p:sp>
      <p:cxnSp>
        <p:nvCxnSpPr>
          <p:cNvPr id="29" name="Straight Arrow Connector 28"/>
          <p:cNvCxnSpPr/>
          <p:nvPr>
            <p:custDataLst>
              <p:tags r:id="rId9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>
            <p:custDataLst>
              <p:tags r:id="rId10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>
            <p:custDataLst>
              <p:tags r:id="rId11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>
            <p:custDataLst>
              <p:tags r:id="rId12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>
            <p:custDataLst>
              <p:tags r:id="rId13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Core1</a:t>
            </a:r>
            <a:endParaRPr lang="en-US" sz="2400" dirty="0"/>
          </a:p>
        </p:txBody>
      </p:sp>
      <p:sp>
        <p:nvSpPr>
          <p:cNvPr id="35" name="Rectangle 34"/>
          <p:cNvSpPr/>
          <p:nvPr>
            <p:custDataLst>
              <p:tags r:id="rId14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6" name="Rectangle 35"/>
          <p:cNvSpPr/>
          <p:nvPr>
            <p:custDataLst>
              <p:tags r:id="rId15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CoreN</a:t>
            </a:r>
            <a:endParaRPr lang="en-US" sz="2400" dirty="0"/>
          </a:p>
        </p:txBody>
      </p:sp>
      <p:sp>
        <p:nvSpPr>
          <p:cNvPr id="37" name="Rectangle 36"/>
          <p:cNvSpPr/>
          <p:nvPr>
            <p:custDataLst>
              <p:tags r:id="rId16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8" name="TextBox 37"/>
          <p:cNvSpPr txBox="1"/>
          <p:nvPr>
            <p:custDataLst>
              <p:tags r:id="rId17"/>
            </p:custDataLst>
          </p:nvPr>
        </p:nvSpPr>
        <p:spPr>
          <a:xfrm>
            <a:off x="4953000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39" name="TextBox 38"/>
          <p:cNvSpPr txBox="1"/>
          <p:nvPr>
            <p:custDataLst>
              <p:tags r:id="rId18"/>
            </p:custDataLst>
          </p:nvPr>
        </p:nvSpPr>
        <p:spPr>
          <a:xfrm>
            <a:off x="6436204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Thread A (on Core0)		Thread B (on Core1)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for(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0, </a:t>
            </a:r>
            <a:r>
              <a:rPr lang="en-US" dirty="0" err="1"/>
              <a:t>i</a:t>
            </a:r>
            <a:r>
              <a:rPr lang="en-US" dirty="0"/>
              <a:t> &lt; 5; </a:t>
            </a:r>
            <a:r>
              <a:rPr lang="en-US" dirty="0" err="1"/>
              <a:t>i</a:t>
            </a:r>
            <a:r>
              <a:rPr lang="en-US" dirty="0"/>
              <a:t>++) </a:t>
            </a:r>
            <a:r>
              <a:rPr lang="en-US" dirty="0" smtClean="0"/>
              <a:t>{	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j = 0; j &lt; 5; j++) {</a:t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00F6FF"/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00F6FF"/>
                </a:solidFill>
              </a:rPr>
              <a:t>x</a:t>
            </a:r>
            <a:r>
              <a:rPr lang="en-US" dirty="0"/>
              <a:t> + </a:t>
            </a:r>
            <a:r>
              <a:rPr lang="en-US" dirty="0" smtClean="0"/>
              <a:t>1;				</a:t>
            </a:r>
            <a:r>
              <a:rPr lang="en-US" dirty="0" smtClean="0">
                <a:solidFill>
                  <a:srgbClr val="00F6FF"/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00F6FF"/>
                </a:solidFill>
              </a:rPr>
              <a:t>x</a:t>
            </a:r>
            <a:r>
              <a:rPr lang="en-US" dirty="0"/>
              <a:t> + 1;</a:t>
            </a:r>
            <a:br>
              <a:rPr lang="en-US" dirty="0"/>
            </a:br>
            <a:r>
              <a:rPr lang="en-US" dirty="0" smtClean="0"/>
              <a:t>}					}</a:t>
            </a:r>
          </a:p>
          <a:p>
            <a:r>
              <a:rPr lang="en-US" dirty="0" smtClean="0"/>
              <a:t>What will the value of </a:t>
            </a:r>
            <a:r>
              <a:rPr lang="en-US" dirty="0" smtClean="0">
                <a:solidFill>
                  <a:srgbClr val="00F6FF"/>
                </a:solidFill>
              </a:rPr>
              <a:t>x</a:t>
            </a:r>
            <a:r>
              <a:rPr lang="en-US" dirty="0" smtClean="0"/>
              <a:t> be after both loops finish?</a:t>
            </a:r>
          </a:p>
          <a:p>
            <a:r>
              <a:rPr lang="en-US" dirty="0"/>
              <a:t>	</a:t>
            </a:r>
            <a:r>
              <a:rPr lang="en-US" dirty="0" smtClean="0"/>
              <a:t>Start: x = 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12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4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AU" dirty="0" err="1" smtClean="0"/>
              <a:t>iClicker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65532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Thread A (on Core0)		Thread B (on Core1)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for(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0, </a:t>
            </a:r>
            <a:r>
              <a:rPr lang="en-US" dirty="0" err="1"/>
              <a:t>i</a:t>
            </a:r>
            <a:r>
              <a:rPr lang="en-US" dirty="0"/>
              <a:t> &lt; 5; </a:t>
            </a:r>
            <a:r>
              <a:rPr lang="en-US" dirty="0" err="1"/>
              <a:t>i</a:t>
            </a:r>
            <a:r>
              <a:rPr lang="en-US" dirty="0"/>
              <a:t>++) </a:t>
            </a:r>
            <a:r>
              <a:rPr lang="en-US" dirty="0" smtClean="0"/>
              <a:t>{	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j = 0; j &lt; 5; j++) {</a:t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00F6FF"/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/>
              <a:t>=</a:t>
            </a:r>
            <a:r>
              <a:rPr lang="en-US" dirty="0">
                <a:solidFill>
                  <a:srgbClr val="00F6FF"/>
                </a:solidFill>
              </a:rPr>
              <a:t> x </a:t>
            </a:r>
            <a:r>
              <a:rPr lang="en-US" dirty="0"/>
              <a:t>+ </a:t>
            </a:r>
            <a:r>
              <a:rPr lang="en-US" dirty="0" smtClean="0"/>
              <a:t>1;				</a:t>
            </a:r>
            <a:r>
              <a:rPr lang="en-US" dirty="0" smtClean="0">
                <a:solidFill>
                  <a:srgbClr val="00F6FF"/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00F6FF"/>
                </a:solidFill>
              </a:rPr>
              <a:t>x</a:t>
            </a:r>
            <a:r>
              <a:rPr lang="en-US" dirty="0"/>
              <a:t> + 1;</a:t>
            </a:r>
            <a:br>
              <a:rPr lang="en-US" dirty="0"/>
            </a:br>
            <a:r>
              <a:rPr lang="en-US" dirty="0" smtClean="0"/>
              <a:t>}					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68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4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AU" dirty="0" smtClean="0"/>
              <a:t>Cache Coherency Problem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dirty="0" smtClean="0"/>
              <a:t>Thread A (on Core0)		Thread B (on Core1)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for(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0, </a:t>
            </a:r>
            <a:r>
              <a:rPr lang="en-US" dirty="0" err="1"/>
              <a:t>i</a:t>
            </a:r>
            <a:r>
              <a:rPr lang="en-US" dirty="0"/>
              <a:t> &lt; 5; </a:t>
            </a:r>
            <a:r>
              <a:rPr lang="en-US" dirty="0" err="1"/>
              <a:t>i</a:t>
            </a:r>
            <a:r>
              <a:rPr lang="en-US" dirty="0"/>
              <a:t>++) </a:t>
            </a:r>
            <a:r>
              <a:rPr lang="en-US" dirty="0" smtClean="0"/>
              <a:t>{	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j = 0; j &lt; 5; j++) {</a:t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 smtClean="0">
                <a:solidFill>
                  <a:schemeClr val="bg1"/>
                </a:solidFill>
              </a:rPr>
              <a:t>LW $t0, </a:t>
            </a:r>
            <a:r>
              <a:rPr lang="en-US" dirty="0" err="1" smtClean="0">
                <a:solidFill>
                  <a:schemeClr val="bg1"/>
                </a:solidFill>
              </a:rPr>
              <a:t>addr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rgbClr val="00F6FF"/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en-US" dirty="0" smtClean="0"/>
              <a:t>			</a:t>
            </a:r>
            <a:r>
              <a:rPr lang="en-US" dirty="0" smtClean="0">
                <a:solidFill>
                  <a:schemeClr val="bg1"/>
                </a:solidFill>
              </a:rPr>
              <a:t>LW $t0, </a:t>
            </a:r>
            <a:r>
              <a:rPr lang="en-US" dirty="0" err="1" smtClean="0">
                <a:solidFill>
                  <a:schemeClr val="bg1"/>
                </a:solidFill>
              </a:rPr>
              <a:t>addr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rgbClr val="00F6FF"/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ADDIU $t0, $t0, 1		ADDIU $t0, $t0, 1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SW $t0, </a:t>
            </a:r>
            <a:r>
              <a:rPr lang="en-US" dirty="0" err="1" smtClean="0">
                <a:solidFill>
                  <a:schemeClr val="bg1"/>
                </a:solidFill>
              </a:rPr>
              <a:t>addr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rgbClr val="00F6FF"/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)			SW $t0, </a:t>
            </a:r>
            <a:r>
              <a:rPr lang="en-US" dirty="0" err="1" smtClean="0">
                <a:solidFill>
                  <a:schemeClr val="bg1"/>
                </a:solidFill>
              </a:rPr>
              <a:t>addr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rgbClr val="00F6FF"/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}					}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9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4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AU" dirty="0" err="1" smtClean="0"/>
              <a:t>iClicker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65532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Thread A (on Core0)		Thread B (on Core1)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for(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0, </a:t>
            </a:r>
            <a:r>
              <a:rPr lang="en-US" dirty="0" err="1"/>
              <a:t>i</a:t>
            </a:r>
            <a:r>
              <a:rPr lang="en-US" dirty="0"/>
              <a:t> &lt; 5; </a:t>
            </a:r>
            <a:r>
              <a:rPr lang="en-US" dirty="0" err="1"/>
              <a:t>i</a:t>
            </a:r>
            <a:r>
              <a:rPr lang="en-US" dirty="0"/>
              <a:t>++) </a:t>
            </a:r>
            <a:r>
              <a:rPr lang="en-US" dirty="0" smtClean="0"/>
              <a:t>{	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j = 0; j &lt; 5; j++) {</a:t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00F6FF"/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/>
              <a:t>=</a:t>
            </a:r>
            <a:r>
              <a:rPr lang="en-US" dirty="0">
                <a:solidFill>
                  <a:srgbClr val="00F6FF"/>
                </a:solidFill>
              </a:rPr>
              <a:t> x </a:t>
            </a:r>
            <a:r>
              <a:rPr lang="en-US" dirty="0"/>
              <a:t>+ </a:t>
            </a:r>
            <a:r>
              <a:rPr lang="en-US" dirty="0" smtClean="0"/>
              <a:t>1;				</a:t>
            </a:r>
            <a:r>
              <a:rPr lang="en-US" dirty="0" smtClean="0">
                <a:solidFill>
                  <a:srgbClr val="00F6FF"/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00F6FF"/>
                </a:solidFill>
              </a:rPr>
              <a:t>x</a:t>
            </a:r>
            <a:r>
              <a:rPr lang="en-US" dirty="0"/>
              <a:t> + 1;</a:t>
            </a:r>
            <a:br>
              <a:rPr lang="en-US" dirty="0"/>
            </a:br>
            <a:r>
              <a:rPr lang="en-US" dirty="0" smtClean="0"/>
              <a:t>}					}</a:t>
            </a:r>
          </a:p>
          <a:p>
            <a:r>
              <a:rPr lang="en-US" dirty="0" smtClean="0"/>
              <a:t>What will the value of </a:t>
            </a:r>
            <a:r>
              <a:rPr lang="en-US" dirty="0" smtClean="0">
                <a:solidFill>
                  <a:srgbClr val="00F6FF"/>
                </a:solidFill>
              </a:rPr>
              <a:t>x</a:t>
            </a:r>
            <a:r>
              <a:rPr lang="en-US" dirty="0" smtClean="0"/>
              <a:t> be after both loops finish?</a:t>
            </a:r>
            <a:endParaRPr lang="en-US" dirty="0"/>
          </a:p>
          <a:p>
            <a:pPr marL="514350" indent="-514350">
              <a:buAutoNum type="alphaLcParenR"/>
            </a:pPr>
            <a:r>
              <a:rPr lang="en-US" dirty="0"/>
              <a:t>6</a:t>
            </a: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8</a:t>
            </a:r>
          </a:p>
          <a:p>
            <a:pPr marL="514350" indent="-514350">
              <a:buAutoNum type="alphaLcParenR"/>
            </a:pPr>
            <a:r>
              <a:rPr lang="en-US" dirty="0" smtClean="0"/>
              <a:t>10</a:t>
            </a:r>
          </a:p>
          <a:p>
            <a:pPr marL="514350" indent="-514350">
              <a:buAutoNum type="alphaLcParenR"/>
            </a:pPr>
            <a:r>
              <a:rPr lang="en-US" dirty="0" smtClean="0"/>
              <a:t>All of the above</a:t>
            </a:r>
          </a:p>
          <a:p>
            <a:pPr marL="514350" indent="-514350">
              <a:buAutoNum type="alphaLcParenR"/>
            </a:pPr>
            <a:r>
              <a:rPr lang="en-US" dirty="0" smtClean="0"/>
              <a:t>None of the above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217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Multiple Issue</a:t>
            </a:r>
            <a:endParaRPr lang="en-AU" dirty="0"/>
          </a:p>
        </p:txBody>
      </p:sp>
      <p:sp>
        <p:nvSpPr>
          <p:cNvPr id="5137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914400"/>
            <a:ext cx="8686800" cy="5638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a.k.a.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rgbClr val="00F6FF"/>
                </a:solidFill>
                <a:sym typeface="Symbol" pitchFamily="18" charset="2"/>
              </a:rPr>
              <a:t>Very Long Instruction Word (</a:t>
            </a:r>
            <a:r>
              <a:rPr lang="en-US" dirty="0" smtClean="0">
                <a:solidFill>
                  <a:srgbClr val="00F6FF"/>
                </a:solidFill>
              </a:rPr>
              <a:t>VLIW)</a:t>
            </a:r>
          </a:p>
          <a:p>
            <a:r>
              <a:rPr lang="en-US" dirty="0" smtClean="0"/>
              <a:t>Compiler groups instructions to be issued together</a:t>
            </a:r>
          </a:p>
          <a:p>
            <a:pPr lvl="1"/>
            <a:r>
              <a:rPr lang="en-US" dirty="0" smtClean="0"/>
              <a:t>Packages them into “issue slots”</a:t>
            </a:r>
          </a:p>
          <a:p>
            <a:r>
              <a:rPr lang="en-US" dirty="0" smtClean="0"/>
              <a:t>Q: How does HW detect and resolve hazards?</a:t>
            </a:r>
          </a:p>
          <a:p>
            <a:r>
              <a:rPr lang="en-US" dirty="0" smtClean="0"/>
              <a:t>A: It doesn’t</a:t>
            </a:r>
          </a:p>
          <a:p>
            <a:r>
              <a:rPr lang="en-US" dirty="0" smtClean="0"/>
              <a:t>	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Simple HW, assumes compiler avoids hazards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Example: Static Dual-Issue 32-bit MIPS</a:t>
            </a:r>
          </a:p>
          <a:p>
            <a:pPr lvl="1"/>
            <a:r>
              <a:rPr lang="en-US" dirty="0" smtClean="0"/>
              <a:t>Instructions come in pairs (64-bit aligned)</a:t>
            </a:r>
          </a:p>
          <a:p>
            <a:pPr lvl="2"/>
            <a:r>
              <a:rPr lang="en-US" dirty="0" smtClean="0"/>
              <a:t>One ALU/branch instruction (or nop)</a:t>
            </a:r>
          </a:p>
          <a:p>
            <a:pPr lvl="2"/>
            <a:r>
              <a:rPr lang="en-US" dirty="0" smtClean="0"/>
              <a:t>One load/store instruction (or nop)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0660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MIPS with Static Dual Issue</a:t>
            </a:r>
            <a:endParaRPr lang="en-AU"/>
          </a:p>
        </p:txBody>
      </p:sp>
      <p:sp>
        <p:nvSpPr>
          <p:cNvPr id="514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762000"/>
            <a:ext cx="8283575" cy="3352800"/>
          </a:xfrm>
        </p:spPr>
        <p:txBody>
          <a:bodyPr>
            <a:noAutofit/>
          </a:bodyPr>
          <a:lstStyle/>
          <a:p>
            <a:r>
              <a:rPr lang="en-US" sz="2800" dirty="0"/>
              <a:t>Two-issue packets</a:t>
            </a:r>
          </a:p>
          <a:p>
            <a:pPr lvl="1"/>
            <a:r>
              <a:rPr lang="en-US" dirty="0"/>
              <a:t>One ALU/branch instruction</a:t>
            </a:r>
          </a:p>
          <a:p>
            <a:pPr lvl="1"/>
            <a:r>
              <a:rPr lang="en-US" dirty="0"/>
              <a:t>One load/store instruction</a:t>
            </a:r>
          </a:p>
          <a:p>
            <a:pPr lvl="1"/>
            <a:r>
              <a:rPr lang="en-US" dirty="0"/>
              <a:t>64-bit aligned</a:t>
            </a:r>
          </a:p>
          <a:p>
            <a:pPr lvl="2"/>
            <a:r>
              <a:rPr lang="en-US" sz="2800" dirty="0"/>
              <a:t>ALU/branch, then load/store</a:t>
            </a:r>
          </a:p>
          <a:p>
            <a:pPr lvl="2"/>
            <a:r>
              <a:rPr lang="en-US" sz="2800" dirty="0"/>
              <a:t>Pad an unused instruction with </a:t>
            </a:r>
            <a:r>
              <a:rPr lang="en-US" sz="2800" dirty="0" err="1" smtClean="0"/>
              <a:t>nop</a:t>
            </a:r>
            <a:endParaRPr lang="en-US" sz="2800" dirty="0" smtClean="0"/>
          </a:p>
          <a:p>
            <a:pPr lvl="1"/>
            <a:r>
              <a:rPr lang="en-US" dirty="0" smtClean="0"/>
              <a:t>Delay slot: 2 instructions (1 cycle)</a:t>
            </a:r>
          </a:p>
        </p:txBody>
      </p:sp>
      <p:graphicFrame>
        <p:nvGraphicFramePr>
          <p:cNvPr id="514560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226473"/>
              </p:ext>
            </p:extLst>
          </p:nvPr>
        </p:nvGraphicFramePr>
        <p:xfrm>
          <a:off x="1258888" y="4419601"/>
          <a:ext cx="7231062" cy="2133599"/>
        </p:xfrm>
        <a:graphic>
          <a:graphicData uri="http://schemas.openxmlformats.org/drawingml/2006/table">
            <a:tbl>
              <a:tblPr/>
              <a:tblGrid>
                <a:gridCol w="936625"/>
                <a:gridCol w="1547812"/>
                <a:gridCol w="677863"/>
                <a:gridCol w="677862"/>
                <a:gridCol w="679450"/>
                <a:gridCol w="677863"/>
                <a:gridCol w="677862"/>
                <a:gridCol w="677863"/>
                <a:gridCol w="677862"/>
              </a:tblGrid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Address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Instruction type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Pipeline Stages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+ 4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+ 8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+ 12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+ 16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+ 20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4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63650" y="1981200"/>
            <a:ext cx="73469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Loop: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lw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$t0, 0($s1)      # $t0=array element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addu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$t0, $t0, $s2    # add scalar in $s2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sw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$t0, 0($s1)      # store result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addi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$s1, $s1,–4      # decrement pointer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bne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$s1, $zero, Loop # branch $s1!=0</a:t>
            </a:r>
          </a:p>
        </p:txBody>
      </p:sp>
      <p:sp>
        <p:nvSpPr>
          <p:cNvPr id="514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Scheduling Example</a:t>
            </a:r>
            <a:endParaRPr lang="en-AU"/>
          </a:p>
        </p:txBody>
      </p:sp>
      <p:sp>
        <p:nvSpPr>
          <p:cNvPr id="514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11238"/>
            <a:ext cx="8283575" cy="682625"/>
          </a:xfrm>
        </p:spPr>
        <p:txBody>
          <a:bodyPr/>
          <a:lstStyle/>
          <a:p>
            <a:r>
              <a:rPr lang="en-US"/>
              <a:t>Schedule this for dual-issue MIPS</a:t>
            </a:r>
            <a:endParaRPr lang="en-AU" sz="2400">
              <a:latin typeface="Lucida Console" pitchFamily="49" charset="0"/>
            </a:endParaRPr>
          </a:p>
        </p:txBody>
      </p:sp>
      <p:sp>
        <p:nvSpPr>
          <p:cNvPr id="5147652" name="Rectangle 4"/>
          <p:cNvSpPr>
            <a:spLocks noChangeArrowheads="1"/>
          </p:cNvSpPr>
          <p:nvPr/>
        </p:nvSpPr>
        <p:spPr bwMode="auto">
          <a:xfrm>
            <a:off x="1263650" y="1989138"/>
            <a:ext cx="744802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Loop: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lw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</a:t>
            </a:r>
            <a:r>
              <a:rPr lang="en-AU" sz="2000" dirty="0">
                <a:solidFill>
                  <a:srgbClr val="00F6FF"/>
                </a:solidFill>
                <a:latin typeface="Lucida Console" pitchFamily="49" charset="0"/>
              </a:rPr>
              <a:t>$t0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0($s1)      # $t0=array element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addu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en-AU" sz="2000" dirty="0">
                <a:solidFill>
                  <a:srgbClr val="00B050"/>
                </a:solidFill>
                <a:latin typeface="Lucida Console" pitchFamily="49" charset="0"/>
              </a:rPr>
              <a:t>$t0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</a:t>
            </a:r>
            <a:r>
              <a:rPr lang="en-AU" sz="2000" dirty="0">
                <a:solidFill>
                  <a:srgbClr val="00F6FF"/>
                </a:solidFill>
                <a:latin typeface="Lucida Console" pitchFamily="49" charset="0"/>
              </a:rPr>
              <a:t>$t0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$s2    # add scalar in $s2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sw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</a:t>
            </a:r>
            <a:r>
              <a:rPr lang="en-AU" sz="2000" dirty="0">
                <a:solidFill>
                  <a:srgbClr val="00B050"/>
                </a:solidFill>
                <a:latin typeface="Lucida Console" pitchFamily="49" charset="0"/>
              </a:rPr>
              <a:t>$t0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0($s1)      # store result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addi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en-AU" sz="2000" dirty="0">
                <a:solidFill>
                  <a:schemeClr val="accent2"/>
                </a:solidFill>
                <a:latin typeface="Lucida Console" pitchFamily="49" charset="0"/>
              </a:rPr>
              <a:t>$s1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$s1,–4      # decrement pointer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bne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</a:t>
            </a:r>
            <a:r>
              <a:rPr lang="en-AU" sz="2000" dirty="0">
                <a:solidFill>
                  <a:schemeClr val="accent2"/>
                </a:solidFill>
                <a:latin typeface="Lucida Console" pitchFamily="49" charset="0"/>
              </a:rPr>
              <a:t>$s1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$zero, Loop # branch $s1!=0</a:t>
            </a:r>
          </a:p>
        </p:txBody>
      </p:sp>
      <p:graphicFrame>
        <p:nvGraphicFramePr>
          <p:cNvPr id="514765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507987"/>
              </p:ext>
            </p:extLst>
          </p:nvPr>
        </p:nvGraphicFramePr>
        <p:xfrm>
          <a:off x="1187450" y="3789363"/>
          <a:ext cx="7272338" cy="1676400"/>
        </p:xfrm>
        <a:graphic>
          <a:graphicData uri="http://schemas.openxmlformats.org/drawingml/2006/table">
            <a:tbl>
              <a:tblPr/>
              <a:tblGrid>
                <a:gridCol w="817563"/>
                <a:gridCol w="2803525"/>
                <a:gridCol w="2803525"/>
                <a:gridCol w="84772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6FF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6FF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Helvetica" pitchFamily="34" charset="0"/>
                        </a:rPr>
                        <a:t>cycle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6FF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Loop: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1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2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3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4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40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76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Reorder instructions</a:t>
            </a:r>
          </a:p>
          <a:p>
            <a:r>
              <a:rPr lang="en-US" dirty="0"/>
              <a:t>	</a:t>
            </a:r>
            <a:r>
              <a:rPr lang="en-US" dirty="0" smtClean="0"/>
              <a:t>To fill the issue slot with useful work</a:t>
            </a:r>
            <a:endParaRPr lang="en-US" dirty="0"/>
          </a:p>
          <a:p>
            <a:r>
              <a:rPr lang="en-US" dirty="0" smtClean="0"/>
              <a:t>	Complicated: exceptions may occur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828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15263</TotalTime>
  <Words>2260</Words>
  <Application>Microsoft Macintosh PowerPoint</Application>
  <PresentationFormat>On-screen Show (4:3)</PresentationFormat>
  <Paragraphs>617</Paragraphs>
  <Slides>56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Multicore and Parallelism</vt:lpstr>
      <vt:lpstr>How to improve performance?</vt:lpstr>
      <vt:lpstr>Instruction-Level Parallelism (ILP)</vt:lpstr>
      <vt:lpstr>Instruction-Level Parallelism (ILP)</vt:lpstr>
      <vt:lpstr>Multiple issue pipeline</vt:lpstr>
      <vt:lpstr>Static Multiple Issue</vt:lpstr>
      <vt:lpstr>MIPS with Static Dual Issue</vt:lpstr>
      <vt:lpstr>Scheduling Example</vt:lpstr>
      <vt:lpstr>Speculation</vt:lpstr>
      <vt:lpstr>Optimizations to make it work</vt:lpstr>
      <vt:lpstr>Scheduling Example</vt:lpstr>
      <vt:lpstr>Scheduling Example</vt:lpstr>
      <vt:lpstr>Scheduling Example</vt:lpstr>
      <vt:lpstr>Limits of Static Scheduling </vt:lpstr>
      <vt:lpstr>Limits of Static Scheduling </vt:lpstr>
      <vt:lpstr>Limits of Static Scheduling </vt:lpstr>
      <vt:lpstr>Dynamic Multiple Issue</vt:lpstr>
      <vt:lpstr>Dynamic Multiple Issue</vt:lpstr>
      <vt:lpstr>Dynamic Multiple Issue</vt:lpstr>
      <vt:lpstr>Why dynamic scheduling?</vt:lpstr>
      <vt:lpstr>Does Multiple Issue Work?</vt:lpstr>
      <vt:lpstr>Moore’s Law</vt:lpstr>
      <vt:lpstr>Power Efficiency</vt:lpstr>
      <vt:lpstr>Why Multicore?</vt:lpstr>
      <vt:lpstr>Power Wall</vt:lpstr>
      <vt:lpstr>Power Limits</vt:lpstr>
      <vt:lpstr>Why Multicore? </vt:lpstr>
      <vt:lpstr>Inside the Processor</vt:lpstr>
      <vt:lpstr>Inside the Processor</vt:lpstr>
      <vt:lpstr>Hyperthreading</vt:lpstr>
      <vt:lpstr>Hyperthreading</vt:lpstr>
      <vt:lpstr>Example: All of the above</vt:lpstr>
      <vt:lpstr>Parallel Programming</vt:lpstr>
      <vt:lpstr>Work Partitioning</vt:lpstr>
      <vt:lpstr>Load Balancing</vt:lpstr>
      <vt:lpstr>Amdahl’s Law</vt:lpstr>
      <vt:lpstr>Amdahl’s Law</vt:lpstr>
      <vt:lpstr>Pitfall: Amdahl’s Law</vt:lpstr>
      <vt:lpstr>Pitfall: Amdahl’s Law</vt:lpstr>
      <vt:lpstr>Scaling Example</vt:lpstr>
      <vt:lpstr>Scaling Example</vt:lpstr>
      <vt:lpstr>Scaling</vt:lpstr>
      <vt:lpstr>Parallel Programming</vt:lpstr>
      <vt:lpstr>Synchronization</vt:lpstr>
      <vt:lpstr>Parallelism and Synchronization</vt:lpstr>
      <vt:lpstr>Topics</vt:lpstr>
      <vt:lpstr>Parallelism and Synchronization</vt:lpstr>
      <vt:lpstr>Parallelism and Synchronization</vt:lpstr>
      <vt:lpstr>Parallelism and Synchronization</vt:lpstr>
      <vt:lpstr>Parallelism and Synchronization</vt:lpstr>
      <vt:lpstr>Shared Memory Multiprocessors</vt:lpstr>
      <vt:lpstr>Shared Memory Multiprocessors</vt:lpstr>
      <vt:lpstr>Cache Coherency Problem</vt:lpstr>
      <vt:lpstr>iClicker</vt:lpstr>
      <vt:lpstr>Cache Coherency Problem</vt:lpstr>
      <vt:lpstr>iClicker</vt:lpstr>
    </vt:vector>
  </TitlesOfParts>
  <Company>Cornell University Computing and Information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Weatherspoon;Kavita Bala</dc:creator>
  <cp:lastModifiedBy>Kavita Bala</cp:lastModifiedBy>
  <cp:revision>2248</cp:revision>
  <cp:lastPrinted>2014-03-20T10:15:12Z</cp:lastPrinted>
  <dcterms:created xsi:type="dcterms:W3CDTF">2012-11-28T14:27:55Z</dcterms:created>
  <dcterms:modified xsi:type="dcterms:W3CDTF">2014-04-17T10:50:27Z</dcterms:modified>
</cp:coreProperties>
</file>