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6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7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1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3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4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5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6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7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18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9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0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21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22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23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24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5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6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27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8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9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30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1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notesSlides/notesSlide32.xml" ContentType="application/vnd.openxmlformats-officedocument.presentationml.notesSlide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3.xml" ContentType="application/vnd.openxmlformats-officedocument.presentationml.notesSlide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34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35.xml" ContentType="application/vnd.openxmlformats-officedocument.presentationml.notesSlide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36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37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6" r:id="rId3"/>
    <p:sldId id="307" r:id="rId4"/>
    <p:sldId id="308" r:id="rId5"/>
    <p:sldId id="260" r:id="rId6"/>
    <p:sldId id="261" r:id="rId7"/>
    <p:sldId id="304" r:id="rId8"/>
    <p:sldId id="264" r:id="rId9"/>
    <p:sldId id="30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55" d="100"/>
          <a:sy n="55" d="100"/>
        </p:scale>
        <p:origin x="1359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397" tIns="45199" rIns="90397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1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14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8" y="4343282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7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4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0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85" tIns="45191" rIns="90385" bIns="4519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74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23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3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6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3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85" tIns="45191" rIns="90385" bIns="4519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38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4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397" tIns="45199" rIns="90397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2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85" tIns="45191" rIns="90385" bIns="4519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52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r>
              <a:rPr lang="en-US" baseline="0" dirty="0" err="1" smtClean="0"/>
              <a:t>main.o</a:t>
            </a:r>
            <a:endParaRPr lang="en-US" baseline="0" dirty="0" smtClean="0"/>
          </a:p>
          <a:p>
            <a:pPr defTabSz="914318">
              <a:defRPr/>
            </a:pPr>
            <a:r>
              <a:rPr lang="en-US" baseline="0" dirty="0" smtClean="0"/>
              <a:t>0C000000 = 0000 1100 (JAL)</a:t>
            </a:r>
            <a:endParaRPr lang="en-US" dirty="0" smtClean="0"/>
          </a:p>
          <a:p>
            <a:pPr defTabSz="914318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914318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914318">
              <a:defRPr/>
            </a:pPr>
            <a:r>
              <a:rPr lang="en-US" baseline="0" dirty="0" smtClean="0"/>
              <a:t>3C040000 = 001111 00000 00100 0000 0000 0000 0000 (LUI, $4, 0)</a:t>
            </a:r>
          </a:p>
          <a:p>
            <a:pPr defTabSz="914318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b="1" dirty="0" smtClean="0"/>
          </a:p>
          <a:p>
            <a:r>
              <a:rPr lang="en-US" dirty="0" err="1" smtClean="0"/>
              <a:t>math.o</a:t>
            </a:r>
            <a:endParaRPr lang="en-US" dirty="0" smtClean="0"/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0C000000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3C040000 = 001111 000000 0100 0000 0000 0000 0000 (LUI, $4, 0)</a:t>
            </a:r>
          </a:p>
          <a:p>
            <a:r>
              <a:rPr lang="en-US" baseline="0" dirty="0" smtClean="0"/>
              <a:t>34040000 = 001101 000000 0100 0000 0000 0000 0000 (ORI, $4, 0)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</a:t>
            </a:r>
            <a:r>
              <a:rPr lang="en-US" dirty="0" smtClean="0"/>
              <a:t>40023C</a:t>
            </a:r>
            <a:r>
              <a:rPr lang="en-US" baseline="0" dirty="0" smtClean="0"/>
              <a:t>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3C041000 = 001111 00000 00100 (LUI, $4, 0x1000)</a:t>
            </a:r>
          </a:p>
          <a:p>
            <a:r>
              <a:rPr lang="en-US" baseline="0" dirty="0" smtClean="0"/>
              <a:t>34040004 = 001101 00000 00100 (ORI, $4, 0x0004)</a:t>
            </a:r>
          </a:p>
          <a:p>
            <a:endParaRPr lang="en-US" dirty="0" smtClean="0"/>
          </a:p>
          <a:p>
            <a:r>
              <a:rPr lang="en-US" dirty="0" smtClean="0"/>
              <a:t>main</a:t>
            </a:r>
          </a:p>
          <a:p>
            <a:pPr defTabSz="914318">
              <a:defRPr/>
            </a:pPr>
            <a:r>
              <a:rPr lang="en-US" baseline="0" dirty="0" smtClean="0"/>
              <a:t>0C40023C = 0000 1100 (JAL)</a:t>
            </a:r>
            <a:endParaRPr lang="en-US" dirty="0" smtClean="0"/>
          </a:p>
          <a:p>
            <a:pPr defTabSz="914318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914318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914318">
              <a:defRPr/>
            </a:pPr>
            <a:r>
              <a:rPr lang="en-US" baseline="0" dirty="0" smtClean="0"/>
              <a:t>8F048004 = 100011 11100 00100 1000 0000 0000 0100 (LW $4, 0x8004($28))</a:t>
            </a:r>
          </a:p>
          <a:p>
            <a:pPr defTabSz="914318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10201000 = 0001</a:t>
            </a:r>
            <a:r>
              <a:rPr lang="en-US" baseline="0" dirty="0" smtClean="0"/>
              <a:t>00 00001 00000 0001 0000 0000 0000 (BEQ $1, 0x1000)</a:t>
            </a:r>
          </a:p>
          <a:p>
            <a:r>
              <a:rPr lang="en-US" baseline="0" dirty="0" smtClean="0"/>
              <a:t>21040330 = 001000 01000 00100 0000 0011 0011 0000 (ADDI $4, $8, 0x0330)</a:t>
            </a:r>
          </a:p>
          <a:p>
            <a:r>
              <a:rPr lang="en-US" baseline="0" dirty="0" smtClean="0"/>
              <a:t>22500102 = 001000 10010 10000 0000 0001 0000 0010 (ADDI $16, $18, 0x0102)</a:t>
            </a:r>
            <a:endParaRPr lang="en-US" dirty="0" smtClean="0"/>
          </a:p>
          <a:p>
            <a:r>
              <a:rPr lang="en-US" dirty="0" smtClean="0"/>
              <a:t>40023C = 0001 0000 0000 0000 1000 1111</a:t>
            </a:r>
          </a:p>
          <a:p>
            <a:r>
              <a:rPr lang="en-US" dirty="0" smtClean="0"/>
              <a:t>10008f</a:t>
            </a:r>
          </a:p>
          <a:p>
            <a:endParaRPr lang="en-US" dirty="0" smtClean="0"/>
          </a:p>
          <a:p>
            <a:r>
              <a:rPr lang="en-US" dirty="0" smtClean="0"/>
              <a:t>Starting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msb</a:t>
            </a:r>
            <a:r>
              <a:rPr lang="en-US" baseline="0" dirty="0" smtClean="0"/>
              <a:t>, bit 31 on left</a:t>
            </a:r>
            <a:endParaRPr lang="en-US" dirty="0" smtClean="0"/>
          </a:p>
          <a:p>
            <a:r>
              <a:rPr lang="en-US" dirty="0" smtClean="0"/>
              <a:t>0C</a:t>
            </a:r>
            <a:r>
              <a:rPr lang="en-US" baseline="0" dirty="0" smtClean="0"/>
              <a:t> =    0000 1100 (J or JAL)</a:t>
            </a:r>
          </a:p>
          <a:p>
            <a:r>
              <a:rPr lang="en-US" baseline="0" dirty="0" smtClean="0"/>
              <a:t>4C04 = 0100 1100 0000 0100 (?)</a:t>
            </a:r>
          </a:p>
          <a:p>
            <a:r>
              <a:rPr lang="en-US" baseline="0" dirty="0" smtClean="0"/>
              <a:t>3C041000 = 0011 1100 0000 0100 (LUI, $4, 0x1000)</a:t>
            </a:r>
          </a:p>
          <a:p>
            <a:r>
              <a:rPr lang="en-US" baseline="0" dirty="0" smtClean="0"/>
              <a:t>34040004 = 0011 0100 0000 0100 (ORI, $4, 0x0004)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85" tIns="45191" rIns="90385" bIns="4519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77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79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85" tIns="45191" rIns="90385" bIns="4519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63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9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04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1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12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11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945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368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404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849" indent="-342849">
              <a:spcBef>
                <a:spcPct val="20000"/>
              </a:spcBef>
              <a:buSzPct val="80000"/>
              <a:defRPr/>
            </a:pPr>
            <a:r>
              <a:rPr lang="en-US" sz="13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3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14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946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298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85" tIns="45191" rIns="90385" bIns="45191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603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7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5"/>
            <a:ext cx="5485779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45" tIns="44922" rIns="89845" bIns="449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8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3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6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2" tIns="45695" rIns="91392" bIns="4569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64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1AB85-B3CB-4524-AC50-203E3BF3CFF2}" type="slidenum">
              <a:rPr lang="en-GB"/>
              <a:pPr/>
              <a:t>13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8" y="4343282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187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63" Type="http://schemas.openxmlformats.org/officeDocument/2006/relationships/tags" Target="../tags/tag133.xml"/><Relationship Id="rId84" Type="http://schemas.openxmlformats.org/officeDocument/2006/relationships/tags" Target="../tags/tag154.xml"/><Relationship Id="rId138" Type="http://schemas.openxmlformats.org/officeDocument/2006/relationships/tags" Target="../tags/tag208.xml"/><Relationship Id="rId107" Type="http://schemas.openxmlformats.org/officeDocument/2006/relationships/tags" Target="../tags/tag177.xml"/><Relationship Id="rId11" Type="http://schemas.openxmlformats.org/officeDocument/2006/relationships/tags" Target="../tags/tag81.xml"/><Relationship Id="rId32" Type="http://schemas.openxmlformats.org/officeDocument/2006/relationships/tags" Target="../tags/tag102.xml"/><Relationship Id="rId53" Type="http://schemas.openxmlformats.org/officeDocument/2006/relationships/tags" Target="../tags/tag123.xml"/><Relationship Id="rId74" Type="http://schemas.openxmlformats.org/officeDocument/2006/relationships/tags" Target="../tags/tag144.xml"/><Relationship Id="rId128" Type="http://schemas.openxmlformats.org/officeDocument/2006/relationships/tags" Target="../tags/tag198.xml"/><Relationship Id="rId149" Type="http://schemas.openxmlformats.org/officeDocument/2006/relationships/notesSlide" Target="../notesSlides/notesSlide7.xml"/><Relationship Id="rId5" Type="http://schemas.openxmlformats.org/officeDocument/2006/relationships/tags" Target="../tags/tag75.xml"/><Relationship Id="rId95" Type="http://schemas.openxmlformats.org/officeDocument/2006/relationships/tags" Target="../tags/tag165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113" Type="http://schemas.openxmlformats.org/officeDocument/2006/relationships/tags" Target="../tags/tag183.xml"/><Relationship Id="rId118" Type="http://schemas.openxmlformats.org/officeDocument/2006/relationships/tags" Target="../tags/tag188.xml"/><Relationship Id="rId134" Type="http://schemas.openxmlformats.org/officeDocument/2006/relationships/tags" Target="../tags/tag204.xml"/><Relationship Id="rId139" Type="http://schemas.openxmlformats.org/officeDocument/2006/relationships/tags" Target="../tags/tag209.xml"/><Relationship Id="rId80" Type="http://schemas.openxmlformats.org/officeDocument/2006/relationships/tags" Target="../tags/tag150.xml"/><Relationship Id="rId85" Type="http://schemas.openxmlformats.org/officeDocument/2006/relationships/tags" Target="../tags/tag155.xml"/><Relationship Id="rId150" Type="http://schemas.openxmlformats.org/officeDocument/2006/relationships/image" Target="../media/image1.png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59" Type="http://schemas.openxmlformats.org/officeDocument/2006/relationships/tags" Target="../tags/tag129.xml"/><Relationship Id="rId103" Type="http://schemas.openxmlformats.org/officeDocument/2006/relationships/tags" Target="../tags/tag173.xml"/><Relationship Id="rId108" Type="http://schemas.openxmlformats.org/officeDocument/2006/relationships/tags" Target="../tags/tag178.xml"/><Relationship Id="rId124" Type="http://schemas.openxmlformats.org/officeDocument/2006/relationships/tags" Target="../tags/tag194.xml"/><Relationship Id="rId129" Type="http://schemas.openxmlformats.org/officeDocument/2006/relationships/tags" Target="../tags/tag199.xml"/><Relationship Id="rId54" Type="http://schemas.openxmlformats.org/officeDocument/2006/relationships/tags" Target="../tags/tag124.xml"/><Relationship Id="rId70" Type="http://schemas.openxmlformats.org/officeDocument/2006/relationships/tags" Target="../tags/tag140.xml"/><Relationship Id="rId75" Type="http://schemas.openxmlformats.org/officeDocument/2006/relationships/tags" Target="../tags/tag145.xml"/><Relationship Id="rId91" Type="http://schemas.openxmlformats.org/officeDocument/2006/relationships/tags" Target="../tags/tag161.xml"/><Relationship Id="rId96" Type="http://schemas.openxmlformats.org/officeDocument/2006/relationships/tags" Target="../tags/tag166.xml"/><Relationship Id="rId140" Type="http://schemas.openxmlformats.org/officeDocument/2006/relationships/tags" Target="../tags/tag210.xml"/><Relationship Id="rId145" Type="http://schemas.openxmlformats.org/officeDocument/2006/relationships/tags" Target="../tags/tag215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49" Type="http://schemas.openxmlformats.org/officeDocument/2006/relationships/tags" Target="../tags/tag119.xml"/><Relationship Id="rId114" Type="http://schemas.openxmlformats.org/officeDocument/2006/relationships/tags" Target="../tags/tag184.xml"/><Relationship Id="rId119" Type="http://schemas.openxmlformats.org/officeDocument/2006/relationships/tags" Target="../tags/tag189.xml"/><Relationship Id="rId44" Type="http://schemas.openxmlformats.org/officeDocument/2006/relationships/tags" Target="../tags/tag114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81" Type="http://schemas.openxmlformats.org/officeDocument/2006/relationships/tags" Target="../tags/tag151.xml"/><Relationship Id="rId86" Type="http://schemas.openxmlformats.org/officeDocument/2006/relationships/tags" Target="../tags/tag156.xml"/><Relationship Id="rId130" Type="http://schemas.openxmlformats.org/officeDocument/2006/relationships/tags" Target="../tags/tag200.xml"/><Relationship Id="rId135" Type="http://schemas.openxmlformats.org/officeDocument/2006/relationships/tags" Target="../tags/tag205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109" Type="http://schemas.openxmlformats.org/officeDocument/2006/relationships/tags" Target="../tags/tag17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tags" Target="../tags/tag146.xml"/><Relationship Id="rId97" Type="http://schemas.openxmlformats.org/officeDocument/2006/relationships/tags" Target="../tags/tag167.xml"/><Relationship Id="rId104" Type="http://schemas.openxmlformats.org/officeDocument/2006/relationships/tags" Target="../tags/tag174.xml"/><Relationship Id="rId120" Type="http://schemas.openxmlformats.org/officeDocument/2006/relationships/tags" Target="../tags/tag190.xml"/><Relationship Id="rId125" Type="http://schemas.openxmlformats.org/officeDocument/2006/relationships/tags" Target="../tags/tag195.xml"/><Relationship Id="rId141" Type="http://schemas.openxmlformats.org/officeDocument/2006/relationships/tags" Target="../tags/tag211.xml"/><Relationship Id="rId146" Type="http://schemas.openxmlformats.org/officeDocument/2006/relationships/tags" Target="../tags/tag216.xml"/><Relationship Id="rId7" Type="http://schemas.openxmlformats.org/officeDocument/2006/relationships/tags" Target="../tags/tag77.xml"/><Relationship Id="rId71" Type="http://schemas.openxmlformats.org/officeDocument/2006/relationships/tags" Target="../tags/tag141.xml"/><Relationship Id="rId92" Type="http://schemas.openxmlformats.org/officeDocument/2006/relationships/tags" Target="../tags/tag162.xml"/><Relationship Id="rId2" Type="http://schemas.openxmlformats.org/officeDocument/2006/relationships/tags" Target="../tags/tag72.xml"/><Relationship Id="rId29" Type="http://schemas.openxmlformats.org/officeDocument/2006/relationships/tags" Target="../tags/tag99.xml"/><Relationship Id="rId24" Type="http://schemas.openxmlformats.org/officeDocument/2006/relationships/tags" Target="../tags/tag94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66" Type="http://schemas.openxmlformats.org/officeDocument/2006/relationships/tags" Target="../tags/tag136.xml"/><Relationship Id="rId87" Type="http://schemas.openxmlformats.org/officeDocument/2006/relationships/tags" Target="../tags/tag157.xml"/><Relationship Id="rId110" Type="http://schemas.openxmlformats.org/officeDocument/2006/relationships/tags" Target="../tags/tag180.xml"/><Relationship Id="rId115" Type="http://schemas.openxmlformats.org/officeDocument/2006/relationships/tags" Target="../tags/tag185.xml"/><Relationship Id="rId131" Type="http://schemas.openxmlformats.org/officeDocument/2006/relationships/tags" Target="../tags/tag201.xml"/><Relationship Id="rId136" Type="http://schemas.openxmlformats.org/officeDocument/2006/relationships/tags" Target="../tags/tag206.xml"/><Relationship Id="rId61" Type="http://schemas.openxmlformats.org/officeDocument/2006/relationships/tags" Target="../tags/tag131.xml"/><Relationship Id="rId82" Type="http://schemas.openxmlformats.org/officeDocument/2006/relationships/tags" Target="../tags/tag152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56" Type="http://schemas.openxmlformats.org/officeDocument/2006/relationships/tags" Target="../tags/tag126.xml"/><Relationship Id="rId77" Type="http://schemas.openxmlformats.org/officeDocument/2006/relationships/tags" Target="../tags/tag147.xml"/><Relationship Id="rId100" Type="http://schemas.openxmlformats.org/officeDocument/2006/relationships/tags" Target="../tags/tag170.xml"/><Relationship Id="rId105" Type="http://schemas.openxmlformats.org/officeDocument/2006/relationships/tags" Target="../tags/tag175.xml"/><Relationship Id="rId126" Type="http://schemas.openxmlformats.org/officeDocument/2006/relationships/tags" Target="../tags/tag196.xml"/><Relationship Id="rId147" Type="http://schemas.openxmlformats.org/officeDocument/2006/relationships/tags" Target="../tags/tag217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93" Type="http://schemas.openxmlformats.org/officeDocument/2006/relationships/tags" Target="../tags/tag163.xml"/><Relationship Id="rId98" Type="http://schemas.openxmlformats.org/officeDocument/2006/relationships/tags" Target="../tags/tag168.xml"/><Relationship Id="rId121" Type="http://schemas.openxmlformats.org/officeDocument/2006/relationships/tags" Target="../tags/tag191.xml"/><Relationship Id="rId142" Type="http://schemas.openxmlformats.org/officeDocument/2006/relationships/tags" Target="../tags/tag212.xml"/><Relationship Id="rId3" Type="http://schemas.openxmlformats.org/officeDocument/2006/relationships/tags" Target="../tags/tag73.xml"/><Relationship Id="rId25" Type="http://schemas.openxmlformats.org/officeDocument/2006/relationships/tags" Target="../tags/tag95.xml"/><Relationship Id="rId46" Type="http://schemas.openxmlformats.org/officeDocument/2006/relationships/tags" Target="../tags/tag116.xml"/><Relationship Id="rId67" Type="http://schemas.openxmlformats.org/officeDocument/2006/relationships/tags" Target="../tags/tag137.xml"/><Relationship Id="rId116" Type="http://schemas.openxmlformats.org/officeDocument/2006/relationships/tags" Target="../tags/tag186.xml"/><Relationship Id="rId137" Type="http://schemas.openxmlformats.org/officeDocument/2006/relationships/tags" Target="../tags/tag20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62" Type="http://schemas.openxmlformats.org/officeDocument/2006/relationships/tags" Target="../tags/tag132.xml"/><Relationship Id="rId83" Type="http://schemas.openxmlformats.org/officeDocument/2006/relationships/tags" Target="../tags/tag153.xml"/><Relationship Id="rId88" Type="http://schemas.openxmlformats.org/officeDocument/2006/relationships/tags" Target="../tags/tag158.xml"/><Relationship Id="rId111" Type="http://schemas.openxmlformats.org/officeDocument/2006/relationships/tags" Target="../tags/tag181.xml"/><Relationship Id="rId132" Type="http://schemas.openxmlformats.org/officeDocument/2006/relationships/tags" Target="../tags/tag202.xml"/><Relationship Id="rId15" Type="http://schemas.openxmlformats.org/officeDocument/2006/relationships/tags" Target="../tags/tag85.xml"/><Relationship Id="rId36" Type="http://schemas.openxmlformats.org/officeDocument/2006/relationships/tags" Target="../tags/tag106.xml"/><Relationship Id="rId57" Type="http://schemas.openxmlformats.org/officeDocument/2006/relationships/tags" Target="../tags/tag127.xml"/><Relationship Id="rId106" Type="http://schemas.openxmlformats.org/officeDocument/2006/relationships/tags" Target="../tags/tag176.xml"/><Relationship Id="rId127" Type="http://schemas.openxmlformats.org/officeDocument/2006/relationships/tags" Target="../tags/tag19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52" Type="http://schemas.openxmlformats.org/officeDocument/2006/relationships/tags" Target="../tags/tag122.xml"/><Relationship Id="rId73" Type="http://schemas.openxmlformats.org/officeDocument/2006/relationships/tags" Target="../tags/tag143.xml"/><Relationship Id="rId78" Type="http://schemas.openxmlformats.org/officeDocument/2006/relationships/tags" Target="../tags/tag148.xml"/><Relationship Id="rId94" Type="http://schemas.openxmlformats.org/officeDocument/2006/relationships/tags" Target="../tags/tag164.xml"/><Relationship Id="rId99" Type="http://schemas.openxmlformats.org/officeDocument/2006/relationships/tags" Target="../tags/tag169.xml"/><Relationship Id="rId101" Type="http://schemas.openxmlformats.org/officeDocument/2006/relationships/tags" Target="../tags/tag171.xml"/><Relationship Id="rId122" Type="http://schemas.openxmlformats.org/officeDocument/2006/relationships/tags" Target="../tags/tag192.xml"/><Relationship Id="rId143" Type="http://schemas.openxmlformats.org/officeDocument/2006/relationships/tags" Target="../tags/tag21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26" Type="http://schemas.openxmlformats.org/officeDocument/2006/relationships/tags" Target="../tags/tag96.xml"/><Relationship Id="rId47" Type="http://schemas.openxmlformats.org/officeDocument/2006/relationships/tags" Target="../tags/tag117.xml"/><Relationship Id="rId68" Type="http://schemas.openxmlformats.org/officeDocument/2006/relationships/tags" Target="../tags/tag138.xml"/><Relationship Id="rId89" Type="http://schemas.openxmlformats.org/officeDocument/2006/relationships/tags" Target="../tags/tag159.xml"/><Relationship Id="rId112" Type="http://schemas.openxmlformats.org/officeDocument/2006/relationships/tags" Target="../tags/tag182.xml"/><Relationship Id="rId133" Type="http://schemas.openxmlformats.org/officeDocument/2006/relationships/tags" Target="../tags/tag203.xml"/><Relationship Id="rId16" Type="http://schemas.openxmlformats.org/officeDocument/2006/relationships/tags" Target="../tags/tag86.xml"/><Relationship Id="rId37" Type="http://schemas.openxmlformats.org/officeDocument/2006/relationships/tags" Target="../tags/tag107.xml"/><Relationship Id="rId58" Type="http://schemas.openxmlformats.org/officeDocument/2006/relationships/tags" Target="../tags/tag128.xml"/><Relationship Id="rId79" Type="http://schemas.openxmlformats.org/officeDocument/2006/relationships/tags" Target="../tags/tag149.xml"/><Relationship Id="rId102" Type="http://schemas.openxmlformats.org/officeDocument/2006/relationships/tags" Target="../tags/tag172.xml"/><Relationship Id="rId123" Type="http://schemas.openxmlformats.org/officeDocument/2006/relationships/tags" Target="../tags/tag193.xml"/><Relationship Id="rId144" Type="http://schemas.openxmlformats.org/officeDocument/2006/relationships/tags" Target="../tags/tag214.xml"/><Relationship Id="rId90" Type="http://schemas.openxmlformats.org/officeDocument/2006/relationships/tags" Target="../tags/tag16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2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9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notesSlide" Target="../notesSlides/notesSlide19.xml"/><Relationship Id="rId3" Type="http://schemas.openxmlformats.org/officeDocument/2006/relationships/tags" Target="../tags/tag257.xml"/><Relationship Id="rId21" Type="http://schemas.openxmlformats.org/officeDocument/2006/relationships/tags" Target="../tags/tag275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tags" Target="../tags/tag274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4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" Type="http://schemas.openxmlformats.org/officeDocument/2006/relationships/tags" Target="../tags/tag283.xml"/><Relationship Id="rId21" Type="http://schemas.openxmlformats.org/officeDocument/2006/relationships/tags" Target="../tags/tag301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29" Type="http://schemas.openxmlformats.org/officeDocument/2006/relationships/notesSlide" Target="../notesSlides/notesSlide21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tags" Target="../tags/tag333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34" Type="http://schemas.openxmlformats.org/officeDocument/2006/relationships/notesSlide" Target="../notesSlides/notesSlide22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tags" Target="../tags/tag332.xml"/><Relationship Id="rId33" Type="http://schemas.openxmlformats.org/officeDocument/2006/relationships/slideLayout" Target="../slideLayouts/slideLayout4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29" Type="http://schemas.openxmlformats.org/officeDocument/2006/relationships/tags" Target="../tags/tag336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32" Type="http://schemas.openxmlformats.org/officeDocument/2006/relationships/tags" Target="../tags/tag339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28" Type="http://schemas.openxmlformats.org/officeDocument/2006/relationships/tags" Target="../tags/tag335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31" Type="http://schemas.openxmlformats.org/officeDocument/2006/relationships/tags" Target="../tags/tag338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Relationship Id="rId27" Type="http://schemas.openxmlformats.org/officeDocument/2006/relationships/tags" Target="../tags/tag334.xml"/><Relationship Id="rId30" Type="http://schemas.openxmlformats.org/officeDocument/2006/relationships/tags" Target="../tags/tag337.xml"/><Relationship Id="rId8" Type="http://schemas.openxmlformats.org/officeDocument/2006/relationships/tags" Target="../tags/tag31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42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5" Type="http://schemas.openxmlformats.org/officeDocument/2006/relationships/tags" Target="../tags/tag344.xml"/><Relationship Id="rId4" Type="http://schemas.openxmlformats.org/officeDocument/2006/relationships/tags" Target="../tags/tag343.xml"/><Relationship Id="rId9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4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0.xml"/><Relationship Id="rId1" Type="http://schemas.openxmlformats.org/officeDocument/2006/relationships/tags" Target="../tags/tag34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26" Type="http://schemas.openxmlformats.org/officeDocument/2006/relationships/notesSlide" Target="../notesSlides/notesSlide25.xml"/><Relationship Id="rId3" Type="http://schemas.openxmlformats.org/officeDocument/2006/relationships/tags" Target="../tags/tag353.xml"/><Relationship Id="rId21" Type="http://schemas.openxmlformats.org/officeDocument/2006/relationships/tags" Target="../tags/tag371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tags" Target="../tags/tag370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Relationship Id="rId22" Type="http://schemas.openxmlformats.org/officeDocument/2006/relationships/tags" Target="../tags/tag37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4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4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4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83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4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3" Type="http://schemas.openxmlformats.org/officeDocument/2006/relationships/tags" Target="../tags/tag387.xml"/><Relationship Id="rId7" Type="http://schemas.openxmlformats.org/officeDocument/2006/relationships/tags" Target="../tags/tag391.xml"/><Relationship Id="rId12" Type="http://schemas.openxmlformats.org/officeDocument/2006/relationships/notesSlide" Target="../notesSlides/notesSlide30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89.xml"/><Relationship Id="rId10" Type="http://schemas.openxmlformats.org/officeDocument/2006/relationships/tags" Target="../tags/tag394.xml"/><Relationship Id="rId4" Type="http://schemas.openxmlformats.org/officeDocument/2006/relationships/tags" Target="../tags/tag388.xml"/><Relationship Id="rId9" Type="http://schemas.openxmlformats.org/officeDocument/2006/relationships/tags" Target="../tags/tag39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3" Type="http://schemas.openxmlformats.org/officeDocument/2006/relationships/tags" Target="../tags/tag397.xml"/><Relationship Id="rId7" Type="http://schemas.openxmlformats.org/officeDocument/2006/relationships/tags" Target="../tags/tag401.xml"/><Relationship Id="rId12" Type="http://schemas.openxmlformats.org/officeDocument/2006/relationships/notesSlide" Target="../notesSlides/notesSlide31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99.xml"/><Relationship Id="rId10" Type="http://schemas.openxmlformats.org/officeDocument/2006/relationships/tags" Target="../tags/tag404.xml"/><Relationship Id="rId4" Type="http://schemas.openxmlformats.org/officeDocument/2006/relationships/tags" Target="../tags/tag398.xml"/><Relationship Id="rId9" Type="http://schemas.openxmlformats.org/officeDocument/2006/relationships/tags" Target="../tags/tag40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3" Type="http://schemas.openxmlformats.org/officeDocument/2006/relationships/tags" Target="../tags/tag407.xml"/><Relationship Id="rId7" Type="http://schemas.openxmlformats.org/officeDocument/2006/relationships/tags" Target="../tags/tag411.xml"/><Relationship Id="rId12" Type="http://schemas.openxmlformats.org/officeDocument/2006/relationships/notesSlide" Target="../notesSlides/notesSlide32.xml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09.xml"/><Relationship Id="rId10" Type="http://schemas.openxmlformats.org/officeDocument/2006/relationships/tags" Target="../tags/tag414.xml"/><Relationship Id="rId4" Type="http://schemas.openxmlformats.org/officeDocument/2006/relationships/tags" Target="../tags/tag408.xml"/><Relationship Id="rId9" Type="http://schemas.openxmlformats.org/officeDocument/2006/relationships/tags" Target="../tags/tag4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6.xml"/><Relationship Id="rId1" Type="http://schemas.openxmlformats.org/officeDocument/2006/relationships/tags" Target="../tags/tag415.xml"/><Relationship Id="rId4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419.xml"/><Relationship Id="rId2" Type="http://schemas.openxmlformats.org/officeDocument/2006/relationships/tags" Target="../tags/tag418.xml"/><Relationship Id="rId1" Type="http://schemas.openxmlformats.org/officeDocument/2006/relationships/tags" Target="../tags/tag417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26" Type="http://schemas.openxmlformats.org/officeDocument/2006/relationships/notesSlide" Target="../notesSlides/notesSlide35.xml"/><Relationship Id="rId3" Type="http://schemas.openxmlformats.org/officeDocument/2006/relationships/tags" Target="../tags/tag423.xml"/><Relationship Id="rId21" Type="http://schemas.openxmlformats.org/officeDocument/2006/relationships/tags" Target="../tags/tag441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24" Type="http://schemas.openxmlformats.org/officeDocument/2006/relationships/tags" Target="../tags/tag444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23" Type="http://schemas.openxmlformats.org/officeDocument/2006/relationships/tags" Target="../tags/tag443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Relationship Id="rId22" Type="http://schemas.openxmlformats.org/officeDocument/2006/relationships/tags" Target="../tags/tag4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6.xml"/><Relationship Id="rId1" Type="http://schemas.openxmlformats.org/officeDocument/2006/relationships/tags" Target="../tags/tag445.xml"/><Relationship Id="rId4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4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notesSlide" Target="../notesSlides/notesSlide5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2" Type="http://schemas.openxmlformats.org/officeDocument/2006/relationships/tags" Target="../tags/tag58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Assemblers, Linkers, and Loaders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4495800" cy="381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See: P&amp;H Appendix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A.1-2, A.3-4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2.12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17526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2192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4478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6096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does assembler handle forward references?</a:t>
            </a:r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.o 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Windows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local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077200" cy="593495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Two-pass</a:t>
            </a:r>
            <a:r>
              <a:rPr lang="en-GB" dirty="0"/>
              <a:t>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allocate instructions and lay out data, thus determining addresses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second pass, emitting instructions and data, with the correct label offsets now determined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One-pass</a:t>
            </a:r>
            <a:r>
              <a:rPr lang="en-GB" dirty="0"/>
              <a:t> (or </a:t>
            </a:r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backpatch</a:t>
            </a:r>
            <a:r>
              <a:rPr lang="en-GB" dirty="0"/>
              <a:t>)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emitting instructions, emit a 0 for jumps to labels not yet determined, keep track of where these instructions are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Backpatch</a:t>
            </a:r>
            <a:r>
              <a:rPr lang="en-GB" dirty="0"/>
              <a:t>, fill in 0 offsets as labels are defined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36837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09600"/>
            <a:ext cx="8991600" cy="601010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L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L: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+1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addiu</a:t>
            </a:r>
            <a:r>
              <a:rPr lang="en-GB" dirty="0"/>
              <a:t> </a:t>
            </a:r>
            <a:r>
              <a:rPr lang="en-GB" dirty="0" smtClean="0"/>
              <a:t>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 0X14220001  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0x00000000  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0x24620002   # </a:t>
            </a:r>
            <a:r>
              <a:rPr lang="en-GB" dirty="0" err="1"/>
              <a:t>addiu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5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does assembler handle forward references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.o 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Windows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1217" y="5188803"/>
            <a:ext cx="5451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.text (code) starts at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0x00000000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.data starts @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0x0000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3789989"/>
            <a:ext cx="343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i.e. Need a “symbol table”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external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labels: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labels: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05594" y="2514600"/>
            <a:ext cx="2838406" cy="73866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pi 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(from a couple of slides ago)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181600"/>
            <a:ext cx="1372235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foo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bar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baz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170714"/>
            <a:ext cx="1143000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$L0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$L2</a:t>
            </a:r>
          </a:p>
        </p:txBody>
      </p:sp>
    </p:spTree>
    <p:extLst>
      <p:ext uri="{BB962C8B-B14F-4D97-AF65-F5344CB8AC3E}">
        <p14:creationId xmlns:p14="http://schemas.microsoft.com/office/powerpoint/2010/main" val="34609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987" grpId="0" build="p"/>
      <p:bldP spid="2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6096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84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3886200" cy="6172200"/>
          </a:xfr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314980"/>
            <a:ext cx="119282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6858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762000"/>
            <a:ext cx="26670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219200"/>
            <a:ext cx="26670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762000"/>
            <a:ext cx="5334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1219200"/>
            <a:ext cx="5334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858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062335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1345227" y="1143000"/>
            <a:ext cx="483573" cy="6858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1062335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2286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2281535"/>
            <a:ext cx="27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ocal (to current file)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69471" y="2286000"/>
            <a:ext cx="342900" cy="212271"/>
          </a:xfrm>
          <a:custGeom>
            <a:avLst/>
            <a:gdLst>
              <a:gd name="connsiteX0" fmla="*/ 342900 w 342900"/>
              <a:gd name="connsiteY0" fmla="*/ 212271 h 212271"/>
              <a:gd name="connsiteX1" fmla="*/ 114300 w 342900"/>
              <a:gd name="connsiteY1" fmla="*/ 130629 h 212271"/>
              <a:gd name="connsiteX2" fmla="*/ 0 w 342900"/>
              <a:gd name="connsiteY2" fmla="*/ 0 h 21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212271">
                <a:moveTo>
                  <a:pt x="342900" y="212271"/>
                </a:moveTo>
                <a:cubicBezTo>
                  <a:pt x="257175" y="189139"/>
                  <a:pt x="171450" y="166007"/>
                  <a:pt x="114300" y="130629"/>
                </a:cubicBezTo>
                <a:cubicBezTo>
                  <a:pt x="57150" y="95250"/>
                  <a:pt x="28575" y="47625"/>
                  <a:pt x="0" y="0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805535"/>
            <a:ext cx="375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xternal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(defined in another file)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" y="3673929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9471" y="3200400"/>
            <a:ext cx="342900" cy="685800"/>
            <a:chOff x="669471" y="3200400"/>
            <a:chExt cx="342900" cy="685800"/>
          </a:xfrm>
        </p:grpSpPr>
        <p:sp>
          <p:nvSpPr>
            <p:cNvPr id="22" name="Freeform 21"/>
            <p:cNvSpPr/>
            <p:nvPr/>
          </p:nvSpPr>
          <p:spPr>
            <a:xfrm>
              <a:off x="669471" y="3673929"/>
              <a:ext cx="342900" cy="212271"/>
            </a:xfrm>
            <a:custGeom>
              <a:avLst/>
              <a:gdLst>
                <a:gd name="connsiteX0" fmla="*/ 342900 w 342900"/>
                <a:gd name="connsiteY0" fmla="*/ 212271 h 212271"/>
                <a:gd name="connsiteX1" fmla="*/ 114300 w 342900"/>
                <a:gd name="connsiteY1" fmla="*/ 130629 h 212271"/>
                <a:gd name="connsiteX2" fmla="*/ 0 w 342900"/>
                <a:gd name="connsiteY2" fmla="*/ 0 h 21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212271">
                  <a:moveTo>
                    <a:pt x="342900" y="212271"/>
                  </a:moveTo>
                  <a:cubicBezTo>
                    <a:pt x="257175" y="189139"/>
                    <a:pt x="171450" y="166007"/>
                    <a:pt x="114300" y="130629"/>
                  </a:cubicBezTo>
                  <a:cubicBezTo>
                    <a:pt x="57150" y="95250"/>
                    <a:pt x="28575" y="47625"/>
                    <a:pt x="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6429" y="3200400"/>
              <a:ext cx="195942" cy="685800"/>
            </a:xfrm>
            <a:custGeom>
              <a:avLst/>
              <a:gdLst>
                <a:gd name="connsiteX0" fmla="*/ 195942 w 195942"/>
                <a:gd name="connsiteY0" fmla="*/ 718457 h 718457"/>
                <a:gd name="connsiteX1" fmla="*/ 48985 w 195942"/>
                <a:gd name="connsiteY1" fmla="*/ 277586 h 718457"/>
                <a:gd name="connsiteX2" fmla="*/ 0 w 195942"/>
                <a:gd name="connsiteY2" fmla="*/ 0 h 71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" h="718457">
                  <a:moveTo>
                    <a:pt x="195942" y="718457"/>
                  </a:moveTo>
                  <a:cubicBezTo>
                    <a:pt x="138792" y="557893"/>
                    <a:pt x="81642" y="397329"/>
                    <a:pt x="48985" y="277586"/>
                  </a:cubicBezTo>
                  <a:cubicBezTo>
                    <a:pt x="16328" y="157843"/>
                    <a:pt x="8164" y="78921"/>
                    <a:pt x="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81000" y="3200400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2617684" y="4953000"/>
            <a:ext cx="555834" cy="918865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49530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" y="4950767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4800600"/>
            <a:ext cx="762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47700" y="4950767"/>
            <a:ext cx="266700" cy="15463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3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/>
      <p:bldP spid="12" grpId="0"/>
      <p:bldP spid="11" grpId="0" animBg="1"/>
      <p:bldP spid="14" grpId="0"/>
      <p:bldP spid="18" grpId="0"/>
      <p:bldP spid="17" grpId="0" animBg="1"/>
      <p:bldP spid="20" grpId="0"/>
      <p:bldP spid="26" grpId="0" animBg="1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</a:t>
            </a:r>
            <a:r>
              <a:rPr lang="en-US" dirty="0" smtClean="0"/>
              <a:t>Work-in-Progress </a:t>
            </a:r>
            <a:r>
              <a:rPr lang="en-US" dirty="0" smtClean="0"/>
              <a:t>due yesterday, Monday</a:t>
            </a:r>
            <a:r>
              <a:rPr lang="en-US" dirty="0" smtClean="0"/>
              <a:t>, March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</a:t>
            </a:r>
            <a:r>
              <a:rPr lang="en-US" dirty="0" smtClean="0"/>
              <a:t>next week, Thursday</a:t>
            </a:r>
            <a:r>
              <a:rPr lang="en-US" dirty="0" smtClean="0"/>
              <a:t>, March 27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HW2 </a:t>
            </a:r>
            <a:r>
              <a:rPr lang="en-US" dirty="0" smtClean="0"/>
              <a:t>available, </a:t>
            </a:r>
            <a:r>
              <a:rPr lang="en-US" dirty="0" smtClean="0"/>
              <a:t>due before Prelim2 in April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Spring break: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Saturday, March 29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April </a:t>
            </a: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676400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9200" y="1905000"/>
            <a:ext cx="10668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4893" y="1295400"/>
            <a:ext cx="153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instruction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  <a:endCxn id="8" idx="3"/>
          </p:cNvCxnSpPr>
          <p:nvPr/>
        </p:nvCxnSpPr>
        <p:spPr>
          <a:xfrm flipH="1">
            <a:off x="2286000" y="1757065"/>
            <a:ext cx="725161" cy="3003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1295400"/>
            <a:ext cx="556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[8]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instruction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0x03a0f021 (move s8,sp)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2438400"/>
            <a:ext cx="592053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96853" y="1757065"/>
            <a:ext cx="3903747" cy="9099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800600" y="1828800"/>
            <a:ext cx="304800" cy="988368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44465" y="1900535"/>
            <a:ext cx="130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prologue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4800600" y="2819400"/>
            <a:ext cx="304800" cy="6858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44465" y="2819400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800600" y="3583632"/>
            <a:ext cx="304800" cy="988368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44465" y="3655367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epilogue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5257800"/>
            <a:ext cx="10668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796135"/>
            <a:ext cx="107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551440" y="5109865"/>
            <a:ext cx="297286" cy="3003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39987" y="2819400"/>
            <a:ext cx="408214" cy="3429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3665" y="2052935"/>
            <a:ext cx="2752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esolved (fixed) later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648201" y="2322984"/>
            <a:ext cx="1515464" cy="667866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286000" y="4796135"/>
            <a:ext cx="1143000" cy="461665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/>
      <p:bldP spid="14" grpId="0"/>
      <p:bldP spid="16" grpId="0" animBg="1"/>
      <p:bldP spid="19" grpId="0" animBg="1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1" grpId="0" animBg="1"/>
      <p:bldP spid="32" grpId="0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86135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04800" y="1367135"/>
            <a:ext cx="1184107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88907" y="1600200"/>
            <a:ext cx="416093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68693" y="9144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l: local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g: 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05000" y="1367135"/>
            <a:ext cx="263693" cy="37826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914400"/>
            <a:ext cx="1263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egment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ize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876800" y="1676400"/>
            <a:ext cx="1184107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1066800"/>
            <a:ext cx="126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segment</a:t>
            </a: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H="1">
            <a:off x="3404929" y="1528465"/>
            <a:ext cx="732175" cy="528935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3429000"/>
            <a:ext cx="70866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15200" y="3276600"/>
            <a:ext cx="2210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local </a:t>
            </a:r>
          </a:p>
          <a:p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unc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@ </a:t>
            </a:r>
          </a:p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=0x60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size=0x28 bytes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6964" y="5874603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func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50907" y="5562600"/>
            <a:ext cx="416093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8" idx="0"/>
            <a:endCxn id="19" idx="1"/>
          </p:cNvCxnSpPr>
          <p:nvPr/>
        </p:nvCxnSpPr>
        <p:spPr>
          <a:xfrm flipV="1">
            <a:off x="1996041" y="5715000"/>
            <a:ext cx="254866" cy="15960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70047" y="5867400"/>
            <a:ext cx="1382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xternal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reference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7000" y="5794801"/>
            <a:ext cx="838200" cy="6821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505200" y="6135900"/>
            <a:ext cx="265816" cy="34110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1" grpId="0"/>
      <p:bldP spid="13" grpId="0"/>
      <p:bldP spid="16" grpId="0" animBg="1"/>
      <p:bldP spid="17" grpId="0"/>
      <p:bldP spid="18" grpId="0"/>
      <p:bldP spid="19" grpId="0" animBg="1"/>
      <p:bldP spid="22" grpId="0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35000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link together separately compiled and assembled machine object files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5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7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</a:p>
          <a:p>
            <a:pPr lvl="1"/>
            <a:r>
              <a:rPr lang="en-GB" dirty="0" smtClean="0"/>
              <a:t>E.g. 	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calc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		Linux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./calc.exe		Windows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simulate 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calc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Class MIPS simulator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838200" y="1295400"/>
            <a:ext cx="15240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905000"/>
            <a:ext cx="15240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29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01823" y="6172200"/>
            <a:ext cx="481842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1" name="Freeform 10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11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tbl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10200" y="980420"/>
            <a:ext cx="356790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External references need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be resolved (fixed)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Steps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Find UND symbols in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symbol table</a:t>
            </a:r>
          </a:p>
          <a:p>
            <a:pPr marL="457200" indent="-457200">
              <a:buAutoNum type="arabicParenR" startAt="2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Relocate segments that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collide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uname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@0x00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pi @ 0x00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square @ 0x00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main @ 0x00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4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" grpId="0" animBg="1"/>
      <p:bldP spid="35" grpId="0" animBg="1"/>
      <p:bldP spid="20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submitted work must be your 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 to study </a:t>
            </a:r>
            <a:r>
              <a:rPr lang="en-US" dirty="0" smtClean="0"/>
              <a:t>together,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 do NOT share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soln’s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e.g. CANNOT email </a:t>
            </a:r>
            <a:r>
              <a:rPr lang="en-US" dirty="0" err="1" smtClean="0"/>
              <a:t>soln</a:t>
            </a:r>
            <a:r>
              <a:rPr lang="en-US" dirty="0" smtClean="0"/>
              <a:t>, look at screen, writ </a:t>
            </a:r>
            <a:r>
              <a:rPr lang="en-US" dirty="0" err="1" smtClean="0"/>
              <a:t>soln</a:t>
            </a:r>
            <a:r>
              <a:rPr lang="en-US" dirty="0" smtClean="0"/>
              <a:t> for others</a:t>
            </a:r>
          </a:p>
          <a:p>
            <a:pPr lvl="1">
              <a:spcBef>
                <a:spcPts val="0"/>
              </a:spcBef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Cite your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(online) sources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“Crowd sourcing” your problem/</a:t>
            </a:r>
            <a:r>
              <a:rPr lang="en-US" dirty="0" err="1" smtClean="0">
                <a:solidFill>
                  <a:schemeClr val="bg1"/>
                </a:solidFill>
              </a:rPr>
              <a:t>soln</a:t>
            </a:r>
            <a:r>
              <a:rPr lang="en-US" dirty="0" smtClean="0">
                <a:solidFill>
                  <a:schemeClr val="bg1"/>
                </a:solidFill>
              </a:rPr>
              <a:t> same as copying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Project </a:t>
            </a:r>
            <a:r>
              <a:rPr lang="en-US" dirty="0"/>
              <a:t>groups submit joint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Same </a:t>
            </a:r>
            <a:r>
              <a:rPr lang="en-US" dirty="0" smtClean="0"/>
              <a:t>rules </a:t>
            </a:r>
            <a:r>
              <a:rPr lang="en-US" dirty="0"/>
              <a:t>apply to projects at the group level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</a:t>
            </a:r>
            <a:r>
              <a:rPr lang="en-US" dirty="0" smtClean="0"/>
              <a:t>use </a:t>
            </a:r>
            <a:r>
              <a:rPr lang="en-US" dirty="0"/>
              <a:t>of someone else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err="1" smtClean="0"/>
              <a:t>soln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Closed-book exams, no </a:t>
            </a:r>
            <a:r>
              <a:rPr lang="en-US" dirty="0" smtClean="0"/>
              <a:t>calculators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Stressed? Tempted? Lost?</a:t>
            </a:r>
          </a:p>
          <a:p>
            <a:pPr marL="742950" lvl="2" indent="-34290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srgbClr val="FFFFFF"/>
                </a:solidFill>
              </a:rPr>
              <a:t>Come see me 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/>
              <a:t>due date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28180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8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9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0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1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 JL, square</a:t>
            </a: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1"/>
            </p:custDataLst>
          </p:nvPr>
        </p:nvSpPr>
        <p:spPr>
          <a:xfrm>
            <a:off x="5638800" y="685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2"/>
            </p:custDataLst>
          </p:nvPr>
        </p:nvSpPr>
        <p:spPr>
          <a:xfrm>
            <a:off x="5638800" y="914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3"/>
            </p:custDataLst>
          </p:nvPr>
        </p:nvSpPr>
        <p:spPr>
          <a:xfrm>
            <a:off x="5638800" y="5943600"/>
            <a:ext cx="23622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Entry:0040 0100</a:t>
            </a:r>
          </a:p>
          <a:p>
            <a:r>
              <a:rPr lang="en-US" sz="2000" dirty="0" smtClean="0">
                <a:latin typeface="Consolas" pitchFamily="49" charset="0"/>
              </a:rPr>
              <a:t>text:0040 0000</a:t>
            </a:r>
          </a:p>
          <a:p>
            <a:r>
              <a:rPr lang="en-US" sz="2000" dirty="0" smtClean="0">
                <a:latin typeface="Consolas" pitchFamily="49" charset="0"/>
              </a:rPr>
              <a:t>data:1000 0000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530649" y="381000"/>
            <a:ext cx="132735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5638800" y="5334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6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7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8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9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0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1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115921" y="1706859"/>
            <a:ext cx="340158" cy="461665"/>
            <a:chOff x="2286000" y="2054224"/>
            <a:chExt cx="340158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2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65242" y="1676400"/>
            <a:ext cx="340158" cy="461665"/>
            <a:chOff x="2286000" y="2054224"/>
            <a:chExt cx="340158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1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88372" y="3129643"/>
            <a:ext cx="351378" cy="461665"/>
            <a:chOff x="2286000" y="2054224"/>
            <a:chExt cx="351378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2286000" y="2054224"/>
              <a:ext cx="35137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B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65242" y="2873829"/>
            <a:ext cx="362600" cy="461665"/>
            <a:chOff x="2286000" y="2054224"/>
            <a:chExt cx="362600" cy="4616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0" y="2054224"/>
              <a:ext cx="362600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41442" y="5715000"/>
            <a:ext cx="340158" cy="461665"/>
            <a:chOff x="2286000" y="2054224"/>
            <a:chExt cx="340158" cy="461665"/>
          </a:xfrm>
        </p:grpSpPr>
        <p:sp>
          <p:nvSpPr>
            <p:cNvPr id="55" name="TextBox 54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3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6477000" y="13716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81800" y="1905000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81800" y="2140686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00800" y="25908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81800" y="3352800"/>
            <a:ext cx="533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00800" y="3810000"/>
            <a:ext cx="914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467600" y="1600200"/>
            <a:ext cx="340158" cy="461665"/>
            <a:chOff x="2286000" y="2054224"/>
            <a:chExt cx="340158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1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391400" y="2967335"/>
            <a:ext cx="340158" cy="461665"/>
            <a:chOff x="2286000" y="2054224"/>
            <a:chExt cx="340158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2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91400" y="4491335"/>
            <a:ext cx="340158" cy="461665"/>
            <a:chOff x="2286000" y="2054224"/>
            <a:chExt cx="340158" cy="461665"/>
          </a:xfrm>
        </p:grpSpPr>
        <p:sp>
          <p:nvSpPr>
            <p:cNvPr id="71" name="TextBox 70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48600" y="1066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0040 0000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48600" y="25262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0040 0100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42788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0040 0200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48600" y="5257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1000 0000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48600" y="54980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1000 0004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807758" y="1600200"/>
            <a:ext cx="1214561" cy="762000"/>
            <a:chOff x="7807758" y="1600200"/>
            <a:chExt cx="1214561" cy="762000"/>
          </a:xfrm>
        </p:grpSpPr>
        <p:sp>
          <p:nvSpPr>
            <p:cNvPr id="77" name="TextBox 76"/>
            <p:cNvSpPr txBox="1"/>
            <p:nvPr/>
          </p:nvSpPr>
          <p:spPr>
            <a:xfrm>
              <a:off x="7924800" y="1752600"/>
              <a:ext cx="1056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LUI  1000</a:t>
              </a:r>
              <a:endParaRPr 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98031" y="199286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ORI  0004</a:t>
              </a:r>
              <a:endParaRPr 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807758" y="1600200"/>
              <a:ext cx="1214561" cy="762000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8" name="Freeform 17"/>
          <p:cNvSpPr/>
          <p:nvPr/>
        </p:nvSpPr>
        <p:spPr>
          <a:xfrm>
            <a:off x="7719735" y="2232476"/>
            <a:ext cx="330251" cy="3400881"/>
          </a:xfrm>
          <a:custGeom>
            <a:avLst/>
            <a:gdLst>
              <a:gd name="connsiteX0" fmla="*/ 330251 w 330251"/>
              <a:gd name="connsiteY0" fmla="*/ 37195 h 3400881"/>
              <a:gd name="connsiteX1" fmla="*/ 3679 w 330251"/>
              <a:gd name="connsiteY1" fmla="*/ 478067 h 3400881"/>
              <a:gd name="connsiteX2" fmla="*/ 183294 w 330251"/>
              <a:gd name="connsiteY2" fmla="*/ 3400881 h 340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51" h="3400881">
                <a:moveTo>
                  <a:pt x="330251" y="37195"/>
                </a:moveTo>
                <a:cubicBezTo>
                  <a:pt x="179211" y="-22676"/>
                  <a:pt x="28172" y="-82547"/>
                  <a:pt x="3679" y="478067"/>
                </a:cubicBezTo>
                <a:cubicBezTo>
                  <a:pt x="-20814" y="1038681"/>
                  <a:pt x="81240" y="2219781"/>
                  <a:pt x="183294" y="3400881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62600" y="5562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uname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62600" y="5334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00" name="Freeform 99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01" name="Straight Connector 100"/>
            <p:cNvCxnSpPr>
              <a:endCxn id="100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5521861" y="1663173"/>
            <a:ext cx="839012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math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5540915" y="3083461"/>
            <a:ext cx="809837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5505490" y="4455061"/>
            <a:ext cx="880690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tbl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30649" y="5905500"/>
            <a:ext cx="2394151" cy="9525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13207" y="1360945"/>
            <a:ext cx="757931" cy="2947286"/>
          </a:xfrm>
          <a:custGeom>
            <a:avLst/>
            <a:gdLst>
              <a:gd name="connsiteX0" fmla="*/ 757931 w 757931"/>
              <a:gd name="connsiteY0" fmla="*/ 45824 h 2947286"/>
              <a:gd name="connsiteX1" fmla="*/ 230393 w 757931"/>
              <a:gd name="connsiteY1" fmla="*/ 116163 h 2947286"/>
              <a:gd name="connsiteX2" fmla="*/ 1793 w 757931"/>
              <a:gd name="connsiteY2" fmla="*/ 1048147 h 2947286"/>
              <a:gd name="connsiteX3" fmla="*/ 142470 w 757931"/>
              <a:gd name="connsiteY3" fmla="*/ 2947286 h 294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931" h="2947286">
                <a:moveTo>
                  <a:pt x="757931" y="45824"/>
                </a:moveTo>
                <a:cubicBezTo>
                  <a:pt x="557173" y="-2534"/>
                  <a:pt x="356416" y="-50891"/>
                  <a:pt x="230393" y="116163"/>
                </a:cubicBezTo>
                <a:cubicBezTo>
                  <a:pt x="104370" y="283217"/>
                  <a:pt x="16447" y="576293"/>
                  <a:pt x="1793" y="1048147"/>
                </a:cubicBezTo>
                <a:cubicBezTo>
                  <a:pt x="-12861" y="1520001"/>
                  <a:pt x="64804" y="2233643"/>
                  <a:pt x="142470" y="29472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750169" y="2672862"/>
            <a:ext cx="685800" cy="474784"/>
          </a:xfrm>
          <a:custGeom>
            <a:avLst/>
            <a:gdLst>
              <a:gd name="connsiteX0" fmla="*/ 685800 w 685800"/>
              <a:gd name="connsiteY0" fmla="*/ 0 h 474784"/>
              <a:gd name="connsiteX1" fmla="*/ 369277 w 685800"/>
              <a:gd name="connsiteY1" fmla="*/ 140676 h 474784"/>
              <a:gd name="connsiteX2" fmla="*/ 0 w 685800"/>
              <a:gd name="connsiteY2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474784">
                <a:moveTo>
                  <a:pt x="685800" y="0"/>
                </a:moveTo>
                <a:cubicBezTo>
                  <a:pt x="584688" y="30772"/>
                  <a:pt x="483577" y="61545"/>
                  <a:pt x="369277" y="140676"/>
                </a:cubicBezTo>
                <a:cubicBezTo>
                  <a:pt x="254977" y="219807"/>
                  <a:pt x="127488" y="347295"/>
                  <a:pt x="0" y="474784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391400" y="3364468"/>
            <a:ext cx="1764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$4,-32764($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$4 = pi </a:t>
            </a:r>
            <a:endParaRPr lang="en-US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391400" y="3834825"/>
            <a:ext cx="1156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  square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54321" y="1295400"/>
            <a:ext cx="1054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 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924800" y="1566446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uname</a:t>
            </a: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2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8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1" grpId="0"/>
      <p:bldP spid="73" grpId="0"/>
      <p:bldP spid="74" grpId="0"/>
      <p:bldP spid="75" grpId="0"/>
      <p:bldP spid="76" grpId="0"/>
      <p:bldP spid="18" grpId="0" animBg="1"/>
      <p:bldP spid="79" grpId="0"/>
      <p:bldP spid="80" grpId="0"/>
      <p:bldP spid="108" grpId="0" animBg="1"/>
      <p:bldP spid="109" grpId="0" animBg="1"/>
      <p:bldP spid="110" grpId="0" animBg="1"/>
      <p:bldP spid="19" grpId="0" animBg="1"/>
      <p:bldP spid="20" grpId="0" animBg="1"/>
      <p:bldP spid="31" grpId="0" animBg="1"/>
      <p:bldP spid="114" grpId="0"/>
      <p:bldP spid="115" grpId="0"/>
      <p:bldP spid="116" grpId="0"/>
      <p:bldP spid="1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457200"/>
            <a:ext cx="8001000" cy="6172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Header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location of main entry point (if any)</a:t>
            </a:r>
          </a:p>
          <a:p>
            <a:r>
              <a:rPr lang="en-GB" sz="2800" dirty="0" smtClean="0"/>
              <a:t>Text Segment</a:t>
            </a:r>
          </a:p>
          <a:p>
            <a:pPr lvl="1"/>
            <a:r>
              <a:rPr lang="en-GB" sz="2400" dirty="0" smtClean="0"/>
              <a:t>instructions</a:t>
            </a:r>
          </a:p>
          <a:p>
            <a:r>
              <a:rPr lang="en-GB" sz="2800" dirty="0" smtClean="0"/>
              <a:t>Data Segment</a:t>
            </a:r>
          </a:p>
          <a:p>
            <a:pPr lvl="1"/>
            <a:r>
              <a:rPr lang="en-GB" sz="2400" dirty="0" smtClean="0"/>
              <a:t>static data (local/global </a:t>
            </a:r>
            <a:r>
              <a:rPr lang="en-GB" sz="2400" dirty="0" err="1" smtClean="0"/>
              <a:t>vars</a:t>
            </a:r>
            <a:r>
              <a:rPr lang="en-GB" sz="2400" dirty="0" smtClean="0"/>
              <a:t>, strings, constants)</a:t>
            </a:r>
          </a:p>
          <a:p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Information</a:t>
            </a:r>
          </a:p>
          <a:p>
            <a:pPr lvl="1"/>
            <a:r>
              <a:rPr lang="en-GB" sz="2400" dirty="0" smtClean="0"/>
              <a:t>Instructions and data that depend on actual addresses</a:t>
            </a:r>
          </a:p>
          <a:p>
            <a:pPr lvl="1"/>
            <a:r>
              <a:rPr lang="en-GB" sz="2400" dirty="0" smtClean="0"/>
              <a:t>Linker patches these bits after relocating segments</a:t>
            </a:r>
          </a:p>
          <a:p>
            <a:r>
              <a:rPr lang="en-GB" sz="2800" dirty="0" smtClean="0"/>
              <a:t>Symbol Table</a:t>
            </a:r>
          </a:p>
          <a:p>
            <a:pPr lvl="1"/>
            <a:r>
              <a:rPr lang="en-GB" sz="2400" dirty="0" smtClean="0"/>
              <a:t>Exported and imported references</a:t>
            </a:r>
          </a:p>
          <a:p>
            <a:r>
              <a:rPr lang="en-GB" sz="2800" dirty="0" smtClean="0"/>
              <a:t>Debugging Information</a:t>
            </a:r>
            <a:endParaRPr lang="en-GB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315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File Formats</a:t>
            </a:r>
            <a:endParaRPr lang="en-US" dirty="0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Loaders and Libraries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disk</a:t>
            </a:r>
          </a:p>
        </p:txBody>
      </p:sp>
      <p:sp>
        <p:nvSpPr>
          <p:cNvPr id="34" name="Oval 33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  <p:bldP spid="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066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42166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5334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3" grpId="0" animBg="1"/>
      <p:bldP spid="34" grpId="0" animBg="1"/>
      <p:bldP spid="13" grpId="0" animBg="1"/>
      <p:bldP spid="19" grpId="0" animBg="1"/>
      <p:bldP spid="21" grpId="0"/>
      <p:bldP spid="36" grpId="0"/>
      <p:bldP spid="37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“Black Board” Collaboration Policy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discuss approach together on a “black board”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and write up solution independently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not copy solutions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40345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gets   = 8+(-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9858" y="15240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9858" y="2083713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9858" y="25908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flipH="1">
            <a:off x="4016829" y="2826879"/>
            <a:ext cx="1240971" cy="291878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1"/>
          </p:cNvCxnSpPr>
          <p:nvPr/>
        </p:nvCxnSpPr>
        <p:spPr>
          <a:xfrm flipH="1" flipV="1">
            <a:off x="4049130" y="2083714"/>
            <a:ext cx="1330728" cy="21544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114800" y="2438401"/>
            <a:ext cx="1254528" cy="174093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27" grpId="0"/>
      <p:bldP spid="30" grpId="0"/>
      <p:bldP spid="31" grpId="0"/>
      <p:bldP spid="15" grpId="0" animBg="1"/>
      <p:bldP spid="35" grpId="0" animBg="1"/>
      <p:bldP spid="39" grpId="0" animBg="1"/>
      <p:bldP spid="4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637314" y="15240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4637314" y="20574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637314" y="25908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648200" y="31242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4648200" y="36576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648200" y="990600"/>
            <a:ext cx="75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.got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gets   = 8+(-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603" y="15240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083713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5908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stCxn id="9" idx="1"/>
            <a:endCxn id="19" idx="0"/>
          </p:cNvCxnSpPr>
          <p:nvPr/>
        </p:nvCxnSpPr>
        <p:spPr>
          <a:xfrm flipH="1">
            <a:off x="4016829" y="2857500"/>
            <a:ext cx="620485" cy="26125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4114800" y="2191437"/>
            <a:ext cx="522514" cy="13266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1"/>
          </p:cNvCxnSpPr>
          <p:nvPr/>
        </p:nvCxnSpPr>
        <p:spPr>
          <a:xfrm flipH="1">
            <a:off x="4114800" y="2324100"/>
            <a:ext cx="522514" cy="185523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li t8,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10668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85800" y="1371600"/>
            <a:ext cx="1834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81600" y="2057400"/>
            <a:ext cx="338088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276600"/>
            <a:ext cx="3352800" cy="5715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572000" y="3962400"/>
            <a:ext cx="533400" cy="26289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32766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8200" y="2667000"/>
            <a:ext cx="338088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683747"/>
            <a:ext cx="457200" cy="3574053"/>
          </a:xfrm>
          <a:custGeom>
            <a:avLst/>
            <a:gdLst>
              <a:gd name="connsiteX0" fmla="*/ 0 w 457200"/>
              <a:gd name="connsiteY0" fmla="*/ 3574053 h 3574053"/>
              <a:gd name="connsiteX1" fmla="*/ 228600 w 457200"/>
              <a:gd name="connsiteY1" fmla="*/ 2800330 h 3574053"/>
              <a:gd name="connsiteX2" fmla="*/ 246185 w 457200"/>
              <a:gd name="connsiteY2" fmla="*/ 443991 h 3574053"/>
              <a:gd name="connsiteX3" fmla="*/ 457200 w 457200"/>
              <a:gd name="connsiteY3" fmla="*/ 4376 h 357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574053">
                <a:moveTo>
                  <a:pt x="0" y="3574053"/>
                </a:moveTo>
                <a:cubicBezTo>
                  <a:pt x="93784" y="3448030"/>
                  <a:pt x="187569" y="3322007"/>
                  <a:pt x="228600" y="2800330"/>
                </a:cubicBezTo>
                <a:cubicBezTo>
                  <a:pt x="269631" y="2278653"/>
                  <a:pt x="208085" y="909983"/>
                  <a:pt x="246185" y="443991"/>
                </a:cubicBezTo>
                <a:cubicBezTo>
                  <a:pt x="284285" y="-22001"/>
                  <a:pt x="370742" y="-8813"/>
                  <a:pt x="457200" y="437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2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1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linking</a:t>
            </a:r>
          </a:p>
          <a:p>
            <a:pPr lvl="1"/>
            <a:r>
              <a:rPr lang="en-GB" dirty="0" smtClean="0"/>
              <a:t>Big executable files (all/most of needed libraries inside)</a:t>
            </a:r>
          </a:p>
          <a:p>
            <a:pPr lvl="1"/>
            <a:r>
              <a:rPr lang="en-GB" dirty="0" smtClean="0"/>
              <a:t>Don’t benefit from updates to library</a:t>
            </a:r>
          </a:p>
          <a:p>
            <a:pPr lvl="1"/>
            <a:r>
              <a:rPr lang="en-GB" dirty="0" smtClean="0"/>
              <a:t>No load-time linking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Dynamic linking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dirty="0" smtClean="0"/>
              <a:t>Small executable files (just point to shared library)</a:t>
            </a:r>
          </a:p>
          <a:p>
            <a:pPr lvl="1"/>
            <a:r>
              <a:rPr lang="en-GB" dirty="0" smtClean="0"/>
              <a:t>Library update benefits all programs that use it</a:t>
            </a:r>
          </a:p>
          <a:p>
            <a:pPr lvl="1"/>
            <a:r>
              <a:rPr lang="en-GB" dirty="0" smtClean="0"/>
              <a:t>Load-time cost to do final linking</a:t>
            </a:r>
          </a:p>
          <a:p>
            <a:pPr lvl="2"/>
            <a:r>
              <a:rPr lang="en-GB" dirty="0" smtClean="0"/>
              <a:t>But </a:t>
            </a:r>
            <a:r>
              <a:rPr lang="en-GB" dirty="0" err="1" smtClean="0"/>
              <a:t>dll</a:t>
            </a:r>
            <a:r>
              <a:rPr lang="en-GB" dirty="0" smtClean="0"/>
              <a:t> code is probably already in memory</a:t>
            </a:r>
          </a:p>
          <a:p>
            <a:pPr lvl="2"/>
            <a:r>
              <a:rPr lang="en-GB" dirty="0" smtClean="0"/>
              <a:t>And can do the linking incrementally, on-demand</a:t>
            </a:r>
          </a:p>
        </p:txBody>
      </p:sp>
    </p:spTree>
    <p:extLst>
      <p:ext uri="{BB962C8B-B14F-4D97-AF65-F5344CB8AC3E}">
        <p14:creationId xmlns:p14="http://schemas.microsoft.com/office/powerpoint/2010/main" val="3924038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How does the assembler resolve references/labels?</a:t>
            </a:r>
          </a:p>
          <a:p>
            <a:pPr lvl="1"/>
            <a:r>
              <a:rPr lang="en-US" dirty="0" smtClean="0"/>
              <a:t>How does the assembler resolve external references?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r>
              <a:rPr lang="en-US" dirty="0" smtClean="0"/>
              <a:t>How does the linker combine separately compiled files?</a:t>
            </a:r>
          </a:p>
          <a:p>
            <a:pPr lvl="1"/>
            <a:r>
              <a:rPr lang="en-US" dirty="0" smtClean="0"/>
              <a:t>How does linker resolve unresolved references?</a:t>
            </a:r>
          </a:p>
          <a:p>
            <a:pPr lvl="1"/>
            <a:r>
              <a:rPr lang="en-US" dirty="0" smtClean="0"/>
              <a:t>How does linker relocate data and code segments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r>
              <a:rPr lang="en-US" dirty="0" smtClean="0"/>
              <a:t>How does the loader start executing a program? </a:t>
            </a:r>
          </a:p>
          <a:p>
            <a:pPr lvl="1"/>
            <a:r>
              <a:rPr lang="en-US" dirty="0" smtClean="0"/>
              <a:t>How does the loader handle shared libraries?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6500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6406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6312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10498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20404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736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642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30310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6500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335897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69097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78697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650097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2040497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87997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442752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6300" y="2269097"/>
            <a:ext cx="1053407" cy="2158425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4861" y="5587425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810000" y="3429001"/>
            <a:ext cx="381000" cy="2158424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505200" y="668898"/>
            <a:ext cx="1752600" cy="27812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3" idx="0"/>
            <a:endCxn id="43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" y="2362200"/>
            <a:ext cx="1603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 source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2200" y="3325479"/>
            <a:ext cx="1731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assembly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45436" y="5282625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bj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files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</a:t>
            </a:r>
          </a:p>
        </p:txBody>
      </p:sp>
      <p:cxnSp>
        <p:nvCxnSpPr>
          <p:cNvPr id="39" name="Straight Arrow Connector 38"/>
          <p:cNvCxnSpPr/>
          <p:nvPr>
            <p:custDataLst>
              <p:tags r:id="rId23"/>
            </p:custDataLst>
          </p:nvPr>
        </p:nvCxnSpPr>
        <p:spPr>
          <a:xfrm rot="5400000">
            <a:off x="7048500" y="3962969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>
            <p:custDataLst>
              <p:tags r:id="rId24"/>
            </p:custDataLst>
          </p:nvPr>
        </p:nvSpPr>
        <p:spPr>
          <a:xfrm>
            <a:off x="6934200" y="4839269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43" name="Oval 42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disk</a:t>
            </a:r>
          </a:p>
        </p:txBody>
      </p:sp>
      <p:sp>
        <p:nvSpPr>
          <p:cNvPr id="15" name="Oval 14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4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2" grpId="0"/>
      <p:bldP spid="28" grpId="0"/>
      <p:bldP spid="7" grpId="0" animBg="1"/>
      <p:bldP spid="33" grpId="0"/>
      <p:bldP spid="31" grpId="0"/>
      <p:bldP spid="35" grpId="0"/>
      <p:bldP spid="36" grpId="0"/>
      <p:bldP spid="37" grpId="0"/>
      <p:bldP spid="41" grpId="0" animBg="1"/>
      <p:bldP spid="43" grpId="0" animBg="1"/>
      <p:bldP spid="44" grpId="0"/>
      <p:bldP spid="45" grpId="0"/>
      <p:bldP spid="46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4109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96396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smtClean="0"/>
              <a:t>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334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096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ector*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 %d”,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79143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1242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(vector*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895600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8768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648200"/>
            <a:ext cx="171393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78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2578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78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2205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25101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86472" y="4491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5010090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pi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1280" y="5238690"/>
            <a:ext cx="1131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y”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502920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x”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7010400" y="3004810"/>
            <a:ext cx="0" cy="5003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0"/>
          </p:cNvCxnSpPr>
          <p:nvPr/>
        </p:nvCxnSpPr>
        <p:spPr>
          <a:xfrm flipV="1">
            <a:off x="7010400" y="3733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31280" y="5848290"/>
            <a:ext cx="542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abs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55626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0" y="607689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main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638869" y="914400"/>
            <a:ext cx="342331" cy="43079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Oval 7167"/>
          <p:cNvSpPr/>
          <p:nvPr/>
        </p:nvSpPr>
        <p:spPr>
          <a:xfrm>
            <a:off x="2209800" y="914400"/>
            <a:ext cx="1828800" cy="43079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Oval 7168"/>
          <p:cNvSpPr/>
          <p:nvPr/>
        </p:nvSpPr>
        <p:spPr>
          <a:xfrm>
            <a:off x="3352800" y="5127171"/>
            <a:ext cx="533400" cy="40011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Oval 7170"/>
          <p:cNvSpPr/>
          <p:nvPr/>
        </p:nvSpPr>
        <p:spPr>
          <a:xfrm>
            <a:off x="914400" y="2057400"/>
            <a:ext cx="347211" cy="378767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73" name="Straight Connector 7172"/>
          <p:cNvCxnSpPr/>
          <p:nvPr/>
        </p:nvCxnSpPr>
        <p:spPr>
          <a:xfrm>
            <a:off x="1638869" y="2313215"/>
            <a:ext cx="342331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81600" y="5238690"/>
            <a:ext cx="137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“result %d”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14600" y="1626608"/>
            <a:ext cx="1828800" cy="43079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3" grpId="0"/>
      <p:bldP spid="29" grpId="0" animBg="1"/>
      <p:bldP spid="7168" grpId="0" animBg="1"/>
      <p:bldP spid="7169" grpId="0" animBg="1"/>
      <p:bldP spid="7171" grpId="0" animBg="1"/>
      <p:bldP spid="40" grpId="0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2894</TotalTime>
  <Words>2969</Words>
  <Application>Microsoft Office PowerPoint</Application>
  <PresentationFormat>On-screen Show (4:3)</PresentationFormat>
  <Paragraphs>962</Paragraphs>
  <Slides>47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ＭＳ Ｐゴシック</vt:lpstr>
      <vt:lpstr>Arial</vt:lpstr>
      <vt:lpstr>Calibri</vt:lpstr>
      <vt:lpstr>Consolas</vt:lpstr>
      <vt:lpstr>Times New Roman</vt:lpstr>
      <vt:lpstr>Wingdings</vt:lpstr>
      <vt:lpstr>Office Theme</vt:lpstr>
      <vt:lpstr>Assemblers, Linkers, and Loaders</vt:lpstr>
      <vt:lpstr>Administrivia</vt:lpstr>
      <vt:lpstr>Academic Integrity</vt:lpstr>
      <vt:lpstr>Academic Integrity</vt:lpstr>
      <vt:lpstr>Goal for Today: Putting it all Together</vt:lpstr>
      <vt:lpstr>Goal for Today: Putting it all Together</vt:lpstr>
      <vt:lpstr>Big Picture</vt:lpstr>
      <vt:lpstr>Anatomy of an executing program</vt:lpstr>
      <vt:lpstr>Example: Review of Program Layout</vt:lpstr>
      <vt:lpstr>Anatomy of an executing program</vt:lpstr>
      <vt:lpstr>Big Picture: Assembling file separately</vt:lpstr>
      <vt:lpstr>Next Goal</vt:lpstr>
      <vt:lpstr>How does Assembler handle forward references</vt:lpstr>
      <vt:lpstr>How does Assembler handle forward references</vt:lpstr>
      <vt:lpstr>Big Picture: Assembling file separately</vt:lpstr>
      <vt:lpstr>Next Goal</vt:lpstr>
      <vt:lpstr>Symbols and References</vt:lpstr>
      <vt:lpstr>Object file</vt:lpstr>
      <vt:lpstr>Example</vt:lpstr>
      <vt:lpstr>Objdump disassembly</vt:lpstr>
      <vt:lpstr>Objdump disassembly</vt:lpstr>
      <vt:lpstr>Objdump symbols</vt:lpstr>
      <vt:lpstr>Objdump symbols</vt:lpstr>
      <vt:lpstr>Separate Compilation</vt:lpstr>
      <vt:lpstr>PowerPoint Presentation</vt:lpstr>
      <vt:lpstr>Next Goal</vt:lpstr>
      <vt:lpstr>Big Picture</vt:lpstr>
      <vt:lpstr>Linkers</vt:lpstr>
      <vt:lpstr>Linker Example </vt:lpstr>
      <vt:lpstr>Linker Example </vt:lpstr>
      <vt:lpstr>Object file</vt:lpstr>
      <vt:lpstr>Object 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Indirect  Function Calls</vt:lpstr>
      <vt:lpstr>Dynamic  Linking</vt:lpstr>
      <vt:lpstr>Dynamic  Linking</vt:lpstr>
      <vt:lpstr>Big Picture</vt:lpstr>
      <vt:lpstr>Dynamic Shared Objects</vt:lpstr>
      <vt:lpstr>Static and Dynamic Linking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172</cp:revision>
  <dcterms:created xsi:type="dcterms:W3CDTF">2012-11-28T14:27:55Z</dcterms:created>
  <dcterms:modified xsi:type="dcterms:W3CDTF">2014-03-17T13:55:31Z</dcterms:modified>
</cp:coreProperties>
</file>