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6.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27.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8.xml" ContentType="application/vnd.openxmlformats-officedocument.presentationml.notesSlide+xml"/>
  <Override PartName="/ppt/tags/tag18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32.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39.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40.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41.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42.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notesSlides/notesSlide43.xml" ContentType="application/vnd.openxmlformats-officedocument.presentationml.notesSlide+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notesSlides/notesSlide44.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notesSlides/notesSlide45.xml" ContentType="application/vnd.openxmlformats-officedocument.presentationml.notesSlide+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notesSlides/notesSlide46.xml" ContentType="application/vnd.openxmlformats-officedocument.presentationml.notesSlide+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notesSlides/notesSlide47.xml" ContentType="application/vnd.openxmlformats-officedocument.presentationml.notesSl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notesSlides/notesSlide48.xml" ContentType="application/vnd.openxmlformats-officedocument.presentationml.notesSlide+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notesSlides/notesSlide49.xml" ContentType="application/vnd.openxmlformats-officedocument.presentationml.notesSlide+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notesSlides/notesSlide50.xml" ContentType="application/vnd.openxmlformats-officedocument.presentationml.notesSlide+xml"/>
  <Override PartName="/ppt/tags/tag906.xml" ContentType="application/vnd.openxmlformats-officedocument.presentationml.tags+xml"/>
  <Override PartName="/ppt/tags/tag907.xml" ContentType="application/vnd.openxmlformats-officedocument.presentationml.tags+xml"/>
  <Override PartName="/ppt/notesSlides/notesSlide51.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317" r:id="rId3"/>
    <p:sldId id="318" r:id="rId4"/>
    <p:sldId id="320" r:id="rId5"/>
    <p:sldId id="319" r:id="rId6"/>
    <p:sldId id="257" r:id="rId7"/>
    <p:sldId id="258" r:id="rId8"/>
    <p:sldId id="316" r:id="rId9"/>
    <p:sldId id="259" r:id="rId10"/>
    <p:sldId id="260" r:id="rId11"/>
    <p:sldId id="322" r:id="rId12"/>
    <p:sldId id="297" r:id="rId13"/>
    <p:sldId id="296" r:id="rId14"/>
    <p:sldId id="298" r:id="rId15"/>
    <p:sldId id="299" r:id="rId16"/>
    <p:sldId id="321" r:id="rId17"/>
    <p:sldId id="300" r:id="rId18"/>
    <p:sldId id="301" r:id="rId19"/>
    <p:sldId id="302" r:id="rId20"/>
    <p:sldId id="314" r:id="rId21"/>
    <p:sldId id="303" r:id="rId22"/>
    <p:sldId id="304" r:id="rId23"/>
    <p:sldId id="307" r:id="rId24"/>
    <p:sldId id="306" r:id="rId25"/>
    <p:sldId id="337" r:id="rId26"/>
    <p:sldId id="315" r:id="rId27"/>
    <p:sldId id="305" r:id="rId28"/>
    <p:sldId id="309" r:id="rId29"/>
    <p:sldId id="310" r:id="rId30"/>
    <p:sldId id="311" r:id="rId31"/>
    <p:sldId id="313" r:id="rId32"/>
    <p:sldId id="265" r:id="rId33"/>
    <p:sldId id="266" r:id="rId34"/>
    <p:sldId id="262" r:id="rId35"/>
    <p:sldId id="263" r:id="rId36"/>
    <p:sldId id="264" r:id="rId37"/>
    <p:sldId id="268" r:id="rId38"/>
    <p:sldId id="323" r:id="rId39"/>
    <p:sldId id="267" r:id="rId40"/>
    <p:sldId id="324" r:id="rId41"/>
    <p:sldId id="325" r:id="rId42"/>
    <p:sldId id="328" r:id="rId43"/>
    <p:sldId id="334" r:id="rId44"/>
    <p:sldId id="335" r:id="rId45"/>
    <p:sldId id="331" r:id="rId46"/>
    <p:sldId id="333" r:id="rId47"/>
    <p:sldId id="336" r:id="rId48"/>
    <p:sldId id="326" r:id="rId49"/>
    <p:sldId id="327" r:id="rId50"/>
    <p:sldId id="338" r:id="rId51"/>
    <p:sldId id="339" r:id="rId52"/>
    <p:sldId id="340" r:id="rId53"/>
    <p:sldId id="341" r:id="rId54"/>
    <p:sldId id="342" r:id="rId55"/>
    <p:sldId id="343" r:id="rId56"/>
    <p:sldId id="332" r:id="rId57"/>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60" d="100"/>
          <a:sy n="60" d="100"/>
        </p:scale>
        <p:origin x="-882" y="-84"/>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5670E512-9F9E-4156-953E-8350C511CBA9}" type="datetimeFigureOut">
              <a:rPr lang="en-US" smtClean="0"/>
              <a:t>3/4/2014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endParaRPr lang="en-US" dirty="0" smtClean="0">
              <a:solidFill>
                <a:schemeClr val="accent5">
                  <a:lumMod val="60000"/>
                  <a:lumOff val="40000"/>
                </a:schemeClr>
              </a:solidFill>
              <a:latin typeface="+mn-lt"/>
              <a:cs typeface="Calibri"/>
            </a:endParaRPr>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126603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10</a:t>
            </a:fld>
            <a:endParaRPr lang="en-US"/>
          </a:p>
        </p:txBody>
      </p:sp>
    </p:spTree>
    <p:extLst>
      <p:ext uri="{BB962C8B-B14F-4D97-AF65-F5344CB8AC3E}">
        <p14:creationId xmlns:p14="http://schemas.microsoft.com/office/powerpoint/2010/main" val="2218425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Accumulator: one register (http://en.wikipedia.org/wiki/Electronic_Delay_Storage_Automatic_Calculator )</a:t>
            </a:r>
          </a:p>
          <a:p>
            <a:r>
              <a:rPr lang="en-US" dirty="0"/>
              <a:t>The accumulator is bot the source operand and the destination for the operation.  The second operand comes from memory.</a:t>
            </a:r>
          </a:p>
          <a:p>
            <a:endParaRPr lang="en-US" dirty="0"/>
          </a:p>
          <a:p>
            <a:r>
              <a:rPr lang="en-US" dirty="0"/>
              <a:t>EDSAC (Electronic Delay Storage Automatic Calculator) in 1949.  EDSAC was the </a:t>
            </a:r>
            <a:r>
              <a:rPr lang="en-US" b="1" i="1" dirty="0"/>
              <a:t>second</a:t>
            </a:r>
            <a:r>
              <a:rPr lang="en-US" dirty="0"/>
              <a:t> electronic digital </a:t>
            </a:r>
            <a:r>
              <a:rPr lang="en-US" b="1" i="1" dirty="0"/>
              <a:t>stored-program computer</a:t>
            </a:r>
            <a:r>
              <a:rPr lang="en-US" dirty="0"/>
              <a:t> to go into regular service. The first being the EDVAC (Electronic Discrete Variable Automatic Computer), which, unlike its predecessor the ENIAC, it was binary rather than decimal, and was a </a:t>
            </a:r>
            <a:r>
              <a:rPr lang="en-US" b="1" i="1" dirty="0"/>
              <a:t>stored program computer</a:t>
            </a:r>
            <a:r>
              <a:rPr lang="en-US" dirty="0"/>
              <a:t>.  The EDVAC had a memory capacity of 1000 44-byte words (i.e. 5.5 kB today).  EDVAC's addition time was 864 microseconds (about 1.16 kHz) and its multiplication time was 2900 microseconds (about 0.38 kHz).  The computer had almost 6,000 vacuum tubes and 12,000 diodes, and consumed 56 kW of power. It covered 490 ft² (45.5 m²) of floor space and weighed 17,300 </a:t>
            </a:r>
            <a:r>
              <a:rPr lang="en-US" dirty="0" err="1"/>
              <a:t>lb</a:t>
            </a:r>
            <a:r>
              <a:rPr lang="en-US" dirty="0"/>
              <a:t> (7,850 kg). The full complement of operating personnel was thirty people per eight-hour shift.</a:t>
            </a:r>
          </a:p>
          <a:p>
            <a:r>
              <a:rPr lang="en-US" dirty="0"/>
              <a:t> </a:t>
            </a:r>
          </a:p>
          <a:p>
            <a:r>
              <a:rPr lang="en-US" dirty="0"/>
              <a:t>EDSAC details: The instructions available were: add, subtract, multiply, collate,[10] shift left, shift right, load multiplier register, store (and optionally clear) accumulator, conditional skip, read input tape, print character, round accumulator, no-op and stop. There was no division instruction (though a number of division subroutines were available) and no way to directly load a number into the accumulator (a “store and zero accumulator” instruction followed by an “add” instruction were necessary for this).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12</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The next step in the evolution of instruction sets was the addition of registers dedicated to specific operations. Hence, registers might be included to act as indices for array references in data transfer instructions, to act as separate accumulators for multiply or divide instructions, and to serve as the top-of-stack pointer. Perhaps the best-known example of this style of instruction set is found in the Intel 8086, the computer at the core of the IBM Personal Computer. This style of instruction set is labeled extended accumulator, dedicated register, or special-purpose register. Like the single-register accumulator architectures, one operand may be in memory for arithmetic instructions. Like the MIPS architecture, however, there are also instructions where all the operands are registers.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13</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14</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15</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the dedicated-register </a:t>
            </a:r>
            <a:r>
              <a:rPr lang="en-US" dirty="0" err="1"/>
              <a:t>architectureallows</a:t>
            </a:r>
            <a:r>
              <a:rPr lang="en-US" dirty="0"/>
              <a:t> all the registers to be used for any purpose, hence the name </a:t>
            </a:r>
            <a:r>
              <a:rPr lang="en-US" b="1" i="1" dirty="0"/>
              <a:t>general-purpose register</a:t>
            </a:r>
            <a:r>
              <a:rPr lang="en-US" dirty="0"/>
              <a:t>. MIPS is an example of a general-purpose register architecture. This style of instruction set may be further divided into those that allow one operand to be in memory (as found in accumulator architectures), called a </a:t>
            </a:r>
            <a:r>
              <a:rPr lang="en-US" b="1" i="1" dirty="0"/>
              <a:t>register-memory architecture</a:t>
            </a:r>
            <a:r>
              <a:rPr lang="en-US" dirty="0"/>
              <a:t>, and those that demand that operands always be in registers, called either a </a:t>
            </a:r>
            <a:r>
              <a:rPr lang="en-US" b="1" i="1" dirty="0"/>
              <a:t>load-store</a:t>
            </a:r>
            <a:r>
              <a:rPr lang="en-US" dirty="0"/>
              <a:t> or a </a:t>
            </a:r>
            <a:r>
              <a:rPr lang="en-US" b="1" i="1" dirty="0"/>
              <a:t>register-register architecture</a:t>
            </a:r>
            <a:r>
              <a:rPr lang="en-US" dirty="0"/>
              <a:t>.</a:t>
            </a:r>
          </a:p>
          <a:p>
            <a:endParaRPr lang="en-US" dirty="0"/>
          </a:p>
          <a:p>
            <a:r>
              <a:rPr lang="en-US" dirty="0"/>
              <a:t>The 80386 is Intel’s attempt to transform the 8086 into a general-purpose register-memory instruction set. Perhaps the best-known register-memory instruction set is the IBM 360 architecture, first announced in 1964. This instruction set is still at the core of IBM’s mainframe computers—responsible for a large part of the business of the largest computer company in the world. Register-memory architectures were the most popular in the 1960s and the first half of the 1970s.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p>
          <a:p>
            <a:r>
              <a:rPr lang="en-US" dirty="0"/>
              <a:t> </a:t>
            </a:r>
          </a:p>
          <a:p>
            <a:r>
              <a:rPr lang="en-US" dirty="0"/>
              <a:t>Digital Equipment Corporation’s VAX architecture took memory operands one step further in 1977. It allowed an instruction to use any combination of registers and memory operands. A style of architecture in which all operands can be in memory is called memory-memory. (In truth the VAX instruction set, like almost all other instruction sets since the IBM 360, is a hybrid, since it also has general-purpose registers.)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16</a:t>
            </a:fld>
            <a:endParaRPr lang="en-US"/>
          </a:p>
        </p:txBody>
      </p:sp>
    </p:spTree>
    <p:extLst>
      <p:ext uri="{BB962C8B-B14F-4D97-AF65-F5344CB8AC3E}">
        <p14:creationId xmlns:p14="http://schemas.microsoft.com/office/powerpoint/2010/main" val="926446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17</a:t>
            </a:fld>
            <a:endParaRPr lang="en-US"/>
          </a:p>
        </p:txBody>
      </p:sp>
    </p:spTree>
    <p:extLst>
      <p:ext uri="{BB962C8B-B14F-4D97-AF65-F5344CB8AC3E}">
        <p14:creationId xmlns:p14="http://schemas.microsoft.com/office/powerpoint/2010/main" val="4047359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18</a:t>
            </a:fld>
            <a:endParaRPr lang="en-US"/>
          </a:p>
        </p:txBody>
      </p:sp>
    </p:spTree>
    <p:extLst>
      <p:ext uri="{BB962C8B-B14F-4D97-AF65-F5344CB8AC3E}">
        <p14:creationId xmlns:p14="http://schemas.microsoft.com/office/powerpoint/2010/main" val="250325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19</a:t>
            </a:fld>
            <a:endParaRPr lang="en-US"/>
          </a:p>
        </p:txBody>
      </p:sp>
    </p:spTree>
    <p:extLst>
      <p:ext uri="{BB962C8B-B14F-4D97-AF65-F5344CB8AC3E}">
        <p14:creationId xmlns:p14="http://schemas.microsoft.com/office/powerpoint/2010/main" val="187808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a:t>
            </a:fld>
            <a:endParaRPr lang="en-US"/>
          </a:p>
        </p:txBody>
      </p:sp>
    </p:spTree>
    <p:extLst>
      <p:ext uri="{BB962C8B-B14F-4D97-AF65-F5344CB8AC3E}">
        <p14:creationId xmlns:p14="http://schemas.microsoft.com/office/powerpoint/2010/main" val="4162777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20</a:t>
            </a:fld>
            <a:endParaRPr lang="en-US"/>
          </a:p>
        </p:txBody>
      </p:sp>
    </p:spTree>
    <p:extLst>
      <p:ext uri="{BB962C8B-B14F-4D97-AF65-F5344CB8AC3E}">
        <p14:creationId xmlns:p14="http://schemas.microsoft.com/office/powerpoint/2010/main" val="888739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accent5">
                    <a:lumMod val="60000"/>
                    <a:lumOff val="40000"/>
                  </a:schemeClr>
                </a:solidFill>
              </a:rPr>
              <a:t>can reduce the number of instructions required to execute a program and possibly increase performance by adding complexity to the ISA; however, they greatly increase the complexity of the ISA as well.</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21</a:t>
            </a:fld>
            <a:endParaRPr lang="en-US"/>
          </a:p>
        </p:txBody>
      </p:sp>
    </p:spTree>
    <p:extLst>
      <p:ext uri="{BB962C8B-B14F-4D97-AF65-F5344CB8AC3E}">
        <p14:creationId xmlns:p14="http://schemas.microsoft.com/office/powerpoint/2010/main" val="3790527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22</a:t>
            </a:fld>
            <a:endParaRPr lang="en-US"/>
          </a:p>
        </p:txBody>
      </p:sp>
    </p:spTree>
    <p:extLst>
      <p:ext uri="{BB962C8B-B14F-4D97-AF65-F5344CB8AC3E}">
        <p14:creationId xmlns:p14="http://schemas.microsoft.com/office/powerpoint/2010/main" val="1271792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23</a:t>
            </a:fld>
            <a:endParaRPr lang="en-US"/>
          </a:p>
        </p:txBody>
      </p:sp>
    </p:spTree>
    <p:extLst>
      <p:ext uri="{BB962C8B-B14F-4D97-AF65-F5344CB8AC3E}">
        <p14:creationId xmlns:p14="http://schemas.microsoft.com/office/powerpoint/2010/main" val="149735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24</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picture</a:t>
            </a:r>
            <a:r>
              <a:rPr lang="en-US" baseline="0" dirty="0" smtClean="0"/>
              <a:t> of advisor and advisors advisor</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25</a:t>
            </a:fld>
            <a:endParaRPr lang="en-US"/>
          </a:p>
        </p:txBody>
      </p:sp>
    </p:spTree>
    <p:extLst>
      <p:ext uri="{BB962C8B-B14F-4D97-AF65-F5344CB8AC3E}">
        <p14:creationId xmlns:p14="http://schemas.microsoft.com/office/powerpoint/2010/main" val="911498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93725" y="4379903"/>
            <a:ext cx="5546758" cy="414817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274" tIns="46137" rIns="92274" bIns="46137"/>
          <a:lstStyle/>
          <a:p>
            <a:r>
              <a:rPr lang="en-US" dirty="0" smtClean="0"/>
              <a:t>Need a </a:t>
            </a:r>
            <a:r>
              <a:rPr lang="en-US" dirty="0" err="1" smtClean="0"/>
              <a:t>segway</a:t>
            </a:r>
            <a:endParaRPr lang="en-US" dirty="0" smtClean="0"/>
          </a:p>
          <a:p>
            <a:r>
              <a:rPr lang="en-US" dirty="0" smtClean="0"/>
              <a:t>Make sure to define and discuss</a:t>
            </a:r>
            <a:r>
              <a:rPr lang="en-US" baseline="0" dirty="0" smtClean="0"/>
              <a:t> ISA and ARM</a:t>
            </a:r>
          </a:p>
          <a:p>
            <a:endParaRPr lang="en-US" baseline="0" dirty="0" smtClean="0"/>
          </a:p>
          <a:p>
            <a:pPr>
              <a:lnSpc>
                <a:spcPct val="90000"/>
              </a:lnSpc>
            </a:pPr>
            <a:r>
              <a:rPr lang="en-US" dirty="0" smtClean="0">
                <a:solidFill>
                  <a:schemeClr val="accent5">
                    <a:lumMod val="60000"/>
                    <a:lumOff val="40000"/>
                  </a:schemeClr>
                </a:solidFill>
              </a:rPr>
              <a:t>What happens when the common case is slow?</a:t>
            </a:r>
          </a:p>
          <a:p>
            <a:pPr lvl="1">
              <a:lnSpc>
                <a:spcPct val="90000"/>
              </a:lnSpc>
            </a:pPr>
            <a:r>
              <a:rPr lang="en-US" dirty="0" smtClean="0">
                <a:solidFill>
                  <a:schemeClr val="accent5">
                    <a:lumMod val="60000"/>
                    <a:lumOff val="40000"/>
                  </a:schemeClr>
                </a:solidFill>
              </a:rPr>
              <a:t>Can we add some complexity in the ISA for a speedup?</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t>
            </a:r>
            <a:r>
              <a:rPr lang="en-US" baseline="0" dirty="0" smtClean="0"/>
              <a:t> PDP-8 has about 8 </a:t>
            </a:r>
            <a:r>
              <a:rPr lang="en-US" baseline="0" dirty="0" err="1" smtClean="0"/>
              <a:t>insructions</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Grp="1" noRot="1" noChangeAspect="1" noChangeArrowheads="1" noTextEdit="1"/>
          </p:cNvSpPr>
          <p:nvPr>
            <p:ph type="sldImg"/>
          </p:nvPr>
        </p:nvSpPr>
        <p:spPr bwMode="auto">
          <a:xfrm>
            <a:off x="1162050" y="693738"/>
            <a:ext cx="4611688" cy="3457575"/>
          </a:xfrm>
          <a:prstGeom prst="rect">
            <a:avLst/>
          </a:prstGeom>
          <a:solidFill>
            <a:srgbClr val="FFFFFF"/>
          </a:solidFill>
          <a:ln>
            <a:solidFill>
              <a:srgbClr val="000000"/>
            </a:solidFill>
            <a:miter lim="800000"/>
            <a:headEnd/>
            <a:tailEnd/>
          </a:ln>
        </p:spPr>
      </p:sp>
      <p:sp>
        <p:nvSpPr>
          <p:cNvPr id="2246659" name="Rectangle 3"/>
          <p:cNvSpPr txBox="1">
            <a:spLocks noGrp="1" noChangeArrowheads="1"/>
          </p:cNvSpPr>
          <p:nvPr>
            <p:ph type="body" idx="1"/>
          </p:nvPr>
        </p:nvSpPr>
        <p:spPr bwMode="auto">
          <a:xfrm>
            <a:off x="925463" y="4379903"/>
            <a:ext cx="5080265" cy="4145126"/>
          </a:xfrm>
          <a:prstGeom prst="rect">
            <a:avLst/>
          </a:prstGeom>
          <a:noFill/>
          <a:ln>
            <a:round/>
            <a:headEnd/>
            <a:tailEnd/>
          </a:ln>
        </p:spPr>
        <p:txBody>
          <a:bodyPr wrap="none" lIns="91244" tIns="45622" rIns="91244" bIns="45622" anchor="ctr"/>
          <a:lstStyle/>
          <a:p>
            <a:r>
              <a:rPr lang="en-US" baseline="0" dirty="0" smtClean="0"/>
              <a:t>RISC:</a:t>
            </a:r>
          </a:p>
          <a:p>
            <a:r>
              <a:rPr lang="en-US" baseline="0" dirty="0" smtClean="0"/>
              <a:t>regularity means no </a:t>
            </a:r>
            <a:r>
              <a:rPr lang="en-US" baseline="0" dirty="0" err="1" smtClean="0"/>
              <a:t>mem</a:t>
            </a:r>
            <a:r>
              <a:rPr lang="en-US" baseline="0" dirty="0" smtClean="0"/>
              <a:t>-to-</a:t>
            </a:r>
            <a:r>
              <a:rPr lang="en-US" baseline="0" dirty="0" err="1" smtClean="0"/>
              <a:t>mem</a:t>
            </a:r>
            <a:r>
              <a:rPr lang="en-US" baseline="0" dirty="0" smtClean="0"/>
              <a:t>, few addressing modes… thus load-store</a:t>
            </a:r>
          </a:p>
          <a:p>
            <a:r>
              <a:rPr lang="en-US" dirty="0" smtClean="0"/>
              <a:t>regularity</a:t>
            </a:r>
            <a:r>
              <a:rPr lang="en-US" baseline="0" dirty="0" smtClean="0"/>
              <a:t> means uniform instruction size… </a:t>
            </a:r>
            <a:r>
              <a:rPr lang="en-US" baseline="0" dirty="0" err="1" smtClean="0"/>
              <a:t>sizeof</a:t>
            </a:r>
            <a:r>
              <a:rPr lang="en-US" baseline="0" dirty="0" smtClean="0"/>
              <a:t>(common) = </a:t>
            </a:r>
            <a:r>
              <a:rPr lang="en-US" baseline="0" dirty="0" err="1" smtClean="0"/>
              <a:t>sizeof</a:t>
            </a:r>
            <a:r>
              <a:rPr lang="en-US" baseline="0" dirty="0" smtClean="0"/>
              <a:t>(rare)</a:t>
            </a:r>
          </a:p>
          <a:p>
            <a:r>
              <a:rPr lang="en-US" baseline="0" dirty="0" smtClean="0"/>
              <a:t>lean means fewer, more general instructions… thus bigger programs, more instructions</a:t>
            </a:r>
          </a:p>
          <a:p>
            <a:pPr defTabSz="922876">
              <a:defRPr/>
            </a:pPr>
            <a:r>
              <a:rPr lang="en-US" dirty="0" smtClean="0"/>
              <a:t>common</a:t>
            </a:r>
            <a:r>
              <a:rPr lang="en-US" baseline="0" dirty="0" smtClean="0"/>
              <a:t> case means measurement</a:t>
            </a:r>
            <a:endParaRPr lang="en-US" dirty="0" smtClean="0"/>
          </a:p>
          <a:p>
            <a:r>
              <a:rPr lang="en-US" dirty="0" smtClean="0"/>
              <a:t>CISC:</a:t>
            </a:r>
          </a:p>
          <a:p>
            <a:pPr marL="346080" indent="-346080" defTabSz="922876">
              <a:spcBef>
                <a:spcPct val="20000"/>
              </a:spcBef>
              <a:buSzPct val="80000"/>
              <a:defRPr/>
            </a:pPr>
            <a:r>
              <a:rPr lang="en-US" dirty="0">
                <a:solidFill>
                  <a:schemeClr val="bg1"/>
                </a:solidFill>
                <a:latin typeface="Calibri" pitchFamily="34" charset="0"/>
                <a:cs typeface="Arial" pitchFamily="34" charset="0"/>
              </a:rPr>
              <a:t>Compilers can be smart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Transistors are plentiful</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Legacy is important</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Code size counts</a:t>
            </a:r>
          </a:p>
          <a:p>
            <a:pPr marL="346080" indent="-346080" defTabSz="922876">
              <a:spcBef>
                <a:spcPct val="20000"/>
              </a:spcBef>
              <a:buSzPct val="80000"/>
              <a:defRPr/>
            </a:pPr>
            <a:r>
              <a:rPr lang="en-US" dirty="0">
                <a:solidFill>
                  <a:schemeClr val="bg1"/>
                </a:solidFill>
                <a:latin typeface="Calibri" pitchFamily="34" charset="0"/>
                <a:cs typeface="Arial" pitchFamily="34" charset="0"/>
                <a:sym typeface="Wingdings" pitchFamily="2" charset="2"/>
              </a:rPr>
              <a:t>Micro-code!</a:t>
            </a: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2876">
              <a:defRPr/>
            </a:pPr>
            <a:r>
              <a:rPr lang="en-US" dirty="0" smtClean="0"/>
              <a:t>In 2005, about 98% of the more than one billion mobile phones sold each year used at least one ARM processor.[5] As of 2009, ARM processors account for approximately 90% of all embedded 32-bit RISC processors[6] and are used extensively in consumer electronics, including personal digital assistants (PDAs), tablets, mobile phones, digital media and music players, hand-held game consoles, calculators and computer peripherals such as hard drives and routers.</a:t>
            </a:r>
          </a:p>
          <a:p>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29</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a:t>
            </a:fld>
            <a:endParaRPr lang="en-US"/>
          </a:p>
        </p:txBody>
      </p:sp>
    </p:spTree>
    <p:extLst>
      <p:ext uri="{BB962C8B-B14F-4D97-AF65-F5344CB8AC3E}">
        <p14:creationId xmlns:p14="http://schemas.microsoft.com/office/powerpoint/2010/main" val="569843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Grammar</a:t>
            </a:r>
          </a:p>
          <a:p>
            <a:endParaRPr lang="en-US" dirty="0" smtClean="0"/>
          </a:p>
          <a:p>
            <a:r>
              <a:rPr lang="en-US" dirty="0" smtClean="0"/>
              <a:t>Need an activity</a:t>
            </a:r>
            <a:r>
              <a:rPr lang="en-US" baseline="0" dirty="0" smtClean="0"/>
              <a:t> for the first part, </a:t>
            </a:r>
            <a:r>
              <a:rPr lang="en-US" baseline="0" dirty="0" err="1" smtClean="0"/>
              <a:t>iclicker</a:t>
            </a:r>
            <a:r>
              <a:rPr lang="en-US" baseline="0" dirty="0" smtClean="0"/>
              <a:t> or other activity.  Same for second part.</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30</a:t>
            </a:fld>
            <a:endParaRPr lang="en-US"/>
          </a:p>
        </p:txBody>
      </p:sp>
    </p:spTree>
    <p:extLst>
      <p:ext uri="{BB962C8B-B14F-4D97-AF65-F5344CB8AC3E}">
        <p14:creationId xmlns:p14="http://schemas.microsoft.com/office/powerpoint/2010/main" val="11431324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31</a:t>
            </a:fld>
            <a:endParaRPr lang="en-US"/>
          </a:p>
        </p:txBody>
      </p:sp>
    </p:spTree>
    <p:extLst>
      <p:ext uri="{BB962C8B-B14F-4D97-AF65-F5344CB8AC3E}">
        <p14:creationId xmlns:p14="http://schemas.microsoft.com/office/powerpoint/2010/main" val="3578764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32</a:t>
            </a:fld>
            <a:endParaRPr lang="en-US"/>
          </a:p>
        </p:txBody>
      </p:sp>
    </p:spTree>
    <p:extLst>
      <p:ext uri="{BB962C8B-B14F-4D97-AF65-F5344CB8AC3E}">
        <p14:creationId xmlns:p14="http://schemas.microsoft.com/office/powerpoint/2010/main" val="2471090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addressing modes</a:t>
            </a:r>
          </a:p>
          <a:p>
            <a:endParaRPr lang="en-US" dirty="0" smtClean="0"/>
          </a:p>
          <a:p>
            <a:r>
              <a:rPr lang="en-US" dirty="0" smtClean="0"/>
              <a:t>Bring of </a:t>
            </a:r>
            <a:r>
              <a:rPr lang="en-US" dirty="0" err="1" smtClean="0"/>
              <a:t>of</a:t>
            </a:r>
            <a:r>
              <a:rPr lang="en-US" dirty="0" smtClean="0"/>
              <a:t> a contrast to MIPS</a:t>
            </a:r>
            <a:r>
              <a:rPr lang="en-US" baseline="0" dirty="0" smtClean="0"/>
              <a:t> and ARM </a:t>
            </a:r>
          </a:p>
          <a:p>
            <a:r>
              <a:rPr lang="en-US" baseline="0" dirty="0" smtClean="0"/>
              <a:t>Make type of instruction same color</a:t>
            </a:r>
          </a:p>
          <a:p>
            <a:r>
              <a:rPr lang="en-US" baseline="0" dirty="0" smtClean="0"/>
              <a:t>Add a Take away slide</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33</a:t>
            </a:fld>
            <a:endParaRPr lang="en-US"/>
          </a:p>
        </p:txBody>
      </p:sp>
    </p:spTree>
    <p:extLst>
      <p:ext uri="{BB962C8B-B14F-4D97-AF65-F5344CB8AC3E}">
        <p14:creationId xmlns:p14="http://schemas.microsoft.com/office/powerpoint/2010/main" val="4273045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t>
            </a:r>
            <a:r>
              <a:rPr lang="en-US" baseline="0" dirty="0" smtClean="0"/>
              <a:t> least one NOP (flush of pipeline) may follow a branch</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34</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ARM assembly,</a:t>
            </a:r>
            <a:r>
              <a:rPr lang="en-US" baseline="0" dirty="0" smtClean="0"/>
              <a:t> the loop</a:t>
            </a:r>
            <a:r>
              <a:rPr lang="en-US" dirty="0" smtClean="0"/>
              <a:t> avoids the branches around the then and else clauses. Note that if </a:t>
            </a:r>
            <a:r>
              <a:rPr lang="en-US" dirty="0" err="1" smtClean="0"/>
              <a:t>Ri</a:t>
            </a:r>
            <a:r>
              <a:rPr lang="en-US" dirty="0" smtClean="0"/>
              <a:t> and </a:t>
            </a:r>
            <a:r>
              <a:rPr lang="en-US" dirty="0" err="1" smtClean="0"/>
              <a:t>Rj</a:t>
            </a:r>
            <a:r>
              <a:rPr lang="en-US" dirty="0" smtClean="0"/>
              <a:t> are equal then neither of the SUB instructions will be executed, optimizing out the need for a conditional branch to implement the while check at the top of the loop, for example had SUBLE (less than or equal) been used.</a:t>
            </a:r>
            <a:endParaRPr lang="en-US" dirty="0"/>
          </a:p>
        </p:txBody>
      </p:sp>
      <p:sp>
        <p:nvSpPr>
          <p:cNvPr id="4" name="Slide Number Placeholder 3"/>
          <p:cNvSpPr>
            <a:spLocks noGrp="1"/>
          </p:cNvSpPr>
          <p:nvPr>
            <p:ph type="sldNum" sz="quarter" idx="10"/>
          </p:nvPr>
        </p:nvSpPr>
        <p:spPr/>
        <p:txBody>
          <a:bodyPr/>
          <a:lstStyle/>
          <a:p>
            <a:fld id="{ED37BDA2-CA29-4C42-99D2-ABCD21F45649}" type="slidenum">
              <a:rPr lang="en-US" smtClean="0"/>
              <a:pPr/>
              <a:t>35</a:t>
            </a:fld>
            <a:endParaRPr lang="en-US"/>
          </a:p>
        </p:txBody>
      </p:sp>
    </p:spTree>
    <p:extLst>
      <p:ext uri="{BB962C8B-B14F-4D97-AF65-F5344CB8AC3E}">
        <p14:creationId xmlns:p14="http://schemas.microsoft.com/office/powerpoint/2010/main" val="2029967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36</a:t>
            </a:fld>
            <a:endParaRPr lang="en-US"/>
          </a:p>
        </p:txBody>
      </p:sp>
    </p:spTree>
    <p:extLst>
      <p:ext uri="{BB962C8B-B14F-4D97-AF65-F5344CB8AC3E}">
        <p14:creationId xmlns:p14="http://schemas.microsoft.com/office/powerpoint/2010/main" val="2719291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Quadrants? (e.g. x-axis is </a:t>
            </a:r>
            <a:r>
              <a:rPr lang="en-US" dirty="0" err="1" smtClean="0"/>
              <a:t>complexit</a:t>
            </a:r>
            <a:r>
              <a:rPr lang="en-US" dirty="0" smtClean="0"/>
              <a:t> and y-axis is speed)</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37</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Quadrants? (e.g. x-axis is </a:t>
            </a:r>
            <a:r>
              <a:rPr lang="en-US" dirty="0" err="1" smtClean="0"/>
              <a:t>complexit</a:t>
            </a:r>
            <a:r>
              <a:rPr lang="en-US" dirty="0" smtClean="0"/>
              <a:t> and y-axis is speed)</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38</a:t>
            </a:fld>
            <a:endParaRPr lang="en-US"/>
          </a:p>
        </p:txBody>
      </p:sp>
    </p:spTree>
    <p:extLst>
      <p:ext uri="{BB962C8B-B14F-4D97-AF65-F5344CB8AC3E}">
        <p14:creationId xmlns:p14="http://schemas.microsoft.com/office/powerpoint/2010/main" val="22468121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39811" name="Rectangle 3"/>
          <p:cNvSpPr>
            <a:spLocks noGrp="1" noChangeArrowheads="1"/>
          </p:cNvSpPr>
          <p:nvPr>
            <p:ph type="body" idx="1"/>
          </p:nvPr>
        </p:nvSpPr>
        <p:spPr bwMode="auto">
          <a:xfrm>
            <a:off x="693724" y="4379903"/>
            <a:ext cx="5546758" cy="4148173"/>
          </a:xfrm>
          <a:prstGeom prst="rect">
            <a:avLst/>
          </a:prstGeom>
          <a:noFill/>
          <a:ln>
            <a:miter lim="800000"/>
            <a:headEnd/>
            <a:tailEnd/>
          </a:ln>
        </p:spPr>
        <p:txBody>
          <a:bodyPr lIns="92278" tIns="46138" rIns="92278" bIns="46138"/>
          <a:lstStyle/>
          <a:p>
            <a:r>
              <a:rPr lang="en-US" dirty="0" smtClean="0"/>
              <a:t>Bring </a:t>
            </a:r>
            <a:r>
              <a:rPr lang="en-US" smtClean="0"/>
              <a:t>out competing goals</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4</a:t>
            </a:fld>
            <a:endParaRPr lang="en-US"/>
          </a:p>
        </p:txBody>
      </p:sp>
    </p:spTree>
    <p:extLst>
      <p:ext uri="{BB962C8B-B14F-4D97-AF65-F5344CB8AC3E}">
        <p14:creationId xmlns:p14="http://schemas.microsoft.com/office/powerpoint/2010/main" val="415728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171575" y="698500"/>
            <a:ext cx="4591050" cy="3443288"/>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24982" y="4378337"/>
            <a:ext cx="5084241" cy="4149719"/>
          </a:xfrm>
          <a:prstGeom prst="rect">
            <a:avLst/>
          </a:prstGeom>
          <a:solidFill>
            <a:srgbClr val="FFFFFF"/>
          </a:solidFill>
          <a:ln>
            <a:solidFill>
              <a:srgbClr val="000000"/>
            </a:solidFill>
            <a:miter lim="800000"/>
            <a:headEnd/>
            <a:tailEnd/>
          </a:ln>
        </p:spPr>
        <p:txBody>
          <a:bodyPr lIns="93175" tIns="46587" rIns="93175" bIns="46587"/>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171575" y="698500"/>
            <a:ext cx="4591050" cy="3443288"/>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24982" y="4378337"/>
            <a:ext cx="5084241" cy="4149719"/>
          </a:xfrm>
          <a:prstGeom prst="rect">
            <a:avLst/>
          </a:prstGeom>
          <a:solidFill>
            <a:srgbClr val="FFFFFF"/>
          </a:solidFill>
          <a:ln>
            <a:solidFill>
              <a:srgbClr val="000000"/>
            </a:solidFill>
            <a:miter lim="800000"/>
            <a:headEnd/>
            <a:tailEnd/>
          </a:ln>
        </p:spPr>
        <p:txBody>
          <a:bodyPr lIns="93175" tIns="46587" rIns="93175" bIns="46587"/>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58243" name="Rectangle 3"/>
          <p:cNvSpPr>
            <a:spLocks noGrp="1" noChangeArrowheads="1"/>
          </p:cNvSpPr>
          <p:nvPr>
            <p:ph type="body" idx="1"/>
          </p:nvPr>
        </p:nvSpPr>
        <p:spPr bwMode="auto">
          <a:xfrm>
            <a:off x="693740" y="4379915"/>
            <a:ext cx="5546731" cy="4148144"/>
          </a:xfrm>
          <a:prstGeom prst="rect">
            <a:avLst/>
          </a:prstGeom>
          <a:noFill/>
          <a:ln>
            <a:miter lim="800000"/>
            <a:headEnd/>
            <a:tailEnd/>
          </a:ln>
        </p:spPr>
        <p:txBody>
          <a:bodyPr lIns="92282" tIns="46141" rIns="92282" bIns="46141"/>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42"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058243" name="Rectangle 3"/>
          <p:cNvSpPr>
            <a:spLocks noGrp="1" noChangeArrowheads="1"/>
          </p:cNvSpPr>
          <p:nvPr>
            <p:ph type="body" idx="1"/>
          </p:nvPr>
        </p:nvSpPr>
        <p:spPr bwMode="auto">
          <a:xfrm>
            <a:off x="693740" y="4379915"/>
            <a:ext cx="5546731" cy="4148144"/>
          </a:xfrm>
          <a:prstGeom prst="rect">
            <a:avLst/>
          </a:prstGeom>
          <a:noFill/>
          <a:ln>
            <a:miter lim="800000"/>
            <a:headEnd/>
            <a:tailEnd/>
          </a:ln>
        </p:spPr>
        <p:txBody>
          <a:bodyPr lIns="92282" tIns="46141" rIns="92282" bIns="46141"/>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Sequential Logic Circuits</a:t>
            </a:r>
            <a:endParaRPr lang="en-US" dirty="0"/>
          </a:p>
        </p:txBody>
      </p:sp>
      <p:sp>
        <p:nvSpPr>
          <p:cNvPr id="4" name="Slide Number Placeholder 3"/>
          <p:cNvSpPr>
            <a:spLocks noGrp="1"/>
          </p:cNvSpPr>
          <p:nvPr>
            <p:ph type="sldNum" sz="quarter" idx="10"/>
          </p:nvPr>
        </p:nvSpPr>
        <p:spPr/>
        <p:txBody>
          <a:bodyPr/>
          <a:lstStyle/>
          <a:p>
            <a:fld id="{E56614CF-AF73-443C-9A7B-A7C4BEC62E3F}" type="slidenum">
              <a:rPr lang="en-US" smtClean="0"/>
              <a:t>47</a:t>
            </a:fld>
            <a:endParaRPr lang="en-US"/>
          </a:p>
        </p:txBody>
      </p:sp>
    </p:spTree>
    <p:extLst>
      <p:ext uri="{BB962C8B-B14F-4D97-AF65-F5344CB8AC3E}">
        <p14:creationId xmlns:p14="http://schemas.microsoft.com/office/powerpoint/2010/main" val="1364230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Comes from Gulliver travels</a:t>
            </a:r>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48</a:t>
            </a:fld>
            <a:endParaRPr lang="en-US"/>
          </a:p>
        </p:txBody>
      </p:sp>
    </p:spTree>
    <p:extLst>
      <p:ext uri="{BB962C8B-B14F-4D97-AF65-F5344CB8AC3E}">
        <p14:creationId xmlns:p14="http://schemas.microsoft.com/office/powerpoint/2010/main" val="33221384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Endian means</a:t>
            </a:r>
            <a:r>
              <a:rPr lang="en-US" baseline="0" dirty="0" smtClean="0"/>
              <a:t> store MSB (most significant byte) first</a:t>
            </a:r>
            <a:endParaRPr lang="en-US" dirty="0"/>
          </a:p>
        </p:txBody>
      </p:sp>
      <p:sp>
        <p:nvSpPr>
          <p:cNvPr id="4" name="Slide Number Placeholder 3"/>
          <p:cNvSpPr>
            <a:spLocks noGrp="1"/>
          </p:cNvSpPr>
          <p:nvPr>
            <p:ph type="sldNum" sz="quarter" idx="10"/>
          </p:nvPr>
        </p:nvSpPr>
        <p:spPr/>
        <p:txBody>
          <a:bodyPr/>
          <a:lstStyle/>
          <a:p>
            <a:fld id="{767586F7-DAD4-45BD-933F-141EFAA6BB2B}" type="slidenum">
              <a:rPr lang="en-US" smtClean="0"/>
              <a:t>49</a:t>
            </a:fld>
            <a:endParaRPr lang="en-US"/>
          </a:p>
        </p:txBody>
      </p:sp>
    </p:spTree>
    <p:extLst>
      <p:ext uri="{BB962C8B-B14F-4D97-AF65-F5344CB8AC3E}">
        <p14:creationId xmlns:p14="http://schemas.microsoft.com/office/powerpoint/2010/main" val="2531957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r>
              <a:rPr lang="en-US" dirty="0" smtClean="0"/>
              <a:t>Note that the arrow is not going backward in time.</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6" y="4389373"/>
            <a:ext cx="5068510" cy="4162333"/>
          </a:xfrm>
          <a:prstGeom prst="rect">
            <a:avLst/>
          </a:prstGeom>
          <a:solidFill>
            <a:srgbClr val="FFFFFF"/>
          </a:solidFill>
          <a:ln>
            <a:solidFill>
              <a:srgbClr val="000000"/>
            </a:solidFill>
            <a:miter lim="800000"/>
            <a:headEnd/>
            <a:tailEnd/>
          </a:ln>
        </p:spPr>
        <p:txBody>
          <a:bodyPr lIns="90699" tIns="45350" rIns="90699" bIns="45350"/>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35C3C1-9691-443C-BBCF-BED84F38E74F}" type="slidenum">
              <a:rPr lang="en-US" smtClean="0"/>
              <a:t>5</a:t>
            </a:fld>
            <a:endParaRPr lang="en-US"/>
          </a:p>
        </p:txBody>
      </p:sp>
    </p:spTree>
    <p:extLst>
      <p:ext uri="{BB962C8B-B14F-4D97-AF65-F5344CB8AC3E}">
        <p14:creationId xmlns:p14="http://schemas.microsoft.com/office/powerpoint/2010/main" val="1219482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1826" name="Rectangle 2"/>
          <p:cNvSpPr>
            <a:spLocks noGrp="1" noRot="1" noChangeAspect="1" noChangeArrowheads="1" noTextEdit="1"/>
          </p:cNvSpPr>
          <p:nvPr>
            <p:ph type="sldImg"/>
          </p:nvPr>
        </p:nvSpPr>
        <p:spPr bwMode="auto">
          <a:xfrm>
            <a:off x="1123950" y="682625"/>
            <a:ext cx="4638675" cy="3479800"/>
          </a:xfrm>
          <a:prstGeom prst="rect">
            <a:avLst/>
          </a:prstGeom>
          <a:solidFill>
            <a:srgbClr val="FFFFFF"/>
          </a:solidFill>
          <a:ln>
            <a:solidFill>
              <a:srgbClr val="000000"/>
            </a:solidFill>
            <a:miter lim="800000"/>
            <a:headEnd/>
            <a:tailEnd/>
          </a:ln>
        </p:spPr>
      </p:sp>
      <p:sp>
        <p:nvSpPr>
          <p:cNvPr id="2381827" name="Rectangle 3"/>
          <p:cNvSpPr>
            <a:spLocks noGrp="1" noChangeArrowheads="1"/>
          </p:cNvSpPr>
          <p:nvPr>
            <p:ph type="body" idx="1"/>
          </p:nvPr>
        </p:nvSpPr>
        <p:spPr bwMode="auto">
          <a:xfrm>
            <a:off x="907677" y="4389373"/>
            <a:ext cx="5068510" cy="4162333"/>
          </a:xfrm>
          <a:prstGeom prst="rect">
            <a:avLst/>
          </a:prstGeom>
          <a:solidFill>
            <a:srgbClr val="FFFFFF"/>
          </a:solidFill>
          <a:ln>
            <a:solidFill>
              <a:srgbClr val="000000"/>
            </a:solidFill>
            <a:miter lim="800000"/>
            <a:headEnd/>
            <a:tailEnd/>
          </a:ln>
        </p:spPr>
        <p:txBody>
          <a:bodyPr lIns="90697" tIns="45349" rIns="90697" bIns="45349"/>
          <a:lstStyle/>
          <a:p>
            <a:r>
              <a:rPr lang="en-US" dirty="0" smtClean="0"/>
              <a:t>requires one bubble</a:t>
            </a:r>
          </a:p>
          <a:p>
            <a:endParaRPr lang="en-US" dirty="0" smtClean="0"/>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54</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Find all hazards, and say how they are resolved</a:t>
            </a:r>
            <a:endParaRPr lang="en-US" dirty="0"/>
          </a:p>
        </p:txBody>
      </p:sp>
      <p:sp>
        <p:nvSpPr>
          <p:cNvPr id="4" name="Slide Number Placeholder 3"/>
          <p:cNvSpPr>
            <a:spLocks noGrp="1"/>
          </p:cNvSpPr>
          <p:nvPr>
            <p:ph type="sldNum" sz="quarter" idx="10"/>
          </p:nvPr>
        </p:nvSpPr>
        <p:spPr/>
        <p:txBody>
          <a:bodyPr/>
          <a:lstStyle/>
          <a:p>
            <a:fld id="{CE8B89BC-E639-4669-A5FD-6670120E857A}"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62050" y="692150"/>
            <a:ext cx="4611688" cy="3457575"/>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93725" y="4379903"/>
            <a:ext cx="5546758" cy="4148173"/>
          </a:xfrm>
          <a:prstGeom prst="rect">
            <a:avLst/>
          </a:prstGeom>
          <a:noFill/>
          <a:ln>
            <a:miter lim="800000"/>
            <a:headEnd/>
            <a:tailEnd/>
          </a:ln>
        </p:spPr>
        <p:txBody>
          <a:bodyPr lIns="92268" tIns="46134" rIns="92268" bIns="46134"/>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3087">
              <a:defRPr/>
            </a:pPr>
            <a:r>
              <a:rPr lang="en-US" sz="3200" dirty="0"/>
              <a:t>Time for Prelim1 Questions</a:t>
            </a:r>
          </a:p>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9</a:t>
            </a:fld>
            <a:endParaRPr lang="en-US"/>
          </a:p>
        </p:txBody>
      </p:sp>
    </p:spTree>
    <p:extLst>
      <p:ext uri="{BB962C8B-B14F-4D97-AF65-F5344CB8AC3E}">
        <p14:creationId xmlns:p14="http://schemas.microsoft.com/office/powerpoint/2010/main" val="69865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2014</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3/4/2014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3/4/2014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3/4/2014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16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3/4/2014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18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tags" Target="../tags/tag203.xml"/><Relationship Id="rId13" Type="http://schemas.openxmlformats.org/officeDocument/2006/relationships/tags" Target="../tags/tag208.xml"/><Relationship Id="rId18" Type="http://schemas.openxmlformats.org/officeDocument/2006/relationships/tags" Target="../tags/tag213.xml"/><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tags" Target="../tags/tag207.xml"/><Relationship Id="rId17" Type="http://schemas.openxmlformats.org/officeDocument/2006/relationships/tags" Target="../tags/tag212.xml"/><Relationship Id="rId2" Type="http://schemas.openxmlformats.org/officeDocument/2006/relationships/tags" Target="../tags/tag197.xml"/><Relationship Id="rId16" Type="http://schemas.openxmlformats.org/officeDocument/2006/relationships/tags" Target="../tags/tag211.xml"/><Relationship Id="rId20" Type="http://schemas.openxmlformats.org/officeDocument/2006/relationships/notesSlide" Target="../notesSlides/notesSlide40.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tags" Target="../tags/tag206.xml"/><Relationship Id="rId5" Type="http://schemas.openxmlformats.org/officeDocument/2006/relationships/tags" Target="../tags/tag200.xml"/><Relationship Id="rId15" Type="http://schemas.openxmlformats.org/officeDocument/2006/relationships/tags" Target="../tags/tag210.xml"/><Relationship Id="rId10" Type="http://schemas.openxmlformats.org/officeDocument/2006/relationships/tags" Target="../tags/tag205.xml"/><Relationship Id="rId19" Type="http://schemas.openxmlformats.org/officeDocument/2006/relationships/slideLayout" Target="../slideLayouts/slideLayout2.xml"/><Relationship Id="rId4" Type="http://schemas.openxmlformats.org/officeDocument/2006/relationships/tags" Target="../tags/tag199.xml"/><Relationship Id="rId9" Type="http://schemas.openxmlformats.org/officeDocument/2006/relationships/tags" Target="../tags/tag204.xml"/><Relationship Id="rId14" Type="http://schemas.openxmlformats.org/officeDocument/2006/relationships/tags" Target="../tags/tag209.xml"/></Relationships>
</file>

<file path=ppt/slides/_rels/slide44.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3" Type="http://schemas.openxmlformats.org/officeDocument/2006/relationships/tags" Target="../tags/tag216.xml"/><Relationship Id="rId21" Type="http://schemas.openxmlformats.org/officeDocument/2006/relationships/tags" Target="../tags/tag234.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notesSlide" Target="../notesSlides/notesSlide41.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slideLayout" Target="../slideLayouts/slideLayout2.xml"/><Relationship Id="rId10" Type="http://schemas.openxmlformats.org/officeDocument/2006/relationships/tags" Target="../tags/tag223.xml"/><Relationship Id="rId19" Type="http://schemas.openxmlformats.org/officeDocument/2006/relationships/tags" Target="../tags/tag232.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s>
</file>

<file path=ppt/slides/_rels/slide45.xml.rels><?xml version="1.0" encoding="UTF-8" standalone="yes"?>
<Relationships xmlns="http://schemas.openxmlformats.org/package/2006/relationships"><Relationship Id="rId117" Type="http://schemas.openxmlformats.org/officeDocument/2006/relationships/tags" Target="../tags/tag352.xml"/><Relationship Id="rId21" Type="http://schemas.openxmlformats.org/officeDocument/2006/relationships/tags" Target="../tags/tag256.xml"/><Relationship Id="rId42" Type="http://schemas.openxmlformats.org/officeDocument/2006/relationships/tags" Target="../tags/tag277.xml"/><Relationship Id="rId63" Type="http://schemas.openxmlformats.org/officeDocument/2006/relationships/tags" Target="../tags/tag298.xml"/><Relationship Id="rId84" Type="http://schemas.openxmlformats.org/officeDocument/2006/relationships/tags" Target="../tags/tag319.xml"/><Relationship Id="rId138" Type="http://schemas.openxmlformats.org/officeDocument/2006/relationships/tags" Target="../tags/tag373.xml"/><Relationship Id="rId159" Type="http://schemas.openxmlformats.org/officeDocument/2006/relationships/tags" Target="../tags/tag394.xml"/><Relationship Id="rId170" Type="http://schemas.openxmlformats.org/officeDocument/2006/relationships/tags" Target="../tags/tag405.xml"/><Relationship Id="rId191" Type="http://schemas.openxmlformats.org/officeDocument/2006/relationships/tags" Target="../tags/tag426.xml"/><Relationship Id="rId196" Type="http://schemas.openxmlformats.org/officeDocument/2006/relationships/tags" Target="../tags/tag431.xml"/><Relationship Id="rId200" Type="http://schemas.openxmlformats.org/officeDocument/2006/relationships/notesSlide" Target="../notesSlides/notesSlide42.xml"/><Relationship Id="rId16" Type="http://schemas.openxmlformats.org/officeDocument/2006/relationships/tags" Target="../tags/tag251.xml"/><Relationship Id="rId107" Type="http://schemas.openxmlformats.org/officeDocument/2006/relationships/tags" Target="../tags/tag342.xml"/><Relationship Id="rId11" Type="http://schemas.openxmlformats.org/officeDocument/2006/relationships/tags" Target="../tags/tag246.xml"/><Relationship Id="rId32" Type="http://schemas.openxmlformats.org/officeDocument/2006/relationships/tags" Target="../tags/tag267.xml"/><Relationship Id="rId37" Type="http://schemas.openxmlformats.org/officeDocument/2006/relationships/tags" Target="../tags/tag272.xml"/><Relationship Id="rId53" Type="http://schemas.openxmlformats.org/officeDocument/2006/relationships/tags" Target="../tags/tag288.xml"/><Relationship Id="rId58" Type="http://schemas.openxmlformats.org/officeDocument/2006/relationships/tags" Target="../tags/tag293.xml"/><Relationship Id="rId74" Type="http://schemas.openxmlformats.org/officeDocument/2006/relationships/tags" Target="../tags/tag309.xml"/><Relationship Id="rId79" Type="http://schemas.openxmlformats.org/officeDocument/2006/relationships/tags" Target="../tags/tag314.xml"/><Relationship Id="rId102" Type="http://schemas.openxmlformats.org/officeDocument/2006/relationships/tags" Target="../tags/tag337.xml"/><Relationship Id="rId123" Type="http://schemas.openxmlformats.org/officeDocument/2006/relationships/tags" Target="../tags/tag358.xml"/><Relationship Id="rId128" Type="http://schemas.openxmlformats.org/officeDocument/2006/relationships/tags" Target="../tags/tag363.xml"/><Relationship Id="rId144" Type="http://schemas.openxmlformats.org/officeDocument/2006/relationships/tags" Target="../tags/tag379.xml"/><Relationship Id="rId149" Type="http://schemas.openxmlformats.org/officeDocument/2006/relationships/tags" Target="../tags/tag384.xml"/><Relationship Id="rId5" Type="http://schemas.openxmlformats.org/officeDocument/2006/relationships/tags" Target="../tags/tag240.xml"/><Relationship Id="rId90" Type="http://schemas.openxmlformats.org/officeDocument/2006/relationships/tags" Target="../tags/tag325.xml"/><Relationship Id="rId95" Type="http://schemas.openxmlformats.org/officeDocument/2006/relationships/tags" Target="../tags/tag330.xml"/><Relationship Id="rId160" Type="http://schemas.openxmlformats.org/officeDocument/2006/relationships/tags" Target="../tags/tag395.xml"/><Relationship Id="rId165" Type="http://schemas.openxmlformats.org/officeDocument/2006/relationships/tags" Target="../tags/tag400.xml"/><Relationship Id="rId181" Type="http://schemas.openxmlformats.org/officeDocument/2006/relationships/tags" Target="../tags/tag416.xml"/><Relationship Id="rId186" Type="http://schemas.openxmlformats.org/officeDocument/2006/relationships/tags" Target="../tags/tag421.xml"/><Relationship Id="rId22" Type="http://schemas.openxmlformats.org/officeDocument/2006/relationships/tags" Target="../tags/tag257.xml"/><Relationship Id="rId27" Type="http://schemas.openxmlformats.org/officeDocument/2006/relationships/tags" Target="../tags/tag262.xml"/><Relationship Id="rId43" Type="http://schemas.openxmlformats.org/officeDocument/2006/relationships/tags" Target="../tags/tag278.xml"/><Relationship Id="rId48" Type="http://schemas.openxmlformats.org/officeDocument/2006/relationships/tags" Target="../tags/tag283.xml"/><Relationship Id="rId64" Type="http://schemas.openxmlformats.org/officeDocument/2006/relationships/tags" Target="../tags/tag299.xml"/><Relationship Id="rId69" Type="http://schemas.openxmlformats.org/officeDocument/2006/relationships/tags" Target="../tags/tag304.xml"/><Relationship Id="rId113" Type="http://schemas.openxmlformats.org/officeDocument/2006/relationships/tags" Target="../tags/tag348.xml"/><Relationship Id="rId118" Type="http://schemas.openxmlformats.org/officeDocument/2006/relationships/tags" Target="../tags/tag353.xml"/><Relationship Id="rId134" Type="http://schemas.openxmlformats.org/officeDocument/2006/relationships/tags" Target="../tags/tag369.xml"/><Relationship Id="rId139" Type="http://schemas.openxmlformats.org/officeDocument/2006/relationships/tags" Target="../tags/tag374.xml"/><Relationship Id="rId80" Type="http://schemas.openxmlformats.org/officeDocument/2006/relationships/tags" Target="../tags/tag315.xml"/><Relationship Id="rId85" Type="http://schemas.openxmlformats.org/officeDocument/2006/relationships/tags" Target="../tags/tag320.xml"/><Relationship Id="rId150" Type="http://schemas.openxmlformats.org/officeDocument/2006/relationships/tags" Target="../tags/tag385.xml"/><Relationship Id="rId155" Type="http://schemas.openxmlformats.org/officeDocument/2006/relationships/tags" Target="../tags/tag390.xml"/><Relationship Id="rId171" Type="http://schemas.openxmlformats.org/officeDocument/2006/relationships/tags" Target="../tags/tag406.xml"/><Relationship Id="rId176" Type="http://schemas.openxmlformats.org/officeDocument/2006/relationships/tags" Target="../tags/tag411.xml"/><Relationship Id="rId192" Type="http://schemas.openxmlformats.org/officeDocument/2006/relationships/tags" Target="../tags/tag427.xml"/><Relationship Id="rId197" Type="http://schemas.openxmlformats.org/officeDocument/2006/relationships/tags" Target="../tags/tag432.xml"/><Relationship Id="rId12" Type="http://schemas.openxmlformats.org/officeDocument/2006/relationships/tags" Target="../tags/tag247.xml"/><Relationship Id="rId17" Type="http://schemas.openxmlformats.org/officeDocument/2006/relationships/tags" Target="../tags/tag252.xml"/><Relationship Id="rId33" Type="http://schemas.openxmlformats.org/officeDocument/2006/relationships/tags" Target="../tags/tag268.xml"/><Relationship Id="rId38" Type="http://schemas.openxmlformats.org/officeDocument/2006/relationships/tags" Target="../tags/tag273.xml"/><Relationship Id="rId59" Type="http://schemas.openxmlformats.org/officeDocument/2006/relationships/tags" Target="../tags/tag294.xml"/><Relationship Id="rId103" Type="http://schemas.openxmlformats.org/officeDocument/2006/relationships/tags" Target="../tags/tag338.xml"/><Relationship Id="rId108" Type="http://schemas.openxmlformats.org/officeDocument/2006/relationships/tags" Target="../tags/tag343.xml"/><Relationship Id="rId124" Type="http://schemas.openxmlformats.org/officeDocument/2006/relationships/tags" Target="../tags/tag359.xml"/><Relationship Id="rId129" Type="http://schemas.openxmlformats.org/officeDocument/2006/relationships/tags" Target="../tags/tag364.xml"/><Relationship Id="rId54" Type="http://schemas.openxmlformats.org/officeDocument/2006/relationships/tags" Target="../tags/tag289.xml"/><Relationship Id="rId70" Type="http://schemas.openxmlformats.org/officeDocument/2006/relationships/tags" Target="../tags/tag305.xml"/><Relationship Id="rId75" Type="http://schemas.openxmlformats.org/officeDocument/2006/relationships/tags" Target="../tags/tag310.xml"/><Relationship Id="rId91" Type="http://schemas.openxmlformats.org/officeDocument/2006/relationships/tags" Target="../tags/tag326.xml"/><Relationship Id="rId96" Type="http://schemas.openxmlformats.org/officeDocument/2006/relationships/tags" Target="../tags/tag331.xml"/><Relationship Id="rId140" Type="http://schemas.openxmlformats.org/officeDocument/2006/relationships/tags" Target="../tags/tag375.xml"/><Relationship Id="rId145" Type="http://schemas.openxmlformats.org/officeDocument/2006/relationships/tags" Target="../tags/tag380.xml"/><Relationship Id="rId161" Type="http://schemas.openxmlformats.org/officeDocument/2006/relationships/tags" Target="../tags/tag396.xml"/><Relationship Id="rId166" Type="http://schemas.openxmlformats.org/officeDocument/2006/relationships/tags" Target="../tags/tag401.xml"/><Relationship Id="rId182" Type="http://schemas.openxmlformats.org/officeDocument/2006/relationships/tags" Target="../tags/tag417.xml"/><Relationship Id="rId187" Type="http://schemas.openxmlformats.org/officeDocument/2006/relationships/tags" Target="../tags/tag422.xml"/><Relationship Id="rId1" Type="http://schemas.openxmlformats.org/officeDocument/2006/relationships/tags" Target="../tags/tag236.xml"/><Relationship Id="rId6" Type="http://schemas.openxmlformats.org/officeDocument/2006/relationships/tags" Target="../tags/tag241.xml"/><Relationship Id="rId23" Type="http://schemas.openxmlformats.org/officeDocument/2006/relationships/tags" Target="../tags/tag258.xml"/><Relationship Id="rId28" Type="http://schemas.openxmlformats.org/officeDocument/2006/relationships/tags" Target="../tags/tag263.xml"/><Relationship Id="rId49" Type="http://schemas.openxmlformats.org/officeDocument/2006/relationships/tags" Target="../tags/tag284.xml"/><Relationship Id="rId114" Type="http://schemas.openxmlformats.org/officeDocument/2006/relationships/tags" Target="../tags/tag349.xml"/><Relationship Id="rId119" Type="http://schemas.openxmlformats.org/officeDocument/2006/relationships/tags" Target="../tags/tag354.xml"/><Relationship Id="rId44" Type="http://schemas.openxmlformats.org/officeDocument/2006/relationships/tags" Target="../tags/tag279.xml"/><Relationship Id="rId60" Type="http://schemas.openxmlformats.org/officeDocument/2006/relationships/tags" Target="../tags/tag295.xml"/><Relationship Id="rId65" Type="http://schemas.openxmlformats.org/officeDocument/2006/relationships/tags" Target="../tags/tag300.xml"/><Relationship Id="rId81" Type="http://schemas.openxmlformats.org/officeDocument/2006/relationships/tags" Target="../tags/tag316.xml"/><Relationship Id="rId86" Type="http://schemas.openxmlformats.org/officeDocument/2006/relationships/tags" Target="../tags/tag321.xml"/><Relationship Id="rId130" Type="http://schemas.openxmlformats.org/officeDocument/2006/relationships/tags" Target="../tags/tag365.xml"/><Relationship Id="rId135" Type="http://schemas.openxmlformats.org/officeDocument/2006/relationships/tags" Target="../tags/tag370.xml"/><Relationship Id="rId151" Type="http://schemas.openxmlformats.org/officeDocument/2006/relationships/tags" Target="../tags/tag386.xml"/><Relationship Id="rId156" Type="http://schemas.openxmlformats.org/officeDocument/2006/relationships/tags" Target="../tags/tag391.xml"/><Relationship Id="rId177" Type="http://schemas.openxmlformats.org/officeDocument/2006/relationships/tags" Target="../tags/tag412.xml"/><Relationship Id="rId198" Type="http://schemas.openxmlformats.org/officeDocument/2006/relationships/tags" Target="../tags/tag433.xml"/><Relationship Id="rId172" Type="http://schemas.openxmlformats.org/officeDocument/2006/relationships/tags" Target="../tags/tag407.xml"/><Relationship Id="rId193" Type="http://schemas.openxmlformats.org/officeDocument/2006/relationships/tags" Target="../tags/tag428.xml"/><Relationship Id="rId13" Type="http://schemas.openxmlformats.org/officeDocument/2006/relationships/tags" Target="../tags/tag248.xml"/><Relationship Id="rId18" Type="http://schemas.openxmlformats.org/officeDocument/2006/relationships/tags" Target="../tags/tag253.xml"/><Relationship Id="rId39" Type="http://schemas.openxmlformats.org/officeDocument/2006/relationships/tags" Target="../tags/tag274.xml"/><Relationship Id="rId109" Type="http://schemas.openxmlformats.org/officeDocument/2006/relationships/tags" Target="../tags/tag344.xml"/><Relationship Id="rId34" Type="http://schemas.openxmlformats.org/officeDocument/2006/relationships/tags" Target="../tags/tag269.xml"/><Relationship Id="rId50" Type="http://schemas.openxmlformats.org/officeDocument/2006/relationships/tags" Target="../tags/tag285.xml"/><Relationship Id="rId55" Type="http://schemas.openxmlformats.org/officeDocument/2006/relationships/tags" Target="../tags/tag290.xml"/><Relationship Id="rId76" Type="http://schemas.openxmlformats.org/officeDocument/2006/relationships/tags" Target="../tags/tag311.xml"/><Relationship Id="rId97" Type="http://schemas.openxmlformats.org/officeDocument/2006/relationships/tags" Target="../tags/tag332.xml"/><Relationship Id="rId104" Type="http://schemas.openxmlformats.org/officeDocument/2006/relationships/tags" Target="../tags/tag339.xml"/><Relationship Id="rId120" Type="http://schemas.openxmlformats.org/officeDocument/2006/relationships/tags" Target="../tags/tag355.xml"/><Relationship Id="rId125" Type="http://schemas.openxmlformats.org/officeDocument/2006/relationships/tags" Target="../tags/tag360.xml"/><Relationship Id="rId141" Type="http://schemas.openxmlformats.org/officeDocument/2006/relationships/tags" Target="../tags/tag376.xml"/><Relationship Id="rId146" Type="http://schemas.openxmlformats.org/officeDocument/2006/relationships/tags" Target="../tags/tag381.xml"/><Relationship Id="rId167" Type="http://schemas.openxmlformats.org/officeDocument/2006/relationships/tags" Target="../tags/tag402.xml"/><Relationship Id="rId188" Type="http://schemas.openxmlformats.org/officeDocument/2006/relationships/tags" Target="../tags/tag423.xml"/><Relationship Id="rId7" Type="http://schemas.openxmlformats.org/officeDocument/2006/relationships/tags" Target="../tags/tag242.xml"/><Relationship Id="rId71" Type="http://schemas.openxmlformats.org/officeDocument/2006/relationships/tags" Target="../tags/tag306.xml"/><Relationship Id="rId92" Type="http://schemas.openxmlformats.org/officeDocument/2006/relationships/tags" Target="../tags/tag327.xml"/><Relationship Id="rId162" Type="http://schemas.openxmlformats.org/officeDocument/2006/relationships/tags" Target="../tags/tag397.xml"/><Relationship Id="rId183" Type="http://schemas.openxmlformats.org/officeDocument/2006/relationships/tags" Target="../tags/tag418.xml"/><Relationship Id="rId2" Type="http://schemas.openxmlformats.org/officeDocument/2006/relationships/tags" Target="../tags/tag237.xml"/><Relationship Id="rId29" Type="http://schemas.openxmlformats.org/officeDocument/2006/relationships/tags" Target="../tags/tag264.xml"/><Relationship Id="rId24" Type="http://schemas.openxmlformats.org/officeDocument/2006/relationships/tags" Target="../tags/tag259.xml"/><Relationship Id="rId40" Type="http://schemas.openxmlformats.org/officeDocument/2006/relationships/tags" Target="../tags/tag275.xml"/><Relationship Id="rId45" Type="http://schemas.openxmlformats.org/officeDocument/2006/relationships/tags" Target="../tags/tag280.xml"/><Relationship Id="rId66" Type="http://schemas.openxmlformats.org/officeDocument/2006/relationships/tags" Target="../tags/tag301.xml"/><Relationship Id="rId87" Type="http://schemas.openxmlformats.org/officeDocument/2006/relationships/tags" Target="../tags/tag322.xml"/><Relationship Id="rId110" Type="http://schemas.openxmlformats.org/officeDocument/2006/relationships/tags" Target="../tags/tag345.xml"/><Relationship Id="rId115" Type="http://schemas.openxmlformats.org/officeDocument/2006/relationships/tags" Target="../tags/tag350.xml"/><Relationship Id="rId131" Type="http://schemas.openxmlformats.org/officeDocument/2006/relationships/tags" Target="../tags/tag366.xml"/><Relationship Id="rId136" Type="http://schemas.openxmlformats.org/officeDocument/2006/relationships/tags" Target="../tags/tag371.xml"/><Relationship Id="rId157" Type="http://schemas.openxmlformats.org/officeDocument/2006/relationships/tags" Target="../tags/tag392.xml"/><Relationship Id="rId178" Type="http://schemas.openxmlformats.org/officeDocument/2006/relationships/tags" Target="../tags/tag413.xml"/><Relationship Id="rId61" Type="http://schemas.openxmlformats.org/officeDocument/2006/relationships/tags" Target="../tags/tag296.xml"/><Relationship Id="rId82" Type="http://schemas.openxmlformats.org/officeDocument/2006/relationships/tags" Target="../tags/tag317.xml"/><Relationship Id="rId152" Type="http://schemas.openxmlformats.org/officeDocument/2006/relationships/tags" Target="../tags/tag387.xml"/><Relationship Id="rId173" Type="http://schemas.openxmlformats.org/officeDocument/2006/relationships/tags" Target="../tags/tag408.xml"/><Relationship Id="rId194" Type="http://schemas.openxmlformats.org/officeDocument/2006/relationships/tags" Target="../tags/tag429.xml"/><Relationship Id="rId199" Type="http://schemas.openxmlformats.org/officeDocument/2006/relationships/slideLayout" Target="../slideLayouts/slideLayout2.xml"/><Relationship Id="rId19" Type="http://schemas.openxmlformats.org/officeDocument/2006/relationships/tags" Target="../tags/tag254.xml"/><Relationship Id="rId14" Type="http://schemas.openxmlformats.org/officeDocument/2006/relationships/tags" Target="../tags/tag249.xml"/><Relationship Id="rId30" Type="http://schemas.openxmlformats.org/officeDocument/2006/relationships/tags" Target="../tags/tag265.xml"/><Relationship Id="rId35" Type="http://schemas.openxmlformats.org/officeDocument/2006/relationships/tags" Target="../tags/tag270.xml"/><Relationship Id="rId56" Type="http://schemas.openxmlformats.org/officeDocument/2006/relationships/tags" Target="../tags/tag291.xml"/><Relationship Id="rId77" Type="http://schemas.openxmlformats.org/officeDocument/2006/relationships/tags" Target="../tags/tag312.xml"/><Relationship Id="rId100" Type="http://schemas.openxmlformats.org/officeDocument/2006/relationships/tags" Target="../tags/tag335.xml"/><Relationship Id="rId105" Type="http://schemas.openxmlformats.org/officeDocument/2006/relationships/tags" Target="../tags/tag340.xml"/><Relationship Id="rId126" Type="http://schemas.openxmlformats.org/officeDocument/2006/relationships/tags" Target="../tags/tag361.xml"/><Relationship Id="rId147" Type="http://schemas.openxmlformats.org/officeDocument/2006/relationships/tags" Target="../tags/tag382.xml"/><Relationship Id="rId168" Type="http://schemas.openxmlformats.org/officeDocument/2006/relationships/tags" Target="../tags/tag403.xml"/><Relationship Id="rId8" Type="http://schemas.openxmlformats.org/officeDocument/2006/relationships/tags" Target="../tags/tag243.xml"/><Relationship Id="rId51" Type="http://schemas.openxmlformats.org/officeDocument/2006/relationships/tags" Target="../tags/tag286.xml"/><Relationship Id="rId72" Type="http://schemas.openxmlformats.org/officeDocument/2006/relationships/tags" Target="../tags/tag307.xml"/><Relationship Id="rId93" Type="http://schemas.openxmlformats.org/officeDocument/2006/relationships/tags" Target="../tags/tag328.xml"/><Relationship Id="rId98" Type="http://schemas.openxmlformats.org/officeDocument/2006/relationships/tags" Target="../tags/tag333.xml"/><Relationship Id="rId121" Type="http://schemas.openxmlformats.org/officeDocument/2006/relationships/tags" Target="../tags/tag356.xml"/><Relationship Id="rId142" Type="http://schemas.openxmlformats.org/officeDocument/2006/relationships/tags" Target="../tags/tag377.xml"/><Relationship Id="rId163" Type="http://schemas.openxmlformats.org/officeDocument/2006/relationships/tags" Target="../tags/tag398.xml"/><Relationship Id="rId184" Type="http://schemas.openxmlformats.org/officeDocument/2006/relationships/tags" Target="../tags/tag419.xml"/><Relationship Id="rId189" Type="http://schemas.openxmlformats.org/officeDocument/2006/relationships/tags" Target="../tags/tag424.xml"/><Relationship Id="rId3" Type="http://schemas.openxmlformats.org/officeDocument/2006/relationships/tags" Target="../tags/tag238.xml"/><Relationship Id="rId25" Type="http://schemas.openxmlformats.org/officeDocument/2006/relationships/tags" Target="../tags/tag260.xml"/><Relationship Id="rId46" Type="http://schemas.openxmlformats.org/officeDocument/2006/relationships/tags" Target="../tags/tag281.xml"/><Relationship Id="rId67" Type="http://schemas.openxmlformats.org/officeDocument/2006/relationships/tags" Target="../tags/tag302.xml"/><Relationship Id="rId116" Type="http://schemas.openxmlformats.org/officeDocument/2006/relationships/tags" Target="../tags/tag351.xml"/><Relationship Id="rId137" Type="http://schemas.openxmlformats.org/officeDocument/2006/relationships/tags" Target="../tags/tag372.xml"/><Relationship Id="rId158" Type="http://schemas.openxmlformats.org/officeDocument/2006/relationships/tags" Target="../tags/tag393.xml"/><Relationship Id="rId20" Type="http://schemas.openxmlformats.org/officeDocument/2006/relationships/tags" Target="../tags/tag255.xml"/><Relationship Id="rId41" Type="http://schemas.openxmlformats.org/officeDocument/2006/relationships/tags" Target="../tags/tag276.xml"/><Relationship Id="rId62" Type="http://schemas.openxmlformats.org/officeDocument/2006/relationships/tags" Target="../tags/tag297.xml"/><Relationship Id="rId83" Type="http://schemas.openxmlformats.org/officeDocument/2006/relationships/tags" Target="../tags/tag318.xml"/><Relationship Id="rId88" Type="http://schemas.openxmlformats.org/officeDocument/2006/relationships/tags" Target="../tags/tag323.xml"/><Relationship Id="rId111" Type="http://schemas.openxmlformats.org/officeDocument/2006/relationships/tags" Target="../tags/tag346.xml"/><Relationship Id="rId132" Type="http://schemas.openxmlformats.org/officeDocument/2006/relationships/tags" Target="../tags/tag367.xml"/><Relationship Id="rId153" Type="http://schemas.openxmlformats.org/officeDocument/2006/relationships/tags" Target="../tags/tag388.xml"/><Relationship Id="rId174" Type="http://schemas.openxmlformats.org/officeDocument/2006/relationships/tags" Target="../tags/tag409.xml"/><Relationship Id="rId179" Type="http://schemas.openxmlformats.org/officeDocument/2006/relationships/tags" Target="../tags/tag414.xml"/><Relationship Id="rId195" Type="http://schemas.openxmlformats.org/officeDocument/2006/relationships/tags" Target="../tags/tag430.xml"/><Relationship Id="rId190" Type="http://schemas.openxmlformats.org/officeDocument/2006/relationships/tags" Target="../tags/tag425.xml"/><Relationship Id="rId15" Type="http://schemas.openxmlformats.org/officeDocument/2006/relationships/tags" Target="../tags/tag250.xml"/><Relationship Id="rId36" Type="http://schemas.openxmlformats.org/officeDocument/2006/relationships/tags" Target="../tags/tag271.xml"/><Relationship Id="rId57" Type="http://schemas.openxmlformats.org/officeDocument/2006/relationships/tags" Target="../tags/tag292.xml"/><Relationship Id="rId106" Type="http://schemas.openxmlformats.org/officeDocument/2006/relationships/tags" Target="../tags/tag341.xml"/><Relationship Id="rId127" Type="http://schemas.openxmlformats.org/officeDocument/2006/relationships/tags" Target="../tags/tag362.xml"/><Relationship Id="rId10" Type="http://schemas.openxmlformats.org/officeDocument/2006/relationships/tags" Target="../tags/tag245.xml"/><Relationship Id="rId31" Type="http://schemas.openxmlformats.org/officeDocument/2006/relationships/tags" Target="../tags/tag266.xml"/><Relationship Id="rId52" Type="http://schemas.openxmlformats.org/officeDocument/2006/relationships/tags" Target="../tags/tag287.xml"/><Relationship Id="rId73" Type="http://schemas.openxmlformats.org/officeDocument/2006/relationships/tags" Target="../tags/tag308.xml"/><Relationship Id="rId78" Type="http://schemas.openxmlformats.org/officeDocument/2006/relationships/tags" Target="../tags/tag313.xml"/><Relationship Id="rId94" Type="http://schemas.openxmlformats.org/officeDocument/2006/relationships/tags" Target="../tags/tag329.xml"/><Relationship Id="rId99" Type="http://schemas.openxmlformats.org/officeDocument/2006/relationships/tags" Target="../tags/tag334.xml"/><Relationship Id="rId101" Type="http://schemas.openxmlformats.org/officeDocument/2006/relationships/tags" Target="../tags/tag336.xml"/><Relationship Id="rId122" Type="http://schemas.openxmlformats.org/officeDocument/2006/relationships/tags" Target="../tags/tag357.xml"/><Relationship Id="rId143" Type="http://schemas.openxmlformats.org/officeDocument/2006/relationships/tags" Target="../tags/tag378.xml"/><Relationship Id="rId148" Type="http://schemas.openxmlformats.org/officeDocument/2006/relationships/tags" Target="../tags/tag383.xml"/><Relationship Id="rId164" Type="http://schemas.openxmlformats.org/officeDocument/2006/relationships/tags" Target="../tags/tag399.xml"/><Relationship Id="rId169" Type="http://schemas.openxmlformats.org/officeDocument/2006/relationships/tags" Target="../tags/tag404.xml"/><Relationship Id="rId185" Type="http://schemas.openxmlformats.org/officeDocument/2006/relationships/tags" Target="../tags/tag420.xml"/><Relationship Id="rId4" Type="http://schemas.openxmlformats.org/officeDocument/2006/relationships/tags" Target="../tags/tag239.xml"/><Relationship Id="rId9" Type="http://schemas.openxmlformats.org/officeDocument/2006/relationships/tags" Target="../tags/tag244.xml"/><Relationship Id="rId180" Type="http://schemas.openxmlformats.org/officeDocument/2006/relationships/tags" Target="../tags/tag415.xml"/><Relationship Id="rId26" Type="http://schemas.openxmlformats.org/officeDocument/2006/relationships/tags" Target="../tags/tag261.xml"/><Relationship Id="rId47" Type="http://schemas.openxmlformats.org/officeDocument/2006/relationships/tags" Target="../tags/tag282.xml"/><Relationship Id="rId68" Type="http://schemas.openxmlformats.org/officeDocument/2006/relationships/tags" Target="../tags/tag303.xml"/><Relationship Id="rId89" Type="http://schemas.openxmlformats.org/officeDocument/2006/relationships/tags" Target="../tags/tag324.xml"/><Relationship Id="rId112" Type="http://schemas.openxmlformats.org/officeDocument/2006/relationships/tags" Target="../tags/tag347.xml"/><Relationship Id="rId133" Type="http://schemas.openxmlformats.org/officeDocument/2006/relationships/tags" Target="../tags/tag368.xml"/><Relationship Id="rId154" Type="http://schemas.openxmlformats.org/officeDocument/2006/relationships/tags" Target="../tags/tag389.xml"/><Relationship Id="rId175" Type="http://schemas.openxmlformats.org/officeDocument/2006/relationships/tags" Target="../tags/tag410.xml"/></Relationships>
</file>

<file path=ppt/slides/_rels/slide46.xml.rels><?xml version="1.0" encoding="UTF-8" standalone="yes"?>
<Relationships xmlns="http://schemas.openxmlformats.org/package/2006/relationships"><Relationship Id="rId117" Type="http://schemas.openxmlformats.org/officeDocument/2006/relationships/tags" Target="../tags/tag550.xml"/><Relationship Id="rId21" Type="http://schemas.openxmlformats.org/officeDocument/2006/relationships/tags" Target="../tags/tag454.xml"/><Relationship Id="rId42" Type="http://schemas.openxmlformats.org/officeDocument/2006/relationships/tags" Target="../tags/tag475.xml"/><Relationship Id="rId63" Type="http://schemas.openxmlformats.org/officeDocument/2006/relationships/tags" Target="../tags/tag496.xml"/><Relationship Id="rId84" Type="http://schemas.openxmlformats.org/officeDocument/2006/relationships/tags" Target="../tags/tag517.xml"/><Relationship Id="rId138" Type="http://schemas.openxmlformats.org/officeDocument/2006/relationships/tags" Target="../tags/tag571.xml"/><Relationship Id="rId159" Type="http://schemas.openxmlformats.org/officeDocument/2006/relationships/tags" Target="../tags/tag592.xml"/><Relationship Id="rId170" Type="http://schemas.openxmlformats.org/officeDocument/2006/relationships/tags" Target="../tags/tag603.xml"/><Relationship Id="rId191" Type="http://schemas.openxmlformats.org/officeDocument/2006/relationships/tags" Target="../tags/tag624.xml"/><Relationship Id="rId196" Type="http://schemas.openxmlformats.org/officeDocument/2006/relationships/tags" Target="../tags/tag629.xml"/><Relationship Id="rId200" Type="http://schemas.openxmlformats.org/officeDocument/2006/relationships/notesSlide" Target="../notesSlides/notesSlide43.xml"/><Relationship Id="rId16" Type="http://schemas.openxmlformats.org/officeDocument/2006/relationships/tags" Target="../tags/tag449.xml"/><Relationship Id="rId107" Type="http://schemas.openxmlformats.org/officeDocument/2006/relationships/tags" Target="../tags/tag540.xml"/><Relationship Id="rId11" Type="http://schemas.openxmlformats.org/officeDocument/2006/relationships/tags" Target="../tags/tag444.xml"/><Relationship Id="rId32" Type="http://schemas.openxmlformats.org/officeDocument/2006/relationships/tags" Target="../tags/tag465.xml"/><Relationship Id="rId37" Type="http://schemas.openxmlformats.org/officeDocument/2006/relationships/tags" Target="../tags/tag470.xml"/><Relationship Id="rId53" Type="http://schemas.openxmlformats.org/officeDocument/2006/relationships/tags" Target="../tags/tag486.xml"/><Relationship Id="rId58" Type="http://schemas.openxmlformats.org/officeDocument/2006/relationships/tags" Target="../tags/tag491.xml"/><Relationship Id="rId74" Type="http://schemas.openxmlformats.org/officeDocument/2006/relationships/tags" Target="../tags/tag507.xml"/><Relationship Id="rId79" Type="http://schemas.openxmlformats.org/officeDocument/2006/relationships/tags" Target="../tags/tag512.xml"/><Relationship Id="rId102" Type="http://schemas.openxmlformats.org/officeDocument/2006/relationships/tags" Target="../tags/tag535.xml"/><Relationship Id="rId123" Type="http://schemas.openxmlformats.org/officeDocument/2006/relationships/tags" Target="../tags/tag556.xml"/><Relationship Id="rId128" Type="http://schemas.openxmlformats.org/officeDocument/2006/relationships/tags" Target="../tags/tag561.xml"/><Relationship Id="rId144" Type="http://schemas.openxmlformats.org/officeDocument/2006/relationships/tags" Target="../tags/tag577.xml"/><Relationship Id="rId149" Type="http://schemas.openxmlformats.org/officeDocument/2006/relationships/tags" Target="../tags/tag582.xml"/><Relationship Id="rId5" Type="http://schemas.openxmlformats.org/officeDocument/2006/relationships/tags" Target="../tags/tag438.xml"/><Relationship Id="rId90" Type="http://schemas.openxmlformats.org/officeDocument/2006/relationships/tags" Target="../tags/tag523.xml"/><Relationship Id="rId95" Type="http://schemas.openxmlformats.org/officeDocument/2006/relationships/tags" Target="../tags/tag528.xml"/><Relationship Id="rId160" Type="http://schemas.openxmlformats.org/officeDocument/2006/relationships/tags" Target="../tags/tag593.xml"/><Relationship Id="rId165" Type="http://schemas.openxmlformats.org/officeDocument/2006/relationships/tags" Target="../tags/tag598.xml"/><Relationship Id="rId181" Type="http://schemas.openxmlformats.org/officeDocument/2006/relationships/tags" Target="../tags/tag614.xml"/><Relationship Id="rId186" Type="http://schemas.openxmlformats.org/officeDocument/2006/relationships/tags" Target="../tags/tag619.xml"/><Relationship Id="rId22" Type="http://schemas.openxmlformats.org/officeDocument/2006/relationships/tags" Target="../tags/tag455.xml"/><Relationship Id="rId27" Type="http://schemas.openxmlformats.org/officeDocument/2006/relationships/tags" Target="../tags/tag460.xml"/><Relationship Id="rId43" Type="http://schemas.openxmlformats.org/officeDocument/2006/relationships/tags" Target="../tags/tag476.xml"/><Relationship Id="rId48" Type="http://schemas.openxmlformats.org/officeDocument/2006/relationships/tags" Target="../tags/tag481.xml"/><Relationship Id="rId64" Type="http://schemas.openxmlformats.org/officeDocument/2006/relationships/tags" Target="../tags/tag497.xml"/><Relationship Id="rId69" Type="http://schemas.openxmlformats.org/officeDocument/2006/relationships/tags" Target="../tags/tag502.xml"/><Relationship Id="rId113" Type="http://schemas.openxmlformats.org/officeDocument/2006/relationships/tags" Target="../tags/tag546.xml"/><Relationship Id="rId118" Type="http://schemas.openxmlformats.org/officeDocument/2006/relationships/tags" Target="../tags/tag551.xml"/><Relationship Id="rId134" Type="http://schemas.openxmlformats.org/officeDocument/2006/relationships/tags" Target="../tags/tag567.xml"/><Relationship Id="rId139" Type="http://schemas.openxmlformats.org/officeDocument/2006/relationships/tags" Target="../tags/tag572.xml"/><Relationship Id="rId80" Type="http://schemas.openxmlformats.org/officeDocument/2006/relationships/tags" Target="../tags/tag513.xml"/><Relationship Id="rId85" Type="http://schemas.openxmlformats.org/officeDocument/2006/relationships/tags" Target="../tags/tag518.xml"/><Relationship Id="rId150" Type="http://schemas.openxmlformats.org/officeDocument/2006/relationships/tags" Target="../tags/tag583.xml"/><Relationship Id="rId155" Type="http://schemas.openxmlformats.org/officeDocument/2006/relationships/tags" Target="../tags/tag588.xml"/><Relationship Id="rId171" Type="http://schemas.openxmlformats.org/officeDocument/2006/relationships/tags" Target="../tags/tag604.xml"/><Relationship Id="rId176" Type="http://schemas.openxmlformats.org/officeDocument/2006/relationships/tags" Target="../tags/tag609.xml"/><Relationship Id="rId192" Type="http://schemas.openxmlformats.org/officeDocument/2006/relationships/tags" Target="../tags/tag625.xml"/><Relationship Id="rId197" Type="http://schemas.openxmlformats.org/officeDocument/2006/relationships/tags" Target="../tags/tag630.xml"/><Relationship Id="rId12" Type="http://schemas.openxmlformats.org/officeDocument/2006/relationships/tags" Target="../tags/tag445.xml"/><Relationship Id="rId17" Type="http://schemas.openxmlformats.org/officeDocument/2006/relationships/tags" Target="../tags/tag450.xml"/><Relationship Id="rId33" Type="http://schemas.openxmlformats.org/officeDocument/2006/relationships/tags" Target="../tags/tag466.xml"/><Relationship Id="rId38" Type="http://schemas.openxmlformats.org/officeDocument/2006/relationships/tags" Target="../tags/tag471.xml"/><Relationship Id="rId59" Type="http://schemas.openxmlformats.org/officeDocument/2006/relationships/tags" Target="../tags/tag492.xml"/><Relationship Id="rId103" Type="http://schemas.openxmlformats.org/officeDocument/2006/relationships/tags" Target="../tags/tag536.xml"/><Relationship Id="rId108" Type="http://schemas.openxmlformats.org/officeDocument/2006/relationships/tags" Target="../tags/tag541.xml"/><Relationship Id="rId124" Type="http://schemas.openxmlformats.org/officeDocument/2006/relationships/tags" Target="../tags/tag557.xml"/><Relationship Id="rId129" Type="http://schemas.openxmlformats.org/officeDocument/2006/relationships/tags" Target="../tags/tag562.xml"/><Relationship Id="rId54" Type="http://schemas.openxmlformats.org/officeDocument/2006/relationships/tags" Target="../tags/tag487.xml"/><Relationship Id="rId70" Type="http://schemas.openxmlformats.org/officeDocument/2006/relationships/tags" Target="../tags/tag503.xml"/><Relationship Id="rId75" Type="http://schemas.openxmlformats.org/officeDocument/2006/relationships/tags" Target="../tags/tag508.xml"/><Relationship Id="rId91" Type="http://schemas.openxmlformats.org/officeDocument/2006/relationships/tags" Target="../tags/tag524.xml"/><Relationship Id="rId96" Type="http://schemas.openxmlformats.org/officeDocument/2006/relationships/tags" Target="../tags/tag529.xml"/><Relationship Id="rId140" Type="http://schemas.openxmlformats.org/officeDocument/2006/relationships/tags" Target="../tags/tag573.xml"/><Relationship Id="rId145" Type="http://schemas.openxmlformats.org/officeDocument/2006/relationships/tags" Target="../tags/tag578.xml"/><Relationship Id="rId161" Type="http://schemas.openxmlformats.org/officeDocument/2006/relationships/tags" Target="../tags/tag594.xml"/><Relationship Id="rId166" Type="http://schemas.openxmlformats.org/officeDocument/2006/relationships/tags" Target="../tags/tag599.xml"/><Relationship Id="rId182" Type="http://schemas.openxmlformats.org/officeDocument/2006/relationships/tags" Target="../tags/tag615.xml"/><Relationship Id="rId187" Type="http://schemas.openxmlformats.org/officeDocument/2006/relationships/tags" Target="../tags/tag620.xml"/><Relationship Id="rId1" Type="http://schemas.openxmlformats.org/officeDocument/2006/relationships/tags" Target="../tags/tag434.xml"/><Relationship Id="rId6" Type="http://schemas.openxmlformats.org/officeDocument/2006/relationships/tags" Target="../tags/tag439.xml"/><Relationship Id="rId23" Type="http://schemas.openxmlformats.org/officeDocument/2006/relationships/tags" Target="../tags/tag456.xml"/><Relationship Id="rId28" Type="http://schemas.openxmlformats.org/officeDocument/2006/relationships/tags" Target="../tags/tag461.xml"/><Relationship Id="rId49" Type="http://schemas.openxmlformats.org/officeDocument/2006/relationships/tags" Target="../tags/tag482.xml"/><Relationship Id="rId114" Type="http://schemas.openxmlformats.org/officeDocument/2006/relationships/tags" Target="../tags/tag547.xml"/><Relationship Id="rId119" Type="http://schemas.openxmlformats.org/officeDocument/2006/relationships/tags" Target="../tags/tag552.xml"/><Relationship Id="rId44" Type="http://schemas.openxmlformats.org/officeDocument/2006/relationships/tags" Target="../tags/tag477.xml"/><Relationship Id="rId60" Type="http://schemas.openxmlformats.org/officeDocument/2006/relationships/tags" Target="../tags/tag493.xml"/><Relationship Id="rId65" Type="http://schemas.openxmlformats.org/officeDocument/2006/relationships/tags" Target="../tags/tag498.xml"/><Relationship Id="rId81" Type="http://schemas.openxmlformats.org/officeDocument/2006/relationships/tags" Target="../tags/tag514.xml"/><Relationship Id="rId86" Type="http://schemas.openxmlformats.org/officeDocument/2006/relationships/tags" Target="../tags/tag519.xml"/><Relationship Id="rId130" Type="http://schemas.openxmlformats.org/officeDocument/2006/relationships/tags" Target="../tags/tag563.xml"/><Relationship Id="rId135" Type="http://schemas.openxmlformats.org/officeDocument/2006/relationships/tags" Target="../tags/tag568.xml"/><Relationship Id="rId151" Type="http://schemas.openxmlformats.org/officeDocument/2006/relationships/tags" Target="../tags/tag584.xml"/><Relationship Id="rId156" Type="http://schemas.openxmlformats.org/officeDocument/2006/relationships/tags" Target="../tags/tag589.xml"/><Relationship Id="rId177" Type="http://schemas.openxmlformats.org/officeDocument/2006/relationships/tags" Target="../tags/tag610.xml"/><Relationship Id="rId198" Type="http://schemas.openxmlformats.org/officeDocument/2006/relationships/tags" Target="../tags/tag631.xml"/><Relationship Id="rId172" Type="http://schemas.openxmlformats.org/officeDocument/2006/relationships/tags" Target="../tags/tag605.xml"/><Relationship Id="rId193" Type="http://schemas.openxmlformats.org/officeDocument/2006/relationships/tags" Target="../tags/tag626.xml"/><Relationship Id="rId13" Type="http://schemas.openxmlformats.org/officeDocument/2006/relationships/tags" Target="../tags/tag446.xml"/><Relationship Id="rId18" Type="http://schemas.openxmlformats.org/officeDocument/2006/relationships/tags" Target="../tags/tag451.xml"/><Relationship Id="rId39" Type="http://schemas.openxmlformats.org/officeDocument/2006/relationships/tags" Target="../tags/tag472.xml"/><Relationship Id="rId109" Type="http://schemas.openxmlformats.org/officeDocument/2006/relationships/tags" Target="../tags/tag542.xml"/><Relationship Id="rId34" Type="http://schemas.openxmlformats.org/officeDocument/2006/relationships/tags" Target="../tags/tag467.xml"/><Relationship Id="rId50" Type="http://schemas.openxmlformats.org/officeDocument/2006/relationships/tags" Target="../tags/tag483.xml"/><Relationship Id="rId55" Type="http://schemas.openxmlformats.org/officeDocument/2006/relationships/tags" Target="../tags/tag488.xml"/><Relationship Id="rId76" Type="http://schemas.openxmlformats.org/officeDocument/2006/relationships/tags" Target="../tags/tag509.xml"/><Relationship Id="rId97" Type="http://schemas.openxmlformats.org/officeDocument/2006/relationships/tags" Target="../tags/tag530.xml"/><Relationship Id="rId104" Type="http://schemas.openxmlformats.org/officeDocument/2006/relationships/tags" Target="../tags/tag537.xml"/><Relationship Id="rId120" Type="http://schemas.openxmlformats.org/officeDocument/2006/relationships/tags" Target="../tags/tag553.xml"/><Relationship Id="rId125" Type="http://schemas.openxmlformats.org/officeDocument/2006/relationships/tags" Target="../tags/tag558.xml"/><Relationship Id="rId141" Type="http://schemas.openxmlformats.org/officeDocument/2006/relationships/tags" Target="../tags/tag574.xml"/><Relationship Id="rId146" Type="http://schemas.openxmlformats.org/officeDocument/2006/relationships/tags" Target="../tags/tag579.xml"/><Relationship Id="rId167" Type="http://schemas.openxmlformats.org/officeDocument/2006/relationships/tags" Target="../tags/tag600.xml"/><Relationship Id="rId188" Type="http://schemas.openxmlformats.org/officeDocument/2006/relationships/tags" Target="../tags/tag621.xml"/><Relationship Id="rId7" Type="http://schemas.openxmlformats.org/officeDocument/2006/relationships/tags" Target="../tags/tag440.xml"/><Relationship Id="rId71" Type="http://schemas.openxmlformats.org/officeDocument/2006/relationships/tags" Target="../tags/tag504.xml"/><Relationship Id="rId92" Type="http://schemas.openxmlformats.org/officeDocument/2006/relationships/tags" Target="../tags/tag525.xml"/><Relationship Id="rId162" Type="http://schemas.openxmlformats.org/officeDocument/2006/relationships/tags" Target="../tags/tag595.xml"/><Relationship Id="rId183" Type="http://schemas.openxmlformats.org/officeDocument/2006/relationships/tags" Target="../tags/tag616.xml"/><Relationship Id="rId2" Type="http://schemas.openxmlformats.org/officeDocument/2006/relationships/tags" Target="../tags/tag435.xml"/><Relationship Id="rId29" Type="http://schemas.openxmlformats.org/officeDocument/2006/relationships/tags" Target="../tags/tag462.xml"/><Relationship Id="rId24" Type="http://schemas.openxmlformats.org/officeDocument/2006/relationships/tags" Target="../tags/tag457.xml"/><Relationship Id="rId40" Type="http://schemas.openxmlformats.org/officeDocument/2006/relationships/tags" Target="../tags/tag473.xml"/><Relationship Id="rId45" Type="http://schemas.openxmlformats.org/officeDocument/2006/relationships/tags" Target="../tags/tag478.xml"/><Relationship Id="rId66" Type="http://schemas.openxmlformats.org/officeDocument/2006/relationships/tags" Target="../tags/tag499.xml"/><Relationship Id="rId87" Type="http://schemas.openxmlformats.org/officeDocument/2006/relationships/tags" Target="../tags/tag520.xml"/><Relationship Id="rId110" Type="http://schemas.openxmlformats.org/officeDocument/2006/relationships/tags" Target="../tags/tag543.xml"/><Relationship Id="rId115" Type="http://schemas.openxmlformats.org/officeDocument/2006/relationships/tags" Target="../tags/tag548.xml"/><Relationship Id="rId131" Type="http://schemas.openxmlformats.org/officeDocument/2006/relationships/tags" Target="../tags/tag564.xml"/><Relationship Id="rId136" Type="http://schemas.openxmlformats.org/officeDocument/2006/relationships/tags" Target="../tags/tag569.xml"/><Relationship Id="rId157" Type="http://schemas.openxmlformats.org/officeDocument/2006/relationships/tags" Target="../tags/tag590.xml"/><Relationship Id="rId178" Type="http://schemas.openxmlformats.org/officeDocument/2006/relationships/tags" Target="../tags/tag611.xml"/><Relationship Id="rId61" Type="http://schemas.openxmlformats.org/officeDocument/2006/relationships/tags" Target="../tags/tag494.xml"/><Relationship Id="rId82" Type="http://schemas.openxmlformats.org/officeDocument/2006/relationships/tags" Target="../tags/tag515.xml"/><Relationship Id="rId152" Type="http://schemas.openxmlformats.org/officeDocument/2006/relationships/tags" Target="../tags/tag585.xml"/><Relationship Id="rId173" Type="http://schemas.openxmlformats.org/officeDocument/2006/relationships/tags" Target="../tags/tag606.xml"/><Relationship Id="rId194" Type="http://schemas.openxmlformats.org/officeDocument/2006/relationships/tags" Target="../tags/tag627.xml"/><Relationship Id="rId199" Type="http://schemas.openxmlformats.org/officeDocument/2006/relationships/slideLayout" Target="../slideLayouts/slideLayout2.xml"/><Relationship Id="rId19" Type="http://schemas.openxmlformats.org/officeDocument/2006/relationships/tags" Target="../tags/tag452.xml"/><Relationship Id="rId14" Type="http://schemas.openxmlformats.org/officeDocument/2006/relationships/tags" Target="../tags/tag447.xml"/><Relationship Id="rId30" Type="http://schemas.openxmlformats.org/officeDocument/2006/relationships/tags" Target="../tags/tag463.xml"/><Relationship Id="rId35" Type="http://schemas.openxmlformats.org/officeDocument/2006/relationships/tags" Target="../tags/tag468.xml"/><Relationship Id="rId56" Type="http://schemas.openxmlformats.org/officeDocument/2006/relationships/tags" Target="../tags/tag489.xml"/><Relationship Id="rId77" Type="http://schemas.openxmlformats.org/officeDocument/2006/relationships/tags" Target="../tags/tag510.xml"/><Relationship Id="rId100" Type="http://schemas.openxmlformats.org/officeDocument/2006/relationships/tags" Target="../tags/tag533.xml"/><Relationship Id="rId105" Type="http://schemas.openxmlformats.org/officeDocument/2006/relationships/tags" Target="../tags/tag538.xml"/><Relationship Id="rId126" Type="http://schemas.openxmlformats.org/officeDocument/2006/relationships/tags" Target="../tags/tag559.xml"/><Relationship Id="rId147" Type="http://schemas.openxmlformats.org/officeDocument/2006/relationships/tags" Target="../tags/tag580.xml"/><Relationship Id="rId168" Type="http://schemas.openxmlformats.org/officeDocument/2006/relationships/tags" Target="../tags/tag601.xml"/><Relationship Id="rId8" Type="http://schemas.openxmlformats.org/officeDocument/2006/relationships/tags" Target="../tags/tag441.xml"/><Relationship Id="rId51" Type="http://schemas.openxmlformats.org/officeDocument/2006/relationships/tags" Target="../tags/tag484.xml"/><Relationship Id="rId72" Type="http://schemas.openxmlformats.org/officeDocument/2006/relationships/tags" Target="../tags/tag505.xml"/><Relationship Id="rId93" Type="http://schemas.openxmlformats.org/officeDocument/2006/relationships/tags" Target="../tags/tag526.xml"/><Relationship Id="rId98" Type="http://schemas.openxmlformats.org/officeDocument/2006/relationships/tags" Target="../tags/tag531.xml"/><Relationship Id="rId121" Type="http://schemas.openxmlformats.org/officeDocument/2006/relationships/tags" Target="../tags/tag554.xml"/><Relationship Id="rId142" Type="http://schemas.openxmlformats.org/officeDocument/2006/relationships/tags" Target="../tags/tag575.xml"/><Relationship Id="rId163" Type="http://schemas.openxmlformats.org/officeDocument/2006/relationships/tags" Target="../tags/tag596.xml"/><Relationship Id="rId184" Type="http://schemas.openxmlformats.org/officeDocument/2006/relationships/tags" Target="../tags/tag617.xml"/><Relationship Id="rId189" Type="http://schemas.openxmlformats.org/officeDocument/2006/relationships/tags" Target="../tags/tag622.xml"/><Relationship Id="rId3" Type="http://schemas.openxmlformats.org/officeDocument/2006/relationships/tags" Target="../tags/tag436.xml"/><Relationship Id="rId25" Type="http://schemas.openxmlformats.org/officeDocument/2006/relationships/tags" Target="../tags/tag458.xml"/><Relationship Id="rId46" Type="http://schemas.openxmlformats.org/officeDocument/2006/relationships/tags" Target="../tags/tag479.xml"/><Relationship Id="rId67" Type="http://schemas.openxmlformats.org/officeDocument/2006/relationships/tags" Target="../tags/tag500.xml"/><Relationship Id="rId116" Type="http://schemas.openxmlformats.org/officeDocument/2006/relationships/tags" Target="../tags/tag549.xml"/><Relationship Id="rId137" Type="http://schemas.openxmlformats.org/officeDocument/2006/relationships/tags" Target="../tags/tag570.xml"/><Relationship Id="rId158" Type="http://schemas.openxmlformats.org/officeDocument/2006/relationships/tags" Target="../tags/tag591.xml"/><Relationship Id="rId20" Type="http://schemas.openxmlformats.org/officeDocument/2006/relationships/tags" Target="../tags/tag453.xml"/><Relationship Id="rId41" Type="http://schemas.openxmlformats.org/officeDocument/2006/relationships/tags" Target="../tags/tag474.xml"/><Relationship Id="rId62" Type="http://schemas.openxmlformats.org/officeDocument/2006/relationships/tags" Target="../tags/tag495.xml"/><Relationship Id="rId83" Type="http://schemas.openxmlformats.org/officeDocument/2006/relationships/tags" Target="../tags/tag516.xml"/><Relationship Id="rId88" Type="http://schemas.openxmlformats.org/officeDocument/2006/relationships/tags" Target="../tags/tag521.xml"/><Relationship Id="rId111" Type="http://schemas.openxmlformats.org/officeDocument/2006/relationships/tags" Target="../tags/tag544.xml"/><Relationship Id="rId132" Type="http://schemas.openxmlformats.org/officeDocument/2006/relationships/tags" Target="../tags/tag565.xml"/><Relationship Id="rId153" Type="http://schemas.openxmlformats.org/officeDocument/2006/relationships/tags" Target="../tags/tag586.xml"/><Relationship Id="rId174" Type="http://schemas.openxmlformats.org/officeDocument/2006/relationships/tags" Target="../tags/tag607.xml"/><Relationship Id="rId179" Type="http://schemas.openxmlformats.org/officeDocument/2006/relationships/tags" Target="../tags/tag612.xml"/><Relationship Id="rId195" Type="http://schemas.openxmlformats.org/officeDocument/2006/relationships/tags" Target="../tags/tag628.xml"/><Relationship Id="rId190" Type="http://schemas.openxmlformats.org/officeDocument/2006/relationships/tags" Target="../tags/tag623.xml"/><Relationship Id="rId15" Type="http://schemas.openxmlformats.org/officeDocument/2006/relationships/tags" Target="../tags/tag448.xml"/><Relationship Id="rId36" Type="http://schemas.openxmlformats.org/officeDocument/2006/relationships/tags" Target="../tags/tag469.xml"/><Relationship Id="rId57" Type="http://schemas.openxmlformats.org/officeDocument/2006/relationships/tags" Target="../tags/tag490.xml"/><Relationship Id="rId106" Type="http://schemas.openxmlformats.org/officeDocument/2006/relationships/tags" Target="../tags/tag539.xml"/><Relationship Id="rId127" Type="http://schemas.openxmlformats.org/officeDocument/2006/relationships/tags" Target="../tags/tag560.xml"/><Relationship Id="rId10" Type="http://schemas.openxmlformats.org/officeDocument/2006/relationships/tags" Target="../tags/tag443.xml"/><Relationship Id="rId31" Type="http://schemas.openxmlformats.org/officeDocument/2006/relationships/tags" Target="../tags/tag464.xml"/><Relationship Id="rId52" Type="http://schemas.openxmlformats.org/officeDocument/2006/relationships/tags" Target="../tags/tag485.xml"/><Relationship Id="rId73" Type="http://schemas.openxmlformats.org/officeDocument/2006/relationships/tags" Target="../tags/tag506.xml"/><Relationship Id="rId78" Type="http://schemas.openxmlformats.org/officeDocument/2006/relationships/tags" Target="../tags/tag511.xml"/><Relationship Id="rId94" Type="http://schemas.openxmlformats.org/officeDocument/2006/relationships/tags" Target="../tags/tag527.xml"/><Relationship Id="rId99" Type="http://schemas.openxmlformats.org/officeDocument/2006/relationships/tags" Target="../tags/tag532.xml"/><Relationship Id="rId101" Type="http://schemas.openxmlformats.org/officeDocument/2006/relationships/tags" Target="../tags/tag534.xml"/><Relationship Id="rId122" Type="http://schemas.openxmlformats.org/officeDocument/2006/relationships/tags" Target="../tags/tag555.xml"/><Relationship Id="rId143" Type="http://schemas.openxmlformats.org/officeDocument/2006/relationships/tags" Target="../tags/tag576.xml"/><Relationship Id="rId148" Type="http://schemas.openxmlformats.org/officeDocument/2006/relationships/tags" Target="../tags/tag581.xml"/><Relationship Id="rId164" Type="http://schemas.openxmlformats.org/officeDocument/2006/relationships/tags" Target="../tags/tag597.xml"/><Relationship Id="rId169" Type="http://schemas.openxmlformats.org/officeDocument/2006/relationships/tags" Target="../tags/tag602.xml"/><Relationship Id="rId185" Type="http://schemas.openxmlformats.org/officeDocument/2006/relationships/tags" Target="../tags/tag618.xml"/><Relationship Id="rId4" Type="http://schemas.openxmlformats.org/officeDocument/2006/relationships/tags" Target="../tags/tag437.xml"/><Relationship Id="rId9" Type="http://schemas.openxmlformats.org/officeDocument/2006/relationships/tags" Target="../tags/tag442.xml"/><Relationship Id="rId180" Type="http://schemas.openxmlformats.org/officeDocument/2006/relationships/tags" Target="../tags/tag613.xml"/><Relationship Id="rId26" Type="http://schemas.openxmlformats.org/officeDocument/2006/relationships/tags" Target="../tags/tag459.xml"/><Relationship Id="rId47" Type="http://schemas.openxmlformats.org/officeDocument/2006/relationships/tags" Target="../tags/tag480.xml"/><Relationship Id="rId68" Type="http://schemas.openxmlformats.org/officeDocument/2006/relationships/tags" Target="../tags/tag501.xml"/><Relationship Id="rId89" Type="http://schemas.openxmlformats.org/officeDocument/2006/relationships/tags" Target="../tags/tag522.xml"/><Relationship Id="rId112" Type="http://schemas.openxmlformats.org/officeDocument/2006/relationships/tags" Target="../tags/tag545.xml"/><Relationship Id="rId133" Type="http://schemas.openxmlformats.org/officeDocument/2006/relationships/tags" Target="../tags/tag566.xml"/><Relationship Id="rId154" Type="http://schemas.openxmlformats.org/officeDocument/2006/relationships/tags" Target="../tags/tag587.xml"/><Relationship Id="rId175" Type="http://schemas.openxmlformats.org/officeDocument/2006/relationships/tags" Target="../tags/tag608.xml"/></Relationships>
</file>

<file path=ppt/slides/_rels/slide47.xml.rels><?xml version="1.0" encoding="UTF-8" standalone="yes"?>
<Relationships xmlns="http://schemas.openxmlformats.org/package/2006/relationships"><Relationship Id="rId8" Type="http://schemas.openxmlformats.org/officeDocument/2006/relationships/tags" Target="../tags/tag639.xml"/><Relationship Id="rId13" Type="http://schemas.openxmlformats.org/officeDocument/2006/relationships/tags" Target="../tags/tag644.xml"/><Relationship Id="rId18" Type="http://schemas.openxmlformats.org/officeDocument/2006/relationships/tags" Target="../tags/tag649.xml"/><Relationship Id="rId26" Type="http://schemas.openxmlformats.org/officeDocument/2006/relationships/tags" Target="../tags/tag657.xml"/><Relationship Id="rId3" Type="http://schemas.openxmlformats.org/officeDocument/2006/relationships/tags" Target="../tags/tag634.xml"/><Relationship Id="rId21" Type="http://schemas.openxmlformats.org/officeDocument/2006/relationships/tags" Target="../tags/tag652.xml"/><Relationship Id="rId7" Type="http://schemas.openxmlformats.org/officeDocument/2006/relationships/tags" Target="../tags/tag638.xml"/><Relationship Id="rId12" Type="http://schemas.openxmlformats.org/officeDocument/2006/relationships/tags" Target="../tags/tag643.xml"/><Relationship Id="rId17" Type="http://schemas.openxmlformats.org/officeDocument/2006/relationships/tags" Target="../tags/tag648.xml"/><Relationship Id="rId25" Type="http://schemas.openxmlformats.org/officeDocument/2006/relationships/tags" Target="../tags/tag656.xml"/><Relationship Id="rId2" Type="http://schemas.openxmlformats.org/officeDocument/2006/relationships/tags" Target="../tags/tag633.xml"/><Relationship Id="rId16" Type="http://schemas.openxmlformats.org/officeDocument/2006/relationships/tags" Target="../tags/tag647.xml"/><Relationship Id="rId20" Type="http://schemas.openxmlformats.org/officeDocument/2006/relationships/tags" Target="../tags/tag651.xml"/><Relationship Id="rId29" Type="http://schemas.openxmlformats.org/officeDocument/2006/relationships/notesSlide" Target="../notesSlides/notesSlide44.xml"/><Relationship Id="rId1" Type="http://schemas.openxmlformats.org/officeDocument/2006/relationships/tags" Target="../tags/tag632.xml"/><Relationship Id="rId6" Type="http://schemas.openxmlformats.org/officeDocument/2006/relationships/tags" Target="../tags/tag637.xml"/><Relationship Id="rId11" Type="http://schemas.openxmlformats.org/officeDocument/2006/relationships/tags" Target="../tags/tag642.xml"/><Relationship Id="rId24" Type="http://schemas.openxmlformats.org/officeDocument/2006/relationships/tags" Target="../tags/tag655.xml"/><Relationship Id="rId5" Type="http://schemas.openxmlformats.org/officeDocument/2006/relationships/tags" Target="../tags/tag636.xml"/><Relationship Id="rId15" Type="http://schemas.openxmlformats.org/officeDocument/2006/relationships/tags" Target="../tags/tag646.xml"/><Relationship Id="rId23" Type="http://schemas.openxmlformats.org/officeDocument/2006/relationships/tags" Target="../tags/tag654.xml"/><Relationship Id="rId28" Type="http://schemas.openxmlformats.org/officeDocument/2006/relationships/slideLayout" Target="../slideLayouts/slideLayout2.xml"/><Relationship Id="rId10" Type="http://schemas.openxmlformats.org/officeDocument/2006/relationships/tags" Target="../tags/tag641.xml"/><Relationship Id="rId19" Type="http://schemas.openxmlformats.org/officeDocument/2006/relationships/tags" Target="../tags/tag650.xml"/><Relationship Id="rId4" Type="http://schemas.openxmlformats.org/officeDocument/2006/relationships/tags" Target="../tags/tag635.xml"/><Relationship Id="rId9" Type="http://schemas.openxmlformats.org/officeDocument/2006/relationships/tags" Target="../tags/tag640.xml"/><Relationship Id="rId14" Type="http://schemas.openxmlformats.org/officeDocument/2006/relationships/tags" Target="../tags/tag645.xml"/><Relationship Id="rId22" Type="http://schemas.openxmlformats.org/officeDocument/2006/relationships/tags" Target="../tags/tag653.xml"/><Relationship Id="rId27" Type="http://schemas.openxmlformats.org/officeDocument/2006/relationships/tags" Target="../tags/tag658.xml"/><Relationship Id="rId30" Type="http://schemas.openxmlformats.org/officeDocument/2006/relationships/image" Target="../media/image250.png"/></Relationships>
</file>

<file path=ppt/slides/_rels/slide48.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notesSlide" Target="../notesSlides/notesSlide45.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slideLayout" Target="../slideLayouts/slideLayout2.xml"/><Relationship Id="rId2" Type="http://schemas.openxmlformats.org/officeDocument/2006/relationships/tags" Target="../tags/tag660.xml"/><Relationship Id="rId16" Type="http://schemas.openxmlformats.org/officeDocument/2006/relationships/tags" Target="../tags/tag674.xml"/><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5" Type="http://schemas.openxmlformats.org/officeDocument/2006/relationships/tags" Target="../tags/tag663.xml"/><Relationship Id="rId15" Type="http://schemas.openxmlformats.org/officeDocument/2006/relationships/tags" Target="../tags/tag673.xml"/><Relationship Id="rId10" Type="http://schemas.openxmlformats.org/officeDocument/2006/relationships/tags" Target="../tags/tag668.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s>
</file>

<file path=ppt/slides/_rels/slide49.xml.rels><?xml version="1.0" encoding="UTF-8" standalone="yes"?>
<Relationships xmlns="http://schemas.openxmlformats.org/package/2006/relationships"><Relationship Id="rId3" Type="http://schemas.openxmlformats.org/officeDocument/2006/relationships/tags" Target="../tags/tag677.xml"/><Relationship Id="rId2" Type="http://schemas.openxmlformats.org/officeDocument/2006/relationships/tags" Target="../tags/tag676.xml"/><Relationship Id="rId1" Type="http://schemas.openxmlformats.org/officeDocument/2006/relationships/tags" Target="../tags/tag675.xm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3" Type="http://schemas.openxmlformats.org/officeDocument/2006/relationships/tags" Target="../tags/tag690.xml"/><Relationship Id="rId18" Type="http://schemas.openxmlformats.org/officeDocument/2006/relationships/tags" Target="../tags/tag695.xml"/><Relationship Id="rId26" Type="http://schemas.openxmlformats.org/officeDocument/2006/relationships/tags" Target="../tags/tag703.xml"/><Relationship Id="rId39" Type="http://schemas.openxmlformats.org/officeDocument/2006/relationships/tags" Target="../tags/tag716.xml"/><Relationship Id="rId21" Type="http://schemas.openxmlformats.org/officeDocument/2006/relationships/tags" Target="../tags/tag698.xml"/><Relationship Id="rId34" Type="http://schemas.openxmlformats.org/officeDocument/2006/relationships/tags" Target="../tags/tag711.xml"/><Relationship Id="rId42" Type="http://schemas.openxmlformats.org/officeDocument/2006/relationships/tags" Target="../tags/tag719.xml"/><Relationship Id="rId47" Type="http://schemas.openxmlformats.org/officeDocument/2006/relationships/tags" Target="../tags/tag724.xml"/><Relationship Id="rId50" Type="http://schemas.openxmlformats.org/officeDocument/2006/relationships/tags" Target="../tags/tag727.xml"/><Relationship Id="rId55" Type="http://schemas.openxmlformats.org/officeDocument/2006/relationships/tags" Target="../tags/tag732.xml"/><Relationship Id="rId7" Type="http://schemas.openxmlformats.org/officeDocument/2006/relationships/tags" Target="../tags/tag684.xml"/><Relationship Id="rId12" Type="http://schemas.openxmlformats.org/officeDocument/2006/relationships/tags" Target="../tags/tag689.xml"/><Relationship Id="rId17" Type="http://schemas.openxmlformats.org/officeDocument/2006/relationships/tags" Target="../tags/tag694.xml"/><Relationship Id="rId25" Type="http://schemas.openxmlformats.org/officeDocument/2006/relationships/tags" Target="../tags/tag702.xml"/><Relationship Id="rId33" Type="http://schemas.openxmlformats.org/officeDocument/2006/relationships/tags" Target="../tags/tag710.xml"/><Relationship Id="rId38" Type="http://schemas.openxmlformats.org/officeDocument/2006/relationships/tags" Target="../tags/tag715.xml"/><Relationship Id="rId46" Type="http://schemas.openxmlformats.org/officeDocument/2006/relationships/tags" Target="../tags/tag723.xml"/><Relationship Id="rId59" Type="http://schemas.openxmlformats.org/officeDocument/2006/relationships/notesSlide" Target="../notesSlides/notesSlide47.xml"/><Relationship Id="rId2" Type="http://schemas.openxmlformats.org/officeDocument/2006/relationships/tags" Target="../tags/tag679.xml"/><Relationship Id="rId16" Type="http://schemas.openxmlformats.org/officeDocument/2006/relationships/tags" Target="../tags/tag693.xml"/><Relationship Id="rId20" Type="http://schemas.openxmlformats.org/officeDocument/2006/relationships/tags" Target="../tags/tag697.xml"/><Relationship Id="rId29" Type="http://schemas.openxmlformats.org/officeDocument/2006/relationships/tags" Target="../tags/tag706.xml"/><Relationship Id="rId41" Type="http://schemas.openxmlformats.org/officeDocument/2006/relationships/tags" Target="../tags/tag718.xml"/><Relationship Id="rId54" Type="http://schemas.openxmlformats.org/officeDocument/2006/relationships/tags" Target="../tags/tag731.xml"/><Relationship Id="rId1" Type="http://schemas.openxmlformats.org/officeDocument/2006/relationships/tags" Target="../tags/tag678.xml"/><Relationship Id="rId6" Type="http://schemas.openxmlformats.org/officeDocument/2006/relationships/tags" Target="../tags/tag683.xml"/><Relationship Id="rId11" Type="http://schemas.openxmlformats.org/officeDocument/2006/relationships/tags" Target="../tags/tag688.xml"/><Relationship Id="rId24" Type="http://schemas.openxmlformats.org/officeDocument/2006/relationships/tags" Target="../tags/tag701.xml"/><Relationship Id="rId32" Type="http://schemas.openxmlformats.org/officeDocument/2006/relationships/tags" Target="../tags/tag709.xml"/><Relationship Id="rId37" Type="http://schemas.openxmlformats.org/officeDocument/2006/relationships/tags" Target="../tags/tag714.xml"/><Relationship Id="rId40" Type="http://schemas.openxmlformats.org/officeDocument/2006/relationships/tags" Target="../tags/tag717.xml"/><Relationship Id="rId45" Type="http://schemas.openxmlformats.org/officeDocument/2006/relationships/tags" Target="../tags/tag722.xml"/><Relationship Id="rId53" Type="http://schemas.openxmlformats.org/officeDocument/2006/relationships/tags" Target="../tags/tag730.xml"/><Relationship Id="rId58" Type="http://schemas.openxmlformats.org/officeDocument/2006/relationships/slideLayout" Target="../slideLayouts/slideLayout4.xml"/><Relationship Id="rId5" Type="http://schemas.openxmlformats.org/officeDocument/2006/relationships/tags" Target="../tags/tag682.xml"/><Relationship Id="rId15" Type="http://schemas.openxmlformats.org/officeDocument/2006/relationships/tags" Target="../tags/tag692.xml"/><Relationship Id="rId23" Type="http://schemas.openxmlformats.org/officeDocument/2006/relationships/tags" Target="../tags/tag700.xml"/><Relationship Id="rId28" Type="http://schemas.openxmlformats.org/officeDocument/2006/relationships/tags" Target="../tags/tag705.xml"/><Relationship Id="rId36" Type="http://schemas.openxmlformats.org/officeDocument/2006/relationships/tags" Target="../tags/tag713.xml"/><Relationship Id="rId49" Type="http://schemas.openxmlformats.org/officeDocument/2006/relationships/tags" Target="../tags/tag726.xml"/><Relationship Id="rId57" Type="http://schemas.openxmlformats.org/officeDocument/2006/relationships/tags" Target="../tags/tag734.xml"/><Relationship Id="rId10" Type="http://schemas.openxmlformats.org/officeDocument/2006/relationships/tags" Target="../tags/tag687.xml"/><Relationship Id="rId19" Type="http://schemas.openxmlformats.org/officeDocument/2006/relationships/tags" Target="../tags/tag696.xml"/><Relationship Id="rId31" Type="http://schemas.openxmlformats.org/officeDocument/2006/relationships/tags" Target="../tags/tag708.xml"/><Relationship Id="rId44" Type="http://schemas.openxmlformats.org/officeDocument/2006/relationships/tags" Target="../tags/tag721.xml"/><Relationship Id="rId52" Type="http://schemas.openxmlformats.org/officeDocument/2006/relationships/tags" Target="../tags/tag729.xml"/><Relationship Id="rId4" Type="http://schemas.openxmlformats.org/officeDocument/2006/relationships/tags" Target="../tags/tag681.xml"/><Relationship Id="rId9" Type="http://schemas.openxmlformats.org/officeDocument/2006/relationships/tags" Target="../tags/tag686.xml"/><Relationship Id="rId14" Type="http://schemas.openxmlformats.org/officeDocument/2006/relationships/tags" Target="../tags/tag691.xml"/><Relationship Id="rId22" Type="http://schemas.openxmlformats.org/officeDocument/2006/relationships/tags" Target="../tags/tag699.xml"/><Relationship Id="rId27" Type="http://schemas.openxmlformats.org/officeDocument/2006/relationships/tags" Target="../tags/tag704.xml"/><Relationship Id="rId30" Type="http://schemas.openxmlformats.org/officeDocument/2006/relationships/tags" Target="../tags/tag707.xml"/><Relationship Id="rId35" Type="http://schemas.openxmlformats.org/officeDocument/2006/relationships/tags" Target="../tags/tag712.xml"/><Relationship Id="rId43" Type="http://schemas.openxmlformats.org/officeDocument/2006/relationships/tags" Target="../tags/tag720.xml"/><Relationship Id="rId48" Type="http://schemas.openxmlformats.org/officeDocument/2006/relationships/tags" Target="../tags/tag725.xml"/><Relationship Id="rId56" Type="http://schemas.openxmlformats.org/officeDocument/2006/relationships/tags" Target="../tags/tag733.xml"/><Relationship Id="rId8" Type="http://schemas.openxmlformats.org/officeDocument/2006/relationships/tags" Target="../tags/tag685.xml"/><Relationship Id="rId51" Type="http://schemas.openxmlformats.org/officeDocument/2006/relationships/tags" Target="../tags/tag728.xml"/><Relationship Id="rId3" Type="http://schemas.openxmlformats.org/officeDocument/2006/relationships/tags" Target="../tags/tag680.xml"/></Relationships>
</file>

<file path=ppt/slides/_rels/slide51.xml.rels><?xml version="1.0" encoding="UTF-8" standalone="yes"?>
<Relationships xmlns="http://schemas.openxmlformats.org/package/2006/relationships"><Relationship Id="rId13" Type="http://schemas.openxmlformats.org/officeDocument/2006/relationships/tags" Target="../tags/tag747.xml"/><Relationship Id="rId18" Type="http://schemas.openxmlformats.org/officeDocument/2006/relationships/tags" Target="../tags/tag752.xml"/><Relationship Id="rId26" Type="http://schemas.openxmlformats.org/officeDocument/2006/relationships/tags" Target="../tags/tag760.xml"/><Relationship Id="rId39" Type="http://schemas.openxmlformats.org/officeDocument/2006/relationships/tags" Target="../tags/tag773.xml"/><Relationship Id="rId21" Type="http://schemas.openxmlformats.org/officeDocument/2006/relationships/tags" Target="../tags/tag755.xml"/><Relationship Id="rId34" Type="http://schemas.openxmlformats.org/officeDocument/2006/relationships/tags" Target="../tags/tag768.xml"/><Relationship Id="rId42" Type="http://schemas.openxmlformats.org/officeDocument/2006/relationships/tags" Target="../tags/tag776.xml"/><Relationship Id="rId47" Type="http://schemas.openxmlformats.org/officeDocument/2006/relationships/tags" Target="../tags/tag781.xml"/><Relationship Id="rId50" Type="http://schemas.openxmlformats.org/officeDocument/2006/relationships/tags" Target="../tags/tag784.xml"/><Relationship Id="rId55" Type="http://schemas.openxmlformats.org/officeDocument/2006/relationships/tags" Target="../tags/tag789.xml"/><Relationship Id="rId7" Type="http://schemas.openxmlformats.org/officeDocument/2006/relationships/tags" Target="../tags/tag741.xml"/><Relationship Id="rId12" Type="http://schemas.openxmlformats.org/officeDocument/2006/relationships/tags" Target="../tags/tag746.xml"/><Relationship Id="rId17" Type="http://schemas.openxmlformats.org/officeDocument/2006/relationships/tags" Target="../tags/tag751.xml"/><Relationship Id="rId25" Type="http://schemas.openxmlformats.org/officeDocument/2006/relationships/tags" Target="../tags/tag759.xml"/><Relationship Id="rId33" Type="http://schemas.openxmlformats.org/officeDocument/2006/relationships/tags" Target="../tags/tag767.xml"/><Relationship Id="rId38" Type="http://schemas.openxmlformats.org/officeDocument/2006/relationships/tags" Target="../tags/tag772.xml"/><Relationship Id="rId46" Type="http://schemas.openxmlformats.org/officeDocument/2006/relationships/tags" Target="../tags/tag780.xml"/><Relationship Id="rId59" Type="http://schemas.openxmlformats.org/officeDocument/2006/relationships/notesSlide" Target="../notesSlides/notesSlide48.xml"/><Relationship Id="rId2" Type="http://schemas.openxmlformats.org/officeDocument/2006/relationships/tags" Target="../tags/tag736.xml"/><Relationship Id="rId16" Type="http://schemas.openxmlformats.org/officeDocument/2006/relationships/tags" Target="../tags/tag750.xml"/><Relationship Id="rId20" Type="http://schemas.openxmlformats.org/officeDocument/2006/relationships/tags" Target="../tags/tag754.xml"/><Relationship Id="rId29" Type="http://schemas.openxmlformats.org/officeDocument/2006/relationships/tags" Target="../tags/tag763.xml"/><Relationship Id="rId41" Type="http://schemas.openxmlformats.org/officeDocument/2006/relationships/tags" Target="../tags/tag775.xml"/><Relationship Id="rId54" Type="http://schemas.openxmlformats.org/officeDocument/2006/relationships/tags" Target="../tags/tag788.xml"/><Relationship Id="rId1" Type="http://schemas.openxmlformats.org/officeDocument/2006/relationships/tags" Target="../tags/tag735.xml"/><Relationship Id="rId6" Type="http://schemas.openxmlformats.org/officeDocument/2006/relationships/tags" Target="../tags/tag740.xml"/><Relationship Id="rId11" Type="http://schemas.openxmlformats.org/officeDocument/2006/relationships/tags" Target="../tags/tag745.xml"/><Relationship Id="rId24" Type="http://schemas.openxmlformats.org/officeDocument/2006/relationships/tags" Target="../tags/tag758.xml"/><Relationship Id="rId32" Type="http://schemas.openxmlformats.org/officeDocument/2006/relationships/tags" Target="../tags/tag766.xml"/><Relationship Id="rId37" Type="http://schemas.openxmlformats.org/officeDocument/2006/relationships/tags" Target="../tags/tag771.xml"/><Relationship Id="rId40" Type="http://schemas.openxmlformats.org/officeDocument/2006/relationships/tags" Target="../tags/tag774.xml"/><Relationship Id="rId45" Type="http://schemas.openxmlformats.org/officeDocument/2006/relationships/tags" Target="../tags/tag779.xml"/><Relationship Id="rId53" Type="http://schemas.openxmlformats.org/officeDocument/2006/relationships/tags" Target="../tags/tag787.xml"/><Relationship Id="rId58" Type="http://schemas.openxmlformats.org/officeDocument/2006/relationships/slideLayout" Target="../slideLayouts/slideLayout4.xml"/><Relationship Id="rId5" Type="http://schemas.openxmlformats.org/officeDocument/2006/relationships/tags" Target="../tags/tag739.xml"/><Relationship Id="rId15" Type="http://schemas.openxmlformats.org/officeDocument/2006/relationships/tags" Target="../tags/tag749.xml"/><Relationship Id="rId23" Type="http://schemas.openxmlformats.org/officeDocument/2006/relationships/tags" Target="../tags/tag757.xml"/><Relationship Id="rId28" Type="http://schemas.openxmlformats.org/officeDocument/2006/relationships/tags" Target="../tags/tag762.xml"/><Relationship Id="rId36" Type="http://schemas.openxmlformats.org/officeDocument/2006/relationships/tags" Target="../tags/tag770.xml"/><Relationship Id="rId49" Type="http://schemas.openxmlformats.org/officeDocument/2006/relationships/tags" Target="../tags/tag783.xml"/><Relationship Id="rId57" Type="http://schemas.openxmlformats.org/officeDocument/2006/relationships/tags" Target="../tags/tag791.xml"/><Relationship Id="rId10" Type="http://schemas.openxmlformats.org/officeDocument/2006/relationships/tags" Target="../tags/tag744.xml"/><Relationship Id="rId19" Type="http://schemas.openxmlformats.org/officeDocument/2006/relationships/tags" Target="../tags/tag753.xml"/><Relationship Id="rId31" Type="http://schemas.openxmlformats.org/officeDocument/2006/relationships/tags" Target="../tags/tag765.xml"/><Relationship Id="rId44" Type="http://schemas.openxmlformats.org/officeDocument/2006/relationships/tags" Target="../tags/tag778.xml"/><Relationship Id="rId52" Type="http://schemas.openxmlformats.org/officeDocument/2006/relationships/tags" Target="../tags/tag786.xml"/><Relationship Id="rId4" Type="http://schemas.openxmlformats.org/officeDocument/2006/relationships/tags" Target="../tags/tag738.xml"/><Relationship Id="rId9" Type="http://schemas.openxmlformats.org/officeDocument/2006/relationships/tags" Target="../tags/tag743.xml"/><Relationship Id="rId14" Type="http://schemas.openxmlformats.org/officeDocument/2006/relationships/tags" Target="../tags/tag748.xml"/><Relationship Id="rId22" Type="http://schemas.openxmlformats.org/officeDocument/2006/relationships/tags" Target="../tags/tag756.xml"/><Relationship Id="rId27" Type="http://schemas.openxmlformats.org/officeDocument/2006/relationships/tags" Target="../tags/tag761.xml"/><Relationship Id="rId30" Type="http://schemas.openxmlformats.org/officeDocument/2006/relationships/tags" Target="../tags/tag764.xml"/><Relationship Id="rId35" Type="http://schemas.openxmlformats.org/officeDocument/2006/relationships/tags" Target="../tags/tag769.xml"/><Relationship Id="rId43" Type="http://schemas.openxmlformats.org/officeDocument/2006/relationships/tags" Target="../tags/tag777.xml"/><Relationship Id="rId48" Type="http://schemas.openxmlformats.org/officeDocument/2006/relationships/tags" Target="../tags/tag782.xml"/><Relationship Id="rId56" Type="http://schemas.openxmlformats.org/officeDocument/2006/relationships/tags" Target="../tags/tag790.xml"/><Relationship Id="rId8" Type="http://schemas.openxmlformats.org/officeDocument/2006/relationships/tags" Target="../tags/tag742.xml"/><Relationship Id="rId51" Type="http://schemas.openxmlformats.org/officeDocument/2006/relationships/tags" Target="../tags/tag785.xml"/><Relationship Id="rId3" Type="http://schemas.openxmlformats.org/officeDocument/2006/relationships/tags" Target="../tags/tag737.xml"/></Relationships>
</file>

<file path=ppt/slides/_rels/slide52.xml.rels><?xml version="1.0" encoding="UTF-8" standalone="yes"?>
<Relationships xmlns="http://schemas.openxmlformats.org/package/2006/relationships"><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9" Type="http://schemas.openxmlformats.org/officeDocument/2006/relationships/tags" Target="../tags/tag830.xml"/><Relationship Id="rId21" Type="http://schemas.openxmlformats.org/officeDocument/2006/relationships/tags" Target="../tags/tag812.xml"/><Relationship Id="rId34" Type="http://schemas.openxmlformats.org/officeDocument/2006/relationships/tags" Target="../tags/tag825.xml"/><Relationship Id="rId42" Type="http://schemas.openxmlformats.org/officeDocument/2006/relationships/tags" Target="../tags/tag833.xml"/><Relationship Id="rId47" Type="http://schemas.openxmlformats.org/officeDocument/2006/relationships/tags" Target="../tags/tag838.xml"/><Relationship Id="rId50" Type="http://schemas.openxmlformats.org/officeDocument/2006/relationships/tags" Target="../tags/tag841.xml"/><Relationship Id="rId55" Type="http://schemas.openxmlformats.org/officeDocument/2006/relationships/tags" Target="../tags/tag846.xml"/><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tags" Target="../tags/tag824.xml"/><Relationship Id="rId38" Type="http://schemas.openxmlformats.org/officeDocument/2006/relationships/tags" Target="../tags/tag829.xml"/><Relationship Id="rId46" Type="http://schemas.openxmlformats.org/officeDocument/2006/relationships/tags" Target="../tags/tag837.xml"/><Relationship Id="rId59" Type="http://schemas.openxmlformats.org/officeDocument/2006/relationships/notesSlide" Target="../notesSlides/notesSlide49.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41" Type="http://schemas.openxmlformats.org/officeDocument/2006/relationships/tags" Target="../tags/tag832.xml"/><Relationship Id="rId54" Type="http://schemas.openxmlformats.org/officeDocument/2006/relationships/tags" Target="../tags/tag845.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37" Type="http://schemas.openxmlformats.org/officeDocument/2006/relationships/tags" Target="../tags/tag828.xml"/><Relationship Id="rId40" Type="http://schemas.openxmlformats.org/officeDocument/2006/relationships/tags" Target="../tags/tag831.xml"/><Relationship Id="rId45" Type="http://schemas.openxmlformats.org/officeDocument/2006/relationships/tags" Target="../tags/tag836.xml"/><Relationship Id="rId53" Type="http://schemas.openxmlformats.org/officeDocument/2006/relationships/tags" Target="../tags/tag844.xml"/><Relationship Id="rId58" Type="http://schemas.openxmlformats.org/officeDocument/2006/relationships/slideLayout" Target="../slideLayouts/slideLayout4.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36" Type="http://schemas.openxmlformats.org/officeDocument/2006/relationships/tags" Target="../tags/tag827.xml"/><Relationship Id="rId49" Type="http://schemas.openxmlformats.org/officeDocument/2006/relationships/tags" Target="../tags/tag840.xml"/><Relationship Id="rId57" Type="http://schemas.openxmlformats.org/officeDocument/2006/relationships/tags" Target="../tags/tag848.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4" Type="http://schemas.openxmlformats.org/officeDocument/2006/relationships/tags" Target="../tags/tag835.xml"/><Relationship Id="rId52" Type="http://schemas.openxmlformats.org/officeDocument/2006/relationships/tags" Target="../tags/tag843.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tags" Target="../tags/tag826.xml"/><Relationship Id="rId43" Type="http://schemas.openxmlformats.org/officeDocument/2006/relationships/tags" Target="../tags/tag834.xml"/><Relationship Id="rId48" Type="http://schemas.openxmlformats.org/officeDocument/2006/relationships/tags" Target="../tags/tag839.xml"/><Relationship Id="rId56" Type="http://schemas.openxmlformats.org/officeDocument/2006/relationships/tags" Target="../tags/tag847.xml"/><Relationship Id="rId8" Type="http://schemas.openxmlformats.org/officeDocument/2006/relationships/tags" Target="../tags/tag799.xml"/><Relationship Id="rId51" Type="http://schemas.openxmlformats.org/officeDocument/2006/relationships/tags" Target="../tags/tag842.xml"/><Relationship Id="rId3" Type="http://schemas.openxmlformats.org/officeDocument/2006/relationships/tags" Target="../tags/tag794.xml"/></Relationships>
</file>

<file path=ppt/slides/_rels/slide53.xml.rels><?xml version="1.0" encoding="UTF-8" standalone="yes"?>
<Relationships xmlns="http://schemas.openxmlformats.org/package/2006/relationships"><Relationship Id="rId13" Type="http://schemas.openxmlformats.org/officeDocument/2006/relationships/tags" Target="../tags/tag861.xml"/><Relationship Id="rId18" Type="http://schemas.openxmlformats.org/officeDocument/2006/relationships/tags" Target="../tags/tag866.xml"/><Relationship Id="rId26" Type="http://schemas.openxmlformats.org/officeDocument/2006/relationships/tags" Target="../tags/tag874.xml"/><Relationship Id="rId39" Type="http://schemas.openxmlformats.org/officeDocument/2006/relationships/tags" Target="../tags/tag887.xml"/><Relationship Id="rId21" Type="http://schemas.openxmlformats.org/officeDocument/2006/relationships/tags" Target="../tags/tag869.xml"/><Relationship Id="rId34" Type="http://schemas.openxmlformats.org/officeDocument/2006/relationships/tags" Target="../tags/tag882.xml"/><Relationship Id="rId42" Type="http://schemas.openxmlformats.org/officeDocument/2006/relationships/tags" Target="../tags/tag890.xml"/><Relationship Id="rId47" Type="http://schemas.openxmlformats.org/officeDocument/2006/relationships/tags" Target="../tags/tag895.xml"/><Relationship Id="rId50" Type="http://schemas.openxmlformats.org/officeDocument/2006/relationships/tags" Target="../tags/tag898.xml"/><Relationship Id="rId55" Type="http://schemas.openxmlformats.org/officeDocument/2006/relationships/tags" Target="../tags/tag903.xml"/><Relationship Id="rId7" Type="http://schemas.openxmlformats.org/officeDocument/2006/relationships/tags" Target="../tags/tag855.xml"/><Relationship Id="rId12" Type="http://schemas.openxmlformats.org/officeDocument/2006/relationships/tags" Target="../tags/tag860.xml"/><Relationship Id="rId17" Type="http://schemas.openxmlformats.org/officeDocument/2006/relationships/tags" Target="../tags/tag865.xml"/><Relationship Id="rId25" Type="http://schemas.openxmlformats.org/officeDocument/2006/relationships/tags" Target="../tags/tag873.xml"/><Relationship Id="rId33" Type="http://schemas.openxmlformats.org/officeDocument/2006/relationships/tags" Target="../tags/tag881.xml"/><Relationship Id="rId38" Type="http://schemas.openxmlformats.org/officeDocument/2006/relationships/tags" Target="../tags/tag886.xml"/><Relationship Id="rId46" Type="http://schemas.openxmlformats.org/officeDocument/2006/relationships/tags" Target="../tags/tag894.xml"/><Relationship Id="rId59" Type="http://schemas.openxmlformats.org/officeDocument/2006/relationships/notesSlide" Target="../notesSlides/notesSlide50.xml"/><Relationship Id="rId2" Type="http://schemas.openxmlformats.org/officeDocument/2006/relationships/tags" Target="../tags/tag850.xml"/><Relationship Id="rId16" Type="http://schemas.openxmlformats.org/officeDocument/2006/relationships/tags" Target="../tags/tag864.xml"/><Relationship Id="rId20" Type="http://schemas.openxmlformats.org/officeDocument/2006/relationships/tags" Target="../tags/tag868.xml"/><Relationship Id="rId29" Type="http://schemas.openxmlformats.org/officeDocument/2006/relationships/tags" Target="../tags/tag877.xml"/><Relationship Id="rId41" Type="http://schemas.openxmlformats.org/officeDocument/2006/relationships/tags" Target="../tags/tag889.xml"/><Relationship Id="rId54" Type="http://schemas.openxmlformats.org/officeDocument/2006/relationships/tags" Target="../tags/tag902.xml"/><Relationship Id="rId1" Type="http://schemas.openxmlformats.org/officeDocument/2006/relationships/tags" Target="../tags/tag849.xml"/><Relationship Id="rId6" Type="http://schemas.openxmlformats.org/officeDocument/2006/relationships/tags" Target="../tags/tag854.xml"/><Relationship Id="rId11" Type="http://schemas.openxmlformats.org/officeDocument/2006/relationships/tags" Target="../tags/tag859.xml"/><Relationship Id="rId24" Type="http://schemas.openxmlformats.org/officeDocument/2006/relationships/tags" Target="../tags/tag872.xml"/><Relationship Id="rId32" Type="http://schemas.openxmlformats.org/officeDocument/2006/relationships/tags" Target="../tags/tag880.xml"/><Relationship Id="rId37" Type="http://schemas.openxmlformats.org/officeDocument/2006/relationships/tags" Target="../tags/tag885.xml"/><Relationship Id="rId40" Type="http://schemas.openxmlformats.org/officeDocument/2006/relationships/tags" Target="../tags/tag888.xml"/><Relationship Id="rId45" Type="http://schemas.openxmlformats.org/officeDocument/2006/relationships/tags" Target="../tags/tag893.xml"/><Relationship Id="rId53" Type="http://schemas.openxmlformats.org/officeDocument/2006/relationships/tags" Target="../tags/tag901.xml"/><Relationship Id="rId58" Type="http://schemas.openxmlformats.org/officeDocument/2006/relationships/slideLayout" Target="../slideLayouts/slideLayout4.xml"/><Relationship Id="rId5" Type="http://schemas.openxmlformats.org/officeDocument/2006/relationships/tags" Target="../tags/tag853.xml"/><Relationship Id="rId15" Type="http://schemas.openxmlformats.org/officeDocument/2006/relationships/tags" Target="../tags/tag863.xml"/><Relationship Id="rId23" Type="http://schemas.openxmlformats.org/officeDocument/2006/relationships/tags" Target="../tags/tag871.xml"/><Relationship Id="rId28" Type="http://schemas.openxmlformats.org/officeDocument/2006/relationships/tags" Target="../tags/tag876.xml"/><Relationship Id="rId36" Type="http://schemas.openxmlformats.org/officeDocument/2006/relationships/tags" Target="../tags/tag884.xml"/><Relationship Id="rId49" Type="http://schemas.openxmlformats.org/officeDocument/2006/relationships/tags" Target="../tags/tag897.xml"/><Relationship Id="rId57" Type="http://schemas.openxmlformats.org/officeDocument/2006/relationships/tags" Target="../tags/tag905.xml"/><Relationship Id="rId10" Type="http://schemas.openxmlformats.org/officeDocument/2006/relationships/tags" Target="../tags/tag858.xml"/><Relationship Id="rId19" Type="http://schemas.openxmlformats.org/officeDocument/2006/relationships/tags" Target="../tags/tag867.xml"/><Relationship Id="rId31" Type="http://schemas.openxmlformats.org/officeDocument/2006/relationships/tags" Target="../tags/tag879.xml"/><Relationship Id="rId44" Type="http://schemas.openxmlformats.org/officeDocument/2006/relationships/tags" Target="../tags/tag892.xml"/><Relationship Id="rId52" Type="http://schemas.openxmlformats.org/officeDocument/2006/relationships/tags" Target="../tags/tag900.xml"/><Relationship Id="rId4" Type="http://schemas.openxmlformats.org/officeDocument/2006/relationships/tags" Target="../tags/tag852.xml"/><Relationship Id="rId9" Type="http://schemas.openxmlformats.org/officeDocument/2006/relationships/tags" Target="../tags/tag857.xml"/><Relationship Id="rId14" Type="http://schemas.openxmlformats.org/officeDocument/2006/relationships/tags" Target="../tags/tag862.xml"/><Relationship Id="rId22" Type="http://schemas.openxmlformats.org/officeDocument/2006/relationships/tags" Target="../tags/tag870.xml"/><Relationship Id="rId27" Type="http://schemas.openxmlformats.org/officeDocument/2006/relationships/tags" Target="../tags/tag875.xml"/><Relationship Id="rId30" Type="http://schemas.openxmlformats.org/officeDocument/2006/relationships/tags" Target="../tags/tag878.xml"/><Relationship Id="rId35" Type="http://schemas.openxmlformats.org/officeDocument/2006/relationships/tags" Target="../tags/tag883.xml"/><Relationship Id="rId43" Type="http://schemas.openxmlformats.org/officeDocument/2006/relationships/tags" Target="../tags/tag891.xml"/><Relationship Id="rId48" Type="http://schemas.openxmlformats.org/officeDocument/2006/relationships/tags" Target="../tags/tag896.xml"/><Relationship Id="rId56" Type="http://schemas.openxmlformats.org/officeDocument/2006/relationships/tags" Target="../tags/tag904.xml"/><Relationship Id="rId8" Type="http://schemas.openxmlformats.org/officeDocument/2006/relationships/tags" Target="../tags/tag856.xml"/><Relationship Id="rId51" Type="http://schemas.openxmlformats.org/officeDocument/2006/relationships/tags" Target="../tags/tag899.xml"/><Relationship Id="rId3" Type="http://schemas.openxmlformats.org/officeDocument/2006/relationships/tags" Target="../tags/tag85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7.xml"/><Relationship Id="rId1" Type="http://schemas.openxmlformats.org/officeDocument/2006/relationships/tags" Target="../tags/tag906.xml"/><Relationship Id="rId4"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9.xml"/><Relationship Id="rId1" Type="http://schemas.openxmlformats.org/officeDocument/2006/relationships/tags" Target="../tags/tag908.xml"/><Relationship Id="rId4"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149" Type="http://schemas.openxmlformats.org/officeDocument/2006/relationships/notesSlide" Target="../notesSlides/notesSlide6.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148"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7.xml.rels><?xml version="1.0" encoding="UTF-8" standalone="yes"?>
<Relationships xmlns="http://schemas.openxmlformats.org/package/2006/relationships"><Relationship Id="rId8" Type="http://schemas.openxmlformats.org/officeDocument/2006/relationships/tags" Target="../tags/tag155.xml"/><Relationship Id="rId13" Type="http://schemas.openxmlformats.org/officeDocument/2006/relationships/tags" Target="../tags/tag160.xml"/><Relationship Id="rId18" Type="http://schemas.openxmlformats.org/officeDocument/2006/relationships/notesSlide" Target="../notesSlides/notesSlide7.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tags" Target="../tags/tag159.xml"/><Relationship Id="rId17" Type="http://schemas.openxmlformats.org/officeDocument/2006/relationships/slideLayout" Target="../slideLayouts/slideLayout4.xml"/><Relationship Id="rId2" Type="http://schemas.openxmlformats.org/officeDocument/2006/relationships/tags" Target="../tags/tag149.xml"/><Relationship Id="rId16" Type="http://schemas.openxmlformats.org/officeDocument/2006/relationships/tags" Target="../tags/tag163.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tags" Target="../tags/tag158.xml"/><Relationship Id="rId5" Type="http://schemas.openxmlformats.org/officeDocument/2006/relationships/tags" Target="../tags/tag152.xml"/><Relationship Id="rId15" Type="http://schemas.openxmlformats.org/officeDocument/2006/relationships/tags" Target="../tags/tag162.xml"/><Relationship Id="rId10" Type="http://schemas.openxmlformats.org/officeDocument/2006/relationships/tags" Target="../tags/tag157.xml"/><Relationship Id="rId19" Type="http://schemas.openxmlformats.org/officeDocument/2006/relationships/image" Target="../media/image1.png"/><Relationship Id="rId4" Type="http://schemas.openxmlformats.org/officeDocument/2006/relationships/tags" Target="../tags/tag151.xml"/><Relationship Id="rId9" Type="http://schemas.openxmlformats.org/officeDocument/2006/relationships/tags" Target="../tags/tag156.xml"/><Relationship Id="rId14" Type="http://schemas.openxmlformats.org/officeDocument/2006/relationships/tags" Target="../tags/tag161.xml"/></Relationships>
</file>

<file path=ppt/slides/_rels/slide8.xml.rels><?xml version="1.0" encoding="UTF-8" standalone="yes"?>
<Relationships xmlns="http://schemas.openxmlformats.org/package/2006/relationships"><Relationship Id="rId8" Type="http://schemas.openxmlformats.org/officeDocument/2006/relationships/tags" Target="../tags/tag171.xml"/><Relationship Id="rId13" Type="http://schemas.openxmlformats.org/officeDocument/2006/relationships/tags" Target="../tags/tag176.xml"/><Relationship Id="rId18" Type="http://schemas.openxmlformats.org/officeDocument/2006/relationships/notesSlide" Target="../notesSlides/notesSlide8.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tags" Target="../tags/tag175.xml"/><Relationship Id="rId17" Type="http://schemas.openxmlformats.org/officeDocument/2006/relationships/slideLayout" Target="../slideLayouts/slideLayout4.xml"/><Relationship Id="rId2" Type="http://schemas.openxmlformats.org/officeDocument/2006/relationships/tags" Target="../tags/tag165.xml"/><Relationship Id="rId16" Type="http://schemas.openxmlformats.org/officeDocument/2006/relationships/tags" Target="../tags/tag179.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tags" Target="../tags/tag174.xml"/><Relationship Id="rId5" Type="http://schemas.openxmlformats.org/officeDocument/2006/relationships/tags" Target="../tags/tag168.xml"/><Relationship Id="rId15" Type="http://schemas.openxmlformats.org/officeDocument/2006/relationships/tags" Target="../tags/tag178.xml"/><Relationship Id="rId10" Type="http://schemas.openxmlformats.org/officeDocument/2006/relationships/tags" Target="../tags/tag173.xml"/><Relationship Id="rId19" Type="http://schemas.openxmlformats.org/officeDocument/2006/relationships/image" Target="../media/image1.png"/><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tags" Target="../tags/tag17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RISC, CISC, and ISA Variations</a:t>
            </a:r>
            <a:endParaRPr lang="en-US" dirty="0"/>
          </a:p>
        </p:txBody>
      </p:sp>
      <p:sp>
        <p:nvSpPr>
          <p:cNvPr id="3" name="Subtitle 2"/>
          <p:cNvSpPr>
            <a:spLocks noGrp="1"/>
          </p:cNvSpPr>
          <p:nvPr>
            <p:ph type="subTitle" idx="1"/>
          </p:nvPr>
        </p:nvSpPr>
        <p:spPr>
          <a:xfrm>
            <a:off x="609600" y="3886200"/>
            <a:ext cx="7848600" cy="2057400"/>
          </a:xfrm>
        </p:spPr>
        <p:txBody>
          <a:bodyPr/>
          <a:lstStyle/>
          <a:p>
            <a:r>
              <a:rPr lang="en-US" b="1" dirty="0" smtClean="0"/>
              <a:t>Prof. Kavita Bala and Prof. Hakim Weatherspoon</a:t>
            </a:r>
          </a:p>
          <a:p>
            <a:r>
              <a:rPr lang="en-US" b="1" dirty="0" smtClean="0"/>
              <a:t>CS 3410, Spring 2014</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3953326" cy="369332"/>
          </a:xfrm>
          <a:prstGeom prst="rect">
            <a:avLst/>
          </a:prstGeom>
          <a:noFill/>
        </p:spPr>
        <p:txBody>
          <a:bodyPr wrap="none" rtlCol="0">
            <a:spAutoFit/>
          </a:bodyPr>
          <a:lstStyle/>
          <a:p>
            <a:r>
              <a:rPr lang="en-US" dirty="0" smtClean="0">
                <a:solidFill>
                  <a:schemeClr val="accent5">
                    <a:lumMod val="60000"/>
                    <a:lumOff val="40000"/>
                  </a:schemeClr>
                </a:solidFill>
                <a:latin typeface="Calibri"/>
                <a:cs typeface="Calibri"/>
              </a:rPr>
              <a:t>See P&amp;H Appendix 2.16 – 2.18, and 2.21</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Is MIPS the only possible instruction set architecture (ISA)?  </a:t>
            </a:r>
          </a:p>
          <a:p>
            <a:r>
              <a:rPr lang="en-US" dirty="0" smtClean="0"/>
              <a:t>What are the alternatives?</a:t>
            </a:r>
            <a:endParaRPr lang="en-US" dirty="0"/>
          </a:p>
        </p:txBody>
      </p:sp>
    </p:spTree>
    <p:extLst>
      <p:ext uri="{BB962C8B-B14F-4D97-AF65-F5344CB8AC3E}">
        <p14:creationId xmlns:p14="http://schemas.microsoft.com/office/powerpoint/2010/main" val="410459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2176981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6248400"/>
          </a:xfrm>
        </p:spPr>
        <p:txBody>
          <a:bodyPr>
            <a:normAutofit lnSpcReduction="10000"/>
          </a:bodyPr>
          <a:lstStyle/>
          <a:p>
            <a:r>
              <a:rPr lang="en-US" dirty="0" smtClean="0"/>
              <a:t>Accumulators</a:t>
            </a:r>
          </a:p>
          <a:p>
            <a:pPr lvl="1"/>
            <a:r>
              <a:rPr lang="en-US" dirty="0" smtClean="0"/>
              <a:t>Early stored-program computers had </a:t>
            </a:r>
            <a:r>
              <a:rPr lang="en-US" b="1" i="1" dirty="0" smtClean="0"/>
              <a:t>one</a:t>
            </a:r>
            <a:r>
              <a:rPr lang="en-US" dirty="0" smtClean="0"/>
              <a:t> register!</a:t>
            </a:r>
          </a:p>
          <a:p>
            <a:pPr lvl="1"/>
            <a:endParaRPr lang="en-US" dirty="0"/>
          </a:p>
          <a:p>
            <a:pPr lvl="1"/>
            <a:endParaRPr lang="en-US" dirty="0" smtClean="0"/>
          </a:p>
          <a:p>
            <a:pPr lvl="1"/>
            <a:endParaRPr lang="en-US" dirty="0"/>
          </a:p>
          <a:p>
            <a:pPr lvl="1"/>
            <a:endParaRPr lang="en-US" dirty="0" smtClean="0"/>
          </a:p>
          <a:p>
            <a:pPr lvl="1"/>
            <a:endParaRPr lang="en-US" dirty="0"/>
          </a:p>
          <a:p>
            <a:pPr marL="457200" lvl="1" indent="0">
              <a:buNone/>
            </a:pPr>
            <a:endParaRPr lang="en-US" dirty="0"/>
          </a:p>
          <a:p>
            <a:pPr lvl="1"/>
            <a:r>
              <a:rPr lang="en-US" dirty="0" smtClean="0"/>
              <a:t>One register is two registers short of a MIPS instruction!</a:t>
            </a:r>
          </a:p>
          <a:p>
            <a:pPr lvl="1"/>
            <a:r>
              <a:rPr lang="en-US" dirty="0" smtClean="0"/>
              <a:t>Requires a memory-based operand-addressing mode</a:t>
            </a:r>
          </a:p>
          <a:p>
            <a:pPr lvl="2"/>
            <a:r>
              <a:rPr lang="en-US" dirty="0" smtClean="0"/>
              <a:t>Example Instructions:   </a:t>
            </a:r>
            <a:r>
              <a:rPr lang="en-US" dirty="0" smtClean="0">
                <a:solidFill>
                  <a:schemeClr val="accent5">
                    <a:lumMod val="60000"/>
                    <a:lumOff val="40000"/>
                  </a:schemeClr>
                </a:solidFill>
              </a:rPr>
              <a:t>add 200</a:t>
            </a:r>
          </a:p>
          <a:p>
            <a:pPr lvl="3"/>
            <a:r>
              <a:rPr lang="en-US" dirty="0" smtClean="0"/>
              <a:t>Add the accumulator to the word in memory at address 200</a:t>
            </a:r>
          </a:p>
          <a:p>
            <a:pPr lvl="3"/>
            <a:r>
              <a:rPr lang="en-US" dirty="0" smtClean="0"/>
              <a:t>Place the sum back in the accumulator</a:t>
            </a:r>
          </a:p>
          <a:p>
            <a:endParaRPr lang="en-US" dirty="0"/>
          </a:p>
        </p:txBody>
      </p:sp>
      <p:pic>
        <p:nvPicPr>
          <p:cNvPr id="1026" name="Picture 2" descr="File:EDSAC (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0164" y="1828802"/>
            <a:ext cx="3018110" cy="24266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4154269"/>
            <a:ext cx="3238964" cy="646331"/>
          </a:xfrm>
          <a:prstGeom prst="rect">
            <a:avLst/>
          </a:prstGeom>
          <a:noFill/>
        </p:spPr>
        <p:txBody>
          <a:bodyPr wrap="none" rtlCol="0">
            <a:spAutoFit/>
          </a:bodyPr>
          <a:lstStyle/>
          <a:p>
            <a:r>
              <a:rPr lang="en-US" dirty="0"/>
              <a:t>EDSAC (Electronic Delay Storage </a:t>
            </a:r>
            <a:endParaRPr lang="en-US" dirty="0" smtClean="0"/>
          </a:p>
          <a:p>
            <a:r>
              <a:rPr lang="en-US" dirty="0" smtClean="0"/>
              <a:t>Automatic </a:t>
            </a:r>
            <a:r>
              <a:rPr lang="en-US" dirty="0"/>
              <a:t> </a:t>
            </a:r>
            <a:r>
              <a:rPr lang="en-US" dirty="0" smtClean="0"/>
              <a:t>Calculator</a:t>
            </a:r>
            <a:r>
              <a:rPr lang="en-US" dirty="0"/>
              <a:t>) in 1949</a:t>
            </a:r>
          </a:p>
        </p:txBody>
      </p:sp>
      <p:pic>
        <p:nvPicPr>
          <p:cNvPr id="2050" name="Picture 2" descr="https://encrypted-tbn3.gstatic.com/images?q=tbn:ANd9GcSUNSfDA4gR-DtkeZNX8sKFvkbSTFY7fwYyHmEJczgWjI7IIIZ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43945"/>
            <a:ext cx="2476500" cy="1847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57800" y="3657600"/>
            <a:ext cx="2058064" cy="646331"/>
          </a:xfrm>
          <a:prstGeom prst="rect">
            <a:avLst/>
          </a:prstGeom>
          <a:noFill/>
        </p:spPr>
        <p:txBody>
          <a:bodyPr wrap="none" rtlCol="0">
            <a:spAutoFit/>
          </a:bodyPr>
          <a:lstStyle/>
          <a:p>
            <a:r>
              <a:rPr lang="en-US" dirty="0" smtClean="0"/>
              <a:t>Intel 8008 in 1972</a:t>
            </a:r>
          </a:p>
          <a:p>
            <a:r>
              <a:rPr lang="en-US" dirty="0"/>
              <a:t>w</a:t>
            </a:r>
            <a:r>
              <a:rPr lang="en-US" dirty="0" smtClean="0"/>
              <a:t>as an accumulator</a:t>
            </a:r>
            <a:endParaRPr lang="en-US" dirty="0"/>
          </a:p>
        </p:txBody>
      </p:sp>
    </p:spTree>
    <p:extLst>
      <p:ext uri="{BB962C8B-B14F-4D97-AF65-F5344CB8AC3E}">
        <p14:creationId xmlns:p14="http://schemas.microsoft.com/office/powerpoint/2010/main" val="80178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a:t>D</a:t>
            </a:r>
            <a:r>
              <a:rPr lang="en-US" dirty="0" smtClean="0"/>
              <a:t>edicated registers</a:t>
            </a:r>
          </a:p>
          <a:p>
            <a:pPr lvl="2"/>
            <a:r>
              <a:rPr lang="en-US" dirty="0" smtClean="0"/>
              <a:t>E.g. indices </a:t>
            </a:r>
            <a:r>
              <a:rPr lang="en-US" dirty="0"/>
              <a:t>for array references in data transfer </a:t>
            </a:r>
            <a:r>
              <a:rPr lang="en-US" dirty="0" smtClean="0"/>
              <a:t>instructions, separate </a:t>
            </a:r>
            <a:r>
              <a:rPr lang="en-US" dirty="0"/>
              <a:t>accumulators for multiply or divide instructions</a:t>
            </a:r>
            <a:r>
              <a:rPr lang="en-US" dirty="0" smtClean="0"/>
              <a:t>,             top-of-stack </a:t>
            </a:r>
            <a:r>
              <a:rPr lang="en-US" dirty="0"/>
              <a:t>pointer. </a:t>
            </a:r>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Extended Accumulator</a:t>
            </a:r>
          </a:p>
          <a:p>
            <a:pPr lvl="2"/>
            <a:r>
              <a:rPr lang="en-US" dirty="0" smtClean="0"/>
              <a:t>One </a:t>
            </a:r>
            <a:r>
              <a:rPr lang="en-US" dirty="0"/>
              <a:t>operand may be in memory </a:t>
            </a:r>
            <a:r>
              <a:rPr lang="en-US" dirty="0" smtClean="0"/>
              <a:t>(like previous accumulators). </a:t>
            </a:r>
          </a:p>
          <a:p>
            <a:pPr lvl="2"/>
            <a:r>
              <a:rPr lang="en-US" dirty="0" smtClean="0"/>
              <a:t>Or, all </a:t>
            </a:r>
            <a:r>
              <a:rPr lang="en-US" dirty="0"/>
              <a:t>the operands </a:t>
            </a:r>
            <a:r>
              <a:rPr lang="en-US" dirty="0" smtClean="0"/>
              <a:t>may be registers (like MIPS).</a:t>
            </a:r>
            <a:endParaRPr lang="en-US" dirty="0"/>
          </a:p>
          <a:p>
            <a:pPr lvl="1"/>
            <a:endParaRPr lang="en-US" dirty="0" smtClean="0"/>
          </a:p>
          <a:p>
            <a:pPr lvl="1"/>
            <a:endParaRPr lang="en-US" dirty="0"/>
          </a:p>
          <a:p>
            <a:endParaRPr lang="en-US" dirty="0"/>
          </a:p>
        </p:txBody>
      </p:sp>
      <p:sp>
        <p:nvSpPr>
          <p:cNvPr id="4" name="TextBox 3"/>
          <p:cNvSpPr txBox="1"/>
          <p:nvPr/>
        </p:nvSpPr>
        <p:spPr>
          <a:xfrm>
            <a:off x="3892985" y="4048126"/>
            <a:ext cx="2471959" cy="923330"/>
          </a:xfrm>
          <a:prstGeom prst="rect">
            <a:avLst/>
          </a:prstGeom>
          <a:noFill/>
        </p:spPr>
        <p:txBody>
          <a:bodyPr wrap="none" rtlCol="0">
            <a:spAutoFit/>
          </a:bodyPr>
          <a:lstStyle/>
          <a:p>
            <a:r>
              <a:rPr lang="en-US" dirty="0" smtClean="0"/>
              <a:t>Intel 8086</a:t>
            </a:r>
          </a:p>
          <a:p>
            <a:r>
              <a:rPr lang="en-US" dirty="0" smtClean="0"/>
              <a:t>“extended accumulator”</a:t>
            </a:r>
          </a:p>
          <a:p>
            <a:r>
              <a:rPr lang="en-US" dirty="0" smtClean="0"/>
              <a:t>Processor for IBM PCs</a:t>
            </a:r>
            <a:endParaRPr lang="en-US" dirty="0"/>
          </a:p>
        </p:txBody>
      </p:sp>
      <p:pic>
        <p:nvPicPr>
          <p:cNvPr id="1028" name="Picture 4" descr="KL Intel D8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971800"/>
            <a:ext cx="2095500" cy="107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15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Historical Perspective on ISAs</a:t>
            </a:r>
            <a:endParaRPr lang="en-US" dirty="0"/>
          </a:p>
        </p:txBody>
      </p:sp>
      <p:sp>
        <p:nvSpPr>
          <p:cNvPr id="3" name="Content Placeholder 2"/>
          <p:cNvSpPr>
            <a:spLocks noGrp="1"/>
          </p:cNvSpPr>
          <p:nvPr>
            <p:ph idx="1"/>
          </p:nvPr>
        </p:nvSpPr>
        <p:spPr>
          <a:xfrm>
            <a:off x="152400" y="838200"/>
            <a:ext cx="9067800" cy="5943600"/>
          </a:xfrm>
        </p:spPr>
        <p:txBody>
          <a:bodyPr>
            <a:normAutofit/>
          </a:bodyPr>
          <a:lstStyle/>
          <a:p>
            <a:r>
              <a:rPr lang="en-US" dirty="0" smtClean="0"/>
              <a:t>Next step, more registers…</a:t>
            </a:r>
          </a:p>
          <a:p>
            <a:pPr lvl="1"/>
            <a:r>
              <a:rPr lang="en-US" dirty="0" smtClean="0"/>
              <a:t>General-purpose registers</a:t>
            </a:r>
          </a:p>
          <a:p>
            <a:pPr lvl="2"/>
            <a:r>
              <a:rPr lang="en-US" dirty="0" smtClean="0"/>
              <a:t>Registers can be used for any purpose</a:t>
            </a:r>
          </a:p>
          <a:p>
            <a:pPr lvl="2"/>
            <a:r>
              <a:rPr lang="en-US" dirty="0" smtClean="0"/>
              <a:t>E.g. MIPS, ARM, x86</a:t>
            </a:r>
          </a:p>
          <a:p>
            <a:pPr marL="457200" lvl="1" indent="0">
              <a:buNone/>
            </a:pPr>
            <a:endParaRPr lang="en-US" dirty="0" smtClean="0"/>
          </a:p>
          <a:p>
            <a:pPr lvl="1"/>
            <a:r>
              <a:rPr lang="en-US" i="1" dirty="0" smtClean="0"/>
              <a:t>Register-memory</a:t>
            </a:r>
            <a:r>
              <a:rPr lang="en-US" dirty="0" smtClean="0"/>
              <a:t> architectures</a:t>
            </a:r>
          </a:p>
          <a:p>
            <a:pPr lvl="2"/>
            <a:r>
              <a:rPr lang="en-US" dirty="0" smtClean="0"/>
              <a:t>One operand may be in memory (e.g. accumulators)</a:t>
            </a:r>
          </a:p>
          <a:p>
            <a:pPr lvl="2"/>
            <a:r>
              <a:rPr lang="en-US" dirty="0" smtClean="0"/>
              <a:t>E.g. x86 (i.e. 80386 processors </a:t>
            </a:r>
          </a:p>
          <a:p>
            <a:pPr lvl="1"/>
            <a:r>
              <a:rPr lang="en-US" i="1" dirty="0" smtClean="0"/>
              <a:t>Register-register</a:t>
            </a:r>
            <a:r>
              <a:rPr lang="en-US" dirty="0" smtClean="0"/>
              <a:t> architectures (aka load-store)</a:t>
            </a:r>
          </a:p>
          <a:p>
            <a:pPr lvl="2"/>
            <a:r>
              <a:rPr lang="en-US" dirty="0" smtClean="0"/>
              <a:t>All operands </a:t>
            </a:r>
            <a:r>
              <a:rPr lang="en-US" b="1" i="1" dirty="0" smtClean="0"/>
              <a:t>must</a:t>
            </a:r>
            <a:r>
              <a:rPr lang="en-US" dirty="0" smtClean="0"/>
              <a:t> be in registers</a:t>
            </a:r>
          </a:p>
          <a:p>
            <a:pPr lvl="2"/>
            <a:r>
              <a:rPr lang="en-US" dirty="0" smtClean="0"/>
              <a:t>E.g. MIPS, ARM</a:t>
            </a:r>
          </a:p>
          <a:p>
            <a:pPr lvl="1"/>
            <a:endParaRPr lang="en-US" dirty="0"/>
          </a:p>
          <a:p>
            <a:endParaRPr lang="en-US" dirty="0"/>
          </a:p>
        </p:txBody>
      </p:sp>
    </p:spTree>
    <p:extLst>
      <p:ext uri="{BB962C8B-B14F-4D97-AF65-F5344CB8AC3E}">
        <p14:creationId xmlns:p14="http://schemas.microsoft.com/office/powerpoint/2010/main" val="39252054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3"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graphicFrame>
        <p:nvGraphicFramePr>
          <p:cNvPr id="4" name="Table 3"/>
          <p:cNvGraphicFramePr>
            <a:graphicFrameLocks noGrp="1"/>
          </p:cNvGraphicFramePr>
          <p:nvPr>
            <p:extLst>
              <p:ext uri="{D42A27DB-BD31-4B8C-83A1-F6EECF244321}">
                <p14:modId xmlns:p14="http://schemas.microsoft.com/office/powerpoint/2010/main" val="4188580949"/>
              </p:ext>
            </p:extLst>
          </p:nvPr>
        </p:nvGraphicFramePr>
        <p:xfrm>
          <a:off x="457200" y="1143000"/>
          <a:ext cx="8382000" cy="5791200"/>
        </p:xfrm>
        <a:graphic>
          <a:graphicData uri="http://schemas.openxmlformats.org/drawingml/2006/table">
            <a:tbl>
              <a:tblPr firstRow="1" bandRow="1">
                <a:tableStyleId>{5C22544A-7EE6-4342-B048-85BDC9FD1C3A}</a:tableStyleId>
              </a:tblPr>
              <a:tblGrid>
                <a:gridCol w="1524000"/>
                <a:gridCol w="2667000"/>
                <a:gridCol w="2438400"/>
                <a:gridCol w="1752600"/>
              </a:tblGrid>
              <a:tr h="298906">
                <a:tc>
                  <a:txBody>
                    <a:bodyPr/>
                    <a:lstStyle/>
                    <a:p>
                      <a:r>
                        <a:rPr lang="en-US" sz="1400" dirty="0" smtClean="0"/>
                        <a:t>Machine</a:t>
                      </a:r>
                      <a:endParaRPr lang="en-US" sz="1400" dirty="0"/>
                    </a:p>
                  </a:txBody>
                  <a:tcPr>
                    <a:noFill/>
                  </a:tcPr>
                </a:tc>
                <a:tc>
                  <a:txBody>
                    <a:bodyPr/>
                    <a:lstStyle/>
                    <a:p>
                      <a:r>
                        <a:rPr lang="en-US" sz="1400" dirty="0" err="1" smtClean="0"/>
                        <a:t>Num</a:t>
                      </a:r>
                      <a:r>
                        <a:rPr lang="en-US" sz="1400" dirty="0" smtClean="0"/>
                        <a:t> General</a:t>
                      </a:r>
                      <a:r>
                        <a:rPr lang="en-US" sz="1400" baseline="0" dirty="0" smtClean="0"/>
                        <a:t> Purpose Registers</a:t>
                      </a:r>
                      <a:endParaRPr lang="en-US" sz="1400" dirty="0"/>
                    </a:p>
                  </a:txBody>
                  <a:tcPr>
                    <a:noFill/>
                  </a:tcPr>
                </a:tc>
                <a:tc>
                  <a:txBody>
                    <a:bodyPr/>
                    <a:lstStyle/>
                    <a:p>
                      <a:r>
                        <a:rPr lang="en-US" sz="1400" dirty="0" smtClean="0"/>
                        <a:t>Architectural Style</a:t>
                      </a:r>
                      <a:endParaRPr lang="en-US" sz="1400" dirty="0"/>
                    </a:p>
                  </a:txBody>
                  <a:tcPr>
                    <a:noFill/>
                  </a:tcPr>
                </a:tc>
                <a:tc>
                  <a:txBody>
                    <a:bodyPr/>
                    <a:lstStyle/>
                    <a:p>
                      <a:r>
                        <a:rPr lang="en-US" sz="1400" dirty="0" smtClean="0"/>
                        <a:t>Year</a:t>
                      </a:r>
                      <a:endParaRPr lang="en-US" sz="1400" dirty="0"/>
                    </a:p>
                  </a:txBody>
                  <a:tcPr>
                    <a:noFill/>
                  </a:tcPr>
                </a:tc>
              </a:tr>
              <a:tr h="269015">
                <a:tc>
                  <a:txBody>
                    <a:bodyPr/>
                    <a:lstStyle/>
                    <a:p>
                      <a:r>
                        <a:rPr lang="en-US" sz="1200" dirty="0" smtClean="0"/>
                        <a:t>EDSAC</a:t>
                      </a:r>
                      <a:endParaRPr lang="en-US" sz="1200" dirty="0"/>
                    </a:p>
                  </a:txBody>
                  <a:tcPr>
                    <a:noFill/>
                  </a:tcPr>
                </a:tc>
                <a:tc>
                  <a:txBody>
                    <a:bodyPr/>
                    <a:lstStyle/>
                    <a:p>
                      <a:pPr algn="ctr"/>
                      <a:r>
                        <a:rPr lang="en-US" sz="1200" dirty="0" smtClean="0"/>
                        <a:t>1</a:t>
                      </a:r>
                    </a:p>
                  </a:txBody>
                  <a:tcPr>
                    <a:noFill/>
                  </a:tcPr>
                </a:tc>
                <a:tc>
                  <a:txBody>
                    <a:bodyPr/>
                    <a:lstStyle/>
                    <a:p>
                      <a:r>
                        <a:rPr lang="en-US" sz="1200" dirty="0" smtClean="0"/>
                        <a:t>Accumulator</a:t>
                      </a:r>
                      <a:endParaRPr lang="en-US" sz="1200" dirty="0"/>
                    </a:p>
                  </a:txBody>
                  <a:tcPr>
                    <a:noFill/>
                  </a:tcPr>
                </a:tc>
                <a:tc>
                  <a:txBody>
                    <a:bodyPr/>
                    <a:lstStyle/>
                    <a:p>
                      <a:r>
                        <a:rPr lang="en-US" sz="1200" dirty="0" smtClean="0"/>
                        <a:t>1949</a:t>
                      </a:r>
                      <a:endParaRPr lang="en-US" sz="1200" dirty="0"/>
                    </a:p>
                  </a:txBody>
                  <a:tcPr>
                    <a:noFill/>
                  </a:tcPr>
                </a:tc>
              </a:tr>
              <a:tr h="269015">
                <a:tc>
                  <a:txBody>
                    <a:bodyPr/>
                    <a:lstStyle/>
                    <a:p>
                      <a:r>
                        <a:rPr lang="en-US" sz="1200" dirty="0" smtClean="0"/>
                        <a:t>IBM 701</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1953</a:t>
                      </a:r>
                      <a:endParaRPr lang="en-US" sz="1200" dirty="0"/>
                    </a:p>
                  </a:txBody>
                  <a:tcPr>
                    <a:noFill/>
                  </a:tcPr>
                </a:tc>
              </a:tr>
              <a:tr h="269015">
                <a:tc>
                  <a:txBody>
                    <a:bodyPr/>
                    <a:lstStyle/>
                    <a:p>
                      <a:r>
                        <a:rPr lang="en-US" sz="1200" dirty="0" smtClean="0"/>
                        <a:t>CDC 6600</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1963</a:t>
                      </a:r>
                      <a:endParaRPr lang="en-US" sz="1200" dirty="0"/>
                    </a:p>
                  </a:txBody>
                  <a:tcPr>
                    <a:noFill/>
                  </a:tcPr>
                </a:tc>
              </a:tr>
              <a:tr h="269015">
                <a:tc>
                  <a:txBody>
                    <a:bodyPr/>
                    <a:lstStyle/>
                    <a:p>
                      <a:r>
                        <a:rPr lang="en-US" sz="1200" dirty="0" smtClean="0"/>
                        <a:t>IBM 360</a:t>
                      </a:r>
                      <a:endParaRPr lang="en-US" sz="1200" dirty="0"/>
                    </a:p>
                  </a:txBody>
                  <a:tcPr>
                    <a:noFill/>
                  </a:tcPr>
                </a:tc>
                <a:tc>
                  <a:txBody>
                    <a:bodyPr/>
                    <a:lstStyle/>
                    <a:p>
                      <a:pPr algn="ctr"/>
                      <a:r>
                        <a:rPr lang="en-US" sz="1200" dirty="0" smtClean="0"/>
                        <a:t>18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1964</a:t>
                      </a:r>
                      <a:endParaRPr lang="en-US" sz="1200" dirty="0"/>
                    </a:p>
                  </a:txBody>
                  <a:tcPr>
                    <a:noFill/>
                  </a:tcPr>
                </a:tc>
              </a:tr>
              <a:tr h="269015">
                <a:tc>
                  <a:txBody>
                    <a:bodyPr/>
                    <a:lstStyle/>
                    <a:p>
                      <a:r>
                        <a:rPr lang="en-US" sz="1200" dirty="0" smtClean="0"/>
                        <a:t>DEC PDP</a:t>
                      </a:r>
                      <a:r>
                        <a:rPr lang="en-US" sz="1200" baseline="0" dirty="0" smtClean="0"/>
                        <a:t>-8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1965</a:t>
                      </a:r>
                      <a:endParaRPr lang="en-US" sz="1200" dirty="0"/>
                    </a:p>
                  </a:txBody>
                  <a:tcPr>
                    <a:noFill/>
                  </a:tcPr>
                </a:tc>
              </a:tr>
              <a:tr h="269015">
                <a:tc>
                  <a:txBody>
                    <a:bodyPr/>
                    <a:lstStyle/>
                    <a:p>
                      <a:r>
                        <a:rPr lang="en-US" sz="1200" dirty="0" smtClean="0"/>
                        <a:t>DEC PDP</a:t>
                      </a:r>
                      <a:r>
                        <a:rPr lang="en-US" sz="1200" baseline="0" dirty="0" smtClean="0"/>
                        <a:t>-11</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1970</a:t>
                      </a:r>
                      <a:endParaRPr lang="en-US" sz="1200" dirty="0"/>
                    </a:p>
                  </a:txBody>
                  <a:tcPr>
                    <a:noFill/>
                  </a:tcPr>
                </a:tc>
              </a:tr>
              <a:tr h="269015">
                <a:tc>
                  <a:txBody>
                    <a:bodyPr/>
                    <a:lstStyle/>
                    <a:p>
                      <a:r>
                        <a:rPr lang="en-US" sz="1200" dirty="0" smtClean="0"/>
                        <a:t>Intel 8008</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1972</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2</a:t>
                      </a:r>
                      <a:endParaRPr lang="en-US" sz="1200" dirty="0"/>
                    </a:p>
                  </a:txBody>
                  <a:tcPr>
                    <a:noFill/>
                  </a:tcPr>
                </a:tc>
                <a:tc>
                  <a:txBody>
                    <a:bodyPr/>
                    <a:lstStyle/>
                    <a:p>
                      <a:r>
                        <a:rPr lang="en-US" sz="1200" dirty="0" smtClean="0"/>
                        <a:t>Accumulator</a:t>
                      </a:r>
                      <a:endParaRPr lang="en-US" sz="1200" dirty="0"/>
                    </a:p>
                  </a:txBody>
                  <a:tcPr>
                    <a:noFill/>
                  </a:tcPr>
                </a:tc>
                <a:tc>
                  <a:txBody>
                    <a:bodyPr/>
                    <a:lstStyle/>
                    <a:p>
                      <a:r>
                        <a:rPr lang="en-US" sz="1200" dirty="0" smtClean="0"/>
                        <a:t>1974</a:t>
                      </a:r>
                      <a:endParaRPr lang="en-US" sz="1200" dirty="0"/>
                    </a:p>
                  </a:txBody>
                  <a:tcPr>
                    <a:noFill/>
                  </a:tcPr>
                </a:tc>
              </a:tr>
              <a:tr h="269015">
                <a:tc>
                  <a:txBody>
                    <a:bodyPr/>
                    <a:lstStyle/>
                    <a:p>
                      <a:r>
                        <a:rPr lang="en-US" sz="1200" dirty="0" smtClean="0"/>
                        <a:t>DEC</a:t>
                      </a:r>
                      <a:r>
                        <a:rPr lang="en-US" sz="1200" baseline="0" dirty="0" smtClean="0"/>
                        <a:t> VAX</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 Memory-Memory</a:t>
                      </a:r>
                      <a:endParaRPr lang="en-US" sz="1200" dirty="0"/>
                    </a:p>
                  </a:txBody>
                  <a:tcPr>
                    <a:noFill/>
                  </a:tcPr>
                </a:tc>
                <a:tc>
                  <a:txBody>
                    <a:bodyPr/>
                    <a:lstStyle/>
                    <a:p>
                      <a:r>
                        <a:rPr lang="en-US" sz="1200" dirty="0" smtClean="0"/>
                        <a:t>1977</a:t>
                      </a:r>
                      <a:endParaRPr lang="en-US" sz="1200" dirty="0"/>
                    </a:p>
                  </a:txBody>
                  <a:tcPr>
                    <a:noFill/>
                  </a:tcPr>
                </a:tc>
              </a:tr>
              <a:tr h="269015">
                <a:tc>
                  <a:txBody>
                    <a:bodyPr/>
                    <a:lstStyle/>
                    <a:p>
                      <a:r>
                        <a:rPr lang="en-US" sz="1200" dirty="0" smtClean="0"/>
                        <a:t>Intel 8086</a:t>
                      </a:r>
                      <a:endParaRPr lang="en-US" sz="1200" dirty="0"/>
                    </a:p>
                  </a:txBody>
                  <a:tcPr>
                    <a:noFill/>
                  </a:tcPr>
                </a:tc>
                <a:tc>
                  <a:txBody>
                    <a:bodyPr/>
                    <a:lstStyle/>
                    <a:p>
                      <a:pPr algn="ctr"/>
                      <a:r>
                        <a:rPr lang="en-US" sz="1200" dirty="0" smtClean="0"/>
                        <a:t>1</a:t>
                      </a:r>
                      <a:endParaRPr lang="en-US" sz="1200" dirty="0"/>
                    </a:p>
                  </a:txBody>
                  <a:tcPr>
                    <a:noFill/>
                  </a:tcPr>
                </a:tc>
                <a:tc>
                  <a:txBody>
                    <a:bodyPr/>
                    <a:lstStyle/>
                    <a:p>
                      <a:r>
                        <a:rPr lang="en-US" sz="1200" dirty="0" smtClean="0"/>
                        <a:t>Extended Accumulator</a:t>
                      </a:r>
                      <a:endParaRPr lang="en-US" sz="1200" dirty="0"/>
                    </a:p>
                  </a:txBody>
                  <a:tcPr>
                    <a:noFill/>
                  </a:tcPr>
                </a:tc>
                <a:tc>
                  <a:txBody>
                    <a:bodyPr/>
                    <a:lstStyle/>
                    <a:p>
                      <a:r>
                        <a:rPr lang="en-US" sz="1200" dirty="0" smtClean="0"/>
                        <a:t>1978</a:t>
                      </a:r>
                      <a:endParaRPr lang="en-US" sz="1200" dirty="0"/>
                    </a:p>
                  </a:txBody>
                  <a:tcPr>
                    <a:noFill/>
                  </a:tcPr>
                </a:tc>
              </a:tr>
              <a:tr h="269015">
                <a:tc>
                  <a:txBody>
                    <a:bodyPr/>
                    <a:lstStyle/>
                    <a:p>
                      <a:r>
                        <a:rPr lang="en-US" sz="1200" dirty="0" smtClean="0"/>
                        <a:t>Motorola 6800</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1980</a:t>
                      </a:r>
                      <a:endParaRPr lang="en-US" sz="1200" dirty="0"/>
                    </a:p>
                  </a:txBody>
                  <a:tcPr>
                    <a:noFill/>
                  </a:tcPr>
                </a:tc>
              </a:tr>
              <a:tr h="269015">
                <a:tc>
                  <a:txBody>
                    <a:bodyPr/>
                    <a:lstStyle/>
                    <a:p>
                      <a:r>
                        <a:rPr lang="en-US" sz="1200" dirty="0" smtClean="0"/>
                        <a:t>Intel 80386</a:t>
                      </a:r>
                      <a:endParaRPr lang="en-US" sz="1200" dirty="0"/>
                    </a:p>
                  </a:txBody>
                  <a:tcPr>
                    <a:noFill/>
                  </a:tcPr>
                </a:tc>
                <a:tc>
                  <a:txBody>
                    <a:bodyPr/>
                    <a:lstStyle/>
                    <a:p>
                      <a:pPr algn="ctr"/>
                      <a:r>
                        <a:rPr lang="en-US" sz="1200" dirty="0" smtClean="0"/>
                        <a:t>8</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ARM</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MIPS</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1985</a:t>
                      </a:r>
                      <a:endParaRPr lang="en-US" sz="1200" dirty="0"/>
                    </a:p>
                  </a:txBody>
                  <a:tcPr>
                    <a:noFill/>
                  </a:tcPr>
                </a:tc>
              </a:tr>
              <a:tr h="269015">
                <a:tc>
                  <a:txBody>
                    <a:bodyPr/>
                    <a:lstStyle/>
                    <a:p>
                      <a:r>
                        <a:rPr lang="en-US" sz="1200" dirty="0" smtClean="0"/>
                        <a:t>HP PA-RISC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1986</a:t>
                      </a:r>
                      <a:endParaRPr lang="en-US" sz="1200" dirty="0"/>
                    </a:p>
                  </a:txBody>
                  <a:tcPr>
                    <a:noFill/>
                  </a:tcPr>
                </a:tc>
              </a:tr>
              <a:tr h="269015">
                <a:tc>
                  <a:txBody>
                    <a:bodyPr/>
                    <a:lstStyle/>
                    <a:p>
                      <a:r>
                        <a:rPr lang="en-US" sz="1200" dirty="0" smtClean="0"/>
                        <a:t>SPARC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1987</a:t>
                      </a:r>
                      <a:endParaRPr lang="en-US" sz="1200" dirty="0"/>
                    </a:p>
                  </a:txBody>
                  <a:tcPr>
                    <a:noFill/>
                  </a:tcPr>
                </a:tc>
              </a:tr>
              <a:tr h="269015">
                <a:tc>
                  <a:txBody>
                    <a:bodyPr/>
                    <a:lstStyle/>
                    <a:p>
                      <a:r>
                        <a:rPr lang="en-US" sz="1200" dirty="0" smtClean="0"/>
                        <a:t>PowerPC</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DEC Alpha</a:t>
                      </a:r>
                      <a:endParaRPr lang="en-US" sz="1200" dirty="0"/>
                    </a:p>
                  </a:txBody>
                  <a:tcPr>
                    <a:noFill/>
                  </a:tcPr>
                </a:tc>
                <a:tc>
                  <a:txBody>
                    <a:bodyPr/>
                    <a:lstStyle/>
                    <a:p>
                      <a:pPr algn="ctr"/>
                      <a:r>
                        <a:rPr lang="en-US" sz="1200" dirty="0" smtClean="0"/>
                        <a:t>32</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1992</a:t>
                      </a:r>
                      <a:endParaRPr lang="en-US" sz="1200" dirty="0"/>
                    </a:p>
                  </a:txBody>
                  <a:tcPr>
                    <a:noFill/>
                  </a:tcPr>
                </a:tc>
              </a:tr>
              <a:tr h="269015">
                <a:tc>
                  <a:txBody>
                    <a:bodyPr/>
                    <a:lstStyle/>
                    <a:p>
                      <a:r>
                        <a:rPr lang="en-US" sz="1200" dirty="0" smtClean="0"/>
                        <a:t>HP/Intel</a:t>
                      </a:r>
                      <a:r>
                        <a:rPr lang="en-US" sz="1200" baseline="0" dirty="0" smtClean="0"/>
                        <a:t> IA-64</a:t>
                      </a:r>
                      <a:endParaRPr lang="en-US" sz="1200" dirty="0"/>
                    </a:p>
                  </a:txBody>
                  <a:tcPr>
                    <a:noFill/>
                  </a:tcPr>
                </a:tc>
                <a:tc>
                  <a:txBody>
                    <a:bodyPr/>
                    <a:lstStyle/>
                    <a:p>
                      <a:pPr algn="ctr"/>
                      <a:r>
                        <a:rPr lang="en-US" sz="1200" dirty="0" smtClean="0"/>
                        <a:t>128</a:t>
                      </a:r>
                      <a:endParaRPr lang="en-US" sz="1200" dirty="0"/>
                    </a:p>
                  </a:txBody>
                  <a:tcPr>
                    <a:noFill/>
                  </a:tcPr>
                </a:tc>
                <a:tc>
                  <a:txBody>
                    <a:bodyPr/>
                    <a:lstStyle/>
                    <a:p>
                      <a:r>
                        <a:rPr lang="en-US" sz="1200" dirty="0" smtClean="0"/>
                        <a:t>Load-Store</a:t>
                      </a:r>
                      <a:endParaRPr lang="en-US" sz="1200" dirty="0"/>
                    </a:p>
                  </a:txBody>
                  <a:tcPr>
                    <a:noFill/>
                  </a:tcPr>
                </a:tc>
                <a:tc>
                  <a:txBody>
                    <a:bodyPr/>
                    <a:lstStyle/>
                    <a:p>
                      <a:r>
                        <a:rPr lang="en-US" sz="1200" dirty="0" smtClean="0"/>
                        <a:t>2001</a:t>
                      </a:r>
                      <a:endParaRPr lang="en-US" sz="1200" dirty="0"/>
                    </a:p>
                  </a:txBody>
                  <a:tcPr>
                    <a:noFill/>
                  </a:tcPr>
                </a:tc>
              </a:tr>
              <a:tr h="269015">
                <a:tc>
                  <a:txBody>
                    <a:bodyPr/>
                    <a:lstStyle/>
                    <a:p>
                      <a:r>
                        <a:rPr lang="en-US" sz="1200" dirty="0" smtClean="0"/>
                        <a:t>AMD64 (EMT64)</a:t>
                      </a:r>
                      <a:endParaRPr lang="en-US" sz="1200" dirty="0"/>
                    </a:p>
                  </a:txBody>
                  <a:tcPr>
                    <a:noFill/>
                  </a:tcPr>
                </a:tc>
                <a:tc>
                  <a:txBody>
                    <a:bodyPr/>
                    <a:lstStyle/>
                    <a:p>
                      <a:pPr algn="ctr"/>
                      <a:r>
                        <a:rPr lang="en-US" sz="1200" dirty="0" smtClean="0"/>
                        <a:t>16</a:t>
                      </a:r>
                      <a:endParaRPr lang="en-US" sz="1200" dirty="0"/>
                    </a:p>
                  </a:txBody>
                  <a:tcPr>
                    <a:noFill/>
                  </a:tcPr>
                </a:tc>
                <a:tc>
                  <a:txBody>
                    <a:bodyPr/>
                    <a:lstStyle/>
                    <a:p>
                      <a:r>
                        <a:rPr lang="en-US" sz="1200" dirty="0" smtClean="0"/>
                        <a:t>Register-Memory</a:t>
                      </a:r>
                      <a:endParaRPr lang="en-US" sz="1200" dirty="0"/>
                    </a:p>
                  </a:txBody>
                  <a:tcPr>
                    <a:noFill/>
                  </a:tcPr>
                </a:tc>
                <a:tc>
                  <a:txBody>
                    <a:bodyPr/>
                    <a:lstStyle/>
                    <a:p>
                      <a:r>
                        <a:rPr lang="en-US" sz="1200" dirty="0" smtClean="0"/>
                        <a:t>2003</a:t>
                      </a:r>
                      <a:endParaRPr lang="en-US" sz="1200" dirty="0"/>
                    </a:p>
                  </a:txBody>
                  <a:tcPr>
                    <a:noFill/>
                  </a:tcPr>
                </a:tc>
              </a:tr>
            </a:tbl>
          </a:graphicData>
        </a:graphic>
      </p:graphicFrame>
    </p:spTree>
    <p:extLst>
      <p:ext uri="{BB962C8B-B14F-4D97-AF65-F5344CB8AC3E}">
        <p14:creationId xmlns:p14="http://schemas.microsoft.com/office/powerpoint/2010/main" val="179848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1219200"/>
            <a:ext cx="7053263" cy="537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228600" y="-76200"/>
            <a:ext cx="8686800" cy="533400"/>
          </a:xfrm>
        </p:spPr>
        <p:txBody>
          <a:bodyPr/>
          <a:lstStyle/>
          <a:p>
            <a:r>
              <a:rPr lang="en-US" dirty="0" smtClean="0"/>
              <a:t>Takeaway</a:t>
            </a:r>
            <a:endParaRPr lang="en-US" dirty="0"/>
          </a:p>
        </p:txBody>
      </p:sp>
      <p:sp>
        <p:nvSpPr>
          <p:cNvPr id="8" name="Content Placeholder 2"/>
          <p:cNvSpPr>
            <a:spLocks noGrp="1"/>
          </p:cNvSpPr>
          <p:nvPr>
            <p:ph idx="1"/>
          </p:nvPr>
        </p:nvSpPr>
        <p:spPr>
          <a:xfrm>
            <a:off x="152400" y="228600"/>
            <a:ext cx="9067800" cy="5943600"/>
          </a:xfrm>
        </p:spPr>
        <p:txBody>
          <a:bodyPr>
            <a:normAutofit/>
          </a:bodyPr>
          <a:lstStyle/>
          <a:p>
            <a:r>
              <a:rPr lang="en-US" dirty="0" smtClean="0"/>
              <a:t>The number of available registers greatly influenced the instruction set architecture (ISA)</a:t>
            </a:r>
          </a:p>
        </p:txBody>
      </p:sp>
    </p:spTree>
    <p:extLst>
      <p:ext uri="{BB962C8B-B14F-4D97-AF65-F5344CB8AC3E}">
        <p14:creationId xmlns:p14="http://schemas.microsoft.com/office/powerpoint/2010/main" val="3097191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to compute with limited resources?</a:t>
            </a:r>
          </a:p>
          <a:p>
            <a:endParaRPr lang="en-US" dirty="0" smtClean="0"/>
          </a:p>
          <a:p>
            <a:r>
              <a:rPr lang="en-US" dirty="0" smtClean="0"/>
              <a:t>i.e. how do you design your ISA if you have limited resources?</a:t>
            </a:r>
            <a:endParaRPr lang="en-US" dirty="0"/>
          </a:p>
        </p:txBody>
      </p:sp>
    </p:spTree>
    <p:extLst>
      <p:ext uri="{BB962C8B-B14F-4D97-AF65-F5344CB8AC3E}">
        <p14:creationId xmlns:p14="http://schemas.microsoft.com/office/powerpoint/2010/main" val="417797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5867400"/>
          </a:xfrm>
        </p:spPr>
        <p:txBody>
          <a:bodyPr>
            <a:normAutofit lnSpcReduction="10000"/>
          </a:bodyPr>
          <a:lstStyle/>
          <a:p>
            <a:pPr marL="0" indent="0"/>
            <a:r>
              <a:rPr lang="en-US" dirty="0" smtClean="0"/>
              <a:t>People programmed in assembly and machine code!</a:t>
            </a:r>
          </a:p>
          <a:p>
            <a:pPr marL="573088" lvl="1" indent="-457200">
              <a:buFont typeface="Arial"/>
              <a:buChar char="•"/>
            </a:pPr>
            <a:r>
              <a:rPr lang="en-US" dirty="0" smtClean="0"/>
              <a:t>Needed as many addressing modes as possible</a:t>
            </a:r>
          </a:p>
          <a:p>
            <a:pPr marL="573088" lvl="1" indent="-457200">
              <a:buFont typeface="Arial"/>
              <a:buChar char="•"/>
            </a:pPr>
            <a:r>
              <a:rPr lang="en-US" dirty="0" smtClean="0"/>
              <a:t>Memory was (and still is) slow</a:t>
            </a:r>
          </a:p>
          <a:p>
            <a:pPr marL="573088" lvl="1" indent="-457200">
              <a:buFont typeface="Arial"/>
              <a:buChar char="•"/>
            </a:pPr>
            <a:endParaRPr lang="en-US" dirty="0" smtClean="0"/>
          </a:p>
          <a:p>
            <a:pPr marL="0" indent="0"/>
            <a:r>
              <a:rPr lang="en-US" dirty="0"/>
              <a:t>CPUs had relatively few </a:t>
            </a:r>
            <a:r>
              <a:rPr lang="en-US" dirty="0" smtClean="0"/>
              <a:t>registers</a:t>
            </a:r>
          </a:p>
          <a:p>
            <a:pPr marL="573088" lvl="1" indent="-457200">
              <a:buFont typeface="Arial"/>
              <a:buChar char="•"/>
            </a:pPr>
            <a:r>
              <a:rPr lang="en-US" dirty="0" smtClean="0"/>
              <a:t>Register’s were more “expensive” than external </a:t>
            </a:r>
            <a:r>
              <a:rPr lang="en-US" dirty="0" err="1" smtClean="0"/>
              <a:t>mem</a:t>
            </a:r>
            <a:endParaRPr lang="en-US" dirty="0" smtClean="0"/>
          </a:p>
          <a:p>
            <a:pPr marL="573088" lvl="1" indent="-457200">
              <a:buFont typeface="Arial"/>
              <a:buChar char="•"/>
            </a:pPr>
            <a:r>
              <a:rPr lang="en-US" dirty="0" smtClean="0"/>
              <a:t>Large number of registers requires many bits to index</a:t>
            </a:r>
          </a:p>
          <a:p>
            <a:pPr marL="0" indent="0"/>
            <a:endParaRPr lang="en-US" dirty="0" smtClean="0"/>
          </a:p>
          <a:p>
            <a:pPr marL="0" indent="0"/>
            <a:r>
              <a:rPr lang="en-US" dirty="0" smtClean="0"/>
              <a:t>Memories were small</a:t>
            </a:r>
            <a:endParaRPr lang="en-US" dirty="0"/>
          </a:p>
          <a:p>
            <a:pPr marL="573088" lvl="1" indent="-457200">
              <a:buFont typeface="Arial"/>
              <a:buChar char="•"/>
            </a:pPr>
            <a:r>
              <a:rPr lang="en-US" dirty="0" smtClean="0"/>
              <a:t>Encouraged highly encoded </a:t>
            </a:r>
            <a:r>
              <a:rPr lang="en-US" dirty="0" err="1" smtClean="0"/>
              <a:t>microcodes</a:t>
            </a:r>
            <a:r>
              <a:rPr lang="en-US" dirty="0" smtClean="0"/>
              <a:t> as instructions</a:t>
            </a:r>
          </a:p>
          <a:p>
            <a:pPr marL="573088" lvl="1" indent="-457200">
              <a:buFont typeface="Arial"/>
              <a:buChar char="•"/>
            </a:pPr>
            <a:r>
              <a:rPr lang="en-US" dirty="0" smtClean="0"/>
              <a:t>Variable length instructions, load/store, conditions, </a:t>
            </a:r>
            <a:r>
              <a:rPr lang="en-US" dirty="0" err="1" smtClean="0"/>
              <a:t>etc</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4909131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915400" cy="6400800"/>
          </a:xfrm>
        </p:spPr>
        <p:txBody>
          <a:bodyPr>
            <a:normAutofit lnSpcReduction="10000"/>
          </a:bodyPr>
          <a:lstStyle/>
          <a:p>
            <a:r>
              <a:rPr lang="en-US" dirty="0"/>
              <a:t>People programmed in assembly and machine code!</a:t>
            </a:r>
          </a:p>
          <a:p>
            <a:pPr marL="0" indent="0"/>
            <a:r>
              <a:rPr lang="en-US" dirty="0" smtClean="0"/>
              <a:t>E.g. x86</a:t>
            </a:r>
          </a:p>
          <a:p>
            <a:pPr lvl="1"/>
            <a:r>
              <a:rPr lang="en-US" dirty="0"/>
              <a:t>&gt; 1000 </a:t>
            </a:r>
            <a:r>
              <a:rPr lang="en-US" dirty="0" smtClean="0"/>
              <a:t>instructions!</a:t>
            </a:r>
          </a:p>
          <a:p>
            <a:pPr lvl="2"/>
            <a:r>
              <a:rPr lang="en-US" dirty="0" smtClean="0"/>
              <a:t>1 </a:t>
            </a:r>
            <a:r>
              <a:rPr lang="en-US" dirty="0"/>
              <a:t>to 15 bytes </a:t>
            </a:r>
            <a:r>
              <a:rPr lang="en-US" dirty="0" smtClean="0"/>
              <a:t>each</a:t>
            </a:r>
          </a:p>
          <a:p>
            <a:pPr lvl="2"/>
            <a:r>
              <a:rPr lang="en-US" dirty="0" smtClean="0"/>
              <a:t>E.g. </a:t>
            </a:r>
            <a:r>
              <a:rPr lang="en-US" dirty="0" smtClean="0">
                <a:solidFill>
                  <a:schemeClr val="accent5">
                    <a:lumMod val="60000"/>
                    <a:lumOff val="40000"/>
                  </a:schemeClr>
                </a:solidFill>
              </a:rPr>
              <a:t>dozens of add instructions</a:t>
            </a:r>
            <a:endParaRPr lang="en-US" dirty="0">
              <a:solidFill>
                <a:schemeClr val="accent5">
                  <a:lumMod val="60000"/>
                  <a:lumOff val="40000"/>
                </a:schemeClr>
              </a:solidFill>
            </a:endParaRPr>
          </a:p>
          <a:p>
            <a:pPr lvl="1"/>
            <a:r>
              <a:rPr lang="en-US" dirty="0"/>
              <a:t>operands in dedicated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r>
              <a:rPr lang="en-US" dirty="0" smtClean="0"/>
              <a:t>]</a:t>
            </a:r>
          </a:p>
          <a:p>
            <a:pPr marL="914400" lvl="2" indent="0">
              <a:buNone/>
            </a:pPr>
            <a:endParaRPr lang="en-US" sz="1200" dirty="0" smtClean="0"/>
          </a:p>
          <a:p>
            <a:r>
              <a:rPr lang="en-US" dirty="0" smtClean="0"/>
              <a:t>E.g. VAX </a:t>
            </a:r>
          </a:p>
          <a:p>
            <a:pPr lvl="1"/>
            <a:r>
              <a:rPr lang="en-US" dirty="0" smtClean="0"/>
              <a:t>Like x86, arithmetic </a:t>
            </a:r>
            <a:r>
              <a:rPr lang="en-US" dirty="0"/>
              <a:t>on memory or registers</a:t>
            </a:r>
            <a:r>
              <a:rPr lang="en-US" dirty="0" smtClean="0"/>
              <a:t>, but also on </a:t>
            </a:r>
            <a:r>
              <a:rPr lang="en-US" dirty="0"/>
              <a:t>strings, polynomial evaluation, stacks/queues, …</a:t>
            </a:r>
          </a:p>
          <a:p>
            <a:pPr lvl="1"/>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468942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Survey</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dirty="0" smtClean="0"/>
              <a:t>Lectures</a:t>
            </a:r>
          </a:p>
          <a:p>
            <a:pPr marL="1200150" lvl="1" indent="-457200">
              <a:buFont typeface="Arial"/>
              <a:buChar char="•"/>
            </a:pPr>
            <a:r>
              <a:rPr lang="en-US" dirty="0" smtClean="0"/>
              <a:t>Need to repeat student questions</a:t>
            </a:r>
          </a:p>
          <a:p>
            <a:pPr marL="1200150" lvl="1" indent="-457200">
              <a:buFont typeface="Arial"/>
              <a:buChar char="•"/>
            </a:pPr>
            <a:r>
              <a:rPr lang="en-US" dirty="0" smtClean="0"/>
              <a:t>Slow down</a:t>
            </a:r>
          </a:p>
          <a:p>
            <a:pPr marL="1200150" lvl="1" indent="-457200">
              <a:buFont typeface="Arial"/>
              <a:buChar char="•"/>
            </a:pPr>
            <a:r>
              <a:rPr lang="en-US" dirty="0" err="1" smtClean="0"/>
              <a:t>iClicker</a:t>
            </a:r>
            <a:endParaRPr lang="en-US" dirty="0" smtClean="0"/>
          </a:p>
          <a:p>
            <a:pPr marL="1600200" lvl="2" indent="-457200">
              <a:buFont typeface="Arial"/>
              <a:buChar char="•"/>
            </a:pPr>
            <a:r>
              <a:rPr lang="en-US" dirty="0" smtClean="0"/>
              <a:t>Will get you feedback</a:t>
            </a:r>
          </a:p>
          <a:p>
            <a:pPr marL="1200150" lvl="1" indent="-457200">
              <a:buFont typeface="Arial"/>
              <a:buChar char="•"/>
            </a:pPr>
            <a:r>
              <a:rPr lang="en-US" dirty="0" smtClean="0"/>
              <a:t>Lecture slides not completed by end of lecture</a:t>
            </a:r>
            <a:endParaRPr lang="en-US" dirty="0"/>
          </a:p>
          <a:p>
            <a:pPr marL="457200" indent="-457200">
              <a:buFont typeface="Arial"/>
              <a:buChar char="•"/>
            </a:pPr>
            <a:r>
              <a:rPr lang="en-US" dirty="0" smtClean="0"/>
              <a:t>Handouts</a:t>
            </a:r>
          </a:p>
          <a:p>
            <a:pPr marL="1200150" lvl="1" indent="-457200">
              <a:buFont typeface="Arial"/>
              <a:buChar char="•"/>
            </a:pPr>
            <a:r>
              <a:rPr lang="en-US" dirty="0" smtClean="0"/>
              <a:t>Will make available online and in front and back</a:t>
            </a:r>
          </a:p>
          <a:p>
            <a:pPr marL="1200150" lvl="1" indent="-457200">
              <a:buFont typeface="Arial"/>
              <a:buChar char="•"/>
            </a:pPr>
            <a:r>
              <a:rPr lang="en-US" dirty="0" smtClean="0"/>
              <a:t>Lecture slide formats, </a:t>
            </a:r>
            <a:r>
              <a:rPr lang="en-US" dirty="0" err="1" smtClean="0"/>
              <a:t>pdf</a:t>
            </a:r>
            <a:r>
              <a:rPr lang="en-US" dirty="0" smtClean="0"/>
              <a:t> and </a:t>
            </a:r>
            <a:r>
              <a:rPr lang="en-US" dirty="0" err="1" smtClean="0"/>
              <a:t>pptx</a:t>
            </a:r>
            <a:endParaRPr lang="en-US" dirty="0"/>
          </a:p>
          <a:p>
            <a:pPr marL="1200150" lvl="1" indent="-457200">
              <a:buFont typeface="Arial"/>
              <a:buChar char="•"/>
            </a:pPr>
            <a:endParaRPr lang="en-US" dirty="0" smtClean="0"/>
          </a:p>
          <a:p>
            <a:pPr marL="1200150" lvl="1" indent="-457200">
              <a:buFont typeface="Arial"/>
              <a:buChar char="•"/>
            </a:pPr>
            <a:endParaRPr lang="en-US" dirty="0" smtClean="0"/>
          </a:p>
        </p:txBody>
      </p:sp>
    </p:spTree>
    <p:extLst>
      <p:ext uri="{BB962C8B-B14F-4D97-AF65-F5344CB8AC3E}">
        <p14:creationId xmlns:p14="http://schemas.microsoft.com/office/powerpoint/2010/main" val="266164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Complex Instruction Set Computers (CISC)</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36074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The number of available registers greatly influenced the instruction set architecture (ISA)</a:t>
            </a:r>
          </a:p>
          <a:p>
            <a:endParaRPr lang="en-US" dirty="0" smtClean="0"/>
          </a:p>
          <a:p>
            <a:r>
              <a:rPr lang="en-US" b="1" i="1" dirty="0" smtClean="0">
                <a:solidFill>
                  <a:schemeClr val="accent5">
                    <a:lumMod val="60000"/>
                    <a:lumOff val="40000"/>
                  </a:schemeClr>
                </a:solidFill>
              </a:rPr>
              <a:t>Complex Instruction Set Computers </a:t>
            </a:r>
            <a:r>
              <a:rPr lang="en-US" dirty="0" smtClean="0">
                <a:solidFill>
                  <a:schemeClr val="accent5">
                    <a:lumMod val="60000"/>
                    <a:lumOff val="40000"/>
                  </a:schemeClr>
                </a:solidFill>
              </a:rPr>
              <a:t> were very complex</a:t>
            </a:r>
          </a:p>
          <a:p>
            <a:pPr lvl="1"/>
            <a:r>
              <a:rPr lang="en-US" dirty="0" smtClean="0">
                <a:solidFill>
                  <a:schemeClr val="accent5">
                    <a:lumMod val="60000"/>
                    <a:lumOff val="40000"/>
                  </a:schemeClr>
                </a:solidFill>
              </a:rPr>
              <a:t>Necessary to reduce </a:t>
            </a:r>
            <a:r>
              <a:rPr lang="en-US" dirty="0">
                <a:solidFill>
                  <a:schemeClr val="accent5">
                    <a:lumMod val="60000"/>
                    <a:lumOff val="40000"/>
                  </a:schemeClr>
                </a:solidFill>
              </a:rPr>
              <a:t>the number of instructions required to </a:t>
            </a:r>
            <a:r>
              <a:rPr lang="en-US" dirty="0" smtClean="0">
                <a:solidFill>
                  <a:schemeClr val="accent5">
                    <a:lumMod val="60000"/>
                    <a:lumOff val="40000"/>
                  </a:schemeClr>
                </a:solidFill>
              </a:rPr>
              <a:t>fit a program into memory.</a:t>
            </a:r>
          </a:p>
          <a:p>
            <a:pPr lvl="1"/>
            <a:r>
              <a:rPr lang="en-US" dirty="0">
                <a:solidFill>
                  <a:schemeClr val="accent5">
                    <a:lumMod val="60000"/>
                    <a:lumOff val="40000"/>
                  </a:schemeClr>
                </a:solidFill>
              </a:rPr>
              <a:t>H</a:t>
            </a:r>
            <a:r>
              <a:rPr lang="en-US" dirty="0" smtClean="0">
                <a:solidFill>
                  <a:schemeClr val="accent5">
                    <a:lumMod val="60000"/>
                    <a:lumOff val="40000"/>
                  </a:schemeClr>
                </a:solidFill>
              </a:rPr>
              <a:t>owever</a:t>
            </a:r>
            <a:r>
              <a:rPr lang="en-US" dirty="0">
                <a:solidFill>
                  <a:schemeClr val="accent5">
                    <a:lumMod val="60000"/>
                    <a:lumOff val="40000"/>
                  </a:schemeClr>
                </a:solidFill>
              </a:rPr>
              <a:t>, </a:t>
            </a:r>
            <a:r>
              <a:rPr lang="en-US" dirty="0" smtClean="0">
                <a:solidFill>
                  <a:schemeClr val="accent5">
                    <a:lumMod val="60000"/>
                    <a:lumOff val="40000"/>
                  </a:schemeClr>
                </a:solidFill>
              </a:rPr>
              <a:t>also greatly increased </a:t>
            </a:r>
            <a:r>
              <a:rPr lang="en-US" dirty="0">
                <a:solidFill>
                  <a:schemeClr val="accent5">
                    <a:lumMod val="60000"/>
                    <a:lumOff val="40000"/>
                  </a:schemeClr>
                </a:solidFill>
              </a:rPr>
              <a:t>the complexity of the ISA as well.</a:t>
            </a:r>
          </a:p>
          <a:p>
            <a:endParaRPr lang="en-US" dirty="0">
              <a:solidFill>
                <a:schemeClr val="accent5">
                  <a:lumMod val="60000"/>
                  <a:lumOff val="40000"/>
                </a:schemeClr>
              </a:solidFill>
            </a:endParaRPr>
          </a:p>
        </p:txBody>
      </p:sp>
    </p:spTree>
    <p:extLst>
      <p:ext uri="{BB962C8B-B14F-4D97-AF65-F5344CB8AC3E}">
        <p14:creationId xmlns:p14="http://schemas.microsoft.com/office/powerpoint/2010/main" val="1014600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reduce the complexity of the ISA while maintaining or increasing performance?</a:t>
            </a:r>
            <a:endParaRPr lang="en-US" dirty="0"/>
          </a:p>
        </p:txBody>
      </p:sp>
    </p:spTree>
    <p:extLst>
      <p:ext uri="{BB962C8B-B14F-4D97-AF65-F5344CB8AC3E}">
        <p14:creationId xmlns:p14="http://schemas.microsoft.com/office/powerpoint/2010/main" val="2708689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idx="1"/>
          </p:nvPr>
        </p:nvSpPr>
        <p:spPr/>
        <p:txBody>
          <a:bodyPr/>
          <a:lstStyle/>
          <a:p>
            <a:r>
              <a:rPr lang="en-US" dirty="0" smtClean="0"/>
              <a:t>John Cock</a:t>
            </a:r>
          </a:p>
          <a:p>
            <a:pPr marL="573088" lvl="1" indent="-457200">
              <a:buFont typeface="Arial"/>
              <a:buChar char="•"/>
            </a:pPr>
            <a:r>
              <a:rPr lang="en-US" dirty="0" smtClean="0"/>
              <a:t>IBM 801, 1980 (started in  1975)</a:t>
            </a:r>
            <a:endParaRPr lang="en-US" dirty="0"/>
          </a:p>
          <a:p>
            <a:pPr marL="573088" lvl="1" indent="-457200">
              <a:buFont typeface="Arial"/>
              <a:buChar char="•"/>
            </a:pPr>
            <a:r>
              <a:rPr lang="en-US" dirty="0"/>
              <a:t>N</a:t>
            </a:r>
            <a:r>
              <a:rPr lang="en-US" dirty="0" smtClean="0"/>
              <a:t>ame 801 came </a:t>
            </a:r>
            <a:r>
              <a:rPr lang="en-US" dirty="0"/>
              <a:t>from </a:t>
            </a:r>
            <a:r>
              <a:rPr lang="en-US" dirty="0" smtClean="0"/>
              <a:t>the </a:t>
            </a:r>
            <a:r>
              <a:rPr lang="en-US" dirty="0" err="1" smtClean="0"/>
              <a:t>bldg</a:t>
            </a:r>
            <a:r>
              <a:rPr lang="en-US" dirty="0" smtClean="0"/>
              <a:t> that housed the project</a:t>
            </a:r>
          </a:p>
          <a:p>
            <a:pPr marL="573088" lvl="1" indent="-457200">
              <a:buFont typeface="Arial"/>
              <a:buChar char="•"/>
            </a:pPr>
            <a:r>
              <a:rPr lang="en-US" dirty="0" smtClean="0"/>
              <a:t>Idea: Possible </a:t>
            </a:r>
            <a:r>
              <a:rPr lang="en-US" dirty="0"/>
              <a:t>to make a very small and very fast </a:t>
            </a:r>
            <a:r>
              <a:rPr lang="en-US" dirty="0" smtClean="0"/>
              <a:t>core</a:t>
            </a:r>
          </a:p>
          <a:p>
            <a:pPr marL="573088" lvl="1" indent="-457200">
              <a:buFont typeface="Arial"/>
              <a:buChar char="•"/>
            </a:pPr>
            <a:r>
              <a:rPr lang="en-US" dirty="0" smtClean="0"/>
              <a:t>Influences: </a:t>
            </a:r>
            <a:r>
              <a:rPr lang="en-US" dirty="0"/>
              <a:t> Known as “the father of RISC </a:t>
            </a:r>
            <a:r>
              <a:rPr lang="en-US" dirty="0" smtClean="0"/>
              <a:t>Architecture”.  Turing Award Recipient and National Medal of Science.</a:t>
            </a:r>
          </a:p>
        </p:txBody>
      </p:sp>
      <p:pic>
        <p:nvPicPr>
          <p:cNvPr id="1026" name="Picture 2" descr="https://encrypted-tbn0.gstatic.com/images?q=tbn:ANd9GcQF1uoo7W6P23YDJ5Ai4hpwE1dankKKv9yOPF5ZGpAi8s8kxf0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4179274"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10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Tree>
    <p:extLst>
      <p:ext uri="{BB962C8B-B14F-4D97-AF65-F5344CB8AC3E}">
        <p14:creationId xmlns:p14="http://schemas.microsoft.com/office/powerpoint/2010/main" val="2753853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Reduced Instruction Set Computer (RISC)</a:t>
            </a:r>
            <a:endParaRPr lang="en-US" dirty="0"/>
          </a:p>
        </p:txBody>
      </p:sp>
      <p:sp>
        <p:nvSpPr>
          <p:cNvPr id="4" name="Content Placeholder 3"/>
          <p:cNvSpPr>
            <a:spLocks noGrp="1"/>
          </p:cNvSpPr>
          <p:nvPr>
            <p:ph sz="half" idx="1"/>
          </p:nvPr>
        </p:nvSpPr>
        <p:spPr>
          <a:xfrm>
            <a:off x="228600" y="762000"/>
            <a:ext cx="4267200" cy="5715000"/>
          </a:xfrm>
        </p:spPr>
        <p:txBody>
          <a:bodyPr/>
          <a:lstStyle/>
          <a:p>
            <a:r>
              <a:rPr lang="en-US" dirty="0" smtClean="0"/>
              <a:t>Dave Patterson</a:t>
            </a:r>
          </a:p>
          <a:p>
            <a:pPr marL="573088" lvl="1" indent="-457200">
              <a:buFont typeface="Arial"/>
              <a:buChar char="•"/>
            </a:pPr>
            <a:r>
              <a:rPr lang="en-US" dirty="0"/>
              <a:t>RISC </a:t>
            </a:r>
            <a:r>
              <a:rPr lang="en-US" dirty="0" smtClean="0"/>
              <a:t>Project, 1982</a:t>
            </a:r>
            <a:endParaRPr lang="en-US" dirty="0"/>
          </a:p>
          <a:p>
            <a:pPr marL="573088" lvl="1" indent="-457200">
              <a:buFont typeface="Arial"/>
              <a:buChar char="•"/>
            </a:pPr>
            <a:r>
              <a:rPr lang="en-US" dirty="0" smtClean="0"/>
              <a:t>UC Berkeley</a:t>
            </a:r>
          </a:p>
          <a:p>
            <a:pPr marL="573088" lvl="1" indent="-457200">
              <a:buFont typeface="Arial"/>
              <a:buChar char="•"/>
            </a:pPr>
            <a:r>
              <a:rPr lang="en-US" dirty="0" smtClean="0"/>
              <a:t>RISC-I: ½ transistors &amp; 3x faster</a:t>
            </a:r>
          </a:p>
          <a:p>
            <a:pPr marL="573088" lvl="1" indent="-457200">
              <a:buFont typeface="Arial"/>
              <a:buChar char="•"/>
            </a:pPr>
            <a:r>
              <a:rPr lang="en-US" dirty="0" smtClean="0"/>
              <a:t>Influences: Sun SPARC, namesake of industry</a:t>
            </a:r>
            <a:endParaRPr lang="en-US" dirty="0"/>
          </a:p>
        </p:txBody>
      </p:sp>
      <p:sp>
        <p:nvSpPr>
          <p:cNvPr id="5" name="Content Placeholder 4"/>
          <p:cNvSpPr>
            <a:spLocks noGrp="1"/>
          </p:cNvSpPr>
          <p:nvPr>
            <p:ph sz="half" idx="2"/>
          </p:nvPr>
        </p:nvSpPr>
        <p:spPr>
          <a:xfrm>
            <a:off x="4648200" y="762000"/>
            <a:ext cx="4495800" cy="5715000"/>
          </a:xfrm>
        </p:spPr>
        <p:txBody>
          <a:bodyPr/>
          <a:lstStyle/>
          <a:p>
            <a:r>
              <a:rPr lang="en-US" dirty="0"/>
              <a:t>John L. Hennessy</a:t>
            </a:r>
            <a:endParaRPr lang="en-US" dirty="0" smtClean="0"/>
          </a:p>
          <a:p>
            <a:pPr marL="573088" lvl="1" indent="-457200">
              <a:buFont typeface="Arial"/>
              <a:buChar char="•"/>
            </a:pPr>
            <a:r>
              <a:rPr lang="en-US" dirty="0" smtClean="0"/>
              <a:t>MIPS, 1981</a:t>
            </a:r>
            <a:endParaRPr lang="en-US" dirty="0"/>
          </a:p>
          <a:p>
            <a:pPr marL="573088" lvl="1" indent="-457200">
              <a:buFont typeface="Arial"/>
              <a:buChar char="•"/>
            </a:pPr>
            <a:r>
              <a:rPr lang="en-US" dirty="0" smtClean="0"/>
              <a:t>Stanford</a:t>
            </a:r>
          </a:p>
          <a:p>
            <a:pPr marL="573088" lvl="1" indent="-457200">
              <a:buFont typeface="Arial"/>
              <a:buChar char="•"/>
            </a:pPr>
            <a:r>
              <a:rPr lang="en-US" dirty="0" smtClean="0"/>
              <a:t>Simple pipelining, keep full</a:t>
            </a:r>
          </a:p>
          <a:p>
            <a:pPr marL="573088" lvl="1" indent="-457200">
              <a:buFont typeface="Arial"/>
              <a:buChar char="•"/>
            </a:pPr>
            <a:r>
              <a:rPr lang="en-US" dirty="0" smtClean="0"/>
              <a:t>Influences: MIPS computer system, PlayStation, Nintendo</a:t>
            </a:r>
            <a:endParaRPr lang="en-US" dirty="0"/>
          </a:p>
        </p:txBody>
      </p:sp>
      <p:pic>
        <p:nvPicPr>
          <p:cNvPr id="7" name="Picture 6"/>
          <p:cNvPicPr>
            <a:picLocks noChangeAspect="1"/>
          </p:cNvPicPr>
          <p:nvPr/>
        </p:nvPicPr>
        <p:blipFill>
          <a:blip r:embed="rId3"/>
          <a:stretch>
            <a:fillRect/>
          </a:stretch>
        </p:blipFill>
        <p:spPr>
          <a:xfrm>
            <a:off x="381000" y="3962400"/>
            <a:ext cx="3797300" cy="2527300"/>
          </a:xfrm>
          <a:prstGeom prst="rect">
            <a:avLst/>
          </a:prstGeom>
        </p:spPr>
      </p:pic>
      <p:pic>
        <p:nvPicPr>
          <p:cNvPr id="8" name="Picture 7"/>
          <p:cNvPicPr>
            <a:picLocks noChangeAspect="1"/>
          </p:cNvPicPr>
          <p:nvPr/>
        </p:nvPicPr>
        <p:blipFill>
          <a:blip r:embed="rId4"/>
          <a:stretch>
            <a:fillRect/>
          </a:stretch>
        </p:blipFill>
        <p:spPr>
          <a:xfrm>
            <a:off x="4495800" y="3962400"/>
            <a:ext cx="4447048" cy="2120900"/>
          </a:xfrm>
          <a:prstGeom prst="rect">
            <a:avLst/>
          </a:prstGeom>
        </p:spPr>
      </p:pic>
      <p:sp>
        <p:nvSpPr>
          <p:cNvPr id="11" name="AutoShape 10" descr="data:image/jpeg;base64,/9j/4AAQSkZJRgABAQAAAQABAAD/2wCEAAkGBhQSERUUExQVFRUVGBgaGRgXGBoaGRsYGxoaGRgeHRscHSYgGBwjGhgZHy8gJCcpLCwsFyAxNTAqNSYrLCkBCQoKDgwOGg8PGiwkHyQsLCwpLCwsKSwsKSksLCksKSksLCksLCwsKSwsKSksKSkpLCwpLCksLCwsLCwsLCwsKf/AABEIAMABBwMBIgACEQEDEQH/xAAcAAACAgMBAQAAAAAAAAAAAAAFBgMEAgcIAAH/xABNEAACAQIEBAMEBwQGBggHAAABAhEDIQAEEjEFIkFRBhNhBzJxgRQjQlKRobEzYnLBNUOCs9HwkqKywuHxFSQ0VGNzg5MWFyVTdKPS/8QAGgEAAwEBAQEAAAAAAAAAAAAAAQIDBAAFBv/EACgRAAICAgICAgICAgMAAAAAAAABAhEDIRIxE0EEUSIyYXEUQpGhsf/aAAwDAQACEQMRAD8AfvbAf/o2b/hT+9p45w4Vx8UQVZVYSDBBIn5HHSntXA/6IzeoSNC9Qv20i59Y+O2OYstlqbUWLI7VC0IQ6gbSZU8xtN9sJJJ9lINroZF8d0pnyqak2OkMs3+eLH/xrl3ULUp6gJIGsi/xAHrgJV8Po9VUpUsxDJqiUdyd5gEcsYHZfhgaiz6Kx0kCQF0A9idwcSeKDK+Wa9jg/i3JNSaj5bolQrq0vqhZGqCTMxOFiu+XFSoKTMaR1BDUjXpOxIFpG8DGdPw4pcLpzA5NX7KT/oj7PriEcEU0qT6ml20keUxAHcEWc+gvjo44x0jvJN7YR4HxVUo6HZZFRCvoonVcesYt5XOipn6emCB1HXrhTzGTVdcVJKmANLAsOpv7sdjgp4G/7Yn9r9DhpQq2KpW6Z1dwe2Xo/wDlp/sjF3FPhX7Gl/5af7Ixbx5orI6YBBBEgyCD1HXC74BBpUKmVc82UrPSHfyiddEkeqMB/ZwxZfb5nC1Wf6PxdT9jPUdPoK2Xll/0qbt/oDFMe40c+wJ42ymvNMYB5V3+GF1+FD7v8sNnihj9Jf4L+mBJnGdtmmK0AK+TKgkahAOzH/HGOVpkgEk7A3+WC+b91vgcUMpSlV+X8sG9BokzuWDuiILtVYfjTYfp+mKnhuqlXNMxA0lXK/w6l0/6sYL57IMn1gsafntPqtJo/M4G+DeEnUIn9kP9zDprgD/YMcLydNqSk93H4Ow/liw3DE6H9MS5DhThCNJkVKg2/eJ/QjE7cLf7pxn3ZWwc3Cx0OK9fh5KMovqUj8QRgq3Dn7HGP0JwZ9epGCmwoocBqsaVM/uLPaQIP6YYcvmDGFzgPD6lNCrKRFWrE/dLkqfmDg1SVhuDhZrYUXsxmrH4YC1xrgg6XWSrdibfMHYjqMW81U5D8MVKCzhFo5lnJ5+SFcaXOwJsx/dOzW6bjrg1QrnAr6KrLpZQymJBEi1xb44kpZSoqgU6k3J+tl7HpqENHaSxwdMUNVuJCmjO5CoilmJ2CqJJ+QBwLzviHKVaMVq1EUqwdYqsKeoDlezwbSOnUYpcbWvVy+ZoCgxapQqqjK6MrOyFQOYqy3PUH4417xnMUKop0q2YTLVqDZgPSqCozKz1FIGqmjKTCjY9sasOFS2Sm6ehiPiBqKilSzWRrU1ACM+ZpKQuyqeaWKqANXXvitkfELKFU1MhpAuPpdE9tuYetz+GFXMZfLNEZzLW7U8wJ/8A04gfJUIA+lZb5rXU/OaONixxa2hLSembYXjmS/73lf8A3qf/APWPY0vmPIQT59J7xFMVCfjemo/PH3Cf4sf5Bzkb99rhjg+bsDyLvt+0THNOQoTl2MUvfFzq8zp1HLp+N8dM+1evo4RmzJH1YEgTu6rt6zHzxzbwrP0Bk3pvVqrU8xWVAAaRErJN51ABotvGNsuiEGXcjl0rVX1rk6IUC1Q1EQk8sqVJJIid4vgOKITUp0PBI1AnSYMAjv6YZx4ro/THrfSaxDU9PmeVTVyZuCglVEDphep8VUIyzPNIlRtsLxO3TE/y+h3R8UjspJXcsZjt/wAMZh6YVZRf/cIk9fhiQcWohpVmECB3/IdcVm4ghEaj0HujBVnWijmq0ggDSJmNUj/E4LeCD/1xPg36YFVipBIY6j3AH6bYPeE6dMZyloYtZpldMW/PDz/Vgj+x1Jw0/VU/4E/2Ri1OKHDz9Wn8C/7Ixa8y18eTYzifcq3L8z+uAPj3Kscr51MTVyjpmE7/AFZmoP7VI1F+eKPiLxtTo0cxTovGYpggAoYDFQ/UQYVpjCD/APNLPdalMjqGppcdcbfi/FnlXKNGfNmjjexzz9Ra7+dTOpKio6HurKCMVjkjgb7Ns1NM5ZxzrNan2NB2iBf7DgiLxIw8NlMefmi4TcWb4STimhQzuTOhrdD+mIuFZKwnsn6rhnz+VHlvb7J/TFDh9CFHwT9VxJyHJvEdDTl65jYV+vdYwq5eoy0QgZgpVSQCQDYC4GHPxkIydaOuv4HffCSp5B6KB+WNOP8AUl7LGTrnzawk7o2/3kAP+shwP4pxCnRvVdVmYBuSPgJx7jnGUygaq3vMgCr1ZlJIHwh7nGq+IcSetUapVaWb4AR0HyxoxwvYWNeZ8erP1dIQPv8AX5A4t8E9owDaa1NQpi6EyDIuQdwI6XtjXVyN8Zu0XxfxJqhEzoTJcQSsoemwdTMMu1rH/li0E640N4d8WVso/wBW3ISpdDBBAN99jE3GN48J4nTr0lq0jKOJE7juD2I2OMeWDh/RZOzPMIApLGALk7CB39MU6fHqCmNYJHb8sFM7lDUpOi3LqygE9WED8yMI9fglagyeagWHQGCpg61A2MiZBHcEYzTVlI09Nj9l6utQy8w1KLXiTF42ib4u0kxHTzJl4ix/EETiLKZwNUZZEqASPjtiGwBNVtjmjx3Uniec/wDyKv5NGOl6JvHwxy54qq6s7mTJM16tyIPvt06Y9D4S2yOQHE+uPjHGM4+E49JIieJx7GJx7BAdVe2If/Rs3P3U9f62njmGhkx5BqalLatOiCTFuaZ2x1L7U6LPwnNKiuzFBAT3jzpMfL8sc10ctWTKMGWuq+aLG1PVA3UjVq9dsdJ0TirKlLJKWILKsCZ8tj+W4+ePj8PGlGkQ8j9m4gAwDtDT6E9sGWqxmMwajV1PlkGaiiobLZyWGtf3VkxiKgXH0TW1bRqJVS4RVAaT5bM8J0JJCie+EUmV4oDUOGSHPPyG0UyRv9r7nzxYrcHEGBV5So/Ykb9+a3oOuCOTLsMyyrWaXuy1RA5j75g+YfUb4JZzL1JqB6eZEVEkVMwg3AjUYEkzZtgDjnN2LQo53hxpiSKgvHMhUfn19MEvCmZWk/mlKjlOikBRIO50n+WC+Q4CMxSIiq1RswaVNfNDKOTV1gOZ+1IEYkGVaidBAUDZYZQO95bVJ9cMmpfiycnx2jY/CPbGrBVOWIAAEiuh2EbFRgjxX2jqyKlDlqOygtUAK00m5I2Y7iPWcarJUiWWlC7ygP6jrinLO2zKOml4t6wTP4Yk/jwbpAWWSVs2h4g8NJnKvnJmgtommKJEWFyAZb4mYgTYYDv4bzqCKWcpsosAcvS1R8kafjOEtDWo1A2WevqJHIFchyTYHTEz+OD1HxdmHY0xl6xccrKzgEHsQxBv2weDhqLCpcu0WMzl61FabVc1V81SNSJQp0/qi0NoqBd9PNpIFxjYvgyjU8gVGquaDyaC1ChcITMs4AMm/L9kfkg0c/nf+4BrbN5O3zfbHvpObp028vJvSgG9KoiHv/VtqI9BiOSCnq0UjJr0bT4nUAQibsGAi8mDbAulmqaaVeoiNy8rMqkwR0JvjT+Z8f5txSl3EKVJpvp8y+781mG1xNzjAeMjp0VRWYrzR5ywJ7CDeMR/wn9lPN6NseN/EVE0alEVAXvYAkcwYrzAaZMHr8cK+Rr6lcdo/QYRa3iuP2aMDqmHIqAwDMoUA263jti2fHWnURSPOQSbKLCLKqLA9Bh18dx0jlNdkHtG4hqzS0z7tNBFti1z8emFOTP6YueJOJ/SMy1RQQG0wDcwFAwdyyihTAZCWjsDBxdvhFFIR52L2W4VVYcqsfkcTDwxmD9iPnhiyPit1MEBkYxOmCCN79en44MZ3xGlMAsCZ2A3OJyyzTpI0Rw42uxDzXh+rSQs0ACOvfGwvZfxvRlnpnpUlf7SiR+QPzwv8Z40leg4CMpAm5wwez2iKeVh/Il21fWVCrwyrogg7EDtMzbCzk5Y3yROSUZaNgcI4sHfSN1In8j/ADxT8WZYecI+29Im8y30nLj5QquI9MYUqtDKM1SpWQIQDzEazHS0ajymIxQ4ln3TLUK1Vkqq1ZG8ykSZGutWgBgIiVETby4xlSrYPYzZrMMF3i3UD/EYSsx4jWjmM05qaahpimjMBp1Jo+WwO+CCeLadQqNNWCOy2M7e9+mBtfwk+ZepUV2QM7Ebg36WOwB/LEoJR/YZ76GPwn4pYsVzTy7VFVAqDY2MlBG5FzjQnHqmrNV2Gxq1D+LnG7Mr4aqrVViVswNp36fnGNHcUpkVqoO4qOD8Qxxu+Lxt0Qn/ACVicYYyOMYxuJM+49jHH3HAs6w9q2balwnNOtmVUg/+qg/njnJfHOa1XqSIvIB/XHQ3tk/oXN/w0/72njlem5DT/nbBcU1sSMmmFqninM3+uePjitUz5YS12ncxigd8S6bCSB8d/wAOmOUUFu2GuC10UMHAOrSQSY0ncxDAHtfB6rnMuy1C5y4LkGAJ92BpH1mxi8+t8LfCvCWarVAlPLVqhKq0KjDkf3GkxCnoxscTcZ8IZqgQj5WtTJIuUYgyLAMJDH4E4k4K7sbloYFRRll0xpbMOy6RAjy1WwkwJkYgFTvf43+WI8uPJylBKoKP5lRtLAq2kgAEAiSJnbHx8wNgyzBsTfDwohlTcj5ma2toAhV6Dqe5x9VgL9/+eIkWBMwD1Pc/E2xjVe25jubD8OuHtLoSm+whkM1prU9K631rpQWLHUIF7Ce5xZzOSqGhVzlVQztUpUqeoTTQBm17CHF1pxJszE9MY8H4a9KrSY02ADqxJUiwv13wTzHCqlbKHLIUWo9U1JJgEBQQJjcQfjjPkf5GjEkkY8P8TUnSlSVHY1ARoQsrqU30FLidxZhANhgvnOFCFqeZVKqBALaTy3AZfvHrB2wt5fwBVpvrbN5VIaZFU6heDEAXvFsMNXPqvm0VdakUtQcTGqbreBteRPbEJQp2i6dmqqFfmPxP5k74KZLKB6dZiASpUKeo7/DApaDIoZgQraoPeDf9cT8NqA1zLaYU9jLRGxt8ztjdf4mXi+TC2SpyvSwG49eh64kqKYtPwHw69hiDI5ymiFWbmEL9oiwuQwkb+uLuV4gkuoRqjMpVFVwPrCRpIGoa+oi++2Fbvo6mmTcN8PUKmXptYVNbE6Te11B3tEH5nDHTylI0offC5kMqaL1Ecy9JrxsC+kkCd4CgTGI+L1nYQjQZ/HGDJBudNnr4ZpQToL8M4PRqtyywU3PQemLfijgaMF0gDSpBna/+fzwqZOnm6ZVqbC24giflF8e4xx7Nk6agIF+UAgmO8icd4pcrTLeWHGmiXiPh/wAnLs5KkmBbYAkTfGPhvKlhUqous0oVgNtDHSpncHUQBAOCfAq/mBhUdkARjGgvICkt1EQBj74ez7UHzd/fooRIjmRmYWv0U/5GKY/yuMjDnaW4h9s9TDhKudZXpQrSjsuse+RopgEEkiZ67YJ5mtSzmqklaksuK1y1hTpstU6YAWffgHaSbzjXi5cna+CfD+G1AQ6nSwMgzEHCvGmiPMesj4Zy6qCM3TJE9BF/gxOw7YL5WvSpgL51IgdSSLyOkYVXbSomB5nQbK/2gOyncDpti4giAemIvFFh8jDmd4vTAP8A1inTMrpY3uDJibHYWPfGs8z4SDea7VMowLO5IqNquSRpAWAST7sm53w4pUWehHXFPxOyiiDAHOswIsAxxTGuGkHne2JgyFPyyFyaFuWWOsm0CwOlacm533jH3PcHy7qrUqIVYCsBAZTvLam69CDFsHeIeFKyCifMpfW80cxIXSrD7I+8NsVOKs61mksVcASX1ggdQYjfoO/rhnN2qKwpro1nncsablTuP8jHsNPEeFK+mm5Ar6QxA2QHofWIt0nHsa1kXsi8Ur0b89sCg8GzYJgaad9/62njmCpw1lYFedOjgGPgQdj6HHXvibhdLM5WpRrFhTcAMVMEQwIix6gbg4Qcz4YQTTo18sgAhW+jMKqi27U3RCbXI0gztgznx0QjGzR3DeB1KlRKdNAGZgA7yEn1MQP+WHen7Dc0R/2nJluqKZYHtcAYdDknZWoPnKIYgBaq0jTJeRNkrkmVt9n44gqezmoFb/raMSbatQA7xPmNPxJ+BxHzU6ZTgi7k+AZ+ll1pVaSVBTpJTpuk06qBe1Sk+qLTFtrziUcbzCIFrmuQBBKhUJjqW8sz8ZGAdDJ1aFUI1byNRCpWHmCk7E2XUgGhzfdADgnnfD3FDy/SBUTVIDVKkjoOYgTHwGFk17Y0YK+wdX8RcJa9TzHabaqqtAjv29AMCs9xXJNdKNRx6UzUHz5J/PBnN8L4jRcCrXfyjfzKYeqqx0I1hx8kOMuG+EKGYk089qYG+hVVvmGGoGfTC3FdFVig+5f9CvlszTcgUMk5g2mmqLPxqYI1EAZRmKApibuleg2mOvl0KbuxkYbf/gDLoJr5qt/arKn64hbKcKpqS1UOobQSXeoNREgHQDeAT8sL5F6TDxxL2wJnfB71PrcuTUBFifJM9/fVaiG8XAOFnP8AC6lJiKlCqNMSRSZ1mLQygjruDjYVXxnksuvl0EZl7U00rPxcrP4Yqn2iUx7mXYfFlX8wDjoynfRJqPoScqlRwQlCtEixpsBuPSBa9+0YtVcnVy1J8w9NgllI0o4ALgAkFxM2EHaeuGPMe0F2H1VJU/jYv/s6cfOL5nMZvJBStJjUqKGUo0aV5pPMTOoL1wZSlf5dHLrQj5fxhTpEkZc1JmAyUkSYgcml5v0BE/PFTidWpneSnSp03VdbqtIAkmBaFnSJNv1ix6t7OazQfMpII2CHf46gdwd8EuG+z6lQYVc3XaubaadNWF5tqIMntYqN7kA40Y4/RJtf7M1bQ4TX8zQKbueyAtfb7Mx88Pfh/wAGvlK6VsyyqyXFJWl1eDp1MDAYQWAk3A2xsXOZll5Qoo9AJ5gBIto22IJPNZh1XADN8MWoxbUAQCDv7sg2ABhb7TH1ZxqjjvbJObFzxVRKVVqfZr0wrR9+nyyfiI/LACk/PpbphsqZgVCykSb8m8kDS0epXZiYBTbCzxPhsD7y9GvtuDe8R/PGfPgafJGzBlTXEIwQOVv54o5mg7MogFmIAFrkm3/PA2hVYWD4Y/DvDDU8usrHUpYENs0+6R93YiDv3xl4Sr8S88taYycE4QKNMIQrsdRZioPvCCLyYi3rc9cUF+hPWrsysisqUyiW0FIZjOk6tU72sThv4fw5Sl3CsRcaSSJ6Hbb0xjS8J0WpilUq1iuqSECIjMRYsCG1RuL9u2M2NuLbZKbUgdw/hnDoBXURudVS/wAyNhg5TzvDEUQtKYn3lLdN7kn8MSZDwRkKQtlkdvvVZcn46p/LBfKUkorFKnSpD9xFX8xjnT9sSgVQ8U5N200su1Vh1Sg5/wBY0wB+OK/E+OVNULkARa71KI/EamI/0cT8T8aZakQKuZTUTAUMWJPSyzHzwj+LPGlWhmatFKaAo0S0ncA9CI374Kg/SGSS2MWf4jVWi7ihl00IzmAG90Eke4v88I/F+KM+X1PBmptEDZpj0xhwrxLXzTZhajDT9FrEKogTAHx2JG/XA6oiLl15ZmoJixPK3WO+L44V2TlWqJON+JKlbyhWqsqqkLpgAakCrZR6C5M26Yj4QHp8hY1PuFoKmp0gXtYi5vOA3HHml290AAdARGLHA8wiimAwBkSLzq1Afpiso/jofHp7LCay7VFANW88uomSJsLt/KMfMUKNUV1dFOlgZHTYwb/AnHsdGNKmVcr2jqXxK9EZWocwUWkANRcwvvCJPxjGvavjLg1EGK1A+lNHf8IWMMvtfUng2bjfQnSf61Jt8MctUZNNt4kfaA/Lc/LFp41J2zDGTWkb2Htq4epKomZP8NKmo/1qgP5Yo5z22GYoZQkd6tSPyRT+uNT1MgaNTTyszICPLqCoZnuv2pE6bm+ClRCqhmRxbmtGk2MHtIM3wjxwRRW0OOf9r2YrU2Rsrl9LAggtUYEbG0jfAP8A+amfppSoI6U1TSoZUBbQLCWfVJAt3sMK1fOv9kD5XMYipUa1U2BJUiwW4PSwGGUIpdA2bazXifMkQ2ZqQTbmCfgVAP4YVs3l5bnlzeCxLG/xmJxjwnguarEtVyjVJtzEJA2sr6bTJseuD+W8DZhlEmmpgWLk/H3Qf1xFJRHaFcHQ0xY9f0/C+MslnnL1KMjytXmC27e4DP8AD09cbApezVIGrMMT1C0hHyJf+WIK3sxoUiarVBp2Z69ZaSaiZAgBYBHUNNsOquhBWUTialRLGFBY9lBY/gMMmby+RoEOc9l0ZRMUKP0n8GYsAYxL4hyZpVhpo5rNkBW8w1ky9CCJiY9bgRh1s5xku0B8hw5jzFY09Dy39dURgzlMl59PSHXTqOoowY7dCsifnbGXC+H6K2qpleH0tAJdWzDZiuJUheVrCGKk22BjFrM5jWRycxM6ACBF7FVsAxgCIuTflbDxwKb2TeTj0fctppwKZQMLa2AAVbAz2AGmY7zN8TnMhPt6TIGvoxkg9N1cw2kAFanwgYudFNWSPMZSfM1XuQZEmQNVNmHUg0xHpVrZkdZYG0XmwCM1uYzTKPaByHtjaoURuwrmswGIUjy2IB0DrvaJZpGll/8ATT1xXNJGIWRb0N1516+knp074hWq1NY95xLCD1gMeVb+9RfczzYzejTB1A7GVmBtBAuSfdpzt9vBqggfi+VDSsaSo5SSN1VHERYczt+PpgRmuM8plT5gkGRbWbMZJklt2BsGjSIJw1Zhmk6pK2N9RBHIP3R/VvgVnOGKT1EgSJEEwt4kmdTz8owzdoC0I/FkJgLs0b77SQfUXB+GHHw9l3R2A/Zt5RU94Qaj6DUYxUr8JlkIB0CVUGftaiLxOmO5nDHkMiVA5SABG3bttjKsfG6Lzyc6CK509utjaR3i98GeHZqWE7g4CU6XWB+c9u/5Ys8POlwPl8htjD8qCVSRXE70J3tO8VZqhnmpUsw6U/LpMFWI5lveJF/XGu62aaodTszsdyxn9cOvtqpRnkb71BPyZ1wi0hhoVxTG9nwvpIjp/K+H/wBo6zn2YbVKdFx80j9QcIFSCfl+uH/xcdYyVUj9pk6Rn1BI/nhZdo4E+DG+urjvlq/6LjBnnLj+P/dOIOHZny6lYraaDgf2igONqcI8JZXShFLS2lGJV6i82kXgNAxz0A1f9HptQfzTELIvBmZHx2j54oZQUGdPLLA6l3H7w+ONu1fZ5lnJ/bJBlStS+/7wb8Zv6YWvEXs9oZFFr03qudYXS5EXDNuqzuox3JV2FMQsiadKodJNdyTCKDHWZO9gTtj2LuR8MtzKKq0yYlzMnrA2gT+NtsewHnxJ7kFc60joL2urPB83v7i7ED+sTvjlzLFBTYtp1SALtq+IAt+Jx1D7YWjg2bJAPKljMftafY9N/ljlVK5ClehjoOnruPljYZU6GTgmdUVNVIkHQAZRV63iCZ6XN8FM1mPMEOAZ7SNvnc/LCtwioyEkKTI/ng7lKgZjyu7aW5b8oMS3KAxiO0XxjyYXKd2a4ZVGJE/CKR++vwiPzw2eHGAohBupYQYnexI+GBnD30sQGQLEkn3gZEaRGpmHqR1xfqtSUxIVyJV1EMd1KkGFk7zc3ucUlCWJ03ZLyqa0h5y1aw+GLtHMiRthFHGihAlGuqxrBaYBJKkiFM2IJFrgYOZTMllLaTCRqIuom6ywsJF8JVjWOFGsO+MOLcFTPZerlnYor6DqABI0sDYGx7fPAnL5yfXBjIcSVGGplAnqQLR3wVGmC66NXcU4LQoZlqFHKZ/OvTIUyy06LW3DJT1EbDcdcOXEKn0gakyrq4peWPNY+VTdUgagCdQDQCZvGFHi2QpV6rjMcYdwC3KjU0EdAFDSx6cqH0nDJ4c4KMrR8umavNeHklSRchdIAJgEgiRp7TjTGKvQuTNOe5uzDh3CRRkAl61Vy9Rwq6mqG5gfY0mygzcjoGxPnKopLCmGP/27hQRpHl6rkkEqAZIBdu+LFfMeWscskdW0qF7aiPdgGH3ChjMm67xLOa2O5mbEFSSSBLKDKOwIFraNI3fGyETIyvXrhWBWBb7BlSVOoBZvFmWYJJZj2xayjCQ22uVA/AKe5BWqvYWxSpU5YM5VrgwSIMG55YsIAEe8wC9MW6MMCCeVRpAi4Yal90HcMlMXPX8bNConSodPnNH1bKxQyeVgAbKQBd6m56fHFrItpASIMLpBKiSoKECATc0SN/teuKlKotVSzn3lKqLGFPOk7KPfqd/cxHRzDA6mP7Mk6RJvKVb6Vj7VT8D2wj6GChqa+XRaPegzp93djsTrO3XFerQtIYRsRJMSQSeUAABoXfocZjM6xKqF3mYEAEqwGosdgx+eMTTQSKmomJJAJB3DDmKgc+si32MTHBb0wtVZ90Lqn1Vr7v8AdYkegwcymY1pqEExe8gQImAD6b4ocQpM1MMDAVhtBADjqVSLBwv9jEXCX8uJkzM7kWKgX1D7J7dMc1aO6CWbzbUlJIt2g9wPu+uJODZg1AjkASNUDa4xQbOJUlV3KtvA27AkzBOL/AaGmmqzJRFW+9gBPxx53y+ki+L2KfttozWyr96Lr+Dlv97Guae0DG1vbJQnK5Wp2dk+RSf93GqCsTeBhMf6oo+zJH073J6Y2PxrJPVyXDGpozn6No5RNxpO+w2O5wkcM8JZvM6TRy9Qq5gVCpWn/wC40LHrONqZjKvkshlqVRqbOhKSHIQnmYAHTLW7L3wMjqq7Ct6ESvwKpSR6tSFmmV0zLAllN45Rt3xtzh+aQqoV0YgKIVlOwjocax8RUM/mKTBKFUUxOr6pgXHQKCNRtPQbYVazVKUedQSQoA1DSRFr3F9t8aMODyq26ElJR6N+8Xzj0qRZBzSIBBI/l0wv57jBraadcKi6gdSqwK2MEAk9C3TGnvpGYczSFVR91C5HxgHDX4Hy2azFV6dQVTZdIeRfV3a+2F+T8V48TktnY5pyoe14Dlan9eLfeQj9Bj2LVLw7WUfsqo+En/HHsfJS+RJP9P8A09DhF/7DB7Zf6Fzf8NP+9p45UVsdV+2X+hc3/DT/AL6njlPH2R5KCtDP0dJBR1ckDWrkqEiCNDXLEwZ1gdNPb4uYWIDmCIOpRYT0J6x2jFJaaxOofC8n8sQE4AzYZ+ltBErUAjYw1trjf/N8X6PiMGVqArJsyzKCI2/wI+GAVfKMgDQVED3iAeYTYTMEYjp1GW+49RI/PAlFS7AmOmSpKRyt5yxq5Tq5euw1JY3EYvZilXyp82k+YorVEBgCQwA0sPe0kLqifhhBymcNN9S8p7rII+Bw25b2jVqqpTrOiqsKKoy9J6igkSbwzDqQJJjriax09HDTkcj5uWAqVGUAALq1ozwIJ1CIJ3iSTfAjjnhrKqj/AF7VG0qxFN2qMu88pBn1vbAnN+IzUfVUzFeoqhgoNmJ2WYKrTHukqCe0nfFjwzkWzWYcBQKA/aNKkW2AgCmWPQ6TEzOGjF2M3osezPwmGP0uqDCMPJU21MDPmE9UUiO09YU42XUzMCwva032MSehtM3kajPKZq2RQFimqcqqspEdo933SCPSehBgzNUqP7JMkWAhTPfQBDQbqoVd2ONsI0Z3Ih4nW6GIJMyNzIMBD7mwdqfSETrccEJM85I3uC0mYCt98yRHQ6m+wIkzVQ6iFDSwMAsCSJ1y/Qn7TNvq0/cOMEpLAVTuOkrMqbn1YTE3RASbnF0qJsyQjYQRYfVrYyCsLaxmUUdw9ToIgRJYgkKFAK31LqYCBeF5alJQSZPNiwaoCkhibLJUFRBWFkRuw5UYRoQMTvgNxBiSBIiOQb7gGxNhdVjrFzc4IQhV4uA+phfdRYiJ1DeFjS1UWH2RjPN0peJMEw256lSZLAG1VbgdBgNSUvLz72odvs6hsTNnPTBvNU4BVgGL6oPLP2xcmSOakO2/rgdBstcP4jINNRb3uUgbourlQTulXr1xY80Um3Bb3pIAkiNQlyx3ar0wMo0iuzHlMkDURpDLUMnl+zWb8MEtKNEctRLEggCOam/uAkkmTc4nIZGNYFw6y1125jcQxNyAIaoR/ZGKfDc4KRaFUoxXSV0gqWWbgK364lzlfQdtwegmSGa5aWFlGBuUTQ9RX9zXKsZBCyVncExq2A6YCQWwi1INV1aiNEiJOxF+g30j4YJcHrXPwt8JwJDgMwK3Mfd3gDe/fvivwnxNQDuupiRIsp6GMed8tN0aMPscuLeHaWeoU6dfXoSpr5CFMhWWJINuadumMODeBsnljqp0FLbaqv1pHw1yoPqAMY8N8WZfSFLMDPVDA9TjGv47y6tpTU97kKQo+ZEn5DGBua0XpB5p69LD0HQYAcZNOtXo0WViE11GYEqFOkoq61MhzqJ9I6zjJuI1KsFSQsSbaSR+M7dPXFfI5+isnQdXWIE23joLzE/4YlF07G9AnN5V6eVNTMP5VQVI106jT5fT3n5nj1wOXxZWproTOK6jbz6Iqal7ai739D6ROCXF/CeYrtrWuKikz5NaCn7sKAEBg7gTfcYF8L4TXya1C/D0qFTrNQKlQqvprLEARNsexiWNwtNN/XRlk5X1os0s1VqAmnkMixIGp2pogIYSCAUUnr7pw4+Asgo1s2XFCqpAdQxZBA1DSWZtIM7LpnrgNw32rI6FcwmpLQpQbfK34RtgT4Z4znyav0Ma6XmambMENpkQNdViCxCgWUsfS+Blw5OLvX9sCnHrs27wjORTAZSIn8JMb32jHsL+b8TLSQcysQF1OZRNVpib3O388ex43kyejV4k9k/tl/oXN/w0/wC+p45Tx1Z7Zf6Fzf8ADT/vaeOU5x7hjR8x6MfYx4Y449j6XMRNu3THzGdMSY7kDHHH05lvvHEeo4a38GKl6lQ/gFH54sJ4XpaQw0kG4OomfwN74JwqrWepopjuFAHUk9e5uMbs4DwxMrRWmnKqyzvPvNA1EmZiFvGwURhQ4H4a11UVQFuGJiBAv8yYgfHDtmKDUwGMgAzBU+X3nULxyAkkEaFY9RiuNISTJK2dRTeQQCIi4AgHVPLIGkWHMSqbapoV653iLnf7wOr/AEkJFRxOlmKjpA9UAAIBICiw3qJpGvUR9pUGqowmNTKvS1CtsAoInltebiFE7tJ1EG+po2GNSSIsyABliBF/2kXIMkvEFYmS3ViFFmIxarEgnVcy2rzbHVu2uLBohnYWICp1IxV88IBzAQN1GrSA2/NOtQbKD7zHVPKMBM7xnWwUEIGhRTm4UHUBczpkTfcnewGC9AQXz2bgnUzHe7CDBA1EgC5bttGlfvYCM5qOpuTqMDrGqnvBHNMyY3OKFRGfTJgAiASI6X9bHfE2VJB6FeU7D4mCRA2FsGtBsLLTMw07kX9UA+1HcdcFstnQTrBAKcwAPrSqf1az9t+vXArzgBKNBIBAkC4loIBHSmMSGirFFDWaxuAN6lPqxtHl4UYvsktqf7UpcdxUom7sT9lOmLHD81pBWNUy2kSZBCP9kBTZn3PTAsKQSEBhRrm5uFp1Nwo6q+JHaHDM3uNp36Bnp7Mx+y6dMK16CmHKqA+7aLQDHMJXZP3RFz3wu1KjLUVgINQKpn7phKm0mZHfBnJZnX7xOluadxJVWjoo5vNO3fFPimVNwoMJqKsLrpYyRaFszdZ2wq+jmYnMooIWZIkTI3Gtl3gmQfenbCZwGqWLvSp1m0LqqFVD6VncwYAnDvVpCpSJJXUokDfTpiY7jfsBhq9mvBk8rVSphVZy1UnS2utuE21LTQaXF7kgd5yZ17K42QcO9mddkRqrxqAJSQCvoYkEjrBjFqt4Hp0WUaijQZCkEn5kSOux74e61RqVPUYIUy25hBJMdWJiI/e9MKnH8m1VhV8r3jsYWppixYgye0WgHqcedlj7NEJNn3L5FEAUbdiZnvvvjDP8JLUwKZC6SCLwo9do29MeyPD2EGnQCuJGuoxIUbSqyZt6jF6tkEUA5hzUO4BsP7NNbH5zjE2WAvlUkVqrs1aOao5JWiNO7M3WOwk9h0xr7iHtiZqjr5StQMqFVnpll2Mspm46W3x99qHjoZxhksr+xRpdrAOy7RFgi3+Jv0GNbPQi2N2LDq5dk5THxPFvCYU/9H1labzXqOvyHmL16Hp3wUz3tMolUWlsogBk0Ig7Ii2HTaB8cawFP/M/8MQ6vTF5w8nbf/IsHx6Q+UOKNXUO9RXe+8Wk9ALLt0GPYR6bHvj2Mz+K70zUvk0ujqD2y/0Lm/4af99Txynjqz2y/wBC5v8Ahp/31PHKc49E809OPs3xjj044Nn3riSg0OpvYjax3xGMZIbj44442HnBwxGk/WPJnnqVCPzM/pgwOJUXylNKFJUbV75TTCyQSYAJ32npjLL8TytKmAvC3epfmdkpoTf7IJIExbA53c0frIpndihMqBMBW6dJm9sTniU2m/QydDTkcp5MBWVmcAg7E8pPX3QOZitpCaTM4yq557kMFhYKkEskHU3mEmWCoQSGs7sFMxGFPhPHaCzT1F/3rtERY95gLYyAThhy3EKdVpV11GwYnnaJYCoeoDA1nmZ0qPTG+Di1ohKMuz7mxUUnUtMETq6xHPpe9wLVKlQSNlMRAH5l4JaTYNJY3OqJJiwJDTNiusDlg4LV6hUcqkQQACOYAjWode7kea8bjQvXCf4o4i4UU1IVqljAuVvrmOpJv3n4Q7lSsRK3QNz/ABZ3hyD5UhZ+A5YQSYA2nbpBkmnSzOk6lTYgl2IXbvN8QlGUjnBeYCmwiJ2Fz88ZFmsXftyLAm9hcGcY3Js0pJDa2VVl1KdICkgSNgpAMAqfsHvv+P1MtpC9ZtNv3B9qf5Y9wKqXpPTcDVoJAmRo0PGx0gy87de+DGWy+lio3BmxI+0/Zx9z8sbIy5IztULtEgCQLgW2gnSAZtflY4JUGHNJ0uAxUcxnTpuCtvfot+OJcpkm8uWDGCJs/agD17k4xpUGq6VcagumZFQwCyk/a71j+JwzAS/QYgsZvHMV21uv2ibaaqdMRs0wmkjUszfcojfYUfapNjAvVpFgwJGgkMOXTKCJAuQGpflggc6oU1GAPMSCRNtQcRrb7lcj5YDCVZAqCGEKxENG2tgPeLH3aq4v/TQ1Ih50EQDvd1k3bbmLCw6egwObMUoAWVJEE330lOgA96gvXriWlnF1GmIkmBaJDtq6EttUHUbYVhJeFUkYspJBuDB3MS8g3jUSQdrwMXeA+L6uTdMvR0srtqClHYkNy/YlhyqDAvbbfC/l8tVp5kywlxKkHfSOb8NwTsR3w6+HeN5fLnW6B6ziVqBQagEXWZ5Rc39TM4y/I1GymPseMlxOtUT62l5bTYGLge6SATpnfTJjucQ5rNU0P1jAt23P4DYfHCtxvxqQJL+Us2g85MbTuT/DGEriXjVmtRETMu4k36gd/Uz8MeJkbm7kb4Y36Ng8W8XimpaVooOrEFjeBHx7AE3xrPxt7RSValQ1BnA1VSTq09QAeZT6kgx0G+Fzjufdk11GLtYAsSeswPT02wr16zMSzbkyTi/x8Sf5HZahr2S080ykx1tNsZHNk7j/AD8/8cVumPFsbqM9lqrVULa7fCIGKwx8nHg2OSASGBj2I8ex1HHVHthpluDZsASdKf3tM45RdSLHfHYPj1CeH1wskwsRMnnWwgE/ljQfiHgasKa1KRSrVuHCkEKACdVNbE3AtcSSdowW6ZNKzXIGPHBnjnhWtluZhqpnaoslfSeqn0OA2GAenGQ3xhj6Mccbm4VT4rUSMvVoZekjGXRTJO92degPTArOq1Oi9N3auNR1bEVGDGCBbVEmCdp9cRLweho15nPABjJptUIYdP2VMi9sU6fEaKUh5XuS2nVawa5ve+/+GClYxHTqFiPqyi+sT8gMEczklK3EjFChmy7Ce9oiPyGDVX3dsYc7amej8aNw2Kx4tVo1YR6gEHlW+5BNja8DGOezLVnNRwVQJGmb2F7C1/jiatSjzqhWQqEAmQAY/Mjt1xV4VSzB5lplgYu/Kvewi/xxqxzbirMWVJTdEOWp6x9VRYL1YCLfI7TGKvFsmcvWZWKyu/lsrQT9kte9jIw7ZfI1WEsqX6AkgfOMBeMeFaaMatesEDmy9T0t1I9emHskB6XiBVKMF5hKntpNmj1I74deF+JVhipBVwTE3BirEgCxl8KFU5SmOVi/wB/W2IquZ8yn9WCgB73PfbFYT4aBx5GyeH+Uy6dS3b028ygOqjsTjFsmio5DA8n/AIduTV3/APDH4410OM1aSoquQd+/UHffcD8MX8n4xqBSrEwRBv8Au6bT6Yos0WDwyrQ75PLUyqywuQu6DepXXsejDFZKC0vrKLqGjURqENqSlqBheztcYBU/GhAWabEBg0ywmH8yLCNyROJqvjWj0R/dAuzfcpr37qcP5I/Yvjl9Blc5ScguAtQkfwlm1SAbsTrDmP8AxDiH6BRXmkFgIK7R7oBgGZELOoi84DZ7xdSZAfKMaj1O58w/e/fF/TAqt4kpRyo5PNGqAACSd5JPSxwPJH7OWOX0GMzxYUHDBjUVAYUxbVqCxG0EgxJjFXMcYqCqGBAaqILbkgyw37Hr64FZnOvUVaY2YBnJUTO+8SABAAm+/W0+byzMgggFdv0/TGDNPn/RrxxUOy8zs5LMdRO7Hc/PEioou1gOpwv18hVg/WFvQTjGnwCoTzMI63JOMUfjc98jTL5PD0RcS4oHqTEovug7fH54HVH1GwAHYYzzeUKMReAd4xBjfGHFUjDLJzdsl0YxKnGGrGQbBOtH0KcZKY6bY8TjNcAJiXx7HiMfMcE6x9qCk8KzOkwdKX1af6xOsiPxxofK8Zqq9PVqrtRkhIYlkdb6n7RDddsdBeP6qLw+uaio6gLKv7p+sTex6+mNODxC4U+Xl2qLSXUWpWpqhOkGIBAsRt0wWk+xI/SEvxJxPOOQ7+ZRo1xrprOlGQ9r8w+OKVTw+vkeZTqmsy/tFSmQqCCffYgn5JHr3NZjO0M4582RE6BTMFFjrqtpm8ATOJT7OwyB0zdIIerapB7Qomd9hgJjSjTpiU9AiCQVB2kG/wAJ3xh5XY4aaPgevVohlq0yJYqhczpA1MwGyiO+A7+GcyIIpFlbZkhlPwZZGDYgSqcRysqz06jFQBppFaQN5LFoJJxC3HqSOWoUQgZSulj5kSI1amF23O1pwNzXBK1NdToQMeocBzDlglCqxWNQVGMTtMC04P8AB1+w94WzrVakHZBb5kk36/PDjUAjC14P4HVpa2qo1MmAA4INpmxwfzFSJx5+b9z1vjaxhvwlw5Xy51KGD1GNwDtAG/W2LXFsslABqjBVJgWk/AAXNu3bFf2f8ZUg0L6pYiRadyoPwg/M4b8/wsV6bIwkEfnuI9QYPyxeKpGDJK5M1rV8QMSVy9OHJhWcavno2n4m2FbOeGGeqxq1Xqt1Pr1gybA2xsenwBl1Uqa6dwXMF2HcEWRTgjlfByqAGMDsN/mcc8yQlWauyXhykhJKFiBJmWgbz22wKzSzVJAhSSbQFA6DT0ONq+NsqlDJsFChiVA+8QTDX3NrH441a567z+IOKRy80LxpkYpg7wfiP8/jjB8khNvynExzEbj8TiXJksTcQBsP8fkcEZOigeFzsSPjj3/RRiddvh/xwWKAdcfKDzPocLdjc39go5YaQpJKzO0XviSjk1+yo+d/1xfqU5mDHURiBswy9j6xg2LZPkaBK3EQT+tvyxNmsvaRuMV8vxCZG1sfTxDp+eAzrI6PPTaTB2jbtefxxmqLUqFELGoitCyQX0jUYbvpBIHXbriFKok3sdx/PFXPVTTqU8wlmV1b+0kFT+WBilTaDPcT1at2OofvX/PENWgH2HXp/hi/x6kq5lyg5GYOB2VwKgHyDRjPiJoMiPS5XJhkE2EetrHGvlaM7irBJ4cv3oPrb9cR1OFkbYI5iqTpvaPzEg4zq5J6cMykAxcetxcdY745Si+0c4yXTAL0SDGMZOGZssNOoEHezLfpN/nim6I3Tbt/xx3GL6Byku0B/Mx7BFuFqdjHobfrj2O8TO8q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2" descr="data:image/jpeg;base64,/9j/4AAQSkZJRgABAQAAAQABAAD/2wCEAAkGBhQSERUUExQVFRQVFxYYGBgWGBoXFxQaFxUXFxgZFBgaHCYeFxojGhcUHy8gIycpLCwsFx4xNTAqNSYrLCkBCQoKDgwOGg8PGiokHCQsLCwpLCwsKSksLCwsLCksLCwsKSwsLCksLCkpLCksKSwsKSwpKSksKSkpLCw1KTUsLP/AABEIAQMAwgMBIgACEQEDEQH/xAAcAAABBQEBAQAAAAAAAAAAAAADAAIEBQYBBwj/xABGEAABAwIDBAcFBQUFCAMAAAABAAIRAyEEEjEFQVFxBhMiYYGRsTKhwdHwI0JScuEUM2KCkiRDU2OiBxUWNHOywvFUg9L/xAAaAQACAwEBAAAAAAAAAAAAAAACAwABBAUG/8QALREAAgIBAwMDAgUFAAAAAAAAAAECEQMSITEEE0EiMlFhsTRCcYGhFDNSgpH/2gAMAwEAAhEDEQA/AMJstg6msSBAFPUTH2o37t61WHpsLx7J8lldlOHVV5/DTvf/ABm24QtVhywuE5TfuTJeTPi4J1GO0BpAQ9qH7B/5Pkn0o7UaQNNPBB2x/wAvU/J8kiXBqgtTopOmwmgw8HM97Qm9E6sYvBX3UiRyqvb8YupHShs4AO49SeUQFlNh1i3GYY8MRR8utas6jqQ1TUG0e7baZLY748LiF4TixGYcHH1Xv+06czz+N14dtyhGIrtI0qv/AO4o8L9TKyrYlYY3MfW9cxFfqto0Xm0vafB8G3d2k3An2e9rfSFE6SD924Ekgt13EXAHcIC6/UrVBMxYnWx688SAd47l2vQbUYQRY2IUHA7VZlZMyWNdEE2c2VOGJblGUE+C8nKE8HU3BXGXP0OjF6o/VGc2ZiThqxpP9lx7J52EcAY81r62GZiKLqVQS1zSDyI1HAjjxCzO36LarLAh7bi2o3hH6L7aLhkd7bLHiRpP1wW+Lr0kfz/0zuzKr8NVfg6hl9KTS/zGOl1zy/8AILQ0thirTaQezJbldchh9ppPEG44WROnWwDWptxFH9/R7TY++22ZvfxHeI3qi6L9OOsxGQ0y2m8XMzlP3TppJcPHuRtNptAxeiS/gq62z3UK/Vu1aRB/EJs4eS1+BeOuAkTlzHuENiU/pNswPDI/eM0dxuIaec27+ap8DXc6sTackREezAC5HU+i2drV3cd/Bhul3/O1uYPmFE2VT+2BnfKldLQf2t88GTHeFB2UPt28Jj3Lr4neJP6HKw/iF+ptKHaLjJEu0nuCNSpGR2jr3fJR2UqbXOAIcAbGCJsESmKci48yE6HtK6v+9L9SY0W75Hqk83PNcZEW0kLj9/NDIzo1ODZ9mz8rfQJKTgmfZs/K30CSGizxWjUiOYnv7Q1hbehXZmEkeP6rFYVouTNoP+tgW1w+IbmE2vvBW6ZgwrYmUyO1ERAiEHbB/s1T8nyRmPBzRpAQNsf8tU/6fyWeXBuxe5EDbbZ2YO5rD5PWGw1TLVpu/DUpnye0r0PF0AdlvkSRTdHAQ4m43rEbIwRrOdTAPaAkjRomb+5Ji9KbDlC8jR79jsYwEy4CNb6EiYWArdGadbEVKry4te6cunmddbq0LzUdmdrAnhYR6BWWGwywzyyv0m+GFV6iuw/Rug0ACky2lifih4zohQqCHUhxsXAz4FaZlAJxpjcl9zJ/kx3ah8IzVCg2iACyQAANZAAgDvVvsypTfdhE3tMEWO5N2lhszbarGYqs+m+RIcNCLI4Z58PcRPp4+NjdYjCDISQLA+Cye1MIWPFelx7QHmZ5qxw3S0VaLmPADy0tm/akEWvYqqcwZS0Pff8AiMeN1pjUomWWzNbszE9bTABIzAEepHivN+lmHp4XGPYyW062Vz8ojJf7RlMzBnXuzQtThtpFgHteBj0VFitmUnOzEQROpE3O8m6dFpOxcrkqNDsbGMbRFSo9s3ytd7bpMMLr65QJ5KDhoNdxzQe0SQQdTu8VCOPpNaAXU7byRNvFCbtykCSHtJ7pJ9yyZ8DzKjVhzrHFoz3THDF2KcWguGVl4vNxHfuUHZGEcMSyxyggzHC609batJxktLjxyfNcG1G7mEcwB8Vqx45RgoV4M6ypT12T61btE5XGTuGm6Bfu96C2tcdh+v4f1UY7UO5vmUmY17jEN96aoSSAnkjOTkWQPqE1515plAm0xqNF1x15oWUaLD9JGNY0ZXWaB5BJebVsQ/M7tu1O88UlXbZNSB0sI5sdg9qButDmmde5avD4tuYa/wBJ+SkjaVEaR4MPyTf99NmA158I+Ke5yl4M8ccY+QrXTmI3gboTqtMOp5ToWgFMZiM82ItvQdrH+zP/ACIHY1OnaC4qmzqy1/sQbT4wAh7DwTWjMGBma8Ddwm1ysu2j9qKYphvaHakkuEX1K2uDELNnWl6TZg9XqLCgxW2HsFW0QrCm6ySom9EnOkhgpwcqcQjr2rP9INlgtLhqr9z0DE3aQl1uSW6PL69Usfv+t/1xUPG4mrMNqunWM7WCN0THqrTb9MMfpMHTiNFU4fGl0k/Qn9Vrx1Hc5uRW6REcyud9R3J4d6OSZgKrv7t54yCfVaHEBjaHWZGuMNMZRvIHDvVu/o/QhzjTu3gSJnWQNVqxzhNNxAlGUWrMSMJUb/cx/wDWka7xqwD+UhbKtsLDMDS/M3Np23gTwse5ZnG7E6x1VzKhDGZhDszjLReDOiV3ldE7d+CH1xIkWPjHki4GoSTmJU/opg21AczQ6GyAeMq02zgGNoB7WhhDmRltZx3+CCXVKORQGLBGXpoqmAHQ+9TMJSOYQULYmGNTE0i8ZmZ2h0xBtoeMq52xh6Ta7gIbpYW+6FoWXVsJzdN2Wldg2Wjn8EnGx8V0bufwTTp5oGLRla0ZjbefVJTTn/wifBJN2F2ybJ7kfCOIe3s7xpCEGu4jyR8IXZm2BvxhPYpIsqZkutFk+rh+sp5AJLgBGk6JjCe1Iiw71MwJ7VPm1ZsjpNj4LwZmjhcmNewtgsJEWMWB1i+q0lDXxVR0ib1e0nH8eU+bG/JW+FufesU93Z0MFKNItaOisKDbKvoqxw5TEjRZI6tNc1da6y49SSImDeECq9HcolZyzyQZjOmWFJ05/Xd81n9lbKdUeGEEA3J+XFbfpHhs1ORuULYGzX2NwYaWnhJmP6dyJS2oT27mZqo94p1abo7Dmt8nhbdwlj/ris50pwQp1qpGlQU3jmcrXf6mu81o6g7FTw+K0dPspCsy3RH2vs7rqTBIBBBvzPzWKxe1H0zXptYCDUqCb2kAGFv63st+uK8v2tVPW172FR8W3kxqkQWqbRLSVsv+hmjx/B8Vabbd/ZRzp8/aVV0KN3/k+P8A6Vnt8xQaP4meYcs2X8ShmL3oF0ZP2lIf54/7VZ7bqfbv7J14dwVd0WI62mP84H/R/wC1YbYLuufGWJPHgF0MXIvrfeRpuOaZNl12o8fRMlGzEiTV6Z02OLC0y0lv9Jj4JJ9TZGFeS46uJJ5m53JI7RX7FbXwxY4tzAx3J+DDswjKb94+ak7boFtY31A91vgo+FDs4gg33j5LQzNF2WDZ7ROsblJwhuzm31CjiYMxMbtEbDas/lWbLwx8OSB/tC7GKpu4sBn8riPkrPZxkeCquneOo1q1ODn6tj2uymBLiC2Hb4vombKxjuqZ1ZFoaSe63yWdq4pmrDP1OJr8PTupbGELLnbVWnJzUnAGDeY4AnSe43VxhduBwE2nTgeR3oktjUpp7Fy1MxOPpU2kve0EbpE+Siy4tPCdypMbSBe0ub2cwlxGaBN7Xv3kK2y22Wo2uX3Y3s8SEmVSTBie5UrtmONcuFQ1KV4bmdEEWEGAIsrTZeyxTG8nvJPqUE4pExycguIYMpC7s9gFPP8AykcOBHApYooGEqgSx2hINzFwZWZOp2OaKXp/SJZScQMxlp86Z9Z81NyxTffSPUqn6ZbYZVexjTmyElxFxmJaYB3kBt+aEelViMgv3lbMXpTvyYc+WOrk0VRvYH1xXl+1T2q3/Wf6j68Vsx0pYWw5pGtwZ47isdj6Jd1hAnPUc4cSCQRYpONNTbYEskWtmXfQcXd+T4qw6QCKDI/Ew+9QOgw7bhH3PiFO6Qj7Fn5m+4lZMv4lGrF70C6I1P7U0WnP6NdorPazCazzmPtHw5Ks6H4c/tVN/wB3M4d85SdFN2o5nXP45jOvH3ro4uWD19awZNx4oRNkQ6jkUFp0n6umtHPRZtdTgSGzv1180kf9lo/Q/RJVRdsj7fGY03jeN38Qa74lQMKx2YQ7fvAKm1qebCUyZltuBs5zLx/KoWGpHMO0RfuPqtUjJAsADBm5jkqrbW1MrRTablozHgCNB3lT8TiBTpuc4kwBzJJgBY/EuJJcbybpLVhuVAnPnl9arS9C64PWUnXmHDxGU+gWYVl0dxGTENP4pb53HvHvQzjcSYJVkVmwoYMBhovYSwOJaWuyxN9IVm7DA02tDcrGDsgmbnVxO8m/cjYMAgFHxruweSRqdUdntK9RG2dWJaRwlSWU2mzhKibEpSNLlHxBA0MOiwHFButx6iqJFPDtFgPei1LKK4mx371015RPgpNI5Wuqqs+H+BVm91lmtu43Ix5mDlIHN3ZHxPgs0ottAymkrMc5+sbyT7yuShiIA3JEz9eS6UY7HnZPcMKR1Nj6IlGkNYnvPwCBTMWiee7kpDcRxgd408VTiyWT8JjDSdmbAMRpu4Im09pdbTAvmDmk8IEyQq4lMzrNLDFyUnyasPUSxyTLnodUP7VTbuGY/wClWG0Krusf2T7Tt44qP0PqA4hgyiQXOnf7BEcpUjHB3WP01du70ePlm3qsscrUokZ2o5FR3PAAJsBdSHm/gVAx/wC6d+V3oU5mMtG9I6Mfvh5n5JLzJrjASRUgT1DZtQVMLWZ/hvPox/qHKLh6MuEFw5Fd6F4jrDiGnVwpEjvDTTf7yuYOkCRzGhj0TnwIhyN27alFzLm662k/BZ8q72+Yawd51Mmwj4qkcgQM3uRwzXuTqNSC1w1aQRzBlNrSCCPH5/XFPH13KwLrc9J2XjA5oIMggEfIouJ2m0SJ0158OaxewNs9UcjzDDofwnv7irlmy3S7K4ZXXjeJMrBOLg6O3iza47HaXSYNLg0WnnpvHuQqnSJ7ieqEaEk6meJ8fcmP2A9hOUZt4nvAtM81KobCkC8HgOcquR3qYm4uq+BJE6RqVa7MoVAZcezGhmZ5EWXdnbFDDmMnhOg5KTiMRqqoj2BV60Nlee9Itp9Y8tHstPm4SD5XHmrbpJ0iuadM30J/D3D+L0WTmSnY4fmZg6jPtpQUbkhc8k0evoNU8T4rUkc06HIzSgtCdKlECtd5bu79F2JMDxTQE4P8freltBJknZ2P6isx7Tdpnw3hWtbGBxzZje9z3qiyTqpGAaA4gid4sgUVY+E9qLbPN+4qBtI/Yv8AyO9Cpv8A+T6qBtU/Yv8AyO9CjSGWY9jLDTT63pJBoSV/uAb3YdI0dp1qcWJrt8jnHuCmVKDOuc05bONvrmgbbeaW2SRMGrTPhUpNafUqxx7WiuQ4tPs7wRpFz4Jt7bi6SlsZja9cOqENs1oyjhbU+ahNdI9yc83KA45T3H3FChTdse/RMp8EQFCqWM/QVgjypuztuvo29pgi29oOuU8J3KA2pKRNxwIIVSipKmFCbg7TPRNmbUbUaCCCPjwPBW1Fk3XlOzNrPoOlt9A5psHQYmdxHFbCj08ohtxUB4ZCYPMWWV43FnWw9TFrd7mrr1MoWK6UdIcp6th7W8/hn4qHtTpw94IpNy/xu1/lboPHyWb1MmTv595KKONvdis/UriI1xldC6R4Jj6m4BaEc67CU/0HhqiymU9w4D3lOLtfBECOTpj60TM6aCfn3Kix+aeXqjMag09Z3DREJnRCQeKknuCdRruD2uA3kG8W+ghgbt3qiFKkqGwe5dcfyqNXcIvpF0VjuzP8PxUXHnsHki5NBH/3jS7v6XfJJQ11F20BrZtsY9tSr1j4L7CSb2sAg7Rr9WxxLYOUkdk8LbuK1mFwrSySwDfoJFtFgumG1KhrvpGerZlAboPYa6TxMkpaVugpOlZnng2jUe9c60O+RXXV/wCH3oJqNJ3gp5kCB8WOm4/Ap5Q6bwbSCOeiYWZbSRw3gqAimDy9F13x+vgkZ3+aTjZWWJw38dfigEwYMjvHxCMx2o8lyqzM3kqIc6t24z7k0h2/1KfRMjvCPTqyoSyKym493eFIFMNHeiyhVLmFCHWd6ZUHZPNEAQqzreKsgmrpE8vVcoC3euC5t5/AKiBOtAME+A+KkiIsoopjgu9YRpeVVEJGbgiIFNx3gAfWiM1KkGibhK1iO63mhbTfFNx4BApOg71Mq4M1xkbEvAAmwUizRF7GcO1BwKSt/wDgOv8Ah94STdQOk9cdUFOm5zyGtAJJO4d68t6S7SZXxDqlMEDKxt4kloiY3DTyV30p2651AUI7LnNeXTeGzDYjSQDM7lkKFbMbC3En5pUIv3MrNP8AKhdWFx9H8KM+m7cAfH4INSe/0TqMwMuI1auB43eX6J2Yjh/UUs53tnxBULOiI+oQiYPI+qIADpY8ECsb81CUKYM8EQOh3cfd9fFRy73p9N0iPJWQMWZTZPcIMhdovzDvCfChQi60obPVKoV1REZ0qPX0RygVioRDaIknW9z8kcVAELDCAeZ8kUEBVZB4JKcWRprx+Sa2ouX3/JU2XRw0ydQT4pzGwd4ThV4uAT2PB0IKDUy6Q8O0Vv0cqTXaOB+CqiYRuiz5xTe+SlN0zTjVm/zFJO6oriaGYfpC7thu6APU+hVRTo3O4CzeXEd8yr3pC4ftV4+7O4fu2z6qkbVOkGQmPal9EZ5Q21fLf8MJ1I4E95J+CQw/L3oLqj+5o+vNOa134j4KChOa7u8yEE0+I8oKI5rvxeaHLuLT7ioRHHGLzpx3fJB/ZKjzZscJspeHo53gGYFyOXBafZ2zyYhuvG5ASZz0mvDhUt2Z3C9F6j/vAenmpx6Ghjc1SoWjiCB5SL8lsW4UU2lxuGtJjkJ+Cx20dqvqWc/K2XOsIH3hDXNk8IaYAIWfuSfk1PFCPgqa+DLXEsJI3ZoBPICbHcdD7kI4y8EQe+y0OxaIdJMkaAGTqxznkTaxDL3VjW2Y1w9kcTayLvtC/wCkjPcxrCTdPlXtbou37pLT3aeI0UJ+wKo0LXDkQU2PUQfIqfR5FxuVxeo9V91KxGDqM1Y7mBI9yg1Hcbd2iapxfDM7xSXKD0XIh+v1KjUqkaaqSx144qwWqHNDu8cviSl1Mbh/M4oob9SngdwUBAtIGpb/AFfNPdSB3D5+KeWkoRaWnSOVvMaFQhxlYtMG7T5hTNktc2pLXFrhoRB9RCiVYfY66g8UbZ+Ihx9dB48AlTW6NGJ8mm/3liP8X/Q35LqzDtvu/BUPLTwukqpj7RY7fq5qziRHaNpmIaBr4KBXe8uIIy2ZYAAkZG5TyLYupG1qgdUJG8vKDtd56xrbQKVE2EGOqZrx1CfmdZK+i+wmEXPCv9vuBazl6+8pdX3wFYbL2LVrnsiG6FzrAfE8gthsrolTpw532jhvIho5N+cpcsiQOPp5zMVhNi1qsGmw5T942b5xdW1HoK779SfytHqQt81gHBPFELPLLJ8HRh0uOPO5gP8AhEMILXPkTrBBnwVrgnGkYc2d0t18lpquEBUWthxKztzNChBcKgf7XTqUqgabim+33h2Tu1WYwWwKdR4Dw4jc0Oc0kcJIMbzIPG0q9xOyGOEEa+fnuVQdnVcO9rqbg6JADr23id1t6OMl5AyQsuMbhGBxLKbabYyhjLNYIuBvJJuSmOoWAb3SeKZS2sKgjR29psW7r8eYRH1h2ROgvx4KS3Liq2Qx9LcNO5CqUcugUunbn3/XNO6qSSdAlOIakVbsIDrCBidkMMCASdZHmrz9mGpQKjJvoT7kGloOykZsOnJ7DfIT9bk+p0TpOHslp4tMFX2Hw+UaBG6uPFElL5Bel+DBbS6J1KYzNBqNnT7w7zx8FSFjTuPgvX20wbFV20+ilKtJcId+Jtj48Vpx5pLaRjy9JGW8DzJmHG4mO+6lUOEz71c7U6HVqQzU/tG9whw5jf4KicfxCCOFlrTUlsc2cJQdSQ6sBIGnA96JsHZwrVcrtIJO/RR3vO8y3jvB4qz6Hu+3mdQUufKG4eGaE7Ip8F1TnNvp7l1FYyjC42rmfrJJfexOup96LVYHYinmAymlRnwZTHgvTP8AhXC//FoeNOfVFb0aw4IP7PRkQAcgkAaD3BBPNrlqHYYdtJfF/wAlDsCoOrDZ9m3OLfqtHRALbFFpbEoj+6a38sj0Uj/cgj7N5B4EyPPUe9Ja3NMZbUytcYK4MRZBxJfTdlcLg3nh3HQ806nQfU0bbibAoaGWgwrhdL2ymnYtUC2U/wA3zCh1aT2e01w7zp56K6BtEqpSG5RauHJCYcSn9dpdU4oKyvxmx2vE3B3EajvB3KFXp1aRGYZ2g+00dqD+JvyV0+sECtiJjmoCV9PGTMGY08bwVMGImCdO/h3KPVoNc4kGHXuPjxUapUNJozwWtvm/h/i4Cyjj8ETLtj5F+9Kn9d6y56VUwHOa2o9rMrSQ3stzSGyTxh0clGHTwA/uyebgPQFGsM3whbzQXLNv1llwmRuWRd0+ptIGTOIaZYS25aC5pD2gy0nKToYkFSKPT+gZllZsXJyh4bG85XTHgo8E14Is+N+TVh1kei4qDsvaFKs2aT2vFpg3B4OGrTzVrRYEuhya5Qms1We6SdGmVW5mgNqXv+Lud81qXUwFUbWqw1S3HdElBTVM8Z2vWDRlm5Pp9e5R8HtKrSOak8tPn6pu3Tmr1DqMxjlKi4UbitfKs5mnR6UWp6Y4v/Fd7vkkhjDtXFWpF0z6RayE7qgd0I76UWTHW1MevgEmjWC6tOMMMk34bzz4eKbUxBOkD1/RMFNS/ggPE0W1XBzmiWyB48eOiM2kllSaDuVFjwxdyp4bAuUx9TgrIVmO6PU33ALDxZYeLdD4QqDHbCxFMy1vWj+A3HNrr+UrW5yF0VVC7PP31XyZpuB4SB53QqtapP7seLo3b4BXodagx/tNa7mAffqoNTo/SOgcORt71VktmAAqX9kT3k/BAxdN7mua8tLC1wcL3sbAzZb1/RZp0eRzAPxCgbX6MdXQq1M85GExlid2s21VqW4LujyLEYEAm5g7idY9f1QWYGTY+6fQqwxNLtFMos7QG+RHnYLrw4OXJbjNq7DNB5Y6o10RdrHjUT98NUNmHZvLjyAHxctP07w5binjcWsI7xkAkeIIWbpYRzs0C7RJB11A03m4srdVdkUJXSRZ9GNrOoPf1YcS5oECHTBMZs24SdI1W46NdLjWeab25Kok2kB0a2JMEczPgsF0ewD3VYGYFmo0g3gEHvUvaYfRxjXxDrOtaSBPvy+9c+UYym4m2E3CKZ6wa5Ko9q1C5zWb3b+A1J+CsaeMJbOQiRMWtO5VWM2c6o2oCQDUBE37MiBEHd3LFKjfqR5LtbDhtV2W7ZdB7gSFC5LY7V6B4m3VtZUAB9lwad2jXQsvj9m1KJiqx7DP3gR5HQrVGSeyObK7toe0rqa2pZJVpZNSPqqrg3u0yjv1PpCjO2S8XsVWVx1n3z/U4HzkIlJ9Zns1H8ic48jKa8UWH3GSzRIsQmlncj0dtzasz+Zt/MajwJU1mHa4TTIIPD615pTxNcBxyJlcMPxSLosEathnDUeSCQljLBu1TcqefqU0hRljC1NLUQ80m0iUNkA5ESnQPJSqeG/9ouQBUQCzDqB0nI/Y8QP8s+oUzFY1rBc8hvKzW38c6pRqg2bkdYfFTUkyNbHkuJFyibMoNfUDXBxcS3KAQA7iDPrPdvQ8R7RCtNmbEHV08Q+Sx1QBjaZa5+Zr23LS4HWYaJO8w1dSU1CG5zor17IsemFUtxb2k1QAGWa0GJp3Mx3keJ5Kqw2GeQ4spVnSTZ4DJzw0me4sIMC0hbHb2JczEvb/AGrtMDmlgphgDS01H9YXANEMaHZrBUlOhl+yyVWmzft6+Wk51UZ29WWFzXZpLtzYIkhYJ5X8HQhlklQPoJTzPqOIglrd86SPPeoXS2oKmObTbc0w2eeQu+IWjw1ejhXVariGtyMlrQBcNZDWAe0TmGg1We6KUqmIxtSo4QXgmpawDntcQJ39kNHdKHA05SyviheW2lHyz0ZlCBHCya6kFIQ3rE3ZrAhq6WyINwdxuDzCcuhCUVbui+EJk4ejJ/gCStYSRa5fIOlfBfU9kU2eyPE3PmUypho0N/FS3MnemdSt/cYnQiD1FSZzz3G//cE+kKjXSGtB4scWnx1B5KX1RTTZX3WD20SqW13aPY6OIA+B+AUjPSd/Dz7Pqq4A7k4HLvur7t8otQrhkw7PB9l4KE/ZD92X0UV2JJ4Joqn9R+iG4fBdSJI2c4aj5JwYFFGNeNHO8yUN+Lcbz5gfJC9PgtX5Jz60fXoodTF9x8lHFFz/AJqro9J8J1hpMripVv2WBzpy6w+Mhjmh5CuizOGY77pk8S6T71SdI30W0Koa6X5SAAcwBkDtHQcIme5dxeNfUkE5WH7rf/J2p9FUbWw+eg+mABmaQOG5VUbBbdHnONqXPOwWp6K7QotpUOsqsaaVevLXSXxiKJpMfTbBzBrnSdIAPjl8XsmrTPbpuA4xmH9QkIdCpcXGo3hdWWKOWCVnOU3CTZ6Ltl7RXq0quMpj7J5p05LKBc6mxuXEuY0FweRPV3kNE6gKo6RbVwlemxjqrnZG03jqqZh56oUn0zmDerMskGIAd4Kt6av/ALZU3exrb+7aqOkwuMNBceDbnyCTLo4+5y+wxZ3xRr8LgqePcXS+mKZBFmlzi5jGnWQAOqBGuq1mzNnMotys33c43c88XHeqDolsl9NjusblLiIB1AAOvDX3LSsauZk29Kexvx77vkPKa4rgXSEhjRoC6kuhUQ5KSfC4oQ0mZPYVxJbRQ5JcSUIIBcNMHVJJQgx9EDcoztY70klTINTqLAXQUklRDy7/AGobbrHFVMN1hFBjWODBABJE9qBL77nSmf7P8Iyaj47QgA7wCDMcEklcvaAvcbFzUNzUkkhDQWQLooNJggHmJXEkyLYLSJG1MFTZUIaxoFvuhBauJKsknZcEg1JSGpJJSC8jwkuJKmEJdSSQkOpJJKyj/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4" descr="data:image/jpeg;base64,/9j/4AAQSkZJRgABAQAAAQABAAD/2wCEAAkGBxQTEhQUExQVFRUXGBoXFxcYGBgYHBgYHRcXFxwcHBodHSggHBolHBcXITEhJSorLi4uFx8zODMsNygtLisBCgoKDg0OGhAQGiwkHyQsLCwsLCwsLCwsLCwsLCwsLCwsLCwsLCwsLCwsLCwsLCwsLCwsLCwsLCwsLCwsLCwsLP/AABEIANMA7wMBIgACEQEDEQH/xAAcAAABBQEBAQAAAAAAAAAAAAADAQIEBQYABwj/xAA9EAABAwIDBQYEBAUEAgMAAAABAAIRAyEEMUEFElFhcQYigZGhsRMywfBCUtHhBxQjcvFigpKyM6IVFkP/xAAZAQADAQEBAAAAAAAAAAAAAAAAAQIDBAX/xAAlEQEBAAICAwEAAQQDAAAAAAAAAQIRAyEEEjFBIhMyUfBhccH/2gAMAwEAAhEDEQA/AKMNIEuEON4MWH0P0UStVDiRBJyjj9xCJTMk8L5H3XCnE/NfKOmcnouDKyR05ZbisxB7x3jcDLTX9PRK1riYa23Hh+6tqjmkuduwXCYEC5E58ZKFhWiJvbX765qbWVx7Dfh3RLy11rD8uh4XVazZpImCC46zYTYQtPg8OHQXTH5rZ6Si4qoxslveJzkCT48E8bJfq/6c+qzBbDIgvAIi3JW9MAlrA1snLUzqY0VfQqucTkNBGQ8QtH2Z2YajxciDxz9FrO6fydNj2Z2aWsvc8RcRp98ldVadOmN97gLGST5pgxAaN0Zm1lku2G2A0OY4yXCAPyt1d1N10/IyM7U9pmVGllI90C5AOmgCwTcU6o7uDdGVzBA1JM5JX773QAGsiSc51UgUQ0ZW0GruvJY22q+FqOsOGnEniV1BmqY9zR3nuA++CDU2vTBABtqTaBy/VVISXiam4LnMc7eX3dUeJq734iR/cE+qS8l29IJ0JNp6popXMGVNpyAfypPy+4/VEo4dwP8An9UcYbppmB+iLSoX0nkFFoplQO1aPvqEdoG6ARB4wD9Qu+GR9lPqU+saKAE9+6DET4/qnYM7xl2X+TxPBMl/PipmEY4j74dOa0kFrY9ktj0XtFR4MzEb0aZ8c/ZbMbGoP3TuutYQ7L7lZnZzfhU2AiQIJ6m/1Wv2T/42njddMRUulhmMENbHmn/EXPCh4vEhoIBG9CaQ61TeLi1wkW6HM+iXC1SRJvAz8FR0q3egAwSXG+R4equmU4Y1g18bINExeIcJk3dYRYc78b+ikfzUQI7sTlkhuwdQuHdAbz4cVNbg4+/BBPn9tGDvZfeaNXdlJvOqj1MQd6GwZ+nJFpkkwSQYkQJnj0GS82S3tr3aPToANnezg3+8kwPYBAdJ5DRPpUnPBdoM5nx6ImAwHxHgAW1gCzdTMT6q8cYuwtMOJDWglxs0Z+QVxgOxNT5q1QMJzzcRrByHqtNQNOgWNY0Nc4C8ZAZAxpx43Qtq4tzntbJG84CYjui7ukn0XROPGXtFzutC7C7MYRnzFzzkJkA9ACtO+hRw7CWsDfPPhKq8BjtxpJ0sMvC/h6qNhqtXEvG+TAJtoOS1mvxA+N2i2nTNZ5MZNaM3HgF5ntAvrVXVH2JPy8so5AcM1fdqtpsfW3KZ7tMbniDeBoTlPIKldUDBM3Oiyyu6qFqNIiXDPKOluipsfi3B0NJLtTa3IWzRMTjbmLuNuk/VEwuyy4gQST11Tx19qscbl8QqGGdG9Enibn7v6LnYMuBtJyn6rY4PYhDQHNiYlLjdiHQjopvPI6MfGys+MQ7Zr2S5h5/XxUrCVd6A4Q/nkf35K5qYAtzOSpcVQO8QLag+UJzPHPpGfBlj3pZCmBpnqm0mQZldhq4LASYMQRwOqWJyIWXqyEdGhTKh0ABMW5HREFCTa6scDsmq98NYSYyCc4ytQNn4SpUIa1gLjo0/sFqdndjcQ7NgaLfib9CrvYuzXUKYAp990yd246rS4JrmN7xk5BdE45EXJWs2G4AN01V3Sow0ACIsE740C9yolXajhYMB6uI+hV6TtMeYVVjaLi4lovEA2kG9wiM2hUM7zWi9hJy68fBdUxrWkFwHIgp6GzKWFvl4qwaIvqq123qIMEkHpr9x5rMY3tI81qgaTuCQACRJBubX1A8UaG27qygOL7xHK6znZ/aDnglzi4DXeOnj9wreuajm90hmUSJT0W3gTGOPLkJFtEegO8S5xAzykDwOuXmlFBwkzr1+mSFXLjHd/wDaZ9LLz9/4b/EvD0y9wAMDXMSOJMZK82Q1ondBuYnQx0yHLrxVPWqFjGCA1xvAM7oyGXFX+zcM5rA7dIAbOWf3Hqt8Mf2llU9+Jl4I0+nJNwNZzqwc/ITH34qDh6wlpOWs5KbhHAkgXJJBPAQn+pTaji47rDIIA58VpsJTFKlaJIWf2HRMzE39lbY2vpwVYh5ttdop16zybF9h/qI3p6Klq7QDyQHxrJbn5q37TH+of7gfJUBbNyFjctdFtIwbZeDM3W22YSCCFidisO/cEDMLcbG2hRFnVG9Fjzbvx6niWTHdabCUQ4SU7H4MBptdGwGIpOu2oPC6JtDH0qbZeS4feiy11qt7nfbr4w+No5yqLE0RJPJafaGKfWJNOmxjfzVHAT0CpKuFcSQ4X4i4Rj/A89ckTf4e7HbWpVnGmHubUgTEfKCM/Fek7K2bTbu/02hwGe6PFYHsDWNM1KYFn1ZN9Nwafei9OouC9PDKWdPF5cLjexm0wMgB4Bc58ZINetAUfB1S4k5AcdTP+FTMLatR8WmTlHPXmnYKlUbJcS7gJJUvE4oNFs1Hq48NEz+6YEq1nAwBKex5hQsHjt5s5XMcSBafEym4naoaBvCOWZ+/3QQGO2wRIbnE3B4HThzWfxOLqVj8Nrz8QwYg7rRrPNaE1/iHdtcGehJAHoUXCbNp0z8QC57o6J7LTOVNlFnzveYueZ5HPgn4JrA4WEOPMzMWupPaOs7ebuNJNjyAtc+qZhSS9sixb0g6xx/co2ekynj2UoBDYc7dAAFgeQ4EqyrYsloDQC8kiOkz7LEVajnViIMhxJz4iOQiNVtdmDuh7r90ATe+vskHh1aoTHevoIHun4eqBYtJnK8QjtpMa4gjeIsYMA34x7Ky2TSc5xdSYBu5Exut87lYY8cjS5LLYGwmvbvO3SSRdwMATp+/BW+0NlPdvAfLp0HQqNhXNbDng1L2Imx5XvfkrsY2QCd5s/hiCtdFtlq2yXhsR9FL2VgCNDM/VaY4YPixyvNvsqQ3BAD7sp9YaDhKRDTzQMaIBlWlYhossjt/bBYQ0QTEmfRFugy+1KZc8xJVW+jEi6s341zicgCTO6M+t1FniJ6yubLDd3Kj1pNi0AajmSbtgePBX1IOaHshjIaN3eYXb5m4mCG92YJGZCq9nS2oHRxP18olbzBsZUAJF1hy31set4eMvHpUYfC/DFNwJkgb1g0F2obGbRxMKw2w67bWj6I218KRuRx9PspNt4QfDa7eAuALiVll/K7duEkmtqvE7IDvhVAxhLBlBIf8xBeDMnvHUA+AQsPgvhMhwvFitNsXddTAPzNkeSq9uviRKXJnbJssMcZbpX9k69NtUl3zfGpx/aTB9J+wvTajYNoAXiez8cW/H3R34ljtAWte76DyWw2F/E3Dvpj+a3qVTJxa0uaeYiSJ4RZej406ryvMvc/39a7EsLiAASpIAYycidOH+UDZGOpYlu/RqNqNmJabjqM2nkVMxeGlpAtay3cakp4s97eE3yjK2V1XV8W+S0uAgloPMxmNMwIVvW2Y8tLQDFrjMnVQ8J2c3T+IkAnWN4zfn8zvNURKNbcYcg0ENb9fvkq3EbSDqhaAS5oG6NO9JnkYVritkQ1oO9DRHUuzPVB2Ls9rqhff5r5Ra+euQCYWHZ7Aw0ucCLNHpJz5uIVi7FZAEATDRxN+GiPWd3SomGbuiTc/dkiThrqhkmSTHK2QTjMc/qhlhOeXujY063zGPIe+aE/HcIjjIVbtfEiRTBgk3PAffspFFjQGndm3dGsRmfJOh47ADYgzOfp+qmYXaXw6e61pHEzYny+4UeviLk3acr3gdTqgUyYneE3tfw0WO1reltcjdduiwgXRW7aO8HFpMZX1VExzkYONpnop96r1aMdp6g+W3gD9EOp2oqn8XrA9Fm61Swm0nVP0F0e1HrF8ztBUMyfU/Uqlx1Q1KjnHXI9BCkYDDlxibFXGC2P8ON7vOORvbkJ90auRW6U+A2NUq/hLW6vOXgBcq7Zsyjhm79VwjIucbdAJMu5CStBhGUqdJzyS0RvPJue6JPhEryTtDtt+Kql5kMEim38rfaTAk/stscJE7tazbPbShublGmX2ALt0MHhIn0S9ntsSAeS8+3lN2VtH4boJsVh5PFM8evrr8Tm/p5avyvRMXtkVbBpeQYtEC1wSbKZJ3ZG5OV3F0C2UA3zWZwj6fdIyGgt7LQHG0N0HvT+XeOfQLjmEerh/Kd1WOx1Sm6GuYeQDx6whY/H77Gum5mRwiR7pAe/vhsAXAiNZVXjHOqODGCXOMADmpuEt1IWWfrvvozZNKRiKv4abHX5lpAHlvHwWUY5b7tZTGCwDaAINSqYceOReegG63xXnYK9LjnrHj82XtV1sLbVbC1BVov3XZEZtcODhqPsL07YP8S6NUhuJHwXRG8JNMnnq3xkc149TNkQLVhY+msNXa5oc1wc0iQ4GQRyIsUUVNF88bB7SYjCH+k87puabrsPhoeYgr07sv/ETD1juVgaNR2W8ZYTlZ2n+4AcyjRNs+i50g2HL0skw+DawANBsnh2SI46JAKZzTQ0TJCM0LnFACa+emiFjK4aLlSKrw0SVSYnFfEeGtuc+iAhOO9VEEkkb1hkOZ+isBRdE968aQrGhQZTEkd6IJOaWpiDyjxQHl1OlazK3H55E6WjomiRM06pI/wBLYz4lpVUapAs+kSOIi3IkZp1HEVPwv3tQLx7rLcNPfukg7kDWWjO+rQFKpsw0XDp1gG3/ALKpNWsbSHX4uNzdGoY2sOFspMZXgFPcCdUwuGOTqg8AfdAqYCnk2oCf9QA9nJf56tm6nM8APLOUtOs7PdcI4hvTNPou0vCM+GN5vwSbzJNvVSTjS51/h34VCB4BVzcRuyd2SPm+WOVt3on0sc0C7Sb27o/RVKTu2G0KhwVQCAIbb4gcYLmg6cF5YyovQtt4oHD1Qaf/AOZjumx4npnK86a5PaoeXIBzT3FDKSl9sHG1A153S9jI3tS0GQD0tmr2l2hpBov96/TzTf4Tn+vWHGmPRw/VW3aTsZSNYPp0vmNwJDZN5jKFhyceP3Tq4eTPWpVJV2u+q74dFpc92QGl9SvQOy/Z4YZm/Uh1Yi50aIuB9Si9muzlPDNkNbvnMgZcgqD+J/aP4VP+Wpn+pVHfI/DTyjq7LpPJGGE/weedv2sJ2z25/N4lzmn+m3uU+bQbu/3G/SOCogUiVbRy27GabgefRGCjYcyXFSQqSJuppallKXJ7Kx6N/DPtsWObhcS7uG1KoT8h0YT+U6HTLLL1shfLZaRofJe3/wAMu1H81h/h1TNajAk5vZk13UZHwOqKTaoAfJsnV2bwieqaKWgySJB2nXgeybsegWgk3J1Ux2CkyTlyR/h2hAQd5znxundGts+CktwdiDeTOsozWwiSg3z3vjcJNRsjJpaSXTBziNT5Ict0dIiYANjwzUapSOYLcpzi0XzvKfTrXEZch9Zk2XJavSwwlZrTFwMzYA8syVMpbSA+UX4nPLhBVQaV7b0cwUZsnnzMyPoqmVg1GhZtoEXbTngN8E+sRZCq7Uc8EENDeAtrpB+4VGBe/uiNfz6W+sKvel6xajENvLmj/kf+yTfaSCCCObRbXJQGvBzLup/VAxuN+G2Zk/h5/snu0aRe02PIIptgBw71gJBMAW6FZvU9EXE1S4kuuTmgMPeHktRDSuXOXNCDaHsTjnUatZ7fmGHqEdQWEeULRfwkxj3V6wr1HPfVG+3eMkub8xHgRloxYOhiCwktMbzXMPR7S0+/mAr7s9Qe7aGDbSO6WP3yeDACXf8AJst/3JU5fj2raeMZRpPqvMNY0uPhoOZy8V89bV2g/EVqlap8z3ExwGgHIAAeC9A/iztyzMK3WKlXoPkb5y7wavNYSxis7+OXV7ABPAi5TGu33dPdUgek2AihIEjigHbyGaqa5yagH754q37JbcdhcXSeCQC7cfH5Xd33g/7VRmTyCFiRAgZnJAr6I/8AsJGZIixy/VKO0hjMxxgD6LF7OxwqUqdS53mtJ+Wxi4y0KkirMfsE/ZnptKXaZlpcRxy9LIo7UUZzJ8FiiwHOQf7m39U2OCNk247VUeDo4x+6e7tTQGrj0ErCNaeI8iE5sxmPJGzYK0XbF7WH+USiwTmQOn7rsQWaS69wSfqn4INv5QSROq5v1sd8UExJ63APGc06G/m8pKI+u0GzGxrp+pChmrE7tuPP9UUJgeBlJE806QTryv7zmo1IHWQDr9lFbUgxJ8gfdELR2JrhgcZiJtAE8LLN4nEueZeZP3kNFI2jit90D5QTHM8VXvK3xx0RjiUzeKe5yESmBauZ6pJzSvEweQXbvugOqiRC0vY7aDWV8PVc7dFPeY8/6fhuz8YWalKx8NI4n6X9wkEnbG0HYitUrOze4mOAyA8AAPBRmhNAUiiLg85TM2uO7I0XYenugDz6ouJqAuIbqfRNDkEehPKWcuaGTdAI5c1vFOAPQLjySBHHQZ+yHWhonNxsERxi2vBDZTklztJ6eCYavsJtDepmiRLm95pvkTfTR3/Za4A8/HX6rzbsXiN3E0+Dt5hngQY9QF6dTqMYJgucf7oHPOEJD+EZiJ6H90Z1BwHynoYEen1Qv5gEw8ECcwd2fC4UxmJbYB8XiTE+UQgkKkCTEOnlkpXwjxv981K3RrUJ9PYIcd75vVMPO6joFnQBPdAmfEWnyQaDzJDxug3GRdHMxARK+GYMnGDqY9g63ih/ywiRHUnXPRc2/wDhqIKbQN60ScxvfUHhohCqZ3bHnHunFjTMEiL3sI67xvyRiywLSIyJMCPr4mFP/RupOaJ3zr+EiPO5P3dR9pY5m7uMB3r7xMZacxPC/rZ76gAJ3W2Emwjz+ipK9UvcXHXTll7QteOJpHuQiiBg4BPbu6iei2JEcUkKW/DzkN3q4fomHCuGnskCtu0crffqmb2iPgsNZxJtlwUd7IMFIEaudmuZmuY26ALTanVKsWGfsmufoEjGJgtNkBc2/jZPbqkbYIBhd3vOPKPqfJOa2M80JrZc2SdctTGU6aotRv2EAhPGySeCVq5ANIA+5JSVWEtvYaN58SiNXEx3jpl15ffFALsl4p4mgfw/EaD0kNPuV62xjJEU3kyY1M9LSF4nXcbGcr+MyvR+ym231mujdFRsTFjByPmD5IS1jmMLYeHAc2ER5OS0WUoMOaYy3m69SSoxx1WIc5x/4kfVPG0njIzwkCPRo1TBCBo4eELmmLbwy5+6JU2iHWLRvcYaY9kjm1HHulpGcCB67yCedOqNA7tLvDM3IFvdRg85QPv3Uljambg6Tlf6AJ7XOnvF5I03QfcfRc17ah08N+YETnxHgf1UsYeno6TwLALeBhBpxvRcjVpO4GmeY3fDmiGmYs0OboW94iOIBEDnEIkkHaDtqu1rNxoEuPCCBc6OIVKwqy2/id5gvIaQcgORmCZzVPSrArbCzSb1UmV0wmtenFUCisRkjMxUZ38SoxS7qAlDHToPCySq0PjQ+ajhqeySQAJJMBBubgyDIv7+SC8wY19lvtl9lAKYdU7zjp+EeGqTE9laTvw7v9tvRYXnx26J4udm3nzTGv3+qeKpWmxXY5wPcfPJw+oVfX2DXZ+Geh/WFc5Mb+s7wck/FV/MFd8WVJrUXM+ZpHUIbnK2erA2iXDzRnIVL5vBFcmQYcuTgE0oBwKi4txm+mQUtpUHEOugVGrNJKuOy+0Rh6wcciN13QkGfAgFU5aPsEpbDQ+SaXtm6HQQ+3QQed0goDIuF+I/dYvsXts1GHDvJhgltnGWTG7bhaOvJafCbPYLhzxvX3d4+xiMkEsX0WNEmEE1GnWeETHp93QHYWDIDQ05m4nPTU5Im5Is8AdTbjMphgquKmw3r5hzyZ8o90IVImNRc2seRui0KdHd7z3NfwLZb5iSVO2fgqZnefQqCJEvfTI6bzN0nkZXJrKttxWsDd3vOdOgaAR1Jn6JKQkht5No7oF+ZIA6q02w5khvwwwj8TSyHD/aA0+Sg1aY3N+LARYgX6TKXr2NiYvBOogtrg0w8Wnvbw6NMEXzWXq4S8tlo6yp1WoSbkk5XM/YTCV0Y46Re0LccOaJTxTciboy2vZTFUMRhjgK8NO8XU3QO9feidHTN0s8vWb0vj4/e63pjaZCcagWn2r2AdRuyqQzg5oPkZHsqDaOwqtIb074iZAy5EfVRjzYZfKvLx+THuxHmVabBYN8vP4cv7j+3uqdj7eCsO0YDaNCnQ3e4zfq1Gx/Ue+DAOZawWvGvBXlLZpHHlMbuvRtg7Sae7KvaoHJeP7P7T1RQpsDKTS2IeGd4gHU84IPFeg9ntusxNMGSDqNQea4eXiuHf49Xi58M+p9Xhw4KA7AAqXQbofBDxmO+GQJF7eJssfZt6qfaeFFJgqAte2YcwgG0wfFYTtNs34VTeaP6b7t5TeFuqUEuZUcGjMF1r65+Ci41jMXg6jGXfRsDxES30gK+LluOW2XPxTPHX7+PNcOblFchYaoLjUFEeV6jxiBNKUJoQDibKBWzA+729lMqGyg7xLiYJjgJjRAoheEOqQRaEQVOR8Uu/yQSZ2VrmniWEOa3elpJygiY8XBvjC9OY55AO63qT+3FeRvJ4LV9mdvh4bh3mHEw1zph18uTvfrnUqbGlfiCM6RcdSCCOGcx9VC+KKkw0TPyxPnc8lN/wDjgN/vHIA90mB/pAF/3TqGAbpUB4yDy1kcQkGQr7R7nwwCGyDct06MHmlGKBALwX6NM/sZSswN/wDxv6bwmecNJHklp7LqONmkDnPvH0XNqtdxFDM4FvOPFdjHHdFhnnHWyfVxFOmHA1Gki0bsmZjqgPxzH0iKbXBrSDvOMScrCeZtmqxw72VyQXoZKJWNgUKoL+q2IpK9E7DbIp/BbVM77pk8LmAOS84C9b2Ni6Io0xSI3d0ffVcvk5WYzTs8LCXO2rGvswERJI4SSPJVuLwStaWMBFiEx1YOzXFHp6eS7b2G+i+WGWTwuBGsZ3m6i4bEwdLjI5T+8rbdt6m7SaB+J0HpBP0CxQevS4rbj28fyMJhnrFHxBPDyyCXD4hzCHMcWuGoJB9FIL9ENjQMv1WjD9bPsp2trvqso13tLHWD3NALXfhuIsTa4K1u03RnmLHkR9NV5K10KfT29XADRUdAymDHmJXLy+N7XeLu4PL9ZrPtt9r46kHMfUjcMbwM9Dlec8lmMTtr4ZczCkspuEG18ybTl1zVDUrEkk3J1KY16fH42OP3tHL5dy/t6IGCbdR+ieUIlPJXU5CpoXFLCADiTaEmAcBM6mxQ8W5LTEABBLGthw4c+Kr3MhTcK+0E9ELEt80jDY7Rds+gHV6UGB8RpPEQQbc7QmNSYDCmrWZTB3d8wT+WBJPkEyr1ahUY8XcA6QYJE6ZyD6Ka1lAkNIDiBMkAzzMACfBUkVKh71QG4gCTOgiw9J6KT/KtbAd8RomZG83Q8Rz4plpkX7ZfzHOTP6JHbRqiHOh1oBMWnhF1FotaPmgmYuXD2H1U/Ze64xDIHFjSfqSuebt+tL1FLgti1MQ8WO7+J+Qzvc65rUba2SKeGIpuG6G3BF3AG1xqpWEa4GAA8C/d3Qf+JiPBdtLHuNJ9NzHCWlth3biLm91t+M9MJMt6JA6wOrfb790NjoPoU5pg+hQZHCDGmnRaLs3tYNApERFweOsFZ149PZNlRnhM5qtePkvHluPUsPXBuCpjXyvMsLtaqwd10jg6/wC6mjtXUH4RPX9lyXxspenoTzMLO1724Z/RaeDx6tcP0WKBU7aG2qlYQ4COUqAurixuOOq4efOZ5bhUqSVy0YlKQLgUqAUpIXJpceqAelKaHArkAQnVNLkgfGaZVeIQAM3IwahYdup19lKlAOo/KRqDITnmQmUnQVxMEjggBb0GfNWfZDDOfiwWgEBri6bWPdsdDJ9FV1DcharsPhXNpuqbjSHOuSJJa2wgad7evyCcKthiMO5jJbTkj8pJIEdQUCni6jYM2vN8svzNCPR2jAd/TIEwbumfHW3qoFTFkuhryBFrC3WDfJPZaYms0ANjX91VsG9WgzG9GZ4rlywxaX8ehbNphje6ALaAScszqVIxbjujqPULly0y/wDCn9rzPFiHvA/MfdIfoPZcuVJK42CY4Z9Ui5IH0tU/MLlyAA2ziNEYrlyYKUq5ckbkq5cgESLlyAa5oQg88Vy5BHVHFRaV3QVy5Aqc0J8LlyDEIsUJ/wA3guXJgKrmF6R2KxDiwNJlrQwNGg7hK5ckS0w536veANheBOR1z0VlicOwAQ1o8AuXKi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8167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dirty="0" smtClean="0"/>
              <a:t>Reduced Instruction Set Computer (RISC)</a:t>
            </a:r>
            <a:endParaRPr lang="en-US" sz="3600" dirty="0"/>
          </a:p>
        </p:txBody>
      </p:sp>
      <p:sp>
        <p:nvSpPr>
          <p:cNvPr id="2264067" name="Rectangle 3"/>
          <p:cNvSpPr>
            <a:spLocks noGrp="1" noChangeArrowheads="1"/>
          </p:cNvSpPr>
          <p:nvPr>
            <p:ph type="body" idx="1"/>
          </p:nvPr>
        </p:nvSpPr>
        <p:spPr>
          <a:xfrm>
            <a:off x="228600" y="685800"/>
            <a:ext cx="8915400" cy="6172200"/>
          </a:xfrm>
        </p:spPr>
        <p:txBody>
          <a:bodyPr>
            <a:normAutofit/>
          </a:bodyPr>
          <a:lstStyle/>
          <a:p>
            <a:pPr>
              <a:lnSpc>
                <a:spcPct val="90000"/>
              </a:lnSpc>
            </a:pPr>
            <a:r>
              <a:rPr lang="en-US" dirty="0"/>
              <a:t>MIPS Design </a:t>
            </a:r>
            <a:r>
              <a:rPr lang="en-US" dirty="0" smtClean="0"/>
              <a:t>Principles</a:t>
            </a:r>
          </a:p>
          <a:p>
            <a:pPr>
              <a:lnSpc>
                <a:spcPct val="90000"/>
              </a:lnSpc>
            </a:pPr>
            <a:endParaRPr lang="en-US" sz="2800" dirty="0"/>
          </a:p>
          <a:p>
            <a:pPr>
              <a:lnSpc>
                <a:spcPct val="90000"/>
              </a:lnSpc>
            </a:pPr>
            <a:r>
              <a:rPr lang="en-US" sz="2800" dirty="0" smtClean="0"/>
              <a:t>Simplicity </a:t>
            </a:r>
            <a:r>
              <a:rPr lang="en-US" sz="2800" dirty="0"/>
              <a:t>favors regularity</a:t>
            </a:r>
          </a:p>
          <a:p>
            <a:pPr lvl="1">
              <a:lnSpc>
                <a:spcPct val="90000"/>
              </a:lnSpc>
            </a:pPr>
            <a:r>
              <a:rPr lang="en-US" sz="2400" dirty="0"/>
              <a:t>32 bit instructions</a:t>
            </a:r>
          </a:p>
          <a:p>
            <a:pPr lvl="1">
              <a:lnSpc>
                <a:spcPct val="90000"/>
              </a:lnSpc>
            </a:pPr>
            <a:endParaRPr lang="en-US" sz="2400" dirty="0"/>
          </a:p>
          <a:p>
            <a:pPr>
              <a:lnSpc>
                <a:spcPct val="90000"/>
              </a:lnSpc>
            </a:pPr>
            <a:r>
              <a:rPr lang="en-US" sz="2800" dirty="0"/>
              <a:t>Smaller is faster</a:t>
            </a:r>
          </a:p>
          <a:p>
            <a:pPr lvl="1">
              <a:lnSpc>
                <a:spcPct val="90000"/>
              </a:lnSpc>
            </a:pPr>
            <a:r>
              <a:rPr lang="en-US" sz="2400" dirty="0"/>
              <a:t>Small register file</a:t>
            </a:r>
          </a:p>
          <a:p>
            <a:pPr lvl="1">
              <a:lnSpc>
                <a:spcPct val="90000"/>
              </a:lnSpc>
            </a:pPr>
            <a:endParaRPr lang="en-US" sz="2400" dirty="0"/>
          </a:p>
          <a:p>
            <a:pPr>
              <a:lnSpc>
                <a:spcPct val="90000"/>
              </a:lnSpc>
            </a:pPr>
            <a:r>
              <a:rPr lang="en-US" sz="2800" dirty="0"/>
              <a:t>Make the common case fast</a:t>
            </a:r>
          </a:p>
          <a:p>
            <a:pPr lvl="1">
              <a:lnSpc>
                <a:spcPct val="90000"/>
              </a:lnSpc>
            </a:pPr>
            <a:r>
              <a:rPr lang="en-US" sz="2400" dirty="0"/>
              <a:t>Include support for constants</a:t>
            </a:r>
          </a:p>
          <a:p>
            <a:pPr>
              <a:lnSpc>
                <a:spcPct val="90000"/>
              </a:lnSpc>
            </a:pPr>
            <a:endParaRPr lang="en-US" sz="2800" dirty="0"/>
          </a:p>
          <a:p>
            <a:pPr>
              <a:lnSpc>
                <a:spcPct val="90000"/>
              </a:lnSpc>
            </a:pPr>
            <a:r>
              <a:rPr lang="en-US" sz="2800" dirty="0"/>
              <a:t>Good design demands good compromises</a:t>
            </a:r>
          </a:p>
          <a:p>
            <a:pPr lvl="1">
              <a:lnSpc>
                <a:spcPct val="90000"/>
              </a:lnSpc>
            </a:pPr>
            <a:r>
              <a:rPr lang="en-US" sz="2400" dirty="0"/>
              <a:t>Support for different type of </a:t>
            </a:r>
            <a:r>
              <a:rPr lang="en-US" sz="2400" dirty="0" smtClean="0"/>
              <a:t>interpretations/classes</a:t>
            </a:r>
          </a:p>
          <a:p>
            <a:pPr lvl="1">
              <a:lnSpc>
                <a:spcPct val="90000"/>
              </a:lnSpc>
            </a:pPr>
            <a:endParaRPr lang="en-US" sz="2400" dirty="0"/>
          </a:p>
        </p:txBody>
      </p:sp>
    </p:spTree>
    <p:extLst>
      <p:ext uri="{BB962C8B-B14F-4D97-AF65-F5344CB8AC3E}">
        <p14:creationId xmlns:p14="http://schemas.microsoft.com/office/powerpoint/2010/main" val="841129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Reduced Instruction Set Computer</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MIPS = Reduced Instruction Set Computer (</a:t>
            </a:r>
            <a:r>
              <a:rPr lang="en-US" dirty="0" err="1" smtClean="0"/>
              <a:t>RlSC</a:t>
            </a:r>
            <a:r>
              <a:rPr lang="en-US" dirty="0" smtClean="0"/>
              <a:t>)</a:t>
            </a:r>
          </a:p>
          <a:p>
            <a:pPr lvl="1"/>
            <a:r>
              <a:rPr lang="en-US" dirty="0" smtClean="0"/>
              <a:t>≈ 200 instructions, 32 bits each, 3 formats</a:t>
            </a:r>
          </a:p>
          <a:p>
            <a:pPr lvl="1"/>
            <a:r>
              <a:rPr lang="en-US" dirty="0" smtClean="0"/>
              <a:t>all operands in registers</a:t>
            </a:r>
          </a:p>
          <a:p>
            <a:pPr lvl="2"/>
            <a:r>
              <a:rPr lang="en-US" dirty="0" smtClean="0"/>
              <a:t>almost all are 32 bits each</a:t>
            </a:r>
          </a:p>
          <a:p>
            <a:pPr lvl="1"/>
            <a:r>
              <a:rPr lang="en-US" dirty="0" smtClean="0"/>
              <a:t>≈ 1 addressing mode: </a:t>
            </a:r>
            <a:r>
              <a:rPr lang="en-US" dirty="0" err="1" smtClean="0"/>
              <a:t>Mem</a:t>
            </a:r>
            <a:r>
              <a:rPr lang="en-US" dirty="0" smtClean="0"/>
              <a:t>[</a:t>
            </a:r>
            <a:r>
              <a:rPr lang="en-US" dirty="0" err="1" smtClean="0"/>
              <a:t>reg</a:t>
            </a:r>
            <a:r>
              <a:rPr lang="en-US" dirty="0" smtClean="0"/>
              <a:t> + </a:t>
            </a:r>
            <a:r>
              <a:rPr lang="en-US" dirty="0" err="1" smtClean="0"/>
              <a:t>imm</a:t>
            </a:r>
            <a:r>
              <a:rPr lang="en-US" dirty="0" smtClean="0"/>
              <a:t>]</a:t>
            </a:r>
          </a:p>
          <a:p>
            <a:endParaRPr lang="en-US" dirty="0" smtClean="0"/>
          </a:p>
          <a:p>
            <a:r>
              <a:rPr lang="en-US" dirty="0" smtClean="0"/>
              <a:t>x86 = Complex Instruction Set Computer (</a:t>
            </a:r>
            <a:r>
              <a:rPr lang="en-US" dirty="0" err="1" smtClean="0"/>
              <a:t>ClSC</a:t>
            </a:r>
            <a:r>
              <a:rPr lang="en-US" dirty="0" smtClean="0"/>
              <a:t>)</a:t>
            </a:r>
          </a:p>
          <a:p>
            <a:pPr lvl="1"/>
            <a:r>
              <a:rPr lang="en-US" dirty="0" smtClean="0"/>
              <a:t>&gt; 1000 instructions, 1 to 15 bytes each</a:t>
            </a:r>
          </a:p>
          <a:p>
            <a:pPr lvl="1"/>
            <a:r>
              <a:rPr lang="en-US" dirty="0" smtClean="0"/>
              <a:t>operands in dedicated registers,  general purpose registers,  memory, on stack, …</a:t>
            </a:r>
          </a:p>
          <a:p>
            <a:pPr lvl="2"/>
            <a:r>
              <a:rPr lang="en-US" dirty="0" smtClean="0"/>
              <a:t>can be 1, 2, 4, 8 bytes, signed or unsigned</a:t>
            </a:r>
          </a:p>
          <a:p>
            <a:pPr lvl="1"/>
            <a:r>
              <a:rPr lang="en-US" dirty="0" smtClean="0"/>
              <a:t>10s of addressing modes</a:t>
            </a:r>
          </a:p>
          <a:p>
            <a:pPr lvl="2"/>
            <a:r>
              <a:rPr lang="en-US" dirty="0" smtClean="0"/>
              <a:t>e.g.  </a:t>
            </a:r>
            <a:r>
              <a:rPr lang="en-US" dirty="0" err="1" smtClean="0"/>
              <a:t>Mem</a:t>
            </a:r>
            <a:r>
              <a:rPr lang="en-US" dirty="0" smtClean="0"/>
              <a:t>[segment + </a:t>
            </a:r>
            <a:r>
              <a:rPr lang="en-US" dirty="0" err="1" smtClean="0"/>
              <a:t>reg</a:t>
            </a:r>
            <a:r>
              <a:rPr lang="en-US" dirty="0" smtClean="0"/>
              <a:t> + </a:t>
            </a:r>
            <a:r>
              <a:rPr lang="en-US" dirty="0" err="1" smtClean="0"/>
              <a:t>reg</a:t>
            </a:r>
            <a:r>
              <a:rPr lang="en-US" dirty="0" smtClean="0"/>
              <a:t>*scale + offset]</a:t>
            </a:r>
          </a:p>
        </p:txBody>
      </p:sp>
      <p:sp>
        <p:nvSpPr>
          <p:cNvPr id="4" name="Oval 3"/>
          <p:cNvSpPr/>
          <p:nvPr/>
        </p:nvSpPr>
        <p:spPr>
          <a:xfrm>
            <a:off x="1219200" y="2590800"/>
            <a:ext cx="304800" cy="3810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581400" y="1295400"/>
            <a:ext cx="3200400" cy="457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48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RISC </a:t>
            </a:r>
            <a:r>
              <a:rPr lang="en-US" dirty="0" err="1" smtClean="0"/>
              <a:t>vs</a:t>
            </a:r>
            <a:r>
              <a:rPr lang="en-US" dirty="0" smtClean="0"/>
              <a:t> CISC</a:t>
            </a:r>
            <a:endParaRPr lang="en-US" dirty="0"/>
          </a:p>
        </p:txBody>
      </p:sp>
      <p:sp>
        <p:nvSpPr>
          <p:cNvPr id="2245635" name="Rectangle 3"/>
          <p:cNvSpPr>
            <a:spLocks noGrp="1" noChangeArrowheads="1"/>
          </p:cNvSpPr>
          <p:nvPr>
            <p:ph idx="1"/>
            <p:custDataLst>
              <p:tags r:id="rId2"/>
            </p:custDataLst>
          </p:nvPr>
        </p:nvSpPr>
        <p:spPr>
          <a:xfrm>
            <a:off x="228600" y="609600"/>
            <a:ext cx="4343400" cy="6172200"/>
          </a:xfrm>
          <a:ln/>
        </p:spPr>
        <p:txBody>
          <a:bodyPr lIns="0" tIns="0" rIns="0" bIns="0">
            <a:no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smtClean="0">
                <a:solidFill>
                  <a:schemeClr val="accent5">
                    <a:lumMod val="60000"/>
                    <a:lumOff val="40000"/>
                  </a:schemeClr>
                </a:solidFill>
              </a:rPr>
              <a:t>RISC Philosophy</a:t>
            </a:r>
            <a:endParaRPr lang="en-US" dirty="0" smtClean="0">
              <a:solidFill>
                <a:schemeClr val="accent5">
                  <a:lumMod val="60000"/>
                  <a:lumOff val="40000"/>
                </a:schemeClr>
              </a:solidFill>
            </a:endParaRPr>
          </a:p>
          <a:p>
            <a:r>
              <a:rPr lang="en-US" dirty="0" smtClean="0"/>
              <a:t>Regularity </a:t>
            </a:r>
            <a:r>
              <a:rPr lang="en-US" dirty="0" smtClean="0">
                <a:sym typeface="Wingdings" pitchFamily="2" charset="2"/>
              </a:rPr>
              <a:t>&amp; simplicity</a:t>
            </a:r>
            <a:endParaRPr lang="en-US" dirty="0" smtClean="0"/>
          </a:p>
          <a:p>
            <a:r>
              <a:rPr lang="en-US" dirty="0" smtClean="0"/>
              <a:t>Leaner means </a:t>
            </a:r>
            <a:r>
              <a:rPr lang="en-US" dirty="0" smtClean="0">
                <a:sym typeface="Wingdings" pitchFamily="2" charset="2"/>
              </a:rPr>
              <a:t>faster</a:t>
            </a:r>
          </a:p>
          <a:p>
            <a:r>
              <a:rPr lang="en-US" dirty="0" smtClean="0">
                <a:sym typeface="Wingdings" pitchFamily="2" charset="2"/>
              </a:rPr>
              <a:t>Optimize the </a:t>
            </a:r>
            <a:br>
              <a:rPr lang="en-US" dirty="0" smtClean="0">
                <a:sym typeface="Wingdings" pitchFamily="2" charset="2"/>
              </a:rPr>
            </a:br>
            <a:r>
              <a:rPr lang="en-US" dirty="0" smtClean="0">
                <a:sym typeface="Wingdings" pitchFamily="2" charset="2"/>
              </a:rPr>
              <a:t>common case</a:t>
            </a:r>
          </a:p>
          <a:p>
            <a:endParaRPr lang="en-US" dirty="0">
              <a:sym typeface="Wingdings" pitchFamily="2" charset="2"/>
            </a:endParaRPr>
          </a:p>
          <a:p>
            <a:endParaRPr lang="en-US" dirty="0" smtClean="0">
              <a:sym typeface="Wingdings" pitchFamily="2" charset="2"/>
            </a:endParaRPr>
          </a:p>
          <a:p>
            <a:endParaRPr lang="en-US" dirty="0">
              <a:sym typeface="Wingdings" pitchFamily="2" charset="2"/>
            </a:endParaRPr>
          </a:p>
          <a:p>
            <a:r>
              <a:rPr lang="en-US" dirty="0" smtClean="0">
                <a:solidFill>
                  <a:schemeClr val="accent5">
                    <a:lumMod val="60000"/>
                    <a:lumOff val="40000"/>
                  </a:schemeClr>
                </a:solidFill>
                <a:sym typeface="Wingdings" pitchFamily="2" charset="2"/>
              </a:rPr>
              <a:t>Energy efficiency</a:t>
            </a:r>
          </a:p>
          <a:p>
            <a:r>
              <a:rPr lang="en-US" dirty="0" smtClean="0">
                <a:solidFill>
                  <a:schemeClr val="accent5">
                    <a:lumMod val="60000"/>
                    <a:lumOff val="40000"/>
                  </a:schemeClr>
                </a:solidFill>
                <a:sym typeface="Wingdings" pitchFamily="2" charset="2"/>
              </a:rPr>
              <a:t>Embedded Systems</a:t>
            </a:r>
          </a:p>
          <a:p>
            <a:r>
              <a:rPr lang="en-US" dirty="0" smtClean="0">
                <a:solidFill>
                  <a:schemeClr val="accent5">
                    <a:lumMod val="60000"/>
                    <a:lumOff val="40000"/>
                  </a:schemeClr>
                </a:solidFill>
                <a:sym typeface="Wingdings" pitchFamily="2" charset="2"/>
              </a:rPr>
              <a:t>Phones/Tablets</a:t>
            </a:r>
          </a:p>
        </p:txBody>
      </p:sp>
      <p:sp>
        <p:nvSpPr>
          <p:cNvPr id="5" name="Rectangle 3"/>
          <p:cNvSpPr txBox="1">
            <a:spLocks noChangeArrowheads="1"/>
          </p:cNvSpPr>
          <p:nvPr>
            <p:custDataLst>
              <p:tags r:id="rId3"/>
            </p:custDataLst>
          </p:nvPr>
        </p:nvSpPr>
        <p:spPr>
          <a:xfrm>
            <a:off x="4800600" y="609600"/>
            <a:ext cx="4114800" cy="6172200"/>
          </a:xfrm>
          <a:prstGeom prst="rect">
            <a:avLst/>
          </a:prstGeom>
          <a:ln/>
        </p:spPr>
        <p:txBody>
          <a:bodyPr vert="horz" lIns="0" tIns="0" rIns="0" bIns="0" rtlCol="0">
            <a:noAutofit/>
          </a:bodyPr>
          <a:lstStyle/>
          <a:p>
            <a:pPr marL="339725" marR="0" lvl="0" indent="-339725" algn="l" defTabSz="457200" rtl="0" eaLnBrk="1" fontAlgn="auto" latinLnBrk="0" hangingPunct="1">
              <a:lnSpc>
                <a:spcPct val="92000"/>
              </a:lnSpc>
              <a:spcBef>
                <a:spcPct val="20000"/>
              </a:spcBef>
              <a:spcAft>
                <a:spcPts val="0"/>
              </a:spcAft>
              <a:buClrTx/>
              <a:buSzPct val="80000"/>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rPr>
              <a:t>CISC Rebuttal</a:t>
            </a:r>
            <a:endPar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rPr>
              <a:t>Compilers</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rPr>
              <a:t> can be smart</a:t>
            </a: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dirty="0" smtClean="0">
                <a:solidFill>
                  <a:schemeClr val="bg1"/>
                </a:solidFill>
                <a:latin typeface="Calibri" pitchFamily="34" charset="0"/>
                <a:cs typeface="Arial" pitchFamily="34" charset="0"/>
                <a:sym typeface="Wingdings" pitchFamily="2" charset="2"/>
              </a:rPr>
              <a:t>Transistors are plentiful</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Legacy</a:t>
            </a:r>
            <a:r>
              <a:rPr kumimoji="0" lang="en-US" sz="3200" b="0" i="0" u="none" strike="noStrike" kern="1200" cap="none" spc="0" normalizeH="0" noProof="0" dirty="0" smtClean="0">
                <a:ln>
                  <a:noFill/>
                </a:ln>
                <a:solidFill>
                  <a:schemeClr val="bg1"/>
                </a:solidFill>
                <a:effectLst/>
                <a:uLnTx/>
                <a:uFillTx/>
                <a:latin typeface="Calibri" pitchFamily="34" charset="0"/>
                <a:ea typeface="+mn-ea"/>
                <a:cs typeface="Arial" pitchFamily="34" charset="0"/>
                <a:sym typeface="Wingdings" pitchFamily="2" charset="2"/>
              </a:rPr>
              <a:t> is important</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lang="en-US" sz="3200" baseline="0" dirty="0" smtClean="0">
                <a:solidFill>
                  <a:schemeClr val="bg1"/>
                </a:solidFill>
                <a:latin typeface="Calibri" pitchFamily="34" charset="0"/>
                <a:cs typeface="Arial" pitchFamily="34" charset="0"/>
                <a:sym typeface="Wingdings" pitchFamily="2" charset="2"/>
              </a:rPr>
              <a:t>Code</a:t>
            </a:r>
            <a:r>
              <a:rPr lang="en-US" sz="3200" dirty="0" smtClean="0">
                <a:solidFill>
                  <a:schemeClr val="bg1"/>
                </a:solidFill>
                <a:latin typeface="Calibri" pitchFamily="34" charset="0"/>
                <a:cs typeface="Arial" pitchFamily="34" charset="0"/>
                <a:sym typeface="Wingdings" pitchFamily="2" charset="2"/>
              </a:rPr>
              <a:t> size counts</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rPr>
              <a:t>Micro-code!</a:t>
            </a: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kumimoji="0" lang="en-US" sz="3200" b="0" i="0" u="none" strike="noStrike" kern="1200" cap="none" spc="0" normalizeH="0" baseline="0" noProof="0" dirty="0" smtClean="0">
              <a:ln>
                <a:noFill/>
              </a:ln>
              <a:solidFill>
                <a:schemeClr val="bg1"/>
              </a:solidFill>
              <a:effectLst/>
              <a:uLnTx/>
              <a:uFillTx/>
              <a:latin typeface="Calibri" pitchFamily="34" charset="0"/>
              <a:ea typeface="+mn-ea"/>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endParaRPr lang="en-US" sz="3200" dirty="0">
              <a:solidFill>
                <a:schemeClr val="bg1"/>
              </a:solidFill>
              <a:latin typeface="Calibri" pitchFamily="34" charset="0"/>
              <a:cs typeface="Arial" pitchFamily="34" charset="0"/>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Pct val="80000"/>
              <a:buFontTx/>
              <a:buNone/>
              <a:tabLst/>
              <a:defRPr/>
            </a:pPr>
            <a:r>
              <a:rPr kumimoji="0" lang="en-US" sz="3200" b="0" i="0" u="none" strike="noStrike" kern="1200" cap="none" spc="0" normalizeH="0" baseline="0" noProof="0" dirty="0" smtClean="0">
                <a:ln>
                  <a:noFill/>
                </a:ln>
                <a:solidFill>
                  <a:schemeClr val="accent5">
                    <a:lumMod val="60000"/>
                    <a:lumOff val="40000"/>
                  </a:schemeClr>
                </a:solidFill>
                <a:effectLst/>
                <a:uLnTx/>
                <a:uFillTx/>
                <a:latin typeface="Calibri" pitchFamily="34" charset="0"/>
                <a:ea typeface="+mn-ea"/>
                <a:cs typeface="Arial" pitchFamily="34" charset="0"/>
                <a:sym typeface="Wingdings" pitchFamily="2" charset="2"/>
              </a:rPr>
              <a:t>Desktops/Servers</a:t>
            </a:r>
          </a:p>
        </p:txBody>
      </p:sp>
    </p:spTree>
    <p:extLst>
      <p:ext uri="{BB962C8B-B14F-4D97-AF65-F5344CB8AC3E}">
        <p14:creationId xmlns:p14="http://schemas.microsoft.com/office/powerpoint/2010/main" val="508235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563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563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4563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ARMDroid</a:t>
            </a:r>
            <a:r>
              <a:rPr lang="en-US" dirty="0" smtClean="0"/>
              <a:t> </a:t>
            </a:r>
            <a:r>
              <a:rPr lang="en-US" dirty="0" err="1" smtClean="0"/>
              <a:t>vs</a:t>
            </a:r>
            <a:r>
              <a:rPr lang="en-US" dirty="0" smtClean="0"/>
              <a:t> </a:t>
            </a:r>
            <a:r>
              <a:rPr lang="en-US" dirty="0" err="1" smtClean="0"/>
              <a:t>WinTel</a:t>
            </a:r>
            <a:endParaRPr lang="en-US" dirty="0"/>
          </a:p>
        </p:txBody>
      </p:sp>
      <p:sp>
        <p:nvSpPr>
          <p:cNvPr id="4" name="Content Placeholder 3"/>
          <p:cNvSpPr>
            <a:spLocks noGrp="1"/>
          </p:cNvSpPr>
          <p:nvPr>
            <p:ph idx="1"/>
          </p:nvPr>
        </p:nvSpPr>
        <p:spPr>
          <a:xfrm>
            <a:off x="228600" y="533400"/>
            <a:ext cx="3733800" cy="6324600"/>
          </a:xfrm>
        </p:spPr>
        <p:txBody>
          <a:bodyPr>
            <a:normAutofit/>
          </a:bodyPr>
          <a:lstStyle/>
          <a:p>
            <a:pPr marL="573088" lvl="1" indent="-457200">
              <a:buFont typeface="Arial"/>
              <a:buChar char="•"/>
            </a:pPr>
            <a:r>
              <a:rPr lang="en-US" dirty="0" smtClean="0"/>
              <a:t>Android OS on </a:t>
            </a:r>
            <a:r>
              <a:rPr lang="en-US" dirty="0"/>
              <a:t> </a:t>
            </a:r>
            <a:r>
              <a:rPr lang="en-US" dirty="0" smtClean="0"/>
              <a:t> ARM processor</a:t>
            </a:r>
          </a:p>
          <a:p>
            <a:pPr marL="573088" lvl="1" indent="-457200">
              <a:buFont typeface="Arial"/>
              <a:buChar char="•"/>
            </a:pPr>
            <a:endParaRPr lang="en-US" dirty="0"/>
          </a:p>
          <a:p>
            <a:endParaRPr lang="en-US" dirty="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752600"/>
            <a:ext cx="4762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184594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3651" r="23015" b="7794"/>
          <a:stretch/>
        </p:blipFill>
        <p:spPr bwMode="auto">
          <a:xfrm>
            <a:off x="533400" y="1600200"/>
            <a:ext cx="3200401" cy="366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3"/>
          <p:cNvSpPr txBox="1">
            <a:spLocks/>
          </p:cNvSpPr>
          <p:nvPr/>
        </p:nvSpPr>
        <p:spPr>
          <a:xfrm>
            <a:off x="4495800" y="609600"/>
            <a:ext cx="3733800" cy="6324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3088" lvl="1" indent="-457200">
              <a:buFont typeface="Arial"/>
              <a:buChar char="•"/>
            </a:pPr>
            <a:r>
              <a:rPr lang="en-US" dirty="0" smtClean="0"/>
              <a:t>Windows OS on Intel (x86) processor</a:t>
            </a:r>
          </a:p>
          <a:p>
            <a:pPr marL="573088" lvl="1" indent="-457200">
              <a:buFont typeface="Arial"/>
              <a:buChar char="•"/>
            </a:pPr>
            <a:endParaRPr lang="en-US" dirty="0" smtClean="0"/>
          </a:p>
          <a:p>
            <a:endParaRPr lang="en-US" dirty="0" smtClean="0"/>
          </a:p>
          <a:p>
            <a:endParaRPr lang="en-US" dirty="0"/>
          </a:p>
        </p:txBody>
      </p:sp>
      <p:pic>
        <p:nvPicPr>
          <p:cNvPr id="7170" name="CP3 Ink 98969b0d-39dd-45bf-8f5e-eb77e47295d3"/>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29480" y="94260"/>
            <a:ext cx="135600"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627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Survey</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dirty="0" err="1" smtClean="0"/>
              <a:t>Homeworks</a:t>
            </a:r>
            <a:endParaRPr lang="en-US" dirty="0" smtClean="0"/>
          </a:p>
          <a:p>
            <a:pPr marL="1200150" lvl="1" indent="-457200">
              <a:buFont typeface="Arial"/>
              <a:buChar char="•"/>
            </a:pPr>
            <a:r>
              <a:rPr lang="en-US" dirty="0" smtClean="0"/>
              <a:t>Really liked having fewer deadlines</a:t>
            </a:r>
          </a:p>
          <a:p>
            <a:pPr marL="1200150" lvl="1" indent="-457200">
              <a:buFont typeface="Arial"/>
              <a:buChar char="•"/>
            </a:pPr>
            <a:r>
              <a:rPr lang="en-US" dirty="0" smtClean="0"/>
              <a:t>Liked modified problems</a:t>
            </a:r>
          </a:p>
          <a:p>
            <a:pPr marL="1200150" lvl="1" indent="-457200">
              <a:buFont typeface="Arial"/>
              <a:buChar char="•"/>
            </a:pPr>
            <a:endParaRPr lang="en-US" dirty="0" smtClean="0"/>
          </a:p>
          <a:p>
            <a:pPr marL="457200" indent="-457200">
              <a:buFont typeface="Arial"/>
              <a:buChar char="•"/>
            </a:pPr>
            <a:r>
              <a:rPr lang="en-US" dirty="0" smtClean="0"/>
              <a:t>Labs</a:t>
            </a:r>
          </a:p>
          <a:p>
            <a:pPr marL="1200150" lvl="1" indent="-457200">
              <a:buFont typeface="Arial"/>
              <a:buChar char="•"/>
            </a:pPr>
            <a:r>
              <a:rPr lang="en-US" dirty="0" smtClean="0"/>
              <a:t>Lots of good feedback</a:t>
            </a:r>
          </a:p>
          <a:p>
            <a:pPr marL="1200150" lvl="1" indent="-457200">
              <a:buFont typeface="Arial"/>
              <a:buChar char="•"/>
            </a:pPr>
            <a:r>
              <a:rPr lang="en-US" dirty="0" smtClean="0"/>
              <a:t>Over-crowded labs. Can go to morning sessions</a:t>
            </a:r>
          </a:p>
          <a:p>
            <a:pPr marL="1200150" lvl="1" indent="-457200">
              <a:buFont typeface="Arial"/>
              <a:buChar char="•"/>
            </a:pPr>
            <a:r>
              <a:rPr lang="en-US" dirty="0" smtClean="0"/>
              <a:t>Control the length of the </a:t>
            </a:r>
            <a:r>
              <a:rPr lang="en-US" smtClean="0"/>
              <a:t>lab sessions </a:t>
            </a:r>
            <a:endParaRPr lang="en-US" dirty="0" smtClean="0"/>
          </a:p>
          <a:p>
            <a:pPr marL="1200150" lvl="1" indent="-457200">
              <a:buFont typeface="Arial"/>
              <a:buChar char="•"/>
            </a:pPr>
            <a:endParaRPr lang="en-US" dirty="0" smtClean="0"/>
          </a:p>
        </p:txBody>
      </p:sp>
    </p:spTree>
    <p:extLst>
      <p:ext uri="{BB962C8B-B14F-4D97-AF65-F5344CB8AC3E}">
        <p14:creationId xmlns:p14="http://schemas.microsoft.com/office/powerpoint/2010/main" val="384137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number of available registers greatly influenced the instruction set architecture (ISA)</a:t>
            </a:r>
          </a:p>
          <a:p>
            <a:endParaRPr lang="en-US" dirty="0"/>
          </a:p>
          <a:p>
            <a:r>
              <a:rPr lang="en-US" dirty="0">
                <a:solidFill>
                  <a:schemeClr val="bg1"/>
                </a:solidFill>
              </a:rPr>
              <a:t>Complex Instruction Set Computers  were very complex</a:t>
            </a:r>
          </a:p>
          <a:p>
            <a:r>
              <a:rPr lang="en-US" dirty="0" smtClean="0">
                <a:solidFill>
                  <a:schemeClr val="bg1"/>
                </a:solidFill>
              </a:rPr>
              <a:t>- Necessary </a:t>
            </a:r>
            <a:r>
              <a:rPr lang="en-US" dirty="0">
                <a:solidFill>
                  <a:schemeClr val="bg1"/>
                </a:solidFill>
              </a:rPr>
              <a:t>to reduce the number of instructions required to fit a program into </a:t>
            </a:r>
            <a:r>
              <a:rPr lang="en-US" dirty="0" smtClean="0">
                <a:solidFill>
                  <a:schemeClr val="bg1"/>
                </a:solidFill>
              </a:rPr>
              <a:t>memory.</a:t>
            </a:r>
            <a:endParaRPr lang="en-US" dirty="0">
              <a:solidFill>
                <a:schemeClr val="bg1"/>
              </a:solidFill>
            </a:endParaRPr>
          </a:p>
          <a:p>
            <a:r>
              <a:rPr lang="en-US" dirty="0" smtClean="0">
                <a:solidFill>
                  <a:schemeClr val="bg1"/>
                </a:solidFill>
              </a:rPr>
              <a:t>- However</a:t>
            </a:r>
            <a:r>
              <a:rPr lang="en-US" dirty="0">
                <a:solidFill>
                  <a:schemeClr val="bg1"/>
                </a:solidFill>
              </a:rPr>
              <a:t>, also greatly increased the complexity of the ISA as well.</a:t>
            </a:r>
          </a:p>
          <a:p>
            <a:endParaRPr lang="en-US" dirty="0"/>
          </a:p>
          <a:p>
            <a:r>
              <a:rPr lang="en-US" dirty="0" smtClean="0">
                <a:solidFill>
                  <a:schemeClr val="accent5">
                    <a:lumMod val="60000"/>
                    <a:lumOff val="40000"/>
                  </a:schemeClr>
                </a:solidFill>
              </a:rPr>
              <a:t>Back in the day… CISC was necessary because everybody programmed in assembly and machine code!  Today, CISC ISA’s are still dominant due to the prevalence of x86 ISA processors.  However, RISC ISA’s today such as ARM have an ever increasing market share (of our everyday life!).</a:t>
            </a:r>
          </a:p>
          <a:p>
            <a:r>
              <a:rPr lang="en-US" dirty="0" smtClean="0">
                <a:solidFill>
                  <a:schemeClr val="accent5">
                    <a:lumMod val="60000"/>
                    <a:lumOff val="40000"/>
                  </a:schemeClr>
                </a:solidFill>
              </a:rPr>
              <a:t>ARM borrows a bit from both RISC and CISC.</a:t>
            </a:r>
          </a:p>
        </p:txBody>
      </p:sp>
    </p:spTree>
    <p:extLst>
      <p:ext uri="{BB962C8B-B14F-4D97-AF65-F5344CB8AC3E}">
        <p14:creationId xmlns:p14="http://schemas.microsoft.com/office/powerpoint/2010/main" val="2117676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MIPS and ARM compare to each other?</a:t>
            </a:r>
            <a:endParaRPr lang="en-US" dirty="0"/>
          </a:p>
        </p:txBody>
      </p:sp>
    </p:spTree>
    <p:extLst>
      <p:ext uri="{BB962C8B-B14F-4D97-AF65-F5344CB8AC3E}">
        <p14:creationId xmlns:p14="http://schemas.microsoft.com/office/powerpoint/2010/main" val="4069618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15784215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197857433"/>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653376820"/>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08121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formats</a:t>
            </a:r>
            <a:endParaRPr lang="en-US" dirty="0"/>
          </a:p>
        </p:txBody>
      </p:sp>
      <p:sp>
        <p:nvSpPr>
          <p:cNvPr id="3" name="Content Placeholder 2"/>
          <p:cNvSpPr>
            <a:spLocks noGrp="1"/>
          </p:cNvSpPr>
          <p:nvPr>
            <p:ph idx="1"/>
          </p:nvPr>
        </p:nvSpPr>
        <p:spPr>
          <a:xfrm>
            <a:off x="228600" y="838200"/>
            <a:ext cx="9067800" cy="5638800"/>
          </a:xfrm>
        </p:spPr>
        <p:txBody>
          <a:bodyPr>
            <a:normAutofit/>
          </a:bodyPr>
          <a:lstStyle/>
          <a:p>
            <a:r>
              <a:rPr lang="en-US" dirty="0" smtClean="0"/>
              <a:t>All ARMv7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2867600787"/>
              </p:ext>
            </p:extLst>
          </p:nvPr>
        </p:nvGraphicFramePr>
        <p:xfrm>
          <a:off x="1905000" y="1828800"/>
          <a:ext cx="6328609" cy="1290320"/>
        </p:xfrm>
        <a:graphic>
          <a:graphicData uri="http://schemas.openxmlformats.org/drawingml/2006/table">
            <a:tbl>
              <a:tblPr/>
              <a:tblGrid>
                <a:gridCol w="914400"/>
                <a:gridCol w="1300613"/>
                <a:gridCol w="832987"/>
                <a:gridCol w="990600"/>
                <a:gridCol w="1447800"/>
                <a:gridCol w="842209"/>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opx</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756184985"/>
              </p:ext>
            </p:extLst>
          </p:nvPr>
        </p:nvGraphicFramePr>
        <p:xfrm>
          <a:off x="1905000" y="3581400"/>
          <a:ext cx="6248401" cy="1290320"/>
        </p:xfrm>
        <a:graphic>
          <a:graphicData uri="http://schemas.openxmlformats.org/drawingml/2006/table">
            <a:tbl>
              <a:tblPr/>
              <a:tblGrid>
                <a:gridCol w="762000"/>
                <a:gridCol w="1371600"/>
                <a:gridCol w="685800"/>
                <a:gridCol w="807761"/>
                <a:gridCol w="262124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opx</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rd</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8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12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358294093"/>
              </p:ext>
            </p:extLst>
          </p:nvPr>
        </p:nvGraphicFramePr>
        <p:xfrm>
          <a:off x="1905000" y="5167020"/>
          <a:ext cx="6248399" cy="1156920"/>
        </p:xfrm>
        <a:graphic>
          <a:graphicData uri="http://schemas.openxmlformats.org/drawingml/2006/table">
            <a:tbl>
              <a:tblPr/>
              <a:tblGrid>
                <a:gridCol w="966247"/>
                <a:gridCol w="1243553"/>
                <a:gridCol w="4038599"/>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err="1" smtClean="0">
                          <a:ln>
                            <a:noFill/>
                          </a:ln>
                          <a:solidFill>
                            <a:srgbClr val="FFFF00"/>
                          </a:solidFill>
                          <a:effectLst/>
                          <a:latin typeface="Consolas" pitchFamily="49" charset="0"/>
                        </a:rPr>
                        <a:t>opx</a:t>
                      </a:r>
                      <a:endParaRPr kumimoji="0" lang="en-US" sz="20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accent1"/>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rgbClr val="FFFFFF"/>
                          </a:solidFill>
                          <a:effectLst/>
                          <a:latin typeface="Consolas" pitchFamily="49" charset="0"/>
                        </a:rPr>
                        <a:t>immediate (target address)</a:t>
                      </a:r>
                      <a:endParaRPr kumimoji="0" lang="en-US" sz="20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000" b="0" i="0" u="none" strike="noStrike" cap="none" normalizeH="0" baseline="0" dirty="0" smtClean="0">
                          <a:ln>
                            <a:noFill/>
                          </a:ln>
                          <a:solidFill>
                            <a:schemeClr val="bg1"/>
                          </a:solidFill>
                          <a:effectLst/>
                          <a:latin typeface="Consolas" pitchFamily="49" charset="0"/>
                        </a:rPr>
                        <a:t>4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000" dirty="0" smtClean="0">
                          <a:solidFill>
                            <a:schemeClr val="bg1"/>
                          </a:solidFill>
                        </a:rPr>
                        <a:t>24 bits</a:t>
                      </a:r>
                      <a:endParaRPr lang="en-US" sz="20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6" name="Oval 5"/>
          <p:cNvSpPr/>
          <p:nvPr/>
        </p:nvSpPr>
        <p:spPr>
          <a:xfrm>
            <a:off x="1905000" y="20574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74003" y="3810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874003" y="5334000"/>
            <a:ext cx="9906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32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9067800" cy="6477000"/>
          </a:xfrm>
        </p:spPr>
        <p:txBody>
          <a:bodyPr>
            <a:normAutofit fontScale="92500" lnSpcReduction="10000"/>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BEQ </a:t>
            </a:r>
            <a:r>
              <a:rPr lang="en-US" dirty="0" err="1" smtClean="0"/>
              <a:t>Ri</a:t>
            </a:r>
            <a:r>
              <a:rPr lang="en-US" dirty="0" smtClean="0"/>
              <a:t>, </a:t>
            </a:r>
            <a:r>
              <a:rPr lang="en-US" dirty="0" err="1" smtClean="0"/>
              <a:t>Rj</a:t>
            </a:r>
            <a:r>
              <a:rPr lang="en-US" dirty="0" smtClean="0"/>
              <a:t>, End	// </a:t>
            </a:r>
            <a:r>
              <a:rPr lang="en-US" dirty="0"/>
              <a:t>if "NE" (not equal), </a:t>
            </a:r>
            <a:r>
              <a:rPr lang="en-US" dirty="0" smtClean="0"/>
              <a:t>then stay in </a:t>
            </a:r>
            <a:r>
              <a:rPr lang="en-US" dirty="0"/>
              <a:t>loop </a:t>
            </a:r>
            <a:endParaRPr lang="en-US" dirty="0" smtClean="0"/>
          </a:p>
          <a:p>
            <a:pPr marL="115888" lvl="1" indent="0">
              <a:buNone/>
            </a:pPr>
            <a:r>
              <a:rPr lang="en-US" dirty="0" smtClean="0"/>
              <a:t>	SLT Rd, </a:t>
            </a:r>
            <a:r>
              <a:rPr lang="en-US" dirty="0" err="1" smtClean="0"/>
              <a:t>Rj</a:t>
            </a:r>
            <a:r>
              <a:rPr lang="en-US" dirty="0" smtClean="0"/>
              <a:t>, </a:t>
            </a:r>
            <a:r>
              <a:rPr lang="en-US" dirty="0" err="1" smtClean="0"/>
              <a:t>Ri</a:t>
            </a:r>
            <a:r>
              <a:rPr lang="en-US" dirty="0" smtClean="0"/>
              <a:t>		//  "GT" if (</a:t>
            </a:r>
            <a:r>
              <a:rPr lang="en-US" dirty="0" err="1" smtClean="0"/>
              <a:t>i</a:t>
            </a:r>
            <a:r>
              <a:rPr lang="en-US" dirty="0" smtClean="0"/>
              <a:t> &gt; j), </a:t>
            </a:r>
          </a:p>
          <a:p>
            <a:pPr marL="115888" lvl="1" indent="0">
              <a:buNone/>
            </a:pPr>
            <a:r>
              <a:rPr lang="en-US" dirty="0" smtClean="0"/>
              <a:t>	BNE Rd, R0,</a:t>
            </a:r>
            <a:r>
              <a:rPr lang="en-US" dirty="0"/>
              <a:t> </a:t>
            </a:r>
            <a:r>
              <a:rPr lang="en-US" dirty="0" smtClean="0"/>
              <a:t>Else	//  …</a:t>
            </a:r>
          </a:p>
          <a:p>
            <a:pPr marL="115888" lvl="1" indent="0">
              <a:buNone/>
            </a:pPr>
            <a:r>
              <a:rPr lang="en-US" dirty="0" smtClean="0"/>
              <a:t>	SUB </a:t>
            </a:r>
            <a:r>
              <a:rPr lang="en-US" dirty="0" err="1" smtClean="0"/>
              <a:t>Ri</a:t>
            </a:r>
            <a:r>
              <a:rPr lang="en-US" dirty="0" smtClean="0"/>
              <a:t>, </a:t>
            </a:r>
            <a:r>
              <a:rPr lang="en-US" dirty="0" err="1" smtClean="0"/>
              <a:t>Ri</a:t>
            </a:r>
            <a:r>
              <a:rPr lang="en-US" dirty="0" smtClean="0"/>
              <a:t>, </a:t>
            </a:r>
            <a:r>
              <a:rPr lang="en-US" dirty="0" err="1" smtClean="0"/>
              <a:t>Rj</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a:t>	</a:t>
            </a:r>
            <a:r>
              <a:rPr lang="en-US" dirty="0" smtClean="0"/>
              <a:t>J Loop</a:t>
            </a:r>
          </a:p>
          <a:p>
            <a:pPr marL="115888" lvl="1" indent="0">
              <a:buNone/>
            </a:pPr>
            <a:r>
              <a:rPr lang="en-US" dirty="0" smtClean="0"/>
              <a:t>Else:	SUB </a:t>
            </a:r>
            <a:r>
              <a:rPr lang="en-US" dirty="0" err="1" smtClean="0"/>
              <a:t>Rj</a:t>
            </a:r>
            <a:r>
              <a:rPr lang="en-US" dirty="0" smtClean="0"/>
              <a:t>, </a:t>
            </a:r>
            <a:r>
              <a:rPr lang="en-US" dirty="0" err="1" smtClean="0"/>
              <a:t>Rj</a:t>
            </a:r>
            <a:r>
              <a:rPr lang="en-US" dirty="0" smtClean="0"/>
              <a:t>, </a:t>
            </a:r>
            <a:r>
              <a:rPr lang="en-US" dirty="0" err="1" smtClean="0"/>
              <a:t>Ri</a:t>
            </a:r>
            <a:r>
              <a:rPr lang="en-US" dirty="0" smtClean="0"/>
              <a:t>		</a:t>
            </a:r>
            <a:r>
              <a:rPr lang="en-US" dirty="0"/>
              <a:t>// or "LT" if (</a:t>
            </a:r>
            <a:r>
              <a:rPr lang="en-US" dirty="0" err="1"/>
              <a:t>i</a:t>
            </a:r>
            <a:r>
              <a:rPr lang="en-US" dirty="0"/>
              <a:t> &lt; j</a:t>
            </a:r>
            <a:r>
              <a:rPr lang="en-US" dirty="0" smtClean="0"/>
              <a:t>)</a:t>
            </a:r>
          </a:p>
          <a:p>
            <a:pPr marL="115888" lvl="1" indent="0">
              <a:buNone/>
            </a:pPr>
            <a:r>
              <a:rPr lang="en-US" dirty="0" smtClean="0"/>
              <a:t>	J Loop 	</a:t>
            </a:r>
            <a:r>
              <a:rPr lang="en-US" dirty="0"/>
              <a:t>	// if "LT" (less than), j = </a:t>
            </a:r>
            <a:r>
              <a:rPr lang="en-US" dirty="0" smtClean="0"/>
              <a:t>j-</a:t>
            </a:r>
            <a:r>
              <a:rPr lang="en-US" dirty="0" err="1" smtClean="0"/>
              <a:t>i</a:t>
            </a:r>
            <a:r>
              <a:rPr lang="en-US" dirty="0" smtClean="0"/>
              <a:t>;</a:t>
            </a:r>
          </a:p>
          <a:p>
            <a:r>
              <a:rPr lang="en-US" sz="2800" dirty="0" smtClean="0"/>
              <a:t>End:</a:t>
            </a:r>
            <a:endParaRPr lang="en-US" sz="2800" dirty="0"/>
          </a:p>
          <a:p>
            <a:endParaRPr lang="en-US" sz="2800"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sp>
        <p:nvSpPr>
          <p:cNvPr id="9" name="TextBox 8"/>
          <p:cNvSpPr txBox="1"/>
          <p:nvPr/>
        </p:nvSpPr>
        <p:spPr>
          <a:xfrm>
            <a:off x="3657600" y="1371600"/>
            <a:ext cx="5010795" cy="954107"/>
          </a:xfrm>
          <a:prstGeom prst="rect">
            <a:avLst/>
          </a:prstGeom>
          <a:noFill/>
        </p:spPr>
        <p:txBody>
          <a:bodyPr wrap="none" rtlCol="0">
            <a:spAutoFit/>
          </a:bodyPr>
          <a:lstStyle/>
          <a:p>
            <a:r>
              <a:rPr lang="en-US" sz="2800" dirty="0" smtClean="0"/>
              <a:t>In MIPS, performance will be </a:t>
            </a:r>
          </a:p>
          <a:p>
            <a:r>
              <a:rPr lang="en-US" sz="2800" dirty="0" smtClean="0"/>
              <a:t>slow if code has a lot of branches</a:t>
            </a:r>
          </a:p>
        </p:txBody>
      </p:sp>
    </p:spTree>
    <p:extLst>
      <p:ext uri="{BB962C8B-B14F-4D97-AF65-F5344CB8AC3E}">
        <p14:creationId xmlns:p14="http://schemas.microsoft.com/office/powerpoint/2010/main" val="361233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533400"/>
            <a:ext cx="9067800" cy="6324600"/>
          </a:xfrm>
        </p:spPr>
        <p:txBody>
          <a:bodyPr>
            <a:normAutofit/>
          </a:bodyPr>
          <a:lstStyle/>
          <a:p>
            <a:pPr marL="573088" lvl="1" indent="-457200">
              <a:buFont typeface="Arial"/>
              <a:buChar char="•"/>
            </a:pPr>
            <a:r>
              <a:rPr lang="en-US" dirty="0"/>
              <a:t>while(</a:t>
            </a:r>
            <a:r>
              <a:rPr lang="en-US" dirty="0" err="1"/>
              <a:t>i</a:t>
            </a:r>
            <a:r>
              <a:rPr lang="en-US" dirty="0"/>
              <a:t> != j) {</a:t>
            </a:r>
          </a:p>
          <a:p>
            <a:pPr marL="573088" lvl="1" indent="-457200">
              <a:buFont typeface="Arial"/>
              <a:buChar char="•"/>
            </a:pPr>
            <a:r>
              <a:rPr lang="en-US" dirty="0"/>
              <a:t>       if (</a:t>
            </a:r>
            <a:r>
              <a:rPr lang="en-US" dirty="0" err="1"/>
              <a:t>i</a:t>
            </a:r>
            <a:r>
              <a:rPr lang="en-US" dirty="0"/>
              <a:t> &gt; j)</a:t>
            </a:r>
          </a:p>
          <a:p>
            <a:pPr marL="573088" lvl="1" indent="-457200">
              <a:buFont typeface="Arial"/>
              <a:buChar char="•"/>
            </a:pPr>
            <a:r>
              <a:rPr lang="en-US" dirty="0"/>
              <a:t>           </a:t>
            </a:r>
            <a:r>
              <a:rPr lang="en-US" dirty="0" err="1"/>
              <a:t>i</a:t>
            </a:r>
            <a:r>
              <a:rPr lang="en-US" dirty="0"/>
              <a:t> -= j;</a:t>
            </a:r>
          </a:p>
          <a:p>
            <a:pPr marL="573088" lvl="1" indent="-457200">
              <a:buFont typeface="Arial"/>
              <a:buChar char="•"/>
            </a:pPr>
            <a:r>
              <a:rPr lang="en-US" dirty="0"/>
              <a:t>       else</a:t>
            </a:r>
          </a:p>
          <a:p>
            <a:pPr marL="573088" lvl="1" indent="-457200">
              <a:buFont typeface="Arial"/>
              <a:buChar char="•"/>
            </a:pPr>
            <a:r>
              <a:rPr lang="en-US" dirty="0"/>
              <a:t>           j -= </a:t>
            </a:r>
            <a:r>
              <a:rPr lang="en-US" dirty="0" err="1"/>
              <a:t>i</a:t>
            </a:r>
            <a:r>
              <a:rPr lang="en-US" dirty="0"/>
              <a:t>;</a:t>
            </a:r>
          </a:p>
          <a:p>
            <a:pPr marL="573088" lvl="1" indent="-457200">
              <a:buFont typeface="Arial"/>
              <a:buChar char="•"/>
            </a:pPr>
            <a:r>
              <a:rPr lang="en-US" dirty="0"/>
              <a:t>    }</a:t>
            </a:r>
          </a:p>
          <a:p>
            <a:pPr marL="115888" lvl="1" indent="0">
              <a:buNone/>
            </a:pPr>
            <a:r>
              <a:rPr lang="en-US" dirty="0" smtClean="0"/>
              <a:t>LOOP: CMP </a:t>
            </a:r>
            <a:r>
              <a:rPr lang="en-US" dirty="0" err="1"/>
              <a:t>Ri</a:t>
            </a:r>
            <a:r>
              <a:rPr lang="en-US" dirty="0"/>
              <a:t>, </a:t>
            </a:r>
            <a:r>
              <a:rPr lang="en-US" dirty="0" err="1"/>
              <a:t>Rj</a:t>
            </a:r>
            <a:r>
              <a:rPr lang="en-US" dirty="0"/>
              <a:t> </a:t>
            </a:r>
            <a:r>
              <a:rPr lang="en-US" dirty="0" smtClean="0"/>
              <a:t>		// set </a:t>
            </a:r>
            <a:r>
              <a:rPr lang="en-US" dirty="0"/>
              <a:t>condition "NE" if (</a:t>
            </a:r>
            <a:r>
              <a:rPr lang="en-US" dirty="0" err="1"/>
              <a:t>i</a:t>
            </a:r>
            <a:r>
              <a:rPr lang="en-US" dirty="0"/>
              <a:t> != j</a:t>
            </a:r>
            <a:r>
              <a:rPr lang="en-US" dirty="0" smtClean="0"/>
              <a:t>) </a:t>
            </a:r>
            <a:endParaRPr lang="en-US" dirty="0"/>
          </a:p>
          <a:p>
            <a:pPr marL="115888" lvl="1" indent="0">
              <a:buNone/>
            </a:pPr>
            <a:r>
              <a:rPr lang="en-US" dirty="0" smtClean="0"/>
              <a:t>				//  </a:t>
            </a:r>
            <a:r>
              <a:rPr lang="en-US" dirty="0"/>
              <a:t>"GT" if (</a:t>
            </a:r>
            <a:r>
              <a:rPr lang="en-US" dirty="0" err="1"/>
              <a:t>i</a:t>
            </a:r>
            <a:r>
              <a:rPr lang="en-US" dirty="0"/>
              <a:t> &gt; j), </a:t>
            </a:r>
          </a:p>
          <a:p>
            <a:pPr marL="115888" lvl="1" indent="0">
              <a:buNone/>
            </a:pPr>
            <a:r>
              <a:rPr lang="en-US" dirty="0" smtClean="0"/>
              <a:t>				// </a:t>
            </a:r>
            <a:r>
              <a:rPr lang="en-US" dirty="0"/>
              <a:t>or "LT" if (</a:t>
            </a:r>
            <a:r>
              <a:rPr lang="en-US" dirty="0" err="1"/>
              <a:t>i</a:t>
            </a:r>
            <a:r>
              <a:rPr lang="en-US" dirty="0"/>
              <a:t> &lt; j) </a:t>
            </a:r>
            <a:endParaRPr lang="en-US" dirty="0" smtClean="0"/>
          </a:p>
          <a:p>
            <a:pPr marL="115888" lvl="1" indent="0">
              <a:buNone/>
            </a:pPr>
            <a:r>
              <a:rPr lang="en-US" dirty="0" smtClean="0"/>
              <a:t>	SUBGT </a:t>
            </a:r>
            <a:r>
              <a:rPr lang="en-US" dirty="0" err="1"/>
              <a:t>Ri</a:t>
            </a:r>
            <a:r>
              <a:rPr lang="en-US" dirty="0"/>
              <a:t>, </a:t>
            </a:r>
            <a:r>
              <a:rPr lang="en-US" dirty="0" err="1"/>
              <a:t>Ri</a:t>
            </a:r>
            <a:r>
              <a:rPr lang="en-US" dirty="0"/>
              <a:t>, </a:t>
            </a:r>
            <a:r>
              <a:rPr lang="en-US" dirty="0" err="1"/>
              <a:t>Rj</a:t>
            </a:r>
            <a:r>
              <a:rPr lang="en-US" dirty="0"/>
              <a:t> </a:t>
            </a:r>
            <a:r>
              <a:rPr lang="en-US" dirty="0" smtClean="0"/>
              <a:t>	// </a:t>
            </a:r>
            <a:r>
              <a:rPr lang="en-US" dirty="0"/>
              <a:t>if "GT" (greater than), </a:t>
            </a:r>
            <a:r>
              <a:rPr lang="en-US" dirty="0" err="1"/>
              <a:t>i</a:t>
            </a:r>
            <a:r>
              <a:rPr lang="en-US" dirty="0"/>
              <a:t> = </a:t>
            </a:r>
            <a:r>
              <a:rPr lang="en-US" dirty="0" err="1"/>
              <a:t>i</a:t>
            </a:r>
            <a:r>
              <a:rPr lang="en-US" dirty="0"/>
              <a:t>-j; </a:t>
            </a:r>
            <a:endParaRPr lang="en-US" dirty="0" smtClean="0"/>
          </a:p>
          <a:p>
            <a:pPr marL="115888" lvl="1" indent="0">
              <a:buNone/>
            </a:pPr>
            <a:r>
              <a:rPr lang="en-US" dirty="0" smtClean="0"/>
              <a:t>	SUBLE </a:t>
            </a:r>
            <a:r>
              <a:rPr lang="en-US" dirty="0" err="1"/>
              <a:t>Rj</a:t>
            </a:r>
            <a:r>
              <a:rPr lang="en-US" dirty="0"/>
              <a:t>, </a:t>
            </a:r>
            <a:r>
              <a:rPr lang="en-US" dirty="0" err="1"/>
              <a:t>Rj</a:t>
            </a:r>
            <a:r>
              <a:rPr lang="en-US" dirty="0"/>
              <a:t>, </a:t>
            </a:r>
            <a:r>
              <a:rPr lang="en-US" dirty="0" err="1"/>
              <a:t>Ri</a:t>
            </a:r>
            <a:r>
              <a:rPr lang="en-US" dirty="0"/>
              <a:t> </a:t>
            </a:r>
            <a:r>
              <a:rPr lang="en-US" dirty="0" smtClean="0"/>
              <a:t>	// </a:t>
            </a:r>
            <a:r>
              <a:rPr lang="en-US" dirty="0"/>
              <a:t>if "</a:t>
            </a:r>
            <a:r>
              <a:rPr lang="en-US" dirty="0" smtClean="0"/>
              <a:t>LE" </a:t>
            </a:r>
            <a:r>
              <a:rPr lang="en-US" dirty="0"/>
              <a:t>(less </a:t>
            </a:r>
            <a:r>
              <a:rPr lang="en-US" dirty="0" smtClean="0"/>
              <a:t>than or equal), </a:t>
            </a:r>
            <a:r>
              <a:rPr lang="en-US" dirty="0"/>
              <a:t>j = j-</a:t>
            </a:r>
            <a:r>
              <a:rPr lang="en-US" dirty="0" err="1"/>
              <a:t>i</a:t>
            </a:r>
            <a:r>
              <a:rPr lang="en-US" dirty="0"/>
              <a:t>; </a:t>
            </a:r>
            <a:endParaRPr lang="en-US" dirty="0" smtClean="0"/>
          </a:p>
          <a:p>
            <a:pPr marL="115888" lvl="1" indent="0">
              <a:buNone/>
            </a:pPr>
            <a:r>
              <a:rPr lang="en-US" dirty="0"/>
              <a:t>	</a:t>
            </a:r>
            <a:r>
              <a:rPr lang="en-US" dirty="0" smtClean="0"/>
              <a:t>BNE loop		// </a:t>
            </a:r>
            <a:r>
              <a:rPr lang="en-US" dirty="0"/>
              <a:t>if "NE" (not equal), then loop</a:t>
            </a:r>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smtClean="0"/>
              <a:t>ARMv7 Conditional Instructions</a:t>
            </a:r>
            <a:endParaRPr lang="en-US" dirty="0"/>
          </a:p>
        </p:txBody>
      </p:sp>
      <p:grpSp>
        <p:nvGrpSpPr>
          <p:cNvPr id="19" name="Group 18"/>
          <p:cNvGrpSpPr/>
          <p:nvPr/>
        </p:nvGrpSpPr>
        <p:grpSpPr>
          <a:xfrm>
            <a:off x="3048000" y="3429000"/>
            <a:ext cx="914400" cy="608975"/>
            <a:chOff x="5105400" y="2313801"/>
            <a:chExt cx="914400" cy="608975"/>
          </a:xfrm>
        </p:grpSpPr>
        <p:sp>
          <p:nvSpPr>
            <p:cNvPr id="2" name="TextBox 1"/>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6" name="TextBox 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7" name="TextBox 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8" name="TextBox 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 name="Rectangle 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16" name="TextBox 15"/>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17" name="TextBox 16"/>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18" name="TextBox 17"/>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20" name="Rectangle 1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28600" y="4876800"/>
            <a:ext cx="914400" cy="608975"/>
            <a:chOff x="5105400" y="2313801"/>
            <a:chExt cx="914400" cy="608975"/>
          </a:xfrm>
        </p:grpSpPr>
        <p:sp>
          <p:nvSpPr>
            <p:cNvPr id="25" name="TextBox 24"/>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26" name="TextBox 25"/>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27" name="TextBox 26"/>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28" name="TextBox 27"/>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29" name="Rectangle 28"/>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31" name="TextBox 30"/>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2" name="TextBox 31"/>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33" name="TextBox 32"/>
            <p:cNvSpPr txBox="1"/>
            <p:nvPr/>
          </p:nvSpPr>
          <p:spPr>
            <a:xfrm>
              <a:off x="58674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34" name="Rectangle 33"/>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228600" y="5487025"/>
            <a:ext cx="914400" cy="608975"/>
            <a:chOff x="5105400" y="2313801"/>
            <a:chExt cx="914400" cy="608975"/>
          </a:xfrm>
        </p:grpSpPr>
        <p:sp>
          <p:nvSpPr>
            <p:cNvPr id="38" name="TextBox 37"/>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39" name="TextBox 38"/>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40" name="TextBox 39"/>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41" name="TextBox 40"/>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42" name="Rectangle 41"/>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181600" y="2313801"/>
              <a:ext cx="117020" cy="276999"/>
            </a:xfrm>
            <a:prstGeom prst="rect">
              <a:avLst/>
            </a:prstGeom>
            <a:noFill/>
          </p:spPr>
          <p:txBody>
            <a:bodyPr wrap="none" lIns="0" tIns="0" rIns="0" bIns="0" rtlCol="0">
              <a:spAutoFit/>
            </a:bodyPr>
            <a:lstStyle/>
            <a:p>
              <a:r>
                <a:rPr lang="en-US" dirty="0">
                  <a:solidFill>
                    <a:schemeClr val="accent1"/>
                  </a:solidFill>
                </a:rPr>
                <a:t>1</a:t>
              </a:r>
            </a:p>
          </p:txBody>
        </p:sp>
        <p:sp>
          <p:nvSpPr>
            <p:cNvPr id="44" name="TextBox 43"/>
            <p:cNvSpPr txBox="1"/>
            <p:nvPr/>
          </p:nvSpPr>
          <p:spPr>
            <a:xfrm>
              <a:off x="54102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5" name="TextBox 44"/>
            <p:cNvSpPr txBox="1"/>
            <p:nvPr/>
          </p:nvSpPr>
          <p:spPr>
            <a:xfrm>
              <a:off x="559798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46" name="TextBox 45"/>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47" name="Rectangle 46"/>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28600" y="6108770"/>
            <a:ext cx="914400" cy="608975"/>
            <a:chOff x="5105400" y="2313801"/>
            <a:chExt cx="914400" cy="608975"/>
          </a:xfrm>
        </p:grpSpPr>
        <p:sp>
          <p:nvSpPr>
            <p:cNvPr id="51" name="TextBox 50"/>
            <p:cNvSpPr txBox="1"/>
            <p:nvPr/>
          </p:nvSpPr>
          <p:spPr>
            <a:xfrm>
              <a:off x="5145607" y="2553444"/>
              <a:ext cx="153888" cy="369332"/>
            </a:xfrm>
            <a:prstGeom prst="rect">
              <a:avLst/>
            </a:prstGeom>
            <a:noFill/>
          </p:spPr>
          <p:txBody>
            <a:bodyPr wrap="none" lIns="0" tIns="0" rIns="0" bIns="0" rtlCol="0">
              <a:spAutoFit/>
            </a:bodyPr>
            <a:lstStyle/>
            <a:p>
              <a:r>
                <a:rPr lang="en-US" sz="2400" dirty="0">
                  <a:solidFill>
                    <a:schemeClr val="accent1"/>
                  </a:solidFill>
                </a:rPr>
                <a:t>=</a:t>
              </a:r>
            </a:p>
          </p:txBody>
        </p:sp>
        <p:sp>
          <p:nvSpPr>
            <p:cNvPr id="52" name="TextBox 51"/>
            <p:cNvSpPr txBox="1"/>
            <p:nvPr/>
          </p:nvSpPr>
          <p:spPr>
            <a:xfrm>
              <a:off x="5384321" y="2543889"/>
              <a:ext cx="153888" cy="369332"/>
            </a:xfrm>
            <a:prstGeom prst="rect">
              <a:avLst/>
            </a:prstGeom>
            <a:noFill/>
          </p:spPr>
          <p:txBody>
            <a:bodyPr wrap="none" lIns="0" tIns="0" rIns="0" bIns="0" rtlCol="0">
              <a:spAutoFit/>
            </a:bodyPr>
            <a:lstStyle/>
            <a:p>
              <a:r>
                <a:rPr lang="en-US" sz="2400" dirty="0" smtClean="0">
                  <a:solidFill>
                    <a:schemeClr val="accent1"/>
                  </a:solidFill>
                </a:rPr>
                <a:t>≠</a:t>
              </a:r>
              <a:endParaRPr lang="en-US" sz="2400" dirty="0">
                <a:solidFill>
                  <a:schemeClr val="accent1"/>
                </a:solidFill>
              </a:endParaRPr>
            </a:p>
          </p:txBody>
        </p:sp>
        <p:sp>
          <p:nvSpPr>
            <p:cNvPr id="53" name="TextBox 52"/>
            <p:cNvSpPr txBox="1"/>
            <p:nvPr/>
          </p:nvSpPr>
          <p:spPr>
            <a:xfrm>
              <a:off x="5588479" y="2535262"/>
              <a:ext cx="153888" cy="369332"/>
            </a:xfrm>
            <a:prstGeom prst="rect">
              <a:avLst/>
            </a:prstGeom>
            <a:noFill/>
          </p:spPr>
          <p:txBody>
            <a:bodyPr wrap="none" lIns="0" tIns="0" rIns="0" bIns="0" rtlCol="0">
              <a:spAutoFit/>
            </a:bodyPr>
            <a:lstStyle/>
            <a:p>
              <a:r>
                <a:rPr lang="en-US" sz="2400" dirty="0">
                  <a:solidFill>
                    <a:schemeClr val="accent1"/>
                  </a:solidFill>
                </a:rPr>
                <a:t>&lt;</a:t>
              </a:r>
            </a:p>
          </p:txBody>
        </p:sp>
        <p:sp>
          <p:nvSpPr>
            <p:cNvPr id="54" name="TextBox 53"/>
            <p:cNvSpPr txBox="1"/>
            <p:nvPr/>
          </p:nvSpPr>
          <p:spPr>
            <a:xfrm>
              <a:off x="5838570" y="2526268"/>
              <a:ext cx="153888" cy="369332"/>
            </a:xfrm>
            <a:prstGeom prst="rect">
              <a:avLst/>
            </a:prstGeom>
            <a:noFill/>
          </p:spPr>
          <p:txBody>
            <a:bodyPr wrap="none" lIns="0" tIns="0" rIns="0" bIns="0" rtlCol="0">
              <a:spAutoFit/>
            </a:bodyPr>
            <a:lstStyle/>
            <a:p>
              <a:r>
                <a:rPr lang="en-US" sz="2400" dirty="0" smtClean="0">
                  <a:solidFill>
                    <a:schemeClr val="accent1"/>
                  </a:solidFill>
                </a:rPr>
                <a:t>&gt;</a:t>
              </a:r>
              <a:endParaRPr lang="en-US" sz="2400" dirty="0">
                <a:solidFill>
                  <a:schemeClr val="accent1"/>
                </a:solidFill>
              </a:endParaRPr>
            </a:p>
          </p:txBody>
        </p:sp>
        <p:sp>
          <p:nvSpPr>
            <p:cNvPr id="55" name="Rectangle 54"/>
            <p:cNvSpPr/>
            <p:nvPr/>
          </p:nvSpPr>
          <p:spPr>
            <a:xfrm>
              <a:off x="51054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81600" y="2313801"/>
              <a:ext cx="117020" cy="276999"/>
            </a:xfrm>
            <a:prstGeom prst="rect">
              <a:avLst/>
            </a:prstGeom>
            <a:noFill/>
          </p:spPr>
          <p:txBody>
            <a:bodyPr wrap="none" lIns="0" tIns="0" rIns="0" bIns="0" rtlCol="0">
              <a:spAutoFit/>
            </a:bodyPr>
            <a:lstStyle/>
            <a:p>
              <a:r>
                <a:rPr lang="en-US" dirty="0" smtClean="0">
                  <a:solidFill>
                    <a:schemeClr val="accent1"/>
                  </a:solidFill>
                </a:rPr>
                <a:t>0</a:t>
              </a:r>
              <a:endParaRPr lang="en-US" dirty="0">
                <a:solidFill>
                  <a:schemeClr val="accent1"/>
                </a:solidFill>
              </a:endParaRPr>
            </a:p>
          </p:txBody>
        </p:sp>
        <p:sp>
          <p:nvSpPr>
            <p:cNvPr id="57" name="TextBox 56"/>
            <p:cNvSpPr txBox="1"/>
            <p:nvPr/>
          </p:nvSpPr>
          <p:spPr>
            <a:xfrm>
              <a:off x="5410200" y="2313801"/>
              <a:ext cx="117020" cy="276999"/>
            </a:xfrm>
            <a:prstGeom prst="rect">
              <a:avLst/>
            </a:prstGeom>
            <a:noFill/>
          </p:spPr>
          <p:txBody>
            <a:bodyPr wrap="none" lIns="0" tIns="0" rIns="0" bIns="0" rtlCol="0">
              <a:spAutoFit/>
            </a:bodyPr>
            <a:lstStyle/>
            <a:p>
              <a:r>
                <a:rPr lang="en-US" dirty="0" smtClean="0">
                  <a:solidFill>
                    <a:schemeClr val="accent1"/>
                  </a:solidFill>
                </a:rPr>
                <a:t>1</a:t>
              </a:r>
              <a:endParaRPr lang="en-US" dirty="0">
                <a:solidFill>
                  <a:schemeClr val="accent1"/>
                </a:solidFill>
              </a:endParaRPr>
            </a:p>
          </p:txBody>
        </p:sp>
        <p:sp>
          <p:nvSpPr>
            <p:cNvPr id="58" name="TextBox 57"/>
            <p:cNvSpPr txBox="1"/>
            <p:nvPr/>
          </p:nvSpPr>
          <p:spPr>
            <a:xfrm>
              <a:off x="559798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59" name="TextBox 58"/>
            <p:cNvSpPr txBox="1"/>
            <p:nvPr/>
          </p:nvSpPr>
          <p:spPr>
            <a:xfrm>
              <a:off x="5867400" y="2313801"/>
              <a:ext cx="117020" cy="276999"/>
            </a:xfrm>
            <a:prstGeom prst="rect">
              <a:avLst/>
            </a:prstGeom>
            <a:noFill/>
          </p:spPr>
          <p:txBody>
            <a:bodyPr wrap="none" lIns="0" tIns="0" rIns="0" bIns="0" rtlCol="0">
              <a:spAutoFit/>
            </a:bodyPr>
            <a:lstStyle/>
            <a:p>
              <a:r>
                <a:rPr lang="en-US" dirty="0">
                  <a:solidFill>
                    <a:schemeClr val="accent1"/>
                  </a:solidFill>
                </a:rPr>
                <a:t>0</a:t>
              </a:r>
            </a:p>
          </p:txBody>
        </p:sp>
        <p:sp>
          <p:nvSpPr>
            <p:cNvPr id="60" name="Rectangle 59"/>
            <p:cNvSpPr/>
            <p:nvPr/>
          </p:nvSpPr>
          <p:spPr>
            <a:xfrm>
              <a:off x="53325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89712" y="2554933"/>
              <a:ext cx="230088" cy="34066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3657600" y="1371600"/>
            <a:ext cx="4769254" cy="1384995"/>
          </a:xfrm>
          <a:prstGeom prst="rect">
            <a:avLst/>
          </a:prstGeom>
          <a:noFill/>
        </p:spPr>
        <p:txBody>
          <a:bodyPr wrap="none" rtlCol="0">
            <a:spAutoFit/>
          </a:bodyPr>
          <a:lstStyle/>
          <a:p>
            <a:r>
              <a:rPr lang="en-US" sz="2800" dirty="0" smtClean="0"/>
              <a:t>In ARM, can avoid delay due to </a:t>
            </a:r>
          </a:p>
          <a:p>
            <a:r>
              <a:rPr lang="en-US" sz="2800" dirty="0" smtClean="0"/>
              <a:t>Branches with conditional </a:t>
            </a:r>
          </a:p>
          <a:p>
            <a:r>
              <a:rPr lang="en-US" sz="2800" dirty="0" smtClean="0"/>
              <a:t>instructions</a:t>
            </a:r>
          </a:p>
        </p:txBody>
      </p:sp>
    </p:spTree>
    <p:extLst>
      <p:ext uri="{BB962C8B-B14F-4D97-AF65-F5344CB8AC3E}">
        <p14:creationId xmlns:p14="http://schemas.microsoft.com/office/powerpoint/2010/main" val="340719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Other Cool operations</a:t>
            </a:r>
            <a:endParaRPr lang="en-US" dirty="0"/>
          </a:p>
        </p:txBody>
      </p:sp>
      <p:sp>
        <p:nvSpPr>
          <p:cNvPr id="3" name="Content Placeholder 2"/>
          <p:cNvSpPr>
            <a:spLocks noGrp="1"/>
          </p:cNvSpPr>
          <p:nvPr>
            <p:ph idx="1"/>
          </p:nvPr>
        </p:nvSpPr>
        <p:spPr/>
        <p:txBody>
          <a:bodyPr/>
          <a:lstStyle/>
          <a:p>
            <a:r>
              <a:rPr lang="en-US" dirty="0" smtClean="0"/>
              <a:t>Shift one register (e.g. </a:t>
            </a:r>
            <a:r>
              <a:rPr lang="en-US" dirty="0" err="1" smtClean="0"/>
              <a:t>Rc</a:t>
            </a:r>
            <a:r>
              <a:rPr lang="en-US" dirty="0" smtClean="0"/>
              <a:t>) any amount</a:t>
            </a:r>
          </a:p>
          <a:p>
            <a:r>
              <a:rPr lang="en-US" dirty="0" smtClean="0"/>
              <a:t>Add to another register (e.g. </a:t>
            </a:r>
            <a:r>
              <a:rPr lang="en-US" dirty="0" err="1" smtClean="0"/>
              <a:t>Rb</a:t>
            </a:r>
            <a:r>
              <a:rPr lang="en-US" dirty="0" smtClean="0"/>
              <a:t>)</a:t>
            </a:r>
          </a:p>
          <a:p>
            <a:r>
              <a:rPr lang="en-US" dirty="0" smtClean="0"/>
              <a:t>Store result in a different register (e.g. Ra)</a:t>
            </a:r>
          </a:p>
          <a:p>
            <a:endParaRPr lang="en-US" dirty="0"/>
          </a:p>
          <a:p>
            <a:r>
              <a:rPr lang="en-US" dirty="0" smtClean="0"/>
              <a:t>ADD Ra, </a:t>
            </a:r>
            <a:r>
              <a:rPr lang="en-US" dirty="0" err="1" smtClean="0"/>
              <a:t>Rb</a:t>
            </a:r>
            <a:r>
              <a:rPr lang="en-US" dirty="0" smtClean="0"/>
              <a:t>, </a:t>
            </a:r>
            <a:r>
              <a:rPr lang="en-US" dirty="0" err="1" smtClean="0"/>
              <a:t>Rc</a:t>
            </a:r>
            <a:r>
              <a:rPr lang="en-US" dirty="0" smtClean="0"/>
              <a:t> LSL #4</a:t>
            </a:r>
          </a:p>
          <a:p>
            <a:r>
              <a:rPr lang="en-US" dirty="0" smtClean="0"/>
              <a:t>Ra = </a:t>
            </a:r>
            <a:r>
              <a:rPr lang="en-US" dirty="0" err="1" smtClean="0"/>
              <a:t>Rb</a:t>
            </a:r>
            <a:r>
              <a:rPr lang="en-US" dirty="0" smtClean="0"/>
              <a:t> + </a:t>
            </a:r>
            <a:r>
              <a:rPr lang="en-US" dirty="0" err="1" smtClean="0"/>
              <a:t>Rc</a:t>
            </a:r>
            <a:r>
              <a:rPr lang="en-US" dirty="0" smtClean="0"/>
              <a:t>&lt;&lt;4</a:t>
            </a:r>
          </a:p>
          <a:p>
            <a:r>
              <a:rPr lang="en-US" dirty="0" smtClean="0"/>
              <a:t>Ra = </a:t>
            </a:r>
            <a:r>
              <a:rPr lang="en-US" dirty="0" err="1" smtClean="0"/>
              <a:t>Rb</a:t>
            </a:r>
            <a:r>
              <a:rPr lang="en-US" dirty="0"/>
              <a:t> </a:t>
            </a:r>
            <a:r>
              <a:rPr lang="en-US" dirty="0" smtClean="0"/>
              <a:t>+ </a:t>
            </a:r>
            <a:r>
              <a:rPr lang="en-US" dirty="0" err="1" smtClean="0"/>
              <a:t>Rc</a:t>
            </a:r>
            <a:r>
              <a:rPr lang="en-US" dirty="0" smtClean="0"/>
              <a:t> x 16</a:t>
            </a:r>
          </a:p>
          <a:p>
            <a:endParaRPr lang="en-US" dirty="0"/>
          </a:p>
        </p:txBody>
      </p:sp>
    </p:spTree>
    <p:extLst>
      <p:ext uri="{BB962C8B-B14F-4D97-AF65-F5344CB8AC3E}">
        <p14:creationId xmlns:p14="http://schemas.microsoft.com/office/powerpoint/2010/main" val="5976984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ARMv7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ARMv7 instructions are 32 bits 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2431677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533400"/>
          </a:xfrm>
        </p:spPr>
        <p:txBody>
          <a:bodyPr>
            <a:normAutofit fontScale="90000"/>
          </a:bodyPr>
          <a:lstStyle/>
          <a:p>
            <a:r>
              <a:rPr lang="en-US" dirty="0" smtClean="0"/>
              <a:t>ARMv8 (64-bit) Instruction Set Architecture</a:t>
            </a:r>
            <a:endParaRPr lang="en-US" dirty="0"/>
          </a:p>
        </p:txBody>
      </p:sp>
      <p:sp>
        <p:nvSpPr>
          <p:cNvPr id="3" name="Content Placeholder 2"/>
          <p:cNvSpPr>
            <a:spLocks noGrp="1"/>
          </p:cNvSpPr>
          <p:nvPr>
            <p:ph idx="1"/>
          </p:nvPr>
        </p:nvSpPr>
        <p:spPr>
          <a:xfrm>
            <a:off x="76200" y="685800"/>
            <a:ext cx="9067800" cy="5867400"/>
          </a:xfrm>
        </p:spPr>
        <p:txBody>
          <a:bodyPr>
            <a:normAutofit/>
          </a:bodyPr>
          <a:lstStyle/>
          <a:p>
            <a:r>
              <a:rPr lang="en-US" dirty="0" smtClean="0"/>
              <a:t>All ARMv8 instructions are </a:t>
            </a:r>
            <a:r>
              <a:rPr lang="en-US" dirty="0" smtClean="0">
                <a:solidFill>
                  <a:schemeClr val="accent5">
                    <a:lumMod val="60000"/>
                    <a:lumOff val="40000"/>
                  </a:schemeClr>
                </a:solidFill>
              </a:rPr>
              <a:t>64 bits </a:t>
            </a:r>
            <a:r>
              <a:rPr lang="en-US" dirty="0" smtClean="0"/>
              <a:t>long, has 3 formats</a:t>
            </a:r>
          </a:p>
          <a:p>
            <a:r>
              <a:rPr lang="en-US" dirty="0" smtClean="0">
                <a:solidFill>
                  <a:schemeClr val="accent5">
                    <a:lumMod val="60000"/>
                    <a:lumOff val="40000"/>
                  </a:schemeClr>
                </a:solidFill>
              </a:rPr>
              <a:t>Reduced Instruction Set Computer (RISC) properties</a:t>
            </a:r>
          </a:p>
          <a:p>
            <a:pPr lvl="1"/>
            <a:r>
              <a:rPr lang="en-US" dirty="0" smtClean="0"/>
              <a:t>Only Load/Store instructions access memory</a:t>
            </a:r>
          </a:p>
          <a:p>
            <a:pPr lvl="1"/>
            <a:r>
              <a:rPr lang="en-US" dirty="0"/>
              <a:t>I</a:t>
            </a:r>
            <a:r>
              <a:rPr lang="en-US" dirty="0" smtClean="0"/>
              <a:t>nstructions operate on operands in processor registers</a:t>
            </a:r>
          </a:p>
          <a:p>
            <a:pPr lvl="1"/>
            <a:r>
              <a:rPr lang="en-US" dirty="0" smtClean="0"/>
              <a:t>16 registers</a:t>
            </a:r>
          </a:p>
          <a:p>
            <a:endParaRPr lang="en-US" dirty="0"/>
          </a:p>
          <a:p>
            <a:r>
              <a:rPr lang="en-US" dirty="0" smtClean="0">
                <a:solidFill>
                  <a:schemeClr val="accent5">
                    <a:lumMod val="60000"/>
                    <a:lumOff val="40000"/>
                  </a:schemeClr>
                </a:solidFill>
              </a:rPr>
              <a:t>Complex Instruction Set Computer (CISC) properties</a:t>
            </a:r>
          </a:p>
          <a:p>
            <a:pPr lvl="1"/>
            <a:r>
              <a:rPr lang="en-US" dirty="0" err="1" smtClean="0"/>
              <a:t>Autoincrement</a:t>
            </a:r>
            <a:r>
              <a:rPr lang="en-US" dirty="0" smtClean="0"/>
              <a:t>, </a:t>
            </a:r>
            <a:r>
              <a:rPr lang="en-US" dirty="0" err="1" smtClean="0"/>
              <a:t>autodecrement</a:t>
            </a:r>
            <a:r>
              <a:rPr lang="en-US" dirty="0" smtClean="0"/>
              <a:t>, PC-relative addressing</a:t>
            </a:r>
          </a:p>
          <a:p>
            <a:pPr lvl="1"/>
            <a:r>
              <a:rPr lang="en-US" dirty="0" smtClean="0"/>
              <a:t>Conditional execution</a:t>
            </a:r>
          </a:p>
          <a:p>
            <a:pPr lvl="1"/>
            <a:r>
              <a:rPr lang="en-US" dirty="0" smtClean="0"/>
              <a:t>Multiple words can be accessed from memory with a single instruction (SIMD: single </a:t>
            </a:r>
            <a:r>
              <a:rPr lang="en-US" dirty="0" err="1" smtClean="0"/>
              <a:t>instr</a:t>
            </a:r>
            <a:r>
              <a:rPr lang="en-US" dirty="0" smtClean="0"/>
              <a:t> multiple data)</a:t>
            </a:r>
          </a:p>
          <a:p>
            <a:endParaRPr lang="en-US" dirty="0"/>
          </a:p>
        </p:txBody>
      </p:sp>
    </p:spTree>
    <p:extLst>
      <p:ext uri="{BB962C8B-B14F-4D97-AF65-F5344CB8AC3E}">
        <p14:creationId xmlns:p14="http://schemas.microsoft.com/office/powerpoint/2010/main" val="1064093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custDataLst>
              <p:tags r:id="rId1"/>
            </p:custDataLst>
          </p:nvPr>
        </p:nvSpPr>
        <p:spPr>
          <a:xfrm>
            <a:off x="0" y="152400"/>
            <a:ext cx="9144000" cy="533400"/>
          </a:xfrm>
        </p:spPr>
        <p:txBody>
          <a:bodyPr>
            <a:noAutofit/>
          </a:bodyPr>
          <a:lstStyle/>
          <a:p>
            <a:r>
              <a:rPr lang="en-US" dirty="0"/>
              <a:t>Instruction Set </a:t>
            </a:r>
            <a:r>
              <a:rPr lang="en-US" dirty="0" smtClean="0"/>
              <a:t>Architecture Variations</a:t>
            </a:r>
            <a:endParaRPr lang="en-US" dirty="0"/>
          </a:p>
        </p:txBody>
      </p:sp>
      <p:sp>
        <p:nvSpPr>
          <p:cNvPr id="2038787" name="Rectangle 3"/>
          <p:cNvSpPr>
            <a:spLocks noGrp="1" noChangeArrowheads="1"/>
          </p:cNvSpPr>
          <p:nvPr>
            <p:ph idx="1"/>
            <p:custDataLst>
              <p:tags r:id="rId2"/>
            </p:custDataLst>
          </p:nvPr>
        </p:nvSpPr>
        <p:spPr/>
        <p:txBody>
          <a:bodyPr>
            <a:noAutofit/>
          </a:bodyPr>
          <a:lstStyle/>
          <a:p>
            <a:r>
              <a:rPr lang="en-US" dirty="0" smtClean="0"/>
              <a:t>ISA defines the permissible instructions</a:t>
            </a:r>
            <a:endParaRPr lang="en-US" dirty="0"/>
          </a:p>
          <a:p>
            <a:pPr lvl="1"/>
            <a:r>
              <a:rPr lang="en-US" sz="2400" dirty="0">
                <a:solidFill>
                  <a:schemeClr val="accent1"/>
                </a:solidFill>
              </a:rPr>
              <a:t>MIPS</a:t>
            </a:r>
            <a:r>
              <a:rPr lang="en-US" sz="2400" dirty="0"/>
              <a:t>: </a:t>
            </a:r>
            <a:r>
              <a:rPr lang="en-US" sz="2400" dirty="0" smtClean="0"/>
              <a:t>load/store</a:t>
            </a:r>
            <a:r>
              <a:rPr lang="en-US" sz="2400" dirty="0"/>
              <a:t>, arithmetic, control flow, </a:t>
            </a:r>
            <a:r>
              <a:rPr lang="en-US" sz="2400" dirty="0" smtClean="0"/>
              <a:t>…</a:t>
            </a:r>
          </a:p>
          <a:p>
            <a:pPr lvl="1"/>
            <a:r>
              <a:rPr lang="en-US" sz="2400" dirty="0" smtClean="0"/>
              <a:t>ARMv7: similar to MIPS, but more shift, memory, &amp; conditional ops</a:t>
            </a:r>
          </a:p>
          <a:p>
            <a:pPr lvl="1"/>
            <a:r>
              <a:rPr lang="en-US" sz="2400" dirty="0" smtClean="0"/>
              <a:t>ARMv8 (64-bit): even closer to MIPS, no conditional ops</a:t>
            </a:r>
            <a:endParaRPr lang="en-US" sz="2400" dirty="0"/>
          </a:p>
          <a:p>
            <a:pPr lvl="1"/>
            <a:r>
              <a:rPr lang="en-US" sz="2400" dirty="0"/>
              <a:t>VAX: </a:t>
            </a:r>
            <a:r>
              <a:rPr lang="en-US" sz="2400" dirty="0" smtClean="0"/>
              <a:t>arithmetic on memory or registers, strings</a:t>
            </a:r>
            <a:r>
              <a:rPr lang="en-US" sz="2400" dirty="0"/>
              <a:t>, </a:t>
            </a:r>
            <a:r>
              <a:rPr lang="en-US" sz="2400" dirty="0" smtClean="0"/>
              <a:t>polynomial evaluation, stacks/queues, …</a:t>
            </a:r>
            <a:endParaRPr lang="en-US" sz="2400" dirty="0"/>
          </a:p>
          <a:p>
            <a:pPr lvl="1"/>
            <a:r>
              <a:rPr lang="en-US" sz="2400" dirty="0"/>
              <a:t>Cray: vector operations, </a:t>
            </a:r>
            <a:r>
              <a:rPr lang="en-US" sz="2400" dirty="0" smtClean="0"/>
              <a:t>…</a:t>
            </a:r>
          </a:p>
          <a:p>
            <a:pPr lvl="1"/>
            <a:r>
              <a:rPr lang="en-US" sz="2400" dirty="0" smtClean="0"/>
              <a:t>x86: a little of everything</a:t>
            </a:r>
          </a:p>
        </p:txBody>
      </p:sp>
    </p:spTree>
    <p:extLst>
      <p:ext uri="{BB962C8B-B14F-4D97-AF65-F5344CB8AC3E}">
        <p14:creationId xmlns:p14="http://schemas.microsoft.com/office/powerpoint/2010/main" val="3886932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Administrivia</a:t>
            </a:r>
            <a:endParaRPr lang="en-US" sz="4000" dirty="0"/>
          </a:p>
        </p:txBody>
      </p:sp>
      <p:sp>
        <p:nvSpPr>
          <p:cNvPr id="3" name="Content Placeholder 2"/>
          <p:cNvSpPr>
            <a:spLocks noGrp="1"/>
          </p:cNvSpPr>
          <p:nvPr>
            <p:ph idx="1"/>
          </p:nvPr>
        </p:nvSpPr>
        <p:spPr>
          <a:xfrm>
            <a:off x="533400" y="914400"/>
            <a:ext cx="8686800" cy="5638800"/>
          </a:xfrm>
        </p:spPr>
        <p:txBody>
          <a:bodyPr>
            <a:noAutofit/>
          </a:bodyPr>
          <a:lstStyle/>
          <a:p>
            <a:r>
              <a:rPr lang="en-US" sz="2800" dirty="0" smtClean="0"/>
              <a:t>There </a:t>
            </a:r>
            <a:r>
              <a:rPr lang="en-US" sz="2800" b="1" i="1" dirty="0" smtClean="0"/>
              <a:t>is</a:t>
            </a:r>
            <a:r>
              <a:rPr lang="en-US" sz="2800" dirty="0" smtClean="0"/>
              <a:t> a Lab Section this week, C-Lab2</a:t>
            </a:r>
          </a:p>
          <a:p>
            <a:endParaRPr lang="en-US" sz="2800" dirty="0"/>
          </a:p>
          <a:p>
            <a:r>
              <a:rPr lang="en-US" sz="2800" dirty="0"/>
              <a:t>Project1 (PA1) </a:t>
            </a:r>
            <a:r>
              <a:rPr lang="en-US" sz="2800" dirty="0" smtClean="0"/>
              <a:t>is due next </a:t>
            </a:r>
            <a:r>
              <a:rPr lang="en-US" sz="2800" dirty="0" err="1"/>
              <a:t>Tueday</a:t>
            </a:r>
            <a:r>
              <a:rPr lang="en-US" sz="2800" dirty="0"/>
              <a:t>, March 11th</a:t>
            </a:r>
          </a:p>
          <a:p>
            <a:endParaRPr lang="en-US" sz="2800" dirty="0" smtClean="0"/>
          </a:p>
          <a:p>
            <a:r>
              <a:rPr lang="en-US" sz="2800" dirty="0" smtClean="0"/>
              <a:t>Prelim today week</a:t>
            </a:r>
          </a:p>
          <a:p>
            <a:r>
              <a:rPr lang="en-US" sz="2800" dirty="0"/>
              <a:t>	S</a:t>
            </a:r>
            <a:r>
              <a:rPr lang="en-US" sz="2800" dirty="0" smtClean="0"/>
              <a:t>tarts at 7:30pm sharp </a:t>
            </a:r>
          </a:p>
          <a:p>
            <a:r>
              <a:rPr lang="en-US" sz="2800" dirty="0"/>
              <a:t>	</a:t>
            </a:r>
            <a:r>
              <a:rPr lang="en-US" sz="2800" dirty="0" smtClean="0"/>
              <a:t>Upson B17 [a-e]*, </a:t>
            </a:r>
            <a:r>
              <a:rPr lang="en-US" sz="2800" dirty="0"/>
              <a:t>Olin </a:t>
            </a:r>
            <a:r>
              <a:rPr lang="en-US" sz="2800" dirty="0" smtClean="0"/>
              <a:t>255[f-m]*, </a:t>
            </a:r>
            <a:r>
              <a:rPr lang="en-US" sz="2800" dirty="0"/>
              <a:t>Philips </a:t>
            </a:r>
            <a:r>
              <a:rPr lang="en-US" sz="2800" dirty="0" smtClean="0"/>
              <a:t>101 [n-z]*</a:t>
            </a:r>
          </a:p>
          <a:p>
            <a:r>
              <a:rPr lang="en-US" sz="2800" dirty="0"/>
              <a:t>	</a:t>
            </a:r>
            <a:r>
              <a:rPr lang="en-US" sz="2800" dirty="0" smtClean="0"/>
              <a:t>Go based on </a:t>
            </a:r>
            <a:r>
              <a:rPr lang="en-US" sz="2800" dirty="0" err="1" smtClean="0"/>
              <a:t>netid</a:t>
            </a:r>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410043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Next time</a:t>
            </a:r>
            <a:endParaRPr lang="en-US" dirty="0"/>
          </a:p>
        </p:txBody>
      </p:sp>
      <p:sp>
        <p:nvSpPr>
          <p:cNvPr id="4" name="Content Placeholder 3"/>
          <p:cNvSpPr>
            <a:spLocks noGrp="1"/>
          </p:cNvSpPr>
          <p:nvPr>
            <p:ph idx="1"/>
          </p:nvPr>
        </p:nvSpPr>
        <p:spPr/>
        <p:txBody>
          <a:bodyPr/>
          <a:lstStyle/>
          <a:p>
            <a:r>
              <a:rPr lang="en-US" dirty="0" smtClean="0"/>
              <a:t>How do we coordinate use of registers?</a:t>
            </a:r>
          </a:p>
          <a:p>
            <a:r>
              <a:rPr lang="en-US" dirty="0"/>
              <a:t>	</a:t>
            </a:r>
            <a:r>
              <a:rPr lang="en-US" dirty="0" smtClean="0"/>
              <a:t>Calling Conventions!</a:t>
            </a:r>
          </a:p>
          <a:p>
            <a:endParaRPr lang="en-US" dirty="0"/>
          </a:p>
          <a:p>
            <a:r>
              <a:rPr lang="en-US" dirty="0" smtClean="0"/>
              <a:t>PA1 due next </a:t>
            </a:r>
            <a:r>
              <a:rPr lang="en-US" dirty="0" err="1" smtClean="0"/>
              <a:t>Tueday</a:t>
            </a:r>
            <a:endParaRPr lang="en-US" dirty="0" smtClean="0"/>
          </a:p>
        </p:txBody>
      </p:sp>
    </p:spTree>
    <p:extLst>
      <p:ext uri="{BB962C8B-B14F-4D97-AF65-F5344CB8AC3E}">
        <p14:creationId xmlns:p14="http://schemas.microsoft.com/office/powerpoint/2010/main" val="23934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Prelim 1 Review Questions</a:t>
            </a:r>
            <a:endParaRPr lang="en-US" dirty="0"/>
          </a:p>
        </p:txBody>
      </p:sp>
    </p:spTree>
    <p:extLst>
      <p:ext uri="{BB962C8B-B14F-4D97-AF65-F5344CB8AC3E}">
        <p14:creationId xmlns:p14="http://schemas.microsoft.com/office/powerpoint/2010/main" val="1384774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Prelim 1</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pPr marL="115888" lvl="1" indent="0">
              <a:buNone/>
            </a:pPr>
            <a:r>
              <a:rPr lang="en-US" dirty="0" smtClean="0"/>
              <a:t>Time</a:t>
            </a:r>
            <a:r>
              <a:rPr lang="en-US" dirty="0" smtClean="0"/>
              <a:t>: We </a:t>
            </a:r>
            <a:r>
              <a:rPr lang="en-US" dirty="0"/>
              <a:t>will start at </a:t>
            </a:r>
            <a:r>
              <a:rPr lang="en-US" b="1" dirty="0" smtClean="0">
                <a:solidFill>
                  <a:schemeClr val="accent5">
                    <a:lumMod val="60000"/>
                    <a:lumOff val="40000"/>
                  </a:schemeClr>
                </a:solidFill>
              </a:rPr>
              <a:t>7:30pm </a:t>
            </a:r>
            <a:r>
              <a:rPr lang="en-US" b="1" dirty="0">
                <a:solidFill>
                  <a:schemeClr val="accent5">
                    <a:lumMod val="60000"/>
                    <a:lumOff val="40000"/>
                  </a:schemeClr>
                </a:solidFill>
              </a:rPr>
              <a:t>sharp</a:t>
            </a:r>
            <a:r>
              <a:rPr lang="en-US" dirty="0"/>
              <a:t>, so come </a:t>
            </a:r>
            <a:r>
              <a:rPr lang="en-US" dirty="0" smtClean="0"/>
              <a:t>early</a:t>
            </a:r>
          </a:p>
          <a:p>
            <a:pPr marL="174625" lvl="1" indent="0">
              <a:buNone/>
            </a:pPr>
            <a:r>
              <a:rPr lang="en-US" dirty="0" err="1" smtClean="0"/>
              <a:t>Loc</a:t>
            </a:r>
            <a:r>
              <a:rPr lang="en-US" dirty="0" smtClean="0"/>
              <a:t>: Upson B17 [a-e]*, Olin 255[f-m]*, Philips 101 [n-z]*</a:t>
            </a:r>
          </a:p>
          <a:p>
            <a:pPr marL="115888" lvl="1" indent="0">
              <a:buNone/>
            </a:pPr>
            <a:r>
              <a:rPr lang="en-US" dirty="0" smtClean="0">
                <a:solidFill>
                  <a:schemeClr val="accent5">
                    <a:lumMod val="60000"/>
                    <a:lumOff val="40000"/>
                  </a:schemeClr>
                </a:solidFill>
              </a:rPr>
              <a:t>Closed </a:t>
            </a:r>
            <a:r>
              <a:rPr lang="en-US" dirty="0">
                <a:solidFill>
                  <a:schemeClr val="accent5">
                    <a:lumMod val="60000"/>
                    <a:lumOff val="40000"/>
                  </a:schemeClr>
                </a:solidFill>
              </a:rPr>
              <a:t>Book</a:t>
            </a:r>
          </a:p>
          <a:p>
            <a:pPr marL="631825" lvl="1" indent="-457200">
              <a:buFont typeface="Arial"/>
              <a:buChar char="•"/>
            </a:pPr>
            <a:r>
              <a:rPr lang="en-US" sz="2400" dirty="0"/>
              <a:t>Cannot use electronic device or outside </a:t>
            </a:r>
            <a:r>
              <a:rPr lang="en-US" sz="2400" dirty="0" smtClean="0"/>
              <a:t>material</a:t>
            </a:r>
            <a:endParaRPr lang="en-US" sz="2400" dirty="0"/>
          </a:p>
          <a:p>
            <a:r>
              <a:rPr lang="en-US" sz="2800" dirty="0" smtClean="0"/>
              <a:t>Material </a:t>
            </a:r>
            <a:r>
              <a:rPr lang="en-US" sz="2800" dirty="0" smtClean="0"/>
              <a:t>covered </a:t>
            </a:r>
            <a:r>
              <a:rPr lang="en-US" sz="2800" dirty="0" smtClean="0">
                <a:solidFill>
                  <a:schemeClr val="accent5">
                    <a:lumMod val="60000"/>
                    <a:lumOff val="40000"/>
                  </a:schemeClr>
                </a:solidFill>
              </a:rPr>
              <a:t>everything up to end of last week</a:t>
            </a:r>
          </a:p>
          <a:p>
            <a:pPr marL="1031875" lvl="2" indent="-457200">
              <a:buFont typeface="Arial"/>
              <a:buChar char="•"/>
            </a:pPr>
            <a:r>
              <a:rPr lang="en-US" dirty="0" smtClean="0"/>
              <a:t>Everything up to and including data hazards</a:t>
            </a:r>
          </a:p>
          <a:p>
            <a:pPr marL="1031875" lvl="2" indent="-457200">
              <a:buFont typeface="Arial"/>
              <a:buChar char="•"/>
            </a:pPr>
            <a:r>
              <a:rPr lang="en-US" dirty="0" smtClean="0"/>
              <a:t>Appendix B (logic, gates, FSMs, memory, ALUs) </a:t>
            </a:r>
          </a:p>
          <a:p>
            <a:pPr marL="1031875" lvl="2" indent="-457200">
              <a:buFont typeface="Arial"/>
              <a:buChar char="•"/>
            </a:pPr>
            <a:r>
              <a:rPr lang="en-US" dirty="0" smtClean="0"/>
              <a:t>Chapter 4 (pipelined [and non] MIPS processor with hazards)</a:t>
            </a:r>
          </a:p>
          <a:p>
            <a:pPr marL="1031875" lvl="2" indent="-457200">
              <a:buFont typeface="Arial"/>
              <a:buChar char="•"/>
            </a:pPr>
            <a:r>
              <a:rPr lang="en-US" dirty="0" smtClean="0"/>
              <a:t>Chapters 2 (Numbers / Arithmetic, simple MIPS instructions)</a:t>
            </a:r>
          </a:p>
          <a:p>
            <a:pPr marL="1031875" lvl="2" indent="-457200">
              <a:buFont typeface="Arial"/>
              <a:buChar char="•"/>
            </a:pPr>
            <a:r>
              <a:rPr lang="en-US" dirty="0" smtClean="0"/>
              <a:t>Chapter 1 (Performance)</a:t>
            </a:r>
          </a:p>
          <a:p>
            <a:pPr marL="1031875" lvl="2" indent="-457200">
              <a:buFont typeface="Arial"/>
              <a:buChar char="•"/>
            </a:pPr>
            <a:r>
              <a:rPr lang="en-US" dirty="0" smtClean="0"/>
              <a:t>HW1, Lab0, Lab1, Lab2</a:t>
            </a:r>
          </a:p>
          <a:p>
            <a:endParaRPr lang="en-US" dirty="0"/>
          </a:p>
          <a:p>
            <a:endParaRPr lang="en-US" dirty="0"/>
          </a:p>
        </p:txBody>
      </p:sp>
    </p:spTree>
    <p:extLst>
      <p:ext uri="{BB962C8B-B14F-4D97-AF65-F5344CB8AC3E}">
        <p14:creationId xmlns:p14="http://schemas.microsoft.com/office/powerpoint/2010/main" val="15118035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4"/>
          <p:cNvSpPr>
            <a:spLocks noGrp="1"/>
          </p:cNvSpPr>
          <p:nvPr>
            <p:ph idx="1"/>
            <p:custDataLst>
              <p:tags r:id="rId1"/>
            </p:custDataLst>
          </p:nvPr>
        </p:nvSpPr>
        <p:spPr>
          <a:xfrm>
            <a:off x="228600" y="762000"/>
            <a:ext cx="8686800" cy="5562600"/>
          </a:xfrm>
        </p:spPr>
        <p:txBody>
          <a:bodyPr>
            <a:normAutofit lnSpcReduction="10000"/>
          </a:bodyPr>
          <a:lstStyle/>
          <a:p>
            <a:r>
              <a:rPr lang="en-US" dirty="0" smtClean="0"/>
              <a:t>General Case: </a:t>
            </a:r>
            <a:r>
              <a:rPr lang="en-US" dirty="0" smtClean="0">
                <a:solidFill>
                  <a:schemeClr val="accent5">
                    <a:lumMod val="60000"/>
                    <a:lumOff val="40000"/>
                  </a:schemeClr>
                </a:solidFill>
              </a:rPr>
              <a:t>Mealy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and next state depend on both</a:t>
            </a:r>
            <a:br>
              <a:rPr lang="en-US" dirty="0" smtClean="0"/>
            </a:br>
            <a:r>
              <a:rPr lang="en-US" dirty="0" smtClean="0"/>
              <a:t>current state and input</a:t>
            </a:r>
            <a:endParaRPr lang="en-US" dirty="0"/>
          </a:p>
        </p:txBody>
      </p:sp>
      <p:sp>
        <p:nvSpPr>
          <p:cNvPr id="1659906" name="Rectangle 2"/>
          <p:cNvSpPr>
            <a:spLocks noGrp="1" noChangeArrowheads="1"/>
          </p:cNvSpPr>
          <p:nvPr>
            <p:ph type="title"/>
            <p:custDataLst>
              <p:tags r:id="rId2"/>
            </p:custDataLst>
          </p:nvPr>
        </p:nvSpPr>
        <p:spPr>
          <a:noFill/>
          <a:ln/>
        </p:spPr>
        <p:txBody>
          <a:bodyPr anchor="ctr">
            <a:normAutofit fontScale="90000"/>
          </a:bodyPr>
          <a:lstStyle/>
          <a:p>
            <a:r>
              <a:rPr lang="en-US" dirty="0" smtClean="0"/>
              <a:t>Mealy Machine</a:t>
            </a:r>
            <a:endParaRPr lang="en-US" dirty="0"/>
          </a:p>
        </p:txBody>
      </p:sp>
      <p:sp>
        <p:nvSpPr>
          <p:cNvPr id="1659908" name="Line 4"/>
          <p:cNvSpPr>
            <a:spLocks noChangeShapeType="1"/>
          </p:cNvSpPr>
          <p:nvPr>
            <p:custDataLst>
              <p:tags r:id="rId3"/>
            </p:custDataLst>
          </p:nvPr>
        </p:nvSpPr>
        <p:spPr bwMode="auto">
          <a:xfrm>
            <a:off x="6699250" y="2667000"/>
            <a:ext cx="0" cy="1441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09" name="Line 5"/>
          <p:cNvSpPr>
            <a:spLocks noChangeShapeType="1"/>
          </p:cNvSpPr>
          <p:nvPr>
            <p:custDataLst>
              <p:tags r:id="rId4"/>
            </p:custDataLst>
          </p:nvPr>
        </p:nvSpPr>
        <p:spPr bwMode="auto">
          <a:xfrm>
            <a:off x="4038600" y="2971800"/>
            <a:ext cx="6921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10"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11" name="Line 7"/>
          <p:cNvSpPr>
            <a:spLocks noChangeShapeType="1"/>
          </p:cNvSpPr>
          <p:nvPr>
            <p:custDataLst>
              <p:tags r:id="rId6"/>
            </p:custDataLst>
          </p:nvPr>
        </p:nvSpPr>
        <p:spPr bwMode="auto">
          <a:xfrm flipV="1">
            <a:off x="1219200" y="2286000"/>
            <a:ext cx="0" cy="1822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1659912" name="Line 8"/>
          <p:cNvSpPr>
            <a:spLocks noChangeShapeType="1"/>
          </p:cNvSpPr>
          <p:nvPr>
            <p:custDataLst>
              <p:tags r:id="rId7"/>
            </p:custDataLst>
          </p:nvPr>
        </p:nvSpPr>
        <p:spPr bwMode="auto">
          <a:xfrm>
            <a:off x="2819400" y="2286000"/>
            <a:ext cx="1676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16"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State </a:t>
            </a:r>
          </a:p>
        </p:txBody>
      </p:sp>
      <p:sp>
        <p:nvSpPr>
          <p:cNvPr id="1659917"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1659918"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1659923" name="Line 19"/>
          <p:cNvSpPr>
            <a:spLocks noChangeShapeType="1"/>
          </p:cNvSpPr>
          <p:nvPr>
            <p:custDataLst>
              <p:tags r:id="rId11"/>
            </p:custDataLst>
          </p:nvPr>
        </p:nvSpPr>
        <p:spPr bwMode="auto">
          <a:xfrm flipV="1">
            <a:off x="1219200" y="22860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1659924" name="Line 20"/>
          <p:cNvSpPr>
            <a:spLocks noChangeShapeType="1"/>
          </p:cNvSpPr>
          <p:nvPr>
            <p:custDataLst>
              <p:tags r:id="rId12"/>
            </p:custDataLst>
          </p:nvPr>
        </p:nvSpPr>
        <p:spPr bwMode="auto">
          <a:xfrm>
            <a:off x="6019800" y="2667000"/>
            <a:ext cx="6794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3" name="Line 19"/>
          <p:cNvSpPr>
            <a:spLocks noChangeShapeType="1"/>
          </p:cNvSpPr>
          <p:nvPr>
            <p:custDataLst>
              <p:tags r:id="rId13"/>
            </p:custDataLst>
          </p:nvPr>
        </p:nvSpPr>
        <p:spPr bwMode="auto">
          <a:xfrm>
            <a:off x="6019800" y="1905000"/>
            <a:ext cx="685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4"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20" name="Rectangle 19"/>
          <p:cNvSpPr/>
          <p:nvPr>
            <p:custDataLst>
              <p:tags r:id="rId15"/>
            </p:custDataLst>
          </p:nvPr>
        </p:nvSpPr>
        <p:spPr>
          <a:xfrm>
            <a:off x="1752600" y="14478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Registers</a:t>
            </a:r>
            <a:endParaRPr lang="en-US" sz="2400" dirty="0">
              <a:solidFill>
                <a:schemeClr val="tx1"/>
              </a:solidFill>
            </a:endParaRPr>
          </a:p>
        </p:txBody>
      </p:sp>
      <p:sp>
        <p:nvSpPr>
          <p:cNvPr id="21" name="Oval 20"/>
          <p:cNvSpPr/>
          <p:nvPr>
            <p:custDataLst>
              <p:tags r:id="rId16"/>
            </p:custDataLst>
          </p:nvPr>
        </p:nvSpPr>
        <p:spPr>
          <a:xfrm>
            <a:off x="4572000" y="1371600"/>
            <a:ext cx="1524000" cy="1828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cxnSp>
        <p:nvCxnSpPr>
          <p:cNvPr id="19" name="Straight Connector 18"/>
          <p:cNvCxnSpPr/>
          <p:nvPr>
            <p:custDataLst>
              <p:tags r:id="rId17"/>
            </p:custDataLst>
          </p:nvPr>
        </p:nvCxnSpPr>
        <p:spPr>
          <a:xfrm rot="5400000" flipH="1" flipV="1">
            <a:off x="2476500" y="30098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V="1">
            <a:off x="2552700" y="30099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2991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custDataLst>
              <p:tags r:id="rId1"/>
            </p:custDataLst>
          </p:nvPr>
        </p:nvSpPr>
        <p:spPr>
          <a:noFill/>
          <a:ln/>
        </p:spPr>
        <p:txBody>
          <a:bodyPr anchor="ctr">
            <a:normAutofit fontScale="90000"/>
          </a:bodyPr>
          <a:lstStyle/>
          <a:p>
            <a:r>
              <a:rPr lang="en-US" dirty="0" smtClean="0"/>
              <a:t>Moore Machine</a:t>
            </a:r>
            <a:endParaRPr lang="en-US" dirty="0"/>
          </a:p>
        </p:txBody>
      </p:sp>
      <p:sp>
        <p:nvSpPr>
          <p:cNvPr id="25" name="Content Placeholder 24"/>
          <p:cNvSpPr>
            <a:spLocks noGrp="1"/>
          </p:cNvSpPr>
          <p:nvPr>
            <p:ph idx="1"/>
            <p:custDataLst>
              <p:tags r:id="rId2"/>
            </p:custDataLst>
          </p:nvPr>
        </p:nvSpPr>
        <p:spPr>
          <a:xfrm>
            <a:off x="228600" y="762000"/>
            <a:ext cx="8686800" cy="5715000"/>
          </a:xfrm>
        </p:spPr>
        <p:txBody>
          <a:bodyPr/>
          <a:lstStyle/>
          <a:p>
            <a:r>
              <a:rPr lang="en-US" dirty="0" smtClean="0"/>
              <a:t>Special Case: </a:t>
            </a:r>
            <a:r>
              <a:rPr lang="en-US" dirty="0" smtClean="0">
                <a:solidFill>
                  <a:schemeClr val="accent5">
                    <a:lumMod val="60000"/>
                    <a:lumOff val="40000"/>
                  </a:schemeClr>
                </a:solidFill>
              </a:rPr>
              <a:t>Moore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depend only on current state</a:t>
            </a:r>
            <a:endParaRPr lang="en-US" dirty="0"/>
          </a:p>
        </p:txBody>
      </p:sp>
      <p:sp>
        <p:nvSpPr>
          <p:cNvPr id="23" name="Line 4"/>
          <p:cNvSpPr>
            <a:spLocks noChangeShapeType="1"/>
          </p:cNvSpPr>
          <p:nvPr>
            <p:custDataLst>
              <p:tags r:id="rId3"/>
            </p:custDataLst>
          </p:nvPr>
        </p:nvSpPr>
        <p:spPr bwMode="auto">
          <a:xfrm>
            <a:off x="6699250" y="2667000"/>
            <a:ext cx="0" cy="1441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4" name="Line 5"/>
          <p:cNvSpPr>
            <a:spLocks noChangeShapeType="1"/>
          </p:cNvSpPr>
          <p:nvPr>
            <p:custDataLst>
              <p:tags r:id="rId4"/>
            </p:custDataLst>
          </p:nvPr>
        </p:nvSpPr>
        <p:spPr bwMode="auto">
          <a:xfrm>
            <a:off x="4038600" y="2971801"/>
            <a:ext cx="533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6"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7" name="Line 7"/>
          <p:cNvSpPr>
            <a:spLocks noChangeShapeType="1"/>
          </p:cNvSpPr>
          <p:nvPr>
            <p:custDataLst>
              <p:tags r:id="rId6"/>
            </p:custDataLst>
          </p:nvPr>
        </p:nvSpPr>
        <p:spPr bwMode="auto">
          <a:xfrm flipV="1">
            <a:off x="1219200" y="2286000"/>
            <a:ext cx="0" cy="182245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8" name="Line 8"/>
          <p:cNvSpPr>
            <a:spLocks noChangeShapeType="1"/>
          </p:cNvSpPr>
          <p:nvPr>
            <p:custDataLst>
              <p:tags r:id="rId7"/>
            </p:custDataLst>
          </p:nvPr>
        </p:nvSpPr>
        <p:spPr bwMode="auto">
          <a:xfrm>
            <a:off x="2819400" y="2286000"/>
            <a:ext cx="1447800" cy="0"/>
          </a:xfrm>
          <a:prstGeom prst="line">
            <a:avLst/>
          </a:prstGeom>
          <a:noFill/>
          <a:ln w="28575">
            <a:solidFill>
              <a:schemeClr val="tx1"/>
            </a:solidFill>
            <a:round/>
            <a:headEnd type="none" w="med" len="med"/>
            <a:tailEnd type="oval" w="med" len="med"/>
          </a:ln>
          <a:effectLst/>
        </p:spPr>
        <p:txBody>
          <a:bodyPr wrap="none" anchor="ctr"/>
          <a:lstStyle/>
          <a:p>
            <a:endParaRPr lang="en-US"/>
          </a:p>
        </p:txBody>
      </p:sp>
      <p:sp>
        <p:nvSpPr>
          <p:cNvPr id="45"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a:t>
            </a:r>
            <a:r>
              <a:rPr lang="en-US" sz="2800" b="1" dirty="0" smtClean="0"/>
              <a:t>State</a:t>
            </a:r>
            <a:endParaRPr lang="en-US" sz="2800" b="1" dirty="0"/>
          </a:p>
        </p:txBody>
      </p:sp>
      <p:sp>
        <p:nvSpPr>
          <p:cNvPr id="46"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48" name="Line 19"/>
          <p:cNvSpPr>
            <a:spLocks noChangeShapeType="1"/>
          </p:cNvSpPr>
          <p:nvPr>
            <p:custDataLst>
              <p:tags r:id="rId11"/>
            </p:custDataLst>
          </p:nvPr>
        </p:nvSpPr>
        <p:spPr bwMode="auto">
          <a:xfrm flipV="1">
            <a:off x="1219200" y="22860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49" name="Line 20"/>
          <p:cNvSpPr>
            <a:spLocks noChangeShapeType="1"/>
          </p:cNvSpPr>
          <p:nvPr>
            <p:custDataLst>
              <p:tags r:id="rId12"/>
            </p:custDataLst>
          </p:nvPr>
        </p:nvSpPr>
        <p:spPr bwMode="auto">
          <a:xfrm>
            <a:off x="6096000" y="2667000"/>
            <a:ext cx="6032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50" name="Line 19"/>
          <p:cNvSpPr>
            <a:spLocks noChangeShapeType="1"/>
          </p:cNvSpPr>
          <p:nvPr>
            <p:custDataLst>
              <p:tags r:id="rId13"/>
            </p:custDataLst>
          </p:nvPr>
        </p:nvSpPr>
        <p:spPr bwMode="auto">
          <a:xfrm>
            <a:off x="6096000" y="1905000"/>
            <a:ext cx="6096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51"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52" name="Rectangle 51"/>
          <p:cNvSpPr/>
          <p:nvPr>
            <p:custDataLst>
              <p:tags r:id="rId15"/>
            </p:custDataLst>
          </p:nvPr>
        </p:nvSpPr>
        <p:spPr>
          <a:xfrm>
            <a:off x="1752600" y="14478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solidFill>
                  <a:schemeClr val="tx1"/>
                </a:solidFill>
              </a:rPr>
              <a:t>Registers</a:t>
            </a:r>
            <a:endParaRPr lang="en-US" sz="2400" dirty="0">
              <a:solidFill>
                <a:schemeClr val="tx1"/>
              </a:solidFill>
            </a:endParaRPr>
          </a:p>
        </p:txBody>
      </p:sp>
      <p:sp>
        <p:nvSpPr>
          <p:cNvPr id="53" name="Oval 52"/>
          <p:cNvSpPr/>
          <p:nvPr>
            <p:custDataLst>
              <p:tags r:id="rId16"/>
            </p:custDataLst>
          </p:nvPr>
        </p:nvSpPr>
        <p:spPr>
          <a:xfrm>
            <a:off x="4572000" y="1371600"/>
            <a:ext cx="152400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sp>
        <p:nvSpPr>
          <p:cNvPr id="54" name="Oval 53"/>
          <p:cNvSpPr/>
          <p:nvPr>
            <p:custDataLst>
              <p:tags r:id="rId17"/>
            </p:custDataLst>
          </p:nvPr>
        </p:nvSpPr>
        <p:spPr>
          <a:xfrm>
            <a:off x="4572000" y="2362200"/>
            <a:ext cx="152400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sp>
        <p:nvSpPr>
          <p:cNvPr id="55" name="Line 8"/>
          <p:cNvSpPr>
            <a:spLocks noChangeShapeType="1"/>
          </p:cNvSpPr>
          <p:nvPr>
            <p:custDataLst>
              <p:tags r:id="rId18"/>
            </p:custDataLst>
          </p:nvPr>
        </p:nvSpPr>
        <p:spPr bwMode="auto">
          <a:xfrm>
            <a:off x="4267200" y="2667000"/>
            <a:ext cx="304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56" name="Line 8"/>
          <p:cNvSpPr>
            <a:spLocks noChangeShapeType="1"/>
          </p:cNvSpPr>
          <p:nvPr>
            <p:custDataLst>
              <p:tags r:id="rId19"/>
            </p:custDataLst>
          </p:nvPr>
        </p:nvSpPr>
        <p:spPr bwMode="auto">
          <a:xfrm>
            <a:off x="4267200" y="1752600"/>
            <a:ext cx="304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cxnSp>
        <p:nvCxnSpPr>
          <p:cNvPr id="58" name="Straight Connector 57"/>
          <p:cNvCxnSpPr>
            <a:stCxn id="56" idx="0"/>
          </p:cNvCxnSpPr>
          <p:nvPr>
            <p:custDataLst>
              <p:tags r:id="rId20"/>
            </p:custDataLst>
          </p:nvPr>
        </p:nvCxnSpPr>
        <p:spPr>
          <a:xfrm rot="5400000">
            <a:off x="3810000" y="22098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rot="5400000" flipH="1" flipV="1">
            <a:off x="2476500" y="30098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rot="16200000" flipV="1">
            <a:off x="2552700" y="30099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823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custDataLst>
              <p:tags r:id="rId1"/>
            </p:custDataLst>
          </p:nvPr>
        </p:nvSpPr>
        <p:spPr>
          <a:xfrm>
            <a:off x="228600" y="685800"/>
            <a:ext cx="8915400" cy="5638800"/>
          </a:xfrm>
        </p:spPr>
        <p:txBody>
          <a:bodyPr>
            <a:noAutofit/>
          </a:bodyPr>
          <a:lstStyle/>
          <a:p>
            <a:r>
              <a:rPr lang="en-US" sz="2800" dirty="0" smtClean="0"/>
              <a:t>How </a:t>
            </a:r>
            <a:r>
              <a:rPr lang="en-US" sz="2800" dirty="0"/>
              <a:t>long does it take to compute a result</a:t>
            </a:r>
            <a:r>
              <a:rPr lang="en-US" sz="2800" dirty="0" smtClean="0"/>
              <a:t>?</a:t>
            </a:r>
          </a:p>
          <a:p>
            <a:pPr lvl="1"/>
            <a:endParaRPr lang="en-US" dirty="0" smtClean="0"/>
          </a:p>
        </p:txBody>
      </p:sp>
      <p:sp>
        <p:nvSpPr>
          <p:cNvPr id="4" name="Title 3"/>
          <p:cNvSpPr>
            <a:spLocks noGrp="1"/>
          </p:cNvSpPr>
          <p:nvPr>
            <p:ph type="title"/>
            <p:custDataLst>
              <p:tags r:id="rId2"/>
            </p:custDataLst>
          </p:nvPr>
        </p:nvSpPr>
        <p:spPr/>
        <p:txBody>
          <a:bodyPr>
            <a:normAutofit fontScale="90000"/>
          </a:bodyPr>
          <a:lstStyle/>
          <a:p>
            <a:r>
              <a:rPr lang="en-US" dirty="0" smtClean="0"/>
              <a:t>Critical Path</a:t>
            </a:r>
            <a:endParaRPr lang="en-US" dirty="0"/>
          </a:p>
        </p:txBody>
      </p:sp>
      <p:grpSp>
        <p:nvGrpSpPr>
          <p:cNvPr id="301" name="Group 300"/>
          <p:cNvGrpSpPr/>
          <p:nvPr/>
        </p:nvGrpSpPr>
        <p:grpSpPr>
          <a:xfrm>
            <a:off x="6964264" y="2057400"/>
            <a:ext cx="2219341" cy="4357530"/>
            <a:chOff x="6964264" y="1981200"/>
            <a:chExt cx="2219341" cy="4357530"/>
          </a:xfrm>
        </p:grpSpPr>
        <p:sp>
          <p:nvSpPr>
            <p:cNvPr id="302" name="Line 16"/>
            <p:cNvSpPr>
              <a:spLocks noChangeShapeType="1"/>
            </p:cNvSpPr>
            <p:nvPr>
              <p:custDataLst>
                <p:tags r:id="rId150"/>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3" name="Line 16"/>
            <p:cNvSpPr>
              <a:spLocks noChangeShapeType="1"/>
            </p:cNvSpPr>
            <p:nvPr>
              <p:custDataLst>
                <p:tags r:id="rId151"/>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4" name="TextBox 303"/>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05" name="TextBox 304"/>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06" name="TextBox 305"/>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07" name="Line 16"/>
            <p:cNvSpPr>
              <a:spLocks noChangeShapeType="1"/>
            </p:cNvSpPr>
            <p:nvPr>
              <p:custDataLst>
                <p:tags r:id="rId15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8" name="Line 7"/>
            <p:cNvSpPr>
              <a:spLocks noChangeShapeType="1"/>
            </p:cNvSpPr>
            <p:nvPr>
              <p:custDataLst>
                <p:tags r:id="rId153"/>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0" name="Line 6"/>
            <p:cNvSpPr>
              <a:spLocks noChangeShapeType="1"/>
            </p:cNvSpPr>
            <p:nvPr>
              <p:custDataLst>
                <p:tags r:id="rId154"/>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1" name="AutoShape 4"/>
            <p:cNvSpPr>
              <a:spLocks noChangeArrowheads="1"/>
            </p:cNvSpPr>
            <p:nvPr>
              <p:custDataLst>
                <p:tags r:id="rId155"/>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2" name="Line 7"/>
            <p:cNvSpPr>
              <a:spLocks noChangeShapeType="1"/>
            </p:cNvSpPr>
            <p:nvPr>
              <p:custDataLst>
                <p:tags r:id="rId156"/>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3" name="AutoShape 4"/>
            <p:cNvSpPr>
              <a:spLocks noChangeArrowheads="1"/>
            </p:cNvSpPr>
            <p:nvPr>
              <p:custDataLst>
                <p:tags r:id="rId157"/>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4" name="Line 6"/>
            <p:cNvSpPr>
              <a:spLocks noChangeShapeType="1"/>
            </p:cNvSpPr>
            <p:nvPr>
              <p:custDataLst>
                <p:tags r:id="rId158"/>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5" name="Line 7"/>
            <p:cNvSpPr>
              <a:spLocks noChangeShapeType="1"/>
            </p:cNvSpPr>
            <p:nvPr>
              <p:custDataLst>
                <p:tags r:id="rId159"/>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6" name="AutoShape 14"/>
            <p:cNvSpPr>
              <a:spLocks noChangeArrowheads="1"/>
            </p:cNvSpPr>
            <p:nvPr>
              <p:custDataLst>
                <p:tags r:id="rId160"/>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7" name="Line 16"/>
            <p:cNvSpPr>
              <a:spLocks noChangeShapeType="1"/>
            </p:cNvSpPr>
            <p:nvPr>
              <p:custDataLst>
                <p:tags r:id="rId161"/>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18" name="Line 7"/>
            <p:cNvSpPr>
              <a:spLocks noChangeShapeType="1"/>
            </p:cNvSpPr>
            <p:nvPr>
              <p:custDataLst>
                <p:tags r:id="rId162"/>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19" name="Straight Connector 318"/>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0" name="Line 11"/>
            <p:cNvSpPr>
              <a:spLocks noChangeShapeType="1"/>
            </p:cNvSpPr>
            <p:nvPr>
              <p:custDataLst>
                <p:tags r:id="rId163"/>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21" name="Straight Connector 320"/>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2" name="AutoShape 4"/>
            <p:cNvSpPr>
              <a:spLocks noChangeArrowheads="1"/>
            </p:cNvSpPr>
            <p:nvPr>
              <p:custDataLst>
                <p:tags r:id="rId164"/>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3" name="Line 16"/>
            <p:cNvSpPr>
              <a:spLocks noChangeShapeType="1"/>
            </p:cNvSpPr>
            <p:nvPr>
              <p:custDataLst>
                <p:tags r:id="rId165"/>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4" name="Line 7"/>
            <p:cNvSpPr>
              <a:spLocks noChangeShapeType="1"/>
            </p:cNvSpPr>
            <p:nvPr>
              <p:custDataLst>
                <p:tags r:id="rId166"/>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5" name="Line 7"/>
            <p:cNvSpPr>
              <a:spLocks noChangeShapeType="1"/>
            </p:cNvSpPr>
            <p:nvPr>
              <p:custDataLst>
                <p:tags r:id="rId167"/>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6" name="Line 16"/>
            <p:cNvSpPr>
              <a:spLocks noChangeShapeType="1"/>
            </p:cNvSpPr>
            <p:nvPr>
              <p:custDataLst>
                <p:tags r:id="rId168"/>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27" name="Straight Connector 326"/>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Line 16"/>
            <p:cNvSpPr>
              <a:spLocks noChangeShapeType="1"/>
            </p:cNvSpPr>
            <p:nvPr>
              <p:custDataLst>
                <p:tags r:id="rId169"/>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30" name="Straight Connector 329"/>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1" name="Line 6"/>
            <p:cNvSpPr>
              <a:spLocks noChangeShapeType="1"/>
            </p:cNvSpPr>
            <p:nvPr>
              <p:custDataLst>
                <p:tags r:id="rId170"/>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2" name="AutoShape 4"/>
            <p:cNvSpPr>
              <a:spLocks noChangeArrowheads="1"/>
            </p:cNvSpPr>
            <p:nvPr>
              <p:custDataLst>
                <p:tags r:id="rId171"/>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33" name="Line 6"/>
            <p:cNvSpPr>
              <a:spLocks noChangeShapeType="1"/>
            </p:cNvSpPr>
            <p:nvPr>
              <p:custDataLst>
                <p:tags r:id="rId172"/>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34" name="Straight Connector 333"/>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Line 11"/>
            <p:cNvSpPr>
              <a:spLocks noChangeShapeType="1"/>
            </p:cNvSpPr>
            <p:nvPr>
              <p:custDataLst>
                <p:tags r:id="rId173"/>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336" name="Straight Connector 335"/>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9" name="Line 16"/>
            <p:cNvSpPr>
              <a:spLocks noChangeShapeType="1"/>
            </p:cNvSpPr>
            <p:nvPr>
              <p:custDataLst>
                <p:tags r:id="rId174"/>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40" name="Straight Connector 339"/>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3" name="Line 16"/>
            <p:cNvSpPr>
              <a:spLocks noChangeShapeType="1"/>
            </p:cNvSpPr>
            <p:nvPr>
              <p:custDataLst>
                <p:tags r:id="rId175"/>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44" name="Line 6"/>
            <p:cNvSpPr>
              <a:spLocks noChangeShapeType="1"/>
            </p:cNvSpPr>
            <p:nvPr>
              <p:custDataLst>
                <p:tags r:id="rId176"/>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45" name="Straight Connector 344"/>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6" name="Line 11"/>
            <p:cNvSpPr>
              <a:spLocks noChangeShapeType="1"/>
            </p:cNvSpPr>
            <p:nvPr>
              <p:custDataLst>
                <p:tags r:id="rId177"/>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347" name="Oval 34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ne 7"/>
            <p:cNvSpPr>
              <a:spLocks noChangeShapeType="1"/>
            </p:cNvSpPr>
            <p:nvPr>
              <p:custDataLst>
                <p:tags r:id="rId178"/>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4" name="Line 7"/>
            <p:cNvSpPr>
              <a:spLocks noChangeShapeType="1"/>
            </p:cNvSpPr>
            <p:nvPr>
              <p:custDataLst>
                <p:tags r:id="rId179"/>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5" name="Line 16"/>
            <p:cNvSpPr>
              <a:spLocks noChangeShapeType="1"/>
            </p:cNvSpPr>
            <p:nvPr>
              <p:custDataLst>
                <p:tags r:id="rId180"/>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6" name="Line 6"/>
            <p:cNvSpPr>
              <a:spLocks noChangeShapeType="1"/>
            </p:cNvSpPr>
            <p:nvPr>
              <p:custDataLst>
                <p:tags r:id="rId181"/>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57" name="AutoShape 4"/>
            <p:cNvSpPr>
              <a:spLocks noChangeArrowheads="1"/>
            </p:cNvSpPr>
            <p:nvPr>
              <p:custDataLst>
                <p:tags r:id="rId182"/>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58" name="Line 7"/>
            <p:cNvSpPr>
              <a:spLocks noChangeShapeType="1"/>
            </p:cNvSpPr>
            <p:nvPr>
              <p:custDataLst>
                <p:tags r:id="rId183"/>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9" name="AutoShape 4"/>
            <p:cNvSpPr>
              <a:spLocks noChangeArrowheads="1"/>
            </p:cNvSpPr>
            <p:nvPr>
              <p:custDataLst>
                <p:tags r:id="rId184"/>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0" name="Line 6"/>
            <p:cNvSpPr>
              <a:spLocks noChangeShapeType="1"/>
            </p:cNvSpPr>
            <p:nvPr>
              <p:custDataLst>
                <p:tags r:id="rId185"/>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61" name="Line 7"/>
            <p:cNvSpPr>
              <a:spLocks noChangeShapeType="1"/>
            </p:cNvSpPr>
            <p:nvPr>
              <p:custDataLst>
                <p:tags r:id="rId186"/>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2" name="AutoShape 14"/>
            <p:cNvSpPr>
              <a:spLocks noChangeArrowheads="1"/>
            </p:cNvSpPr>
            <p:nvPr>
              <p:custDataLst>
                <p:tags r:id="rId187"/>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3" name="Line 16"/>
            <p:cNvSpPr>
              <a:spLocks noChangeShapeType="1"/>
            </p:cNvSpPr>
            <p:nvPr>
              <p:custDataLst>
                <p:tags r:id="rId188"/>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64" name="Line 7"/>
            <p:cNvSpPr>
              <a:spLocks noChangeShapeType="1"/>
            </p:cNvSpPr>
            <p:nvPr>
              <p:custDataLst>
                <p:tags r:id="rId189"/>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65" name="Straight Connector 364"/>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6" name="Line 11"/>
            <p:cNvSpPr>
              <a:spLocks noChangeShapeType="1"/>
            </p:cNvSpPr>
            <p:nvPr>
              <p:custDataLst>
                <p:tags r:id="rId190"/>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67" name="Straight Connector 366"/>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8" name="Line 7"/>
            <p:cNvSpPr>
              <a:spLocks noChangeShapeType="1"/>
            </p:cNvSpPr>
            <p:nvPr>
              <p:custDataLst>
                <p:tags r:id="rId191"/>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9" name="AutoShape 4"/>
            <p:cNvSpPr>
              <a:spLocks noChangeArrowheads="1"/>
            </p:cNvSpPr>
            <p:nvPr>
              <p:custDataLst>
                <p:tags r:id="rId192"/>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70" name="Line 16"/>
            <p:cNvSpPr>
              <a:spLocks noChangeShapeType="1"/>
            </p:cNvSpPr>
            <p:nvPr>
              <p:custDataLst>
                <p:tags r:id="rId193"/>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1" name="Line 7"/>
            <p:cNvSpPr>
              <a:spLocks noChangeShapeType="1"/>
            </p:cNvSpPr>
            <p:nvPr>
              <p:custDataLst>
                <p:tags r:id="rId194"/>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2" name="Line 7"/>
            <p:cNvSpPr>
              <a:spLocks noChangeShapeType="1"/>
            </p:cNvSpPr>
            <p:nvPr>
              <p:custDataLst>
                <p:tags r:id="rId195"/>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3" name="Line 16"/>
            <p:cNvSpPr>
              <a:spLocks noChangeShapeType="1"/>
            </p:cNvSpPr>
            <p:nvPr>
              <p:custDataLst>
                <p:tags r:id="rId196"/>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4" name="TextBox 373"/>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375" name="Straight Connector 374"/>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7" name="Line 16"/>
            <p:cNvSpPr>
              <a:spLocks noChangeShapeType="1"/>
            </p:cNvSpPr>
            <p:nvPr>
              <p:custDataLst>
                <p:tags r:id="rId197"/>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78" name="Straight Connector 377"/>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Line 6"/>
            <p:cNvSpPr>
              <a:spLocks noChangeShapeType="1"/>
            </p:cNvSpPr>
            <p:nvPr>
              <p:custDataLst>
                <p:tags r:id="rId198"/>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9" name="Rectangle 308"/>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0" name="Group 379"/>
          <p:cNvGrpSpPr/>
          <p:nvPr/>
        </p:nvGrpSpPr>
        <p:grpSpPr>
          <a:xfrm>
            <a:off x="4865674" y="1967070"/>
            <a:ext cx="2144726" cy="4357530"/>
            <a:chOff x="6964264" y="1981200"/>
            <a:chExt cx="2144726" cy="4357530"/>
          </a:xfrm>
        </p:grpSpPr>
        <p:sp>
          <p:nvSpPr>
            <p:cNvPr id="381" name="Line 16"/>
            <p:cNvSpPr>
              <a:spLocks noChangeShapeType="1"/>
            </p:cNvSpPr>
            <p:nvPr>
              <p:custDataLst>
                <p:tags r:id="rId10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2" name="Line 16"/>
            <p:cNvSpPr>
              <a:spLocks noChangeShapeType="1"/>
            </p:cNvSpPr>
            <p:nvPr>
              <p:custDataLst>
                <p:tags r:id="rId10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3" name="TextBox 38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84" name="TextBox 38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85" name="TextBox 38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86" name="Line 16"/>
            <p:cNvSpPr>
              <a:spLocks noChangeShapeType="1"/>
            </p:cNvSpPr>
            <p:nvPr>
              <p:custDataLst>
                <p:tags r:id="rId103"/>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7" name="Line 7"/>
            <p:cNvSpPr>
              <a:spLocks noChangeShapeType="1"/>
            </p:cNvSpPr>
            <p:nvPr>
              <p:custDataLst>
                <p:tags r:id="rId104"/>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9" name="Line 6"/>
            <p:cNvSpPr>
              <a:spLocks noChangeShapeType="1"/>
            </p:cNvSpPr>
            <p:nvPr>
              <p:custDataLst>
                <p:tags r:id="rId105"/>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0" name="AutoShape 4"/>
            <p:cNvSpPr>
              <a:spLocks noChangeArrowheads="1"/>
            </p:cNvSpPr>
            <p:nvPr>
              <p:custDataLst>
                <p:tags r:id="rId106"/>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1" name="Line 7"/>
            <p:cNvSpPr>
              <a:spLocks noChangeShapeType="1"/>
            </p:cNvSpPr>
            <p:nvPr>
              <p:custDataLst>
                <p:tags r:id="rId107"/>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2" name="AutoShape 4"/>
            <p:cNvSpPr>
              <a:spLocks noChangeArrowheads="1"/>
            </p:cNvSpPr>
            <p:nvPr>
              <p:custDataLst>
                <p:tags r:id="rId108"/>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3" name="Line 6"/>
            <p:cNvSpPr>
              <a:spLocks noChangeShapeType="1"/>
            </p:cNvSpPr>
            <p:nvPr>
              <p:custDataLst>
                <p:tags r:id="rId109"/>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4" name="Line 7"/>
            <p:cNvSpPr>
              <a:spLocks noChangeShapeType="1"/>
            </p:cNvSpPr>
            <p:nvPr>
              <p:custDataLst>
                <p:tags r:id="rId110"/>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5" name="AutoShape 14"/>
            <p:cNvSpPr>
              <a:spLocks noChangeArrowheads="1"/>
            </p:cNvSpPr>
            <p:nvPr>
              <p:custDataLst>
                <p:tags r:id="rId111"/>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6" name="Line 16"/>
            <p:cNvSpPr>
              <a:spLocks noChangeShapeType="1"/>
            </p:cNvSpPr>
            <p:nvPr>
              <p:custDataLst>
                <p:tags r:id="rId112"/>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97" name="Line 7"/>
            <p:cNvSpPr>
              <a:spLocks noChangeShapeType="1"/>
            </p:cNvSpPr>
            <p:nvPr>
              <p:custDataLst>
                <p:tags r:id="rId113"/>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8" name="Straight Connector 397"/>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9" name="Line 11"/>
            <p:cNvSpPr>
              <a:spLocks noChangeShapeType="1"/>
            </p:cNvSpPr>
            <p:nvPr>
              <p:custDataLst>
                <p:tags r:id="rId114"/>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00" name="Straight Connector 399"/>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1" name="AutoShape 4"/>
            <p:cNvSpPr>
              <a:spLocks noChangeArrowheads="1"/>
            </p:cNvSpPr>
            <p:nvPr>
              <p:custDataLst>
                <p:tags r:id="rId115"/>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02" name="Line 16"/>
            <p:cNvSpPr>
              <a:spLocks noChangeShapeType="1"/>
            </p:cNvSpPr>
            <p:nvPr>
              <p:custDataLst>
                <p:tags r:id="rId116"/>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3" name="Line 7"/>
            <p:cNvSpPr>
              <a:spLocks noChangeShapeType="1"/>
            </p:cNvSpPr>
            <p:nvPr>
              <p:custDataLst>
                <p:tags r:id="rId117"/>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4" name="Line 7"/>
            <p:cNvSpPr>
              <a:spLocks noChangeShapeType="1"/>
            </p:cNvSpPr>
            <p:nvPr>
              <p:custDataLst>
                <p:tags r:id="rId118"/>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5" name="Line 16"/>
            <p:cNvSpPr>
              <a:spLocks noChangeShapeType="1"/>
            </p:cNvSpPr>
            <p:nvPr>
              <p:custDataLst>
                <p:tags r:id="rId119"/>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06" name="Straight Connector 40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Line 16"/>
            <p:cNvSpPr>
              <a:spLocks noChangeShapeType="1"/>
            </p:cNvSpPr>
            <p:nvPr>
              <p:custDataLst>
                <p:tags r:id="rId120"/>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09" name="Straight Connector 40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0" name="Line 6"/>
            <p:cNvSpPr>
              <a:spLocks noChangeShapeType="1"/>
            </p:cNvSpPr>
            <p:nvPr>
              <p:custDataLst>
                <p:tags r:id="rId121"/>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11" name="AutoShape 4"/>
            <p:cNvSpPr>
              <a:spLocks noChangeArrowheads="1"/>
            </p:cNvSpPr>
            <p:nvPr>
              <p:custDataLst>
                <p:tags r:id="rId122"/>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2" name="Line 6"/>
            <p:cNvSpPr>
              <a:spLocks noChangeShapeType="1"/>
            </p:cNvSpPr>
            <p:nvPr>
              <p:custDataLst>
                <p:tags r:id="rId123"/>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3" name="Straight Connector 41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4" name="Line 11"/>
            <p:cNvSpPr>
              <a:spLocks noChangeShapeType="1"/>
            </p:cNvSpPr>
            <p:nvPr>
              <p:custDataLst>
                <p:tags r:id="rId124"/>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15" name="Straight Connector 41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8" name="Line 16"/>
            <p:cNvSpPr>
              <a:spLocks noChangeShapeType="1"/>
            </p:cNvSpPr>
            <p:nvPr>
              <p:custDataLst>
                <p:tags r:id="rId125"/>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9" name="Straight Connector 41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2" name="Line 16"/>
            <p:cNvSpPr>
              <a:spLocks noChangeShapeType="1"/>
            </p:cNvSpPr>
            <p:nvPr>
              <p:custDataLst>
                <p:tags r:id="rId126"/>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23" name="Line 6"/>
            <p:cNvSpPr>
              <a:spLocks noChangeShapeType="1"/>
            </p:cNvSpPr>
            <p:nvPr>
              <p:custDataLst>
                <p:tags r:id="rId127"/>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24" name="Straight Connector 42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5" name="Line 11"/>
            <p:cNvSpPr>
              <a:spLocks noChangeShapeType="1"/>
            </p:cNvSpPr>
            <p:nvPr>
              <p:custDataLst>
                <p:tags r:id="rId128"/>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26" name="Oval 425"/>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ne 7"/>
            <p:cNvSpPr>
              <a:spLocks noChangeShapeType="1"/>
            </p:cNvSpPr>
            <p:nvPr>
              <p:custDataLst>
                <p:tags r:id="rId129"/>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3" name="Line 7"/>
            <p:cNvSpPr>
              <a:spLocks noChangeShapeType="1"/>
            </p:cNvSpPr>
            <p:nvPr>
              <p:custDataLst>
                <p:tags r:id="rId130"/>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4" name="Line 16"/>
            <p:cNvSpPr>
              <a:spLocks noChangeShapeType="1"/>
            </p:cNvSpPr>
            <p:nvPr>
              <p:custDataLst>
                <p:tags r:id="rId131"/>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5" name="Line 6"/>
            <p:cNvSpPr>
              <a:spLocks noChangeShapeType="1"/>
            </p:cNvSpPr>
            <p:nvPr>
              <p:custDataLst>
                <p:tags r:id="rId132"/>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36" name="AutoShape 4"/>
            <p:cNvSpPr>
              <a:spLocks noChangeArrowheads="1"/>
            </p:cNvSpPr>
            <p:nvPr>
              <p:custDataLst>
                <p:tags r:id="rId133"/>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7" name="Line 7"/>
            <p:cNvSpPr>
              <a:spLocks noChangeShapeType="1"/>
            </p:cNvSpPr>
            <p:nvPr>
              <p:custDataLst>
                <p:tags r:id="rId134"/>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8" name="AutoShape 4"/>
            <p:cNvSpPr>
              <a:spLocks noChangeArrowheads="1"/>
            </p:cNvSpPr>
            <p:nvPr>
              <p:custDataLst>
                <p:tags r:id="rId135"/>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9" name="Line 6"/>
            <p:cNvSpPr>
              <a:spLocks noChangeShapeType="1"/>
            </p:cNvSpPr>
            <p:nvPr>
              <p:custDataLst>
                <p:tags r:id="rId136"/>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0" name="Line 7"/>
            <p:cNvSpPr>
              <a:spLocks noChangeShapeType="1"/>
            </p:cNvSpPr>
            <p:nvPr>
              <p:custDataLst>
                <p:tags r:id="rId137"/>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1" name="AutoShape 14"/>
            <p:cNvSpPr>
              <a:spLocks noChangeArrowheads="1"/>
            </p:cNvSpPr>
            <p:nvPr>
              <p:custDataLst>
                <p:tags r:id="rId138"/>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2" name="Line 16"/>
            <p:cNvSpPr>
              <a:spLocks noChangeShapeType="1"/>
            </p:cNvSpPr>
            <p:nvPr>
              <p:custDataLst>
                <p:tags r:id="rId139"/>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43" name="Line 7"/>
            <p:cNvSpPr>
              <a:spLocks noChangeShapeType="1"/>
            </p:cNvSpPr>
            <p:nvPr>
              <p:custDataLst>
                <p:tags r:id="rId140"/>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4" name="Straight Connector 443"/>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5" name="Line 11"/>
            <p:cNvSpPr>
              <a:spLocks noChangeShapeType="1"/>
            </p:cNvSpPr>
            <p:nvPr>
              <p:custDataLst>
                <p:tags r:id="rId141"/>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46" name="Straight Connector 44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7" name="Line 7"/>
            <p:cNvSpPr>
              <a:spLocks noChangeShapeType="1"/>
            </p:cNvSpPr>
            <p:nvPr>
              <p:custDataLst>
                <p:tags r:id="rId142"/>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8" name="AutoShape 4"/>
            <p:cNvSpPr>
              <a:spLocks noChangeArrowheads="1"/>
            </p:cNvSpPr>
            <p:nvPr>
              <p:custDataLst>
                <p:tags r:id="rId143"/>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9" name="Line 16"/>
            <p:cNvSpPr>
              <a:spLocks noChangeShapeType="1"/>
            </p:cNvSpPr>
            <p:nvPr>
              <p:custDataLst>
                <p:tags r:id="rId144"/>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50" name="Line 7"/>
            <p:cNvSpPr>
              <a:spLocks noChangeShapeType="1"/>
            </p:cNvSpPr>
            <p:nvPr>
              <p:custDataLst>
                <p:tags r:id="rId145"/>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1" name="Line 7"/>
            <p:cNvSpPr>
              <a:spLocks noChangeShapeType="1"/>
            </p:cNvSpPr>
            <p:nvPr>
              <p:custDataLst>
                <p:tags r:id="rId146"/>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2" name="Line 16"/>
            <p:cNvSpPr>
              <a:spLocks noChangeShapeType="1"/>
            </p:cNvSpPr>
            <p:nvPr>
              <p:custDataLst>
                <p:tags r:id="rId147"/>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4" name="Straight Connector 453"/>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Line 16"/>
            <p:cNvSpPr>
              <a:spLocks noChangeShapeType="1"/>
            </p:cNvSpPr>
            <p:nvPr>
              <p:custDataLst>
                <p:tags r:id="rId148"/>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7" name="Straight Connector 456"/>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8" name="Line 6"/>
            <p:cNvSpPr>
              <a:spLocks noChangeShapeType="1"/>
            </p:cNvSpPr>
            <p:nvPr>
              <p:custDataLst>
                <p:tags r:id="rId149"/>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8" name="Rectangle 387"/>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458"/>
          <p:cNvGrpSpPr/>
          <p:nvPr/>
        </p:nvGrpSpPr>
        <p:grpSpPr>
          <a:xfrm>
            <a:off x="2730489" y="1876740"/>
            <a:ext cx="2144726" cy="4357530"/>
            <a:chOff x="6964264" y="1981200"/>
            <a:chExt cx="2144726" cy="4357530"/>
          </a:xfrm>
        </p:grpSpPr>
        <p:sp>
          <p:nvSpPr>
            <p:cNvPr id="460" name="Line 16"/>
            <p:cNvSpPr>
              <a:spLocks noChangeShapeType="1"/>
            </p:cNvSpPr>
            <p:nvPr>
              <p:custDataLst>
                <p:tags r:id="rId52"/>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1" name="Line 16"/>
            <p:cNvSpPr>
              <a:spLocks noChangeShapeType="1"/>
            </p:cNvSpPr>
            <p:nvPr>
              <p:custDataLst>
                <p:tags r:id="rId53"/>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2" name="TextBox 461"/>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63" name="TextBox 462"/>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64" name="TextBox 463"/>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65" name="Line 16"/>
            <p:cNvSpPr>
              <a:spLocks noChangeShapeType="1"/>
            </p:cNvSpPr>
            <p:nvPr>
              <p:custDataLst>
                <p:tags r:id="rId54"/>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6" name="Line 7"/>
            <p:cNvSpPr>
              <a:spLocks noChangeShapeType="1"/>
            </p:cNvSpPr>
            <p:nvPr>
              <p:custDataLst>
                <p:tags r:id="rId5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8" name="Line 6"/>
            <p:cNvSpPr>
              <a:spLocks noChangeShapeType="1"/>
            </p:cNvSpPr>
            <p:nvPr>
              <p:custDataLst>
                <p:tags r:id="rId56"/>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9" name="AutoShape 4"/>
            <p:cNvSpPr>
              <a:spLocks noChangeArrowheads="1"/>
            </p:cNvSpPr>
            <p:nvPr>
              <p:custDataLst>
                <p:tags r:id="rId57"/>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0" name="Line 7"/>
            <p:cNvSpPr>
              <a:spLocks noChangeShapeType="1"/>
            </p:cNvSpPr>
            <p:nvPr>
              <p:custDataLst>
                <p:tags r:id="rId58"/>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1" name="AutoShape 4"/>
            <p:cNvSpPr>
              <a:spLocks noChangeArrowheads="1"/>
            </p:cNvSpPr>
            <p:nvPr>
              <p:custDataLst>
                <p:tags r:id="rId59"/>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2" name="Line 6"/>
            <p:cNvSpPr>
              <a:spLocks noChangeShapeType="1"/>
            </p:cNvSpPr>
            <p:nvPr>
              <p:custDataLst>
                <p:tags r:id="rId60"/>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73" name="Line 7"/>
            <p:cNvSpPr>
              <a:spLocks noChangeShapeType="1"/>
            </p:cNvSpPr>
            <p:nvPr>
              <p:custDataLst>
                <p:tags r:id="rId61"/>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4" name="AutoShape 14"/>
            <p:cNvSpPr>
              <a:spLocks noChangeArrowheads="1"/>
            </p:cNvSpPr>
            <p:nvPr>
              <p:custDataLst>
                <p:tags r:id="rId62"/>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5" name="Line 16"/>
            <p:cNvSpPr>
              <a:spLocks noChangeShapeType="1"/>
            </p:cNvSpPr>
            <p:nvPr>
              <p:custDataLst>
                <p:tags r:id="rId63"/>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6" name="Line 7"/>
            <p:cNvSpPr>
              <a:spLocks noChangeShapeType="1"/>
            </p:cNvSpPr>
            <p:nvPr>
              <p:custDataLst>
                <p:tags r:id="rId64"/>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77" name="Straight Connector 47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8" name="Line 11"/>
            <p:cNvSpPr>
              <a:spLocks noChangeShapeType="1"/>
            </p:cNvSpPr>
            <p:nvPr>
              <p:custDataLst>
                <p:tags r:id="rId65"/>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79" name="Straight Connector 47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AutoShape 4"/>
            <p:cNvSpPr>
              <a:spLocks noChangeArrowheads="1"/>
            </p:cNvSpPr>
            <p:nvPr>
              <p:custDataLst>
                <p:tags r:id="rId66"/>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81" name="Line 16"/>
            <p:cNvSpPr>
              <a:spLocks noChangeShapeType="1"/>
            </p:cNvSpPr>
            <p:nvPr>
              <p:custDataLst>
                <p:tags r:id="rId67"/>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2" name="Line 7"/>
            <p:cNvSpPr>
              <a:spLocks noChangeShapeType="1"/>
            </p:cNvSpPr>
            <p:nvPr>
              <p:custDataLst>
                <p:tags r:id="rId68"/>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3" name="Line 7"/>
            <p:cNvSpPr>
              <a:spLocks noChangeShapeType="1"/>
            </p:cNvSpPr>
            <p:nvPr>
              <p:custDataLst>
                <p:tags r:id="rId69"/>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4" name="Line 16"/>
            <p:cNvSpPr>
              <a:spLocks noChangeShapeType="1"/>
            </p:cNvSpPr>
            <p:nvPr>
              <p:custDataLst>
                <p:tags r:id="rId70"/>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85" name="Straight Connector 484"/>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7" name="Line 16"/>
            <p:cNvSpPr>
              <a:spLocks noChangeShapeType="1"/>
            </p:cNvSpPr>
            <p:nvPr>
              <p:custDataLst>
                <p:tags r:id="rId71"/>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88" name="Straight Connector 487"/>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9" name="Line 6"/>
            <p:cNvSpPr>
              <a:spLocks noChangeShapeType="1"/>
            </p:cNvSpPr>
            <p:nvPr>
              <p:custDataLst>
                <p:tags r:id="rId72"/>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90" name="AutoShape 4"/>
            <p:cNvSpPr>
              <a:spLocks noChangeArrowheads="1"/>
            </p:cNvSpPr>
            <p:nvPr>
              <p:custDataLst>
                <p:tags r:id="rId73"/>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91" name="Line 6"/>
            <p:cNvSpPr>
              <a:spLocks noChangeShapeType="1"/>
            </p:cNvSpPr>
            <p:nvPr>
              <p:custDataLst>
                <p:tags r:id="rId74"/>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2" name="Straight Connector 491"/>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3" name="Line 11"/>
            <p:cNvSpPr>
              <a:spLocks noChangeShapeType="1"/>
            </p:cNvSpPr>
            <p:nvPr>
              <p:custDataLst>
                <p:tags r:id="rId75"/>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94" name="Straight Connector 493"/>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7" name="Line 16"/>
            <p:cNvSpPr>
              <a:spLocks noChangeShapeType="1"/>
            </p:cNvSpPr>
            <p:nvPr>
              <p:custDataLst>
                <p:tags r:id="rId76"/>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8" name="Straight Connector 497"/>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1" name="Line 16"/>
            <p:cNvSpPr>
              <a:spLocks noChangeShapeType="1"/>
            </p:cNvSpPr>
            <p:nvPr>
              <p:custDataLst>
                <p:tags r:id="rId77"/>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02" name="Line 6"/>
            <p:cNvSpPr>
              <a:spLocks noChangeShapeType="1"/>
            </p:cNvSpPr>
            <p:nvPr>
              <p:custDataLst>
                <p:tags r:id="rId78"/>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03" name="Straight Connector 502"/>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4" name="Line 11"/>
            <p:cNvSpPr>
              <a:spLocks noChangeShapeType="1"/>
            </p:cNvSpPr>
            <p:nvPr>
              <p:custDataLst>
                <p:tags r:id="rId79"/>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05" name="Oval 504"/>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Line 7"/>
            <p:cNvSpPr>
              <a:spLocks noChangeShapeType="1"/>
            </p:cNvSpPr>
            <p:nvPr>
              <p:custDataLst>
                <p:tags r:id="rId80"/>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2" name="Line 7"/>
            <p:cNvSpPr>
              <a:spLocks noChangeShapeType="1"/>
            </p:cNvSpPr>
            <p:nvPr>
              <p:custDataLst>
                <p:tags r:id="rId81"/>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3" name="Line 16"/>
            <p:cNvSpPr>
              <a:spLocks noChangeShapeType="1"/>
            </p:cNvSpPr>
            <p:nvPr>
              <p:custDataLst>
                <p:tags r:id="rId82"/>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4" name="Line 6"/>
            <p:cNvSpPr>
              <a:spLocks noChangeShapeType="1"/>
            </p:cNvSpPr>
            <p:nvPr>
              <p:custDataLst>
                <p:tags r:id="rId83"/>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5" name="AutoShape 4"/>
            <p:cNvSpPr>
              <a:spLocks noChangeArrowheads="1"/>
            </p:cNvSpPr>
            <p:nvPr>
              <p:custDataLst>
                <p:tags r:id="rId84"/>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6" name="Line 7"/>
            <p:cNvSpPr>
              <a:spLocks noChangeShapeType="1"/>
            </p:cNvSpPr>
            <p:nvPr>
              <p:custDataLst>
                <p:tags r:id="rId85"/>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7" name="AutoShape 4"/>
            <p:cNvSpPr>
              <a:spLocks noChangeArrowheads="1"/>
            </p:cNvSpPr>
            <p:nvPr>
              <p:custDataLst>
                <p:tags r:id="rId86"/>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8" name="Line 6"/>
            <p:cNvSpPr>
              <a:spLocks noChangeShapeType="1"/>
            </p:cNvSpPr>
            <p:nvPr>
              <p:custDataLst>
                <p:tags r:id="rId87"/>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9" name="Line 7"/>
            <p:cNvSpPr>
              <a:spLocks noChangeShapeType="1"/>
            </p:cNvSpPr>
            <p:nvPr>
              <p:custDataLst>
                <p:tags r:id="rId88"/>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0" name="AutoShape 14"/>
            <p:cNvSpPr>
              <a:spLocks noChangeArrowheads="1"/>
            </p:cNvSpPr>
            <p:nvPr>
              <p:custDataLst>
                <p:tags r:id="rId89"/>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1" name="Line 16"/>
            <p:cNvSpPr>
              <a:spLocks noChangeShapeType="1"/>
            </p:cNvSpPr>
            <p:nvPr>
              <p:custDataLst>
                <p:tags r:id="rId90"/>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2" name="Line 7"/>
            <p:cNvSpPr>
              <a:spLocks noChangeShapeType="1"/>
            </p:cNvSpPr>
            <p:nvPr>
              <p:custDataLst>
                <p:tags r:id="rId91"/>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23" name="Straight Connector 522"/>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4" name="Line 11"/>
            <p:cNvSpPr>
              <a:spLocks noChangeShapeType="1"/>
            </p:cNvSpPr>
            <p:nvPr>
              <p:custDataLst>
                <p:tags r:id="rId92"/>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25" name="Straight Connector 524"/>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Line 7"/>
            <p:cNvSpPr>
              <a:spLocks noChangeShapeType="1"/>
            </p:cNvSpPr>
            <p:nvPr>
              <p:custDataLst>
                <p:tags r:id="rId93"/>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7" name="AutoShape 4"/>
            <p:cNvSpPr>
              <a:spLocks noChangeArrowheads="1"/>
            </p:cNvSpPr>
            <p:nvPr>
              <p:custDataLst>
                <p:tags r:id="rId94"/>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8" name="Line 16"/>
            <p:cNvSpPr>
              <a:spLocks noChangeShapeType="1"/>
            </p:cNvSpPr>
            <p:nvPr>
              <p:custDataLst>
                <p:tags r:id="rId95"/>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9" name="Line 7"/>
            <p:cNvSpPr>
              <a:spLocks noChangeShapeType="1"/>
            </p:cNvSpPr>
            <p:nvPr>
              <p:custDataLst>
                <p:tags r:id="rId96"/>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0" name="Line 7"/>
            <p:cNvSpPr>
              <a:spLocks noChangeShapeType="1"/>
            </p:cNvSpPr>
            <p:nvPr>
              <p:custDataLst>
                <p:tags r:id="rId97"/>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1" name="Line 16"/>
            <p:cNvSpPr>
              <a:spLocks noChangeShapeType="1"/>
            </p:cNvSpPr>
            <p:nvPr>
              <p:custDataLst>
                <p:tags r:id="rId98"/>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3" name="Straight Connector 53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5" name="Line 16"/>
            <p:cNvSpPr>
              <a:spLocks noChangeShapeType="1"/>
            </p:cNvSpPr>
            <p:nvPr>
              <p:custDataLst>
                <p:tags r:id="rId99"/>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6" name="Straight Connector 53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7" name="Line 6"/>
            <p:cNvSpPr>
              <a:spLocks noChangeShapeType="1"/>
            </p:cNvSpPr>
            <p:nvPr>
              <p:custDataLst>
                <p:tags r:id="rId100"/>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7" name="Rectangle 466"/>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8" name="Group 537"/>
          <p:cNvGrpSpPr/>
          <p:nvPr/>
        </p:nvGrpSpPr>
        <p:grpSpPr>
          <a:xfrm>
            <a:off x="595304" y="1800540"/>
            <a:ext cx="2144726" cy="4357530"/>
            <a:chOff x="6964264" y="1981200"/>
            <a:chExt cx="2144726" cy="4357530"/>
          </a:xfrm>
        </p:grpSpPr>
        <p:sp>
          <p:nvSpPr>
            <p:cNvPr id="539" name="Line 16"/>
            <p:cNvSpPr>
              <a:spLocks noChangeShapeType="1"/>
            </p:cNvSpPr>
            <p:nvPr>
              <p:custDataLst>
                <p:tags r:id="rId3"/>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0" name="Line 16"/>
            <p:cNvSpPr>
              <a:spLocks noChangeShapeType="1"/>
            </p:cNvSpPr>
            <p:nvPr>
              <p:custDataLst>
                <p:tags r:id="rId4"/>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1" name="TextBox 5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2" name="TextBox 5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43" name="TextBox 5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544" name="Line 16"/>
            <p:cNvSpPr>
              <a:spLocks noChangeShapeType="1"/>
            </p:cNvSpPr>
            <p:nvPr>
              <p:custDataLst>
                <p:tags r:id="rId5"/>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5" name="Line 7"/>
            <p:cNvSpPr>
              <a:spLocks noChangeShapeType="1"/>
            </p:cNvSpPr>
            <p:nvPr>
              <p:custDataLst>
                <p:tags r:id="rId6"/>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7" name="Line 6"/>
            <p:cNvSpPr>
              <a:spLocks noChangeShapeType="1"/>
            </p:cNvSpPr>
            <p:nvPr>
              <p:custDataLst>
                <p:tags r:id="rId7"/>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8" name="AutoShape 4"/>
            <p:cNvSpPr>
              <a:spLocks noChangeArrowheads="1"/>
            </p:cNvSpPr>
            <p:nvPr>
              <p:custDataLst>
                <p:tags r:id="rId8"/>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9" name="Line 7"/>
            <p:cNvSpPr>
              <a:spLocks noChangeShapeType="1"/>
            </p:cNvSpPr>
            <p:nvPr>
              <p:custDataLst>
                <p:tags r:id="rId9"/>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0" name="AutoShape 4"/>
            <p:cNvSpPr>
              <a:spLocks noChangeArrowheads="1"/>
            </p:cNvSpPr>
            <p:nvPr>
              <p:custDataLst>
                <p:tags r:id="rId10"/>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1" name="Line 6"/>
            <p:cNvSpPr>
              <a:spLocks noChangeShapeType="1"/>
            </p:cNvSpPr>
            <p:nvPr>
              <p:custDataLst>
                <p:tags r:id="rId11"/>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52" name="Line 7"/>
            <p:cNvSpPr>
              <a:spLocks noChangeShapeType="1"/>
            </p:cNvSpPr>
            <p:nvPr>
              <p:custDataLst>
                <p:tags r:id="rId12"/>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3" name="AutoShape 14"/>
            <p:cNvSpPr>
              <a:spLocks noChangeArrowheads="1"/>
            </p:cNvSpPr>
            <p:nvPr>
              <p:custDataLst>
                <p:tags r:id="rId13"/>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4" name="Line 16"/>
            <p:cNvSpPr>
              <a:spLocks noChangeShapeType="1"/>
            </p:cNvSpPr>
            <p:nvPr>
              <p:custDataLst>
                <p:tags r:id="rId14"/>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55" name="Line 7"/>
            <p:cNvSpPr>
              <a:spLocks noChangeShapeType="1"/>
            </p:cNvSpPr>
            <p:nvPr>
              <p:custDataLst>
                <p:tags r:id="rId15"/>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56" name="Straight Connector 555"/>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7" name="Line 11"/>
            <p:cNvSpPr>
              <a:spLocks noChangeShapeType="1"/>
            </p:cNvSpPr>
            <p:nvPr>
              <p:custDataLst>
                <p:tags r:id="rId16"/>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58" name="Straight Connector 557"/>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9" name="AutoShape 4"/>
            <p:cNvSpPr>
              <a:spLocks noChangeArrowheads="1"/>
            </p:cNvSpPr>
            <p:nvPr>
              <p:custDataLst>
                <p:tags r:id="rId17"/>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60" name="Line 16"/>
            <p:cNvSpPr>
              <a:spLocks noChangeShapeType="1"/>
            </p:cNvSpPr>
            <p:nvPr>
              <p:custDataLst>
                <p:tags r:id="rId18"/>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1" name="Line 7"/>
            <p:cNvSpPr>
              <a:spLocks noChangeShapeType="1"/>
            </p:cNvSpPr>
            <p:nvPr>
              <p:custDataLst>
                <p:tags r:id="rId19"/>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2" name="Line 7"/>
            <p:cNvSpPr>
              <a:spLocks noChangeShapeType="1"/>
            </p:cNvSpPr>
            <p:nvPr>
              <p:custDataLst>
                <p:tags r:id="rId20"/>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3" name="Line 16"/>
            <p:cNvSpPr>
              <a:spLocks noChangeShapeType="1"/>
            </p:cNvSpPr>
            <p:nvPr>
              <p:custDataLst>
                <p:tags r:id="rId21"/>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4" name="Straight Connector 563"/>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6" name="Line 16"/>
            <p:cNvSpPr>
              <a:spLocks noChangeShapeType="1"/>
            </p:cNvSpPr>
            <p:nvPr>
              <p:custDataLst>
                <p:tags r:id="rId22"/>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67" name="Straight Connector 566"/>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8" name="Line 6"/>
            <p:cNvSpPr>
              <a:spLocks noChangeShapeType="1"/>
            </p:cNvSpPr>
            <p:nvPr>
              <p:custDataLst>
                <p:tags r:id="rId23"/>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9" name="AutoShape 4"/>
            <p:cNvSpPr>
              <a:spLocks noChangeArrowheads="1"/>
            </p:cNvSpPr>
            <p:nvPr>
              <p:custDataLst>
                <p:tags r:id="rId24"/>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70" name="Line 6"/>
            <p:cNvSpPr>
              <a:spLocks noChangeShapeType="1"/>
            </p:cNvSpPr>
            <p:nvPr>
              <p:custDataLst>
                <p:tags r:id="rId25"/>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1" name="Straight Connector 570"/>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2" name="Line 11"/>
            <p:cNvSpPr>
              <a:spLocks noChangeShapeType="1"/>
            </p:cNvSpPr>
            <p:nvPr>
              <p:custDataLst>
                <p:tags r:id="rId26"/>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573" name="Straight Connector 572"/>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6" name="Line 16"/>
            <p:cNvSpPr>
              <a:spLocks noChangeShapeType="1"/>
            </p:cNvSpPr>
            <p:nvPr>
              <p:custDataLst>
                <p:tags r:id="rId27"/>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7" name="Straight Connector 576"/>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0" name="Line 16"/>
            <p:cNvSpPr>
              <a:spLocks noChangeShapeType="1"/>
            </p:cNvSpPr>
            <p:nvPr>
              <p:custDataLst>
                <p:tags r:id="rId28"/>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1" name="Line 6"/>
            <p:cNvSpPr>
              <a:spLocks noChangeShapeType="1"/>
            </p:cNvSpPr>
            <p:nvPr>
              <p:custDataLst>
                <p:tags r:id="rId29"/>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82" name="Straight Connector 58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3" name="Line 11"/>
            <p:cNvSpPr>
              <a:spLocks noChangeShapeType="1"/>
            </p:cNvSpPr>
            <p:nvPr>
              <p:custDataLst>
                <p:tags r:id="rId30"/>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84" name="Oval 583"/>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ine 7"/>
            <p:cNvSpPr>
              <a:spLocks noChangeShapeType="1"/>
            </p:cNvSpPr>
            <p:nvPr>
              <p:custDataLst>
                <p:tags r:id="rId31"/>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1" name="Line 7"/>
            <p:cNvSpPr>
              <a:spLocks noChangeShapeType="1"/>
            </p:cNvSpPr>
            <p:nvPr>
              <p:custDataLst>
                <p:tags r:id="rId32"/>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2" name="Line 16"/>
            <p:cNvSpPr>
              <a:spLocks noChangeShapeType="1"/>
            </p:cNvSpPr>
            <p:nvPr>
              <p:custDataLst>
                <p:tags r:id="rId33"/>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93" name="Line 6"/>
            <p:cNvSpPr>
              <a:spLocks noChangeShapeType="1"/>
            </p:cNvSpPr>
            <p:nvPr>
              <p:custDataLst>
                <p:tags r:id="rId3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4" name="AutoShape 4"/>
            <p:cNvSpPr>
              <a:spLocks noChangeArrowheads="1"/>
            </p:cNvSpPr>
            <p:nvPr>
              <p:custDataLst>
                <p:tags r:id="rId3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5" name="Line 7"/>
            <p:cNvSpPr>
              <a:spLocks noChangeShapeType="1"/>
            </p:cNvSpPr>
            <p:nvPr>
              <p:custDataLst>
                <p:tags r:id="rId3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6" name="AutoShape 4"/>
            <p:cNvSpPr>
              <a:spLocks noChangeArrowheads="1"/>
            </p:cNvSpPr>
            <p:nvPr>
              <p:custDataLst>
                <p:tags r:id="rId3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7" name="Line 6"/>
            <p:cNvSpPr>
              <a:spLocks noChangeShapeType="1"/>
            </p:cNvSpPr>
            <p:nvPr>
              <p:custDataLst>
                <p:tags r:id="rId3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8" name="Line 7"/>
            <p:cNvSpPr>
              <a:spLocks noChangeShapeType="1"/>
            </p:cNvSpPr>
            <p:nvPr>
              <p:custDataLst>
                <p:tags r:id="rId3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9" name="AutoShape 14"/>
            <p:cNvSpPr>
              <a:spLocks noChangeArrowheads="1"/>
            </p:cNvSpPr>
            <p:nvPr>
              <p:custDataLst>
                <p:tags r:id="rId4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0" name="Line 16"/>
            <p:cNvSpPr>
              <a:spLocks noChangeShapeType="1"/>
            </p:cNvSpPr>
            <p:nvPr>
              <p:custDataLst>
                <p:tags r:id="rId41"/>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01" name="Line 7"/>
            <p:cNvSpPr>
              <a:spLocks noChangeShapeType="1"/>
            </p:cNvSpPr>
            <p:nvPr>
              <p:custDataLst>
                <p:tags r:id="rId42"/>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602" name="Straight Connector 601"/>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3" name="Line 11"/>
            <p:cNvSpPr>
              <a:spLocks noChangeShapeType="1"/>
            </p:cNvSpPr>
            <p:nvPr>
              <p:custDataLst>
                <p:tags r:id="rId43"/>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04" name="Straight Connector 60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5" name="Line 7"/>
            <p:cNvSpPr>
              <a:spLocks noChangeShapeType="1"/>
            </p:cNvSpPr>
            <p:nvPr>
              <p:custDataLst>
                <p:tags r:id="rId44"/>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6" name="AutoShape 4"/>
            <p:cNvSpPr>
              <a:spLocks noChangeArrowheads="1"/>
            </p:cNvSpPr>
            <p:nvPr>
              <p:custDataLst>
                <p:tags r:id="rId45"/>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7" name="Line 16"/>
            <p:cNvSpPr>
              <a:spLocks noChangeShapeType="1"/>
            </p:cNvSpPr>
            <p:nvPr>
              <p:custDataLst>
                <p:tags r:id="rId46"/>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08" name="Line 7"/>
            <p:cNvSpPr>
              <a:spLocks noChangeShapeType="1"/>
            </p:cNvSpPr>
            <p:nvPr>
              <p:custDataLst>
                <p:tags r:id="rId47"/>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9" name="Line 7"/>
            <p:cNvSpPr>
              <a:spLocks noChangeShapeType="1"/>
            </p:cNvSpPr>
            <p:nvPr>
              <p:custDataLst>
                <p:tags r:id="rId48"/>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0" name="Line 16"/>
            <p:cNvSpPr>
              <a:spLocks noChangeShapeType="1"/>
            </p:cNvSpPr>
            <p:nvPr>
              <p:custDataLst>
                <p:tags r:id="rId49"/>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1" name="Straight Connector 61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3" name="Line 16"/>
            <p:cNvSpPr>
              <a:spLocks noChangeShapeType="1"/>
            </p:cNvSpPr>
            <p:nvPr>
              <p:custDataLst>
                <p:tags r:id="rId50"/>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4" name="Straight Connector 61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5" name="Line 6"/>
            <p:cNvSpPr>
              <a:spLocks noChangeShapeType="1"/>
            </p:cNvSpPr>
            <p:nvPr>
              <p:custDataLst>
                <p:tags r:id="rId51"/>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6" name="Rectangle 545"/>
            <p:cNvSpPr/>
            <p:nvPr/>
          </p:nvSpPr>
          <p:spPr>
            <a:xfrm>
              <a:off x="7071588" y="2388275"/>
              <a:ext cx="1760069" cy="3555325"/>
            </a:xfrm>
            <a:prstGeom prst="rect">
              <a:avLst/>
            </a:prstGeom>
            <a:solidFill>
              <a:schemeClr val="bg2"/>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 name="TextBox 615"/>
          <p:cNvSpPr txBox="1"/>
          <p:nvPr/>
        </p:nvSpPr>
        <p:spPr bwMode="auto">
          <a:xfrm flipH="1">
            <a:off x="295694" y="2455458"/>
            <a:ext cx="518389"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Tree>
    <p:extLst>
      <p:ext uri="{BB962C8B-B14F-4D97-AF65-F5344CB8AC3E}">
        <p14:creationId xmlns:p14="http://schemas.microsoft.com/office/powerpoint/2010/main" val="1282382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219" name="Rectangle 3"/>
          <p:cNvSpPr>
            <a:spLocks noGrp="1" noChangeArrowheads="1"/>
          </p:cNvSpPr>
          <p:nvPr>
            <p:ph idx="1"/>
            <p:custDataLst>
              <p:tags r:id="rId1"/>
            </p:custDataLst>
          </p:nvPr>
        </p:nvSpPr>
        <p:spPr>
          <a:xfrm>
            <a:off x="228600" y="685800"/>
            <a:ext cx="8915400" cy="5638800"/>
          </a:xfrm>
        </p:spPr>
        <p:txBody>
          <a:bodyPr>
            <a:noAutofit/>
          </a:bodyPr>
          <a:lstStyle/>
          <a:p>
            <a:r>
              <a:rPr lang="en-US" sz="2800" dirty="0" smtClean="0"/>
              <a:t>How </a:t>
            </a:r>
            <a:r>
              <a:rPr lang="en-US" sz="2800" dirty="0"/>
              <a:t>long does it take to compute a result</a:t>
            </a:r>
            <a:r>
              <a:rPr lang="en-US" sz="2800" dirty="0" smtClean="0"/>
              <a:t>?</a:t>
            </a:r>
          </a:p>
          <a:p>
            <a:pPr lvl="1"/>
            <a:r>
              <a:rPr lang="en-US" sz="2400" dirty="0"/>
              <a:t>Speed of a circuit is affected by the number of gates in series (on the critical path or the deepest level of logic</a:t>
            </a:r>
            <a:r>
              <a:rPr lang="en-US" sz="2400" dirty="0" smtClean="0"/>
              <a:t>)</a:t>
            </a:r>
            <a:r>
              <a:rPr lang="en-US" dirty="0" smtClean="0"/>
              <a:t>  </a:t>
            </a:r>
            <a:endParaRPr lang="en-US" dirty="0" smtClean="0"/>
          </a:p>
          <a:p>
            <a:pPr lvl="1"/>
            <a:endParaRPr lang="en-US" dirty="0" smtClean="0"/>
          </a:p>
        </p:txBody>
      </p:sp>
      <p:sp>
        <p:nvSpPr>
          <p:cNvPr id="4" name="Title 3"/>
          <p:cNvSpPr>
            <a:spLocks noGrp="1"/>
          </p:cNvSpPr>
          <p:nvPr>
            <p:ph type="title"/>
            <p:custDataLst>
              <p:tags r:id="rId2"/>
            </p:custDataLst>
          </p:nvPr>
        </p:nvSpPr>
        <p:spPr/>
        <p:txBody>
          <a:bodyPr>
            <a:normAutofit fontScale="90000"/>
          </a:bodyPr>
          <a:lstStyle/>
          <a:p>
            <a:r>
              <a:rPr lang="en-US" dirty="0" smtClean="0"/>
              <a:t>Critical Path</a:t>
            </a:r>
            <a:endParaRPr lang="en-US" dirty="0"/>
          </a:p>
        </p:txBody>
      </p:sp>
      <p:sp>
        <p:nvSpPr>
          <p:cNvPr id="111" name="TextBox 110"/>
          <p:cNvSpPr txBox="1"/>
          <p:nvPr/>
        </p:nvSpPr>
        <p:spPr>
          <a:xfrm rot="18317686">
            <a:off x="-11856" y="5676044"/>
            <a:ext cx="870751" cy="707886"/>
          </a:xfrm>
          <a:prstGeom prst="rect">
            <a:avLst/>
          </a:prstGeom>
          <a:noFill/>
        </p:spPr>
        <p:txBody>
          <a:bodyPr wrap="none" rtlCol="0">
            <a:spAutoFit/>
          </a:bodyPr>
          <a:lstStyle/>
          <a:p>
            <a:r>
              <a:rPr lang="en-US" sz="4000" dirty="0" smtClean="0">
                <a:solidFill>
                  <a:schemeClr val="accent1"/>
                </a:solidFill>
              </a:rPr>
              <a:t>t=8</a:t>
            </a:r>
            <a:endParaRPr lang="en-US" sz="4000" dirty="0">
              <a:solidFill>
                <a:schemeClr val="accent1"/>
              </a:solidFill>
            </a:endParaRPr>
          </a:p>
        </p:txBody>
      </p:sp>
      <p:sp>
        <p:nvSpPr>
          <p:cNvPr id="113" name="TextBox 112"/>
          <p:cNvSpPr txBox="1"/>
          <p:nvPr/>
        </p:nvSpPr>
        <p:spPr>
          <a:xfrm rot="18968666">
            <a:off x="4263253" y="5718585"/>
            <a:ext cx="870751" cy="707886"/>
          </a:xfrm>
          <a:prstGeom prst="rect">
            <a:avLst/>
          </a:prstGeom>
          <a:noFill/>
        </p:spPr>
        <p:txBody>
          <a:bodyPr wrap="none" rtlCol="0">
            <a:spAutoFit/>
          </a:bodyPr>
          <a:lstStyle/>
          <a:p>
            <a:r>
              <a:rPr lang="en-US" sz="4000" dirty="0" smtClean="0">
                <a:solidFill>
                  <a:schemeClr val="accent1"/>
                </a:solidFill>
              </a:rPr>
              <a:t>t=4</a:t>
            </a:r>
            <a:endParaRPr lang="en-US" sz="4000" dirty="0">
              <a:solidFill>
                <a:schemeClr val="accent1"/>
              </a:solidFill>
            </a:endParaRPr>
          </a:p>
        </p:txBody>
      </p:sp>
      <p:sp>
        <p:nvSpPr>
          <p:cNvPr id="114" name="TextBox 113"/>
          <p:cNvSpPr txBox="1"/>
          <p:nvPr/>
        </p:nvSpPr>
        <p:spPr>
          <a:xfrm rot="18968666">
            <a:off x="6320653" y="5718585"/>
            <a:ext cx="870751" cy="707886"/>
          </a:xfrm>
          <a:prstGeom prst="rect">
            <a:avLst/>
          </a:prstGeom>
          <a:noFill/>
        </p:spPr>
        <p:txBody>
          <a:bodyPr wrap="none" rtlCol="0">
            <a:spAutoFit/>
          </a:bodyPr>
          <a:lstStyle/>
          <a:p>
            <a:r>
              <a:rPr lang="en-US" sz="4000" dirty="0" smtClean="0">
                <a:solidFill>
                  <a:schemeClr val="accent1"/>
                </a:solidFill>
              </a:rPr>
              <a:t>t=2</a:t>
            </a:r>
            <a:endParaRPr lang="en-US" sz="4000" dirty="0">
              <a:solidFill>
                <a:schemeClr val="accent1"/>
              </a:solidFill>
            </a:endParaRPr>
          </a:p>
        </p:txBody>
      </p:sp>
      <p:sp>
        <p:nvSpPr>
          <p:cNvPr id="115" name="TextBox 114"/>
          <p:cNvSpPr txBox="1"/>
          <p:nvPr/>
        </p:nvSpPr>
        <p:spPr>
          <a:xfrm rot="18968666">
            <a:off x="8378053" y="5718585"/>
            <a:ext cx="870751" cy="707886"/>
          </a:xfrm>
          <a:prstGeom prst="rect">
            <a:avLst/>
          </a:prstGeom>
          <a:noFill/>
        </p:spPr>
        <p:txBody>
          <a:bodyPr wrap="none" rtlCol="0">
            <a:spAutoFit/>
          </a:bodyPr>
          <a:lstStyle/>
          <a:p>
            <a:r>
              <a:rPr lang="en-US" sz="4000" dirty="0" smtClean="0">
                <a:solidFill>
                  <a:schemeClr val="accent1"/>
                </a:solidFill>
              </a:rPr>
              <a:t>t=0</a:t>
            </a:r>
            <a:endParaRPr lang="en-US" sz="4000" dirty="0">
              <a:solidFill>
                <a:schemeClr val="accent1"/>
              </a:solidFill>
            </a:endParaRPr>
          </a:p>
        </p:txBody>
      </p:sp>
      <p:grpSp>
        <p:nvGrpSpPr>
          <p:cNvPr id="301" name="Group 300"/>
          <p:cNvGrpSpPr/>
          <p:nvPr/>
        </p:nvGrpSpPr>
        <p:grpSpPr>
          <a:xfrm>
            <a:off x="6964264" y="2057400"/>
            <a:ext cx="2219341" cy="4357530"/>
            <a:chOff x="6964264" y="1981200"/>
            <a:chExt cx="2219341" cy="4357530"/>
          </a:xfrm>
        </p:grpSpPr>
        <p:sp>
          <p:nvSpPr>
            <p:cNvPr id="302" name="Line 16"/>
            <p:cNvSpPr>
              <a:spLocks noChangeShapeType="1"/>
            </p:cNvSpPr>
            <p:nvPr>
              <p:custDataLst>
                <p:tags r:id="rId150"/>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3" name="Line 16"/>
            <p:cNvSpPr>
              <a:spLocks noChangeShapeType="1"/>
            </p:cNvSpPr>
            <p:nvPr>
              <p:custDataLst>
                <p:tags r:id="rId151"/>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04" name="TextBox 303"/>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05" name="TextBox 304"/>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06" name="TextBox 305"/>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07" name="Line 16"/>
            <p:cNvSpPr>
              <a:spLocks noChangeShapeType="1"/>
            </p:cNvSpPr>
            <p:nvPr>
              <p:custDataLst>
                <p:tags r:id="rId152"/>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08" name="Line 7"/>
            <p:cNvSpPr>
              <a:spLocks noChangeShapeType="1"/>
            </p:cNvSpPr>
            <p:nvPr>
              <p:custDataLst>
                <p:tags r:id="rId153"/>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09" name="Rectangle 308"/>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Line 6"/>
            <p:cNvSpPr>
              <a:spLocks noChangeShapeType="1"/>
            </p:cNvSpPr>
            <p:nvPr>
              <p:custDataLst>
                <p:tags r:id="rId154"/>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1" name="AutoShape 4"/>
            <p:cNvSpPr>
              <a:spLocks noChangeArrowheads="1"/>
            </p:cNvSpPr>
            <p:nvPr>
              <p:custDataLst>
                <p:tags r:id="rId155"/>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2" name="Line 7"/>
            <p:cNvSpPr>
              <a:spLocks noChangeShapeType="1"/>
            </p:cNvSpPr>
            <p:nvPr>
              <p:custDataLst>
                <p:tags r:id="rId156"/>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3" name="AutoShape 4"/>
            <p:cNvSpPr>
              <a:spLocks noChangeArrowheads="1"/>
            </p:cNvSpPr>
            <p:nvPr>
              <p:custDataLst>
                <p:tags r:id="rId157"/>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4" name="Line 6"/>
            <p:cNvSpPr>
              <a:spLocks noChangeShapeType="1"/>
            </p:cNvSpPr>
            <p:nvPr>
              <p:custDataLst>
                <p:tags r:id="rId158"/>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15" name="Line 7"/>
            <p:cNvSpPr>
              <a:spLocks noChangeShapeType="1"/>
            </p:cNvSpPr>
            <p:nvPr>
              <p:custDataLst>
                <p:tags r:id="rId159"/>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16" name="AutoShape 14"/>
            <p:cNvSpPr>
              <a:spLocks noChangeArrowheads="1"/>
            </p:cNvSpPr>
            <p:nvPr>
              <p:custDataLst>
                <p:tags r:id="rId160"/>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17" name="Line 16"/>
            <p:cNvSpPr>
              <a:spLocks noChangeShapeType="1"/>
            </p:cNvSpPr>
            <p:nvPr>
              <p:custDataLst>
                <p:tags r:id="rId161"/>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18" name="Line 7"/>
            <p:cNvSpPr>
              <a:spLocks noChangeShapeType="1"/>
            </p:cNvSpPr>
            <p:nvPr>
              <p:custDataLst>
                <p:tags r:id="rId162"/>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19" name="Straight Connector 318"/>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0" name="Line 11"/>
            <p:cNvSpPr>
              <a:spLocks noChangeShapeType="1"/>
            </p:cNvSpPr>
            <p:nvPr>
              <p:custDataLst>
                <p:tags r:id="rId163"/>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21" name="Straight Connector 320"/>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2" name="AutoShape 4"/>
            <p:cNvSpPr>
              <a:spLocks noChangeArrowheads="1"/>
            </p:cNvSpPr>
            <p:nvPr>
              <p:custDataLst>
                <p:tags r:id="rId164"/>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23" name="Line 16"/>
            <p:cNvSpPr>
              <a:spLocks noChangeShapeType="1"/>
            </p:cNvSpPr>
            <p:nvPr>
              <p:custDataLst>
                <p:tags r:id="rId165"/>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24" name="Line 7"/>
            <p:cNvSpPr>
              <a:spLocks noChangeShapeType="1"/>
            </p:cNvSpPr>
            <p:nvPr>
              <p:custDataLst>
                <p:tags r:id="rId166"/>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5" name="Line 7"/>
            <p:cNvSpPr>
              <a:spLocks noChangeShapeType="1"/>
            </p:cNvSpPr>
            <p:nvPr>
              <p:custDataLst>
                <p:tags r:id="rId167"/>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26" name="Line 16"/>
            <p:cNvSpPr>
              <a:spLocks noChangeShapeType="1"/>
            </p:cNvSpPr>
            <p:nvPr>
              <p:custDataLst>
                <p:tags r:id="rId168"/>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27" name="Straight Connector 326"/>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9" name="Line 16"/>
            <p:cNvSpPr>
              <a:spLocks noChangeShapeType="1"/>
            </p:cNvSpPr>
            <p:nvPr>
              <p:custDataLst>
                <p:tags r:id="rId169"/>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30" name="Straight Connector 329"/>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1" name="Line 6"/>
            <p:cNvSpPr>
              <a:spLocks noChangeShapeType="1"/>
            </p:cNvSpPr>
            <p:nvPr>
              <p:custDataLst>
                <p:tags r:id="rId170"/>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32" name="AutoShape 4"/>
            <p:cNvSpPr>
              <a:spLocks noChangeArrowheads="1"/>
            </p:cNvSpPr>
            <p:nvPr>
              <p:custDataLst>
                <p:tags r:id="rId171"/>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33" name="Line 6"/>
            <p:cNvSpPr>
              <a:spLocks noChangeShapeType="1"/>
            </p:cNvSpPr>
            <p:nvPr>
              <p:custDataLst>
                <p:tags r:id="rId172"/>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34" name="Straight Connector 333"/>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5" name="Line 11"/>
            <p:cNvSpPr>
              <a:spLocks noChangeShapeType="1"/>
            </p:cNvSpPr>
            <p:nvPr>
              <p:custDataLst>
                <p:tags r:id="rId173"/>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336" name="Straight Connector 335"/>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9" name="Line 16"/>
            <p:cNvSpPr>
              <a:spLocks noChangeShapeType="1"/>
            </p:cNvSpPr>
            <p:nvPr>
              <p:custDataLst>
                <p:tags r:id="rId174"/>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40" name="Straight Connector 339"/>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3" name="Line 16"/>
            <p:cNvSpPr>
              <a:spLocks noChangeShapeType="1"/>
            </p:cNvSpPr>
            <p:nvPr>
              <p:custDataLst>
                <p:tags r:id="rId175"/>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44" name="Line 6"/>
            <p:cNvSpPr>
              <a:spLocks noChangeShapeType="1"/>
            </p:cNvSpPr>
            <p:nvPr>
              <p:custDataLst>
                <p:tags r:id="rId176"/>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345" name="Straight Connector 344"/>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46" name="Line 11"/>
            <p:cNvSpPr>
              <a:spLocks noChangeShapeType="1"/>
            </p:cNvSpPr>
            <p:nvPr>
              <p:custDataLst>
                <p:tags r:id="rId177"/>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347" name="Oval 346"/>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Line 7"/>
            <p:cNvSpPr>
              <a:spLocks noChangeShapeType="1"/>
            </p:cNvSpPr>
            <p:nvPr>
              <p:custDataLst>
                <p:tags r:id="rId178"/>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4" name="Line 7"/>
            <p:cNvSpPr>
              <a:spLocks noChangeShapeType="1"/>
            </p:cNvSpPr>
            <p:nvPr>
              <p:custDataLst>
                <p:tags r:id="rId179"/>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5" name="Line 16"/>
            <p:cNvSpPr>
              <a:spLocks noChangeShapeType="1"/>
            </p:cNvSpPr>
            <p:nvPr>
              <p:custDataLst>
                <p:tags r:id="rId180"/>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56" name="Line 6"/>
            <p:cNvSpPr>
              <a:spLocks noChangeShapeType="1"/>
            </p:cNvSpPr>
            <p:nvPr>
              <p:custDataLst>
                <p:tags r:id="rId181"/>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57" name="AutoShape 4"/>
            <p:cNvSpPr>
              <a:spLocks noChangeArrowheads="1"/>
            </p:cNvSpPr>
            <p:nvPr>
              <p:custDataLst>
                <p:tags r:id="rId182"/>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58" name="Line 7"/>
            <p:cNvSpPr>
              <a:spLocks noChangeShapeType="1"/>
            </p:cNvSpPr>
            <p:nvPr>
              <p:custDataLst>
                <p:tags r:id="rId183"/>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59" name="AutoShape 4"/>
            <p:cNvSpPr>
              <a:spLocks noChangeArrowheads="1"/>
            </p:cNvSpPr>
            <p:nvPr>
              <p:custDataLst>
                <p:tags r:id="rId184"/>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0" name="Line 6"/>
            <p:cNvSpPr>
              <a:spLocks noChangeShapeType="1"/>
            </p:cNvSpPr>
            <p:nvPr>
              <p:custDataLst>
                <p:tags r:id="rId185"/>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61" name="Line 7"/>
            <p:cNvSpPr>
              <a:spLocks noChangeShapeType="1"/>
            </p:cNvSpPr>
            <p:nvPr>
              <p:custDataLst>
                <p:tags r:id="rId186"/>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2" name="AutoShape 14"/>
            <p:cNvSpPr>
              <a:spLocks noChangeArrowheads="1"/>
            </p:cNvSpPr>
            <p:nvPr>
              <p:custDataLst>
                <p:tags r:id="rId187"/>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63" name="Line 16"/>
            <p:cNvSpPr>
              <a:spLocks noChangeShapeType="1"/>
            </p:cNvSpPr>
            <p:nvPr>
              <p:custDataLst>
                <p:tags r:id="rId188"/>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64" name="Line 7"/>
            <p:cNvSpPr>
              <a:spLocks noChangeShapeType="1"/>
            </p:cNvSpPr>
            <p:nvPr>
              <p:custDataLst>
                <p:tags r:id="rId189"/>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65" name="Straight Connector 364"/>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6" name="Line 11"/>
            <p:cNvSpPr>
              <a:spLocks noChangeShapeType="1"/>
            </p:cNvSpPr>
            <p:nvPr>
              <p:custDataLst>
                <p:tags r:id="rId190"/>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367" name="Straight Connector 366"/>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8" name="Line 7"/>
            <p:cNvSpPr>
              <a:spLocks noChangeShapeType="1"/>
            </p:cNvSpPr>
            <p:nvPr>
              <p:custDataLst>
                <p:tags r:id="rId191"/>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69" name="AutoShape 4"/>
            <p:cNvSpPr>
              <a:spLocks noChangeArrowheads="1"/>
            </p:cNvSpPr>
            <p:nvPr>
              <p:custDataLst>
                <p:tags r:id="rId192"/>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70" name="Line 16"/>
            <p:cNvSpPr>
              <a:spLocks noChangeShapeType="1"/>
            </p:cNvSpPr>
            <p:nvPr>
              <p:custDataLst>
                <p:tags r:id="rId193"/>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71" name="Line 7"/>
            <p:cNvSpPr>
              <a:spLocks noChangeShapeType="1"/>
            </p:cNvSpPr>
            <p:nvPr>
              <p:custDataLst>
                <p:tags r:id="rId194"/>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2" name="Line 7"/>
            <p:cNvSpPr>
              <a:spLocks noChangeShapeType="1"/>
            </p:cNvSpPr>
            <p:nvPr>
              <p:custDataLst>
                <p:tags r:id="rId195"/>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73" name="Line 16"/>
            <p:cNvSpPr>
              <a:spLocks noChangeShapeType="1"/>
            </p:cNvSpPr>
            <p:nvPr>
              <p:custDataLst>
                <p:tags r:id="rId196"/>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74" name="TextBox 373"/>
            <p:cNvSpPr txBox="1"/>
            <p:nvPr/>
          </p:nvSpPr>
          <p:spPr bwMode="auto">
            <a:xfrm flipH="1">
              <a:off x="8763000" y="2667000"/>
              <a:ext cx="420605"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in</a:t>
              </a:r>
              <a:endParaRPr lang="en-US" baseline="-25000" dirty="0" smtClean="0">
                <a:solidFill>
                  <a:srgbClr val="FFFFFF"/>
                </a:solidFill>
                <a:latin typeface="Calibri" pitchFamily="34" charset="0"/>
              </a:endParaRPr>
            </a:p>
          </p:txBody>
        </p:sp>
        <p:cxnSp>
          <p:nvCxnSpPr>
            <p:cNvPr id="375" name="Straight Connector 374"/>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7" name="Line 16"/>
            <p:cNvSpPr>
              <a:spLocks noChangeShapeType="1"/>
            </p:cNvSpPr>
            <p:nvPr>
              <p:custDataLst>
                <p:tags r:id="rId197"/>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378" name="Straight Connector 377"/>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79" name="Line 6"/>
            <p:cNvSpPr>
              <a:spLocks noChangeShapeType="1"/>
            </p:cNvSpPr>
            <p:nvPr>
              <p:custDataLst>
                <p:tags r:id="rId198"/>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380" name="Group 379"/>
          <p:cNvGrpSpPr/>
          <p:nvPr/>
        </p:nvGrpSpPr>
        <p:grpSpPr>
          <a:xfrm>
            <a:off x="4865674" y="1967070"/>
            <a:ext cx="2144726" cy="4357530"/>
            <a:chOff x="6964264" y="1981200"/>
            <a:chExt cx="2144726" cy="4357530"/>
          </a:xfrm>
        </p:grpSpPr>
        <p:sp>
          <p:nvSpPr>
            <p:cNvPr id="381" name="Line 16"/>
            <p:cNvSpPr>
              <a:spLocks noChangeShapeType="1"/>
            </p:cNvSpPr>
            <p:nvPr>
              <p:custDataLst>
                <p:tags r:id="rId101"/>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2" name="Line 16"/>
            <p:cNvSpPr>
              <a:spLocks noChangeShapeType="1"/>
            </p:cNvSpPr>
            <p:nvPr>
              <p:custDataLst>
                <p:tags r:id="rId102"/>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83" name="TextBox 382"/>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384" name="TextBox 383"/>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385" name="TextBox 384"/>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386" name="Line 16"/>
            <p:cNvSpPr>
              <a:spLocks noChangeShapeType="1"/>
            </p:cNvSpPr>
            <p:nvPr>
              <p:custDataLst>
                <p:tags r:id="rId103"/>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87" name="Line 7"/>
            <p:cNvSpPr>
              <a:spLocks noChangeShapeType="1"/>
            </p:cNvSpPr>
            <p:nvPr>
              <p:custDataLst>
                <p:tags r:id="rId104"/>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88" name="Rectangle 387"/>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Line 6"/>
            <p:cNvSpPr>
              <a:spLocks noChangeShapeType="1"/>
            </p:cNvSpPr>
            <p:nvPr>
              <p:custDataLst>
                <p:tags r:id="rId105"/>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0" name="AutoShape 4"/>
            <p:cNvSpPr>
              <a:spLocks noChangeArrowheads="1"/>
            </p:cNvSpPr>
            <p:nvPr>
              <p:custDataLst>
                <p:tags r:id="rId106"/>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1" name="Line 7"/>
            <p:cNvSpPr>
              <a:spLocks noChangeShapeType="1"/>
            </p:cNvSpPr>
            <p:nvPr>
              <p:custDataLst>
                <p:tags r:id="rId107"/>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2" name="AutoShape 4"/>
            <p:cNvSpPr>
              <a:spLocks noChangeArrowheads="1"/>
            </p:cNvSpPr>
            <p:nvPr>
              <p:custDataLst>
                <p:tags r:id="rId108"/>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3" name="Line 6"/>
            <p:cNvSpPr>
              <a:spLocks noChangeShapeType="1"/>
            </p:cNvSpPr>
            <p:nvPr>
              <p:custDataLst>
                <p:tags r:id="rId109"/>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394" name="Line 7"/>
            <p:cNvSpPr>
              <a:spLocks noChangeShapeType="1"/>
            </p:cNvSpPr>
            <p:nvPr>
              <p:custDataLst>
                <p:tags r:id="rId110"/>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395" name="AutoShape 14"/>
            <p:cNvSpPr>
              <a:spLocks noChangeArrowheads="1"/>
            </p:cNvSpPr>
            <p:nvPr>
              <p:custDataLst>
                <p:tags r:id="rId111"/>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396" name="Line 16"/>
            <p:cNvSpPr>
              <a:spLocks noChangeShapeType="1"/>
            </p:cNvSpPr>
            <p:nvPr>
              <p:custDataLst>
                <p:tags r:id="rId112"/>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397" name="Line 7"/>
            <p:cNvSpPr>
              <a:spLocks noChangeShapeType="1"/>
            </p:cNvSpPr>
            <p:nvPr>
              <p:custDataLst>
                <p:tags r:id="rId113"/>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398" name="Straight Connector 397"/>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9" name="Line 11"/>
            <p:cNvSpPr>
              <a:spLocks noChangeShapeType="1"/>
            </p:cNvSpPr>
            <p:nvPr>
              <p:custDataLst>
                <p:tags r:id="rId114"/>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00" name="Straight Connector 399"/>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1" name="AutoShape 4"/>
            <p:cNvSpPr>
              <a:spLocks noChangeArrowheads="1"/>
            </p:cNvSpPr>
            <p:nvPr>
              <p:custDataLst>
                <p:tags r:id="rId115"/>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02" name="Line 16"/>
            <p:cNvSpPr>
              <a:spLocks noChangeShapeType="1"/>
            </p:cNvSpPr>
            <p:nvPr>
              <p:custDataLst>
                <p:tags r:id="rId116"/>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03" name="Line 7"/>
            <p:cNvSpPr>
              <a:spLocks noChangeShapeType="1"/>
            </p:cNvSpPr>
            <p:nvPr>
              <p:custDataLst>
                <p:tags r:id="rId117"/>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4" name="Line 7"/>
            <p:cNvSpPr>
              <a:spLocks noChangeShapeType="1"/>
            </p:cNvSpPr>
            <p:nvPr>
              <p:custDataLst>
                <p:tags r:id="rId118"/>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05" name="Line 16"/>
            <p:cNvSpPr>
              <a:spLocks noChangeShapeType="1"/>
            </p:cNvSpPr>
            <p:nvPr>
              <p:custDataLst>
                <p:tags r:id="rId119"/>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06" name="Straight Connector 405"/>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08" name="Line 16"/>
            <p:cNvSpPr>
              <a:spLocks noChangeShapeType="1"/>
            </p:cNvSpPr>
            <p:nvPr>
              <p:custDataLst>
                <p:tags r:id="rId120"/>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09" name="Straight Connector 408"/>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0" name="Line 6"/>
            <p:cNvSpPr>
              <a:spLocks noChangeShapeType="1"/>
            </p:cNvSpPr>
            <p:nvPr>
              <p:custDataLst>
                <p:tags r:id="rId121"/>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11" name="AutoShape 4"/>
            <p:cNvSpPr>
              <a:spLocks noChangeArrowheads="1"/>
            </p:cNvSpPr>
            <p:nvPr>
              <p:custDataLst>
                <p:tags r:id="rId122"/>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12" name="Line 6"/>
            <p:cNvSpPr>
              <a:spLocks noChangeShapeType="1"/>
            </p:cNvSpPr>
            <p:nvPr>
              <p:custDataLst>
                <p:tags r:id="rId123"/>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3" name="Straight Connector 412"/>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4" name="Line 11"/>
            <p:cNvSpPr>
              <a:spLocks noChangeShapeType="1"/>
            </p:cNvSpPr>
            <p:nvPr>
              <p:custDataLst>
                <p:tags r:id="rId124"/>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15" name="Straight Connector 414"/>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18" name="Line 16"/>
            <p:cNvSpPr>
              <a:spLocks noChangeShapeType="1"/>
            </p:cNvSpPr>
            <p:nvPr>
              <p:custDataLst>
                <p:tags r:id="rId125"/>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19" name="Straight Connector 418"/>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2" name="Line 16"/>
            <p:cNvSpPr>
              <a:spLocks noChangeShapeType="1"/>
            </p:cNvSpPr>
            <p:nvPr>
              <p:custDataLst>
                <p:tags r:id="rId126"/>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23" name="Line 6"/>
            <p:cNvSpPr>
              <a:spLocks noChangeShapeType="1"/>
            </p:cNvSpPr>
            <p:nvPr>
              <p:custDataLst>
                <p:tags r:id="rId127"/>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24" name="Straight Connector 423"/>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25" name="Line 11"/>
            <p:cNvSpPr>
              <a:spLocks noChangeShapeType="1"/>
            </p:cNvSpPr>
            <p:nvPr>
              <p:custDataLst>
                <p:tags r:id="rId128"/>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426" name="Oval 425"/>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Line 7"/>
            <p:cNvSpPr>
              <a:spLocks noChangeShapeType="1"/>
            </p:cNvSpPr>
            <p:nvPr>
              <p:custDataLst>
                <p:tags r:id="rId129"/>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3" name="Line 7"/>
            <p:cNvSpPr>
              <a:spLocks noChangeShapeType="1"/>
            </p:cNvSpPr>
            <p:nvPr>
              <p:custDataLst>
                <p:tags r:id="rId130"/>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4" name="Line 16"/>
            <p:cNvSpPr>
              <a:spLocks noChangeShapeType="1"/>
            </p:cNvSpPr>
            <p:nvPr>
              <p:custDataLst>
                <p:tags r:id="rId131"/>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35" name="Line 6"/>
            <p:cNvSpPr>
              <a:spLocks noChangeShapeType="1"/>
            </p:cNvSpPr>
            <p:nvPr>
              <p:custDataLst>
                <p:tags r:id="rId132"/>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36" name="AutoShape 4"/>
            <p:cNvSpPr>
              <a:spLocks noChangeArrowheads="1"/>
            </p:cNvSpPr>
            <p:nvPr>
              <p:custDataLst>
                <p:tags r:id="rId133"/>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7" name="Line 7"/>
            <p:cNvSpPr>
              <a:spLocks noChangeShapeType="1"/>
            </p:cNvSpPr>
            <p:nvPr>
              <p:custDataLst>
                <p:tags r:id="rId134"/>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38" name="AutoShape 4"/>
            <p:cNvSpPr>
              <a:spLocks noChangeArrowheads="1"/>
            </p:cNvSpPr>
            <p:nvPr>
              <p:custDataLst>
                <p:tags r:id="rId135"/>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39" name="Line 6"/>
            <p:cNvSpPr>
              <a:spLocks noChangeShapeType="1"/>
            </p:cNvSpPr>
            <p:nvPr>
              <p:custDataLst>
                <p:tags r:id="rId136"/>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40" name="Line 7"/>
            <p:cNvSpPr>
              <a:spLocks noChangeShapeType="1"/>
            </p:cNvSpPr>
            <p:nvPr>
              <p:custDataLst>
                <p:tags r:id="rId137"/>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1" name="AutoShape 14"/>
            <p:cNvSpPr>
              <a:spLocks noChangeArrowheads="1"/>
            </p:cNvSpPr>
            <p:nvPr>
              <p:custDataLst>
                <p:tags r:id="rId138"/>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2" name="Line 16"/>
            <p:cNvSpPr>
              <a:spLocks noChangeShapeType="1"/>
            </p:cNvSpPr>
            <p:nvPr>
              <p:custDataLst>
                <p:tags r:id="rId139"/>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43" name="Line 7"/>
            <p:cNvSpPr>
              <a:spLocks noChangeShapeType="1"/>
            </p:cNvSpPr>
            <p:nvPr>
              <p:custDataLst>
                <p:tags r:id="rId140"/>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44" name="Straight Connector 443"/>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5" name="Line 11"/>
            <p:cNvSpPr>
              <a:spLocks noChangeShapeType="1"/>
            </p:cNvSpPr>
            <p:nvPr>
              <p:custDataLst>
                <p:tags r:id="rId141"/>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46" name="Straight Connector 445"/>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7" name="Line 7"/>
            <p:cNvSpPr>
              <a:spLocks noChangeShapeType="1"/>
            </p:cNvSpPr>
            <p:nvPr>
              <p:custDataLst>
                <p:tags r:id="rId142"/>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48" name="AutoShape 4"/>
            <p:cNvSpPr>
              <a:spLocks noChangeArrowheads="1"/>
            </p:cNvSpPr>
            <p:nvPr>
              <p:custDataLst>
                <p:tags r:id="rId143"/>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49" name="Line 16"/>
            <p:cNvSpPr>
              <a:spLocks noChangeShapeType="1"/>
            </p:cNvSpPr>
            <p:nvPr>
              <p:custDataLst>
                <p:tags r:id="rId144"/>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50" name="Line 7"/>
            <p:cNvSpPr>
              <a:spLocks noChangeShapeType="1"/>
            </p:cNvSpPr>
            <p:nvPr>
              <p:custDataLst>
                <p:tags r:id="rId145"/>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1" name="Line 7"/>
            <p:cNvSpPr>
              <a:spLocks noChangeShapeType="1"/>
            </p:cNvSpPr>
            <p:nvPr>
              <p:custDataLst>
                <p:tags r:id="rId146"/>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52" name="Line 16"/>
            <p:cNvSpPr>
              <a:spLocks noChangeShapeType="1"/>
            </p:cNvSpPr>
            <p:nvPr>
              <p:custDataLst>
                <p:tags r:id="rId147"/>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4" name="Straight Connector 453"/>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6" name="Line 16"/>
            <p:cNvSpPr>
              <a:spLocks noChangeShapeType="1"/>
            </p:cNvSpPr>
            <p:nvPr>
              <p:custDataLst>
                <p:tags r:id="rId148"/>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57" name="Straight Connector 456"/>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58" name="Line 6"/>
            <p:cNvSpPr>
              <a:spLocks noChangeShapeType="1"/>
            </p:cNvSpPr>
            <p:nvPr>
              <p:custDataLst>
                <p:tags r:id="rId149"/>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459" name="Group 458"/>
          <p:cNvGrpSpPr/>
          <p:nvPr/>
        </p:nvGrpSpPr>
        <p:grpSpPr>
          <a:xfrm>
            <a:off x="2730489" y="1876740"/>
            <a:ext cx="2144726" cy="4357530"/>
            <a:chOff x="6964264" y="1981200"/>
            <a:chExt cx="2144726" cy="4357530"/>
          </a:xfrm>
        </p:grpSpPr>
        <p:sp>
          <p:nvSpPr>
            <p:cNvPr id="460" name="Line 16"/>
            <p:cNvSpPr>
              <a:spLocks noChangeShapeType="1"/>
            </p:cNvSpPr>
            <p:nvPr>
              <p:custDataLst>
                <p:tags r:id="rId52"/>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1" name="Line 16"/>
            <p:cNvSpPr>
              <a:spLocks noChangeShapeType="1"/>
            </p:cNvSpPr>
            <p:nvPr>
              <p:custDataLst>
                <p:tags r:id="rId53"/>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62" name="TextBox 461"/>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463" name="TextBox 462"/>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464" name="TextBox 463"/>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465" name="Line 16"/>
            <p:cNvSpPr>
              <a:spLocks noChangeShapeType="1"/>
            </p:cNvSpPr>
            <p:nvPr>
              <p:custDataLst>
                <p:tags r:id="rId54"/>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6" name="Line 7"/>
            <p:cNvSpPr>
              <a:spLocks noChangeShapeType="1"/>
            </p:cNvSpPr>
            <p:nvPr>
              <p:custDataLst>
                <p:tags r:id="rId55"/>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67" name="Rectangle 466"/>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Line 6"/>
            <p:cNvSpPr>
              <a:spLocks noChangeShapeType="1"/>
            </p:cNvSpPr>
            <p:nvPr>
              <p:custDataLst>
                <p:tags r:id="rId56"/>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69" name="AutoShape 4"/>
            <p:cNvSpPr>
              <a:spLocks noChangeArrowheads="1"/>
            </p:cNvSpPr>
            <p:nvPr>
              <p:custDataLst>
                <p:tags r:id="rId57"/>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0" name="Line 7"/>
            <p:cNvSpPr>
              <a:spLocks noChangeShapeType="1"/>
            </p:cNvSpPr>
            <p:nvPr>
              <p:custDataLst>
                <p:tags r:id="rId58"/>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1" name="AutoShape 4"/>
            <p:cNvSpPr>
              <a:spLocks noChangeArrowheads="1"/>
            </p:cNvSpPr>
            <p:nvPr>
              <p:custDataLst>
                <p:tags r:id="rId59"/>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2" name="Line 6"/>
            <p:cNvSpPr>
              <a:spLocks noChangeShapeType="1"/>
            </p:cNvSpPr>
            <p:nvPr>
              <p:custDataLst>
                <p:tags r:id="rId60"/>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73" name="Line 7"/>
            <p:cNvSpPr>
              <a:spLocks noChangeShapeType="1"/>
            </p:cNvSpPr>
            <p:nvPr>
              <p:custDataLst>
                <p:tags r:id="rId61"/>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74" name="AutoShape 14"/>
            <p:cNvSpPr>
              <a:spLocks noChangeArrowheads="1"/>
            </p:cNvSpPr>
            <p:nvPr>
              <p:custDataLst>
                <p:tags r:id="rId62"/>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75" name="Line 16"/>
            <p:cNvSpPr>
              <a:spLocks noChangeShapeType="1"/>
            </p:cNvSpPr>
            <p:nvPr>
              <p:custDataLst>
                <p:tags r:id="rId63"/>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476" name="Line 7"/>
            <p:cNvSpPr>
              <a:spLocks noChangeShapeType="1"/>
            </p:cNvSpPr>
            <p:nvPr>
              <p:custDataLst>
                <p:tags r:id="rId64"/>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477" name="Straight Connector 476"/>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78" name="Line 11"/>
            <p:cNvSpPr>
              <a:spLocks noChangeShapeType="1"/>
            </p:cNvSpPr>
            <p:nvPr>
              <p:custDataLst>
                <p:tags r:id="rId65"/>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479" name="Straight Connector 478"/>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0" name="AutoShape 4"/>
            <p:cNvSpPr>
              <a:spLocks noChangeArrowheads="1"/>
            </p:cNvSpPr>
            <p:nvPr>
              <p:custDataLst>
                <p:tags r:id="rId66"/>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81" name="Line 16"/>
            <p:cNvSpPr>
              <a:spLocks noChangeShapeType="1"/>
            </p:cNvSpPr>
            <p:nvPr>
              <p:custDataLst>
                <p:tags r:id="rId67"/>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82" name="Line 7"/>
            <p:cNvSpPr>
              <a:spLocks noChangeShapeType="1"/>
            </p:cNvSpPr>
            <p:nvPr>
              <p:custDataLst>
                <p:tags r:id="rId68"/>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3" name="Line 7"/>
            <p:cNvSpPr>
              <a:spLocks noChangeShapeType="1"/>
            </p:cNvSpPr>
            <p:nvPr>
              <p:custDataLst>
                <p:tags r:id="rId69"/>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484" name="Line 16"/>
            <p:cNvSpPr>
              <a:spLocks noChangeShapeType="1"/>
            </p:cNvSpPr>
            <p:nvPr>
              <p:custDataLst>
                <p:tags r:id="rId70"/>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85" name="Straight Connector 484"/>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7" name="Line 16"/>
            <p:cNvSpPr>
              <a:spLocks noChangeShapeType="1"/>
            </p:cNvSpPr>
            <p:nvPr>
              <p:custDataLst>
                <p:tags r:id="rId71"/>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488" name="Straight Connector 487"/>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89" name="Line 6"/>
            <p:cNvSpPr>
              <a:spLocks noChangeShapeType="1"/>
            </p:cNvSpPr>
            <p:nvPr>
              <p:custDataLst>
                <p:tags r:id="rId72"/>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490" name="AutoShape 4"/>
            <p:cNvSpPr>
              <a:spLocks noChangeArrowheads="1"/>
            </p:cNvSpPr>
            <p:nvPr>
              <p:custDataLst>
                <p:tags r:id="rId73"/>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491" name="Line 6"/>
            <p:cNvSpPr>
              <a:spLocks noChangeShapeType="1"/>
            </p:cNvSpPr>
            <p:nvPr>
              <p:custDataLst>
                <p:tags r:id="rId74"/>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2" name="Straight Connector 491"/>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3" name="Line 11"/>
            <p:cNvSpPr>
              <a:spLocks noChangeShapeType="1"/>
            </p:cNvSpPr>
            <p:nvPr>
              <p:custDataLst>
                <p:tags r:id="rId75"/>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494" name="Straight Connector 493"/>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97" name="Line 16"/>
            <p:cNvSpPr>
              <a:spLocks noChangeShapeType="1"/>
            </p:cNvSpPr>
            <p:nvPr>
              <p:custDataLst>
                <p:tags r:id="rId76"/>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498" name="Straight Connector 497"/>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1" name="Line 16"/>
            <p:cNvSpPr>
              <a:spLocks noChangeShapeType="1"/>
            </p:cNvSpPr>
            <p:nvPr>
              <p:custDataLst>
                <p:tags r:id="rId77"/>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02" name="Line 6"/>
            <p:cNvSpPr>
              <a:spLocks noChangeShapeType="1"/>
            </p:cNvSpPr>
            <p:nvPr>
              <p:custDataLst>
                <p:tags r:id="rId78"/>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03" name="Straight Connector 502"/>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04" name="Line 11"/>
            <p:cNvSpPr>
              <a:spLocks noChangeShapeType="1"/>
            </p:cNvSpPr>
            <p:nvPr>
              <p:custDataLst>
                <p:tags r:id="rId79"/>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05" name="Oval 504"/>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Line 7"/>
            <p:cNvSpPr>
              <a:spLocks noChangeShapeType="1"/>
            </p:cNvSpPr>
            <p:nvPr>
              <p:custDataLst>
                <p:tags r:id="rId80"/>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2" name="Line 7"/>
            <p:cNvSpPr>
              <a:spLocks noChangeShapeType="1"/>
            </p:cNvSpPr>
            <p:nvPr>
              <p:custDataLst>
                <p:tags r:id="rId81"/>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3" name="Line 16"/>
            <p:cNvSpPr>
              <a:spLocks noChangeShapeType="1"/>
            </p:cNvSpPr>
            <p:nvPr>
              <p:custDataLst>
                <p:tags r:id="rId82"/>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14" name="Line 6"/>
            <p:cNvSpPr>
              <a:spLocks noChangeShapeType="1"/>
            </p:cNvSpPr>
            <p:nvPr>
              <p:custDataLst>
                <p:tags r:id="rId83"/>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5" name="AutoShape 4"/>
            <p:cNvSpPr>
              <a:spLocks noChangeArrowheads="1"/>
            </p:cNvSpPr>
            <p:nvPr>
              <p:custDataLst>
                <p:tags r:id="rId84"/>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6" name="Line 7"/>
            <p:cNvSpPr>
              <a:spLocks noChangeShapeType="1"/>
            </p:cNvSpPr>
            <p:nvPr>
              <p:custDataLst>
                <p:tags r:id="rId85"/>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17" name="AutoShape 4"/>
            <p:cNvSpPr>
              <a:spLocks noChangeArrowheads="1"/>
            </p:cNvSpPr>
            <p:nvPr>
              <p:custDataLst>
                <p:tags r:id="rId86"/>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18" name="Line 6"/>
            <p:cNvSpPr>
              <a:spLocks noChangeShapeType="1"/>
            </p:cNvSpPr>
            <p:nvPr>
              <p:custDataLst>
                <p:tags r:id="rId87"/>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19" name="Line 7"/>
            <p:cNvSpPr>
              <a:spLocks noChangeShapeType="1"/>
            </p:cNvSpPr>
            <p:nvPr>
              <p:custDataLst>
                <p:tags r:id="rId88"/>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0" name="AutoShape 14"/>
            <p:cNvSpPr>
              <a:spLocks noChangeArrowheads="1"/>
            </p:cNvSpPr>
            <p:nvPr>
              <p:custDataLst>
                <p:tags r:id="rId89"/>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1" name="Line 16"/>
            <p:cNvSpPr>
              <a:spLocks noChangeShapeType="1"/>
            </p:cNvSpPr>
            <p:nvPr>
              <p:custDataLst>
                <p:tags r:id="rId90"/>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22" name="Line 7"/>
            <p:cNvSpPr>
              <a:spLocks noChangeShapeType="1"/>
            </p:cNvSpPr>
            <p:nvPr>
              <p:custDataLst>
                <p:tags r:id="rId91"/>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23" name="Straight Connector 522"/>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4" name="Line 11"/>
            <p:cNvSpPr>
              <a:spLocks noChangeShapeType="1"/>
            </p:cNvSpPr>
            <p:nvPr>
              <p:custDataLst>
                <p:tags r:id="rId92"/>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25" name="Straight Connector 524"/>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26" name="Line 7"/>
            <p:cNvSpPr>
              <a:spLocks noChangeShapeType="1"/>
            </p:cNvSpPr>
            <p:nvPr>
              <p:custDataLst>
                <p:tags r:id="rId93"/>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27" name="AutoShape 4"/>
            <p:cNvSpPr>
              <a:spLocks noChangeArrowheads="1"/>
            </p:cNvSpPr>
            <p:nvPr>
              <p:custDataLst>
                <p:tags r:id="rId94"/>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28" name="Line 16"/>
            <p:cNvSpPr>
              <a:spLocks noChangeShapeType="1"/>
            </p:cNvSpPr>
            <p:nvPr>
              <p:custDataLst>
                <p:tags r:id="rId95"/>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29" name="Line 7"/>
            <p:cNvSpPr>
              <a:spLocks noChangeShapeType="1"/>
            </p:cNvSpPr>
            <p:nvPr>
              <p:custDataLst>
                <p:tags r:id="rId96"/>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0" name="Line 7"/>
            <p:cNvSpPr>
              <a:spLocks noChangeShapeType="1"/>
            </p:cNvSpPr>
            <p:nvPr>
              <p:custDataLst>
                <p:tags r:id="rId97"/>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31" name="Line 16"/>
            <p:cNvSpPr>
              <a:spLocks noChangeShapeType="1"/>
            </p:cNvSpPr>
            <p:nvPr>
              <p:custDataLst>
                <p:tags r:id="rId98"/>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3" name="Straight Connector 532"/>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5" name="Line 16"/>
            <p:cNvSpPr>
              <a:spLocks noChangeShapeType="1"/>
            </p:cNvSpPr>
            <p:nvPr>
              <p:custDataLst>
                <p:tags r:id="rId99"/>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36" name="Straight Connector 535"/>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37" name="Line 6"/>
            <p:cNvSpPr>
              <a:spLocks noChangeShapeType="1"/>
            </p:cNvSpPr>
            <p:nvPr>
              <p:custDataLst>
                <p:tags r:id="rId100"/>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grpSp>
        <p:nvGrpSpPr>
          <p:cNvPr id="538" name="Group 537"/>
          <p:cNvGrpSpPr/>
          <p:nvPr/>
        </p:nvGrpSpPr>
        <p:grpSpPr>
          <a:xfrm>
            <a:off x="595304" y="1800540"/>
            <a:ext cx="2144726" cy="4357530"/>
            <a:chOff x="6964264" y="1981200"/>
            <a:chExt cx="2144726" cy="4357530"/>
          </a:xfrm>
        </p:grpSpPr>
        <p:sp>
          <p:nvSpPr>
            <p:cNvPr id="539" name="Line 16"/>
            <p:cNvSpPr>
              <a:spLocks noChangeShapeType="1"/>
            </p:cNvSpPr>
            <p:nvPr>
              <p:custDataLst>
                <p:tags r:id="rId3"/>
              </p:custDataLst>
            </p:nvPr>
          </p:nvSpPr>
          <p:spPr bwMode="auto">
            <a:xfrm rot="16200000">
              <a:off x="6798057" y="3859850"/>
              <a:ext cx="3165887" cy="1818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0" name="Line 16"/>
            <p:cNvSpPr>
              <a:spLocks noChangeShapeType="1"/>
            </p:cNvSpPr>
            <p:nvPr>
              <p:custDataLst>
                <p:tags r:id="rId4"/>
              </p:custDataLst>
            </p:nvPr>
          </p:nvSpPr>
          <p:spPr bwMode="auto">
            <a:xfrm rot="16200000" flipV="1">
              <a:off x="6886971" y="3943760"/>
              <a:ext cx="3318288" cy="2765"/>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41" name="TextBox 540"/>
            <p:cNvSpPr txBox="1"/>
            <p:nvPr/>
          </p:nvSpPr>
          <p:spPr bwMode="auto">
            <a:xfrm flipH="1">
              <a:off x="7147788" y="5922910"/>
              <a:ext cx="287556"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S</a:t>
              </a:r>
              <a:endParaRPr lang="en-US" dirty="0" smtClean="0">
                <a:solidFill>
                  <a:srgbClr val="FFFFFF"/>
                </a:solidFill>
                <a:latin typeface="Calibri" pitchFamily="34" charset="0"/>
              </a:endParaRPr>
            </a:p>
          </p:txBody>
        </p:sp>
        <p:sp>
          <p:nvSpPr>
            <p:cNvPr id="542" name="TextBox 541"/>
            <p:cNvSpPr txBox="1"/>
            <p:nvPr/>
          </p:nvSpPr>
          <p:spPr bwMode="auto">
            <a:xfrm flipH="1">
              <a:off x="8232690" y="1981200"/>
              <a:ext cx="314808"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A</a:t>
              </a:r>
              <a:endParaRPr lang="en-US" dirty="0" smtClean="0">
                <a:solidFill>
                  <a:srgbClr val="FFFFFF"/>
                </a:solidFill>
                <a:latin typeface="Calibri" pitchFamily="34" charset="0"/>
              </a:endParaRPr>
            </a:p>
          </p:txBody>
        </p:sp>
        <p:sp>
          <p:nvSpPr>
            <p:cNvPr id="543" name="TextBox 542"/>
            <p:cNvSpPr txBox="1"/>
            <p:nvPr/>
          </p:nvSpPr>
          <p:spPr bwMode="auto">
            <a:xfrm flipH="1">
              <a:off x="8392333" y="1981200"/>
              <a:ext cx="306792" cy="415820"/>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a:solidFill>
                    <a:srgbClr val="FFFFFF"/>
                  </a:solidFill>
                  <a:latin typeface="Calibri" pitchFamily="34" charset="0"/>
                </a:rPr>
                <a:t>B</a:t>
              </a:r>
              <a:endParaRPr lang="en-US" dirty="0" smtClean="0">
                <a:solidFill>
                  <a:srgbClr val="FFFFFF"/>
                </a:solidFill>
                <a:latin typeface="Calibri" pitchFamily="34" charset="0"/>
              </a:endParaRPr>
            </a:p>
          </p:txBody>
        </p:sp>
        <p:sp>
          <p:nvSpPr>
            <p:cNvPr id="544" name="Line 16"/>
            <p:cNvSpPr>
              <a:spLocks noChangeShapeType="1"/>
            </p:cNvSpPr>
            <p:nvPr>
              <p:custDataLst>
                <p:tags r:id="rId5"/>
              </p:custDataLst>
            </p:nvPr>
          </p:nvSpPr>
          <p:spPr bwMode="auto">
            <a:xfrm rot="16200000">
              <a:off x="7418935" y="4421052"/>
              <a:ext cx="2578407" cy="6007"/>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5" name="Line 7"/>
            <p:cNvSpPr>
              <a:spLocks noChangeShapeType="1"/>
            </p:cNvSpPr>
            <p:nvPr>
              <p:custDataLst>
                <p:tags r:id="rId6"/>
              </p:custDataLst>
            </p:nvPr>
          </p:nvSpPr>
          <p:spPr bwMode="auto">
            <a:xfrm rot="16200000">
              <a:off x="6500934" y="5507242"/>
              <a:ext cx="1329913" cy="1"/>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46" name="Rectangle 545"/>
            <p:cNvSpPr/>
            <p:nvPr/>
          </p:nvSpPr>
          <p:spPr>
            <a:xfrm>
              <a:off x="7071588" y="2388275"/>
              <a:ext cx="1760069" cy="3555325"/>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Line 6"/>
            <p:cNvSpPr>
              <a:spLocks noChangeShapeType="1"/>
            </p:cNvSpPr>
            <p:nvPr>
              <p:custDataLst>
                <p:tags r:id="rId7"/>
              </p:custDataLst>
            </p:nvPr>
          </p:nvSpPr>
          <p:spPr bwMode="auto">
            <a:xfrm>
              <a:off x="8001002" y="430888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48" name="AutoShape 4"/>
            <p:cNvSpPr>
              <a:spLocks noChangeArrowheads="1"/>
            </p:cNvSpPr>
            <p:nvPr>
              <p:custDataLst>
                <p:tags r:id="rId8"/>
              </p:custDataLst>
            </p:nvPr>
          </p:nvSpPr>
          <p:spPr bwMode="auto">
            <a:xfrm flipH="1">
              <a:off x="7684519" y="4308887"/>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9" name="Line 7"/>
            <p:cNvSpPr>
              <a:spLocks noChangeShapeType="1"/>
            </p:cNvSpPr>
            <p:nvPr>
              <p:custDataLst>
                <p:tags r:id="rId9"/>
              </p:custDataLst>
            </p:nvPr>
          </p:nvSpPr>
          <p:spPr bwMode="auto">
            <a:xfrm>
              <a:off x="7606731" y="4469526"/>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0" name="AutoShape 4"/>
            <p:cNvSpPr>
              <a:spLocks noChangeArrowheads="1"/>
            </p:cNvSpPr>
            <p:nvPr>
              <p:custDataLst>
                <p:tags r:id="rId10"/>
              </p:custDataLst>
            </p:nvPr>
          </p:nvSpPr>
          <p:spPr bwMode="auto">
            <a:xfrm flipH="1">
              <a:off x="7684521" y="4706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1" name="Line 6"/>
            <p:cNvSpPr>
              <a:spLocks noChangeShapeType="1"/>
            </p:cNvSpPr>
            <p:nvPr>
              <p:custDataLst>
                <p:tags r:id="rId11"/>
              </p:custDataLst>
            </p:nvPr>
          </p:nvSpPr>
          <p:spPr bwMode="auto">
            <a:xfrm>
              <a:off x="7983179" y="4729644"/>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52" name="Line 7"/>
            <p:cNvSpPr>
              <a:spLocks noChangeShapeType="1"/>
            </p:cNvSpPr>
            <p:nvPr>
              <p:custDataLst>
                <p:tags r:id="rId12"/>
              </p:custDataLst>
            </p:nvPr>
          </p:nvSpPr>
          <p:spPr bwMode="auto">
            <a:xfrm flipV="1">
              <a:off x="7530986" y="4859375"/>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53" name="AutoShape 14"/>
            <p:cNvSpPr>
              <a:spLocks noChangeArrowheads="1"/>
            </p:cNvSpPr>
            <p:nvPr>
              <p:custDataLst>
                <p:tags r:id="rId13"/>
              </p:custDataLst>
            </p:nvPr>
          </p:nvSpPr>
          <p:spPr bwMode="auto">
            <a:xfrm>
              <a:off x="7239000" y="4696618"/>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54" name="Line 16"/>
            <p:cNvSpPr>
              <a:spLocks noChangeShapeType="1"/>
            </p:cNvSpPr>
            <p:nvPr>
              <p:custDataLst>
                <p:tags r:id="rId14"/>
              </p:custDataLst>
            </p:nvPr>
          </p:nvSpPr>
          <p:spPr bwMode="auto">
            <a:xfrm rot="16200000" flipV="1">
              <a:off x="7484910" y="4584131"/>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55" name="Line 7"/>
            <p:cNvSpPr>
              <a:spLocks noChangeShapeType="1"/>
            </p:cNvSpPr>
            <p:nvPr>
              <p:custDataLst>
                <p:tags r:id="rId15"/>
              </p:custDataLst>
            </p:nvPr>
          </p:nvSpPr>
          <p:spPr bwMode="auto">
            <a:xfrm flipV="1">
              <a:off x="7531554" y="4706975"/>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556" name="Straight Connector 555"/>
            <p:cNvCxnSpPr/>
            <p:nvPr/>
          </p:nvCxnSpPr>
          <p:spPr>
            <a:xfrm>
              <a:off x="8369754" y="4385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7" name="Line 11"/>
            <p:cNvSpPr>
              <a:spLocks noChangeShapeType="1"/>
            </p:cNvSpPr>
            <p:nvPr>
              <p:custDataLst>
                <p:tags r:id="rId16"/>
              </p:custDataLst>
            </p:nvPr>
          </p:nvSpPr>
          <p:spPr bwMode="auto">
            <a:xfrm flipV="1">
              <a:off x="8001002" y="4461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558" name="Straight Connector 557"/>
            <p:cNvCxnSpPr/>
            <p:nvPr/>
          </p:nvCxnSpPr>
          <p:spPr>
            <a:xfrm>
              <a:off x="8369754" y="490497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59" name="AutoShape 4"/>
            <p:cNvSpPr>
              <a:spLocks noChangeArrowheads="1"/>
            </p:cNvSpPr>
            <p:nvPr>
              <p:custDataLst>
                <p:tags r:id="rId17"/>
              </p:custDataLst>
            </p:nvPr>
          </p:nvSpPr>
          <p:spPr bwMode="auto">
            <a:xfrm flipH="1">
              <a:off x="7683954" y="5087975"/>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60" name="Line 16"/>
            <p:cNvSpPr>
              <a:spLocks noChangeShapeType="1"/>
            </p:cNvSpPr>
            <p:nvPr>
              <p:custDataLst>
                <p:tags r:id="rId18"/>
              </p:custDataLst>
            </p:nvPr>
          </p:nvSpPr>
          <p:spPr bwMode="auto">
            <a:xfrm>
              <a:off x="7991130" y="5299487"/>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1" name="Line 7"/>
            <p:cNvSpPr>
              <a:spLocks noChangeShapeType="1"/>
            </p:cNvSpPr>
            <p:nvPr>
              <p:custDataLst>
                <p:tags r:id="rId19"/>
              </p:custDataLst>
            </p:nvPr>
          </p:nvSpPr>
          <p:spPr bwMode="auto">
            <a:xfrm flipV="1">
              <a:off x="7607754" y="5257465"/>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2" name="Line 7"/>
            <p:cNvSpPr>
              <a:spLocks noChangeShapeType="1"/>
            </p:cNvSpPr>
            <p:nvPr>
              <p:custDataLst>
                <p:tags r:id="rId20"/>
              </p:custDataLst>
            </p:nvPr>
          </p:nvSpPr>
          <p:spPr bwMode="auto">
            <a:xfrm>
              <a:off x="7530986" y="4953000"/>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63" name="Line 16"/>
            <p:cNvSpPr>
              <a:spLocks noChangeShapeType="1"/>
            </p:cNvSpPr>
            <p:nvPr>
              <p:custDataLst>
                <p:tags r:id="rId21"/>
              </p:custDataLst>
            </p:nvPr>
          </p:nvSpPr>
          <p:spPr bwMode="auto">
            <a:xfrm rot="16200000">
              <a:off x="7480084" y="5102021"/>
              <a:ext cx="295552" cy="15336"/>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64" name="Straight Connector 563"/>
            <p:cNvCxnSpPr/>
            <p:nvPr/>
          </p:nvCxnSpPr>
          <p:spPr>
            <a:xfrm>
              <a:off x="8543408" y="490497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5" name="Straight Connector 564"/>
            <p:cNvCxnSpPr/>
            <p:nvPr/>
          </p:nvCxnSpPr>
          <p:spPr>
            <a:xfrm>
              <a:off x="8369754" y="49291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6" name="Line 16"/>
            <p:cNvSpPr>
              <a:spLocks noChangeShapeType="1"/>
            </p:cNvSpPr>
            <p:nvPr>
              <p:custDataLst>
                <p:tags r:id="rId22"/>
              </p:custDataLst>
            </p:nvPr>
          </p:nvSpPr>
          <p:spPr bwMode="auto">
            <a:xfrm flipV="1">
              <a:off x="7998848" y="4956587"/>
              <a:ext cx="709290" cy="6295"/>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67" name="Straight Connector 566"/>
            <p:cNvCxnSpPr/>
            <p:nvPr/>
          </p:nvCxnSpPr>
          <p:spPr>
            <a:xfrm>
              <a:off x="8369754" y="52232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8" name="Line 6"/>
            <p:cNvSpPr>
              <a:spLocks noChangeShapeType="1"/>
            </p:cNvSpPr>
            <p:nvPr>
              <p:custDataLst>
                <p:tags r:id="rId23"/>
              </p:custDataLst>
            </p:nvPr>
          </p:nvSpPr>
          <p:spPr bwMode="auto">
            <a:xfrm>
              <a:off x="7988753" y="5223287"/>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69" name="AutoShape 4"/>
            <p:cNvSpPr>
              <a:spLocks noChangeArrowheads="1"/>
            </p:cNvSpPr>
            <p:nvPr>
              <p:custDataLst>
                <p:tags r:id="rId24"/>
              </p:custDataLst>
            </p:nvPr>
          </p:nvSpPr>
          <p:spPr bwMode="auto">
            <a:xfrm flipH="1">
              <a:off x="7680864" y="5451887"/>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70" name="Line 6"/>
            <p:cNvSpPr>
              <a:spLocks noChangeShapeType="1"/>
            </p:cNvSpPr>
            <p:nvPr>
              <p:custDataLst>
                <p:tags r:id="rId25"/>
              </p:custDataLst>
            </p:nvPr>
          </p:nvSpPr>
          <p:spPr bwMode="auto">
            <a:xfrm>
              <a:off x="7985664" y="5451887"/>
              <a:ext cx="37375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1" name="Straight Connector 570"/>
            <p:cNvCxnSpPr/>
            <p:nvPr/>
          </p:nvCxnSpPr>
          <p:spPr>
            <a:xfrm>
              <a:off x="8354416" y="55280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2" name="Line 11"/>
            <p:cNvSpPr>
              <a:spLocks noChangeShapeType="1"/>
            </p:cNvSpPr>
            <p:nvPr>
              <p:custDataLst>
                <p:tags r:id="rId26"/>
              </p:custDataLst>
            </p:nvPr>
          </p:nvSpPr>
          <p:spPr bwMode="auto">
            <a:xfrm flipV="1">
              <a:off x="7985664" y="5604287"/>
              <a:ext cx="542406" cy="0"/>
            </a:xfrm>
            <a:prstGeom prst="line">
              <a:avLst/>
            </a:prstGeom>
            <a:noFill/>
            <a:ln w="28575">
              <a:solidFill>
                <a:srgbClr val="FFFFFF"/>
              </a:solidFill>
              <a:miter lim="800000"/>
              <a:headEnd/>
              <a:tailEnd type="none"/>
            </a:ln>
            <a:effectLst/>
          </p:spPr>
          <p:txBody>
            <a:bodyPr/>
            <a:lstStyle/>
            <a:p>
              <a:endParaRPr lang="en-US" dirty="0">
                <a:latin typeface="Calibri" pitchFamily="34" charset="0"/>
              </a:endParaRPr>
            </a:p>
          </p:txBody>
        </p:sp>
        <p:cxnSp>
          <p:nvCxnSpPr>
            <p:cNvPr id="573" name="Straight Connector 572"/>
            <p:cNvCxnSpPr/>
            <p:nvPr/>
          </p:nvCxnSpPr>
          <p:spPr>
            <a:xfrm>
              <a:off x="8356570" y="5680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4" name="Straight Connector 573"/>
            <p:cNvCxnSpPr/>
            <p:nvPr/>
          </p:nvCxnSpPr>
          <p:spPr>
            <a:xfrm>
              <a:off x="8530224" y="5680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a:xfrm>
              <a:off x="8356570" y="5704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76" name="Line 16"/>
            <p:cNvSpPr>
              <a:spLocks noChangeShapeType="1"/>
            </p:cNvSpPr>
            <p:nvPr>
              <p:custDataLst>
                <p:tags r:id="rId27"/>
              </p:custDataLst>
            </p:nvPr>
          </p:nvSpPr>
          <p:spPr bwMode="auto">
            <a:xfrm>
              <a:off x="7985664" y="5704654"/>
              <a:ext cx="722474"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577" name="Straight Connector 576"/>
            <p:cNvCxnSpPr/>
            <p:nvPr/>
          </p:nvCxnSpPr>
          <p:spPr>
            <a:xfrm>
              <a:off x="8356570" y="4537487"/>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a:xfrm>
              <a:off x="8530224" y="4537487"/>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a:xfrm>
              <a:off x="8356570" y="4561654"/>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0" name="Line 16"/>
            <p:cNvSpPr>
              <a:spLocks noChangeShapeType="1"/>
            </p:cNvSpPr>
            <p:nvPr>
              <p:custDataLst>
                <p:tags r:id="rId28"/>
              </p:custDataLst>
            </p:nvPr>
          </p:nvSpPr>
          <p:spPr bwMode="auto">
            <a:xfrm>
              <a:off x="7985664" y="4561654"/>
              <a:ext cx="698125"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81" name="Line 6"/>
            <p:cNvSpPr>
              <a:spLocks noChangeShapeType="1"/>
            </p:cNvSpPr>
            <p:nvPr>
              <p:custDataLst>
                <p:tags r:id="rId29"/>
              </p:custDataLst>
            </p:nvPr>
          </p:nvSpPr>
          <p:spPr bwMode="auto">
            <a:xfrm>
              <a:off x="7985664" y="5147086"/>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cxnSp>
          <p:nvCxnSpPr>
            <p:cNvPr id="582" name="Straight Connector 581"/>
            <p:cNvCxnSpPr/>
            <p:nvPr/>
          </p:nvCxnSpPr>
          <p:spPr>
            <a:xfrm>
              <a:off x="8354416" y="485294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83" name="Line 11"/>
            <p:cNvSpPr>
              <a:spLocks noChangeShapeType="1"/>
            </p:cNvSpPr>
            <p:nvPr>
              <p:custDataLst>
                <p:tags r:id="rId30"/>
              </p:custDataLst>
            </p:nvPr>
          </p:nvSpPr>
          <p:spPr bwMode="auto">
            <a:xfrm flipV="1">
              <a:off x="7985664" y="4842287"/>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sp>
          <p:nvSpPr>
            <p:cNvPr id="584" name="Oval 583"/>
            <p:cNvSpPr/>
            <p:nvPr/>
          </p:nvSpPr>
          <p:spPr>
            <a:xfrm>
              <a:off x="8001000" y="44196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584"/>
            <p:cNvSpPr/>
            <p:nvPr/>
          </p:nvSpPr>
          <p:spPr>
            <a:xfrm>
              <a:off x="8001000" y="46863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85"/>
            <p:cNvSpPr/>
            <p:nvPr/>
          </p:nvSpPr>
          <p:spPr>
            <a:xfrm>
              <a:off x="8001000" y="49149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8008951" y="5251505"/>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p:cNvSpPr/>
            <p:nvPr/>
          </p:nvSpPr>
          <p:spPr>
            <a:xfrm>
              <a:off x="8008952" y="516735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p:cNvSpPr/>
            <p:nvPr/>
          </p:nvSpPr>
          <p:spPr>
            <a:xfrm>
              <a:off x="8001000" y="4267200"/>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Line 7"/>
            <p:cNvSpPr>
              <a:spLocks noChangeShapeType="1"/>
            </p:cNvSpPr>
            <p:nvPr>
              <p:custDataLst>
                <p:tags r:id="rId31"/>
              </p:custDataLst>
            </p:nvPr>
          </p:nvSpPr>
          <p:spPr bwMode="auto">
            <a:xfrm>
              <a:off x="7147788" y="4842285"/>
              <a:ext cx="64642"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1" name="Line 7"/>
            <p:cNvSpPr>
              <a:spLocks noChangeShapeType="1"/>
            </p:cNvSpPr>
            <p:nvPr>
              <p:custDataLst>
                <p:tags r:id="rId32"/>
              </p:custDataLst>
            </p:nvPr>
          </p:nvSpPr>
          <p:spPr bwMode="auto">
            <a:xfrm flipV="1">
              <a:off x="7524580" y="5632019"/>
              <a:ext cx="159374"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2" name="Line 16"/>
            <p:cNvSpPr>
              <a:spLocks noChangeShapeType="1"/>
            </p:cNvSpPr>
            <p:nvPr>
              <p:custDataLst>
                <p:tags r:id="rId33"/>
              </p:custDataLst>
            </p:nvPr>
          </p:nvSpPr>
          <p:spPr bwMode="auto">
            <a:xfrm rot="5400000" flipV="1">
              <a:off x="7211407" y="5331354"/>
              <a:ext cx="639157"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593" name="Line 6"/>
            <p:cNvSpPr>
              <a:spLocks noChangeShapeType="1"/>
            </p:cNvSpPr>
            <p:nvPr>
              <p:custDataLst>
                <p:tags r:id="rId34"/>
              </p:custDataLst>
            </p:nvPr>
          </p:nvSpPr>
          <p:spPr bwMode="auto">
            <a:xfrm>
              <a:off x="8016338" y="2582257"/>
              <a:ext cx="373754"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4" name="AutoShape 4"/>
            <p:cNvSpPr>
              <a:spLocks noChangeArrowheads="1"/>
            </p:cNvSpPr>
            <p:nvPr>
              <p:custDataLst>
                <p:tags r:id="rId35"/>
              </p:custDataLst>
            </p:nvPr>
          </p:nvSpPr>
          <p:spPr bwMode="auto">
            <a:xfrm flipH="1">
              <a:off x="7699855" y="2514600"/>
              <a:ext cx="316483" cy="332245"/>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5" name="Line 7"/>
            <p:cNvSpPr>
              <a:spLocks noChangeShapeType="1"/>
            </p:cNvSpPr>
            <p:nvPr>
              <p:custDataLst>
                <p:tags r:id="rId36"/>
              </p:custDataLst>
            </p:nvPr>
          </p:nvSpPr>
          <p:spPr bwMode="auto">
            <a:xfrm>
              <a:off x="7622067" y="2675239"/>
              <a:ext cx="77787"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6" name="AutoShape 4"/>
            <p:cNvSpPr>
              <a:spLocks noChangeArrowheads="1"/>
            </p:cNvSpPr>
            <p:nvPr>
              <p:custDataLst>
                <p:tags r:id="rId37"/>
              </p:custDataLst>
            </p:nvPr>
          </p:nvSpPr>
          <p:spPr bwMode="auto">
            <a:xfrm flipH="1">
              <a:off x="7699857" y="2912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97" name="Line 6"/>
            <p:cNvSpPr>
              <a:spLocks noChangeShapeType="1"/>
            </p:cNvSpPr>
            <p:nvPr>
              <p:custDataLst>
                <p:tags r:id="rId38"/>
              </p:custDataLst>
            </p:nvPr>
          </p:nvSpPr>
          <p:spPr bwMode="auto">
            <a:xfrm>
              <a:off x="8006467" y="2988887"/>
              <a:ext cx="378622"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598" name="Line 7"/>
            <p:cNvSpPr>
              <a:spLocks noChangeShapeType="1"/>
            </p:cNvSpPr>
            <p:nvPr>
              <p:custDataLst>
                <p:tags r:id="rId39"/>
              </p:custDataLst>
            </p:nvPr>
          </p:nvSpPr>
          <p:spPr bwMode="auto">
            <a:xfrm flipV="1">
              <a:off x="7546322" y="3065088"/>
              <a:ext cx="153536"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599" name="AutoShape 14"/>
            <p:cNvSpPr>
              <a:spLocks noChangeArrowheads="1"/>
            </p:cNvSpPr>
            <p:nvPr>
              <p:custDataLst>
                <p:tags r:id="rId40"/>
              </p:custDataLst>
            </p:nvPr>
          </p:nvSpPr>
          <p:spPr bwMode="auto">
            <a:xfrm>
              <a:off x="7254336" y="2902331"/>
              <a:ext cx="292554" cy="315157"/>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0" name="Line 16"/>
            <p:cNvSpPr>
              <a:spLocks noChangeShapeType="1"/>
            </p:cNvSpPr>
            <p:nvPr>
              <p:custDataLst>
                <p:tags r:id="rId41"/>
              </p:custDataLst>
            </p:nvPr>
          </p:nvSpPr>
          <p:spPr bwMode="auto">
            <a:xfrm rot="16200000" flipV="1">
              <a:off x="7500246" y="2789844"/>
              <a:ext cx="245688"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sp>
          <p:nvSpPr>
            <p:cNvPr id="601" name="Line 7"/>
            <p:cNvSpPr>
              <a:spLocks noChangeShapeType="1"/>
            </p:cNvSpPr>
            <p:nvPr>
              <p:custDataLst>
                <p:tags r:id="rId42"/>
              </p:custDataLst>
            </p:nvPr>
          </p:nvSpPr>
          <p:spPr bwMode="auto">
            <a:xfrm flipV="1">
              <a:off x="7546890" y="2912688"/>
              <a:ext cx="66348"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cxnSp>
          <p:nvCxnSpPr>
            <p:cNvPr id="602" name="Straight Connector 601"/>
            <p:cNvCxnSpPr/>
            <p:nvPr/>
          </p:nvCxnSpPr>
          <p:spPr>
            <a:xfrm>
              <a:off x="8385090" y="275385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3" name="Line 11"/>
            <p:cNvSpPr>
              <a:spLocks noChangeShapeType="1"/>
            </p:cNvSpPr>
            <p:nvPr>
              <p:custDataLst>
                <p:tags r:id="rId43"/>
              </p:custDataLst>
            </p:nvPr>
          </p:nvSpPr>
          <p:spPr bwMode="auto">
            <a:xfrm flipV="1">
              <a:off x="8016338" y="2804000"/>
              <a:ext cx="542406" cy="0"/>
            </a:xfrm>
            <a:prstGeom prst="line">
              <a:avLst/>
            </a:prstGeom>
            <a:noFill/>
            <a:ln w="28575">
              <a:solidFill>
                <a:srgbClr val="FFFFFF"/>
              </a:solidFill>
              <a:miter lim="800000"/>
              <a:headEnd/>
              <a:tailEnd type="oval"/>
            </a:ln>
            <a:effectLst/>
          </p:spPr>
          <p:txBody>
            <a:bodyPr/>
            <a:lstStyle/>
            <a:p>
              <a:endParaRPr lang="en-US" dirty="0">
                <a:latin typeface="Calibri" pitchFamily="34" charset="0"/>
              </a:endParaRPr>
            </a:p>
          </p:txBody>
        </p:sp>
        <p:cxnSp>
          <p:nvCxnSpPr>
            <p:cNvPr id="604" name="Straight Connector 603"/>
            <p:cNvCxnSpPr/>
            <p:nvPr/>
          </p:nvCxnSpPr>
          <p:spPr>
            <a:xfrm>
              <a:off x="8385090" y="3100033"/>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05" name="Line 7"/>
            <p:cNvSpPr>
              <a:spLocks noChangeShapeType="1"/>
            </p:cNvSpPr>
            <p:nvPr>
              <p:custDataLst>
                <p:tags r:id="rId44"/>
              </p:custDataLst>
            </p:nvPr>
          </p:nvSpPr>
          <p:spPr bwMode="auto">
            <a:xfrm>
              <a:off x="6964264" y="3048000"/>
              <a:ext cx="279413"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6" name="AutoShape 4"/>
            <p:cNvSpPr>
              <a:spLocks noChangeArrowheads="1"/>
            </p:cNvSpPr>
            <p:nvPr>
              <p:custDataLst>
                <p:tags r:id="rId45"/>
              </p:custDataLst>
            </p:nvPr>
          </p:nvSpPr>
          <p:spPr bwMode="auto">
            <a:xfrm flipH="1">
              <a:off x="7699290" y="3293688"/>
              <a:ext cx="314894" cy="304800"/>
            </a:xfrm>
            <a:prstGeom prst="flowChartDelay">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607" name="Line 16"/>
            <p:cNvSpPr>
              <a:spLocks noChangeShapeType="1"/>
            </p:cNvSpPr>
            <p:nvPr>
              <p:custDataLst>
                <p:tags r:id="rId46"/>
              </p:custDataLst>
            </p:nvPr>
          </p:nvSpPr>
          <p:spPr bwMode="auto">
            <a:xfrm>
              <a:off x="8006466" y="3522288"/>
              <a:ext cx="704677" cy="0"/>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sp>
          <p:nvSpPr>
            <p:cNvPr id="608" name="Line 7"/>
            <p:cNvSpPr>
              <a:spLocks noChangeShapeType="1"/>
            </p:cNvSpPr>
            <p:nvPr>
              <p:custDataLst>
                <p:tags r:id="rId47"/>
              </p:custDataLst>
            </p:nvPr>
          </p:nvSpPr>
          <p:spPr bwMode="auto">
            <a:xfrm flipV="1">
              <a:off x="7623090" y="3463178"/>
              <a:ext cx="76200" cy="0"/>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09" name="Line 7"/>
            <p:cNvSpPr>
              <a:spLocks noChangeShapeType="1"/>
            </p:cNvSpPr>
            <p:nvPr>
              <p:custDataLst>
                <p:tags r:id="rId48"/>
              </p:custDataLst>
            </p:nvPr>
          </p:nvSpPr>
          <p:spPr bwMode="auto">
            <a:xfrm>
              <a:off x="7546322" y="3217486"/>
              <a:ext cx="76200" cy="2"/>
            </a:xfrm>
            <a:prstGeom prst="line">
              <a:avLst/>
            </a:prstGeom>
            <a:noFill/>
            <a:ln w="28440">
              <a:solidFill>
                <a:srgbClr val="FFFFFF"/>
              </a:solidFill>
              <a:miter lim="800000"/>
              <a:headEnd/>
              <a:tailEnd/>
            </a:ln>
            <a:effectLst/>
          </p:spPr>
          <p:txBody>
            <a:bodyPr/>
            <a:lstStyle/>
            <a:p>
              <a:endParaRPr lang="en-US" dirty="0">
                <a:latin typeface="Calibri" pitchFamily="34" charset="0"/>
              </a:endParaRPr>
            </a:p>
          </p:txBody>
        </p:sp>
        <p:sp>
          <p:nvSpPr>
            <p:cNvPr id="610" name="Line 16"/>
            <p:cNvSpPr>
              <a:spLocks noChangeShapeType="1"/>
            </p:cNvSpPr>
            <p:nvPr>
              <p:custDataLst>
                <p:tags r:id="rId49"/>
              </p:custDataLst>
            </p:nvPr>
          </p:nvSpPr>
          <p:spPr bwMode="auto">
            <a:xfrm rot="16200000">
              <a:off x="7512683" y="3340333"/>
              <a:ext cx="245690"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1" name="Straight Connector 610"/>
            <p:cNvCxnSpPr/>
            <p:nvPr/>
          </p:nvCxnSpPr>
          <p:spPr>
            <a:xfrm>
              <a:off x="8558744" y="3100033"/>
              <a:ext cx="0"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a:xfrm>
              <a:off x="8385090" y="31242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3" name="Line 16"/>
            <p:cNvSpPr>
              <a:spLocks noChangeShapeType="1"/>
            </p:cNvSpPr>
            <p:nvPr>
              <p:custDataLst>
                <p:tags r:id="rId50"/>
              </p:custDataLst>
            </p:nvPr>
          </p:nvSpPr>
          <p:spPr bwMode="auto">
            <a:xfrm>
              <a:off x="8014184" y="3132806"/>
              <a:ext cx="1094806" cy="0"/>
            </a:xfrm>
            <a:prstGeom prst="line">
              <a:avLst/>
            </a:prstGeom>
            <a:noFill/>
            <a:ln w="28440">
              <a:solidFill>
                <a:srgbClr val="FFFFFF"/>
              </a:solidFill>
              <a:miter lim="800000"/>
              <a:headEnd/>
              <a:tailEnd type="none"/>
            </a:ln>
            <a:effectLst/>
          </p:spPr>
          <p:txBody>
            <a:bodyPr/>
            <a:lstStyle/>
            <a:p>
              <a:endParaRPr lang="en-US" dirty="0">
                <a:latin typeface="Calibri" pitchFamily="34" charset="0"/>
              </a:endParaRPr>
            </a:p>
          </p:txBody>
        </p:sp>
        <p:cxnSp>
          <p:nvCxnSpPr>
            <p:cNvPr id="614" name="Straight Connector 613"/>
            <p:cNvCxnSpPr/>
            <p:nvPr/>
          </p:nvCxnSpPr>
          <p:spPr>
            <a:xfrm>
              <a:off x="8385090" y="3352800"/>
              <a:ext cx="2" cy="65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15" name="Line 6"/>
            <p:cNvSpPr>
              <a:spLocks noChangeShapeType="1"/>
            </p:cNvSpPr>
            <p:nvPr>
              <p:custDataLst>
                <p:tags r:id="rId51"/>
              </p:custDataLst>
            </p:nvPr>
          </p:nvSpPr>
          <p:spPr bwMode="auto">
            <a:xfrm>
              <a:off x="8004089" y="3376322"/>
              <a:ext cx="540643" cy="1"/>
            </a:xfrm>
            <a:prstGeom prst="line">
              <a:avLst/>
            </a:prstGeom>
            <a:noFill/>
            <a:ln w="28440">
              <a:solidFill>
                <a:srgbClr val="FFFFFF"/>
              </a:solidFill>
              <a:miter lim="800000"/>
              <a:headEnd/>
              <a:tailEnd type="oval"/>
            </a:ln>
            <a:effectLst/>
          </p:spPr>
          <p:txBody>
            <a:bodyPr/>
            <a:lstStyle/>
            <a:p>
              <a:endParaRPr lang="en-US" dirty="0">
                <a:latin typeface="Calibri" pitchFamily="34" charset="0"/>
              </a:endParaRPr>
            </a:p>
          </p:txBody>
        </p:sp>
      </p:grpSp>
      <p:sp>
        <p:nvSpPr>
          <p:cNvPr id="616" name="TextBox 615"/>
          <p:cNvSpPr txBox="1"/>
          <p:nvPr/>
        </p:nvSpPr>
        <p:spPr bwMode="auto">
          <a:xfrm flipH="1">
            <a:off x="295694" y="2455458"/>
            <a:ext cx="518389" cy="396456"/>
          </a:xfrm>
          <a:prstGeom prst="rect">
            <a:avLst/>
          </a:prstGeom>
          <a:noFill/>
          <a:ln w="9525">
            <a:noFill/>
            <a:round/>
            <a:headEnd/>
            <a:tailEnd/>
          </a:ln>
          <a:effectLst/>
        </p:spPr>
        <p:txBody>
          <a:bodyPr wrap="none" lIns="90000" tIns="46800" rIns="90000" bIns="46800" rtlCol="0">
            <a:spAutoFit/>
          </a:bodyPr>
          <a:lstStyle/>
          <a:p>
            <a:pPr algn="ctr" eaLnBrk="1" hangingPunct="1">
              <a:lnSpc>
                <a:spcPct val="116000"/>
              </a:lnSpc>
              <a:tabLst>
                <a:tab pos="723900" algn="l"/>
                <a:tab pos="1447800" algn="l"/>
                <a:tab pos="2171700" algn="l"/>
              </a:tabLst>
            </a:pPr>
            <a:r>
              <a:rPr lang="en-US" dirty="0" err="1" smtClean="0">
                <a:solidFill>
                  <a:srgbClr val="FFFFFF"/>
                </a:solidFill>
                <a:latin typeface="Calibri" pitchFamily="34" charset="0"/>
              </a:rPr>
              <a:t>C</a:t>
            </a:r>
            <a:r>
              <a:rPr lang="en-US" baseline="-25000" dirty="0" err="1" smtClean="0">
                <a:solidFill>
                  <a:srgbClr val="FFFFFF"/>
                </a:solidFill>
                <a:latin typeface="Calibri" pitchFamily="34" charset="0"/>
              </a:rPr>
              <a:t>out</a:t>
            </a:r>
            <a:endParaRPr lang="en-US" baseline="-25000" dirty="0" smtClean="0">
              <a:solidFill>
                <a:srgbClr val="FFFFFF"/>
              </a:solidFill>
              <a:latin typeface="Calibri" pitchFamily="34" charset="0"/>
            </a:endParaRPr>
          </a:p>
        </p:txBody>
      </p:sp>
      <p:sp>
        <p:nvSpPr>
          <p:cNvPr id="112" name="TextBox 111"/>
          <p:cNvSpPr txBox="1"/>
          <p:nvPr/>
        </p:nvSpPr>
        <p:spPr>
          <a:xfrm rot="18516469">
            <a:off x="2049220" y="5714383"/>
            <a:ext cx="870751" cy="707886"/>
          </a:xfrm>
          <a:prstGeom prst="rect">
            <a:avLst/>
          </a:prstGeom>
          <a:noFill/>
        </p:spPr>
        <p:txBody>
          <a:bodyPr wrap="none" rtlCol="0">
            <a:spAutoFit/>
          </a:bodyPr>
          <a:lstStyle/>
          <a:p>
            <a:r>
              <a:rPr lang="en-US" sz="4000" dirty="0" smtClean="0">
                <a:solidFill>
                  <a:schemeClr val="accent1"/>
                </a:solidFill>
              </a:rPr>
              <a:t>t=6</a:t>
            </a:r>
            <a:endParaRPr lang="en-US" sz="4000" dirty="0">
              <a:solidFill>
                <a:schemeClr val="accent1"/>
              </a:solidFill>
            </a:endParaRPr>
          </a:p>
        </p:txBody>
      </p:sp>
    </p:spTree>
    <p:extLst>
      <p:ext uri="{BB962C8B-B14F-4D97-AF65-F5344CB8AC3E}">
        <p14:creationId xmlns:p14="http://schemas.microsoft.com/office/powerpoint/2010/main" val="175959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13" grpId="0"/>
      <p:bldP spid="114" grpId="0"/>
      <p:bldP spid="115" grpId="0"/>
      <p:bldP spid="1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81000" y="0"/>
            <a:ext cx="9829800" cy="533400"/>
          </a:xfrm>
        </p:spPr>
        <p:txBody>
          <a:bodyPr>
            <a:normAutofit fontScale="90000"/>
          </a:bodyPr>
          <a:lstStyle/>
          <a:p>
            <a:r>
              <a:rPr lang="en-US" dirty="0" smtClean="0"/>
              <a:t>Example: Mealy Machine</a:t>
            </a:r>
            <a:endParaRPr lang="en-US" dirty="0"/>
          </a:p>
        </p:txBody>
      </p:sp>
      <p:sp>
        <p:nvSpPr>
          <p:cNvPr id="18" name="Rectangle 17"/>
          <p:cNvSpPr/>
          <p:nvPr>
            <p:custDataLst>
              <p:tags r:id="rId1"/>
            </p:custDataLst>
          </p:nvPr>
        </p:nvSpPr>
        <p:spPr>
          <a:xfrm>
            <a:off x="457200" y="4382631"/>
            <a:ext cx="8534400" cy="2246769"/>
          </a:xfrm>
          <a:prstGeom prst="rect">
            <a:avLst/>
          </a:prstGeom>
        </p:spPr>
        <p:txBody>
          <a:bodyPr wrap="square">
            <a:spAutoFit/>
          </a:bodyPr>
          <a:lstStyle/>
          <a:p>
            <a:r>
              <a:rPr lang="en-US" sz="2800" dirty="0" smtClean="0">
                <a:solidFill>
                  <a:schemeClr val="accent5">
                    <a:lumMod val="60000"/>
                    <a:lumOff val="40000"/>
                  </a:schemeClr>
                </a:solidFill>
              </a:rPr>
              <a:t>Strategy</a:t>
            </a:r>
            <a:r>
              <a:rPr lang="en-US" sz="2800" dirty="0" smtClean="0"/>
              <a:t>:</a:t>
            </a:r>
          </a:p>
          <a:p>
            <a:pPr marL="233363" indent="-233363"/>
            <a:r>
              <a:rPr lang="en-US" sz="2800" dirty="0" smtClean="0"/>
              <a:t>(1) Draw a state diagram (e.g. Mealy Machine)</a:t>
            </a:r>
          </a:p>
          <a:p>
            <a:pPr marL="233363" indent="-233363"/>
            <a:r>
              <a:rPr lang="en-US" sz="2800" dirty="0" smtClean="0"/>
              <a:t>(2) Write output and next-state tables</a:t>
            </a:r>
          </a:p>
          <a:p>
            <a:pPr marL="233363" indent="-233363"/>
            <a:r>
              <a:rPr lang="en-US" sz="2800" dirty="0" smtClean="0"/>
              <a:t>(3) Encode states, inputs, and outputs as bits</a:t>
            </a:r>
          </a:p>
          <a:p>
            <a:pPr marL="233363" indent="-233363"/>
            <a:r>
              <a:rPr lang="en-US" sz="2800" dirty="0" smtClean="0"/>
              <a:t>(4) Determine logic equations for next state and outputs</a:t>
            </a:r>
            <a:endParaRPr lang="en-US" sz="2800" dirty="0"/>
          </a:p>
        </p:txBody>
      </p:sp>
      <p:sp>
        <p:nvSpPr>
          <p:cNvPr id="19" name="Line 4"/>
          <p:cNvSpPr>
            <a:spLocks noChangeShapeType="1"/>
          </p:cNvSpPr>
          <p:nvPr>
            <p:custDataLst>
              <p:tags r:id="rId2"/>
            </p:custDataLst>
          </p:nvPr>
        </p:nvSpPr>
        <p:spPr bwMode="auto">
          <a:xfrm>
            <a:off x="6699250" y="2209800"/>
            <a:ext cx="0" cy="9144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0" name="Line 5"/>
          <p:cNvSpPr>
            <a:spLocks noChangeShapeType="1"/>
          </p:cNvSpPr>
          <p:nvPr>
            <p:custDataLst>
              <p:tags r:id="rId3"/>
            </p:custDataLst>
          </p:nvPr>
        </p:nvSpPr>
        <p:spPr bwMode="auto">
          <a:xfrm>
            <a:off x="3886200" y="2514600"/>
            <a:ext cx="8445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1" name="Line 6"/>
          <p:cNvSpPr>
            <a:spLocks noChangeShapeType="1"/>
          </p:cNvSpPr>
          <p:nvPr>
            <p:custDataLst>
              <p:tags r:id="rId4"/>
            </p:custDataLst>
          </p:nvPr>
        </p:nvSpPr>
        <p:spPr bwMode="auto">
          <a:xfrm flipH="1" flipV="1">
            <a:off x="1219200" y="3124200"/>
            <a:ext cx="548640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2" name="Line 7"/>
          <p:cNvSpPr>
            <a:spLocks noChangeShapeType="1"/>
          </p:cNvSpPr>
          <p:nvPr>
            <p:custDataLst>
              <p:tags r:id="rId5"/>
            </p:custDataLst>
          </p:nvPr>
        </p:nvSpPr>
        <p:spPr bwMode="auto">
          <a:xfrm flipV="1">
            <a:off x="1219200" y="1828800"/>
            <a:ext cx="0" cy="129540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3" name="Line 8"/>
          <p:cNvSpPr>
            <a:spLocks noChangeShapeType="1"/>
          </p:cNvSpPr>
          <p:nvPr>
            <p:custDataLst>
              <p:tags r:id="rId6"/>
            </p:custDataLst>
          </p:nvPr>
        </p:nvSpPr>
        <p:spPr bwMode="auto">
          <a:xfrm>
            <a:off x="2819400" y="1828800"/>
            <a:ext cx="16764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4" name="Rectangle 12"/>
          <p:cNvSpPr>
            <a:spLocks noChangeArrowheads="1"/>
          </p:cNvSpPr>
          <p:nvPr>
            <p:custDataLst>
              <p:tags r:id="rId7"/>
            </p:custDataLst>
          </p:nvPr>
        </p:nvSpPr>
        <p:spPr bwMode="auto">
          <a:xfrm>
            <a:off x="6705600" y="2057400"/>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t>Next State </a:t>
            </a:r>
          </a:p>
        </p:txBody>
      </p:sp>
      <p:sp>
        <p:nvSpPr>
          <p:cNvPr id="25" name="Rectangle 13"/>
          <p:cNvSpPr>
            <a:spLocks noChangeArrowheads="1"/>
          </p:cNvSpPr>
          <p:nvPr>
            <p:custDataLst>
              <p:tags r:id="rId8"/>
            </p:custDataLst>
          </p:nvPr>
        </p:nvSpPr>
        <p:spPr bwMode="auto">
          <a:xfrm>
            <a:off x="2514600" y="56925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Current State</a:t>
            </a:r>
            <a:endParaRPr lang="en-US" sz="2800" b="1" dirty="0"/>
          </a:p>
        </p:txBody>
      </p:sp>
      <p:sp>
        <p:nvSpPr>
          <p:cNvPr id="26" name="Rectangle 14"/>
          <p:cNvSpPr>
            <a:spLocks noChangeArrowheads="1"/>
          </p:cNvSpPr>
          <p:nvPr>
            <p:custDataLst>
              <p:tags r:id="rId9"/>
            </p:custDataLst>
          </p:nvPr>
        </p:nvSpPr>
        <p:spPr bwMode="auto">
          <a:xfrm>
            <a:off x="2971800" y="24384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t>Input</a:t>
            </a:r>
          </a:p>
        </p:txBody>
      </p:sp>
      <p:sp>
        <p:nvSpPr>
          <p:cNvPr id="27" name="Line 19"/>
          <p:cNvSpPr>
            <a:spLocks noChangeShapeType="1"/>
          </p:cNvSpPr>
          <p:nvPr>
            <p:custDataLst>
              <p:tags r:id="rId10"/>
            </p:custDataLst>
          </p:nvPr>
        </p:nvSpPr>
        <p:spPr bwMode="auto">
          <a:xfrm flipV="1">
            <a:off x="1219200" y="1828800"/>
            <a:ext cx="52705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28" name="Line 20"/>
          <p:cNvSpPr>
            <a:spLocks noChangeShapeType="1"/>
          </p:cNvSpPr>
          <p:nvPr>
            <p:custDataLst>
              <p:tags r:id="rId11"/>
            </p:custDataLst>
          </p:nvPr>
        </p:nvSpPr>
        <p:spPr bwMode="auto">
          <a:xfrm>
            <a:off x="6019800" y="2209800"/>
            <a:ext cx="679450" cy="0"/>
          </a:xfrm>
          <a:prstGeom prst="line">
            <a:avLst/>
          </a:prstGeom>
          <a:noFill/>
          <a:ln w="28575">
            <a:solidFill>
              <a:schemeClr val="tx1"/>
            </a:solidFill>
            <a:round/>
            <a:headEnd type="none" w="sm" len="sm"/>
            <a:tailEnd type="none" w="sm" len="sm"/>
          </a:ln>
          <a:effectLst/>
        </p:spPr>
        <p:txBody>
          <a:bodyPr wrap="none" anchor="ctr"/>
          <a:lstStyle/>
          <a:p>
            <a:endParaRPr lang="en-US"/>
          </a:p>
        </p:txBody>
      </p:sp>
      <p:sp>
        <p:nvSpPr>
          <p:cNvPr id="29" name="Line 19"/>
          <p:cNvSpPr>
            <a:spLocks noChangeShapeType="1"/>
          </p:cNvSpPr>
          <p:nvPr>
            <p:custDataLst>
              <p:tags r:id="rId12"/>
            </p:custDataLst>
          </p:nvPr>
        </p:nvSpPr>
        <p:spPr bwMode="auto">
          <a:xfrm>
            <a:off x="6019800" y="1447800"/>
            <a:ext cx="685800" cy="0"/>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30" name="Rectangle 12"/>
          <p:cNvSpPr>
            <a:spLocks noChangeArrowheads="1"/>
          </p:cNvSpPr>
          <p:nvPr>
            <p:custDataLst>
              <p:tags r:id="rId13"/>
            </p:custDataLst>
          </p:nvPr>
        </p:nvSpPr>
        <p:spPr bwMode="auto">
          <a:xfrm>
            <a:off x="6096000" y="771538"/>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t>Output</a:t>
            </a:r>
            <a:endParaRPr lang="en-US" sz="2800" b="1" dirty="0"/>
          </a:p>
        </p:txBody>
      </p:sp>
      <p:sp>
        <p:nvSpPr>
          <p:cNvPr id="31" name="Rectangle 30"/>
          <p:cNvSpPr/>
          <p:nvPr>
            <p:custDataLst>
              <p:tags r:id="rId14"/>
            </p:custDataLst>
          </p:nvPr>
        </p:nvSpPr>
        <p:spPr>
          <a:xfrm>
            <a:off x="1752600" y="990600"/>
            <a:ext cx="1066800" cy="167640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a:solidFill>
                <a:schemeClr val="tx1"/>
              </a:solidFill>
            </a:endParaRPr>
          </a:p>
        </p:txBody>
      </p:sp>
      <p:sp>
        <p:nvSpPr>
          <p:cNvPr id="32" name="Oval 31"/>
          <p:cNvSpPr/>
          <p:nvPr>
            <p:custDataLst>
              <p:tags r:id="rId15"/>
            </p:custDataLst>
          </p:nvPr>
        </p:nvSpPr>
        <p:spPr>
          <a:xfrm>
            <a:off x="4572000" y="914400"/>
            <a:ext cx="1524000" cy="1828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Comb.</a:t>
            </a:r>
            <a:br>
              <a:rPr lang="en-US" sz="2400" dirty="0" smtClean="0">
                <a:solidFill>
                  <a:schemeClr val="tx1"/>
                </a:solidFill>
              </a:rPr>
            </a:br>
            <a:r>
              <a:rPr lang="en-US" sz="2400" dirty="0" smtClean="0">
                <a:solidFill>
                  <a:schemeClr val="tx1"/>
                </a:solidFill>
              </a:rPr>
              <a:t>Logic</a:t>
            </a:r>
            <a:endParaRPr lang="en-US" sz="2400" dirty="0">
              <a:solidFill>
                <a:schemeClr val="tx1"/>
              </a:solidFill>
            </a:endParaRPr>
          </a:p>
        </p:txBody>
      </p:sp>
      <p:cxnSp>
        <p:nvCxnSpPr>
          <p:cNvPr id="33" name="Straight Connector 32"/>
          <p:cNvCxnSpPr/>
          <p:nvPr>
            <p:custDataLst>
              <p:tags r:id="rId16"/>
            </p:custDataLst>
          </p:nvPr>
        </p:nvCxnSpPr>
        <p:spPr>
          <a:xfrm rot="5400000" flipH="1" flipV="1">
            <a:off x="2476500" y="2552699"/>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16200000" flipV="1">
            <a:off x="2552700" y="2552700"/>
            <a:ext cx="152400" cy="7620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5" name="Line 5"/>
          <p:cNvSpPr>
            <a:spLocks noChangeShapeType="1"/>
          </p:cNvSpPr>
          <p:nvPr>
            <p:custDataLst>
              <p:tags r:id="rId18"/>
            </p:custDataLst>
          </p:nvPr>
        </p:nvSpPr>
        <p:spPr bwMode="auto">
          <a:xfrm>
            <a:off x="3886200" y="2209800"/>
            <a:ext cx="692150" cy="5107"/>
          </a:xfrm>
          <a:prstGeom prst="line">
            <a:avLst/>
          </a:prstGeom>
          <a:noFill/>
          <a:ln w="28575">
            <a:solidFill>
              <a:schemeClr val="tx1"/>
            </a:solidFill>
            <a:round/>
            <a:headEnd type="none" w="med" len="med"/>
            <a:tailEnd type="arrow" w="lg" len="lg"/>
          </a:ln>
          <a:effectLst/>
        </p:spPr>
        <p:txBody>
          <a:bodyPr wrap="none" anchor="ctr"/>
          <a:lstStyle/>
          <a:p>
            <a:endParaRPr lang="en-US"/>
          </a:p>
        </p:txBody>
      </p:sp>
      <p:sp>
        <p:nvSpPr>
          <p:cNvPr id="36" name="Rectangle 14"/>
          <p:cNvSpPr>
            <a:spLocks noChangeArrowheads="1"/>
          </p:cNvSpPr>
          <p:nvPr>
            <p:custDataLst>
              <p:tags r:id="rId19"/>
            </p:custDataLst>
          </p:nvPr>
        </p:nvSpPr>
        <p:spPr bwMode="auto">
          <a:xfrm>
            <a:off x="3638550" y="1931313"/>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a:solidFill>
                  <a:schemeClr val="accent4">
                    <a:lumMod val="40000"/>
                    <a:lumOff val="60000"/>
                  </a:schemeClr>
                </a:solidFill>
              </a:rPr>
              <a:t>a</a:t>
            </a:r>
          </a:p>
        </p:txBody>
      </p:sp>
      <p:sp>
        <p:nvSpPr>
          <p:cNvPr id="37" name="Rectangle 14"/>
          <p:cNvSpPr>
            <a:spLocks noChangeArrowheads="1"/>
          </p:cNvSpPr>
          <p:nvPr>
            <p:custDataLst>
              <p:tags r:id="rId20"/>
            </p:custDataLst>
          </p:nvPr>
        </p:nvSpPr>
        <p:spPr bwMode="auto">
          <a:xfrm>
            <a:off x="3657600" y="2236113"/>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chemeClr val="accent4">
                    <a:lumMod val="40000"/>
                    <a:lumOff val="60000"/>
                  </a:schemeClr>
                </a:solidFill>
              </a:rPr>
              <a:t>b</a:t>
            </a:r>
            <a:endParaRPr lang="en-US" sz="2800" b="1" dirty="0">
              <a:solidFill>
                <a:schemeClr val="accent4">
                  <a:lumMod val="40000"/>
                  <a:lumOff val="60000"/>
                </a:schemeClr>
              </a:solidFill>
            </a:endParaRPr>
          </a:p>
        </p:txBody>
      </p:sp>
      <p:sp>
        <p:nvSpPr>
          <p:cNvPr id="38" name="Rectangle 14"/>
          <p:cNvSpPr>
            <a:spLocks noChangeArrowheads="1"/>
          </p:cNvSpPr>
          <p:nvPr>
            <p:custDataLst>
              <p:tags r:id="rId21"/>
            </p:custDataLst>
          </p:nvPr>
        </p:nvSpPr>
        <p:spPr bwMode="auto">
          <a:xfrm>
            <a:off x="1828800" y="1600200"/>
            <a:ext cx="247650" cy="369332"/>
          </a:xfrm>
          <a:prstGeom prst="rect">
            <a:avLst/>
          </a:prstGeom>
          <a:noFill/>
          <a:ln w="9525">
            <a:noFill/>
            <a:miter lim="800000"/>
            <a:headEnd/>
            <a:tailEnd/>
          </a:ln>
          <a:effectLst/>
        </p:spPr>
        <p:txBody>
          <a:bodyPr wrap="square" lIns="0" tIns="0" rIns="0" bIns="0">
            <a:spAutoFit/>
          </a:bodyPr>
          <a:lstStyle/>
          <a:p>
            <a:pPr>
              <a:spcBef>
                <a:spcPct val="50000"/>
              </a:spcBef>
            </a:pPr>
            <a:r>
              <a:rPr lang="en-US" sz="2400" dirty="0"/>
              <a:t>D</a:t>
            </a:r>
          </a:p>
        </p:txBody>
      </p:sp>
      <p:sp>
        <p:nvSpPr>
          <p:cNvPr id="39" name="Rectangle 14"/>
          <p:cNvSpPr>
            <a:spLocks noChangeArrowheads="1"/>
          </p:cNvSpPr>
          <p:nvPr>
            <p:custDataLst>
              <p:tags r:id="rId22"/>
            </p:custDataLst>
          </p:nvPr>
        </p:nvSpPr>
        <p:spPr bwMode="auto">
          <a:xfrm>
            <a:off x="2514600" y="1600200"/>
            <a:ext cx="247650" cy="369332"/>
          </a:xfrm>
          <a:prstGeom prst="rect">
            <a:avLst/>
          </a:prstGeom>
          <a:noFill/>
          <a:ln w="9525">
            <a:noFill/>
            <a:miter lim="800000"/>
            <a:headEnd/>
            <a:tailEnd/>
          </a:ln>
          <a:effectLst/>
        </p:spPr>
        <p:txBody>
          <a:bodyPr wrap="square" lIns="0" tIns="0" rIns="0" bIns="0">
            <a:spAutoFit/>
          </a:bodyPr>
          <a:lstStyle/>
          <a:p>
            <a:pPr>
              <a:spcBef>
                <a:spcPct val="50000"/>
              </a:spcBef>
            </a:pPr>
            <a:r>
              <a:rPr lang="en-US" sz="2400" dirty="0" smtClean="0"/>
              <a:t>Q</a:t>
            </a:r>
            <a:endParaRPr lang="en-US" sz="2400" dirty="0"/>
          </a:p>
        </p:txBody>
      </p:sp>
      <p:sp>
        <p:nvSpPr>
          <p:cNvPr id="40" name="Rectangle 14"/>
          <p:cNvSpPr>
            <a:spLocks noChangeArrowheads="1"/>
          </p:cNvSpPr>
          <p:nvPr>
            <p:custDataLst>
              <p:tags r:id="rId23"/>
            </p:custDataLst>
          </p:nvPr>
        </p:nvSpPr>
        <p:spPr bwMode="auto">
          <a:xfrm>
            <a:off x="3124200" y="13716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1" name="Rectangle 14"/>
          <p:cNvSpPr>
            <a:spLocks noChangeArrowheads="1"/>
          </p:cNvSpPr>
          <p:nvPr>
            <p:custDataLst>
              <p:tags r:id="rId24"/>
            </p:custDataLst>
          </p:nvPr>
        </p:nvSpPr>
        <p:spPr bwMode="auto">
          <a:xfrm>
            <a:off x="6799262" y="12192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chemeClr val="accent2">
                    <a:lumMod val="20000"/>
                    <a:lumOff val="80000"/>
                  </a:schemeClr>
                </a:solidFill>
              </a:rPr>
              <a:t>z</a:t>
            </a:r>
            <a:endParaRPr lang="en-US" sz="2800" b="1" dirty="0">
              <a:solidFill>
                <a:schemeClr val="accent2">
                  <a:lumMod val="20000"/>
                  <a:lumOff val="80000"/>
                </a:schemeClr>
              </a:solidFill>
            </a:endParaRPr>
          </a:p>
        </p:txBody>
      </p:sp>
      <p:sp>
        <p:nvSpPr>
          <p:cNvPr id="42" name="Rectangle 14"/>
          <p:cNvSpPr>
            <a:spLocks noChangeArrowheads="1"/>
          </p:cNvSpPr>
          <p:nvPr>
            <p:custDataLst>
              <p:tags r:id="rId25"/>
            </p:custDataLst>
          </p:nvPr>
        </p:nvSpPr>
        <p:spPr bwMode="auto">
          <a:xfrm>
            <a:off x="1371600" y="1371600"/>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3" name="Rectangle 14"/>
          <p:cNvSpPr>
            <a:spLocks noChangeArrowheads="1"/>
          </p:cNvSpPr>
          <p:nvPr>
            <p:custDataLst>
              <p:tags r:id="rId26"/>
            </p:custDataLst>
          </p:nvPr>
        </p:nvSpPr>
        <p:spPr bwMode="auto">
          <a:xfrm>
            <a:off x="6864350" y="2465788"/>
            <a:ext cx="247650" cy="430887"/>
          </a:xfrm>
          <a:prstGeom prst="rect">
            <a:avLst/>
          </a:prstGeom>
          <a:noFill/>
          <a:ln w="9525">
            <a:noFill/>
            <a:miter lim="800000"/>
            <a:headEnd/>
            <a:tailEnd/>
          </a:ln>
          <a:effectLst/>
        </p:spPr>
        <p:txBody>
          <a:bodyPr wrap="square" lIns="0" tIns="0" rIns="0" bIns="0">
            <a:spAutoFit/>
          </a:bodyPr>
          <a:lstStyle/>
          <a:p>
            <a:pPr>
              <a:spcBef>
                <a:spcPct val="50000"/>
              </a:spcBef>
            </a:pPr>
            <a:r>
              <a:rPr lang="en-US" sz="2800" b="1" dirty="0" smtClean="0">
                <a:solidFill>
                  <a:srgbClr val="FFC000"/>
                </a:solidFill>
              </a:rPr>
              <a:t>s'</a:t>
            </a:r>
            <a:endParaRPr lang="en-US" sz="2800" b="1" dirty="0">
              <a:solidFill>
                <a:srgbClr val="FFC000"/>
              </a:solidFill>
            </a:endParaRPr>
          </a:p>
        </p:txBody>
      </p:sp>
      <p:sp>
        <p:nvSpPr>
          <p:cNvPr id="44" name="Rectangle 13"/>
          <p:cNvSpPr>
            <a:spLocks noChangeArrowheads="1"/>
          </p:cNvSpPr>
          <p:nvPr>
            <p:custDataLst>
              <p:tags r:id="rId27"/>
            </p:custDataLst>
          </p:nvPr>
        </p:nvSpPr>
        <p:spPr bwMode="auto">
          <a:xfrm>
            <a:off x="387350" y="569250"/>
            <a:ext cx="1593850" cy="954750"/>
          </a:xfrm>
          <a:prstGeom prst="rect">
            <a:avLst/>
          </a:prstGeom>
          <a:noFill/>
          <a:ln w="9525">
            <a:noFill/>
            <a:miter lim="800000"/>
            <a:headEnd/>
            <a:tailEnd/>
          </a:ln>
          <a:effectLst/>
        </p:spPr>
        <p:txBody>
          <a:bodyPr wrap="square" lIns="92075" tIns="46038" rIns="92075" bIns="46038">
            <a:spAutoFit/>
          </a:bodyPr>
          <a:lstStyle/>
          <a:p>
            <a:pPr algn="ctr">
              <a:spcBef>
                <a:spcPct val="50000"/>
              </a:spcBef>
            </a:pPr>
            <a:r>
              <a:rPr lang="en-US" sz="2800" b="1" dirty="0" smtClean="0"/>
              <a:t>Next State</a:t>
            </a:r>
            <a:endParaRPr lang="en-US" sz="2800" b="1" dirty="0"/>
          </a:p>
        </p:txBody>
      </p:sp>
      <mc:AlternateContent xmlns:mc="http://schemas.openxmlformats.org/markup-compatibility/2006" xmlns:a14="http://schemas.microsoft.com/office/drawing/2010/main">
        <mc:Choice Requires="a14">
          <p:sp>
            <p:nvSpPr>
              <p:cNvPr id="45" name="Rectangle 3"/>
              <p:cNvSpPr txBox="1">
                <a:spLocks noChangeArrowheads="1"/>
              </p:cNvSpPr>
              <p:nvPr/>
            </p:nvSpPr>
            <p:spPr>
              <a:xfrm>
                <a:off x="3848100" y="3124200"/>
                <a:ext cx="5219700" cy="27432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pPr lvl="1">
                  <a:buFont typeface="Wingdings" pitchFamily="2" charset="2"/>
                  <a:buNone/>
                </a:pPr>
                <a:r>
                  <a:rPr lang="en-US" dirty="0">
                    <a:solidFill>
                      <a:schemeClr val="accent2">
                        <a:lumMod val="20000"/>
                        <a:lumOff val="80000"/>
                      </a:schemeClr>
                    </a:solidFill>
                  </a:rPr>
                  <a:t>z</a:t>
                </a:r>
                <a:r>
                  <a:rPr lang="en-US" dirty="0"/>
                  <a:t>  = </a:t>
                </a:r>
                <a14:m>
                  <m:oMath xmlns:m="http://schemas.openxmlformats.org/officeDocument/2006/math">
                    <m:acc>
                      <m:accPr>
                        <m:chr m:val="̅"/>
                        <m:ctrlPr>
                          <a:rPr lang="en-US" i="1" smtClean="0">
                            <a:latin typeface="Cambria Math"/>
                          </a:rPr>
                        </m:ctrlPr>
                      </m:accPr>
                      <m:e>
                        <m:r>
                          <m:rPr>
                            <m:sty m:val="p"/>
                          </m:rPr>
                          <a:rPr lang="en-US" smtClean="0">
                            <a:latin typeface="Cambria Math"/>
                          </a:rPr>
                          <m:t>a</m:t>
                        </m:r>
                      </m:e>
                    </m:acc>
                  </m:oMath>
                </a14:m>
                <a:r>
                  <a:rPr lang="en-US" dirty="0" smtClean="0"/>
                  <a:t>b</a:t>
                </a:r>
                <a14:m>
                  <m:oMath xmlns:m="http://schemas.openxmlformats.org/officeDocument/2006/math">
                    <m:acc>
                      <m:accPr>
                        <m:chr m:val="̅"/>
                        <m:ctrlPr>
                          <a:rPr lang="en-US" i="1">
                            <a:latin typeface="Cambria Math"/>
                          </a:rPr>
                        </m:ctrlPr>
                      </m:accPr>
                      <m:e>
                        <m:r>
                          <m:rPr>
                            <m:sty m:val="p"/>
                          </m:rPr>
                          <a:rPr lang="en-US" smtClean="0">
                            <a:latin typeface="Cambria Math"/>
                          </a:rPr>
                          <m:t>s</m:t>
                        </m:r>
                      </m:e>
                    </m:acc>
                  </m:oMath>
                </a14:m>
                <a:r>
                  <a:rPr lang="en-US" dirty="0"/>
                  <a:t> </a:t>
                </a:r>
                <a:r>
                  <a:rPr lang="en-US" dirty="0" smtClean="0"/>
                  <a:t>+ a</a:t>
                </a:r>
                <a14:m>
                  <m:oMath xmlns:m="http://schemas.openxmlformats.org/officeDocument/2006/math">
                    <m:acc>
                      <m:accPr>
                        <m:chr m:val="̅"/>
                        <m:ctrlPr>
                          <a:rPr lang="en-US" i="1">
                            <a:latin typeface="Cambria Math"/>
                          </a:rPr>
                        </m:ctrlPr>
                      </m:accPr>
                      <m:e>
                        <m:r>
                          <m:rPr>
                            <m:sty m:val="p"/>
                          </m:rPr>
                          <a:rPr lang="en-US" smtClean="0">
                            <a:latin typeface="Cambria Math"/>
                          </a:rPr>
                          <m:t>bs</m:t>
                        </m:r>
                      </m:e>
                    </m:acc>
                  </m:oMath>
                </a14:m>
                <a:r>
                  <a:rPr lang="en-US" dirty="0"/>
                  <a:t> + </a:t>
                </a:r>
                <a14:m>
                  <m:oMath xmlns:m="http://schemas.openxmlformats.org/officeDocument/2006/math">
                    <m:acc>
                      <m:accPr>
                        <m:chr m:val="̅"/>
                        <m:ctrlPr>
                          <a:rPr lang="en-US" i="1" smtClean="0">
                            <a:latin typeface="Cambria Math"/>
                          </a:rPr>
                        </m:ctrlPr>
                      </m:accPr>
                      <m:e>
                        <m:r>
                          <m:rPr>
                            <m:sty m:val="p"/>
                          </m:rPr>
                          <a:rPr lang="en-US" smtClean="0">
                            <a:latin typeface="Cambria Math"/>
                          </a:rPr>
                          <m:t>a</m:t>
                        </m:r>
                        <m:r>
                          <m:rPr>
                            <m:sty m:val="p"/>
                          </m:rPr>
                          <a:rPr lang="en-US">
                            <a:latin typeface="Cambria Math"/>
                          </a:rPr>
                          <m:t>b</m:t>
                        </m:r>
                      </m:e>
                    </m:acc>
                  </m:oMath>
                </a14:m>
                <a:r>
                  <a:rPr lang="en-US" dirty="0" smtClean="0"/>
                  <a:t>s + abs</a:t>
                </a:r>
                <a:endParaRPr lang="en-US" dirty="0"/>
              </a:p>
              <a:p>
                <a:pPr lvl="1">
                  <a:buFont typeface="Wingdings" pitchFamily="2" charset="2"/>
                  <a:buNone/>
                </a:pPr>
                <a:r>
                  <a:rPr lang="en-US" dirty="0">
                    <a:solidFill>
                      <a:srgbClr val="FFC000"/>
                    </a:solidFill>
                  </a:rPr>
                  <a:t>s’</a:t>
                </a:r>
                <a:r>
                  <a:rPr lang="en-US" dirty="0"/>
                  <a:t> = </a:t>
                </a:r>
                <a:r>
                  <a:rPr lang="en-US" dirty="0" err="1" smtClean="0"/>
                  <a:t>ab</a:t>
                </a:r>
                <a14:m>
                  <m:oMath xmlns:m="http://schemas.openxmlformats.org/officeDocument/2006/math">
                    <m:acc>
                      <m:accPr>
                        <m:chr m:val="̅"/>
                        <m:ctrlPr>
                          <a:rPr lang="en-US" i="1" smtClean="0">
                            <a:latin typeface="Cambria Math"/>
                          </a:rPr>
                        </m:ctrlPr>
                      </m:accPr>
                      <m:e>
                        <m:r>
                          <m:rPr>
                            <m:sty m:val="p"/>
                          </m:rPr>
                          <a:rPr lang="en-US" smtClean="0">
                            <a:latin typeface="Cambria Math"/>
                          </a:rPr>
                          <m:t>s</m:t>
                        </m:r>
                      </m:e>
                    </m:acc>
                  </m:oMath>
                </a14:m>
                <a:r>
                  <a:rPr lang="en-US" dirty="0" smtClean="0"/>
                  <a:t> + </a:t>
                </a:r>
                <a14:m>
                  <m:oMath xmlns:m="http://schemas.openxmlformats.org/officeDocument/2006/math">
                    <m:acc>
                      <m:accPr>
                        <m:chr m:val="̅"/>
                        <m:ctrlPr>
                          <a:rPr lang="en-US" i="1" smtClean="0">
                            <a:latin typeface="Cambria Math"/>
                          </a:rPr>
                        </m:ctrlPr>
                      </m:accPr>
                      <m:e>
                        <m:r>
                          <m:rPr>
                            <m:sty m:val="p"/>
                          </m:rPr>
                          <a:rPr lang="en-US" smtClean="0">
                            <a:latin typeface="Cambria Math"/>
                          </a:rPr>
                          <m:t>a</m:t>
                        </m:r>
                      </m:e>
                    </m:acc>
                  </m:oMath>
                </a14:m>
                <a:r>
                  <a:rPr lang="en-US" dirty="0" smtClean="0"/>
                  <a:t>bs + a</a:t>
                </a:r>
                <a14:m>
                  <m:oMath xmlns:m="http://schemas.openxmlformats.org/officeDocument/2006/math">
                    <m:acc>
                      <m:accPr>
                        <m:chr m:val="̅"/>
                        <m:ctrlPr>
                          <a:rPr lang="en-US" i="1">
                            <a:latin typeface="Cambria Math"/>
                          </a:rPr>
                        </m:ctrlPr>
                      </m:accPr>
                      <m:e>
                        <m:r>
                          <m:rPr>
                            <m:sty m:val="p"/>
                          </m:rPr>
                          <a:rPr lang="en-US" smtClean="0">
                            <a:latin typeface="Cambria Math"/>
                          </a:rPr>
                          <m:t>b</m:t>
                        </m:r>
                      </m:e>
                    </m:acc>
                  </m:oMath>
                </a14:m>
                <a:r>
                  <a:rPr lang="en-US" dirty="0" smtClean="0"/>
                  <a:t>s </a:t>
                </a:r>
                <a:r>
                  <a:rPr lang="en-US" dirty="0"/>
                  <a:t>+ </a:t>
                </a:r>
                <a:r>
                  <a:rPr lang="en-US" dirty="0" smtClean="0"/>
                  <a:t>abs</a:t>
                </a:r>
              </a:p>
              <a:p>
                <a:pPr lvl="1">
                  <a:buFont typeface="Wingdings" pitchFamily="2" charset="2"/>
                  <a:buNone/>
                </a:pPr>
                <a:r>
                  <a:rPr lang="en-US" dirty="0" smtClean="0"/>
                  <a:t>.</a:t>
                </a:r>
              </a:p>
              <a:p>
                <a:pPr lvl="1">
                  <a:buFont typeface="Wingdings" pitchFamily="2" charset="2"/>
                  <a:buNone/>
                </a:pPr>
                <a:r>
                  <a:rPr lang="en-US" dirty="0" smtClean="0"/>
                  <a:t>.</a:t>
                </a:r>
              </a:p>
              <a:p>
                <a:pPr lvl="1">
                  <a:buFont typeface="Wingdings" pitchFamily="2" charset="2"/>
                  <a:buNone/>
                </a:pPr>
                <a:r>
                  <a:rPr lang="en-US" dirty="0"/>
                  <a:t>.</a:t>
                </a:r>
              </a:p>
            </p:txBody>
          </p:sp>
        </mc:Choice>
        <mc:Fallback xmlns="">
          <p:sp>
            <p:nvSpPr>
              <p:cNvPr id="45" name="Rectangle 3"/>
              <p:cNvSpPr txBox="1">
                <a:spLocks noRot="1" noChangeAspect="1" noMove="1" noResize="1" noEditPoints="1" noAdjustHandles="1" noChangeArrowheads="1" noChangeShapeType="1" noTextEdit="1"/>
              </p:cNvSpPr>
              <p:nvPr/>
            </p:nvSpPr>
            <p:spPr>
              <a:xfrm>
                <a:off x="3848100" y="3124200"/>
                <a:ext cx="5219700" cy="2743200"/>
              </a:xfrm>
              <a:prstGeom prst="rect">
                <a:avLst/>
              </a:prstGeom>
              <a:blipFill rotWithShape="1">
                <a:blip r:embed="rId30"/>
                <a:stretch>
                  <a:fillRect b="-4000"/>
                </a:stretch>
              </a:blipFill>
            </p:spPr>
            <p:txBody>
              <a:bodyPr/>
              <a:lstStyle/>
              <a:p>
                <a:r>
                  <a:rPr lang="en-US">
                    <a:noFill/>
                  </a:rPr>
                  <a:t> </a:t>
                </a:r>
              </a:p>
            </p:txBody>
          </p:sp>
        </mc:Fallback>
      </mc:AlternateContent>
    </p:spTree>
    <p:extLst>
      <p:ext uri="{BB962C8B-B14F-4D97-AF65-F5344CB8AC3E}">
        <p14:creationId xmlns:p14="http://schemas.microsoft.com/office/powerpoint/2010/main" val="12888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Endianness</a:t>
            </a:r>
            <a:endParaRPr lang="en-US" dirty="0"/>
          </a:p>
        </p:txBody>
      </p:sp>
      <p:sp>
        <p:nvSpPr>
          <p:cNvPr id="3" name="Content Placeholder 2"/>
          <p:cNvSpPr>
            <a:spLocks noGrp="1"/>
          </p:cNvSpPr>
          <p:nvPr>
            <p:ph idx="1"/>
            <p:custDataLst>
              <p:tags r:id="rId2"/>
            </p:custDataLst>
          </p:nvPr>
        </p:nvSpPr>
        <p:spPr>
          <a:xfrm>
            <a:off x="228600" y="578160"/>
            <a:ext cx="8686800" cy="533400"/>
          </a:xfrm>
        </p:spPr>
        <p:txBody>
          <a:bodyPr>
            <a:normAutofit/>
          </a:bodyPr>
          <a:lstStyle/>
          <a:p>
            <a:r>
              <a:rPr lang="en-US" sz="2800" dirty="0" smtClean="0"/>
              <a:t>Endianness: 	Ordering of bytes within a memory word</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2042160963"/>
              </p:ext>
            </p:extLst>
          </p:nvPr>
        </p:nvGraphicFramePr>
        <p:xfrm>
          <a:off x="2362200" y="159805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rgbClr val="00F6FF"/>
                          </a:solidFill>
                        </a:rPr>
                        <a:t>1000</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1001</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1002</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1003</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694301157"/>
              </p:ext>
            </p:extLst>
          </p:nvPr>
        </p:nvGraphicFramePr>
        <p:xfrm>
          <a:off x="2362200" y="297084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8" name="Table 7"/>
          <p:cNvGraphicFramePr>
            <a:graphicFrameLocks noGrp="1"/>
          </p:cNvGraphicFramePr>
          <p:nvPr>
            <p:custDataLst>
              <p:tags r:id="rId5"/>
            </p:custDataLst>
            <p:extLst>
              <p:ext uri="{D42A27DB-BD31-4B8C-83A1-F6EECF244321}">
                <p14:modId xmlns:p14="http://schemas.microsoft.com/office/powerpoint/2010/main" val="2860319134"/>
              </p:ext>
            </p:extLst>
          </p:nvPr>
        </p:nvGraphicFramePr>
        <p:xfrm>
          <a:off x="2362200" y="249332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6"/>
            </p:custDataLst>
          </p:nvPr>
        </p:nvSpPr>
        <p:spPr>
          <a:xfrm>
            <a:off x="304800" y="3778560"/>
            <a:ext cx="8255530" cy="523220"/>
          </a:xfrm>
          <a:prstGeom prst="rect">
            <a:avLst/>
          </a:prstGeom>
        </p:spPr>
        <p:txBody>
          <a:bodyPr wrap="none">
            <a:spAutoFit/>
          </a:bodyPr>
          <a:lstStyle/>
          <a:p>
            <a:r>
              <a:rPr lang="en-US" sz="2800" dirty="0" smtClean="0">
                <a:solidFill>
                  <a:srgbClr val="00F6FF"/>
                </a:solidFill>
              </a:rPr>
              <a:t>Big Endian </a:t>
            </a:r>
            <a:r>
              <a:rPr lang="en-US" sz="2800" dirty="0" smtClean="0">
                <a:solidFill>
                  <a:schemeClr val="bg1"/>
                </a:solidFill>
              </a:rPr>
              <a:t>= most significant part first (MIPS, networks)</a:t>
            </a:r>
          </a:p>
        </p:txBody>
      </p:sp>
      <p:sp>
        <p:nvSpPr>
          <p:cNvPr id="13" name="Rectangle 12"/>
          <p:cNvSpPr/>
          <p:nvPr>
            <p:custDataLst>
              <p:tags r:id="rId7"/>
            </p:custDataLst>
          </p:nvPr>
        </p:nvSpPr>
        <p:spPr>
          <a:xfrm>
            <a:off x="304800" y="1035360"/>
            <a:ext cx="7741286" cy="523220"/>
          </a:xfrm>
          <a:prstGeom prst="rect">
            <a:avLst/>
          </a:prstGeom>
        </p:spPr>
        <p:txBody>
          <a:bodyPr wrap="none">
            <a:spAutoFit/>
          </a:bodyPr>
          <a:lstStyle/>
          <a:p>
            <a:r>
              <a:rPr lang="en-US" sz="2800" dirty="0" smtClean="0">
                <a:solidFill>
                  <a:srgbClr val="00F6FF"/>
                </a:solidFill>
              </a:rPr>
              <a:t>Little Endian </a:t>
            </a:r>
            <a:r>
              <a:rPr lang="en-US" sz="2800" dirty="0" smtClean="0">
                <a:solidFill>
                  <a:schemeClr val="bg1"/>
                </a:solidFill>
              </a:rPr>
              <a:t>= least significant part first (MIPS, x86)</a:t>
            </a:r>
          </a:p>
        </p:txBody>
      </p:sp>
      <p:sp>
        <p:nvSpPr>
          <p:cNvPr id="16" name="Rectangle 15"/>
          <p:cNvSpPr/>
          <p:nvPr>
            <p:custDataLst>
              <p:tags r:id="rId8"/>
            </p:custDataLst>
          </p:nvPr>
        </p:nvSpPr>
        <p:spPr>
          <a:xfrm>
            <a:off x="762000" y="1873560"/>
            <a:ext cx="1629933" cy="523220"/>
          </a:xfrm>
          <a:prstGeom prst="rect">
            <a:avLst/>
          </a:prstGeom>
        </p:spPr>
        <p:txBody>
          <a:bodyPr wrap="none">
            <a:spAutoFit/>
          </a:bodyPr>
          <a:lstStyle/>
          <a:p>
            <a:r>
              <a:rPr lang="en-US" sz="2800" dirty="0" smtClean="0">
                <a:solidFill>
                  <a:schemeClr val="bg1"/>
                </a:solidFill>
              </a:rPr>
              <a:t>as 4 bytes</a:t>
            </a:r>
          </a:p>
        </p:txBody>
      </p:sp>
      <p:sp>
        <p:nvSpPr>
          <p:cNvPr id="17" name="Rectangle 16"/>
          <p:cNvSpPr/>
          <p:nvPr>
            <p:custDataLst>
              <p:tags r:id="rId9"/>
            </p:custDataLst>
          </p:nvPr>
        </p:nvSpPr>
        <p:spPr>
          <a:xfrm>
            <a:off x="76200" y="241714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18" name="Rectangle 17"/>
          <p:cNvSpPr/>
          <p:nvPr>
            <p:custDataLst>
              <p:tags r:id="rId10"/>
            </p:custDataLst>
          </p:nvPr>
        </p:nvSpPr>
        <p:spPr>
          <a:xfrm>
            <a:off x="762000" y="2940360"/>
            <a:ext cx="1595052" cy="523220"/>
          </a:xfrm>
          <a:prstGeom prst="rect">
            <a:avLst/>
          </a:prstGeom>
        </p:spPr>
        <p:txBody>
          <a:bodyPr wrap="none">
            <a:spAutoFit/>
          </a:bodyPr>
          <a:lstStyle/>
          <a:p>
            <a:r>
              <a:rPr lang="en-US" sz="2800" dirty="0" smtClean="0">
                <a:solidFill>
                  <a:schemeClr val="bg1"/>
                </a:solidFill>
              </a:rPr>
              <a:t>as 1 word</a:t>
            </a:r>
          </a:p>
        </p:txBody>
      </p:sp>
      <p:graphicFrame>
        <p:nvGraphicFramePr>
          <p:cNvPr id="22" name="Table 21"/>
          <p:cNvGraphicFramePr>
            <a:graphicFrameLocks noGrp="1"/>
          </p:cNvGraphicFramePr>
          <p:nvPr>
            <p:custDataLst>
              <p:tags r:id="rId11"/>
            </p:custDataLst>
            <p:extLst>
              <p:ext uri="{D42A27DB-BD31-4B8C-83A1-F6EECF244321}">
                <p14:modId xmlns:p14="http://schemas.microsoft.com/office/powerpoint/2010/main" val="1291373636"/>
              </p:ext>
            </p:extLst>
          </p:nvPr>
        </p:nvGraphicFramePr>
        <p:xfrm>
          <a:off x="2362200" y="4275230"/>
          <a:ext cx="6096000" cy="797560"/>
        </p:xfrm>
        <a:graphic>
          <a:graphicData uri="http://schemas.openxmlformats.org/drawingml/2006/table">
            <a:tbl>
              <a:tblPr>
                <a:tableStyleId>{5C22544A-7EE6-4342-B048-85BDC9FD1C3A}</a:tableStyleId>
              </a:tblPr>
              <a:tblGrid>
                <a:gridCol w="1524000"/>
                <a:gridCol w="1524000"/>
                <a:gridCol w="1524000"/>
                <a:gridCol w="1524000"/>
              </a:tblGrid>
              <a:tr h="370840">
                <a:tc>
                  <a:txBody>
                    <a:bodyPr/>
                    <a:lstStyle/>
                    <a:p>
                      <a:pPr algn="ctr"/>
                      <a:r>
                        <a:rPr lang="en-US" sz="2800" b="0" dirty="0" smtClean="0">
                          <a:solidFill>
                            <a:srgbClr val="00F6FF"/>
                          </a:solidFill>
                        </a:rPr>
                        <a:t>1000</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1001</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1002</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800" b="0" dirty="0" smtClean="0">
                          <a:solidFill>
                            <a:srgbClr val="00F6FF"/>
                          </a:solidFill>
                        </a:rPr>
                        <a:t>1003</a:t>
                      </a:r>
                      <a:endParaRPr lang="en-US" sz="2800" b="0" dirty="0">
                        <a:solidFill>
                          <a:srgbClr val="00F6FF"/>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rgbClr val="00F6FF"/>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3" name="Table 22"/>
          <p:cNvGraphicFramePr>
            <a:graphicFrameLocks noGrp="1"/>
          </p:cNvGraphicFramePr>
          <p:nvPr>
            <p:custDataLst>
              <p:tags r:id="rId12"/>
            </p:custDataLst>
            <p:extLst>
              <p:ext uri="{D42A27DB-BD31-4B8C-83A1-F6EECF244321}">
                <p14:modId xmlns:p14="http://schemas.microsoft.com/office/powerpoint/2010/main" val="4184825868"/>
              </p:ext>
            </p:extLst>
          </p:nvPr>
        </p:nvGraphicFramePr>
        <p:xfrm>
          <a:off x="2362200" y="5648020"/>
          <a:ext cx="6096000" cy="426720"/>
        </p:xfrm>
        <a:graphic>
          <a:graphicData uri="http://schemas.openxmlformats.org/drawingml/2006/table">
            <a:tbl>
              <a:tblPr>
                <a:tableStyleId>{5C22544A-7EE6-4342-B048-85BDC9FD1C3A}</a:tableStyleId>
              </a:tblPr>
              <a:tblGrid>
                <a:gridCol w="6096000"/>
              </a:tblGrid>
              <a:tr h="370840">
                <a:tc>
                  <a:txBody>
                    <a:bodyPr/>
                    <a:lstStyle/>
                    <a:p>
                      <a:pPr algn="ctr"/>
                      <a:r>
                        <a:rPr lang="en-US" sz="2800" b="0" dirty="0" smtClean="0">
                          <a:solidFill>
                            <a:schemeClr val="bg1"/>
                          </a:solidFill>
                        </a:rPr>
                        <a:t>0x12345678</a:t>
                      </a:r>
                      <a:endParaRPr lang="en-US" sz="2800" b="0" dirty="0">
                        <a:solidFill>
                          <a:schemeClr val="bg1"/>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24" name="Table 23"/>
          <p:cNvGraphicFramePr>
            <a:graphicFrameLocks noGrp="1"/>
          </p:cNvGraphicFramePr>
          <p:nvPr>
            <p:custDataLst>
              <p:tags r:id="rId13"/>
            </p:custDataLst>
            <p:extLst>
              <p:ext uri="{D42A27DB-BD31-4B8C-83A1-F6EECF244321}">
                <p14:modId xmlns:p14="http://schemas.microsoft.com/office/powerpoint/2010/main" val="206497272"/>
              </p:ext>
            </p:extLst>
          </p:nvPr>
        </p:nvGraphicFramePr>
        <p:xfrm>
          <a:off x="2362200" y="5170500"/>
          <a:ext cx="6096000" cy="370840"/>
        </p:xfrm>
        <a:graphic>
          <a:graphicData uri="http://schemas.openxmlformats.org/drawingml/2006/table">
            <a:tbl>
              <a:tblPr>
                <a:tableStyleId>{5C22544A-7EE6-4342-B048-85BDC9FD1C3A}</a:tableStyleId>
              </a:tblPr>
              <a:tblGrid>
                <a:gridCol w="1524000"/>
                <a:gridCol w="1524000"/>
                <a:gridCol w="1524000"/>
                <a:gridCol w="1524000"/>
              </a:tblGrid>
              <a:tr h="370840">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US" b="0" dirty="0">
                        <a:solidFill>
                          <a:schemeClr val="bg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b="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5" name="Rectangle 24"/>
          <p:cNvSpPr/>
          <p:nvPr>
            <p:custDataLst>
              <p:tags r:id="rId14"/>
            </p:custDataLst>
          </p:nvPr>
        </p:nvSpPr>
        <p:spPr>
          <a:xfrm>
            <a:off x="762000" y="4550740"/>
            <a:ext cx="1629933" cy="523220"/>
          </a:xfrm>
          <a:prstGeom prst="rect">
            <a:avLst/>
          </a:prstGeom>
        </p:spPr>
        <p:txBody>
          <a:bodyPr wrap="none">
            <a:spAutoFit/>
          </a:bodyPr>
          <a:lstStyle/>
          <a:p>
            <a:r>
              <a:rPr lang="en-US" sz="2800" dirty="0" smtClean="0">
                <a:solidFill>
                  <a:schemeClr val="bg1"/>
                </a:solidFill>
              </a:rPr>
              <a:t>as 4 bytes</a:t>
            </a:r>
          </a:p>
        </p:txBody>
      </p:sp>
      <p:sp>
        <p:nvSpPr>
          <p:cNvPr id="26" name="Rectangle 25"/>
          <p:cNvSpPr/>
          <p:nvPr>
            <p:custDataLst>
              <p:tags r:id="rId15"/>
            </p:custDataLst>
          </p:nvPr>
        </p:nvSpPr>
        <p:spPr>
          <a:xfrm>
            <a:off x="76200" y="5094320"/>
            <a:ext cx="2288575" cy="523220"/>
          </a:xfrm>
          <a:prstGeom prst="rect">
            <a:avLst/>
          </a:prstGeom>
        </p:spPr>
        <p:txBody>
          <a:bodyPr wrap="none">
            <a:spAutoFit/>
          </a:bodyPr>
          <a:lstStyle/>
          <a:p>
            <a:r>
              <a:rPr lang="en-US" sz="2800" dirty="0" smtClean="0">
                <a:solidFill>
                  <a:schemeClr val="bg1"/>
                </a:solidFill>
              </a:rPr>
              <a:t>as 2 </a:t>
            </a:r>
            <a:r>
              <a:rPr lang="en-US" sz="2800" dirty="0" err="1" smtClean="0">
                <a:solidFill>
                  <a:schemeClr val="bg1"/>
                </a:solidFill>
              </a:rPr>
              <a:t>halfwords</a:t>
            </a:r>
            <a:endParaRPr lang="en-US" sz="2800" dirty="0" smtClean="0">
              <a:solidFill>
                <a:schemeClr val="bg1"/>
              </a:solidFill>
            </a:endParaRPr>
          </a:p>
        </p:txBody>
      </p:sp>
      <p:sp>
        <p:nvSpPr>
          <p:cNvPr id="27" name="Rectangle 26"/>
          <p:cNvSpPr/>
          <p:nvPr>
            <p:custDataLst>
              <p:tags r:id="rId16"/>
            </p:custDataLst>
          </p:nvPr>
        </p:nvSpPr>
        <p:spPr>
          <a:xfrm>
            <a:off x="762000" y="5617540"/>
            <a:ext cx="1595052" cy="523220"/>
          </a:xfrm>
          <a:prstGeom prst="rect">
            <a:avLst/>
          </a:prstGeom>
        </p:spPr>
        <p:txBody>
          <a:bodyPr wrap="none">
            <a:spAutoFit/>
          </a:bodyPr>
          <a:lstStyle/>
          <a:p>
            <a:r>
              <a:rPr lang="en-US" sz="2800" dirty="0" smtClean="0">
                <a:solidFill>
                  <a:schemeClr val="bg1"/>
                </a:solidFill>
              </a:rPr>
              <a:t>as 1 word</a:t>
            </a:r>
          </a:p>
        </p:txBody>
      </p:sp>
      <p:sp>
        <p:nvSpPr>
          <p:cNvPr id="5" name="TextBox 4"/>
          <p:cNvSpPr txBox="1"/>
          <p:nvPr/>
        </p:nvSpPr>
        <p:spPr>
          <a:xfrm>
            <a:off x="2667000" y="1991380"/>
            <a:ext cx="888385" cy="523220"/>
          </a:xfrm>
          <a:prstGeom prst="rect">
            <a:avLst/>
          </a:prstGeom>
          <a:noFill/>
        </p:spPr>
        <p:txBody>
          <a:bodyPr wrap="none" rtlCol="0">
            <a:spAutoFit/>
          </a:bodyPr>
          <a:lstStyle/>
          <a:p>
            <a:r>
              <a:rPr lang="en-US" sz="2800" dirty="0" smtClean="0">
                <a:solidFill>
                  <a:srgbClr val="00F6FF"/>
                </a:solidFill>
              </a:rPr>
              <a:t>0x78</a:t>
            </a:r>
            <a:endParaRPr lang="en-US" sz="2800" dirty="0">
              <a:solidFill>
                <a:srgbClr val="00F6FF"/>
              </a:solidFill>
            </a:endParaRPr>
          </a:p>
        </p:txBody>
      </p:sp>
      <p:sp>
        <p:nvSpPr>
          <p:cNvPr id="20" name="TextBox 19"/>
          <p:cNvSpPr txBox="1"/>
          <p:nvPr/>
        </p:nvSpPr>
        <p:spPr>
          <a:xfrm>
            <a:off x="4217015" y="1991380"/>
            <a:ext cx="888385" cy="523220"/>
          </a:xfrm>
          <a:prstGeom prst="rect">
            <a:avLst/>
          </a:prstGeom>
          <a:noFill/>
        </p:spPr>
        <p:txBody>
          <a:bodyPr wrap="none" rtlCol="0">
            <a:spAutoFit/>
          </a:bodyPr>
          <a:lstStyle/>
          <a:p>
            <a:r>
              <a:rPr lang="en-US" sz="2800" dirty="0" smtClean="0">
                <a:solidFill>
                  <a:srgbClr val="00F6FF"/>
                </a:solidFill>
              </a:rPr>
              <a:t>0x56</a:t>
            </a:r>
            <a:endParaRPr lang="en-US" sz="2800" dirty="0">
              <a:solidFill>
                <a:srgbClr val="00F6FF"/>
              </a:solidFill>
            </a:endParaRPr>
          </a:p>
        </p:txBody>
      </p:sp>
      <p:sp>
        <p:nvSpPr>
          <p:cNvPr id="21" name="TextBox 20"/>
          <p:cNvSpPr txBox="1"/>
          <p:nvPr/>
        </p:nvSpPr>
        <p:spPr>
          <a:xfrm>
            <a:off x="5638800" y="1981200"/>
            <a:ext cx="888385" cy="523220"/>
          </a:xfrm>
          <a:prstGeom prst="rect">
            <a:avLst/>
          </a:prstGeom>
          <a:noFill/>
        </p:spPr>
        <p:txBody>
          <a:bodyPr wrap="none" rtlCol="0">
            <a:spAutoFit/>
          </a:bodyPr>
          <a:lstStyle/>
          <a:p>
            <a:r>
              <a:rPr lang="en-US" sz="2800" dirty="0" smtClean="0">
                <a:solidFill>
                  <a:srgbClr val="00F6FF"/>
                </a:solidFill>
              </a:rPr>
              <a:t>0x34</a:t>
            </a:r>
            <a:endParaRPr lang="en-US" sz="2800" dirty="0">
              <a:solidFill>
                <a:srgbClr val="00F6FF"/>
              </a:solidFill>
            </a:endParaRPr>
          </a:p>
        </p:txBody>
      </p:sp>
      <p:sp>
        <p:nvSpPr>
          <p:cNvPr id="28" name="TextBox 27"/>
          <p:cNvSpPr txBox="1"/>
          <p:nvPr/>
        </p:nvSpPr>
        <p:spPr>
          <a:xfrm>
            <a:off x="7188815" y="1981200"/>
            <a:ext cx="888385" cy="523220"/>
          </a:xfrm>
          <a:prstGeom prst="rect">
            <a:avLst/>
          </a:prstGeom>
          <a:noFill/>
        </p:spPr>
        <p:txBody>
          <a:bodyPr wrap="none" rtlCol="0">
            <a:spAutoFit/>
          </a:bodyPr>
          <a:lstStyle/>
          <a:p>
            <a:r>
              <a:rPr lang="en-US" sz="2800" dirty="0" smtClean="0">
                <a:solidFill>
                  <a:srgbClr val="00F6FF"/>
                </a:solidFill>
              </a:rPr>
              <a:t>0x12</a:t>
            </a:r>
            <a:endParaRPr lang="en-US" sz="2800" dirty="0">
              <a:solidFill>
                <a:srgbClr val="00F6FF"/>
              </a:solidFill>
            </a:endParaRPr>
          </a:p>
        </p:txBody>
      </p:sp>
      <p:sp>
        <p:nvSpPr>
          <p:cNvPr id="29" name="TextBox 28"/>
          <p:cNvSpPr txBox="1"/>
          <p:nvPr/>
        </p:nvSpPr>
        <p:spPr>
          <a:xfrm>
            <a:off x="3276600" y="2448580"/>
            <a:ext cx="1253869" cy="523220"/>
          </a:xfrm>
          <a:prstGeom prst="rect">
            <a:avLst/>
          </a:prstGeom>
          <a:noFill/>
        </p:spPr>
        <p:txBody>
          <a:bodyPr wrap="none" rtlCol="0">
            <a:spAutoFit/>
          </a:bodyPr>
          <a:lstStyle/>
          <a:p>
            <a:r>
              <a:rPr lang="en-US" sz="2800" dirty="0" smtClean="0">
                <a:solidFill>
                  <a:srgbClr val="00F6FF"/>
                </a:solidFill>
              </a:rPr>
              <a:t>0x5678</a:t>
            </a:r>
            <a:endParaRPr lang="en-US" sz="2800" dirty="0">
              <a:solidFill>
                <a:srgbClr val="00F6FF"/>
              </a:solidFill>
            </a:endParaRPr>
          </a:p>
        </p:txBody>
      </p:sp>
      <p:sp>
        <p:nvSpPr>
          <p:cNvPr id="30" name="TextBox 29"/>
          <p:cNvSpPr txBox="1"/>
          <p:nvPr/>
        </p:nvSpPr>
        <p:spPr>
          <a:xfrm>
            <a:off x="6289931" y="2448580"/>
            <a:ext cx="1253869" cy="523220"/>
          </a:xfrm>
          <a:prstGeom prst="rect">
            <a:avLst/>
          </a:prstGeom>
          <a:noFill/>
        </p:spPr>
        <p:txBody>
          <a:bodyPr wrap="none" rtlCol="0">
            <a:spAutoFit/>
          </a:bodyPr>
          <a:lstStyle/>
          <a:p>
            <a:r>
              <a:rPr lang="en-US" sz="2800" dirty="0" smtClean="0">
                <a:solidFill>
                  <a:srgbClr val="00F6FF"/>
                </a:solidFill>
              </a:rPr>
              <a:t>0x1234</a:t>
            </a:r>
            <a:endParaRPr lang="en-US" sz="2800" dirty="0">
              <a:solidFill>
                <a:srgbClr val="00F6FF"/>
              </a:solidFill>
            </a:endParaRPr>
          </a:p>
        </p:txBody>
      </p:sp>
      <p:sp>
        <p:nvSpPr>
          <p:cNvPr id="31" name="TextBox 30"/>
          <p:cNvSpPr txBox="1"/>
          <p:nvPr/>
        </p:nvSpPr>
        <p:spPr>
          <a:xfrm>
            <a:off x="2819400" y="4658380"/>
            <a:ext cx="888385" cy="523220"/>
          </a:xfrm>
          <a:prstGeom prst="rect">
            <a:avLst/>
          </a:prstGeom>
          <a:noFill/>
        </p:spPr>
        <p:txBody>
          <a:bodyPr wrap="none" rtlCol="0">
            <a:spAutoFit/>
          </a:bodyPr>
          <a:lstStyle/>
          <a:p>
            <a:r>
              <a:rPr lang="en-US" sz="2800" dirty="0" smtClean="0">
                <a:solidFill>
                  <a:srgbClr val="00F6FF"/>
                </a:solidFill>
              </a:rPr>
              <a:t>0x12</a:t>
            </a:r>
            <a:endParaRPr lang="en-US" sz="2800" dirty="0">
              <a:solidFill>
                <a:srgbClr val="00F6FF"/>
              </a:solidFill>
            </a:endParaRPr>
          </a:p>
        </p:txBody>
      </p:sp>
      <p:sp>
        <p:nvSpPr>
          <p:cNvPr id="32" name="TextBox 31"/>
          <p:cNvSpPr txBox="1"/>
          <p:nvPr/>
        </p:nvSpPr>
        <p:spPr>
          <a:xfrm>
            <a:off x="4369415" y="4658380"/>
            <a:ext cx="888385" cy="523220"/>
          </a:xfrm>
          <a:prstGeom prst="rect">
            <a:avLst/>
          </a:prstGeom>
          <a:noFill/>
        </p:spPr>
        <p:txBody>
          <a:bodyPr wrap="none" rtlCol="0">
            <a:spAutoFit/>
          </a:bodyPr>
          <a:lstStyle/>
          <a:p>
            <a:r>
              <a:rPr lang="en-US" sz="2800" dirty="0" smtClean="0">
                <a:solidFill>
                  <a:srgbClr val="00F6FF"/>
                </a:solidFill>
              </a:rPr>
              <a:t>0x34</a:t>
            </a:r>
            <a:endParaRPr lang="en-US" sz="2800" dirty="0">
              <a:solidFill>
                <a:srgbClr val="00F6FF"/>
              </a:solidFill>
            </a:endParaRPr>
          </a:p>
        </p:txBody>
      </p:sp>
      <p:sp>
        <p:nvSpPr>
          <p:cNvPr id="33" name="TextBox 32"/>
          <p:cNvSpPr txBox="1"/>
          <p:nvPr/>
        </p:nvSpPr>
        <p:spPr>
          <a:xfrm>
            <a:off x="5791200" y="4648200"/>
            <a:ext cx="888385" cy="523220"/>
          </a:xfrm>
          <a:prstGeom prst="rect">
            <a:avLst/>
          </a:prstGeom>
          <a:noFill/>
        </p:spPr>
        <p:txBody>
          <a:bodyPr wrap="none" rtlCol="0">
            <a:spAutoFit/>
          </a:bodyPr>
          <a:lstStyle/>
          <a:p>
            <a:r>
              <a:rPr lang="en-US" sz="2800" dirty="0" smtClean="0">
                <a:solidFill>
                  <a:srgbClr val="00F6FF"/>
                </a:solidFill>
              </a:rPr>
              <a:t>0x56</a:t>
            </a:r>
            <a:endParaRPr lang="en-US" sz="2800" dirty="0">
              <a:solidFill>
                <a:srgbClr val="00F6FF"/>
              </a:solidFill>
            </a:endParaRPr>
          </a:p>
        </p:txBody>
      </p:sp>
      <p:sp>
        <p:nvSpPr>
          <p:cNvPr id="34" name="TextBox 33"/>
          <p:cNvSpPr txBox="1"/>
          <p:nvPr/>
        </p:nvSpPr>
        <p:spPr>
          <a:xfrm>
            <a:off x="7341215" y="4648200"/>
            <a:ext cx="888385" cy="523220"/>
          </a:xfrm>
          <a:prstGeom prst="rect">
            <a:avLst/>
          </a:prstGeom>
          <a:noFill/>
        </p:spPr>
        <p:txBody>
          <a:bodyPr wrap="none" rtlCol="0">
            <a:spAutoFit/>
          </a:bodyPr>
          <a:lstStyle/>
          <a:p>
            <a:r>
              <a:rPr lang="en-US" sz="2800" dirty="0" smtClean="0">
                <a:solidFill>
                  <a:srgbClr val="00F6FF"/>
                </a:solidFill>
              </a:rPr>
              <a:t>0x78</a:t>
            </a:r>
            <a:endParaRPr lang="en-US" sz="2800" dirty="0">
              <a:solidFill>
                <a:srgbClr val="00F6FF"/>
              </a:solidFill>
            </a:endParaRPr>
          </a:p>
        </p:txBody>
      </p:sp>
      <p:sp>
        <p:nvSpPr>
          <p:cNvPr id="35" name="TextBox 34"/>
          <p:cNvSpPr txBox="1"/>
          <p:nvPr/>
        </p:nvSpPr>
        <p:spPr>
          <a:xfrm>
            <a:off x="3429000" y="5115580"/>
            <a:ext cx="1253869" cy="523220"/>
          </a:xfrm>
          <a:prstGeom prst="rect">
            <a:avLst/>
          </a:prstGeom>
          <a:noFill/>
        </p:spPr>
        <p:txBody>
          <a:bodyPr wrap="none" rtlCol="0">
            <a:spAutoFit/>
          </a:bodyPr>
          <a:lstStyle/>
          <a:p>
            <a:r>
              <a:rPr lang="en-US" sz="2800" dirty="0" smtClean="0">
                <a:solidFill>
                  <a:srgbClr val="00F6FF"/>
                </a:solidFill>
              </a:rPr>
              <a:t>0x1234</a:t>
            </a:r>
            <a:endParaRPr lang="en-US" sz="2800" dirty="0">
              <a:solidFill>
                <a:srgbClr val="00F6FF"/>
              </a:solidFill>
            </a:endParaRPr>
          </a:p>
        </p:txBody>
      </p:sp>
      <p:sp>
        <p:nvSpPr>
          <p:cNvPr id="36" name="TextBox 35"/>
          <p:cNvSpPr txBox="1"/>
          <p:nvPr/>
        </p:nvSpPr>
        <p:spPr>
          <a:xfrm>
            <a:off x="6442331" y="5115580"/>
            <a:ext cx="1253869" cy="523220"/>
          </a:xfrm>
          <a:prstGeom prst="rect">
            <a:avLst/>
          </a:prstGeom>
          <a:noFill/>
        </p:spPr>
        <p:txBody>
          <a:bodyPr wrap="none" rtlCol="0">
            <a:spAutoFit/>
          </a:bodyPr>
          <a:lstStyle/>
          <a:p>
            <a:r>
              <a:rPr lang="en-US" sz="2800" dirty="0" smtClean="0">
                <a:solidFill>
                  <a:srgbClr val="00F6FF"/>
                </a:solidFill>
              </a:rPr>
              <a:t>0x5678</a:t>
            </a:r>
            <a:endParaRPr lang="en-US" sz="2800" dirty="0">
              <a:solidFill>
                <a:srgbClr val="00F6FF"/>
              </a:solidFill>
            </a:endParaRPr>
          </a:p>
        </p:txBody>
      </p:sp>
    </p:spTree>
    <p:extLst>
      <p:ext uri="{BB962C8B-B14F-4D97-AF65-F5344CB8AC3E}">
        <p14:creationId xmlns:p14="http://schemas.microsoft.com/office/powerpoint/2010/main" val="9266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25" grpId="0"/>
      <p:bldP spid="26" grpId="0"/>
      <p:bldP spid="27" grpId="0"/>
      <p:bldP spid="5" grpId="0"/>
      <p:bldP spid="20" grpId="0"/>
      <p:bldP spid="21" grpId="0"/>
      <p:bldP spid="28" grpId="0"/>
      <p:bldP spid="29" grpId="0"/>
      <p:bldP spid="30" grpId="0"/>
      <p:bldP spid="31" grpId="0"/>
      <p:bldP spid="32" grpId="0"/>
      <p:bldP spid="33" grpId="0"/>
      <p:bldP spid="34" grpId="0"/>
      <p:bldP spid="35"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Memory Layout</a:t>
            </a:r>
            <a:endParaRPr lang="en-US" dirty="0"/>
          </a:p>
        </p:txBody>
      </p:sp>
      <p:sp>
        <p:nvSpPr>
          <p:cNvPr id="5" name="Content Placeholder 4"/>
          <p:cNvSpPr>
            <a:spLocks noGrp="1"/>
          </p:cNvSpPr>
          <p:nvPr>
            <p:ph idx="1"/>
            <p:custDataLst>
              <p:tags r:id="rId2"/>
            </p:custDataLst>
          </p:nvPr>
        </p:nvSpPr>
        <p:spPr>
          <a:xfrm>
            <a:off x="228600" y="533400"/>
            <a:ext cx="5257800" cy="6172200"/>
          </a:xfrm>
        </p:spPr>
        <p:txBody>
          <a:bodyPr>
            <a:normAutofit fontScale="92500" lnSpcReduction="10000"/>
          </a:bodyPr>
          <a:lstStyle/>
          <a:p>
            <a:r>
              <a:rPr lang="en-US" dirty="0" smtClean="0">
                <a:solidFill>
                  <a:srgbClr val="00F6FF"/>
                </a:solidFill>
              </a:rPr>
              <a:t>Examples (big/little </a:t>
            </a:r>
            <a:r>
              <a:rPr lang="en-US" dirty="0" err="1" smtClean="0">
                <a:solidFill>
                  <a:srgbClr val="00F6FF"/>
                </a:solidFill>
              </a:rPr>
              <a:t>endian</a:t>
            </a:r>
            <a:r>
              <a:rPr lang="en-US" dirty="0" smtClean="0">
                <a:solidFill>
                  <a:srgbClr val="00F6FF"/>
                </a:solidFill>
              </a:rPr>
              <a:t>):</a:t>
            </a:r>
          </a:p>
          <a:p>
            <a:r>
              <a:rPr lang="en-US" dirty="0" smtClean="0"/>
              <a:t># r5 contains 5 (0x00000005)</a:t>
            </a:r>
            <a:br>
              <a:rPr lang="en-US" dirty="0" smtClean="0"/>
            </a:br>
            <a:endParaRPr lang="en-US" dirty="0" smtClean="0"/>
          </a:p>
          <a:p>
            <a:r>
              <a:rPr lang="en-US" dirty="0" smtClean="0"/>
              <a:t>SB r5, 2(r0)</a:t>
            </a:r>
            <a:endParaRPr lang="en-US" dirty="0" smtClean="0">
              <a:solidFill>
                <a:schemeClr val="bg1"/>
              </a:solidFill>
            </a:endParaRPr>
          </a:p>
          <a:p>
            <a:r>
              <a:rPr lang="en-US" dirty="0" smtClean="0">
                <a:solidFill>
                  <a:schemeClr val="bg1"/>
                </a:solidFill>
              </a:rPr>
              <a:t>LB r6, 2(r0)</a:t>
            </a:r>
          </a:p>
          <a:p>
            <a:r>
              <a:rPr lang="en-US" dirty="0" smtClean="0">
                <a:solidFill>
                  <a:srgbClr val="00F6FF"/>
                </a:solidFill>
              </a:rPr>
              <a:t># R[r6] = 0x05</a:t>
            </a:r>
            <a:br>
              <a:rPr lang="en-US" dirty="0" smtClean="0">
                <a:solidFill>
                  <a:srgbClr val="00F6FF"/>
                </a:solidFill>
              </a:rPr>
            </a:br>
            <a:endParaRPr lang="en-US" dirty="0" smtClean="0">
              <a:solidFill>
                <a:srgbClr val="00F6FF"/>
              </a:solidFill>
            </a:endParaRPr>
          </a:p>
          <a:p>
            <a:r>
              <a:rPr lang="en-US" dirty="0" smtClean="0"/>
              <a:t>SW r5, 8(r0)</a:t>
            </a:r>
            <a:endParaRPr lang="en-US" dirty="0" smtClean="0">
              <a:solidFill>
                <a:schemeClr val="accent1"/>
              </a:solidFill>
            </a:endParaRPr>
          </a:p>
          <a:p>
            <a:r>
              <a:rPr lang="en-US" dirty="0" smtClean="0">
                <a:solidFill>
                  <a:schemeClr val="bg1"/>
                </a:solidFill>
              </a:rPr>
              <a:t>LB r7, 8(r0)</a:t>
            </a:r>
          </a:p>
          <a:p>
            <a:r>
              <a:rPr lang="en-US" dirty="0" smtClean="0">
                <a:solidFill>
                  <a:schemeClr val="bg1"/>
                </a:solidFill>
              </a:rPr>
              <a:t>LB r8, 11(r0)</a:t>
            </a:r>
          </a:p>
          <a:p>
            <a:r>
              <a:rPr lang="en-US" dirty="0" smtClean="0">
                <a:solidFill>
                  <a:srgbClr val="00F6FF"/>
                </a:solidFill>
              </a:rPr>
              <a:t># R[r7] = 0x00</a:t>
            </a:r>
          </a:p>
          <a:p>
            <a:r>
              <a:rPr lang="en-US" dirty="0" smtClean="0">
                <a:solidFill>
                  <a:srgbClr val="00F6FF"/>
                </a:solidFill>
              </a:rPr>
              <a:t># R[r8] = 0x05</a:t>
            </a:r>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85470726"/>
              </p:ext>
            </p:extLst>
          </p:nvPr>
        </p:nvGraphicFramePr>
        <p:xfrm>
          <a:off x="5410200" y="914400"/>
          <a:ext cx="3276600" cy="6400800"/>
        </p:xfrm>
        <a:graphic>
          <a:graphicData uri="http://schemas.openxmlformats.org/drawingml/2006/table">
            <a:tbl>
              <a:tblPr firstRow="1" bandRow="1">
                <a:tableStyleId>{5C22544A-7EE6-4342-B048-85BDC9FD1C3A}</a:tableStyleId>
              </a:tblPr>
              <a:tblGrid>
                <a:gridCol w="1402870"/>
                <a:gridCol w="1873730"/>
              </a:tblGrid>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0x00000000</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0x00000001</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0x00000002</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0x00000003</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0x00000004</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0x00000005</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0x00000006</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0x00000007</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0x00000008</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0x00000009</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0x0000000a</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9997">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0x0000000b</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5073">
                <a:tc>
                  <a:txBody>
                    <a:bodyPr/>
                    <a:lstStyle/>
                    <a:p>
                      <a:pPr algn="r"/>
                      <a:endParaRPr lang="en-US"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bg1"/>
                          </a:solidFill>
                          <a:latin typeface="Consolas" pitchFamily="49" charset="0"/>
                        </a:rPr>
                        <a:t>0xffffffff</a:t>
                      </a:r>
                      <a:endParaRPr lang="en-US" sz="2400" b="0" dirty="0">
                        <a:solidFill>
                          <a:schemeClr val="bg1"/>
                        </a:solidFill>
                        <a:latin typeface="Consolas" pitchFamily="49" charset="0"/>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Oval 2"/>
          <p:cNvSpPr/>
          <p:nvPr/>
        </p:nvSpPr>
        <p:spPr>
          <a:xfrm>
            <a:off x="1905000" y="457200"/>
            <a:ext cx="596618" cy="6858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715000" y="175260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
        <p:nvSpPr>
          <p:cNvPr id="9" name="TextBox 8"/>
          <p:cNvSpPr txBox="1"/>
          <p:nvPr/>
        </p:nvSpPr>
        <p:spPr>
          <a:xfrm>
            <a:off x="5617698" y="457200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0" name="TextBox 9"/>
          <p:cNvSpPr txBox="1"/>
          <p:nvPr/>
        </p:nvSpPr>
        <p:spPr>
          <a:xfrm>
            <a:off x="5638800" y="50393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1" name="TextBox 10"/>
          <p:cNvSpPr txBox="1"/>
          <p:nvPr/>
        </p:nvSpPr>
        <p:spPr>
          <a:xfrm>
            <a:off x="5638800" y="5496580"/>
            <a:ext cx="888385" cy="523220"/>
          </a:xfrm>
          <a:prstGeom prst="rect">
            <a:avLst/>
          </a:prstGeom>
          <a:noFill/>
        </p:spPr>
        <p:txBody>
          <a:bodyPr wrap="none" rtlCol="0">
            <a:spAutoFit/>
          </a:bodyPr>
          <a:lstStyle/>
          <a:p>
            <a:r>
              <a:rPr lang="en-US" sz="2800" dirty="0" smtClean="0">
                <a:solidFill>
                  <a:srgbClr val="00F6FF"/>
                </a:solidFill>
              </a:rPr>
              <a:t>0x00</a:t>
            </a:r>
            <a:endParaRPr lang="en-US" sz="2800" dirty="0">
              <a:solidFill>
                <a:srgbClr val="00F6FF"/>
              </a:solidFill>
            </a:endParaRPr>
          </a:p>
        </p:txBody>
      </p:sp>
      <p:sp>
        <p:nvSpPr>
          <p:cNvPr id="12" name="TextBox 11"/>
          <p:cNvSpPr txBox="1"/>
          <p:nvPr/>
        </p:nvSpPr>
        <p:spPr>
          <a:xfrm>
            <a:off x="5638800" y="5953780"/>
            <a:ext cx="888385" cy="523220"/>
          </a:xfrm>
          <a:prstGeom prst="rect">
            <a:avLst/>
          </a:prstGeom>
          <a:noFill/>
        </p:spPr>
        <p:txBody>
          <a:bodyPr wrap="none" rtlCol="0">
            <a:spAutoFit/>
          </a:bodyPr>
          <a:lstStyle/>
          <a:p>
            <a:r>
              <a:rPr lang="en-US" sz="2800" dirty="0" smtClean="0">
                <a:solidFill>
                  <a:srgbClr val="00F6FF"/>
                </a:solidFill>
              </a:rPr>
              <a:t>0x05</a:t>
            </a:r>
            <a:endParaRPr lang="en-US" sz="2800" dirty="0">
              <a:solidFill>
                <a:srgbClr val="00F6FF"/>
              </a:solidFill>
            </a:endParaRPr>
          </a:p>
        </p:txBody>
      </p:sp>
    </p:spTree>
    <p:extLst>
      <p:ext uri="{BB962C8B-B14F-4D97-AF65-F5344CB8AC3E}">
        <p14:creationId xmlns:p14="http://schemas.microsoft.com/office/powerpoint/2010/main" val="161068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304800" y="914400"/>
            <a:ext cx="9067800" cy="6324600"/>
          </a:xfrm>
        </p:spPr>
        <p:txBody>
          <a:bodyPr>
            <a:normAutofit/>
          </a:bodyPr>
          <a:lstStyle/>
          <a:p>
            <a:r>
              <a:rPr lang="en-US" sz="2800" dirty="0" smtClean="0">
                <a:solidFill>
                  <a:schemeClr val="accent5">
                    <a:lumMod val="60000"/>
                    <a:lumOff val="40000"/>
                  </a:schemeClr>
                </a:solidFill>
              </a:rPr>
              <a:t>Prelim1</a:t>
            </a:r>
            <a:r>
              <a:rPr lang="en-US" sz="2800" dirty="0">
                <a:solidFill>
                  <a:schemeClr val="accent5">
                    <a:lumMod val="60000"/>
                    <a:lumOff val="40000"/>
                  </a:schemeClr>
                </a:solidFill>
              </a:rPr>
              <a:t> </a:t>
            </a:r>
            <a:r>
              <a:rPr lang="en-US" sz="2800" b="1" i="1" dirty="0" smtClean="0">
                <a:solidFill>
                  <a:schemeClr val="accent5">
                    <a:lumMod val="60000"/>
                    <a:lumOff val="40000"/>
                  </a:schemeClr>
                </a:solidFill>
              </a:rPr>
              <a:t>today</a:t>
            </a:r>
            <a:r>
              <a:rPr lang="en-US" sz="2800" dirty="0" smtClean="0">
                <a:solidFill>
                  <a:schemeClr val="accent5">
                    <a:lumMod val="60000"/>
                    <a:lumOff val="40000"/>
                  </a:schemeClr>
                </a:solidFill>
              </a:rPr>
              <a:t>:</a:t>
            </a:r>
            <a:endParaRPr lang="en-US" sz="2800" dirty="0">
              <a:solidFill>
                <a:schemeClr val="accent5">
                  <a:lumMod val="60000"/>
                  <a:lumOff val="40000"/>
                </a:schemeClr>
              </a:solidFill>
            </a:endParaRPr>
          </a:p>
          <a:p>
            <a:pPr marL="573088" lvl="1" indent="-457200">
              <a:buFont typeface="Arial"/>
              <a:buChar char="•"/>
            </a:pPr>
            <a:r>
              <a:rPr lang="en-US" sz="2400" dirty="0" smtClean="0"/>
              <a:t>Time: We </a:t>
            </a:r>
            <a:r>
              <a:rPr lang="en-US" sz="2400" dirty="0"/>
              <a:t>will start at </a:t>
            </a:r>
            <a:r>
              <a:rPr lang="en-US" sz="2400" b="1" dirty="0" smtClean="0">
                <a:solidFill>
                  <a:schemeClr val="accent5">
                    <a:lumMod val="60000"/>
                    <a:lumOff val="40000"/>
                  </a:schemeClr>
                </a:solidFill>
              </a:rPr>
              <a:t>7:30pm </a:t>
            </a:r>
            <a:r>
              <a:rPr lang="en-US" sz="2400" b="1" dirty="0">
                <a:solidFill>
                  <a:schemeClr val="accent5">
                    <a:lumMod val="60000"/>
                    <a:lumOff val="40000"/>
                  </a:schemeClr>
                </a:solidFill>
              </a:rPr>
              <a:t>sharp</a:t>
            </a:r>
            <a:r>
              <a:rPr lang="en-US" sz="2400" dirty="0"/>
              <a:t>, so come </a:t>
            </a:r>
            <a:r>
              <a:rPr lang="en-US" sz="2400" dirty="0" smtClean="0"/>
              <a:t>early</a:t>
            </a:r>
          </a:p>
          <a:p>
            <a:pPr marL="631825" lvl="1" indent="-457200">
              <a:buFont typeface="Arial"/>
              <a:buChar char="•"/>
            </a:pPr>
            <a:r>
              <a:rPr lang="en-US" dirty="0" err="1" smtClean="0"/>
              <a:t>Loc</a:t>
            </a:r>
            <a:r>
              <a:rPr lang="en-US" dirty="0" smtClean="0"/>
              <a:t>: Upson </a:t>
            </a:r>
            <a:r>
              <a:rPr lang="en-US" dirty="0"/>
              <a:t>B17 [a-e]*, Olin 255[f-m]*, Philips 101 [n-z]</a:t>
            </a:r>
            <a:r>
              <a:rPr lang="en-US" dirty="0" smtClean="0"/>
              <a:t>*</a:t>
            </a:r>
          </a:p>
          <a:p>
            <a:pPr marL="573088" lvl="1" indent="-457200">
              <a:buFont typeface="Arial"/>
              <a:buChar char="•"/>
            </a:pPr>
            <a:r>
              <a:rPr lang="en-US" sz="2400" dirty="0">
                <a:solidFill>
                  <a:schemeClr val="accent5">
                    <a:lumMod val="60000"/>
                    <a:lumOff val="40000"/>
                  </a:schemeClr>
                </a:solidFill>
              </a:rPr>
              <a:t>Closed Book</a:t>
            </a:r>
          </a:p>
          <a:p>
            <a:pPr marL="1031875" lvl="2" indent="-457200">
              <a:buFont typeface="Arial"/>
              <a:buChar char="•"/>
            </a:pPr>
            <a:r>
              <a:rPr lang="en-US" sz="2000" dirty="0"/>
              <a:t>Cannot use electronic device or outside </a:t>
            </a:r>
            <a:r>
              <a:rPr lang="en-US" sz="2000" dirty="0" smtClean="0"/>
              <a:t>material</a:t>
            </a:r>
            <a:endParaRPr lang="en-US" dirty="0"/>
          </a:p>
          <a:p>
            <a:pPr marL="573088" lvl="1" indent="-457200">
              <a:buFont typeface="Arial"/>
              <a:buChar char="•"/>
            </a:pPr>
            <a:r>
              <a:rPr lang="en-US" sz="2400" dirty="0"/>
              <a:t>Practice prelims are online in </a:t>
            </a:r>
            <a:r>
              <a:rPr lang="en-US" sz="2400" dirty="0" smtClean="0"/>
              <a:t>CMS</a:t>
            </a:r>
          </a:p>
          <a:p>
            <a:pPr lvl="1" indent="-627062">
              <a:buFont typeface="Arial"/>
              <a:buChar char="•"/>
            </a:pPr>
            <a:r>
              <a:rPr lang="en-US" dirty="0" smtClean="0"/>
              <a:t>Material covered </a:t>
            </a:r>
            <a:r>
              <a:rPr lang="en-US" dirty="0" smtClean="0">
                <a:solidFill>
                  <a:schemeClr val="accent5">
                    <a:lumMod val="60000"/>
                    <a:lumOff val="40000"/>
                  </a:schemeClr>
                </a:solidFill>
              </a:rPr>
              <a:t>everything up to end of last week</a:t>
            </a:r>
          </a:p>
          <a:p>
            <a:pPr marL="1031875" lvl="2" indent="-457200">
              <a:buFont typeface="Arial"/>
              <a:buChar char="•"/>
            </a:pPr>
            <a:r>
              <a:rPr lang="en-US" sz="2000" dirty="0" smtClean="0"/>
              <a:t>Everything up to and including data hazards</a:t>
            </a:r>
          </a:p>
          <a:p>
            <a:pPr marL="1031875" lvl="2" indent="-457200">
              <a:buFont typeface="Arial"/>
              <a:buChar char="•"/>
            </a:pPr>
            <a:r>
              <a:rPr lang="en-US" sz="2000" dirty="0" smtClean="0"/>
              <a:t>Appendix B (logic, gates, FSMs, memory, ALUs) </a:t>
            </a:r>
          </a:p>
          <a:p>
            <a:pPr marL="1031875" lvl="2" indent="-457200">
              <a:buFont typeface="Arial"/>
              <a:buChar char="•"/>
            </a:pPr>
            <a:r>
              <a:rPr lang="en-US" sz="2000" dirty="0" smtClean="0"/>
              <a:t>Chapter 4 (pipelined [and non] MIPS processor with hazards)</a:t>
            </a:r>
          </a:p>
          <a:p>
            <a:pPr marL="1031875" lvl="2" indent="-457200">
              <a:buFont typeface="Arial"/>
              <a:buChar char="•"/>
            </a:pPr>
            <a:r>
              <a:rPr lang="en-US" sz="2000" dirty="0" smtClean="0"/>
              <a:t>Chapters 2 (Numbers / Arithmetic, simple MIPS instructions)</a:t>
            </a:r>
          </a:p>
          <a:p>
            <a:pPr marL="1031875" lvl="2" indent="-457200">
              <a:buFont typeface="Arial"/>
              <a:buChar char="•"/>
            </a:pPr>
            <a:r>
              <a:rPr lang="en-US" sz="2000" dirty="0" smtClean="0"/>
              <a:t>Chapter 1 (Performance)</a:t>
            </a:r>
          </a:p>
          <a:p>
            <a:pPr marL="1031875" lvl="2" indent="-457200">
              <a:buFont typeface="Arial"/>
              <a:buChar char="•"/>
            </a:pPr>
            <a:r>
              <a:rPr lang="en-US" sz="2000" dirty="0" smtClean="0"/>
              <a:t>HW1, Lab0, Lab1, Lab2</a:t>
            </a:r>
          </a:p>
          <a:p>
            <a:endParaRPr lang="en-US" dirty="0"/>
          </a:p>
          <a:p>
            <a:endParaRPr lang="en-US" dirty="0"/>
          </a:p>
        </p:txBody>
      </p:sp>
    </p:spTree>
    <p:extLst>
      <p:ext uri="{BB962C8B-B14F-4D97-AF65-F5344CB8AC3E}">
        <p14:creationId xmlns:p14="http://schemas.microsoft.com/office/powerpoint/2010/main" val="1715621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1</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151650529"/>
              </p:ext>
            </p:extLst>
          </p:nvPr>
        </p:nvGraphicFramePr>
        <p:xfrm>
          <a:off x="228601" y="3613605"/>
          <a:ext cx="8762999" cy="3669389"/>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990601">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38200">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3" name="Line 43"/>
          <p:cNvSpPr>
            <a:spLocks noChangeShapeType="1"/>
          </p:cNvSpPr>
          <p:nvPr>
            <p:custDataLst>
              <p:tags r:id="rId38"/>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39"/>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0"/>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1"/>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9" name="Line 43"/>
          <p:cNvSpPr>
            <a:spLocks noChangeShapeType="1"/>
          </p:cNvSpPr>
          <p:nvPr>
            <p:custDataLst>
              <p:tags r:id="rId42"/>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3"/>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4"/>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5"/>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6"/>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7"/>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48"/>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grpSp>
        <p:nvGrpSpPr>
          <p:cNvPr id="2" name="Group 1"/>
          <p:cNvGrpSpPr/>
          <p:nvPr/>
        </p:nvGrpSpPr>
        <p:grpSpPr>
          <a:xfrm>
            <a:off x="3352800" y="762000"/>
            <a:ext cx="609600" cy="1524000"/>
            <a:chOff x="3352800" y="762000"/>
            <a:chExt cx="609600" cy="1524000"/>
          </a:xfrm>
        </p:grpSpPr>
        <p:sp>
          <p:nvSpPr>
            <p:cNvPr id="132" name="Line 43"/>
            <p:cNvSpPr>
              <a:spLocks noChangeShapeType="1"/>
            </p:cNvSpPr>
            <p:nvPr>
              <p:custDataLst>
                <p:tags r:id="rId51"/>
              </p:custDataLst>
            </p:nvPr>
          </p:nvSpPr>
          <p:spPr bwMode="auto">
            <a:xfrm flipV="1">
              <a:off x="3352800" y="2285999"/>
              <a:ext cx="609600" cy="1"/>
            </a:xfrm>
            <a:prstGeom prst="line">
              <a:avLst/>
            </a:prstGeom>
            <a:noFill/>
            <a:ln w="38100" cap="sq">
              <a:solidFill>
                <a:schemeClr val="bg1"/>
              </a:solidFill>
              <a:prstDash val="solid"/>
              <a:round/>
              <a:headEnd type="none" w="med" len="med"/>
              <a:tailEnd type="arrow" w="sm" len="sm"/>
            </a:ln>
            <a:effectLst/>
          </p:spPr>
          <p:txBody>
            <a:bodyPr wrap="square" anchor="ctr" anchorCtr="1">
              <a:noAutofit/>
            </a:bodyPr>
            <a:lstStyle/>
            <a:p>
              <a:endParaRPr lang="en-US"/>
            </a:p>
          </p:txBody>
        </p:sp>
        <p:sp>
          <p:nvSpPr>
            <p:cNvPr id="138" name="Line 43"/>
            <p:cNvSpPr>
              <a:spLocks noChangeShapeType="1"/>
            </p:cNvSpPr>
            <p:nvPr>
              <p:custDataLst>
                <p:tags r:id="rId52"/>
              </p:custDataLst>
            </p:nvPr>
          </p:nvSpPr>
          <p:spPr bwMode="auto">
            <a:xfrm flipV="1">
              <a:off x="3352800" y="1447800"/>
              <a:ext cx="609600" cy="1"/>
            </a:xfrm>
            <a:prstGeom prst="line">
              <a:avLst/>
            </a:prstGeom>
            <a:noFill/>
            <a:ln w="38100" cap="sq">
              <a:solidFill>
                <a:schemeClr val="bg1"/>
              </a:solidFill>
              <a:prstDash val="solid"/>
              <a:round/>
              <a:headEnd type="oval" w="med" len="med"/>
              <a:tailEnd type="arrow" w="sm" len="sm"/>
            </a:ln>
            <a:effectLst/>
          </p:spPr>
          <p:txBody>
            <a:bodyPr wrap="square" anchor="ctr" anchorCtr="1">
              <a:noAutofit/>
            </a:bodyPr>
            <a:lstStyle/>
            <a:p>
              <a:endParaRPr lang="en-US"/>
            </a:p>
          </p:txBody>
        </p:sp>
        <p:sp>
          <p:nvSpPr>
            <p:cNvPr id="146" name="Line 43"/>
            <p:cNvSpPr>
              <a:spLocks noChangeShapeType="1"/>
            </p:cNvSpPr>
            <p:nvPr>
              <p:custDataLst>
                <p:tags r:id="rId53"/>
              </p:custDataLst>
            </p:nvPr>
          </p:nvSpPr>
          <p:spPr bwMode="auto">
            <a:xfrm flipV="1">
              <a:off x="3352800" y="762000"/>
              <a:ext cx="0" cy="1524000"/>
            </a:xfrm>
            <a:prstGeom prst="line">
              <a:avLst/>
            </a:prstGeom>
            <a:noFill/>
            <a:ln w="38100" cap="sq">
              <a:solidFill>
                <a:schemeClr val="bg1"/>
              </a:solidFill>
              <a:prstDash val="solid"/>
              <a:round/>
              <a:headEnd type="none" w="med" len="med"/>
              <a:tailEnd type="oval" w="med" len="med"/>
            </a:ln>
            <a:effectLst/>
          </p:spPr>
          <p:txBody>
            <a:bodyPr wrap="square" anchor="ctr" anchorCtr="1">
              <a:noAutofit/>
            </a:bodyPr>
            <a:lstStyle/>
            <a:p>
              <a:endParaRPr lang="en-US"/>
            </a:p>
          </p:txBody>
        </p:sp>
      </p:grpSp>
      <p:sp>
        <p:nvSpPr>
          <p:cNvPr id="147" name="Line 43"/>
          <p:cNvSpPr>
            <a:spLocks noChangeShapeType="1"/>
          </p:cNvSpPr>
          <p:nvPr>
            <p:custDataLst>
              <p:tags r:id="rId49"/>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0"/>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0" name="TextBox 79"/>
          <p:cNvSpPr txBox="1"/>
          <p:nvPr/>
        </p:nvSpPr>
        <p:spPr>
          <a:xfrm>
            <a:off x="4534410" y="38862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325985" y="3886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grpSp>
        <p:nvGrpSpPr>
          <p:cNvPr id="3" name="Group 2"/>
          <p:cNvGrpSpPr/>
          <p:nvPr/>
        </p:nvGrpSpPr>
        <p:grpSpPr>
          <a:xfrm>
            <a:off x="2201785" y="3886200"/>
            <a:ext cx="2104769" cy="1346775"/>
            <a:chOff x="2201785" y="3886200"/>
            <a:chExt cx="2104769" cy="1346775"/>
          </a:xfrm>
        </p:grpSpPr>
        <p:sp>
          <p:nvSpPr>
            <p:cNvPr id="77" name="TextBox 76"/>
            <p:cNvSpPr txBox="1"/>
            <p:nvPr/>
          </p:nvSpPr>
          <p:spPr>
            <a:xfrm>
              <a:off x="2201785"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942969"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725785" y="3886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2" name="TextBox 81"/>
            <p:cNvSpPr txBox="1"/>
            <p:nvPr/>
          </p:nvSpPr>
          <p:spPr>
            <a:xfrm>
              <a:off x="3023234"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764418"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grpSp>
      <p:sp>
        <p:nvSpPr>
          <p:cNvPr id="84" name="TextBox 83"/>
          <p:cNvSpPr txBox="1"/>
          <p:nvPr/>
        </p:nvSpPr>
        <p:spPr>
          <a:xfrm>
            <a:off x="4563985" y="4648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5" name="TextBox 84"/>
          <p:cNvSpPr txBox="1"/>
          <p:nvPr/>
        </p:nvSpPr>
        <p:spPr>
          <a:xfrm>
            <a:off x="5355882" y="4648200"/>
            <a:ext cx="535724" cy="584775"/>
          </a:xfrm>
          <a:prstGeom prst="rect">
            <a:avLst/>
          </a:prstGeom>
          <a:noFill/>
        </p:spPr>
        <p:txBody>
          <a:bodyPr wrap="none" rtlCol="0">
            <a:spAutoFit/>
          </a:bodyPr>
          <a:lstStyle/>
          <a:p>
            <a:r>
              <a:rPr lang="en-US" sz="3200" dirty="0">
                <a:solidFill>
                  <a:srgbClr val="00F6FF"/>
                </a:solidFill>
              </a:rPr>
              <a:t>M</a:t>
            </a:r>
          </a:p>
        </p:txBody>
      </p:sp>
      <p:sp>
        <p:nvSpPr>
          <p:cNvPr id="86" name="TextBox 85"/>
          <p:cNvSpPr txBox="1"/>
          <p:nvPr/>
        </p:nvSpPr>
        <p:spPr>
          <a:xfrm>
            <a:off x="6155449" y="46482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cxnSp>
        <p:nvCxnSpPr>
          <p:cNvPr id="87" name="Straight Connector 86"/>
          <p:cNvCxnSpPr>
            <a:endCxn id="84" idx="1"/>
          </p:cNvCxnSpPr>
          <p:nvPr/>
        </p:nvCxnSpPr>
        <p:spPr>
          <a:xfrm>
            <a:off x="4411585" y="4191000"/>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6606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a:xfrm>
            <a:off x="228600" y="76200"/>
            <a:ext cx="8686800" cy="533400"/>
          </a:xfrm>
        </p:spPr>
        <p:txBody>
          <a:bodyPr>
            <a:normAutofit fontScale="90000"/>
          </a:bodyPr>
          <a:lstStyle/>
          <a:p>
            <a:r>
              <a:rPr lang="en-US" dirty="0" smtClean="0"/>
              <a:t>Forwarding </a:t>
            </a:r>
            <a:r>
              <a:rPr lang="en-US" dirty="0" err="1" smtClean="0"/>
              <a:t>Datapath</a:t>
            </a:r>
            <a:r>
              <a:rPr lang="en-US" dirty="0" smtClean="0"/>
              <a:t> 2</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2963514232"/>
              </p:ext>
            </p:extLst>
          </p:nvPr>
        </p:nvGraphicFramePr>
        <p:xfrm>
          <a:off x="228601" y="3830417"/>
          <a:ext cx="8762999" cy="3464365"/>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17783">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8059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900479">
                <a:tc>
                  <a:txBody>
                    <a:bodyPr/>
                    <a:lstStyle/>
                    <a:p>
                      <a:pPr algn="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88" name="TextBox 87"/>
          <p:cNvSpPr txBox="1"/>
          <p:nvPr/>
        </p:nvSpPr>
        <p:spPr>
          <a:xfrm>
            <a:off x="2193049" y="3886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9" name="TextBox 88"/>
          <p:cNvSpPr txBox="1"/>
          <p:nvPr/>
        </p:nvSpPr>
        <p:spPr>
          <a:xfrm>
            <a:off x="2934233" y="3886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0" name="TextBox 89"/>
          <p:cNvSpPr txBox="1"/>
          <p:nvPr/>
        </p:nvSpPr>
        <p:spPr>
          <a:xfrm>
            <a:off x="3717049" y="38862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91" name="TextBox 90"/>
          <p:cNvSpPr txBox="1"/>
          <p:nvPr/>
        </p:nvSpPr>
        <p:spPr>
          <a:xfrm>
            <a:off x="4525674" y="3886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2" name="TextBox 91"/>
          <p:cNvSpPr txBox="1"/>
          <p:nvPr/>
        </p:nvSpPr>
        <p:spPr>
          <a:xfrm>
            <a:off x="5317249" y="3886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93" name="TextBox 92"/>
          <p:cNvSpPr txBox="1"/>
          <p:nvPr/>
        </p:nvSpPr>
        <p:spPr>
          <a:xfrm>
            <a:off x="3014498" y="4648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4" name="TextBox 93"/>
          <p:cNvSpPr txBox="1"/>
          <p:nvPr/>
        </p:nvSpPr>
        <p:spPr>
          <a:xfrm>
            <a:off x="3755682" y="4648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95" name="TextBox 94"/>
          <p:cNvSpPr txBox="1"/>
          <p:nvPr/>
        </p:nvSpPr>
        <p:spPr>
          <a:xfrm>
            <a:off x="3776498" y="5398412"/>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96" name="TextBox 95"/>
          <p:cNvSpPr txBox="1"/>
          <p:nvPr/>
        </p:nvSpPr>
        <p:spPr>
          <a:xfrm>
            <a:off x="6993649" y="5398412"/>
            <a:ext cx="550151" cy="584775"/>
          </a:xfrm>
          <a:prstGeom prst="rect">
            <a:avLst/>
          </a:prstGeom>
          <a:noFill/>
          <a:ln>
            <a:noFill/>
          </a:ln>
        </p:spPr>
        <p:txBody>
          <a:bodyPr wrap="none" rtlCol="0">
            <a:spAutoFit/>
          </a:bodyPr>
          <a:lstStyle/>
          <a:p>
            <a:r>
              <a:rPr lang="en-US" sz="3200" dirty="0">
                <a:solidFill>
                  <a:srgbClr val="00F6FF"/>
                </a:solidFill>
              </a:rPr>
              <a:t>W</a:t>
            </a:r>
          </a:p>
        </p:txBody>
      </p:sp>
      <p:sp>
        <p:nvSpPr>
          <p:cNvPr id="97" name="TextBox 96"/>
          <p:cNvSpPr txBox="1"/>
          <p:nvPr/>
        </p:nvSpPr>
        <p:spPr>
          <a:xfrm>
            <a:off x="4555249" y="4648200"/>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98" name="TextBox 97"/>
          <p:cNvSpPr txBox="1"/>
          <p:nvPr/>
        </p:nvSpPr>
        <p:spPr>
          <a:xfrm>
            <a:off x="5347146" y="4648200"/>
            <a:ext cx="535724" cy="584775"/>
          </a:xfrm>
          <a:prstGeom prst="rect">
            <a:avLst/>
          </a:prstGeom>
          <a:noFill/>
          <a:ln>
            <a:noFill/>
          </a:ln>
        </p:spPr>
        <p:txBody>
          <a:bodyPr wrap="none" rtlCol="0">
            <a:spAutoFit/>
          </a:bodyPr>
          <a:lstStyle/>
          <a:p>
            <a:r>
              <a:rPr lang="en-US" sz="3200" dirty="0">
                <a:solidFill>
                  <a:srgbClr val="00F6FF"/>
                </a:solidFill>
              </a:rPr>
              <a:t>M</a:t>
            </a:r>
          </a:p>
        </p:txBody>
      </p:sp>
      <p:sp>
        <p:nvSpPr>
          <p:cNvPr id="99" name="TextBox 98"/>
          <p:cNvSpPr txBox="1"/>
          <p:nvPr/>
        </p:nvSpPr>
        <p:spPr>
          <a:xfrm>
            <a:off x="6146713" y="4648200"/>
            <a:ext cx="550151" cy="584775"/>
          </a:xfrm>
          <a:prstGeom prst="rect">
            <a:avLst/>
          </a:prstGeom>
          <a:noFill/>
          <a:ln>
            <a:noFill/>
          </a:ln>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0" name="TextBox 99"/>
          <p:cNvSpPr txBox="1"/>
          <p:nvPr/>
        </p:nvSpPr>
        <p:spPr>
          <a:xfrm>
            <a:off x="4555249" y="5398412"/>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1" name="TextBox 100"/>
          <p:cNvSpPr txBox="1"/>
          <p:nvPr/>
        </p:nvSpPr>
        <p:spPr>
          <a:xfrm>
            <a:off x="5393449" y="5398412"/>
            <a:ext cx="569387" cy="584776"/>
          </a:xfrm>
          <a:prstGeom prst="rect">
            <a:avLst/>
          </a:prstGeom>
          <a:noFill/>
          <a:ln>
            <a:noFill/>
          </a:ln>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2" name="TextBox 101"/>
          <p:cNvSpPr txBox="1"/>
          <p:nvPr/>
        </p:nvSpPr>
        <p:spPr>
          <a:xfrm>
            <a:off x="6172200" y="5398412"/>
            <a:ext cx="535724" cy="584775"/>
          </a:xfrm>
          <a:prstGeom prst="rect">
            <a:avLst/>
          </a:prstGeom>
          <a:noFill/>
          <a:ln>
            <a:noFill/>
          </a:ln>
        </p:spPr>
        <p:txBody>
          <a:bodyPr wrap="none" rtlCol="0">
            <a:spAutoFit/>
          </a:bodyPr>
          <a:lstStyle/>
          <a:p>
            <a:r>
              <a:rPr lang="en-US" sz="3200" dirty="0">
                <a:solidFill>
                  <a:srgbClr val="00F6FF"/>
                </a:solidFill>
              </a:rPr>
              <a:t>M</a:t>
            </a:r>
          </a:p>
        </p:txBody>
      </p:sp>
      <p:cxnSp>
        <p:nvCxnSpPr>
          <p:cNvPr id="103" name="Straight Connector 102"/>
          <p:cNvCxnSpPr/>
          <p:nvPr/>
        </p:nvCxnSpPr>
        <p:spPr>
          <a:xfrm>
            <a:off x="4419600" y="4355812"/>
            <a:ext cx="152400" cy="749588"/>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5257800" y="4419599"/>
            <a:ext cx="135649" cy="1295401"/>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4177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7" name="Straight Arrow Connector 286"/>
          <p:cNvCxnSpPr/>
          <p:nvPr>
            <p:custDataLst>
              <p:tags r:id="rId1"/>
            </p:custDataLst>
          </p:nvPr>
        </p:nvCxnSpPr>
        <p:spPr>
          <a:xfrm rot="5400000">
            <a:off x="457200" y="5213806"/>
            <a:ext cx="3200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5" name="Title 304"/>
          <p:cNvSpPr>
            <a:spLocks noGrp="1"/>
          </p:cNvSpPr>
          <p:nvPr>
            <p:ph type="title"/>
            <p:custDataLst>
              <p:tags r:id="rId2"/>
            </p:custDataLst>
          </p:nvPr>
        </p:nvSpPr>
        <p:spPr/>
        <p:txBody>
          <a:bodyPr>
            <a:normAutofit fontScale="90000"/>
          </a:bodyPr>
          <a:lstStyle/>
          <a:p>
            <a:r>
              <a:rPr lang="en-US" dirty="0" smtClean="0"/>
              <a:t>Register File Bypass</a:t>
            </a:r>
            <a:endParaRPr lang="en-US" dirty="0"/>
          </a:p>
        </p:txBody>
      </p:sp>
      <p:graphicFrame>
        <p:nvGraphicFramePr>
          <p:cNvPr id="223" name="Table 222"/>
          <p:cNvGraphicFramePr>
            <a:graphicFrameLocks noGrp="1"/>
          </p:cNvGraphicFramePr>
          <p:nvPr>
            <p:custDataLst>
              <p:tags r:id="rId3"/>
            </p:custDataLst>
            <p:extLst>
              <p:ext uri="{D42A27DB-BD31-4B8C-83A1-F6EECF244321}">
                <p14:modId xmlns:p14="http://schemas.microsoft.com/office/powerpoint/2010/main" val="1743672357"/>
              </p:ext>
            </p:extLst>
          </p:nvPr>
        </p:nvGraphicFramePr>
        <p:xfrm>
          <a:off x="228601" y="3613605"/>
          <a:ext cx="8762999" cy="3117704"/>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805995">
                <a:tc>
                  <a:txBody>
                    <a:bodyPr/>
                    <a:lstStyle/>
                    <a:p>
                      <a:pPr algn="r"/>
                      <a:r>
                        <a:rPr lang="en-US" sz="2400" dirty="0" smtClean="0">
                          <a:solidFill>
                            <a:schemeClr val="bg1"/>
                          </a:solidFill>
                        </a:rPr>
                        <a:t>add </a:t>
                      </a:r>
                      <a:r>
                        <a:rPr lang="en-US" sz="2400" dirty="0" smtClean="0">
                          <a:solidFill>
                            <a:srgbClr val="00F6FF"/>
                          </a:solidFill>
                        </a:rPr>
                        <a:t>r3</a:t>
                      </a:r>
                      <a:r>
                        <a:rPr lang="en-US" sz="2400" dirty="0" smtClean="0">
                          <a:solidFill>
                            <a:schemeClr val="bg1"/>
                          </a:solidFill>
                        </a:rPr>
                        <a:t>, r1, r2</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77394">
                <a:tc>
                  <a:txBody>
                    <a:bodyPr/>
                    <a:lstStyle/>
                    <a:p>
                      <a:pPr algn="r"/>
                      <a:r>
                        <a:rPr lang="en-US" sz="2400" dirty="0" smtClean="0">
                          <a:solidFill>
                            <a:schemeClr val="bg1"/>
                          </a:solidFill>
                        </a:rPr>
                        <a:t>sub r5, </a:t>
                      </a:r>
                      <a:r>
                        <a:rPr lang="en-US" sz="2400" dirty="0" smtClean="0">
                          <a:solidFill>
                            <a:srgbClr val="00F6FF"/>
                          </a:solidFill>
                        </a:rPr>
                        <a:t>r3</a:t>
                      </a:r>
                      <a:r>
                        <a:rPr lang="en-US" sz="2400" dirty="0" smtClean="0">
                          <a:solidFill>
                            <a:schemeClr val="bg1"/>
                          </a:solidFill>
                        </a:rPr>
                        <a:t>, r1</a:t>
                      </a:r>
                      <a:endParaRPr lang="en-US" sz="2400" dirty="0">
                        <a:solidFill>
                          <a:schemeClr val="tx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653594">
                <a:tc>
                  <a:txBody>
                    <a:bodyPr/>
                    <a:lstStyle/>
                    <a:p>
                      <a:pPr algn="r"/>
                      <a:r>
                        <a:rPr lang="en-US" sz="2400" dirty="0" smtClean="0">
                          <a:solidFill>
                            <a:schemeClr val="bg1"/>
                          </a:solidFill>
                        </a:rPr>
                        <a:t>or r6, </a:t>
                      </a:r>
                      <a:r>
                        <a:rPr lang="en-US" sz="2400" dirty="0" smtClean="0">
                          <a:solidFill>
                            <a:srgbClr val="00F6FF"/>
                          </a:solidFill>
                        </a:rPr>
                        <a:t>r3</a:t>
                      </a:r>
                      <a:r>
                        <a:rPr lang="en-US" sz="2400" dirty="0" smtClean="0">
                          <a:solidFill>
                            <a:schemeClr val="bg1"/>
                          </a:solidFill>
                        </a:rPr>
                        <a:t>, r4</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794206">
                <a:tc>
                  <a:txBody>
                    <a:bodyPr/>
                    <a:lstStyle/>
                    <a:p>
                      <a:pPr algn="r"/>
                      <a:r>
                        <a:rPr lang="en-US" sz="2400" dirty="0" smtClean="0">
                          <a:solidFill>
                            <a:schemeClr val="bg1"/>
                          </a:solidFill>
                        </a:rPr>
                        <a:t>add r6, </a:t>
                      </a:r>
                      <a:r>
                        <a:rPr lang="en-US" sz="2400" dirty="0" smtClean="0">
                          <a:solidFill>
                            <a:srgbClr val="00F6FF"/>
                          </a:solidFill>
                        </a:rPr>
                        <a:t>r3</a:t>
                      </a:r>
                      <a:r>
                        <a:rPr lang="en-US" sz="2400" dirty="0" smtClean="0">
                          <a:solidFill>
                            <a:schemeClr val="bg1"/>
                          </a:solidFill>
                        </a:rPr>
                        <a:t>, r8 </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6515">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134" name="Straight Arrow Connector 133"/>
          <p:cNvCxnSpPr/>
          <p:nvPr>
            <p:custDataLst>
              <p:tags r:id="rId4"/>
            </p:custDataLst>
          </p:nvPr>
        </p:nvCxnSpPr>
        <p:spPr>
          <a:xfrm>
            <a:off x="2057407" y="3612018"/>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11"/>
          <p:cNvSpPr txBox="1">
            <a:spLocks noChangeArrowheads="1"/>
          </p:cNvSpPr>
          <p:nvPr>
            <p:custDataLst>
              <p:tags r:id="rId5"/>
            </p:custDataLst>
          </p:nvPr>
        </p:nvSpPr>
        <p:spPr bwMode="auto">
          <a:xfrm rot="16200000">
            <a:off x="76201" y="2209798"/>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Text Box 11"/>
          <p:cNvSpPr txBox="1">
            <a:spLocks noChangeArrowheads="1"/>
          </p:cNvSpPr>
          <p:nvPr>
            <p:custDataLst>
              <p:tags r:id="rId6"/>
            </p:custDataLst>
          </p:nvPr>
        </p:nvSpPr>
        <p:spPr bwMode="auto">
          <a:xfrm rot="16200000">
            <a:off x="1828804" y="2209796"/>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9" name="Line 43"/>
          <p:cNvSpPr>
            <a:spLocks noChangeShapeType="1"/>
          </p:cNvSpPr>
          <p:nvPr>
            <p:custDataLst>
              <p:tags r:id="rId7"/>
            </p:custDataLst>
          </p:nvPr>
        </p:nvSpPr>
        <p:spPr bwMode="auto">
          <a:xfrm>
            <a:off x="2514601" y="25145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0" name="Line 43"/>
          <p:cNvSpPr>
            <a:spLocks noChangeShapeType="1"/>
          </p:cNvSpPr>
          <p:nvPr>
            <p:custDataLst>
              <p:tags r:id="rId8"/>
            </p:custDataLst>
          </p:nvPr>
        </p:nvSpPr>
        <p:spPr bwMode="auto">
          <a:xfrm>
            <a:off x="2514601" y="1676399"/>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1" name="Text Box 11"/>
          <p:cNvSpPr txBox="1">
            <a:spLocks noChangeArrowheads="1"/>
          </p:cNvSpPr>
          <p:nvPr>
            <p:custDataLst>
              <p:tags r:id="rId9"/>
            </p:custDataLst>
          </p:nvPr>
        </p:nvSpPr>
        <p:spPr bwMode="auto">
          <a:xfrm rot="16200000">
            <a:off x="44958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2" name="Line 43"/>
          <p:cNvSpPr>
            <a:spLocks noChangeShapeType="1"/>
          </p:cNvSpPr>
          <p:nvPr>
            <p:custDataLst>
              <p:tags r:id="rId10"/>
            </p:custDataLst>
          </p:nvPr>
        </p:nvSpPr>
        <p:spPr bwMode="auto">
          <a:xfrm flipV="1">
            <a:off x="5257800" y="1981195"/>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Rectangle 19"/>
          <p:cNvSpPr>
            <a:spLocks noChangeArrowheads="1"/>
          </p:cNvSpPr>
          <p:nvPr>
            <p:custDataLst>
              <p:tags r:id="rId11"/>
            </p:custDataLst>
          </p:nvPr>
        </p:nvSpPr>
        <p:spPr bwMode="auto">
          <a:xfrm>
            <a:off x="4419599" y="2209797"/>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4" name="Freeform 63"/>
          <p:cNvSpPr/>
          <p:nvPr>
            <p:custDataLst>
              <p:tags r:id="rId12"/>
            </p:custDataLst>
          </p:nvPr>
        </p:nvSpPr>
        <p:spPr>
          <a:xfrm>
            <a:off x="4800600" y="1295397"/>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Line 43"/>
          <p:cNvSpPr>
            <a:spLocks noChangeShapeType="1"/>
          </p:cNvSpPr>
          <p:nvPr>
            <p:custDataLst>
              <p:tags r:id="rId13"/>
            </p:custDataLst>
          </p:nvPr>
        </p:nvSpPr>
        <p:spPr bwMode="auto">
          <a:xfrm flipV="1">
            <a:off x="4114800" y="2362200"/>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6" name="Line 43"/>
          <p:cNvSpPr>
            <a:spLocks noChangeShapeType="1"/>
          </p:cNvSpPr>
          <p:nvPr>
            <p:custDataLst>
              <p:tags r:id="rId14"/>
            </p:custDataLst>
          </p:nvPr>
        </p:nvSpPr>
        <p:spPr bwMode="auto">
          <a:xfrm>
            <a:off x="3124200" y="3124198"/>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Text Box 11"/>
          <p:cNvSpPr txBox="1">
            <a:spLocks noChangeArrowheads="1"/>
          </p:cNvSpPr>
          <p:nvPr>
            <p:custDataLst>
              <p:tags r:id="rId15"/>
            </p:custDataLst>
          </p:nvPr>
        </p:nvSpPr>
        <p:spPr bwMode="auto">
          <a:xfrm rot="16200000">
            <a:off x="6629402" y="2209793"/>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8" name="Rectangle 4"/>
          <p:cNvSpPr>
            <a:spLocks noChangeArrowheads="1"/>
          </p:cNvSpPr>
          <p:nvPr>
            <p:custDataLst>
              <p:tags r:id="rId16"/>
            </p:custDataLst>
          </p:nvPr>
        </p:nvSpPr>
        <p:spPr bwMode="auto">
          <a:xfrm>
            <a:off x="6248400" y="2438396"/>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9" name="Text Box 11"/>
          <p:cNvSpPr txBox="1">
            <a:spLocks noChangeArrowheads="1"/>
          </p:cNvSpPr>
          <p:nvPr>
            <p:custDataLst>
              <p:tags r:id="rId17"/>
            </p:custDataLst>
          </p:nvPr>
        </p:nvSpPr>
        <p:spPr bwMode="auto">
          <a:xfrm rot="16200000">
            <a:off x="2743202" y="2971797"/>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70" name="Line 43"/>
          <p:cNvSpPr>
            <a:spLocks noChangeShapeType="1"/>
          </p:cNvSpPr>
          <p:nvPr>
            <p:custDataLst>
              <p:tags r:id="rId18"/>
            </p:custDataLst>
          </p:nvPr>
        </p:nvSpPr>
        <p:spPr bwMode="auto">
          <a:xfrm flipV="1">
            <a:off x="4114800" y="1523992"/>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19"/>
            </p:custDataLst>
          </p:nvPr>
        </p:nvSpPr>
        <p:spPr bwMode="auto">
          <a:xfrm>
            <a:off x="4648200" y="2590797"/>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72" name="Line 43"/>
          <p:cNvSpPr>
            <a:spLocks noChangeShapeType="1"/>
          </p:cNvSpPr>
          <p:nvPr>
            <p:custDataLst>
              <p:tags r:id="rId20"/>
            </p:custDataLst>
          </p:nvPr>
        </p:nvSpPr>
        <p:spPr bwMode="auto">
          <a:xfrm flipV="1">
            <a:off x="5791200" y="1981196"/>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Line 43"/>
          <p:cNvSpPr>
            <a:spLocks noChangeShapeType="1"/>
          </p:cNvSpPr>
          <p:nvPr>
            <p:custDataLst>
              <p:tags r:id="rId21"/>
            </p:custDataLst>
          </p:nvPr>
        </p:nvSpPr>
        <p:spPr bwMode="auto">
          <a:xfrm flipV="1">
            <a:off x="5791200" y="2971797"/>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4" name="Line 43"/>
          <p:cNvSpPr>
            <a:spLocks noChangeShapeType="1"/>
          </p:cNvSpPr>
          <p:nvPr>
            <p:custDataLst>
              <p:tags r:id="rId22"/>
            </p:custDataLst>
          </p:nvPr>
        </p:nvSpPr>
        <p:spPr bwMode="auto">
          <a:xfrm flipV="1">
            <a:off x="7086600" y="2971797"/>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5" name="Line 43"/>
          <p:cNvSpPr>
            <a:spLocks noChangeShapeType="1"/>
          </p:cNvSpPr>
          <p:nvPr>
            <p:custDataLst>
              <p:tags r:id="rId23"/>
            </p:custDataLst>
          </p:nvPr>
        </p:nvSpPr>
        <p:spPr bwMode="auto">
          <a:xfrm flipV="1">
            <a:off x="7924801" y="29717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6" name="Line 43"/>
          <p:cNvSpPr>
            <a:spLocks noChangeShapeType="1"/>
          </p:cNvSpPr>
          <p:nvPr>
            <p:custDataLst>
              <p:tags r:id="rId24"/>
            </p:custDataLst>
          </p:nvPr>
        </p:nvSpPr>
        <p:spPr bwMode="auto">
          <a:xfrm flipV="1">
            <a:off x="7924801" y="1981197"/>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11" name="Text Box 11"/>
          <p:cNvSpPr txBox="1">
            <a:spLocks noChangeArrowheads="1"/>
          </p:cNvSpPr>
          <p:nvPr>
            <p:custDataLst>
              <p:tags r:id="rId25"/>
            </p:custDataLst>
          </p:nvPr>
        </p:nvSpPr>
        <p:spPr bwMode="auto">
          <a:xfrm rot="16200000">
            <a:off x="2743202" y="2362198"/>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6"/>
            </p:custDataLst>
          </p:nvPr>
        </p:nvSpPr>
        <p:spPr bwMode="auto">
          <a:xfrm rot="16200000">
            <a:off x="2743201" y="1523996"/>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Text Box 11"/>
          <p:cNvSpPr txBox="1">
            <a:spLocks noChangeArrowheads="1"/>
          </p:cNvSpPr>
          <p:nvPr>
            <p:custDataLst>
              <p:tags r:id="rId27"/>
            </p:custDataLst>
          </p:nvPr>
        </p:nvSpPr>
        <p:spPr bwMode="auto">
          <a:xfrm rot="16200000">
            <a:off x="5410204" y="2819397"/>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8" name="Text Box 11"/>
          <p:cNvSpPr txBox="1">
            <a:spLocks noChangeArrowheads="1"/>
          </p:cNvSpPr>
          <p:nvPr>
            <p:custDataLst>
              <p:tags r:id="rId28"/>
            </p:custDataLst>
          </p:nvPr>
        </p:nvSpPr>
        <p:spPr bwMode="auto">
          <a:xfrm rot="16200000">
            <a:off x="5410199"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9" name="Text Box 11"/>
          <p:cNvSpPr txBox="1">
            <a:spLocks noChangeArrowheads="1"/>
          </p:cNvSpPr>
          <p:nvPr>
            <p:custDataLst>
              <p:tags r:id="rId29"/>
            </p:custDataLst>
          </p:nvPr>
        </p:nvSpPr>
        <p:spPr bwMode="auto">
          <a:xfrm rot="16200000">
            <a:off x="7543801" y="2819396"/>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0" name="Text Box 11"/>
          <p:cNvSpPr txBox="1">
            <a:spLocks noChangeArrowheads="1"/>
          </p:cNvSpPr>
          <p:nvPr>
            <p:custDataLst>
              <p:tags r:id="rId30"/>
            </p:custDataLst>
          </p:nvPr>
        </p:nvSpPr>
        <p:spPr bwMode="auto">
          <a:xfrm rot="16200000">
            <a:off x="7543800" y="1828795"/>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21" name="Line 43"/>
          <p:cNvSpPr>
            <a:spLocks noChangeShapeType="1"/>
          </p:cNvSpPr>
          <p:nvPr>
            <p:custDataLst>
              <p:tags r:id="rId31"/>
            </p:custDataLst>
          </p:nvPr>
        </p:nvSpPr>
        <p:spPr bwMode="auto">
          <a:xfrm>
            <a:off x="6629400" y="1981197"/>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22" name="Rectangle 4"/>
          <p:cNvSpPr>
            <a:spLocks noChangeArrowheads="1"/>
          </p:cNvSpPr>
          <p:nvPr>
            <p:custDataLst>
              <p:tags r:id="rId32"/>
            </p:custDataLst>
          </p:nvPr>
        </p:nvSpPr>
        <p:spPr bwMode="auto">
          <a:xfrm>
            <a:off x="152400" y="2133597"/>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23" name="Rectangle 19"/>
          <p:cNvSpPr>
            <a:spLocks noChangeArrowheads="1"/>
          </p:cNvSpPr>
          <p:nvPr>
            <p:custDataLst>
              <p:tags r:id="rId33"/>
            </p:custDataLst>
          </p:nvPr>
        </p:nvSpPr>
        <p:spPr bwMode="auto">
          <a:xfrm>
            <a:off x="8229601" y="1828797"/>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4" name="Group 110"/>
          <p:cNvGrpSpPr/>
          <p:nvPr>
            <p:custDataLst>
              <p:tags r:id="rId34"/>
            </p:custDataLst>
          </p:nvPr>
        </p:nvGrpSpPr>
        <p:grpSpPr>
          <a:xfrm>
            <a:off x="1752600" y="1447799"/>
            <a:ext cx="762001" cy="1295400"/>
            <a:chOff x="2590798" y="914401"/>
            <a:chExt cx="762001" cy="1295400"/>
          </a:xfrm>
          <a:solidFill>
            <a:schemeClr val="bg2"/>
          </a:solidFill>
        </p:grpSpPr>
        <p:sp>
          <p:nvSpPr>
            <p:cNvPr id="125"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6" name="TextBox 125"/>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7" name="TextBox 126"/>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8" name="TextBox 127"/>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9" name="Rectangle 19"/>
          <p:cNvSpPr>
            <a:spLocks noChangeArrowheads="1"/>
          </p:cNvSpPr>
          <p:nvPr>
            <p:custDataLst>
              <p:tags r:id="rId35"/>
            </p:custDataLst>
          </p:nvPr>
        </p:nvSpPr>
        <p:spPr bwMode="auto">
          <a:xfrm>
            <a:off x="3962400" y="1981200"/>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0" name="Rectangle 19"/>
          <p:cNvSpPr>
            <a:spLocks noChangeArrowheads="1"/>
          </p:cNvSpPr>
          <p:nvPr>
            <p:custDataLst>
              <p:tags r:id="rId36"/>
            </p:custDataLst>
          </p:nvPr>
        </p:nvSpPr>
        <p:spPr bwMode="auto">
          <a:xfrm>
            <a:off x="3962400" y="11430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31" name="Line 43"/>
          <p:cNvSpPr>
            <a:spLocks noChangeShapeType="1"/>
          </p:cNvSpPr>
          <p:nvPr>
            <p:custDataLst>
              <p:tags r:id="rId37"/>
            </p:custDataLst>
          </p:nvPr>
        </p:nvSpPr>
        <p:spPr bwMode="auto">
          <a:xfrm flipV="1">
            <a:off x="3124200" y="1676400"/>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2" name="Line 43"/>
          <p:cNvSpPr>
            <a:spLocks noChangeShapeType="1"/>
          </p:cNvSpPr>
          <p:nvPr>
            <p:custDataLst>
              <p:tags r:id="rId38"/>
            </p:custDataLst>
          </p:nvPr>
        </p:nvSpPr>
        <p:spPr bwMode="auto">
          <a:xfrm flipV="1">
            <a:off x="3352800" y="2285999"/>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3" name="Line 43"/>
          <p:cNvSpPr>
            <a:spLocks noChangeShapeType="1"/>
          </p:cNvSpPr>
          <p:nvPr>
            <p:custDataLst>
              <p:tags r:id="rId39"/>
            </p:custDataLst>
          </p:nvPr>
        </p:nvSpPr>
        <p:spPr bwMode="auto">
          <a:xfrm flipV="1">
            <a:off x="3581400" y="2057399"/>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0"/>
            </p:custDataLst>
          </p:nvPr>
        </p:nvSpPr>
        <p:spPr bwMode="auto">
          <a:xfrm>
            <a:off x="3124200" y="2514598"/>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6" name="Line 43"/>
          <p:cNvSpPr>
            <a:spLocks noChangeShapeType="1"/>
          </p:cNvSpPr>
          <p:nvPr>
            <p:custDataLst>
              <p:tags r:id="rId41"/>
            </p:custDataLst>
          </p:nvPr>
        </p:nvSpPr>
        <p:spPr bwMode="auto">
          <a:xfrm flipH="1" flipV="1">
            <a:off x="3581400" y="914400"/>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2"/>
            </p:custDataLst>
          </p:nvPr>
        </p:nvSpPr>
        <p:spPr bwMode="auto">
          <a:xfrm flipH="1">
            <a:off x="6096000" y="914400"/>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8" name="Line 43"/>
          <p:cNvSpPr>
            <a:spLocks noChangeShapeType="1"/>
          </p:cNvSpPr>
          <p:nvPr>
            <p:custDataLst>
              <p:tags r:id="rId43"/>
            </p:custDataLst>
          </p:nvPr>
        </p:nvSpPr>
        <p:spPr bwMode="auto">
          <a:xfrm flipV="1">
            <a:off x="3352800" y="1447800"/>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4"/>
            </p:custDataLst>
          </p:nvPr>
        </p:nvSpPr>
        <p:spPr bwMode="auto">
          <a:xfrm flipH="1" flipV="1">
            <a:off x="3352800" y="1600200"/>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0" name="Line 43"/>
          <p:cNvSpPr>
            <a:spLocks noChangeShapeType="1"/>
          </p:cNvSpPr>
          <p:nvPr>
            <p:custDataLst>
              <p:tags r:id="rId45"/>
            </p:custDataLst>
          </p:nvPr>
        </p:nvSpPr>
        <p:spPr bwMode="auto">
          <a:xfrm flipH="1" flipV="1">
            <a:off x="3581400" y="1219200"/>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41" name="Line 43"/>
          <p:cNvSpPr>
            <a:spLocks noChangeShapeType="1"/>
          </p:cNvSpPr>
          <p:nvPr>
            <p:custDataLst>
              <p:tags r:id="rId46"/>
            </p:custDataLst>
          </p:nvPr>
        </p:nvSpPr>
        <p:spPr bwMode="auto">
          <a:xfrm flipV="1">
            <a:off x="3581400" y="914398"/>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42" name="Line 43"/>
          <p:cNvSpPr>
            <a:spLocks noChangeShapeType="1"/>
          </p:cNvSpPr>
          <p:nvPr>
            <p:custDataLst>
              <p:tags r:id="rId47"/>
            </p:custDataLst>
          </p:nvPr>
        </p:nvSpPr>
        <p:spPr bwMode="auto">
          <a:xfrm flipV="1">
            <a:off x="3581400" y="1219200"/>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43" name="Line 43"/>
          <p:cNvSpPr>
            <a:spLocks noChangeShapeType="1"/>
          </p:cNvSpPr>
          <p:nvPr>
            <p:custDataLst>
              <p:tags r:id="rId48"/>
            </p:custDataLst>
          </p:nvPr>
        </p:nvSpPr>
        <p:spPr bwMode="auto">
          <a:xfrm>
            <a:off x="8458201" y="2514597"/>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49"/>
            </p:custDataLst>
          </p:nvPr>
        </p:nvSpPr>
        <p:spPr bwMode="auto">
          <a:xfrm>
            <a:off x="8839200" y="762000"/>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5" name="Line 43"/>
          <p:cNvSpPr>
            <a:spLocks noChangeShapeType="1"/>
          </p:cNvSpPr>
          <p:nvPr>
            <p:custDataLst>
              <p:tags r:id="rId50"/>
            </p:custDataLst>
          </p:nvPr>
        </p:nvSpPr>
        <p:spPr bwMode="auto">
          <a:xfrm flipH="1" flipV="1">
            <a:off x="1523999" y="762000"/>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6" name="Line 43"/>
          <p:cNvSpPr>
            <a:spLocks noChangeShapeType="1"/>
          </p:cNvSpPr>
          <p:nvPr>
            <p:custDataLst>
              <p:tags r:id="rId51"/>
            </p:custDataLst>
          </p:nvPr>
        </p:nvSpPr>
        <p:spPr bwMode="auto">
          <a:xfrm flipV="1">
            <a:off x="3352800" y="762000"/>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7" name="Line 43"/>
          <p:cNvSpPr>
            <a:spLocks noChangeShapeType="1"/>
          </p:cNvSpPr>
          <p:nvPr>
            <p:custDataLst>
              <p:tags r:id="rId52"/>
            </p:custDataLst>
          </p:nvPr>
        </p:nvSpPr>
        <p:spPr bwMode="auto">
          <a:xfrm flipH="1">
            <a:off x="1524000" y="762000"/>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8" name="Line 43"/>
          <p:cNvSpPr>
            <a:spLocks noChangeShapeType="1"/>
          </p:cNvSpPr>
          <p:nvPr>
            <p:custDataLst>
              <p:tags r:id="rId53"/>
            </p:custDataLst>
          </p:nvPr>
        </p:nvSpPr>
        <p:spPr bwMode="auto">
          <a:xfrm>
            <a:off x="1524000" y="2057400"/>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7" name="TextBox 76"/>
          <p:cNvSpPr txBox="1"/>
          <p:nvPr/>
        </p:nvSpPr>
        <p:spPr>
          <a:xfrm>
            <a:off x="2133600" y="38100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78" name="TextBox 77"/>
          <p:cNvSpPr txBox="1"/>
          <p:nvPr/>
        </p:nvSpPr>
        <p:spPr>
          <a:xfrm>
            <a:off x="2874784" y="38100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79" name="TextBox 78"/>
          <p:cNvSpPr txBox="1"/>
          <p:nvPr/>
        </p:nvSpPr>
        <p:spPr>
          <a:xfrm>
            <a:off x="3657600" y="3810000"/>
            <a:ext cx="562975" cy="584775"/>
          </a:xfrm>
          <a:prstGeom prst="rect">
            <a:avLst/>
          </a:prstGeom>
          <a:noFill/>
        </p:spPr>
        <p:txBody>
          <a:bodyPr wrap="none" rtlCol="0">
            <a:spAutoFit/>
          </a:bodyPr>
          <a:lstStyle/>
          <a:p>
            <a:r>
              <a:rPr lang="en-US" sz="3200" dirty="0" smtClean="0">
                <a:solidFill>
                  <a:srgbClr val="FF0000"/>
                </a:solidFill>
              </a:rPr>
              <a:t>Ex</a:t>
            </a:r>
            <a:endParaRPr lang="en-US" sz="3200" dirty="0">
              <a:solidFill>
                <a:srgbClr val="FF0000"/>
              </a:solidFill>
            </a:endParaRPr>
          </a:p>
        </p:txBody>
      </p:sp>
      <p:sp>
        <p:nvSpPr>
          <p:cNvPr id="80" name="TextBox 79"/>
          <p:cNvSpPr txBox="1"/>
          <p:nvPr/>
        </p:nvSpPr>
        <p:spPr>
          <a:xfrm>
            <a:off x="4466225" y="3810000"/>
            <a:ext cx="535724" cy="584775"/>
          </a:xfrm>
          <a:prstGeom prst="rect">
            <a:avLst/>
          </a:prstGeom>
          <a:noFill/>
        </p:spPr>
        <p:txBody>
          <a:bodyPr wrap="none" rtlCol="0">
            <a:spAutoFit/>
          </a:bodyPr>
          <a:lstStyle/>
          <a:p>
            <a:r>
              <a:rPr lang="en-US" sz="3200" dirty="0">
                <a:solidFill>
                  <a:srgbClr val="00F6FF"/>
                </a:solidFill>
              </a:rPr>
              <a:t>M</a:t>
            </a:r>
          </a:p>
        </p:txBody>
      </p:sp>
      <p:sp>
        <p:nvSpPr>
          <p:cNvPr id="81" name="TextBox 80"/>
          <p:cNvSpPr txBox="1"/>
          <p:nvPr/>
        </p:nvSpPr>
        <p:spPr>
          <a:xfrm>
            <a:off x="5257800" y="38100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82" name="TextBox 81"/>
          <p:cNvSpPr txBox="1"/>
          <p:nvPr/>
        </p:nvSpPr>
        <p:spPr>
          <a:xfrm>
            <a:off x="2955049" y="44196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3" name="TextBox 82"/>
          <p:cNvSpPr txBox="1"/>
          <p:nvPr/>
        </p:nvSpPr>
        <p:spPr>
          <a:xfrm>
            <a:off x="3696233" y="44196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84" name="TextBox 83"/>
          <p:cNvSpPr txBox="1"/>
          <p:nvPr/>
        </p:nvSpPr>
        <p:spPr>
          <a:xfrm>
            <a:off x="3717049" y="50292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85" name="TextBox 84"/>
          <p:cNvSpPr txBox="1"/>
          <p:nvPr/>
        </p:nvSpPr>
        <p:spPr>
          <a:xfrm>
            <a:off x="6934200" y="5029200"/>
            <a:ext cx="550151" cy="584775"/>
          </a:xfrm>
          <a:prstGeom prst="rect">
            <a:avLst/>
          </a:prstGeom>
          <a:noFill/>
        </p:spPr>
        <p:txBody>
          <a:bodyPr wrap="none" rtlCol="0">
            <a:spAutoFit/>
          </a:bodyPr>
          <a:lstStyle/>
          <a:p>
            <a:r>
              <a:rPr lang="en-US" sz="3200" dirty="0">
                <a:solidFill>
                  <a:srgbClr val="00F6FF"/>
                </a:solidFill>
              </a:rPr>
              <a:t>W</a:t>
            </a:r>
          </a:p>
        </p:txBody>
      </p:sp>
      <p:sp>
        <p:nvSpPr>
          <p:cNvPr id="86" name="TextBox 85"/>
          <p:cNvSpPr txBox="1"/>
          <p:nvPr/>
        </p:nvSpPr>
        <p:spPr>
          <a:xfrm>
            <a:off x="4495800" y="44196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87" name="TextBox 86"/>
          <p:cNvSpPr txBox="1"/>
          <p:nvPr/>
        </p:nvSpPr>
        <p:spPr>
          <a:xfrm>
            <a:off x="5287697" y="4419600"/>
            <a:ext cx="535724" cy="584775"/>
          </a:xfrm>
          <a:prstGeom prst="rect">
            <a:avLst/>
          </a:prstGeom>
          <a:noFill/>
        </p:spPr>
        <p:txBody>
          <a:bodyPr wrap="none" rtlCol="0">
            <a:spAutoFit/>
          </a:bodyPr>
          <a:lstStyle/>
          <a:p>
            <a:r>
              <a:rPr lang="en-US" sz="3200" dirty="0">
                <a:solidFill>
                  <a:srgbClr val="00F6FF"/>
                </a:solidFill>
              </a:rPr>
              <a:t>M</a:t>
            </a:r>
          </a:p>
        </p:txBody>
      </p:sp>
      <p:sp>
        <p:nvSpPr>
          <p:cNvPr id="105" name="TextBox 104"/>
          <p:cNvSpPr txBox="1"/>
          <p:nvPr/>
        </p:nvSpPr>
        <p:spPr>
          <a:xfrm>
            <a:off x="6087264" y="4419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6" name="TextBox 105"/>
          <p:cNvSpPr txBox="1"/>
          <p:nvPr/>
        </p:nvSpPr>
        <p:spPr>
          <a:xfrm>
            <a:off x="4495800" y="5029200"/>
            <a:ext cx="542136" cy="584775"/>
          </a:xfrm>
          <a:prstGeom prst="rect">
            <a:avLst/>
          </a:prstGeom>
          <a:noFill/>
        </p:spPr>
        <p:txBody>
          <a:bodyPr wrap="none" rtlCol="0">
            <a:spAutoFit/>
          </a:bodyPr>
          <a:lstStyle/>
          <a:p>
            <a:r>
              <a:rPr lang="en-US" sz="3200" dirty="0" smtClean="0">
                <a:solidFill>
                  <a:srgbClr val="FF0000"/>
                </a:solidFill>
              </a:rPr>
              <a:t>ID</a:t>
            </a:r>
            <a:endParaRPr lang="en-US" sz="3200" dirty="0">
              <a:solidFill>
                <a:srgbClr val="FF0000"/>
              </a:solidFill>
            </a:endParaRPr>
          </a:p>
        </p:txBody>
      </p:sp>
      <p:sp>
        <p:nvSpPr>
          <p:cNvPr id="107" name="TextBox 106"/>
          <p:cNvSpPr txBox="1"/>
          <p:nvPr/>
        </p:nvSpPr>
        <p:spPr>
          <a:xfrm>
            <a:off x="5334000" y="50292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12751" y="5029200"/>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4551184" y="5638800"/>
            <a:ext cx="478016" cy="584775"/>
          </a:xfrm>
          <a:prstGeom prst="rect">
            <a:avLst/>
          </a:prstGeom>
          <a:noFill/>
        </p:spPr>
        <p:txBody>
          <a:bodyPr wrap="none" rtlCol="0">
            <a:spAutoFit/>
          </a:bodyPr>
          <a:lstStyle/>
          <a:p>
            <a:r>
              <a:rPr lang="en-US" sz="3200" dirty="0" smtClean="0">
                <a:solidFill>
                  <a:srgbClr val="FF0000"/>
                </a:solidFill>
              </a:rPr>
              <a:t>IF</a:t>
            </a:r>
            <a:endParaRPr lang="en-US" sz="3200" dirty="0">
              <a:solidFill>
                <a:srgbClr val="FF0000"/>
              </a:solidFill>
            </a:endParaRPr>
          </a:p>
        </p:txBody>
      </p:sp>
      <p:sp>
        <p:nvSpPr>
          <p:cNvPr id="110" name="TextBox 109"/>
          <p:cNvSpPr txBox="1"/>
          <p:nvPr/>
        </p:nvSpPr>
        <p:spPr>
          <a:xfrm>
            <a:off x="5374957" y="5638800"/>
            <a:ext cx="542136" cy="584775"/>
          </a:xfrm>
          <a:prstGeom prst="rect">
            <a:avLst/>
          </a:prstGeom>
          <a:noFill/>
        </p:spPr>
        <p:txBody>
          <a:bodyPr wrap="none" rtlCol="0">
            <a:spAutoFit/>
          </a:bodyPr>
          <a:lstStyle/>
          <a:p>
            <a:r>
              <a:rPr lang="en-US" sz="3200" dirty="0" smtClean="0">
                <a:solidFill>
                  <a:srgbClr val="00F6FF"/>
                </a:solidFill>
              </a:rPr>
              <a:t>ID</a:t>
            </a:r>
            <a:endParaRPr lang="en-US" sz="3200" dirty="0">
              <a:solidFill>
                <a:srgbClr val="00F6FF"/>
              </a:solidFill>
            </a:endParaRPr>
          </a:p>
        </p:txBody>
      </p:sp>
      <p:sp>
        <p:nvSpPr>
          <p:cNvPr id="112" name="TextBox 111"/>
          <p:cNvSpPr txBox="1"/>
          <p:nvPr/>
        </p:nvSpPr>
        <p:spPr>
          <a:xfrm>
            <a:off x="6157773" y="5638800"/>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cxnSp>
        <p:nvCxnSpPr>
          <p:cNvPr id="113" name="Straight Connector 112"/>
          <p:cNvCxnSpPr>
            <a:stCxn id="80" idx="1"/>
            <a:endCxn id="86" idx="1"/>
          </p:cNvCxnSpPr>
          <p:nvPr/>
        </p:nvCxnSpPr>
        <p:spPr>
          <a:xfrm>
            <a:off x="4466225" y="4102388"/>
            <a:ext cx="29575" cy="6096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81" idx="1"/>
            <a:endCxn id="107" idx="1"/>
          </p:cNvCxnSpPr>
          <p:nvPr/>
        </p:nvCxnSpPr>
        <p:spPr>
          <a:xfrm>
            <a:off x="5257800" y="4102388"/>
            <a:ext cx="76200" cy="1219200"/>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5388548" y="4343400"/>
            <a:ext cx="478852" cy="230832"/>
            <a:chOff x="5334000" y="2131368"/>
            <a:chExt cx="478852" cy="230832"/>
          </a:xfrm>
        </p:grpSpPr>
        <p:sp>
          <p:nvSpPr>
            <p:cNvPr id="149" name="Rectangle 148"/>
            <p:cNvSpPr/>
            <p:nvPr/>
          </p:nvSpPr>
          <p:spPr>
            <a:xfrm>
              <a:off x="5334000" y="21313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562600" y="21313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150"/>
          <p:cNvGrpSpPr/>
          <p:nvPr/>
        </p:nvGrpSpPr>
        <p:grpSpPr>
          <a:xfrm>
            <a:off x="5388548" y="6172200"/>
            <a:ext cx="478852" cy="230832"/>
            <a:chOff x="5334000" y="5636568"/>
            <a:chExt cx="478852" cy="230832"/>
          </a:xfrm>
        </p:grpSpPr>
        <p:sp>
          <p:nvSpPr>
            <p:cNvPr id="152" name="Rectangle 151"/>
            <p:cNvSpPr/>
            <p:nvPr/>
          </p:nvSpPr>
          <p:spPr>
            <a:xfrm>
              <a:off x="5334000" y="5636568"/>
              <a:ext cx="250252" cy="2308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562600" y="5636568"/>
              <a:ext cx="250252" cy="230832"/>
            </a:xfrm>
            <a:prstGeom prst="rect">
              <a:avLst/>
            </a:prstGeom>
            <a:pattFill prst="wdUpDiag">
              <a:fgClr>
                <a:schemeClr val="accent1"/>
              </a:fgClr>
              <a:bgClr>
                <a:schemeClr val="bg2"/>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extBox 153"/>
          <p:cNvSpPr txBox="1"/>
          <p:nvPr/>
        </p:nvSpPr>
        <p:spPr>
          <a:xfrm>
            <a:off x="6995973" y="5638800"/>
            <a:ext cx="535724" cy="584775"/>
          </a:xfrm>
          <a:prstGeom prst="rect">
            <a:avLst/>
          </a:prstGeom>
          <a:noFill/>
        </p:spPr>
        <p:txBody>
          <a:bodyPr wrap="none" rtlCol="0">
            <a:spAutoFit/>
          </a:bodyPr>
          <a:lstStyle/>
          <a:p>
            <a:r>
              <a:rPr lang="en-US" sz="3200" dirty="0" smtClean="0">
                <a:solidFill>
                  <a:srgbClr val="00F6FF"/>
                </a:solidFill>
              </a:rPr>
              <a:t>M</a:t>
            </a:r>
            <a:endParaRPr lang="en-US" sz="3200" dirty="0">
              <a:solidFill>
                <a:srgbClr val="00F6FF"/>
              </a:solidFill>
            </a:endParaRPr>
          </a:p>
        </p:txBody>
      </p:sp>
      <p:sp>
        <p:nvSpPr>
          <p:cNvPr id="155" name="TextBox 154"/>
          <p:cNvSpPr txBox="1"/>
          <p:nvPr/>
        </p:nvSpPr>
        <p:spPr>
          <a:xfrm>
            <a:off x="7755649" y="5638800"/>
            <a:ext cx="550151" cy="584775"/>
          </a:xfrm>
          <a:prstGeom prst="rect">
            <a:avLst/>
          </a:prstGeom>
          <a:noFill/>
        </p:spPr>
        <p:txBody>
          <a:bodyPr wrap="none" rtlCol="0">
            <a:spAutoFit/>
          </a:bodyPr>
          <a:lstStyle/>
          <a:p>
            <a:r>
              <a:rPr lang="en-US" sz="3200" dirty="0">
                <a:solidFill>
                  <a:srgbClr val="00F6FF"/>
                </a:solidFill>
              </a:rPr>
              <a:t>W</a:t>
            </a:r>
          </a:p>
        </p:txBody>
      </p:sp>
    </p:spTree>
    <p:extLst>
      <p:ext uri="{BB962C8B-B14F-4D97-AF65-F5344CB8AC3E}">
        <p14:creationId xmlns:p14="http://schemas.microsoft.com/office/powerpoint/2010/main" val="6007042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itle 304"/>
          <p:cNvSpPr>
            <a:spLocks noGrp="1"/>
          </p:cNvSpPr>
          <p:nvPr>
            <p:ph type="title"/>
            <p:custDataLst>
              <p:tags r:id="rId1"/>
            </p:custDataLst>
          </p:nvPr>
        </p:nvSpPr>
        <p:spPr>
          <a:xfrm>
            <a:off x="228600" y="0"/>
            <a:ext cx="8686800" cy="533400"/>
          </a:xfrm>
        </p:spPr>
        <p:txBody>
          <a:bodyPr>
            <a:normAutofit fontScale="90000"/>
          </a:bodyPr>
          <a:lstStyle/>
          <a:p>
            <a:r>
              <a:rPr lang="en-US" dirty="0" smtClean="0"/>
              <a:t>Memory Load Data Hazard</a:t>
            </a:r>
            <a:endParaRPr lang="en-US" dirty="0"/>
          </a:p>
        </p:txBody>
      </p:sp>
      <p:sp>
        <p:nvSpPr>
          <p:cNvPr id="53" name="Text Box 11"/>
          <p:cNvSpPr txBox="1">
            <a:spLocks noChangeArrowheads="1"/>
          </p:cNvSpPr>
          <p:nvPr>
            <p:custDataLst>
              <p:tags r:id="rId2"/>
            </p:custDataLst>
          </p:nvPr>
        </p:nvSpPr>
        <p:spPr bwMode="auto">
          <a:xfrm rot="16200000">
            <a:off x="76201" y="2133597"/>
            <a:ext cx="2286004" cy="304800"/>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4" name="Text Box 11"/>
          <p:cNvSpPr txBox="1">
            <a:spLocks noChangeArrowheads="1"/>
          </p:cNvSpPr>
          <p:nvPr>
            <p:custDataLst>
              <p:tags r:id="rId3"/>
            </p:custDataLst>
          </p:nvPr>
        </p:nvSpPr>
        <p:spPr bwMode="auto">
          <a:xfrm rot="16200000">
            <a:off x="1828804" y="2133595"/>
            <a:ext cx="2286004" cy="304804"/>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5" name="Line 43"/>
          <p:cNvSpPr>
            <a:spLocks noChangeShapeType="1"/>
          </p:cNvSpPr>
          <p:nvPr>
            <p:custDataLst>
              <p:tags r:id="rId4"/>
            </p:custDataLst>
          </p:nvPr>
        </p:nvSpPr>
        <p:spPr bwMode="auto">
          <a:xfrm>
            <a:off x="2514601" y="24383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6" name="Line 43"/>
          <p:cNvSpPr>
            <a:spLocks noChangeShapeType="1"/>
          </p:cNvSpPr>
          <p:nvPr>
            <p:custDataLst>
              <p:tags r:id="rId5"/>
            </p:custDataLst>
          </p:nvPr>
        </p:nvSpPr>
        <p:spPr bwMode="auto">
          <a:xfrm>
            <a:off x="2514601" y="1600198"/>
            <a:ext cx="3048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7" name="Text Box 11"/>
          <p:cNvSpPr txBox="1">
            <a:spLocks noChangeArrowheads="1"/>
          </p:cNvSpPr>
          <p:nvPr>
            <p:custDataLst>
              <p:tags r:id="rId6"/>
            </p:custDataLst>
          </p:nvPr>
        </p:nvSpPr>
        <p:spPr bwMode="auto">
          <a:xfrm rot="16200000">
            <a:off x="44958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58" name="Line 43"/>
          <p:cNvSpPr>
            <a:spLocks noChangeShapeType="1"/>
          </p:cNvSpPr>
          <p:nvPr>
            <p:custDataLst>
              <p:tags r:id="rId7"/>
            </p:custDataLst>
          </p:nvPr>
        </p:nvSpPr>
        <p:spPr bwMode="auto">
          <a:xfrm flipV="1">
            <a:off x="5257800" y="1904994"/>
            <a:ext cx="228600" cy="4"/>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59" name="Rectangle 19"/>
          <p:cNvSpPr>
            <a:spLocks noChangeArrowheads="1"/>
          </p:cNvSpPr>
          <p:nvPr>
            <p:custDataLst>
              <p:tags r:id="rId8"/>
            </p:custDataLst>
          </p:nvPr>
        </p:nvSpPr>
        <p:spPr bwMode="auto">
          <a:xfrm>
            <a:off x="4419599" y="2133596"/>
            <a:ext cx="228600" cy="1066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60" name="Freeform 59"/>
          <p:cNvSpPr/>
          <p:nvPr>
            <p:custDataLst>
              <p:tags r:id="rId9"/>
            </p:custDataLst>
          </p:nvPr>
        </p:nvSpPr>
        <p:spPr>
          <a:xfrm>
            <a:off x="4800600" y="1219196"/>
            <a:ext cx="457200" cy="1447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Line 43"/>
          <p:cNvSpPr>
            <a:spLocks noChangeShapeType="1"/>
          </p:cNvSpPr>
          <p:nvPr>
            <p:custDataLst>
              <p:tags r:id="rId10"/>
            </p:custDataLst>
          </p:nvPr>
        </p:nvSpPr>
        <p:spPr bwMode="auto">
          <a:xfrm flipV="1">
            <a:off x="4114800" y="2285999"/>
            <a:ext cx="304798"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2" name="Line 43"/>
          <p:cNvSpPr>
            <a:spLocks noChangeShapeType="1"/>
          </p:cNvSpPr>
          <p:nvPr>
            <p:custDataLst>
              <p:tags r:id="rId11"/>
            </p:custDataLst>
          </p:nvPr>
        </p:nvSpPr>
        <p:spPr bwMode="auto">
          <a:xfrm>
            <a:off x="3124200" y="3047997"/>
            <a:ext cx="12954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3" name="Text Box 11"/>
          <p:cNvSpPr txBox="1">
            <a:spLocks noChangeArrowheads="1"/>
          </p:cNvSpPr>
          <p:nvPr>
            <p:custDataLst>
              <p:tags r:id="rId12"/>
            </p:custDataLst>
          </p:nvPr>
        </p:nvSpPr>
        <p:spPr bwMode="auto">
          <a:xfrm rot="16200000">
            <a:off x="6629402" y="2133592"/>
            <a:ext cx="2286005" cy="304801"/>
          </a:xfrm>
          <a:prstGeom prst="rect">
            <a:avLst/>
          </a:prstGeom>
          <a:solidFill>
            <a:schemeClr val="bg2">
              <a:lumMod val="75000"/>
              <a:lumOff val="2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4" name="Rectangle 4"/>
          <p:cNvSpPr>
            <a:spLocks noChangeArrowheads="1"/>
          </p:cNvSpPr>
          <p:nvPr>
            <p:custDataLst>
              <p:tags r:id="rId13"/>
            </p:custDataLst>
          </p:nvPr>
        </p:nvSpPr>
        <p:spPr bwMode="auto">
          <a:xfrm>
            <a:off x="6248400" y="2362195"/>
            <a:ext cx="838201"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data</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65" name="Text Box 11"/>
          <p:cNvSpPr txBox="1">
            <a:spLocks noChangeArrowheads="1"/>
          </p:cNvSpPr>
          <p:nvPr>
            <p:custDataLst>
              <p:tags r:id="rId14"/>
            </p:custDataLst>
          </p:nvPr>
        </p:nvSpPr>
        <p:spPr bwMode="auto">
          <a:xfrm rot="16200000">
            <a:off x="2743202" y="2895596"/>
            <a:ext cx="457201" cy="304801"/>
          </a:xfrm>
          <a:prstGeom prst="rect">
            <a:avLst/>
          </a:prstGeom>
          <a:solidFill>
            <a:schemeClr val="bg2"/>
          </a:solidFill>
          <a:ln w="25400" cap="sq" algn="ctr">
            <a:solidFill>
              <a:schemeClr val="bg1"/>
            </a:solidFill>
            <a:miter lim="800000"/>
            <a:headEnd/>
            <a:tailEnd/>
          </a:ln>
          <a:effectLst/>
        </p:spPr>
        <p:txBody>
          <a:bodyPr wrap="square" lIns="0" tIns="0" rIns="0" bIns="0"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66" name="Line 43"/>
          <p:cNvSpPr>
            <a:spLocks noChangeShapeType="1"/>
          </p:cNvSpPr>
          <p:nvPr>
            <p:custDataLst>
              <p:tags r:id="rId15"/>
            </p:custDataLst>
          </p:nvPr>
        </p:nvSpPr>
        <p:spPr bwMode="auto">
          <a:xfrm flipV="1">
            <a:off x="4114800" y="1447791"/>
            <a:ext cx="685800" cy="7"/>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7" name="Line 43"/>
          <p:cNvSpPr>
            <a:spLocks noChangeShapeType="1"/>
          </p:cNvSpPr>
          <p:nvPr>
            <p:custDataLst>
              <p:tags r:id="rId16"/>
            </p:custDataLst>
          </p:nvPr>
        </p:nvSpPr>
        <p:spPr bwMode="auto">
          <a:xfrm>
            <a:off x="4648200" y="2514596"/>
            <a:ext cx="152400" cy="0"/>
          </a:xfrm>
          <a:prstGeom prst="line">
            <a:avLst/>
          </a:prstGeom>
          <a:noFill/>
          <a:ln w="25400" cap="sq">
            <a:solidFill>
              <a:srgbClr val="66FF33"/>
            </a:solidFill>
            <a:prstDash val="solid"/>
            <a:round/>
            <a:headEnd type="none" w="med" len="med"/>
            <a:tailEnd type="none" w="med" len="med"/>
          </a:ln>
          <a:effectLst/>
        </p:spPr>
        <p:txBody>
          <a:bodyPr wrap="square" anchor="ctr" anchorCtr="1">
            <a:noAutofit/>
          </a:bodyPr>
          <a:lstStyle/>
          <a:p>
            <a:endParaRPr lang="en-US"/>
          </a:p>
        </p:txBody>
      </p:sp>
      <p:sp>
        <p:nvSpPr>
          <p:cNvPr id="68" name="Line 43"/>
          <p:cNvSpPr>
            <a:spLocks noChangeShapeType="1"/>
          </p:cNvSpPr>
          <p:nvPr>
            <p:custDataLst>
              <p:tags r:id="rId17"/>
            </p:custDataLst>
          </p:nvPr>
        </p:nvSpPr>
        <p:spPr bwMode="auto">
          <a:xfrm flipV="1">
            <a:off x="5791200" y="1904995"/>
            <a:ext cx="1828799" cy="3"/>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69" name="Line 43"/>
          <p:cNvSpPr>
            <a:spLocks noChangeShapeType="1"/>
          </p:cNvSpPr>
          <p:nvPr>
            <p:custDataLst>
              <p:tags r:id="rId18"/>
            </p:custDataLst>
          </p:nvPr>
        </p:nvSpPr>
        <p:spPr bwMode="auto">
          <a:xfrm flipV="1">
            <a:off x="5791200" y="2895596"/>
            <a:ext cx="457199"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0" name="Line 43"/>
          <p:cNvSpPr>
            <a:spLocks noChangeShapeType="1"/>
          </p:cNvSpPr>
          <p:nvPr>
            <p:custDataLst>
              <p:tags r:id="rId19"/>
            </p:custDataLst>
          </p:nvPr>
        </p:nvSpPr>
        <p:spPr bwMode="auto">
          <a:xfrm flipV="1">
            <a:off x="7086600" y="2895596"/>
            <a:ext cx="5334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1" name="Line 43"/>
          <p:cNvSpPr>
            <a:spLocks noChangeShapeType="1"/>
          </p:cNvSpPr>
          <p:nvPr>
            <p:custDataLst>
              <p:tags r:id="rId20"/>
            </p:custDataLst>
          </p:nvPr>
        </p:nvSpPr>
        <p:spPr bwMode="auto">
          <a:xfrm flipV="1">
            <a:off x="7924801" y="2895595"/>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2" name="Line 43"/>
          <p:cNvSpPr>
            <a:spLocks noChangeShapeType="1"/>
          </p:cNvSpPr>
          <p:nvPr>
            <p:custDataLst>
              <p:tags r:id="rId21"/>
            </p:custDataLst>
          </p:nvPr>
        </p:nvSpPr>
        <p:spPr bwMode="auto">
          <a:xfrm flipV="1">
            <a:off x="7924801" y="1904996"/>
            <a:ext cx="304800" cy="0"/>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73" name="Text Box 11"/>
          <p:cNvSpPr txBox="1">
            <a:spLocks noChangeArrowheads="1"/>
          </p:cNvSpPr>
          <p:nvPr>
            <p:custDataLst>
              <p:tags r:id="rId22"/>
            </p:custDataLst>
          </p:nvPr>
        </p:nvSpPr>
        <p:spPr bwMode="auto">
          <a:xfrm rot="16200000">
            <a:off x="2743202" y="2285997"/>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4" name="Text Box 11"/>
          <p:cNvSpPr txBox="1">
            <a:spLocks noChangeArrowheads="1"/>
          </p:cNvSpPr>
          <p:nvPr>
            <p:custDataLst>
              <p:tags r:id="rId23"/>
            </p:custDataLst>
          </p:nvPr>
        </p:nvSpPr>
        <p:spPr bwMode="auto">
          <a:xfrm rot="16200000">
            <a:off x="2743201" y="1447795"/>
            <a:ext cx="457201" cy="304803"/>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5" name="Text Box 11"/>
          <p:cNvSpPr txBox="1">
            <a:spLocks noChangeArrowheads="1"/>
          </p:cNvSpPr>
          <p:nvPr>
            <p:custDataLst>
              <p:tags r:id="rId24"/>
            </p:custDataLst>
          </p:nvPr>
        </p:nvSpPr>
        <p:spPr bwMode="auto">
          <a:xfrm rot="16200000">
            <a:off x="5410204" y="2743196"/>
            <a:ext cx="457200" cy="304799"/>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76" name="Text Box 11"/>
          <p:cNvSpPr txBox="1">
            <a:spLocks noChangeArrowheads="1"/>
          </p:cNvSpPr>
          <p:nvPr>
            <p:custDataLst>
              <p:tags r:id="rId25"/>
            </p:custDataLst>
          </p:nvPr>
        </p:nvSpPr>
        <p:spPr bwMode="auto">
          <a:xfrm rot="16200000">
            <a:off x="5410199"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1" name="Text Box 11"/>
          <p:cNvSpPr txBox="1">
            <a:spLocks noChangeArrowheads="1"/>
          </p:cNvSpPr>
          <p:nvPr>
            <p:custDataLst>
              <p:tags r:id="rId26"/>
            </p:custDataLst>
          </p:nvPr>
        </p:nvSpPr>
        <p:spPr bwMode="auto">
          <a:xfrm rot="16200000">
            <a:off x="7543801" y="2743195"/>
            <a:ext cx="457200"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6" name="Text Box 11"/>
          <p:cNvSpPr txBox="1">
            <a:spLocks noChangeArrowheads="1"/>
          </p:cNvSpPr>
          <p:nvPr>
            <p:custDataLst>
              <p:tags r:id="rId27"/>
            </p:custDataLst>
          </p:nvPr>
        </p:nvSpPr>
        <p:spPr bwMode="auto">
          <a:xfrm rot="16200000">
            <a:off x="7543800" y="1752594"/>
            <a:ext cx="457199" cy="304801"/>
          </a:xfrm>
          <a:prstGeom prst="rect">
            <a:avLst/>
          </a:prstGeom>
          <a:solidFill>
            <a:schemeClr val="bg2"/>
          </a:solidFill>
          <a:ln w="25400" cap="sq" algn="ctr">
            <a:solidFill>
              <a:schemeClr val="bg1"/>
            </a:solidFill>
            <a:miter lim="800000"/>
            <a:headEnd/>
            <a:tailEnd/>
          </a:ln>
          <a:effectLst/>
        </p:spPr>
        <p:txBody>
          <a:bodyPr vert="vert" wrap="none" lIns="0" tIns="0" rIns="0" bIns="0" anchor="ctr" anchorCtr="0">
            <a:noAutofit/>
          </a:bodyPr>
          <a:lstStyle/>
          <a:p>
            <a:pPr algn="ctr" eaLnBrk="1" hangingPunct="1">
              <a:lnSpc>
                <a:spcPct val="116000"/>
              </a:lnSpc>
              <a:buClr>
                <a:srgbClr val="40458C"/>
              </a:buClr>
              <a:buSzPct val="100000"/>
              <a:buFont typeface="Times New Roman" pitchFamily="18" charset="0"/>
              <a:buNone/>
            </a:pPr>
            <a:endParaRPr lang="en-US" sz="2400" dirty="0">
              <a:solidFill>
                <a:srgbClr val="FFFFFF"/>
              </a:solidFill>
              <a:latin typeface="+mj-lt"/>
            </a:endParaRPr>
          </a:p>
        </p:txBody>
      </p:sp>
      <p:sp>
        <p:nvSpPr>
          <p:cNvPr id="117" name="Line 43"/>
          <p:cNvSpPr>
            <a:spLocks noChangeShapeType="1"/>
          </p:cNvSpPr>
          <p:nvPr>
            <p:custDataLst>
              <p:tags r:id="rId28"/>
            </p:custDataLst>
          </p:nvPr>
        </p:nvSpPr>
        <p:spPr bwMode="auto">
          <a:xfrm>
            <a:off x="6629400" y="1904996"/>
            <a:ext cx="0" cy="457199"/>
          </a:xfrm>
          <a:prstGeom prst="line">
            <a:avLst/>
          </a:prstGeom>
          <a:noFill/>
          <a:ln w="25400" cap="sq">
            <a:solidFill>
              <a:srgbClr val="66FF33"/>
            </a:solidFill>
            <a:prstDash val="solid"/>
            <a:round/>
            <a:headEnd type="oval" w="med" len="med"/>
            <a:tailEnd type="arrow" w="med" len="med"/>
          </a:ln>
          <a:effectLst/>
        </p:spPr>
        <p:txBody>
          <a:bodyPr wrap="square" anchor="ctr" anchorCtr="1">
            <a:noAutofit/>
          </a:bodyPr>
          <a:lstStyle/>
          <a:p>
            <a:endParaRPr lang="en-US"/>
          </a:p>
        </p:txBody>
      </p:sp>
      <p:sp>
        <p:nvSpPr>
          <p:cNvPr id="118" name="Rectangle 4"/>
          <p:cNvSpPr>
            <a:spLocks noChangeArrowheads="1"/>
          </p:cNvSpPr>
          <p:nvPr>
            <p:custDataLst>
              <p:tags r:id="rId29"/>
            </p:custDataLst>
          </p:nvPr>
        </p:nvSpPr>
        <p:spPr bwMode="auto">
          <a:xfrm>
            <a:off x="152400" y="2057396"/>
            <a:ext cx="762000" cy="914400"/>
          </a:xfrm>
          <a:prstGeom prst="rect">
            <a:avLst/>
          </a:prstGeom>
          <a:solidFill>
            <a:schemeClr val="bg2"/>
          </a:solidFill>
          <a:ln w="25400" cap="sq" algn="ctr">
            <a:solidFill>
              <a:srgbClr val="FFFFFF"/>
            </a:solidFill>
            <a:miter lim="800000"/>
            <a:headEnd/>
            <a:tailEnd/>
          </a:ln>
          <a:effectLst/>
        </p:spPr>
        <p:txBody>
          <a:bodyPr wrap="square" lIns="0" tIns="0" rIns="0" bIns="0" anchor="ctr" anchorCtr="1">
            <a:noAutofit/>
          </a:bodyPr>
          <a:lstStyle/>
          <a:p>
            <a:pPr algn="ctr"/>
            <a:r>
              <a:rPr lang="en-US" sz="2400" dirty="0" smtClean="0">
                <a:solidFill>
                  <a:schemeClr val="bg1"/>
                </a:solidFill>
              </a:rPr>
              <a:t>inst</a:t>
            </a:r>
            <a:br>
              <a:rPr lang="en-US" sz="2400" dirty="0" smtClean="0">
                <a:solidFill>
                  <a:schemeClr val="bg1"/>
                </a:solidFill>
              </a:rPr>
            </a:br>
            <a:r>
              <a:rPr lang="en-US" sz="2400" dirty="0" err="1" smtClean="0">
                <a:solidFill>
                  <a:schemeClr val="bg1"/>
                </a:solidFill>
              </a:rPr>
              <a:t>mem</a:t>
            </a:r>
            <a:endParaRPr lang="en-US" sz="2400" dirty="0">
              <a:solidFill>
                <a:schemeClr val="bg1"/>
              </a:solidFill>
            </a:endParaRPr>
          </a:p>
        </p:txBody>
      </p:sp>
      <p:sp>
        <p:nvSpPr>
          <p:cNvPr id="119" name="Rectangle 19"/>
          <p:cNvSpPr>
            <a:spLocks noChangeArrowheads="1"/>
          </p:cNvSpPr>
          <p:nvPr>
            <p:custDataLst>
              <p:tags r:id="rId30"/>
            </p:custDataLst>
          </p:nvPr>
        </p:nvSpPr>
        <p:spPr bwMode="auto">
          <a:xfrm>
            <a:off x="8229601" y="1752596"/>
            <a:ext cx="228600" cy="14478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nvGrpSpPr>
          <p:cNvPr id="120" name="Group 110"/>
          <p:cNvGrpSpPr/>
          <p:nvPr>
            <p:custDataLst>
              <p:tags r:id="rId31"/>
            </p:custDataLst>
          </p:nvPr>
        </p:nvGrpSpPr>
        <p:grpSpPr>
          <a:xfrm>
            <a:off x="1752600" y="1371598"/>
            <a:ext cx="762001" cy="1295400"/>
            <a:chOff x="2590798" y="914401"/>
            <a:chExt cx="762001" cy="1295400"/>
          </a:xfrm>
          <a:solidFill>
            <a:schemeClr val="bg2"/>
          </a:solidFill>
        </p:grpSpPr>
        <p:sp>
          <p:nvSpPr>
            <p:cNvPr id="121" name="Rectangle 22"/>
            <p:cNvSpPr>
              <a:spLocks noChangeArrowheads="1"/>
            </p:cNvSpPr>
            <p:nvPr>
              <p:custDataLst>
                <p:tags r:id="rId54"/>
              </p:custDataLst>
            </p:nvPr>
          </p:nvSpPr>
          <p:spPr bwMode="auto">
            <a:xfrm>
              <a:off x="2590798" y="914401"/>
              <a:ext cx="762001" cy="1295400"/>
            </a:xfrm>
            <a:prstGeom prst="rect">
              <a:avLst/>
            </a:prstGeom>
            <a:grpFill/>
            <a:ln w="25400" cap="sq" algn="ctr">
              <a:solidFill>
                <a:schemeClr val="bg1"/>
              </a:solidFill>
              <a:miter lim="800000"/>
              <a:headEnd/>
              <a:tailEnd/>
            </a:ln>
            <a:effectLst/>
          </p:spPr>
          <p:txBody>
            <a:bodyPr anchor="ctr" anchorCtr="1">
              <a:noAutofit/>
            </a:bodyPr>
            <a:lstStyle/>
            <a:p>
              <a:pPr algn="ctr"/>
              <a:endParaRPr lang="en-US" sz="2800" dirty="0">
                <a:solidFill>
                  <a:schemeClr val="bg1"/>
                </a:solidFill>
              </a:endParaRPr>
            </a:p>
          </p:txBody>
        </p:sp>
        <p:sp>
          <p:nvSpPr>
            <p:cNvPr id="122" name="TextBox 121"/>
            <p:cNvSpPr txBox="1"/>
            <p:nvPr>
              <p:custDataLst>
                <p:tags r:id="rId55"/>
              </p:custDataLst>
            </p:nvPr>
          </p:nvSpPr>
          <p:spPr>
            <a:xfrm>
              <a:off x="2666999" y="1371601"/>
              <a:ext cx="457200" cy="369332"/>
            </a:xfrm>
            <a:prstGeom prst="rect">
              <a:avLst/>
            </a:prstGeom>
            <a:grpFill/>
          </p:spPr>
          <p:txBody>
            <a:bodyPr wrap="square" lIns="0" tIns="0" rIns="0" bIns="0" rtlCol="0" anchor="ctr" anchorCtr="0">
              <a:noAutofit/>
            </a:bodyPr>
            <a:lstStyle/>
            <a:p>
              <a:r>
                <a:rPr lang="en-US" sz="2400" dirty="0" smtClean="0">
                  <a:solidFill>
                    <a:schemeClr val="bg1"/>
                  </a:solidFill>
                </a:rPr>
                <a:t>D</a:t>
              </a:r>
            </a:p>
          </p:txBody>
        </p:sp>
        <p:sp>
          <p:nvSpPr>
            <p:cNvPr id="123" name="TextBox 122"/>
            <p:cNvSpPr txBox="1"/>
            <p:nvPr>
              <p:custDataLst>
                <p:tags r:id="rId56"/>
              </p:custDataLst>
            </p:nvPr>
          </p:nvSpPr>
          <p:spPr>
            <a:xfrm>
              <a:off x="2819400" y="1764269"/>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B</a:t>
              </a:r>
            </a:p>
          </p:txBody>
        </p:sp>
        <p:sp>
          <p:nvSpPr>
            <p:cNvPr id="124" name="TextBox 123"/>
            <p:cNvSpPr txBox="1"/>
            <p:nvPr>
              <p:custDataLst>
                <p:tags r:id="rId57"/>
              </p:custDataLst>
            </p:nvPr>
          </p:nvSpPr>
          <p:spPr>
            <a:xfrm>
              <a:off x="2819400" y="990601"/>
              <a:ext cx="457200" cy="369332"/>
            </a:xfrm>
            <a:prstGeom prst="rect">
              <a:avLst/>
            </a:prstGeom>
            <a:grpFill/>
          </p:spPr>
          <p:txBody>
            <a:bodyPr wrap="square" lIns="0" tIns="0" rIns="0" bIns="0" rtlCol="0" anchor="ctr" anchorCtr="0">
              <a:noAutofit/>
            </a:bodyPr>
            <a:lstStyle/>
            <a:p>
              <a:pPr algn="r"/>
              <a:r>
                <a:rPr lang="en-US" sz="2400" dirty="0" smtClean="0">
                  <a:solidFill>
                    <a:schemeClr val="bg1"/>
                  </a:solidFill>
                </a:rPr>
                <a:t>A</a:t>
              </a:r>
            </a:p>
          </p:txBody>
        </p:sp>
      </p:grpSp>
      <p:sp>
        <p:nvSpPr>
          <p:cNvPr id="125" name="Rectangle 19"/>
          <p:cNvSpPr>
            <a:spLocks noChangeArrowheads="1"/>
          </p:cNvSpPr>
          <p:nvPr>
            <p:custDataLst>
              <p:tags r:id="rId32"/>
            </p:custDataLst>
          </p:nvPr>
        </p:nvSpPr>
        <p:spPr bwMode="auto">
          <a:xfrm>
            <a:off x="3962400" y="1904999"/>
            <a:ext cx="152400" cy="685799"/>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6" name="Rectangle 19"/>
          <p:cNvSpPr>
            <a:spLocks noChangeArrowheads="1"/>
          </p:cNvSpPr>
          <p:nvPr>
            <p:custDataLst>
              <p:tags r:id="rId33"/>
            </p:custDataLst>
          </p:nvPr>
        </p:nvSpPr>
        <p:spPr bwMode="auto">
          <a:xfrm>
            <a:off x="3962400" y="1066799"/>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27" name="Line 43"/>
          <p:cNvSpPr>
            <a:spLocks noChangeShapeType="1"/>
          </p:cNvSpPr>
          <p:nvPr>
            <p:custDataLst>
              <p:tags r:id="rId34"/>
            </p:custDataLst>
          </p:nvPr>
        </p:nvSpPr>
        <p:spPr bwMode="auto">
          <a:xfrm flipV="1">
            <a:off x="3124200" y="1600199"/>
            <a:ext cx="762000" cy="1"/>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28" name="Line 43"/>
          <p:cNvSpPr>
            <a:spLocks noChangeShapeType="1"/>
          </p:cNvSpPr>
          <p:nvPr>
            <p:custDataLst>
              <p:tags r:id="rId35"/>
            </p:custDataLst>
          </p:nvPr>
        </p:nvSpPr>
        <p:spPr bwMode="auto">
          <a:xfrm flipV="1">
            <a:off x="3352800" y="2209798"/>
            <a:ext cx="6096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29" name="Line 43"/>
          <p:cNvSpPr>
            <a:spLocks noChangeShapeType="1"/>
          </p:cNvSpPr>
          <p:nvPr>
            <p:custDataLst>
              <p:tags r:id="rId36"/>
            </p:custDataLst>
          </p:nvPr>
        </p:nvSpPr>
        <p:spPr bwMode="auto">
          <a:xfrm flipV="1">
            <a:off x="3581400" y="1981198"/>
            <a:ext cx="381000" cy="1"/>
          </a:xfrm>
          <a:prstGeom prst="line">
            <a:avLst/>
          </a:prstGeom>
          <a:noFill/>
          <a:ln w="38100" cap="sq">
            <a:solidFill>
              <a:schemeClr val="accent4">
                <a:lumMod val="60000"/>
                <a:lumOff val="40000"/>
              </a:schemeClr>
            </a:solidFill>
            <a:prstDash val="solid"/>
            <a:round/>
            <a:headEnd type="none" w="med" len="med"/>
            <a:tailEnd type="arrow" w="sm" len="sm"/>
          </a:ln>
          <a:effectLst/>
        </p:spPr>
        <p:txBody>
          <a:bodyPr wrap="square" anchor="ctr" anchorCtr="1">
            <a:noAutofit/>
          </a:bodyPr>
          <a:lstStyle/>
          <a:p>
            <a:endParaRPr lang="en-US"/>
          </a:p>
        </p:txBody>
      </p:sp>
      <p:sp>
        <p:nvSpPr>
          <p:cNvPr id="130" name="Line 43"/>
          <p:cNvSpPr>
            <a:spLocks noChangeShapeType="1"/>
          </p:cNvSpPr>
          <p:nvPr>
            <p:custDataLst>
              <p:tags r:id="rId37"/>
            </p:custDataLst>
          </p:nvPr>
        </p:nvSpPr>
        <p:spPr bwMode="auto">
          <a:xfrm>
            <a:off x="3124200" y="2438397"/>
            <a:ext cx="8382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131" name="Line 43"/>
          <p:cNvSpPr>
            <a:spLocks noChangeShapeType="1"/>
          </p:cNvSpPr>
          <p:nvPr>
            <p:custDataLst>
              <p:tags r:id="rId38"/>
            </p:custDataLst>
          </p:nvPr>
        </p:nvSpPr>
        <p:spPr bwMode="auto">
          <a:xfrm flipH="1" flipV="1">
            <a:off x="3581400" y="838199"/>
            <a:ext cx="2514600" cy="0"/>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2" name="Line 43"/>
          <p:cNvSpPr>
            <a:spLocks noChangeShapeType="1"/>
          </p:cNvSpPr>
          <p:nvPr>
            <p:custDataLst>
              <p:tags r:id="rId39"/>
            </p:custDataLst>
          </p:nvPr>
        </p:nvSpPr>
        <p:spPr bwMode="auto">
          <a:xfrm flipH="1">
            <a:off x="6096000" y="838199"/>
            <a:ext cx="0" cy="10668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33" name="Line 43"/>
          <p:cNvSpPr>
            <a:spLocks noChangeShapeType="1"/>
          </p:cNvSpPr>
          <p:nvPr>
            <p:custDataLst>
              <p:tags r:id="rId40"/>
            </p:custDataLst>
          </p:nvPr>
        </p:nvSpPr>
        <p:spPr bwMode="auto">
          <a:xfrm flipV="1">
            <a:off x="3352800" y="1371599"/>
            <a:ext cx="6096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5" name="Line 43"/>
          <p:cNvSpPr>
            <a:spLocks noChangeShapeType="1"/>
          </p:cNvSpPr>
          <p:nvPr>
            <p:custDataLst>
              <p:tags r:id="rId41"/>
            </p:custDataLst>
          </p:nvPr>
        </p:nvSpPr>
        <p:spPr bwMode="auto">
          <a:xfrm flipH="1" flipV="1">
            <a:off x="3352800" y="1523999"/>
            <a:ext cx="0" cy="3810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6" name="Line 43"/>
          <p:cNvSpPr>
            <a:spLocks noChangeShapeType="1"/>
          </p:cNvSpPr>
          <p:nvPr>
            <p:custDataLst>
              <p:tags r:id="rId42"/>
            </p:custDataLst>
          </p:nvPr>
        </p:nvSpPr>
        <p:spPr bwMode="auto">
          <a:xfrm flipH="1" flipV="1">
            <a:off x="3581400" y="1142999"/>
            <a:ext cx="0" cy="685800"/>
          </a:xfrm>
          <a:prstGeom prst="line">
            <a:avLst/>
          </a:prstGeom>
          <a:noFill/>
          <a:ln w="127000" cap="sq">
            <a:solidFill>
              <a:schemeClr val="bg2"/>
            </a:solidFill>
            <a:prstDash val="solid"/>
            <a:round/>
            <a:headEnd type="none" w="med" len="med"/>
            <a:tailEnd type="none" w="med" len="med"/>
          </a:ln>
          <a:effectLst/>
        </p:spPr>
        <p:txBody>
          <a:bodyPr wrap="square" anchor="ctr" anchorCtr="1">
            <a:noAutofit/>
          </a:bodyPr>
          <a:lstStyle/>
          <a:p>
            <a:endParaRPr lang="en-US"/>
          </a:p>
        </p:txBody>
      </p:sp>
      <p:sp>
        <p:nvSpPr>
          <p:cNvPr id="137" name="Line 43"/>
          <p:cNvSpPr>
            <a:spLocks noChangeShapeType="1"/>
          </p:cNvSpPr>
          <p:nvPr>
            <p:custDataLst>
              <p:tags r:id="rId43"/>
            </p:custDataLst>
          </p:nvPr>
        </p:nvSpPr>
        <p:spPr bwMode="auto">
          <a:xfrm flipV="1">
            <a:off x="3581400" y="838197"/>
            <a:ext cx="0" cy="1143001"/>
          </a:xfrm>
          <a:prstGeom prst="line">
            <a:avLst/>
          </a:prstGeom>
          <a:noFill/>
          <a:ln w="3810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138" name="Line 43"/>
          <p:cNvSpPr>
            <a:spLocks noChangeShapeType="1"/>
          </p:cNvSpPr>
          <p:nvPr>
            <p:custDataLst>
              <p:tags r:id="rId44"/>
            </p:custDataLst>
          </p:nvPr>
        </p:nvSpPr>
        <p:spPr bwMode="auto">
          <a:xfrm flipV="1">
            <a:off x="3581400" y="1142999"/>
            <a:ext cx="381000" cy="1"/>
          </a:xfrm>
          <a:prstGeom prst="line">
            <a:avLst/>
          </a:prstGeom>
          <a:noFill/>
          <a:ln w="38100" cap="sq">
            <a:solidFill>
              <a:schemeClr val="accent4">
                <a:lumMod val="60000"/>
                <a:lumOff val="40000"/>
              </a:schemeClr>
            </a:solidFill>
            <a:prstDash val="solid"/>
            <a:round/>
            <a:headEnd type="oval" w="med" len="med"/>
            <a:tailEnd type="arrow" w="sm" len="sm"/>
          </a:ln>
          <a:effectLst/>
        </p:spPr>
        <p:txBody>
          <a:bodyPr wrap="square" anchor="ctr" anchorCtr="1">
            <a:noAutofit/>
          </a:bodyPr>
          <a:lstStyle/>
          <a:p>
            <a:endParaRPr lang="en-US"/>
          </a:p>
        </p:txBody>
      </p:sp>
      <p:sp>
        <p:nvSpPr>
          <p:cNvPr id="139" name="Line 43"/>
          <p:cNvSpPr>
            <a:spLocks noChangeShapeType="1"/>
          </p:cNvSpPr>
          <p:nvPr>
            <p:custDataLst>
              <p:tags r:id="rId45"/>
            </p:custDataLst>
          </p:nvPr>
        </p:nvSpPr>
        <p:spPr bwMode="auto">
          <a:xfrm>
            <a:off x="8458201" y="2438396"/>
            <a:ext cx="381000"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0" name="Line 43"/>
          <p:cNvSpPr>
            <a:spLocks noChangeShapeType="1"/>
          </p:cNvSpPr>
          <p:nvPr>
            <p:custDataLst>
              <p:tags r:id="rId46"/>
            </p:custDataLst>
          </p:nvPr>
        </p:nvSpPr>
        <p:spPr bwMode="auto">
          <a:xfrm>
            <a:off x="8839200" y="685799"/>
            <a:ext cx="1" cy="1752597"/>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1" name="Line 43"/>
          <p:cNvSpPr>
            <a:spLocks noChangeShapeType="1"/>
          </p:cNvSpPr>
          <p:nvPr>
            <p:custDataLst>
              <p:tags r:id="rId47"/>
            </p:custDataLst>
          </p:nvPr>
        </p:nvSpPr>
        <p:spPr bwMode="auto">
          <a:xfrm flipH="1" flipV="1">
            <a:off x="1523999" y="685799"/>
            <a:ext cx="7315201" cy="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2" name="Line 43"/>
          <p:cNvSpPr>
            <a:spLocks noChangeShapeType="1"/>
          </p:cNvSpPr>
          <p:nvPr>
            <p:custDataLst>
              <p:tags r:id="rId48"/>
            </p:custDataLst>
          </p:nvPr>
        </p:nvSpPr>
        <p:spPr bwMode="auto">
          <a:xfrm flipV="1">
            <a:off x="3352800" y="685799"/>
            <a:ext cx="0" cy="1524000"/>
          </a:xfrm>
          <a:prstGeom prst="line">
            <a:avLst/>
          </a:prstGeom>
          <a:noFill/>
          <a:ln w="3810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143" name="Line 43"/>
          <p:cNvSpPr>
            <a:spLocks noChangeShapeType="1"/>
          </p:cNvSpPr>
          <p:nvPr>
            <p:custDataLst>
              <p:tags r:id="rId49"/>
            </p:custDataLst>
          </p:nvPr>
        </p:nvSpPr>
        <p:spPr bwMode="auto">
          <a:xfrm flipH="1">
            <a:off x="1524000" y="685799"/>
            <a:ext cx="0" cy="1295400"/>
          </a:xfrm>
          <a:prstGeom prst="line">
            <a:avLst/>
          </a:prstGeom>
          <a:noFill/>
          <a:ln w="25400" cap="flat">
            <a:solidFill>
              <a:srgbClr val="66FF33"/>
            </a:solidFill>
            <a:prstDash val="solid"/>
            <a:round/>
            <a:headEnd type="none" w="med" len="med"/>
            <a:tailEnd type="none" w="sm" len="sm"/>
          </a:ln>
          <a:effectLst/>
        </p:spPr>
        <p:txBody>
          <a:bodyPr wrap="square" anchor="ctr" anchorCtr="1">
            <a:noAutofit/>
          </a:bodyPr>
          <a:lstStyle/>
          <a:p>
            <a:endParaRPr lang="en-US"/>
          </a:p>
        </p:txBody>
      </p:sp>
      <p:sp>
        <p:nvSpPr>
          <p:cNvPr id="144" name="Line 43"/>
          <p:cNvSpPr>
            <a:spLocks noChangeShapeType="1"/>
          </p:cNvSpPr>
          <p:nvPr>
            <p:custDataLst>
              <p:tags r:id="rId50"/>
            </p:custDataLst>
          </p:nvPr>
        </p:nvSpPr>
        <p:spPr bwMode="auto">
          <a:xfrm>
            <a:off x="1524000" y="1981199"/>
            <a:ext cx="228600" cy="2"/>
          </a:xfrm>
          <a:prstGeom prst="line">
            <a:avLst/>
          </a:prstGeom>
          <a:noFill/>
          <a:ln w="25400" cap="sq">
            <a:solidFill>
              <a:srgbClr val="66FF33"/>
            </a:solidFill>
            <a:prstDash val="solid"/>
            <a:round/>
            <a:headEnd type="none" w="med" len="med"/>
            <a:tailEnd type="arrow" w="med" len="med"/>
          </a:ln>
          <a:effectLst/>
        </p:spPr>
        <p:txBody>
          <a:bodyPr wrap="square" anchor="ctr" anchorCtr="1">
            <a:noAutofit/>
          </a:bodyPr>
          <a:lstStyle/>
          <a:p>
            <a:endParaRPr lang="en-US"/>
          </a:p>
        </p:txBody>
      </p:sp>
      <p:sp>
        <p:nvSpPr>
          <p:cNvPr id="2" name="TextBox 1"/>
          <p:cNvSpPr txBox="1"/>
          <p:nvPr/>
        </p:nvSpPr>
        <p:spPr>
          <a:xfrm>
            <a:off x="3493120" y="3195935"/>
            <a:ext cx="758541" cy="461665"/>
          </a:xfrm>
          <a:prstGeom prst="rect">
            <a:avLst/>
          </a:prstGeom>
          <a:noFill/>
        </p:spPr>
        <p:txBody>
          <a:bodyPr wrap="none" rtlCol="0">
            <a:spAutoFit/>
          </a:bodyPr>
          <a:lstStyle/>
          <a:p>
            <a:r>
              <a:rPr lang="en-US" sz="2400" b="1" dirty="0" smtClean="0">
                <a:solidFill>
                  <a:schemeClr val="bg1"/>
                </a:solidFill>
              </a:rPr>
              <a:t>NOP</a:t>
            </a:r>
            <a:endParaRPr lang="en-US" sz="2400" b="1" dirty="0"/>
          </a:p>
        </p:txBody>
      </p:sp>
      <p:sp>
        <p:nvSpPr>
          <p:cNvPr id="3" name="TextBox 2"/>
          <p:cNvSpPr txBox="1"/>
          <p:nvPr/>
        </p:nvSpPr>
        <p:spPr>
          <a:xfrm>
            <a:off x="1295400" y="3191470"/>
            <a:ext cx="1640193" cy="461665"/>
          </a:xfrm>
          <a:prstGeom prst="rect">
            <a:avLst/>
          </a:prstGeom>
          <a:noFill/>
        </p:spPr>
        <p:txBody>
          <a:bodyPr wrap="none" rtlCol="0">
            <a:spAutoFit/>
          </a:bodyPr>
          <a:lstStyle/>
          <a:p>
            <a:r>
              <a:rPr lang="en-US" sz="2400" dirty="0">
                <a:solidFill>
                  <a:schemeClr val="bg1"/>
                </a:solidFill>
              </a:rPr>
              <a:t>sub </a:t>
            </a:r>
            <a:r>
              <a:rPr lang="en-US" sz="2400" dirty="0" smtClean="0">
                <a:solidFill>
                  <a:schemeClr val="bg1"/>
                </a:solidFill>
              </a:rPr>
              <a:t>r6,</a:t>
            </a:r>
            <a:r>
              <a:rPr lang="en-US" sz="2400" dirty="0" smtClean="0">
                <a:solidFill>
                  <a:srgbClr val="00F6FF"/>
                </a:solidFill>
              </a:rPr>
              <a:t>r4</a:t>
            </a:r>
            <a:r>
              <a:rPr lang="en-US" sz="2400" dirty="0" smtClean="0">
                <a:solidFill>
                  <a:schemeClr val="bg1"/>
                </a:solidFill>
              </a:rPr>
              <a:t>,r1</a:t>
            </a:r>
            <a:endParaRPr lang="en-US" sz="2400" dirty="0">
              <a:solidFill>
                <a:schemeClr val="bg1"/>
              </a:solidFill>
            </a:endParaRPr>
          </a:p>
        </p:txBody>
      </p:sp>
      <p:sp>
        <p:nvSpPr>
          <p:cNvPr id="87" name="TextBox 86"/>
          <p:cNvSpPr txBox="1"/>
          <p:nvPr/>
        </p:nvSpPr>
        <p:spPr>
          <a:xfrm>
            <a:off x="5867400" y="3195935"/>
            <a:ext cx="1712328" cy="461665"/>
          </a:xfrm>
          <a:prstGeom prst="rect">
            <a:avLst/>
          </a:prstGeom>
          <a:noFill/>
        </p:spPr>
        <p:txBody>
          <a:bodyPr wrap="none" rtlCol="0">
            <a:spAutoFit/>
          </a:bodyPr>
          <a:lstStyle/>
          <a:p>
            <a:r>
              <a:rPr lang="en-US" sz="2400" dirty="0" err="1">
                <a:solidFill>
                  <a:schemeClr val="bg1"/>
                </a:solidFill>
              </a:rPr>
              <a:t>lw</a:t>
            </a:r>
            <a:r>
              <a:rPr lang="en-US" sz="2400" dirty="0">
                <a:solidFill>
                  <a:schemeClr val="bg1"/>
                </a:solidFill>
              </a:rPr>
              <a:t> </a:t>
            </a:r>
            <a:r>
              <a:rPr lang="en-US" sz="2400" dirty="0">
                <a:solidFill>
                  <a:srgbClr val="00F6FF"/>
                </a:solidFill>
              </a:rPr>
              <a:t>r4</a:t>
            </a:r>
            <a:r>
              <a:rPr lang="en-US" sz="2400" dirty="0">
                <a:solidFill>
                  <a:schemeClr val="bg1"/>
                </a:solidFill>
              </a:rPr>
              <a:t>, 20(r8)</a:t>
            </a:r>
            <a:endParaRPr lang="en-US" sz="2400" dirty="0"/>
          </a:p>
        </p:txBody>
      </p:sp>
      <p:sp>
        <p:nvSpPr>
          <p:cNvPr id="88" name="TextBox 87"/>
          <p:cNvSpPr txBox="1"/>
          <p:nvPr/>
        </p:nvSpPr>
        <p:spPr>
          <a:xfrm>
            <a:off x="4572000" y="5181600"/>
            <a:ext cx="562975" cy="584775"/>
          </a:xfrm>
          <a:prstGeom prst="rect">
            <a:avLst/>
          </a:prstGeom>
          <a:noFill/>
        </p:spPr>
        <p:txBody>
          <a:bodyPr wrap="none" rtlCol="0">
            <a:spAutoFit/>
          </a:bodyPr>
          <a:lstStyle/>
          <a:p>
            <a:r>
              <a:rPr lang="en-US" sz="3200" dirty="0" smtClean="0">
                <a:solidFill>
                  <a:schemeClr val="accent2"/>
                </a:solidFill>
              </a:rPr>
              <a:t>Ex</a:t>
            </a:r>
            <a:endParaRPr lang="en-US" sz="3200" dirty="0">
              <a:solidFill>
                <a:schemeClr val="accent2"/>
              </a:solidFill>
            </a:endParaRPr>
          </a:p>
        </p:txBody>
      </p:sp>
      <p:cxnSp>
        <p:nvCxnSpPr>
          <p:cNvPr id="91" name="Straight Arrow Connector 90"/>
          <p:cNvCxnSpPr/>
          <p:nvPr>
            <p:custDataLst>
              <p:tags r:id="rId51"/>
            </p:custDataLst>
          </p:nvPr>
        </p:nvCxnSpPr>
        <p:spPr>
          <a:xfrm rot="5400000">
            <a:off x="495300" y="5218906"/>
            <a:ext cx="31242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 name="Table 92"/>
          <p:cNvGraphicFramePr>
            <a:graphicFrameLocks noGrp="1"/>
          </p:cNvGraphicFramePr>
          <p:nvPr>
            <p:custDataLst>
              <p:tags r:id="rId52"/>
            </p:custDataLst>
            <p:extLst>
              <p:ext uri="{D42A27DB-BD31-4B8C-83A1-F6EECF244321}">
                <p14:modId xmlns:p14="http://schemas.microsoft.com/office/powerpoint/2010/main" val="2148302635"/>
              </p:ext>
            </p:extLst>
          </p:nvPr>
        </p:nvGraphicFramePr>
        <p:xfrm>
          <a:off x="228601" y="3657598"/>
          <a:ext cx="8762999" cy="3048002"/>
        </p:xfrm>
        <a:graphic>
          <a:graphicData uri="http://schemas.openxmlformats.org/drawingml/2006/table">
            <a:tbl>
              <a:tblPr>
                <a:tableStyleId>{5C22544A-7EE6-4342-B048-85BDC9FD1C3A}</a:tableStyleId>
              </a:tblPr>
              <a:tblGrid>
                <a:gridCol w="1828800"/>
                <a:gridCol w="800100"/>
                <a:gridCol w="800100"/>
                <a:gridCol w="800100"/>
                <a:gridCol w="800100"/>
                <a:gridCol w="800100"/>
                <a:gridCol w="800100"/>
                <a:gridCol w="800100"/>
                <a:gridCol w="800100"/>
                <a:gridCol w="533399"/>
              </a:tblGrid>
              <a:tr h="1240038">
                <a:tc>
                  <a:txBody>
                    <a:bodyPr/>
                    <a:lstStyle/>
                    <a:p>
                      <a:pPr algn="r"/>
                      <a:r>
                        <a:rPr lang="en-US" sz="2400" dirty="0" err="1" smtClean="0">
                          <a:solidFill>
                            <a:schemeClr val="bg1"/>
                          </a:solidFill>
                        </a:rPr>
                        <a:t>lw</a:t>
                      </a:r>
                      <a:r>
                        <a:rPr lang="en-US" sz="2400" dirty="0" smtClean="0">
                          <a:solidFill>
                            <a:schemeClr val="bg1"/>
                          </a:solidFill>
                        </a:rPr>
                        <a:t> </a:t>
                      </a:r>
                      <a:r>
                        <a:rPr lang="en-US" sz="2400" dirty="0" smtClean="0">
                          <a:solidFill>
                            <a:srgbClr val="00F6FF"/>
                          </a:solidFill>
                        </a:rPr>
                        <a:t>r4</a:t>
                      </a:r>
                      <a:r>
                        <a:rPr lang="en-US" sz="2400" dirty="0" smtClean="0">
                          <a:solidFill>
                            <a:schemeClr val="bg1"/>
                          </a:solidFill>
                        </a:rPr>
                        <a:t>, 20(r8)</a:t>
                      </a:r>
                      <a:endParaRPr lang="en-US" sz="2400"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1240038">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or</a:t>
                      </a:r>
                      <a:r>
                        <a:rPr lang="en-US" sz="2400" baseline="0" dirty="0" smtClean="0">
                          <a:solidFill>
                            <a:schemeClr val="bg1"/>
                          </a:solidFill>
                        </a:rPr>
                        <a:t> r6, r3, r4</a:t>
                      </a:r>
                      <a:endParaRPr lang="en-US" sz="2400" dirty="0" smtClean="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567926">
                <a:tc>
                  <a:txBody>
                    <a:bodyPr/>
                    <a:lstStyle/>
                    <a:p>
                      <a:endParaRPr lang="en-US" dirty="0">
                        <a:solidFill>
                          <a:schemeClr val="bg1"/>
                        </a:solidFill>
                      </a:endParaRPr>
                    </a:p>
                  </a:txBody>
                  <a:tcPr marL="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mpd="sng">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US" dirty="0">
                        <a:solidFill>
                          <a:schemeClr val="bg1"/>
                        </a:solidFill>
                      </a:endParaRPr>
                    </a:p>
                  </a:txBody>
                  <a:tcPr marL="0" marT="0" marB="0" anchor="ctr">
                    <a:lnL w="12700" cap="flat" cmpd="sng" algn="ctr">
                      <a:solidFill>
                        <a:schemeClr val="bg1">
                          <a:lumMod val="50000"/>
                        </a:schemeClr>
                      </a:solid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96" name="Straight Arrow Connector 95"/>
          <p:cNvCxnSpPr/>
          <p:nvPr>
            <p:custDataLst>
              <p:tags r:id="rId53"/>
            </p:custDataLst>
          </p:nvPr>
        </p:nvCxnSpPr>
        <p:spPr>
          <a:xfrm>
            <a:off x="2057407" y="3656011"/>
            <a:ext cx="6934193"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209800" y="4038600"/>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1" name="TextBox 100"/>
          <p:cNvSpPr txBox="1"/>
          <p:nvPr/>
        </p:nvSpPr>
        <p:spPr>
          <a:xfrm>
            <a:off x="2950984" y="4038600"/>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2" name="TextBox 101"/>
          <p:cNvSpPr txBox="1"/>
          <p:nvPr/>
        </p:nvSpPr>
        <p:spPr>
          <a:xfrm>
            <a:off x="3733800" y="4038600"/>
            <a:ext cx="569387" cy="584776"/>
          </a:xfrm>
          <a:prstGeom prst="rect">
            <a:avLst/>
          </a:prstGeom>
          <a:noFill/>
        </p:spPr>
        <p:txBody>
          <a:bodyPr wrap="none" rtlCol="0">
            <a:spAutoFit/>
          </a:bodyPr>
          <a:lstStyle/>
          <a:p>
            <a:r>
              <a:rPr lang="en-US" sz="3200" dirty="0" smtClean="0">
                <a:solidFill>
                  <a:schemeClr val="bg1"/>
                </a:solidFill>
              </a:rPr>
              <a:t>Ex</a:t>
            </a:r>
            <a:endParaRPr lang="en-US" sz="3200" dirty="0">
              <a:solidFill>
                <a:schemeClr val="bg1"/>
              </a:solidFill>
            </a:endParaRPr>
          </a:p>
        </p:txBody>
      </p:sp>
      <p:sp>
        <p:nvSpPr>
          <p:cNvPr id="103" name="TextBox 102"/>
          <p:cNvSpPr txBox="1"/>
          <p:nvPr/>
        </p:nvSpPr>
        <p:spPr>
          <a:xfrm>
            <a:off x="4542425" y="4038600"/>
            <a:ext cx="535724" cy="584775"/>
          </a:xfrm>
          <a:prstGeom prst="rect">
            <a:avLst/>
          </a:prstGeom>
          <a:noFill/>
        </p:spPr>
        <p:txBody>
          <a:bodyPr wrap="none" rtlCol="0">
            <a:spAutoFit/>
          </a:bodyPr>
          <a:lstStyle/>
          <a:p>
            <a:r>
              <a:rPr lang="en-US" sz="3200" dirty="0">
                <a:solidFill>
                  <a:schemeClr val="bg1"/>
                </a:solidFill>
              </a:rPr>
              <a:t>M</a:t>
            </a:r>
          </a:p>
        </p:txBody>
      </p:sp>
      <p:sp>
        <p:nvSpPr>
          <p:cNvPr id="104" name="TextBox 103"/>
          <p:cNvSpPr txBox="1"/>
          <p:nvPr/>
        </p:nvSpPr>
        <p:spPr>
          <a:xfrm>
            <a:off x="5334000" y="4038600"/>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05" name="TextBox 104"/>
          <p:cNvSpPr txBox="1"/>
          <p:nvPr/>
        </p:nvSpPr>
        <p:spPr>
          <a:xfrm>
            <a:off x="3031249" y="5206425"/>
            <a:ext cx="478016" cy="584775"/>
          </a:xfrm>
          <a:prstGeom prst="rect">
            <a:avLst/>
          </a:prstGeom>
          <a:noFill/>
        </p:spPr>
        <p:txBody>
          <a:bodyPr wrap="none" rtlCol="0">
            <a:spAutoFit/>
          </a:bodyPr>
          <a:lstStyle/>
          <a:p>
            <a:r>
              <a:rPr lang="en-US" sz="3200" dirty="0" smtClean="0">
                <a:solidFill>
                  <a:schemeClr val="bg1"/>
                </a:solidFill>
              </a:rPr>
              <a:t>IF</a:t>
            </a:r>
            <a:endParaRPr lang="en-US" sz="3200" dirty="0">
              <a:solidFill>
                <a:schemeClr val="bg1"/>
              </a:solidFill>
            </a:endParaRPr>
          </a:p>
        </p:txBody>
      </p:sp>
      <p:sp>
        <p:nvSpPr>
          <p:cNvPr id="106" name="TextBox 105"/>
          <p:cNvSpPr txBox="1"/>
          <p:nvPr/>
        </p:nvSpPr>
        <p:spPr>
          <a:xfrm>
            <a:off x="3772433" y="5206425"/>
            <a:ext cx="542136" cy="584775"/>
          </a:xfrm>
          <a:prstGeom prst="rect">
            <a:avLst/>
          </a:prstGeom>
          <a:no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07" name="TextBox 106"/>
          <p:cNvSpPr txBox="1"/>
          <p:nvPr/>
        </p:nvSpPr>
        <p:spPr>
          <a:xfrm>
            <a:off x="5325985" y="5206425"/>
            <a:ext cx="569387" cy="584776"/>
          </a:xfrm>
          <a:prstGeom prst="rect">
            <a:avLst/>
          </a:prstGeom>
          <a:noFill/>
        </p:spPr>
        <p:txBody>
          <a:bodyPr wrap="none" rtlCol="0">
            <a:spAutoFit/>
          </a:bodyPr>
          <a:lstStyle/>
          <a:p>
            <a:r>
              <a:rPr lang="en-US" sz="3200" dirty="0" smtClean="0">
                <a:solidFill>
                  <a:srgbClr val="00F6FF"/>
                </a:solidFill>
              </a:rPr>
              <a:t>Ex</a:t>
            </a:r>
            <a:endParaRPr lang="en-US" sz="3200" dirty="0">
              <a:solidFill>
                <a:srgbClr val="00F6FF"/>
              </a:solidFill>
            </a:endParaRPr>
          </a:p>
        </p:txBody>
      </p:sp>
      <p:sp>
        <p:nvSpPr>
          <p:cNvPr id="108" name="TextBox 107"/>
          <p:cNvSpPr txBox="1"/>
          <p:nvPr/>
        </p:nvSpPr>
        <p:spPr>
          <a:xfrm>
            <a:off x="6134610" y="5206425"/>
            <a:ext cx="535724" cy="584775"/>
          </a:xfrm>
          <a:prstGeom prst="rect">
            <a:avLst/>
          </a:prstGeom>
          <a:noFill/>
        </p:spPr>
        <p:txBody>
          <a:bodyPr wrap="none" rtlCol="0">
            <a:spAutoFit/>
          </a:bodyPr>
          <a:lstStyle/>
          <a:p>
            <a:r>
              <a:rPr lang="en-US" sz="3200" dirty="0">
                <a:solidFill>
                  <a:srgbClr val="00F6FF"/>
                </a:solidFill>
              </a:rPr>
              <a:t>M</a:t>
            </a:r>
          </a:p>
        </p:txBody>
      </p:sp>
      <p:sp>
        <p:nvSpPr>
          <p:cNvPr id="109" name="TextBox 108"/>
          <p:cNvSpPr txBox="1"/>
          <p:nvPr/>
        </p:nvSpPr>
        <p:spPr>
          <a:xfrm>
            <a:off x="6926185" y="5206425"/>
            <a:ext cx="550151" cy="584775"/>
          </a:xfrm>
          <a:prstGeom prst="rect">
            <a:avLst/>
          </a:prstGeom>
          <a:noFill/>
        </p:spPr>
        <p:txBody>
          <a:bodyPr wrap="none" rtlCol="0">
            <a:spAutoFit/>
          </a:bodyPr>
          <a:lstStyle/>
          <a:p>
            <a:r>
              <a:rPr lang="en-US" sz="3200" dirty="0" smtClean="0">
                <a:solidFill>
                  <a:srgbClr val="00F6FF"/>
                </a:solidFill>
              </a:rPr>
              <a:t>W</a:t>
            </a:r>
            <a:endParaRPr lang="en-US" sz="3200" dirty="0">
              <a:solidFill>
                <a:srgbClr val="00F6FF"/>
              </a:solidFill>
            </a:endParaRPr>
          </a:p>
        </p:txBody>
      </p:sp>
      <p:sp>
        <p:nvSpPr>
          <p:cNvPr id="110" name="TextBox 109"/>
          <p:cNvSpPr txBox="1"/>
          <p:nvPr/>
        </p:nvSpPr>
        <p:spPr>
          <a:xfrm>
            <a:off x="4572000" y="5206425"/>
            <a:ext cx="542136" cy="584775"/>
          </a:xfrm>
          <a:prstGeom prst="rect">
            <a:avLst/>
          </a:prstGeom>
          <a:solidFill>
            <a:schemeClr val="bg2"/>
          </a:solidFill>
        </p:spPr>
        <p:txBody>
          <a:bodyPr wrap="none" rtlCol="0">
            <a:spAutoFit/>
          </a:bodyPr>
          <a:lstStyle/>
          <a:p>
            <a:r>
              <a:rPr lang="en-US" sz="3200" dirty="0" smtClean="0">
                <a:solidFill>
                  <a:schemeClr val="bg1"/>
                </a:solidFill>
              </a:rPr>
              <a:t>ID</a:t>
            </a:r>
            <a:endParaRPr lang="en-US" sz="3200" dirty="0">
              <a:solidFill>
                <a:schemeClr val="bg1"/>
              </a:solidFill>
            </a:endParaRPr>
          </a:p>
        </p:txBody>
      </p:sp>
      <p:sp>
        <p:nvSpPr>
          <p:cNvPr id="112" name="Oval 111"/>
          <p:cNvSpPr/>
          <p:nvPr/>
        </p:nvSpPr>
        <p:spPr>
          <a:xfrm>
            <a:off x="4457132" y="5257800"/>
            <a:ext cx="734667" cy="457201"/>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endCxn id="107" idx="1"/>
          </p:cNvCxnSpPr>
          <p:nvPr/>
        </p:nvCxnSpPr>
        <p:spPr>
          <a:xfrm>
            <a:off x="5266536" y="4330987"/>
            <a:ext cx="59449" cy="1167826"/>
          </a:xfrm>
          <a:prstGeom prst="line">
            <a:avLst/>
          </a:prstGeom>
          <a:ln w="25400">
            <a:solidFill>
              <a:srgbClr val="00F6FF"/>
            </a:solidFill>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4457132" y="4734580"/>
            <a:ext cx="800668" cy="523220"/>
          </a:xfrm>
          <a:prstGeom prst="rect">
            <a:avLst/>
          </a:prstGeom>
          <a:noFill/>
        </p:spPr>
        <p:txBody>
          <a:bodyPr wrap="none" rtlCol="0">
            <a:spAutoFit/>
          </a:bodyPr>
          <a:lstStyle/>
          <a:p>
            <a:r>
              <a:rPr lang="en-US" sz="2800" dirty="0" smtClean="0">
                <a:solidFill>
                  <a:srgbClr val="00F6FF"/>
                </a:solidFill>
              </a:rPr>
              <a:t>Stall</a:t>
            </a:r>
            <a:endParaRPr lang="en-US" sz="2800" dirty="0">
              <a:solidFill>
                <a:srgbClr val="00F6FF"/>
              </a:solidFill>
            </a:endParaRPr>
          </a:p>
        </p:txBody>
      </p:sp>
      <p:sp>
        <p:nvSpPr>
          <p:cNvPr id="115" name="TextBox 114"/>
          <p:cNvSpPr txBox="1"/>
          <p:nvPr/>
        </p:nvSpPr>
        <p:spPr>
          <a:xfrm>
            <a:off x="103827" y="5877579"/>
            <a:ext cx="1954895" cy="461665"/>
          </a:xfrm>
          <a:prstGeom prst="rect">
            <a:avLst/>
          </a:prstGeom>
          <a:noFill/>
        </p:spPr>
        <p:txBody>
          <a:bodyPr wrap="none" rtlCol="0">
            <a:spAutoFit/>
          </a:bodyPr>
          <a:lstStyle/>
          <a:p>
            <a:r>
              <a:rPr lang="en-US" sz="2400" b="1" i="1" dirty="0">
                <a:solidFill>
                  <a:srgbClr val="00F6FF"/>
                </a:solidFill>
              </a:rPr>
              <a:t>l</a:t>
            </a:r>
            <a:r>
              <a:rPr lang="en-US" sz="2400" b="1" i="1" dirty="0" smtClean="0">
                <a:solidFill>
                  <a:srgbClr val="00F6FF"/>
                </a:solidFill>
              </a:rPr>
              <a:t>oad-use stall</a:t>
            </a:r>
            <a:endParaRPr lang="en-US" sz="2400" b="1" i="1" dirty="0">
              <a:solidFill>
                <a:srgbClr val="00F6FF"/>
              </a:solidFill>
            </a:endParaRPr>
          </a:p>
        </p:txBody>
      </p:sp>
      <p:sp>
        <p:nvSpPr>
          <p:cNvPr id="145" name="Oval 144"/>
          <p:cNvSpPr/>
          <p:nvPr/>
        </p:nvSpPr>
        <p:spPr>
          <a:xfrm>
            <a:off x="685798" y="41148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1600200" y="5334000"/>
            <a:ext cx="457202" cy="3810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Arrow Connector 146"/>
          <p:cNvCxnSpPr>
            <a:stCxn id="145" idx="5"/>
            <a:endCxn id="146" idx="0"/>
          </p:cNvCxnSpPr>
          <p:nvPr/>
        </p:nvCxnSpPr>
        <p:spPr>
          <a:xfrm>
            <a:off x="1076044" y="4440004"/>
            <a:ext cx="752757" cy="893996"/>
          </a:xfrm>
          <a:prstGeom prst="straightConnector1">
            <a:avLst/>
          </a:prstGeom>
          <a:ln w="25400">
            <a:solidFill>
              <a:srgbClr val="00F6FF"/>
            </a:solidFill>
            <a:tail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086600" y="6096000"/>
            <a:ext cx="1837825" cy="461665"/>
          </a:xfrm>
          <a:prstGeom prst="rect">
            <a:avLst/>
          </a:prstGeom>
          <a:noFill/>
        </p:spPr>
        <p:txBody>
          <a:bodyPr wrap="none" rtlCol="0">
            <a:spAutoFit/>
          </a:bodyPr>
          <a:lstStyle/>
          <a:p>
            <a:r>
              <a:rPr lang="en-US" sz="2400" b="1" i="1" dirty="0" smtClean="0">
                <a:solidFill>
                  <a:srgbClr val="00F6FF"/>
                </a:solidFill>
              </a:rPr>
              <a:t>DELAY SLOT!</a:t>
            </a:r>
            <a:endParaRPr lang="en-US" sz="2400" b="1" i="1" dirty="0">
              <a:solidFill>
                <a:srgbClr val="00F6FF"/>
              </a:solidFill>
            </a:endParaRPr>
          </a:p>
        </p:txBody>
      </p:sp>
    </p:spTree>
    <p:extLst>
      <p:ext uri="{BB962C8B-B14F-4D97-AF65-F5344CB8AC3E}">
        <p14:creationId xmlns:p14="http://schemas.microsoft.com/office/powerpoint/2010/main" val="4296305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990600"/>
            <a:ext cx="8686800" cy="3886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Tree>
    <p:extLst>
      <p:ext uri="{BB962C8B-B14F-4D97-AF65-F5344CB8AC3E}">
        <p14:creationId xmlns:p14="http://schemas.microsoft.com/office/powerpoint/2010/main" val="31901470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Quiz</a:t>
            </a:r>
            <a:endParaRPr lang="en-US" dirty="0"/>
          </a:p>
        </p:txBody>
      </p:sp>
      <p:sp>
        <p:nvSpPr>
          <p:cNvPr id="3" name="Content Placeholder 2"/>
          <p:cNvSpPr>
            <a:spLocks noGrp="1"/>
          </p:cNvSpPr>
          <p:nvPr>
            <p:ph idx="1"/>
            <p:custDataLst>
              <p:tags r:id="rId2"/>
            </p:custDataLst>
          </p:nvPr>
        </p:nvSpPr>
        <p:spPr>
          <a:xfrm>
            <a:off x="228600" y="609600"/>
            <a:ext cx="8686800" cy="5791200"/>
          </a:xfrm>
        </p:spPr>
        <p:txBody>
          <a:bodyPr/>
          <a:lstStyle/>
          <a:p>
            <a:r>
              <a:rPr lang="en-US" dirty="0" smtClean="0">
                <a:latin typeface="Consolas" pitchFamily="49" charset="0"/>
              </a:rPr>
              <a:t>add  r3, r1, r2</a:t>
            </a:r>
            <a:endParaRPr lang="en-US" dirty="0">
              <a:solidFill>
                <a:schemeClr val="hlink"/>
              </a:solidFill>
              <a:latin typeface="Consolas" pitchFamily="49" charset="0"/>
            </a:endParaRPr>
          </a:p>
          <a:p>
            <a:r>
              <a:rPr lang="en-US" dirty="0" err="1" smtClean="0">
                <a:latin typeface="Consolas" pitchFamily="49" charset="0"/>
              </a:rPr>
              <a:t>nand</a:t>
            </a:r>
            <a:r>
              <a:rPr lang="en-US" dirty="0" smtClean="0">
                <a:latin typeface="Consolas" pitchFamily="49" charset="0"/>
              </a:rPr>
              <a:t> r5, r3, r4</a:t>
            </a:r>
            <a:endParaRPr lang="en-US" dirty="0" smtClean="0">
              <a:solidFill>
                <a:schemeClr val="hlink"/>
              </a:solidFill>
              <a:latin typeface="Consolas" pitchFamily="49" charset="0"/>
            </a:endParaRPr>
          </a:p>
          <a:p>
            <a:r>
              <a:rPr lang="en-US" dirty="0" smtClean="0">
                <a:latin typeface="Consolas" pitchFamily="49" charset="0"/>
              </a:rPr>
              <a:t>add  r2, r6, r3</a:t>
            </a:r>
            <a:endParaRPr lang="en-US" dirty="0" smtClean="0">
              <a:solidFill>
                <a:schemeClr val="hlink"/>
              </a:solidFill>
              <a:latin typeface="Consolas" pitchFamily="49" charset="0"/>
            </a:endParaRPr>
          </a:p>
          <a:p>
            <a:r>
              <a:rPr lang="en-US" dirty="0" err="1" smtClean="0">
                <a:latin typeface="Consolas" pitchFamily="49" charset="0"/>
              </a:rPr>
              <a:t>lw</a:t>
            </a:r>
            <a:r>
              <a:rPr lang="en-US" dirty="0" smtClean="0">
                <a:latin typeface="Consolas" pitchFamily="49" charset="0"/>
              </a:rPr>
              <a:t>  	r6, 24(r3)</a:t>
            </a:r>
          </a:p>
          <a:p>
            <a:r>
              <a:rPr lang="en-US" dirty="0" err="1" smtClean="0">
                <a:latin typeface="Consolas" pitchFamily="49" charset="0"/>
              </a:rPr>
              <a:t>sw</a:t>
            </a:r>
            <a:r>
              <a:rPr lang="en-US" dirty="0" smtClean="0">
                <a:latin typeface="Consolas" pitchFamily="49" charset="0"/>
              </a:rPr>
              <a:t>  	r6, 12(r2)</a:t>
            </a:r>
          </a:p>
          <a:p>
            <a:endParaRPr lang="en-US" dirty="0" smtClean="0">
              <a:latin typeface="Consolas" pitchFamily="49" charset="0"/>
            </a:endParaRPr>
          </a:p>
        </p:txBody>
      </p:sp>
      <p:sp>
        <p:nvSpPr>
          <p:cNvPr id="4" name="Oval 3"/>
          <p:cNvSpPr/>
          <p:nvPr/>
        </p:nvSpPr>
        <p:spPr>
          <a:xfrm>
            <a:off x="1371600" y="762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86000" y="1371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00400" y="19050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743200" y="2514600"/>
            <a:ext cx="5334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25146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0" name="Oval 9"/>
          <p:cNvSpPr/>
          <p:nvPr/>
        </p:nvSpPr>
        <p:spPr>
          <a:xfrm>
            <a:off x="1219200" y="3048000"/>
            <a:ext cx="533400" cy="381000"/>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Oval 10"/>
          <p:cNvSpPr/>
          <p:nvPr/>
        </p:nvSpPr>
        <p:spPr>
          <a:xfrm>
            <a:off x="1447800" y="19050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743200" y="3124200"/>
            <a:ext cx="533400" cy="3810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6"/>
            <a:endCxn id="6" idx="1"/>
          </p:cNvCxnSpPr>
          <p:nvPr/>
        </p:nvCxnSpPr>
        <p:spPr>
          <a:xfrm>
            <a:off x="1905000" y="952500"/>
            <a:ext cx="459115" cy="4748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4"/>
            <a:endCxn id="8" idx="1"/>
          </p:cNvCxnSpPr>
          <p:nvPr/>
        </p:nvCxnSpPr>
        <p:spPr>
          <a:xfrm>
            <a:off x="1638300" y="1143000"/>
            <a:ext cx="1183015" cy="14273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5"/>
            <a:endCxn id="12" idx="1"/>
          </p:cNvCxnSpPr>
          <p:nvPr/>
        </p:nvCxnSpPr>
        <p:spPr>
          <a:xfrm>
            <a:off x="1903085" y="2230204"/>
            <a:ext cx="918230" cy="949792"/>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06515" y="698087"/>
            <a:ext cx="2079685" cy="1120511"/>
          </a:xfrm>
          <a:custGeom>
            <a:avLst/>
            <a:gdLst>
              <a:gd name="connsiteX0" fmla="*/ 22286 w 2412823"/>
              <a:gd name="connsiteY0" fmla="*/ 134671 h 1277671"/>
              <a:gd name="connsiteX1" fmla="*/ 120257 w 2412823"/>
              <a:gd name="connsiteY1" fmla="*/ 118343 h 1277671"/>
              <a:gd name="connsiteX2" fmla="*/ 1622486 w 2412823"/>
              <a:gd name="connsiteY2" fmla="*/ 36700 h 1277671"/>
              <a:gd name="connsiteX3" fmla="*/ 2406257 w 2412823"/>
              <a:gd name="connsiteY3" fmla="*/ 787814 h 1277671"/>
              <a:gd name="connsiteX4" fmla="*/ 1932729 w 2412823"/>
              <a:gd name="connsiteY4" fmla="*/ 1277671 h 1277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823" h="1277671">
                <a:moveTo>
                  <a:pt x="22286" y="134671"/>
                </a:moveTo>
                <a:cubicBezTo>
                  <a:pt x="-62079" y="134671"/>
                  <a:pt x="120257" y="118343"/>
                  <a:pt x="120257" y="118343"/>
                </a:cubicBezTo>
                <a:cubicBezTo>
                  <a:pt x="386957" y="102015"/>
                  <a:pt x="1241486" y="-74878"/>
                  <a:pt x="1622486" y="36700"/>
                </a:cubicBezTo>
                <a:cubicBezTo>
                  <a:pt x="2003486" y="148278"/>
                  <a:pt x="2354550" y="580986"/>
                  <a:pt x="2406257" y="787814"/>
                </a:cubicBezTo>
                <a:cubicBezTo>
                  <a:pt x="2457964" y="994643"/>
                  <a:pt x="2195346" y="1136157"/>
                  <a:pt x="1932729" y="1277671"/>
                </a:cubicBezTo>
              </a:path>
            </a:pathLst>
          </a:custGeom>
          <a:noFill/>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126580" y="2645229"/>
            <a:ext cx="130720" cy="555171"/>
          </a:xfrm>
          <a:custGeom>
            <a:avLst/>
            <a:gdLst>
              <a:gd name="connsiteX0" fmla="*/ 114391 w 130720"/>
              <a:gd name="connsiteY0" fmla="*/ 0 h 555171"/>
              <a:gd name="connsiteX1" fmla="*/ 91 w 130720"/>
              <a:gd name="connsiteY1" fmla="*/ 179614 h 555171"/>
              <a:gd name="connsiteX2" fmla="*/ 130720 w 130720"/>
              <a:gd name="connsiteY2" fmla="*/ 555171 h 555171"/>
            </a:gdLst>
            <a:ahLst/>
            <a:cxnLst>
              <a:cxn ang="0">
                <a:pos x="connsiteX0" y="connsiteY0"/>
              </a:cxn>
              <a:cxn ang="0">
                <a:pos x="connsiteX1" y="connsiteY1"/>
              </a:cxn>
              <a:cxn ang="0">
                <a:pos x="connsiteX2" y="connsiteY2"/>
              </a:cxn>
            </a:cxnLst>
            <a:rect l="l" t="t" r="r" b="b"/>
            <a:pathLst>
              <a:path w="130720" h="555171">
                <a:moveTo>
                  <a:pt x="114391" y="0"/>
                </a:moveTo>
                <a:cubicBezTo>
                  <a:pt x="55880" y="43543"/>
                  <a:pt x="-2630" y="87086"/>
                  <a:pt x="91" y="179614"/>
                </a:cubicBezTo>
                <a:cubicBezTo>
                  <a:pt x="2812" y="272142"/>
                  <a:pt x="130720" y="555171"/>
                  <a:pt x="130720" y="555171"/>
                </a:cubicBezTo>
              </a:path>
            </a:pathLst>
          </a:custGeom>
          <a:noFill/>
          <a:ln>
            <a:solidFill>
              <a:schemeClr val="accent4">
                <a:lumMod val="60000"/>
                <a:lumOff val="40000"/>
              </a:schemeClr>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20" name="TextBox 19"/>
          <p:cNvSpPr txBox="1"/>
          <p:nvPr/>
        </p:nvSpPr>
        <p:spPr>
          <a:xfrm>
            <a:off x="3810000" y="1219200"/>
            <a:ext cx="5081071" cy="461665"/>
          </a:xfrm>
          <a:prstGeom prst="rect">
            <a:avLst/>
          </a:prstGeom>
          <a:noFill/>
        </p:spPr>
        <p:txBody>
          <a:bodyPr wrap="none" rtlCol="0">
            <a:spAutoFit/>
          </a:bodyPr>
          <a:lstStyle/>
          <a:p>
            <a:r>
              <a:rPr lang="en-US" sz="2400" dirty="0" smtClean="0">
                <a:solidFill>
                  <a:schemeClr val="bg1"/>
                </a:solidFill>
              </a:rPr>
              <a:t>Forwarding from Ex/M</a:t>
            </a:r>
            <a:r>
              <a:rPr lang="en-US" sz="2400" dirty="0" smtClean="0">
                <a:solidFill>
                  <a:schemeClr val="bg1"/>
                </a:solidFill>
                <a:sym typeface="Symbol"/>
              </a:rPr>
              <a:t>ID/Ex (</a:t>
            </a:r>
            <a:r>
              <a:rPr lang="en-US" sz="2400" dirty="0" err="1" smtClean="0">
                <a:solidFill>
                  <a:schemeClr val="bg1"/>
                </a:solidFill>
                <a:sym typeface="Symbol"/>
              </a:rPr>
              <a:t>MEx</a:t>
            </a:r>
            <a:r>
              <a:rPr lang="en-US" sz="2400" dirty="0" smtClean="0">
                <a:solidFill>
                  <a:schemeClr val="bg1"/>
                </a:solidFill>
                <a:sym typeface="Symbol"/>
              </a:rPr>
              <a:t>)</a:t>
            </a:r>
            <a:endParaRPr lang="en-US" sz="2400" dirty="0">
              <a:solidFill>
                <a:schemeClr val="bg1"/>
              </a:solidFill>
            </a:endParaRPr>
          </a:p>
        </p:txBody>
      </p:sp>
      <p:sp>
        <p:nvSpPr>
          <p:cNvPr id="22" name="TextBox 21"/>
          <p:cNvSpPr txBox="1"/>
          <p:nvPr/>
        </p:nvSpPr>
        <p:spPr>
          <a:xfrm>
            <a:off x="3810000" y="1752600"/>
            <a:ext cx="5236562" cy="461665"/>
          </a:xfrm>
          <a:prstGeom prst="rect">
            <a:avLst/>
          </a:prstGeom>
          <a:noFill/>
        </p:spPr>
        <p:txBody>
          <a:bodyPr wrap="none" rtlCol="0">
            <a:spAutoFit/>
          </a:bodyPr>
          <a:lstStyle/>
          <a:p>
            <a:r>
              <a:rPr lang="en-US" sz="2400" dirty="0" smtClean="0">
                <a:solidFill>
                  <a:schemeClr val="bg1"/>
                </a:solidFill>
              </a:rPr>
              <a:t>Forwarding from M/W</a:t>
            </a:r>
            <a:r>
              <a:rPr lang="en-US" sz="2400" dirty="0" smtClean="0">
                <a:solidFill>
                  <a:schemeClr val="bg1"/>
                </a:solidFill>
                <a:sym typeface="Symbol"/>
              </a:rPr>
              <a:t>ID/Ex (</a:t>
            </a:r>
            <a:r>
              <a:rPr lang="en-US" sz="2400" dirty="0" err="1">
                <a:solidFill>
                  <a:schemeClr val="bg1"/>
                </a:solidFill>
                <a:sym typeface="Symbol"/>
              </a:rPr>
              <a:t>W</a:t>
            </a:r>
            <a:r>
              <a:rPr lang="en-US" sz="2400" dirty="0" err="1" smtClean="0">
                <a:solidFill>
                  <a:schemeClr val="bg1"/>
                </a:solidFill>
                <a:sym typeface="Symbol"/>
              </a:rPr>
              <a:t>Ex</a:t>
            </a:r>
            <a:r>
              <a:rPr lang="en-US" sz="2400" dirty="0" smtClean="0">
                <a:solidFill>
                  <a:schemeClr val="bg1"/>
                </a:solidFill>
                <a:sym typeface="Symbol"/>
              </a:rPr>
              <a:t>)</a:t>
            </a:r>
            <a:endParaRPr lang="en-US" sz="2400" dirty="0">
              <a:solidFill>
                <a:schemeClr val="bg1"/>
              </a:solidFill>
            </a:endParaRPr>
          </a:p>
        </p:txBody>
      </p:sp>
      <p:sp>
        <p:nvSpPr>
          <p:cNvPr id="23" name="TextBox 22"/>
          <p:cNvSpPr txBox="1"/>
          <p:nvPr/>
        </p:nvSpPr>
        <p:spPr>
          <a:xfrm>
            <a:off x="3834329" y="2362200"/>
            <a:ext cx="3112583" cy="461665"/>
          </a:xfrm>
          <a:prstGeom prst="rect">
            <a:avLst/>
          </a:prstGeom>
          <a:noFill/>
        </p:spPr>
        <p:txBody>
          <a:bodyPr wrap="none" rtlCol="0">
            <a:spAutoFit/>
          </a:bodyPr>
          <a:lstStyle/>
          <a:p>
            <a:r>
              <a:rPr lang="en-US" sz="2400" dirty="0" err="1" smtClean="0">
                <a:solidFill>
                  <a:schemeClr val="bg1"/>
                </a:solidFill>
              </a:rPr>
              <a:t>RegisterFile</a:t>
            </a:r>
            <a:r>
              <a:rPr lang="en-US" sz="2400" dirty="0" smtClean="0">
                <a:solidFill>
                  <a:schemeClr val="bg1"/>
                </a:solidFill>
              </a:rPr>
              <a:t> (RF) Bypass</a:t>
            </a:r>
            <a:endParaRPr lang="en-US" sz="2400" dirty="0">
              <a:solidFill>
                <a:schemeClr val="bg1"/>
              </a:solidFill>
            </a:endParaRPr>
          </a:p>
        </p:txBody>
      </p:sp>
      <p:sp>
        <p:nvSpPr>
          <p:cNvPr id="24" name="TextBox 23"/>
          <p:cNvSpPr txBox="1"/>
          <p:nvPr/>
        </p:nvSpPr>
        <p:spPr>
          <a:xfrm>
            <a:off x="3810000" y="2967335"/>
            <a:ext cx="5082673" cy="461665"/>
          </a:xfrm>
          <a:prstGeom prst="rect">
            <a:avLst/>
          </a:prstGeom>
          <a:noFill/>
        </p:spPr>
        <p:txBody>
          <a:bodyPr wrap="none" rtlCol="0">
            <a:spAutoFit/>
          </a:bodyPr>
          <a:lstStyle/>
          <a:p>
            <a:r>
              <a:rPr lang="en-US" sz="2400" dirty="0" smtClean="0">
                <a:solidFill>
                  <a:schemeClr val="accent2"/>
                </a:solidFill>
              </a:rPr>
              <a:t>Forwarding from M/W</a:t>
            </a:r>
            <a:r>
              <a:rPr lang="en-US" sz="2400" dirty="0" smtClean="0">
                <a:solidFill>
                  <a:schemeClr val="accent2"/>
                </a:solidFill>
                <a:sym typeface="Symbol"/>
              </a:rPr>
              <a:t>ID/Ex (</a:t>
            </a:r>
            <a:r>
              <a:rPr lang="en-US" sz="2400" dirty="0" err="1">
                <a:solidFill>
                  <a:schemeClr val="accent2"/>
                </a:solidFill>
                <a:sym typeface="Symbol"/>
              </a:rPr>
              <a:t>W</a:t>
            </a:r>
            <a:r>
              <a:rPr lang="en-US" sz="2400" dirty="0" err="1" smtClean="0">
                <a:solidFill>
                  <a:schemeClr val="accent2"/>
                </a:solidFill>
                <a:sym typeface="Symbol"/>
              </a:rPr>
              <a:t>Ex</a:t>
            </a:r>
            <a:r>
              <a:rPr lang="en-US" sz="2400" dirty="0" smtClean="0">
                <a:solidFill>
                  <a:schemeClr val="accent2"/>
                </a:solidFill>
                <a:sym typeface="Symbol"/>
              </a:rPr>
              <a:t>)</a:t>
            </a:r>
            <a:endParaRPr lang="en-US" sz="2400" dirty="0">
              <a:solidFill>
                <a:schemeClr val="accent2"/>
              </a:solidFill>
            </a:endParaRPr>
          </a:p>
        </p:txBody>
      </p:sp>
      <p:sp>
        <p:nvSpPr>
          <p:cNvPr id="25" name="TextBox 24"/>
          <p:cNvSpPr txBox="1"/>
          <p:nvPr/>
        </p:nvSpPr>
        <p:spPr>
          <a:xfrm>
            <a:off x="1295400" y="3805535"/>
            <a:ext cx="5396805" cy="830997"/>
          </a:xfrm>
          <a:prstGeom prst="rect">
            <a:avLst/>
          </a:prstGeom>
          <a:noFill/>
        </p:spPr>
        <p:txBody>
          <a:bodyPr wrap="none" rtlCol="0">
            <a:spAutoFit/>
          </a:bodyPr>
          <a:lstStyle/>
          <a:p>
            <a:r>
              <a:rPr lang="en-US" sz="2400" b="1" i="1" dirty="0" smtClean="0">
                <a:solidFill>
                  <a:schemeClr val="accent4">
                    <a:lumMod val="60000"/>
                    <a:lumOff val="40000"/>
                  </a:schemeClr>
                </a:solidFill>
              </a:rPr>
              <a:t>Stall </a:t>
            </a:r>
            <a:endParaRPr lang="en-US" sz="2400" dirty="0">
              <a:solidFill>
                <a:schemeClr val="accent4">
                  <a:lumMod val="60000"/>
                  <a:lumOff val="40000"/>
                </a:schemeClr>
              </a:solidFill>
            </a:endParaRPr>
          </a:p>
          <a:p>
            <a:r>
              <a:rPr lang="en-US" sz="2400" dirty="0" smtClean="0">
                <a:solidFill>
                  <a:schemeClr val="accent4">
                    <a:lumMod val="60000"/>
                    <a:lumOff val="40000"/>
                  </a:schemeClr>
                </a:solidFill>
              </a:rPr>
              <a:t>+  Forwarding from M/W</a:t>
            </a:r>
            <a:r>
              <a:rPr lang="en-US" sz="2400" dirty="0" smtClean="0">
                <a:solidFill>
                  <a:schemeClr val="accent4">
                    <a:lumMod val="60000"/>
                    <a:lumOff val="40000"/>
                  </a:schemeClr>
                </a:solidFill>
                <a:sym typeface="Symbol"/>
              </a:rPr>
              <a:t>ID/Ex (</a:t>
            </a:r>
            <a:r>
              <a:rPr lang="en-US" sz="2400" dirty="0" err="1">
                <a:solidFill>
                  <a:schemeClr val="accent4">
                    <a:lumMod val="60000"/>
                    <a:lumOff val="40000"/>
                  </a:schemeClr>
                </a:solidFill>
                <a:sym typeface="Symbol"/>
              </a:rPr>
              <a:t>W</a:t>
            </a:r>
            <a:r>
              <a:rPr lang="en-US" sz="2400" dirty="0" err="1" smtClean="0">
                <a:solidFill>
                  <a:schemeClr val="accent4">
                    <a:lumMod val="60000"/>
                    <a:lumOff val="40000"/>
                  </a:schemeClr>
                </a:solidFill>
                <a:sym typeface="Symbol"/>
              </a:rPr>
              <a:t>Ex</a:t>
            </a:r>
            <a:r>
              <a:rPr lang="en-US" sz="2400" dirty="0" smtClean="0">
                <a:solidFill>
                  <a:schemeClr val="accent4">
                    <a:lumMod val="60000"/>
                    <a:lumOff val="40000"/>
                  </a:schemeClr>
                </a:solidFill>
                <a:sym typeface="Symbol"/>
              </a:rPr>
              <a:t>)</a:t>
            </a:r>
            <a:endParaRPr lang="en-US" sz="2400" dirty="0">
              <a:solidFill>
                <a:schemeClr val="accent4">
                  <a:lumMod val="60000"/>
                  <a:lumOff val="40000"/>
                </a:schemeClr>
              </a:solidFill>
            </a:endParaRPr>
          </a:p>
        </p:txBody>
      </p:sp>
      <p:sp>
        <p:nvSpPr>
          <p:cNvPr id="21" name="TextBox 20"/>
          <p:cNvSpPr txBox="1"/>
          <p:nvPr/>
        </p:nvSpPr>
        <p:spPr>
          <a:xfrm>
            <a:off x="3810000" y="5181600"/>
            <a:ext cx="1805687" cy="584775"/>
          </a:xfrm>
          <a:prstGeom prst="rect">
            <a:avLst/>
          </a:prstGeom>
          <a:noFill/>
        </p:spPr>
        <p:txBody>
          <a:bodyPr wrap="none" rtlCol="0">
            <a:spAutoFit/>
          </a:bodyPr>
          <a:lstStyle/>
          <a:p>
            <a:r>
              <a:rPr lang="en-US" sz="3200" dirty="0" smtClean="0">
                <a:solidFill>
                  <a:srgbClr val="00F6FF"/>
                </a:solidFill>
              </a:rPr>
              <a:t>5 Hazards</a:t>
            </a:r>
            <a:endParaRPr lang="en-US" sz="3200" dirty="0">
              <a:solidFill>
                <a:srgbClr val="00F6FF"/>
              </a:solidFill>
            </a:endParaRPr>
          </a:p>
        </p:txBody>
      </p:sp>
      <p:sp>
        <p:nvSpPr>
          <p:cNvPr id="26" name="Oval 25"/>
          <p:cNvSpPr/>
          <p:nvPr/>
        </p:nvSpPr>
        <p:spPr>
          <a:xfrm>
            <a:off x="3581400" y="5029200"/>
            <a:ext cx="2209800" cy="838200"/>
          </a:xfrm>
          <a:prstGeom prst="ellipse">
            <a:avLst/>
          </a:prstGeom>
          <a:noFill/>
          <a:ln>
            <a:solidFill>
              <a:srgbClr val="00F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F6FF"/>
              </a:solidFill>
            </a:endParaRPr>
          </a:p>
        </p:txBody>
      </p:sp>
    </p:spTree>
    <p:extLst>
      <p:ext uri="{BB962C8B-B14F-4D97-AF65-F5344CB8AC3E}">
        <p14:creationId xmlns:p14="http://schemas.microsoft.com/office/powerpoint/2010/main" val="26527284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Questions?</a:t>
            </a:r>
            <a:endParaRPr lang="en-US" dirty="0"/>
          </a:p>
        </p:txBody>
      </p:sp>
    </p:spTree>
    <p:extLst>
      <p:ext uri="{BB962C8B-B14F-4D97-AF65-F5344CB8AC3E}">
        <p14:creationId xmlns:p14="http://schemas.microsoft.com/office/powerpoint/2010/main" val="287573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Where are we now?</a:t>
            </a:r>
            <a:endParaRPr lang="en-US" dirty="0"/>
          </a:p>
        </p:txBody>
      </p:sp>
      <p:grpSp>
        <p:nvGrpSpPr>
          <p:cNvPr id="7" name="Group 6"/>
          <p:cNvGrpSpPr/>
          <p:nvPr/>
        </p:nvGrpSpPr>
        <p:grpSpPr>
          <a:xfrm>
            <a:off x="152400" y="666690"/>
            <a:ext cx="8763000" cy="5810310"/>
            <a:chOff x="152400" y="514290"/>
            <a:chExt cx="8763000" cy="5810310"/>
          </a:xfrm>
        </p:grpSpPr>
        <p:grpSp>
          <p:nvGrpSpPr>
            <p:cNvPr id="2" name="Group 156"/>
            <p:cNvGrpSpPr/>
            <p:nvPr>
              <p:custDataLst>
                <p:tags r:id="rId2"/>
              </p:custDataLst>
            </p:nvPr>
          </p:nvGrpSpPr>
          <p:grpSpPr>
            <a:xfrm>
              <a:off x="2057400" y="514290"/>
              <a:ext cx="6858000" cy="5334000"/>
              <a:chOff x="2057400" y="457200"/>
              <a:chExt cx="6858000" cy="5334000"/>
            </a:xfrm>
          </p:grpSpPr>
          <p:sp>
            <p:nvSpPr>
              <p:cNvPr id="133" name="Right Triangle 132"/>
              <p:cNvSpPr/>
              <p:nvPr>
                <p:custDataLst>
                  <p:tags r:id="rId142"/>
                </p:custDataLst>
              </p:nvPr>
            </p:nvSpPr>
            <p:spPr>
              <a:xfrm rot="10800000">
                <a:off x="7620000" y="9144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custDataLst>
                  <p:tags r:id="rId143"/>
                </p:custDataLst>
              </p:nvPr>
            </p:nvSpPr>
            <p:spPr>
              <a:xfrm>
                <a:off x="7924800" y="457200"/>
                <a:ext cx="990600" cy="5334000"/>
              </a:xfrm>
              <a:prstGeom prst="roundRect">
                <a:avLst>
                  <a:gd name="adj" fmla="val 30422"/>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custDataLst>
                  <p:tags r:id="rId144"/>
                </p:custDataLst>
              </p:nvPr>
            </p:nvSpPr>
            <p:spPr>
              <a:xfrm>
                <a:off x="2057400" y="457200"/>
                <a:ext cx="914400" cy="3048000"/>
              </a:xfrm>
              <a:prstGeom prst="roundRect">
                <a:avLst>
                  <a:gd name="adj" fmla="val 30422"/>
                </a:avLst>
              </a:prstGeom>
              <a:solidFill>
                <a:schemeClr val="accent3">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custDataLst>
                  <p:tags r:id="rId145"/>
                </p:custDataLst>
              </p:nvPr>
            </p:nvSpPr>
            <p:spPr>
              <a:xfrm>
                <a:off x="2057400" y="457200"/>
                <a:ext cx="6400800" cy="609600"/>
              </a:xfrm>
              <a:prstGeom prst="roundRect">
                <a:avLst>
                  <a:gd name="adj" fmla="val 50000"/>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ight Triangle 127"/>
              <p:cNvSpPr/>
              <p:nvPr>
                <p:custDataLst>
                  <p:tags r:id="rId146"/>
                </p:custDataLst>
              </p:nvPr>
            </p:nvSpPr>
            <p:spPr>
              <a:xfrm rot="5400000">
                <a:off x="2552700" y="876300"/>
                <a:ext cx="609600" cy="685800"/>
              </a:xfrm>
              <a:prstGeom prst="rtTriangle">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extBox 144"/>
              <p:cNvSpPr txBox="1"/>
              <p:nvPr>
                <p:custDataLst>
                  <p:tags r:id="rId147"/>
                </p:custDataLst>
              </p:nvPr>
            </p:nvSpPr>
            <p:spPr>
              <a:xfrm>
                <a:off x="8001000" y="5083314"/>
                <a:ext cx="838200" cy="707886"/>
              </a:xfrm>
              <a:prstGeom prst="rect">
                <a:avLst/>
              </a:prstGeom>
              <a:noFill/>
            </p:spPr>
            <p:txBody>
              <a:bodyPr wrap="square" rtlCol="0">
                <a:spAutoFit/>
              </a:bodyPr>
              <a:lstStyle/>
              <a:p>
                <a:pPr algn="ctr"/>
                <a:r>
                  <a:rPr lang="en-US" sz="2000" dirty="0" smtClean="0">
                    <a:solidFill>
                      <a:schemeClr val="bg1"/>
                    </a:solidFill>
                  </a:rPr>
                  <a:t>Write-</a:t>
                </a:r>
                <a:br>
                  <a:rPr lang="en-US" sz="2000" dirty="0" smtClean="0">
                    <a:solidFill>
                      <a:schemeClr val="bg1"/>
                    </a:solidFill>
                  </a:rPr>
                </a:br>
                <a:r>
                  <a:rPr lang="en-US" sz="2000" dirty="0" smtClean="0">
                    <a:solidFill>
                      <a:schemeClr val="bg1"/>
                    </a:solidFill>
                  </a:rPr>
                  <a:t>Back</a:t>
                </a:r>
              </a:p>
            </p:txBody>
          </p:sp>
        </p:grpSp>
        <p:grpSp>
          <p:nvGrpSpPr>
            <p:cNvPr id="3" name="Group 154"/>
            <p:cNvGrpSpPr/>
            <p:nvPr>
              <p:custDataLst>
                <p:tags r:id="rId3"/>
              </p:custDataLst>
            </p:nvPr>
          </p:nvGrpSpPr>
          <p:grpSpPr>
            <a:xfrm>
              <a:off x="5791200" y="1200090"/>
              <a:ext cx="2286000" cy="4648200"/>
              <a:chOff x="6629400" y="1143000"/>
              <a:chExt cx="1447800" cy="4648200"/>
            </a:xfrm>
          </p:grpSpPr>
          <p:sp>
            <p:nvSpPr>
              <p:cNvPr id="108" name="Rounded Rectangle 107"/>
              <p:cNvSpPr/>
              <p:nvPr>
                <p:custDataLst>
                  <p:tags r:id="rId140"/>
                </p:custDataLst>
              </p:nvPr>
            </p:nvSpPr>
            <p:spPr>
              <a:xfrm>
                <a:off x="6705600" y="1143000"/>
                <a:ext cx="1295400" cy="4648200"/>
              </a:xfrm>
              <a:prstGeom prst="roundRect">
                <a:avLst>
                  <a:gd name="adj" fmla="val 19208"/>
                </a:avLst>
              </a:prstGeom>
              <a:solidFill>
                <a:schemeClr val="accent4">
                  <a:lumMod val="7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custDataLst>
                  <p:tags r:id="rId141"/>
                </p:custDataLst>
              </p:nvPr>
            </p:nvSpPr>
            <p:spPr>
              <a:xfrm>
                <a:off x="6629400" y="5334000"/>
                <a:ext cx="1447800" cy="400110"/>
              </a:xfrm>
              <a:prstGeom prst="rect">
                <a:avLst/>
              </a:prstGeom>
              <a:noFill/>
              <a:ln>
                <a:noFill/>
              </a:ln>
            </p:spPr>
            <p:txBody>
              <a:bodyPr wrap="square" rtlCol="0">
                <a:spAutoFit/>
              </a:bodyPr>
              <a:lstStyle/>
              <a:p>
                <a:pPr algn="ctr"/>
                <a:r>
                  <a:rPr lang="en-US" sz="2000" dirty="0" smtClean="0">
                    <a:solidFill>
                      <a:schemeClr val="bg1"/>
                    </a:solidFill>
                  </a:rPr>
                  <a:t>Memory</a:t>
                </a:r>
              </a:p>
            </p:txBody>
          </p:sp>
        </p:grpSp>
        <p:grpSp>
          <p:nvGrpSpPr>
            <p:cNvPr id="4" name="Group 148"/>
            <p:cNvGrpSpPr/>
            <p:nvPr>
              <p:custDataLst>
                <p:tags r:id="rId4"/>
              </p:custDataLst>
            </p:nvPr>
          </p:nvGrpSpPr>
          <p:grpSpPr>
            <a:xfrm>
              <a:off x="152400" y="1200090"/>
              <a:ext cx="1600200" cy="4670286"/>
              <a:chOff x="152400" y="1143000"/>
              <a:chExt cx="1676400" cy="4670286"/>
            </a:xfrm>
          </p:grpSpPr>
          <p:sp>
            <p:nvSpPr>
              <p:cNvPr id="93" name="Rounded Rectangle 92"/>
              <p:cNvSpPr/>
              <p:nvPr>
                <p:custDataLst>
                  <p:tags r:id="rId138"/>
                </p:custDataLst>
              </p:nvPr>
            </p:nvSpPr>
            <p:spPr>
              <a:xfrm>
                <a:off x="152400" y="1143000"/>
                <a:ext cx="1676400" cy="4648200"/>
              </a:xfrm>
              <a:prstGeom prst="roundRect">
                <a:avLst/>
              </a:prstGeom>
              <a:solidFill>
                <a:schemeClr val="accent4">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TextBox 136"/>
              <p:cNvSpPr txBox="1"/>
              <p:nvPr>
                <p:custDataLst>
                  <p:tags r:id="rId139"/>
                </p:custDataLst>
              </p:nvPr>
            </p:nvSpPr>
            <p:spPr>
              <a:xfrm>
                <a:off x="228600" y="5105400"/>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Fetch</a:t>
                </a:r>
              </a:p>
            </p:txBody>
          </p:sp>
        </p:grpSp>
        <p:grpSp>
          <p:nvGrpSpPr>
            <p:cNvPr id="5" name="Group 153"/>
            <p:cNvGrpSpPr/>
            <p:nvPr>
              <p:custDataLst>
                <p:tags r:id="rId5"/>
              </p:custDataLst>
            </p:nvPr>
          </p:nvGrpSpPr>
          <p:grpSpPr>
            <a:xfrm>
              <a:off x="3886200" y="1200090"/>
              <a:ext cx="2057400" cy="4648200"/>
              <a:chOff x="3886200" y="1143000"/>
              <a:chExt cx="2819400" cy="4648200"/>
            </a:xfrm>
          </p:grpSpPr>
          <p:sp>
            <p:nvSpPr>
              <p:cNvPr id="106" name="Rounded Rectangle 105"/>
              <p:cNvSpPr/>
              <p:nvPr>
                <p:custDataLst>
                  <p:tags r:id="rId136"/>
                </p:custDataLst>
              </p:nvPr>
            </p:nvSpPr>
            <p:spPr>
              <a:xfrm>
                <a:off x="3886200" y="1143000"/>
                <a:ext cx="2819400" cy="4648200"/>
              </a:xfrm>
              <a:prstGeom prst="roundRect">
                <a:avLst>
                  <a:gd name="adj" fmla="val 11944"/>
                </a:avLst>
              </a:prstGeom>
              <a:solidFill>
                <a:schemeClr val="accent3">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p:cNvSpPr txBox="1"/>
              <p:nvPr>
                <p:custDataLst>
                  <p:tags r:id="rId137"/>
                </p:custDataLst>
              </p:nvPr>
            </p:nvSpPr>
            <p:spPr>
              <a:xfrm>
                <a:off x="4648200" y="5391090"/>
                <a:ext cx="1447800" cy="400110"/>
              </a:xfrm>
              <a:prstGeom prst="rect">
                <a:avLst/>
              </a:prstGeom>
              <a:noFill/>
            </p:spPr>
            <p:txBody>
              <a:bodyPr wrap="square" rtlCol="0">
                <a:spAutoFit/>
              </a:bodyPr>
              <a:lstStyle/>
              <a:p>
                <a:pPr algn="ctr"/>
                <a:r>
                  <a:rPr lang="en-US" sz="2000" dirty="0" smtClean="0">
                    <a:solidFill>
                      <a:schemeClr val="bg1"/>
                    </a:solidFill>
                  </a:rPr>
                  <a:t>Execute</a:t>
                </a:r>
              </a:p>
            </p:txBody>
          </p:sp>
        </p:grpSp>
        <p:grpSp>
          <p:nvGrpSpPr>
            <p:cNvPr id="6" name="Group 152"/>
            <p:cNvGrpSpPr/>
            <p:nvPr>
              <p:custDataLst>
                <p:tags r:id="rId6"/>
              </p:custDataLst>
            </p:nvPr>
          </p:nvGrpSpPr>
          <p:grpSpPr>
            <a:xfrm>
              <a:off x="1752600" y="1200090"/>
              <a:ext cx="2133600" cy="4648201"/>
              <a:chOff x="1828800" y="1143000"/>
              <a:chExt cx="2057400" cy="4648201"/>
            </a:xfrm>
          </p:grpSpPr>
          <p:sp>
            <p:nvSpPr>
              <p:cNvPr id="111" name="Rounded Rectangle 110"/>
              <p:cNvSpPr/>
              <p:nvPr>
                <p:custDataLst>
                  <p:tags r:id="rId132"/>
                </p:custDataLst>
              </p:nvPr>
            </p:nvSpPr>
            <p:spPr>
              <a:xfrm>
                <a:off x="2751083" y="1143000"/>
                <a:ext cx="1135117" cy="4648200"/>
              </a:xfrm>
              <a:prstGeom prst="roundRect">
                <a:avLst>
                  <a:gd name="adj" fmla="val 30962"/>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custDataLst>
                  <p:tags r:id="rId133"/>
                </p:custDataLst>
              </p:nvPr>
            </p:nvSpPr>
            <p:spPr>
              <a:xfrm>
                <a:off x="1828800" y="3505200"/>
                <a:ext cx="2057400" cy="2286000"/>
              </a:xfrm>
              <a:prstGeom prst="roundRect">
                <a:avLst>
                  <a:gd name="adj" fmla="val 15859"/>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ight Triangle 114"/>
              <p:cNvSpPr/>
              <p:nvPr>
                <p:custDataLst>
                  <p:tags r:id="rId134"/>
                </p:custDataLst>
              </p:nvPr>
            </p:nvSpPr>
            <p:spPr>
              <a:xfrm rot="16200000">
                <a:off x="2458847" y="3132658"/>
                <a:ext cx="550314" cy="533400"/>
              </a:xfrm>
              <a:prstGeom prst="rtTriangle">
                <a:avLst/>
              </a:prstGeom>
              <a:solidFill>
                <a:schemeClr val="accent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custDataLst>
                  <p:tags r:id="rId135"/>
                </p:custDataLst>
              </p:nvPr>
            </p:nvSpPr>
            <p:spPr>
              <a:xfrm>
                <a:off x="2133600" y="5083315"/>
                <a:ext cx="1447800" cy="707886"/>
              </a:xfrm>
              <a:prstGeom prst="rect">
                <a:avLst/>
              </a:prstGeom>
              <a:noFill/>
            </p:spPr>
            <p:txBody>
              <a:bodyPr wrap="square" rtlCol="0">
                <a:spAutoFit/>
              </a:bodyPr>
              <a:lstStyle/>
              <a:p>
                <a:pPr algn="ctr"/>
                <a:r>
                  <a:rPr lang="en-US" sz="2000" dirty="0" smtClean="0">
                    <a:solidFill>
                      <a:schemeClr val="bg1"/>
                    </a:solidFill>
                  </a:rPr>
                  <a:t>Instruction</a:t>
                </a:r>
                <a:br>
                  <a:rPr lang="en-US" sz="2000" dirty="0" smtClean="0">
                    <a:solidFill>
                      <a:schemeClr val="bg1"/>
                    </a:solidFill>
                  </a:rPr>
                </a:br>
                <a:r>
                  <a:rPr lang="en-US" sz="2000" dirty="0" smtClean="0">
                    <a:solidFill>
                      <a:schemeClr val="bg1"/>
                    </a:solidFill>
                  </a:rPr>
                  <a:t>Decode</a:t>
                </a:r>
              </a:p>
            </p:txBody>
          </p:sp>
        </p:grpSp>
        <p:sp>
          <p:nvSpPr>
            <p:cNvPr id="136" name="Arc 135"/>
            <p:cNvSpPr/>
            <p:nvPr>
              <p:custDataLst>
                <p:tags r:id="rId7"/>
              </p:custDataLst>
            </p:nvPr>
          </p:nvSpPr>
          <p:spPr>
            <a:xfrm rot="10800000" flipV="1">
              <a:off x="2743200" y="12000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Rounded Rectangle 126"/>
            <p:cNvSpPr/>
            <p:nvPr>
              <p:custDataLst>
                <p:tags r:id="rId8"/>
              </p:custDataLst>
            </p:nvPr>
          </p:nvSpPr>
          <p:spPr>
            <a:xfrm>
              <a:off x="5943600" y="1200090"/>
              <a:ext cx="1981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endCxn id="104" idx="2"/>
            </p:cNvCxnSpPr>
            <p:nvPr>
              <p:custDataLst>
                <p:tags r:id="rId9"/>
              </p:custDataLst>
            </p:nvPr>
          </p:nvCxnSpPr>
          <p:spPr>
            <a:xfrm>
              <a:off x="8229600" y="5848290"/>
              <a:ext cx="3810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04" name="Arc 103"/>
            <p:cNvSpPr/>
            <p:nvPr>
              <p:custDataLst>
                <p:tags r:id="rId10"/>
              </p:custDataLst>
            </p:nvPr>
          </p:nvSpPr>
          <p:spPr>
            <a:xfrm rot="5400000">
              <a:off x="8305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Arc 104"/>
            <p:cNvSpPr/>
            <p:nvPr>
              <p:custDataLst>
                <p:tags r:id="rId11"/>
              </p:custDataLst>
            </p:nvPr>
          </p:nvSpPr>
          <p:spPr>
            <a:xfrm rot="10800000">
              <a:off x="79248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4" name="Straight Connector 133"/>
            <p:cNvCxnSpPr>
              <a:stCxn id="143" idx="2"/>
            </p:cNvCxnSpPr>
            <p:nvPr>
              <p:custDataLst>
                <p:tags r:id="rId12"/>
              </p:custDataLst>
            </p:nvPr>
          </p:nvCxnSpPr>
          <p:spPr>
            <a:xfrm rot="5400000">
              <a:off x="1828800" y="2343090"/>
              <a:ext cx="1828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Arc 147"/>
            <p:cNvSpPr/>
            <p:nvPr>
              <p:custDataLst>
                <p:tags r:id="rId13"/>
              </p:custDataLst>
            </p:nvPr>
          </p:nvSpPr>
          <p:spPr>
            <a:xfrm rot="16200000" flipV="1">
              <a:off x="7315200" y="11238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 Box 11"/>
            <p:cNvSpPr txBox="1">
              <a:spLocks noChangeArrowheads="1"/>
            </p:cNvSpPr>
            <p:nvPr>
              <p:custDataLst>
                <p:tags r:id="rId14"/>
              </p:custDataLst>
            </p:nvPr>
          </p:nvSpPr>
          <p:spPr bwMode="auto">
            <a:xfrm>
              <a:off x="2667000" y="4191000"/>
              <a:ext cx="685800" cy="304800"/>
            </a:xfrm>
            <a:prstGeom prst="rect">
              <a:avLst/>
            </a:prstGeom>
            <a:solidFill>
              <a:schemeClr val="bg2"/>
            </a:solid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sp>
          <p:nvSpPr>
            <p:cNvPr id="151" name="Freeform 150"/>
            <p:cNvSpPr/>
            <p:nvPr>
              <p:custDataLst>
                <p:tags r:id="rId15"/>
              </p:custDataLst>
            </p:nvPr>
          </p:nvSpPr>
          <p:spPr>
            <a:xfrm>
              <a:off x="4953000" y="173349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9"/>
            <p:cNvSpPr>
              <a:spLocks noChangeArrowheads="1"/>
            </p:cNvSpPr>
            <p:nvPr>
              <p:custDataLst>
                <p:tags r:id="rId16"/>
              </p:custDataLst>
            </p:nvPr>
          </p:nvSpPr>
          <p:spPr bwMode="auto">
            <a:xfrm>
              <a:off x="4648200" y="27240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17"/>
              </p:custDataLst>
            </p:nvPr>
          </p:nvSpPr>
          <p:spPr bwMode="auto">
            <a:xfrm>
              <a:off x="6400800" y="3257490"/>
              <a:ext cx="11430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18"/>
              </p:custDataLst>
            </p:nvPr>
          </p:nvSpPr>
          <p:spPr bwMode="auto">
            <a:xfrm>
              <a:off x="2362199" y="1809690"/>
              <a:ext cx="1143001" cy="1363663"/>
            </a:xfrm>
            <a:prstGeom prst="rect">
              <a:avLst/>
            </a:prstGeom>
            <a:solidFill>
              <a:schemeClr val="bg2"/>
            </a:solid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07" name="Oval 24"/>
            <p:cNvSpPr>
              <a:spLocks noChangeArrowheads="1"/>
            </p:cNvSpPr>
            <p:nvPr>
              <p:custDataLst>
                <p:tags r:id="rId19"/>
              </p:custDataLst>
            </p:nvPr>
          </p:nvSpPr>
          <p:spPr bwMode="auto">
            <a:xfrm>
              <a:off x="2362200" y="3581400"/>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smtClean="0">
                  <a:solidFill>
                    <a:srgbClr val="FFFFFF"/>
                  </a:solidFill>
                  <a:latin typeface="Calibri"/>
                </a:rPr>
                <a:t>control</a:t>
              </a:r>
              <a:endParaRPr lang="en-US" sz="1800" dirty="0">
                <a:solidFill>
                  <a:srgbClr val="FFFFFF"/>
                </a:solidFill>
                <a:latin typeface="Calibri"/>
              </a:endParaRPr>
            </a:p>
          </p:txBody>
        </p:sp>
        <p:sp>
          <p:nvSpPr>
            <p:cNvPr id="119" name="Rounded Rectangle 118"/>
            <p:cNvSpPr/>
            <p:nvPr>
              <p:custDataLst>
                <p:tags r:id="rId20"/>
              </p:custDataLst>
            </p:nvPr>
          </p:nvSpPr>
          <p:spPr>
            <a:xfrm>
              <a:off x="152400" y="1200090"/>
              <a:ext cx="1600200" cy="4648200"/>
            </a:xfrm>
            <a:prstGeom prst="round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753" name="Line 25"/>
            <p:cNvSpPr>
              <a:spLocks noChangeShapeType="1"/>
            </p:cNvSpPr>
            <p:nvPr>
              <p:custDataLst>
                <p:tags r:id="rId21"/>
              </p:custDataLst>
            </p:nvPr>
          </p:nvSpPr>
          <p:spPr bwMode="auto">
            <a:xfrm flipV="1">
              <a:off x="2514600"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2249775" name="Line 47"/>
            <p:cNvSpPr>
              <a:spLocks noChangeShapeType="1"/>
            </p:cNvSpPr>
            <p:nvPr>
              <p:custDataLst>
                <p:tags r:id="rId22"/>
              </p:custDataLst>
            </p:nvPr>
          </p:nvSpPr>
          <p:spPr bwMode="auto">
            <a:xfrm flipV="1">
              <a:off x="8686800" y="97149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23"/>
              </p:custDataLst>
            </p:nvPr>
          </p:nvSpPr>
          <p:spPr bwMode="auto">
            <a:xfrm flipV="1">
              <a:off x="2209800" y="2724090"/>
              <a:ext cx="1524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24"/>
              </p:custDataLst>
            </p:nvPr>
          </p:nvSpPr>
          <p:spPr bwMode="auto">
            <a:xfrm>
              <a:off x="5105400" y="226689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71" name="Line 49"/>
            <p:cNvSpPr>
              <a:spLocks noChangeShapeType="1"/>
            </p:cNvSpPr>
            <p:nvPr>
              <p:custDataLst>
                <p:tags r:id="rId25"/>
              </p:custDataLst>
            </p:nvPr>
          </p:nvSpPr>
          <p:spPr bwMode="auto">
            <a:xfrm flipH="1">
              <a:off x="2209800" y="97149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8" name="Line 44"/>
            <p:cNvSpPr>
              <a:spLocks noChangeShapeType="1"/>
            </p:cNvSpPr>
            <p:nvPr>
              <p:custDataLst>
                <p:tags r:id="rId26"/>
              </p:custDataLst>
            </p:nvPr>
          </p:nvSpPr>
          <p:spPr bwMode="auto">
            <a:xfrm>
              <a:off x="4800600" y="30288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27"/>
              </p:custDataLst>
            </p:nvPr>
          </p:nvSpPr>
          <p:spPr bwMode="auto">
            <a:xfrm>
              <a:off x="4419600" y="33336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28"/>
              </p:custDataLst>
            </p:nvPr>
          </p:nvSpPr>
          <p:spPr bwMode="auto">
            <a:xfrm>
              <a:off x="2057400" y="4191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8" name="Text Box 5"/>
            <p:cNvSpPr txBox="1">
              <a:spLocks noChangeArrowheads="1"/>
            </p:cNvSpPr>
            <p:nvPr>
              <p:custDataLst>
                <p:tags r:id="rId29"/>
              </p:custDataLst>
            </p:nvPr>
          </p:nvSpPr>
          <p:spPr bwMode="auto">
            <a:xfrm>
              <a:off x="6477000" y="394329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0" name="Line 49"/>
            <p:cNvSpPr>
              <a:spLocks noChangeShapeType="1"/>
            </p:cNvSpPr>
            <p:nvPr>
              <p:custDataLst>
                <p:tags r:id="rId30"/>
              </p:custDataLst>
            </p:nvPr>
          </p:nvSpPr>
          <p:spPr bwMode="auto">
            <a:xfrm flipV="1">
              <a:off x="4191000" y="287649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2" name="Text Box 5"/>
            <p:cNvSpPr txBox="1">
              <a:spLocks noChangeArrowheads="1"/>
            </p:cNvSpPr>
            <p:nvPr>
              <p:custDataLst>
                <p:tags r:id="rId31"/>
              </p:custDataLst>
            </p:nvPr>
          </p:nvSpPr>
          <p:spPr bwMode="auto">
            <a:xfrm>
              <a:off x="63246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32"/>
              </p:custDataLst>
            </p:nvPr>
          </p:nvSpPr>
          <p:spPr bwMode="auto">
            <a:xfrm>
              <a:off x="7010400" y="356229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4" name="Line 45"/>
            <p:cNvSpPr>
              <a:spLocks noChangeShapeType="1"/>
            </p:cNvSpPr>
            <p:nvPr>
              <p:custDataLst>
                <p:tags r:id="rId33"/>
              </p:custDataLst>
            </p:nvPr>
          </p:nvSpPr>
          <p:spPr bwMode="auto">
            <a:xfrm flipV="1">
              <a:off x="6858000" y="43242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34"/>
              </p:custDataLst>
            </p:nvPr>
          </p:nvSpPr>
          <p:spPr bwMode="auto">
            <a:xfrm>
              <a:off x="6400800" y="318129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86" name="Line 44"/>
            <p:cNvSpPr>
              <a:spLocks noChangeShapeType="1"/>
            </p:cNvSpPr>
            <p:nvPr>
              <p:custDataLst>
                <p:tags r:id="rId35"/>
              </p:custDataLst>
            </p:nvPr>
          </p:nvSpPr>
          <p:spPr bwMode="auto">
            <a:xfrm>
              <a:off x="6858000" y="241929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36"/>
              </p:custDataLst>
            </p:nvPr>
          </p:nvSpPr>
          <p:spPr bwMode="auto">
            <a:xfrm flipH="1">
              <a:off x="8534400" y="2647890"/>
              <a:ext cx="152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37"/>
              </p:custDataLst>
            </p:nvPr>
          </p:nvSpPr>
          <p:spPr bwMode="auto">
            <a:xfrm>
              <a:off x="8229600" y="2876490"/>
              <a:ext cx="152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38"/>
              </p:custDataLst>
            </p:nvPr>
          </p:nvSpPr>
          <p:spPr bwMode="auto">
            <a:xfrm>
              <a:off x="8229600" y="287649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9" name="Line 45"/>
            <p:cNvSpPr>
              <a:spLocks noChangeShapeType="1"/>
            </p:cNvSpPr>
            <p:nvPr>
              <p:custDataLst>
                <p:tags r:id="rId39"/>
              </p:custDataLst>
            </p:nvPr>
          </p:nvSpPr>
          <p:spPr bwMode="auto">
            <a:xfrm flipV="1">
              <a:off x="84582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0"/>
              </p:custDataLst>
            </p:nvPr>
          </p:nvSpPr>
          <p:spPr bwMode="auto">
            <a:xfrm flipV="1">
              <a:off x="5334000" y="30288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1"/>
              </p:custDataLst>
            </p:nvPr>
          </p:nvSpPr>
          <p:spPr bwMode="auto">
            <a:xfrm flipV="1">
              <a:off x="4648200" y="348609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42"/>
              </p:custDataLst>
            </p:nvPr>
          </p:nvSpPr>
          <p:spPr bwMode="auto">
            <a:xfrm flipV="1">
              <a:off x="2971800" y="4572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99" name="Line 25"/>
            <p:cNvSpPr>
              <a:spLocks noChangeShapeType="1"/>
            </p:cNvSpPr>
            <p:nvPr>
              <p:custDataLst>
                <p:tags r:id="rId43"/>
              </p:custDataLst>
            </p:nvPr>
          </p:nvSpPr>
          <p:spPr bwMode="auto">
            <a:xfrm flipV="1">
              <a:off x="28955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0" name="Line 25"/>
            <p:cNvSpPr>
              <a:spLocks noChangeShapeType="1"/>
            </p:cNvSpPr>
            <p:nvPr>
              <p:custDataLst>
                <p:tags r:id="rId44"/>
              </p:custDataLst>
            </p:nvPr>
          </p:nvSpPr>
          <p:spPr bwMode="auto">
            <a:xfrm flipV="1">
              <a:off x="31241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1" name="Line 25"/>
            <p:cNvSpPr>
              <a:spLocks noChangeShapeType="1"/>
            </p:cNvSpPr>
            <p:nvPr>
              <p:custDataLst>
                <p:tags r:id="rId45"/>
              </p:custDataLst>
            </p:nvPr>
          </p:nvSpPr>
          <p:spPr bwMode="auto">
            <a:xfrm flipV="1">
              <a:off x="3352799" y="3181291"/>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2" name="Line 34"/>
            <p:cNvSpPr>
              <a:spLocks noChangeShapeType="1"/>
            </p:cNvSpPr>
            <p:nvPr>
              <p:custDataLst>
                <p:tags r:id="rId46"/>
              </p:custDataLst>
            </p:nvPr>
          </p:nvSpPr>
          <p:spPr bwMode="auto">
            <a:xfrm flipV="1">
              <a:off x="2057400" y="3810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25" name="Rounded Rectangle 124"/>
            <p:cNvSpPr/>
            <p:nvPr>
              <p:custDataLst>
                <p:tags r:id="rId47"/>
              </p:custDataLst>
            </p:nvPr>
          </p:nvSpPr>
          <p:spPr>
            <a:xfrm>
              <a:off x="3886200" y="1200090"/>
              <a:ext cx="2057400" cy="4648200"/>
            </a:xfrm>
            <a:prstGeom prst="roundRect">
              <a:avLst>
                <a:gd name="adj" fmla="val 11944"/>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custDataLst>
                <p:tags r:id="rId48"/>
              </p:custDataLst>
            </p:nvPr>
          </p:nvCxnSpPr>
          <p:spPr>
            <a:xfrm flipV="1">
              <a:off x="2057400" y="5848290"/>
              <a:ext cx="1600200" cy="2"/>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49"/>
              </p:custDataLst>
            </p:nvPr>
          </p:nvCxnSpPr>
          <p:spPr>
            <a:xfrm rot="10800000">
              <a:off x="1905001" y="3562291"/>
              <a:ext cx="53340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50"/>
              </p:custDataLst>
            </p:nvPr>
          </p:nvCxnSpPr>
          <p:spPr>
            <a:xfrm rot="5400000">
              <a:off x="6553200" y="3181290"/>
              <a:ext cx="4724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custDataLst>
                <p:tags r:id="rId51"/>
              </p:custDataLst>
            </p:nvPr>
          </p:nvCxnSpPr>
          <p:spPr>
            <a:xfrm rot="16200000" flipH="1">
              <a:off x="800101" y="2000190"/>
              <a:ext cx="25146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94" name="Arc 93"/>
            <p:cNvSpPr/>
            <p:nvPr>
              <p:custDataLst>
                <p:tags r:id="rId52"/>
              </p:custDataLst>
            </p:nvPr>
          </p:nvSpPr>
          <p:spPr>
            <a:xfrm rot="5400000">
              <a:off x="3276600"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96"/>
            <p:cNvSpPr/>
            <p:nvPr>
              <p:custDataLst>
                <p:tags r:id="rId53"/>
              </p:custDataLst>
            </p:nvPr>
          </p:nvSpPr>
          <p:spPr>
            <a:xfrm rot="10800000">
              <a:off x="1752601" y="5238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3" name="Straight Connector 112"/>
            <p:cNvCxnSpPr/>
            <p:nvPr>
              <p:custDataLst>
                <p:tags r:id="rId54"/>
              </p:custDataLst>
            </p:nvPr>
          </p:nvCxnSpPr>
          <p:spPr>
            <a:xfrm rot="10800000">
              <a:off x="2057400" y="514290"/>
              <a:ext cx="65532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4" name="Arc 113"/>
            <p:cNvSpPr/>
            <p:nvPr>
              <p:custDataLst>
                <p:tags r:id="rId55"/>
              </p:custDataLst>
            </p:nvPr>
          </p:nvSpPr>
          <p:spPr>
            <a:xfrm>
              <a:off x="83058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117"/>
            <p:cNvSpPr/>
            <p:nvPr>
              <p:custDataLst>
                <p:tags r:id="rId56"/>
              </p:custDataLst>
            </p:nvPr>
          </p:nvSpPr>
          <p:spPr>
            <a:xfrm rot="5400000">
              <a:off x="2133601"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p:cNvSpPr/>
            <p:nvPr>
              <p:custDataLst>
                <p:tags r:id="rId57"/>
              </p:custDataLst>
            </p:nvPr>
          </p:nvSpPr>
          <p:spPr>
            <a:xfrm rot="16200000">
              <a:off x="2057400" y="514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p:cNvSpPr/>
            <p:nvPr>
              <p:custDataLst>
                <p:tags r:id="rId58"/>
              </p:custDataLst>
            </p:nvPr>
          </p:nvSpPr>
          <p:spPr>
            <a:xfrm rot="10800000">
              <a:off x="2057400" y="29526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custDataLst>
                <p:tags r:id="rId59"/>
              </p:custDataLst>
            </p:nvPr>
          </p:nvSpPr>
          <p:spPr>
            <a:xfrm rot="10800000" flipV="1">
              <a:off x="1752601" y="35622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Arc 134"/>
            <p:cNvSpPr/>
            <p:nvPr>
              <p:custDataLst>
                <p:tags r:id="rId60"/>
              </p:custDataLst>
            </p:nvPr>
          </p:nvSpPr>
          <p:spPr>
            <a:xfrm rot="16200000" flipV="1">
              <a:off x="3276600" y="1200090"/>
              <a:ext cx="609600" cy="609600"/>
            </a:xfrm>
            <a:prstGeom prst="arc">
              <a:avLst/>
            </a:prstGeom>
            <a:ln w="76200" cap="rnd">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8" name="Straight Connector 137"/>
            <p:cNvCxnSpPr/>
            <p:nvPr>
              <p:custDataLst>
                <p:tags r:id="rId61"/>
              </p:custDataLst>
            </p:nvPr>
          </p:nvCxnSpPr>
          <p:spPr>
            <a:xfrm rot="10800000">
              <a:off x="3048000" y="1200090"/>
              <a:ext cx="5334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3" name="Arc 142"/>
            <p:cNvSpPr/>
            <p:nvPr>
              <p:custDataLst>
                <p:tags r:id="rId62"/>
              </p:custDataLst>
            </p:nvPr>
          </p:nvSpPr>
          <p:spPr>
            <a:xfrm rot="10800000" flipV="1">
              <a:off x="2743200" y="1123890"/>
              <a:ext cx="609600" cy="609600"/>
            </a:xfrm>
            <a:prstGeom prst="arc">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4" name="Straight Connector 143"/>
            <p:cNvCxnSpPr/>
            <p:nvPr>
              <p:custDataLst>
                <p:tags r:id="rId63"/>
              </p:custDataLst>
            </p:nvPr>
          </p:nvCxnSpPr>
          <p:spPr>
            <a:xfrm rot="10800000" flipV="1">
              <a:off x="3048000" y="1123888"/>
              <a:ext cx="4648200" cy="1"/>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148" idx="0"/>
            </p:cNvCxnSpPr>
            <p:nvPr>
              <p:custDataLst>
                <p:tags r:id="rId64"/>
              </p:custDataLst>
            </p:nvPr>
          </p:nvCxnSpPr>
          <p:spPr>
            <a:xfrm rot="5400000">
              <a:off x="7886700" y="1466790"/>
              <a:ext cx="76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Line 8"/>
            <p:cNvSpPr>
              <a:spLocks noChangeShapeType="1"/>
            </p:cNvSpPr>
            <p:nvPr>
              <p:custDataLst>
                <p:tags r:id="rId65"/>
              </p:custDataLst>
            </p:nvPr>
          </p:nvSpPr>
          <p:spPr bwMode="auto">
            <a:xfrm>
              <a:off x="685798" y="280029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66"/>
              </p:custDataLst>
            </p:nvPr>
          </p:nvSpPr>
          <p:spPr bwMode="auto">
            <a:xfrm>
              <a:off x="304800" y="35622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67"/>
              </p:custDataLst>
            </p:nvPr>
          </p:nvSpPr>
          <p:spPr bwMode="auto">
            <a:xfrm flipH="1">
              <a:off x="1219200" y="318129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68"/>
              </p:custDataLst>
            </p:nvPr>
          </p:nvSpPr>
          <p:spPr bwMode="auto">
            <a:xfrm>
              <a:off x="685798" y="386708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3" name="Line 49"/>
            <p:cNvSpPr>
              <a:spLocks noChangeShapeType="1"/>
            </p:cNvSpPr>
            <p:nvPr>
              <p:custDataLst>
                <p:tags r:id="rId69"/>
              </p:custDataLst>
            </p:nvPr>
          </p:nvSpPr>
          <p:spPr bwMode="auto">
            <a:xfrm flipH="1" flipV="1">
              <a:off x="1295400" y="2266890"/>
              <a:ext cx="1524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5" name="Rectangle 4"/>
            <p:cNvSpPr>
              <a:spLocks noChangeArrowheads="1"/>
            </p:cNvSpPr>
            <p:nvPr>
              <p:custDataLst>
                <p:tags r:id="rId70"/>
              </p:custDataLst>
            </p:nvPr>
          </p:nvSpPr>
          <p:spPr bwMode="auto">
            <a:xfrm>
              <a:off x="304800" y="1733490"/>
              <a:ext cx="990600" cy="1066800"/>
            </a:xfrm>
            <a:prstGeom prst="rect">
              <a:avLst/>
            </a:prstGeom>
            <a:solidFill>
              <a:schemeClr val="bg2"/>
            </a:solid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163" name="Oval 17"/>
            <p:cNvSpPr>
              <a:spLocks noChangeArrowheads="1"/>
            </p:cNvSpPr>
            <p:nvPr>
              <p:custDataLst>
                <p:tags r:id="rId71"/>
              </p:custDataLst>
            </p:nvPr>
          </p:nvSpPr>
          <p:spPr bwMode="auto">
            <a:xfrm>
              <a:off x="457200" y="4324290"/>
              <a:ext cx="990600" cy="6858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new</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6" name="Line 49"/>
            <p:cNvSpPr>
              <a:spLocks noChangeShapeType="1"/>
            </p:cNvSpPr>
            <p:nvPr>
              <p:custDataLst>
                <p:tags r:id="rId72"/>
              </p:custDataLst>
            </p:nvPr>
          </p:nvSpPr>
          <p:spPr bwMode="auto">
            <a:xfrm flipH="1" flipV="1">
              <a:off x="1447800" y="226689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5" name="Line 18"/>
            <p:cNvSpPr>
              <a:spLocks noChangeShapeType="1"/>
            </p:cNvSpPr>
            <p:nvPr>
              <p:custDataLst>
                <p:tags r:id="rId73"/>
              </p:custDataLst>
            </p:nvPr>
          </p:nvSpPr>
          <p:spPr bwMode="auto">
            <a:xfrm>
              <a:off x="685800" y="3181290"/>
              <a:ext cx="533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7" name="Line 49"/>
            <p:cNvSpPr>
              <a:spLocks noChangeShapeType="1"/>
            </p:cNvSpPr>
            <p:nvPr>
              <p:custDataLst>
                <p:tags r:id="rId74"/>
              </p:custDataLst>
            </p:nvPr>
          </p:nvSpPr>
          <p:spPr bwMode="auto">
            <a:xfrm flipV="1">
              <a:off x="1447800" y="3790890"/>
              <a:ext cx="609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2249771" name="Line 43"/>
            <p:cNvSpPr>
              <a:spLocks noChangeShapeType="1"/>
            </p:cNvSpPr>
            <p:nvPr>
              <p:custDataLst>
                <p:tags r:id="rId75"/>
              </p:custDataLst>
            </p:nvPr>
          </p:nvSpPr>
          <p:spPr bwMode="auto">
            <a:xfrm>
              <a:off x="3505200" y="2038290"/>
              <a:ext cx="1447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76"/>
              </p:custDataLst>
            </p:nvPr>
          </p:nvSpPr>
          <p:spPr bwMode="auto">
            <a:xfrm>
              <a:off x="3505200" y="2876490"/>
              <a:ext cx="114046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6" name="Line 48"/>
            <p:cNvSpPr>
              <a:spLocks noChangeShapeType="1"/>
            </p:cNvSpPr>
            <p:nvPr>
              <p:custDataLst>
                <p:tags r:id="rId77"/>
              </p:custDataLst>
            </p:nvPr>
          </p:nvSpPr>
          <p:spPr bwMode="auto">
            <a:xfrm flipH="1">
              <a:off x="5562600" y="2419290"/>
              <a:ext cx="2819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8"/>
              </p:custDataLst>
            </p:nvPr>
          </p:nvSpPr>
          <p:spPr bwMode="auto">
            <a:xfrm flipV="1">
              <a:off x="2209800" y="971490"/>
              <a:ext cx="64770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81" name="Line 44"/>
            <p:cNvSpPr>
              <a:spLocks noChangeShapeType="1"/>
            </p:cNvSpPr>
            <p:nvPr>
              <p:custDataLst>
                <p:tags r:id="rId79"/>
              </p:custDataLst>
            </p:nvPr>
          </p:nvSpPr>
          <p:spPr bwMode="auto">
            <a:xfrm>
              <a:off x="4191000" y="3759427"/>
              <a:ext cx="2209800" cy="31463"/>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1" name="Line 49"/>
            <p:cNvSpPr>
              <a:spLocks noChangeShapeType="1"/>
            </p:cNvSpPr>
            <p:nvPr>
              <p:custDataLst>
                <p:tags r:id="rId80"/>
              </p:custDataLst>
            </p:nvPr>
          </p:nvSpPr>
          <p:spPr bwMode="auto">
            <a:xfrm flipV="1">
              <a:off x="7543800" y="3790890"/>
              <a:ext cx="6858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81"/>
              </p:custDataLst>
            </p:nvPr>
          </p:nvSpPr>
          <p:spPr bwMode="auto">
            <a:xfrm flipV="1">
              <a:off x="3352800" y="4343400"/>
              <a:ext cx="1066800" cy="0"/>
            </a:xfrm>
            <a:prstGeom prst="line">
              <a:avLst/>
            </a:prstGeom>
            <a:noFill/>
            <a:ln w="25400" cap="sq">
              <a:solidFill>
                <a:srgbClr val="66FF33"/>
              </a:solidFill>
              <a:round/>
              <a:headEnd type="none" w="med" len="med"/>
              <a:tailEnd type="none" w="med" len="med"/>
            </a:ln>
            <a:effectLst/>
          </p:spPr>
          <p:txBody>
            <a:bodyPr wrap="square" anchor="ctr" anchorCtr="1">
              <a:noAutofit/>
            </a:bodyPr>
            <a:lstStyle/>
            <a:p>
              <a:endParaRPr lang="en-US"/>
            </a:p>
          </p:txBody>
        </p:sp>
        <p:sp>
          <p:nvSpPr>
            <p:cNvPr id="147" name="Text Box 11"/>
            <p:cNvSpPr txBox="1">
              <a:spLocks noChangeArrowheads="1"/>
            </p:cNvSpPr>
            <p:nvPr>
              <p:custDataLst>
                <p:tags r:id="rId82"/>
              </p:custDataLst>
            </p:nvPr>
          </p:nvSpPr>
          <p:spPr bwMode="auto">
            <a:xfrm rot="16200000">
              <a:off x="-609596" y="3409888"/>
              <a:ext cx="4724398"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49" name="Text Box 11"/>
            <p:cNvSpPr txBox="1">
              <a:spLocks noChangeArrowheads="1"/>
            </p:cNvSpPr>
            <p:nvPr>
              <p:custDataLst>
                <p:tags r:id="rId83"/>
              </p:custDataLst>
            </p:nvPr>
          </p:nvSpPr>
          <p:spPr bwMode="auto">
            <a:xfrm rot="16200000">
              <a:off x="1371600" y="36384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inst</a:t>
              </a:r>
              <a:endParaRPr lang="en-US" dirty="0">
                <a:solidFill>
                  <a:srgbClr val="FFFFFF"/>
                </a:solidFill>
                <a:latin typeface="+mj-lt"/>
              </a:endParaRPr>
            </a:p>
          </p:txBody>
        </p:sp>
        <p:sp>
          <p:nvSpPr>
            <p:cNvPr id="153" name="TextBox 152"/>
            <p:cNvSpPr txBox="1"/>
            <p:nvPr>
              <p:custDataLst>
                <p:tags r:id="rId84"/>
              </p:custDataLst>
            </p:nvPr>
          </p:nvSpPr>
          <p:spPr>
            <a:xfrm>
              <a:off x="1371600" y="5905380"/>
              <a:ext cx="762000" cy="400110"/>
            </a:xfrm>
            <a:prstGeom prst="rect">
              <a:avLst/>
            </a:prstGeom>
            <a:noFill/>
          </p:spPr>
          <p:txBody>
            <a:bodyPr wrap="square" rtlCol="0">
              <a:spAutoFit/>
            </a:bodyPr>
            <a:lstStyle/>
            <a:p>
              <a:pPr algn="ctr"/>
              <a:r>
                <a:rPr lang="en-US" sz="2000" dirty="0" smtClean="0">
                  <a:solidFill>
                    <a:schemeClr val="bg1"/>
                  </a:solidFill>
                </a:rPr>
                <a:t>IF/ID</a:t>
              </a:r>
            </a:p>
          </p:txBody>
        </p:sp>
        <p:sp>
          <p:nvSpPr>
            <p:cNvPr id="154" name="Text Box 11"/>
            <p:cNvSpPr txBox="1">
              <a:spLocks noChangeArrowheads="1"/>
            </p:cNvSpPr>
            <p:nvPr>
              <p:custDataLst>
                <p:tags r:id="rId85"/>
              </p:custDataLst>
            </p:nvPr>
          </p:nvSpPr>
          <p:spPr bwMode="auto">
            <a:xfrm rot="16200000">
              <a:off x="15240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5" name="TextBox 154"/>
            <p:cNvSpPr txBox="1"/>
            <p:nvPr>
              <p:custDataLst>
                <p:tags r:id="rId86"/>
              </p:custDataLst>
            </p:nvPr>
          </p:nvSpPr>
          <p:spPr>
            <a:xfrm>
              <a:off x="3505200" y="5924490"/>
              <a:ext cx="762000" cy="400110"/>
            </a:xfrm>
            <a:prstGeom prst="rect">
              <a:avLst/>
            </a:prstGeom>
            <a:noFill/>
          </p:spPr>
          <p:txBody>
            <a:bodyPr wrap="square" rtlCol="0">
              <a:spAutoFit/>
            </a:bodyPr>
            <a:lstStyle/>
            <a:p>
              <a:pPr algn="ctr"/>
              <a:r>
                <a:rPr lang="en-US" sz="2000" dirty="0" smtClean="0">
                  <a:solidFill>
                    <a:schemeClr val="bg1"/>
                  </a:solidFill>
                </a:rPr>
                <a:t>ID/EX</a:t>
              </a:r>
            </a:p>
          </p:txBody>
        </p:sp>
        <p:sp>
          <p:nvSpPr>
            <p:cNvPr id="157" name="Text Box 11"/>
            <p:cNvSpPr txBox="1">
              <a:spLocks noChangeArrowheads="1"/>
            </p:cNvSpPr>
            <p:nvPr>
              <p:custDataLst>
                <p:tags r:id="rId87"/>
              </p:custDataLst>
            </p:nvPr>
          </p:nvSpPr>
          <p:spPr bwMode="auto">
            <a:xfrm rot="16200000">
              <a:off x="5562601" y="3409890"/>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58" name="Text Box 11"/>
            <p:cNvSpPr txBox="1">
              <a:spLocks noChangeArrowheads="1"/>
            </p:cNvSpPr>
            <p:nvPr>
              <p:custDataLst>
                <p:tags r:id="rId88"/>
              </p:custDataLst>
            </p:nvPr>
          </p:nvSpPr>
          <p:spPr bwMode="auto">
            <a:xfrm rot="16200000">
              <a:off x="3581401" y="3409889"/>
              <a:ext cx="4724400" cy="304799"/>
            </a:xfrm>
            <a:prstGeom prst="rect">
              <a:avLst/>
            </a:prstGeom>
            <a:solidFill>
              <a:schemeClr val="bg2">
                <a:lumMod val="65000"/>
                <a:lumOff val="35000"/>
              </a:schemeClr>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endParaRPr lang="en-US" dirty="0">
                <a:solidFill>
                  <a:srgbClr val="FFFFFF"/>
                </a:solidFill>
                <a:latin typeface="+mj-lt"/>
              </a:endParaRPr>
            </a:p>
          </p:txBody>
        </p:sp>
        <p:sp>
          <p:nvSpPr>
            <p:cNvPr id="172" name="Rectangle 19"/>
            <p:cNvSpPr>
              <a:spLocks noChangeArrowheads="1"/>
            </p:cNvSpPr>
            <p:nvPr>
              <p:custDataLst>
                <p:tags r:id="rId89"/>
              </p:custDataLst>
            </p:nvPr>
          </p:nvSpPr>
          <p:spPr bwMode="auto">
            <a:xfrm>
              <a:off x="8382000" y="226689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175" name="TextBox 174"/>
            <p:cNvSpPr txBox="1"/>
            <p:nvPr>
              <p:custDataLst>
                <p:tags r:id="rId90"/>
              </p:custDataLst>
            </p:nvPr>
          </p:nvSpPr>
          <p:spPr>
            <a:xfrm>
              <a:off x="5334000" y="5924490"/>
              <a:ext cx="1219200" cy="400110"/>
            </a:xfrm>
            <a:prstGeom prst="rect">
              <a:avLst/>
            </a:prstGeom>
            <a:noFill/>
          </p:spPr>
          <p:txBody>
            <a:bodyPr wrap="square" rtlCol="0">
              <a:spAutoFit/>
            </a:bodyPr>
            <a:lstStyle/>
            <a:p>
              <a:pPr algn="ctr"/>
              <a:r>
                <a:rPr lang="en-US" sz="2000" dirty="0" smtClean="0">
                  <a:solidFill>
                    <a:schemeClr val="bg1"/>
                  </a:solidFill>
                </a:rPr>
                <a:t>EX/MEM</a:t>
              </a:r>
            </a:p>
          </p:txBody>
        </p:sp>
        <p:sp>
          <p:nvSpPr>
            <p:cNvPr id="179" name="TextBox 178"/>
            <p:cNvSpPr txBox="1"/>
            <p:nvPr>
              <p:custDataLst>
                <p:tags r:id="rId91"/>
              </p:custDataLst>
            </p:nvPr>
          </p:nvSpPr>
          <p:spPr>
            <a:xfrm>
              <a:off x="7315200" y="5924490"/>
              <a:ext cx="1295400" cy="400110"/>
            </a:xfrm>
            <a:prstGeom prst="rect">
              <a:avLst/>
            </a:prstGeom>
            <a:noFill/>
          </p:spPr>
          <p:txBody>
            <a:bodyPr wrap="square" rtlCol="0">
              <a:spAutoFit/>
            </a:bodyPr>
            <a:lstStyle/>
            <a:p>
              <a:pPr algn="ctr"/>
              <a:r>
                <a:rPr lang="en-US" sz="2000" dirty="0" smtClean="0">
                  <a:solidFill>
                    <a:schemeClr val="bg1"/>
                  </a:solidFill>
                </a:rPr>
                <a:t>MEM/WB</a:t>
              </a:r>
            </a:p>
          </p:txBody>
        </p:sp>
        <p:sp>
          <p:nvSpPr>
            <p:cNvPr id="180" name="Text Box 11"/>
            <p:cNvSpPr txBox="1">
              <a:spLocks noChangeArrowheads="1"/>
            </p:cNvSpPr>
            <p:nvPr>
              <p:custDataLst>
                <p:tags r:id="rId92"/>
              </p:custDataLst>
            </p:nvPr>
          </p:nvSpPr>
          <p:spPr bwMode="auto">
            <a:xfrm rot="16200000">
              <a:off x="3505200" y="426720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mj-lt"/>
                </a:rPr>
                <a:t>imm</a:t>
              </a:r>
              <a:endParaRPr lang="en-US" dirty="0">
                <a:solidFill>
                  <a:srgbClr val="FFFFFF"/>
                </a:solidFill>
                <a:latin typeface="+mj-lt"/>
              </a:endParaRPr>
            </a:p>
          </p:txBody>
        </p:sp>
        <p:sp>
          <p:nvSpPr>
            <p:cNvPr id="181" name="Text Box 11"/>
            <p:cNvSpPr txBox="1">
              <a:spLocks noChangeArrowheads="1"/>
            </p:cNvSpPr>
            <p:nvPr>
              <p:custDataLst>
                <p:tags r:id="rId93"/>
              </p:custDataLst>
            </p:nvPr>
          </p:nvSpPr>
          <p:spPr bwMode="auto">
            <a:xfrm rot="16200000">
              <a:off x="3505200" y="27240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82" name="Text Box 11"/>
            <p:cNvSpPr txBox="1">
              <a:spLocks noChangeArrowheads="1"/>
            </p:cNvSpPr>
            <p:nvPr>
              <p:custDataLst>
                <p:tags r:id="rId94"/>
              </p:custDataLst>
            </p:nvPr>
          </p:nvSpPr>
          <p:spPr bwMode="auto">
            <a:xfrm rot="16200000">
              <a:off x="3505200" y="1885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A</a:t>
              </a:r>
              <a:endParaRPr lang="en-US" dirty="0">
                <a:solidFill>
                  <a:srgbClr val="FFFFFF"/>
                </a:solidFill>
                <a:latin typeface="+mj-lt"/>
              </a:endParaRPr>
            </a:p>
          </p:txBody>
        </p:sp>
        <p:sp>
          <p:nvSpPr>
            <p:cNvPr id="183" name="Text Box 11"/>
            <p:cNvSpPr txBox="1">
              <a:spLocks noChangeArrowheads="1"/>
            </p:cNvSpPr>
            <p:nvPr>
              <p:custDataLst>
                <p:tags r:id="rId95"/>
              </p:custDataLst>
            </p:nvPr>
          </p:nvSpPr>
          <p:spPr bwMode="auto">
            <a:xfrm rot="16200000">
              <a:off x="3619504" y="5352991"/>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4" name="Line 25"/>
            <p:cNvSpPr>
              <a:spLocks noChangeShapeType="1"/>
            </p:cNvSpPr>
            <p:nvPr>
              <p:custDataLst>
                <p:tags r:id="rId96"/>
              </p:custDataLst>
            </p:nvPr>
          </p:nvSpPr>
          <p:spPr bwMode="auto">
            <a:xfrm flipV="1">
              <a:off x="3505199" y="55434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5" name="Text Box 11"/>
            <p:cNvSpPr txBox="1">
              <a:spLocks noChangeArrowheads="1"/>
            </p:cNvSpPr>
            <p:nvPr>
              <p:custDataLst>
                <p:tags r:id="rId97"/>
              </p:custDataLst>
            </p:nvPr>
          </p:nvSpPr>
          <p:spPr bwMode="auto">
            <a:xfrm rot="16200000">
              <a:off x="56769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6" name="Line 25"/>
            <p:cNvSpPr>
              <a:spLocks noChangeShapeType="1"/>
            </p:cNvSpPr>
            <p:nvPr>
              <p:custDataLst>
                <p:tags r:id="rId98"/>
              </p:custDataLst>
            </p:nvPr>
          </p:nvSpPr>
          <p:spPr bwMode="auto">
            <a:xfrm flipV="1">
              <a:off x="55625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7" name="Text Box 11"/>
            <p:cNvSpPr txBox="1">
              <a:spLocks noChangeArrowheads="1"/>
            </p:cNvSpPr>
            <p:nvPr>
              <p:custDataLst>
                <p:tags r:id="rId99"/>
              </p:custDataLst>
            </p:nvPr>
          </p:nvSpPr>
          <p:spPr bwMode="auto">
            <a:xfrm rot="16200000">
              <a:off x="7658101" y="5352990"/>
              <a:ext cx="533398"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ctrl</a:t>
              </a:r>
              <a:endParaRPr lang="en-US" dirty="0">
                <a:solidFill>
                  <a:srgbClr val="FFFFFF"/>
                </a:solidFill>
                <a:latin typeface="+mj-lt"/>
              </a:endParaRPr>
            </a:p>
          </p:txBody>
        </p:sp>
        <p:sp>
          <p:nvSpPr>
            <p:cNvPr id="188" name="Line 25"/>
            <p:cNvSpPr>
              <a:spLocks noChangeShapeType="1"/>
            </p:cNvSpPr>
            <p:nvPr>
              <p:custDataLst>
                <p:tags r:id="rId100"/>
              </p:custDataLst>
            </p:nvPr>
          </p:nvSpPr>
          <p:spPr bwMode="auto">
            <a:xfrm flipV="1">
              <a:off x="7543796" y="5543488"/>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89" name="Text Box 11"/>
            <p:cNvSpPr txBox="1">
              <a:spLocks noChangeArrowheads="1"/>
            </p:cNvSpPr>
            <p:nvPr>
              <p:custDataLst>
                <p:tags r:id="rId101"/>
              </p:custDataLst>
            </p:nvPr>
          </p:nvSpPr>
          <p:spPr bwMode="auto">
            <a:xfrm rot="16200000">
              <a:off x="55626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B</a:t>
              </a:r>
              <a:endParaRPr lang="en-US" dirty="0">
                <a:solidFill>
                  <a:srgbClr val="FFFFFF"/>
                </a:solidFill>
                <a:latin typeface="+mj-lt"/>
              </a:endParaRPr>
            </a:p>
          </p:txBody>
        </p:sp>
        <p:sp>
          <p:nvSpPr>
            <p:cNvPr id="190" name="Text Box 11"/>
            <p:cNvSpPr txBox="1">
              <a:spLocks noChangeArrowheads="1"/>
            </p:cNvSpPr>
            <p:nvPr>
              <p:custDataLst>
                <p:tags r:id="rId102"/>
              </p:custDataLst>
            </p:nvPr>
          </p:nvSpPr>
          <p:spPr bwMode="auto">
            <a:xfrm rot="16200000">
              <a:off x="5562600" y="22668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1" name="Text Box 11"/>
            <p:cNvSpPr txBox="1">
              <a:spLocks noChangeArrowheads="1"/>
            </p:cNvSpPr>
            <p:nvPr>
              <p:custDataLst>
                <p:tags r:id="rId103"/>
              </p:custDataLst>
            </p:nvPr>
          </p:nvSpPr>
          <p:spPr bwMode="auto">
            <a:xfrm rot="16200000">
              <a:off x="7543800" y="2266891"/>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D</a:t>
              </a:r>
              <a:endParaRPr lang="en-US" dirty="0">
                <a:solidFill>
                  <a:srgbClr val="FFFFFF"/>
                </a:solidFill>
                <a:latin typeface="+mj-lt"/>
              </a:endParaRPr>
            </a:p>
          </p:txBody>
        </p:sp>
        <p:sp>
          <p:nvSpPr>
            <p:cNvPr id="192" name="Text Box 11"/>
            <p:cNvSpPr txBox="1">
              <a:spLocks noChangeArrowheads="1"/>
            </p:cNvSpPr>
            <p:nvPr>
              <p:custDataLst>
                <p:tags r:id="rId104"/>
              </p:custDataLst>
            </p:nvPr>
          </p:nvSpPr>
          <p:spPr bwMode="auto">
            <a:xfrm rot="16200000">
              <a:off x="7543800" y="3638490"/>
              <a:ext cx="762000" cy="304799"/>
            </a:xfrm>
            <a:prstGeom prst="rect">
              <a:avLst/>
            </a:prstGeom>
            <a:solidFill>
              <a:schemeClr val="bg2"/>
            </a:solid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mj-lt"/>
                </a:rPr>
                <a:t>M</a:t>
              </a:r>
              <a:endParaRPr lang="en-US" dirty="0">
                <a:solidFill>
                  <a:srgbClr val="FFFFFF"/>
                </a:solidFill>
                <a:latin typeface="+mj-lt"/>
              </a:endParaRPr>
            </a:p>
          </p:txBody>
        </p:sp>
        <p:sp>
          <p:nvSpPr>
            <p:cNvPr id="193" name="Line 25"/>
            <p:cNvSpPr>
              <a:spLocks noChangeShapeType="1"/>
            </p:cNvSpPr>
            <p:nvPr>
              <p:custDataLst>
                <p:tags r:id="rId105"/>
              </p:custDataLst>
            </p:nvPr>
          </p:nvSpPr>
          <p:spPr bwMode="auto">
            <a:xfrm flipV="1">
              <a:off x="3505200"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4" name="Line 25"/>
            <p:cNvSpPr>
              <a:spLocks noChangeShapeType="1"/>
            </p:cNvSpPr>
            <p:nvPr>
              <p:custDataLst>
                <p:tags r:id="rId106"/>
              </p:custDataLst>
            </p:nvPr>
          </p:nvSpPr>
          <p:spPr bwMode="auto">
            <a:xfrm flipV="1">
              <a:off x="3505200"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5" name="Line 25"/>
            <p:cNvSpPr>
              <a:spLocks noChangeShapeType="1"/>
            </p:cNvSpPr>
            <p:nvPr>
              <p:custDataLst>
                <p:tags r:id="rId107"/>
              </p:custDataLst>
            </p:nvPr>
          </p:nvSpPr>
          <p:spPr bwMode="auto">
            <a:xfrm flipV="1">
              <a:off x="5562599" y="56958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6" name="Line 25"/>
            <p:cNvSpPr>
              <a:spLocks noChangeShapeType="1"/>
            </p:cNvSpPr>
            <p:nvPr>
              <p:custDataLst>
                <p:tags r:id="rId108"/>
              </p:custDataLst>
            </p:nvPr>
          </p:nvSpPr>
          <p:spPr bwMode="auto">
            <a:xfrm flipV="1">
              <a:off x="5562599" y="5391089"/>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7" name="Line 25"/>
            <p:cNvSpPr>
              <a:spLocks noChangeShapeType="1"/>
            </p:cNvSpPr>
            <p:nvPr>
              <p:custDataLst>
                <p:tags r:id="rId109"/>
              </p:custDataLst>
            </p:nvPr>
          </p:nvSpPr>
          <p:spPr bwMode="auto">
            <a:xfrm flipV="1">
              <a:off x="7543799" y="56958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98" name="Line 25"/>
            <p:cNvSpPr>
              <a:spLocks noChangeShapeType="1"/>
            </p:cNvSpPr>
            <p:nvPr>
              <p:custDataLst>
                <p:tags r:id="rId110"/>
              </p:custDataLst>
            </p:nvPr>
          </p:nvSpPr>
          <p:spPr bwMode="auto">
            <a:xfrm flipV="1">
              <a:off x="7543799" y="5391090"/>
              <a:ext cx="228601" cy="1"/>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62" name="Oval 17"/>
            <p:cNvSpPr>
              <a:spLocks noChangeArrowheads="1"/>
            </p:cNvSpPr>
            <p:nvPr>
              <p:custDataLst>
                <p:tags r:id="rId111"/>
              </p:custDataLst>
            </p:nvPr>
          </p:nvSpPr>
          <p:spPr bwMode="auto">
            <a:xfrm>
              <a:off x="2476500" y="1039467"/>
              <a:ext cx="1066800" cy="762000"/>
            </a:xfrm>
            <a:prstGeom prst="ellipse">
              <a:avLst/>
            </a:prstGeom>
            <a:solidFill>
              <a:schemeClr val="bg2"/>
            </a:solidFill>
            <a:ln w="25400" algn="ctr">
              <a:solidFill>
                <a:srgbClr val="FFFFFF"/>
              </a:solidFill>
              <a:round/>
              <a:headEnd/>
              <a:tailEnd/>
            </a:ln>
            <a:effectLst/>
          </p:spPr>
          <p:txBody>
            <a:bodyPr wrap="none" anchor="ctr">
              <a:noAutofit/>
            </a:bodyPr>
            <a:lstStyle/>
            <a:p>
              <a:pPr algn="ctr" eaLnBrk="1" hangingPunct="1">
                <a:lnSpc>
                  <a:spcPct val="80000"/>
                </a:lnSpc>
                <a:buClr>
                  <a:srgbClr val="40458C"/>
                </a:buClr>
                <a:buSzPct val="100000"/>
                <a:buFont typeface="Times New Roman" pitchFamily="18" charset="0"/>
                <a:buNone/>
              </a:pPr>
              <a:r>
                <a:rPr lang="en-US" sz="1400" dirty="0" smtClean="0">
                  <a:solidFill>
                    <a:srgbClr val="FFFFFF"/>
                  </a:solidFill>
                  <a:latin typeface="Calibri"/>
                </a:rPr>
                <a:t>compute</a:t>
              </a:r>
              <a:br>
                <a:rPr lang="en-US" sz="1400" dirty="0" smtClean="0">
                  <a:solidFill>
                    <a:srgbClr val="FFFFFF"/>
                  </a:solidFill>
                  <a:latin typeface="Calibri"/>
                </a:rPr>
              </a:br>
              <a:r>
                <a:rPr lang="en-US" sz="1400" dirty="0" smtClean="0">
                  <a:solidFill>
                    <a:srgbClr val="FFFFFF"/>
                  </a:solidFill>
                  <a:latin typeface="Calibri"/>
                </a:rPr>
                <a:t>jump/branch</a:t>
              </a:r>
              <a:br>
                <a:rPr lang="en-US" sz="1400" dirty="0" smtClean="0">
                  <a:solidFill>
                    <a:srgbClr val="FFFFFF"/>
                  </a:solidFill>
                  <a:latin typeface="Calibri"/>
                </a:rPr>
              </a:br>
              <a:r>
                <a:rPr lang="en-US" sz="1400" dirty="0" smtClean="0">
                  <a:solidFill>
                    <a:srgbClr val="FFFFFF"/>
                  </a:solidFill>
                  <a:latin typeface="Calibri"/>
                </a:rPr>
                <a:t>targets</a:t>
              </a:r>
              <a:endParaRPr lang="en-US" sz="1400" dirty="0">
                <a:solidFill>
                  <a:srgbClr val="FFFFFF"/>
                </a:solidFill>
                <a:latin typeface="Calibri"/>
              </a:endParaRPr>
            </a:p>
          </p:txBody>
        </p:sp>
        <p:grpSp>
          <p:nvGrpSpPr>
            <p:cNvPr id="164" name="Group 163"/>
            <p:cNvGrpSpPr/>
            <p:nvPr>
              <p:custDataLst>
                <p:tags r:id="rId112"/>
              </p:custDataLst>
            </p:nvPr>
          </p:nvGrpSpPr>
          <p:grpSpPr>
            <a:xfrm>
              <a:off x="838200" y="3028890"/>
              <a:ext cx="304800" cy="304800"/>
              <a:chOff x="990600" y="2971800"/>
              <a:chExt cx="304800" cy="304800"/>
            </a:xfrm>
            <a:solidFill>
              <a:schemeClr val="tx1"/>
            </a:solidFill>
          </p:grpSpPr>
          <p:sp>
            <p:nvSpPr>
              <p:cNvPr id="165" name="Freeform 164"/>
              <p:cNvSpPr/>
              <p:nvPr>
                <p:custDataLst>
                  <p:tags r:id="rId13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 Box 11"/>
              <p:cNvSpPr txBox="1">
                <a:spLocks noChangeArrowheads="1"/>
              </p:cNvSpPr>
              <p:nvPr>
                <p:custDataLst>
                  <p:tags r:id="rId131"/>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71" name="Line 25"/>
            <p:cNvSpPr>
              <a:spLocks noChangeShapeType="1"/>
            </p:cNvSpPr>
            <p:nvPr>
              <p:custDataLst>
                <p:tags r:id="rId113"/>
              </p:custDataLst>
            </p:nvPr>
          </p:nvSpPr>
          <p:spPr bwMode="auto">
            <a:xfrm flipV="1">
              <a:off x="990600" y="501009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73" name="Line 49"/>
            <p:cNvSpPr>
              <a:spLocks noChangeShapeType="1"/>
            </p:cNvSpPr>
            <p:nvPr>
              <p:custDataLst>
                <p:tags r:id="rId114"/>
              </p:custDataLst>
            </p:nvPr>
          </p:nvSpPr>
          <p:spPr bwMode="auto">
            <a:xfrm>
              <a:off x="2057400" y="3790891"/>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cxnSp>
          <p:nvCxnSpPr>
            <p:cNvPr id="174" name="Straight Connector 173"/>
            <p:cNvCxnSpPr/>
            <p:nvPr>
              <p:custDataLst>
                <p:tags r:id="rId115"/>
              </p:custDataLst>
            </p:nvPr>
          </p:nvCxnSpPr>
          <p:spPr>
            <a:xfrm rot="5400000">
              <a:off x="4343400" y="3790890"/>
              <a:ext cx="152400" cy="0"/>
            </a:xfrm>
            <a:prstGeom prst="line">
              <a:avLst/>
            </a:prstGeom>
            <a:ln w="889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78" name="Line 49"/>
            <p:cNvSpPr>
              <a:spLocks noChangeShapeType="1"/>
            </p:cNvSpPr>
            <p:nvPr>
              <p:custDataLst>
                <p:tags r:id="rId116"/>
              </p:custDataLst>
            </p:nvPr>
          </p:nvSpPr>
          <p:spPr bwMode="auto">
            <a:xfrm>
              <a:off x="4419600" y="3333690"/>
              <a:ext cx="22654" cy="990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9" name="Line 44"/>
            <p:cNvSpPr>
              <a:spLocks noChangeShapeType="1"/>
            </p:cNvSpPr>
            <p:nvPr>
              <p:custDataLst>
                <p:tags r:id="rId117"/>
              </p:custDataLst>
            </p:nvPr>
          </p:nvSpPr>
          <p:spPr bwMode="auto">
            <a:xfrm flipV="1">
              <a:off x="2209800" y="4343400"/>
              <a:ext cx="4572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46" name="Line 45"/>
            <p:cNvSpPr>
              <a:spLocks noChangeShapeType="1"/>
            </p:cNvSpPr>
            <p:nvPr>
              <p:custDataLst>
                <p:tags r:id="rId118"/>
              </p:custDataLst>
            </p:nvPr>
          </p:nvSpPr>
          <p:spPr bwMode="auto">
            <a:xfrm flipV="1">
              <a:off x="5486400" y="295269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60" name="Oval 159"/>
            <p:cNvSpPr/>
            <p:nvPr>
              <p:custDataLst>
                <p:tags r:id="rId119"/>
              </p:custDataLst>
            </p:nvPr>
          </p:nvSpPr>
          <p:spPr>
            <a:xfrm>
              <a:off x="4645660" y="4343400"/>
              <a:ext cx="993140" cy="927103"/>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forward</a:t>
              </a:r>
              <a:br>
                <a:rPr lang="en-US" dirty="0" smtClean="0"/>
              </a:br>
              <a:r>
                <a:rPr lang="en-US" dirty="0" smtClean="0"/>
                <a:t>unit</a:t>
              </a:r>
              <a:endParaRPr lang="en-US" dirty="0"/>
            </a:p>
          </p:txBody>
        </p:sp>
        <p:sp>
          <p:nvSpPr>
            <p:cNvPr id="161" name="Oval 160"/>
            <p:cNvSpPr/>
            <p:nvPr>
              <p:custDataLst>
                <p:tags r:id="rId120"/>
              </p:custDataLst>
            </p:nvPr>
          </p:nvSpPr>
          <p:spPr>
            <a:xfrm>
              <a:off x="2324099" y="4479351"/>
              <a:ext cx="1066802" cy="914401"/>
            </a:xfrm>
            <a:prstGeom prst="ellipse">
              <a:avLst/>
            </a:prstGeom>
            <a:solidFill>
              <a:schemeClr val="bg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rtlCol="0" anchor="ctr"/>
            <a:lstStyle/>
            <a:p>
              <a:pPr algn="ctr"/>
              <a:r>
                <a:rPr lang="en-US" dirty="0" smtClean="0"/>
                <a:t>detect</a:t>
              </a:r>
              <a:br>
                <a:rPr lang="en-US" dirty="0" smtClean="0"/>
              </a:br>
              <a:r>
                <a:rPr lang="en-US" dirty="0" smtClean="0"/>
                <a:t>hazard</a:t>
              </a:r>
              <a:endParaRPr lang="en-US" dirty="0"/>
            </a:p>
          </p:txBody>
        </p:sp>
        <p:sp>
          <p:nvSpPr>
            <p:cNvPr id="217" name="Rectangle 19"/>
            <p:cNvSpPr>
              <a:spLocks noChangeArrowheads="1"/>
            </p:cNvSpPr>
            <p:nvPr>
              <p:custDataLst>
                <p:tags r:id="rId121"/>
              </p:custDataLst>
            </p:nvPr>
          </p:nvSpPr>
          <p:spPr bwMode="auto">
            <a:xfrm>
              <a:off x="4343400" y="2362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sp>
          <p:nvSpPr>
            <p:cNvPr id="218" name="Line 43"/>
            <p:cNvSpPr>
              <a:spLocks noChangeShapeType="1"/>
            </p:cNvSpPr>
            <p:nvPr>
              <p:custDataLst>
                <p:tags r:id="rId122"/>
              </p:custDataLst>
            </p:nvPr>
          </p:nvSpPr>
          <p:spPr bwMode="auto">
            <a:xfrm flipH="1">
              <a:off x="4267200" y="1143000"/>
              <a:ext cx="2133600" cy="0"/>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0" name="Line 43"/>
            <p:cNvSpPr>
              <a:spLocks noChangeShapeType="1"/>
            </p:cNvSpPr>
            <p:nvPr>
              <p:custDataLst>
                <p:tags r:id="rId123"/>
              </p:custDataLst>
            </p:nvPr>
          </p:nvSpPr>
          <p:spPr bwMode="auto">
            <a:xfrm flipH="1">
              <a:off x="6400800" y="1143000"/>
              <a:ext cx="0" cy="1276288"/>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1" name="Line 43"/>
            <p:cNvSpPr>
              <a:spLocks noChangeShapeType="1"/>
            </p:cNvSpPr>
            <p:nvPr>
              <p:custDataLst>
                <p:tags r:id="rId124"/>
              </p:custDataLst>
            </p:nvPr>
          </p:nvSpPr>
          <p:spPr bwMode="auto">
            <a:xfrm flipV="1">
              <a:off x="4114800" y="990600"/>
              <a:ext cx="0" cy="1733490"/>
            </a:xfrm>
            <a:prstGeom prst="line">
              <a:avLst/>
            </a:prstGeom>
            <a:noFill/>
            <a:ln w="57150" cap="sq">
              <a:solidFill>
                <a:schemeClr val="accent4">
                  <a:lumMod val="60000"/>
                  <a:lumOff val="40000"/>
                </a:schemeClr>
              </a:solidFill>
              <a:prstDash val="solid"/>
              <a:round/>
              <a:headEnd type="none" w="med" len="med"/>
              <a:tailEnd type="oval" w="med" len="med"/>
            </a:ln>
            <a:effectLst/>
          </p:spPr>
          <p:txBody>
            <a:bodyPr wrap="square" anchor="ctr" anchorCtr="1">
              <a:noAutofit/>
            </a:bodyPr>
            <a:lstStyle/>
            <a:p>
              <a:endParaRPr lang="en-US"/>
            </a:p>
          </p:txBody>
        </p:sp>
        <p:sp>
          <p:nvSpPr>
            <p:cNvPr id="222" name="Line 43"/>
            <p:cNvSpPr>
              <a:spLocks noChangeShapeType="1"/>
            </p:cNvSpPr>
            <p:nvPr>
              <p:custDataLst>
                <p:tags r:id="rId125"/>
              </p:custDataLst>
            </p:nvPr>
          </p:nvSpPr>
          <p:spPr bwMode="auto">
            <a:xfrm flipH="1" flipV="1">
              <a:off x="4267200" y="1142997"/>
              <a:ext cx="0" cy="1352492"/>
            </a:xfrm>
            <a:prstGeom prst="line">
              <a:avLst/>
            </a:prstGeom>
            <a:noFill/>
            <a:ln w="57150" cap="sq">
              <a:solidFill>
                <a:schemeClr val="accent4">
                  <a:lumMod val="60000"/>
                  <a:lumOff val="40000"/>
                </a:schemeClr>
              </a:solidFill>
              <a:prstDash val="solid"/>
              <a:round/>
              <a:headEnd type="none" w="med" len="med"/>
              <a:tailEnd type="none" w="med" len="med"/>
            </a:ln>
            <a:effectLst/>
          </p:spPr>
          <p:txBody>
            <a:bodyPr wrap="square" anchor="ctr" anchorCtr="1">
              <a:noAutofit/>
            </a:bodyPr>
            <a:lstStyle/>
            <a:p>
              <a:endParaRPr lang="en-US"/>
            </a:p>
          </p:txBody>
        </p:sp>
        <p:sp>
          <p:nvSpPr>
            <p:cNvPr id="224" name="Line 43"/>
            <p:cNvSpPr>
              <a:spLocks noChangeShapeType="1"/>
            </p:cNvSpPr>
            <p:nvPr>
              <p:custDataLst>
                <p:tags r:id="rId126"/>
              </p:custDataLst>
            </p:nvPr>
          </p:nvSpPr>
          <p:spPr bwMode="auto">
            <a:xfrm flipV="1">
              <a:off x="4114800" y="2743199"/>
              <a:ext cx="228600" cy="0"/>
            </a:xfrm>
            <a:prstGeom prst="line">
              <a:avLst/>
            </a:prstGeom>
            <a:noFill/>
            <a:ln w="57150" cap="sq">
              <a:solidFill>
                <a:schemeClr val="accent4">
                  <a:lumMod val="60000"/>
                  <a:lumOff val="40000"/>
                </a:schemeClr>
              </a:solidFill>
              <a:prstDash val="solid"/>
              <a:round/>
              <a:headEnd type="none" w="med" len="med"/>
              <a:tailEnd type="none" w="sm" len="sm"/>
            </a:ln>
            <a:effectLst/>
          </p:spPr>
          <p:txBody>
            <a:bodyPr wrap="square" anchor="ctr" anchorCtr="1">
              <a:noAutofit/>
            </a:bodyPr>
            <a:lstStyle/>
            <a:p>
              <a:endParaRPr lang="en-US"/>
            </a:p>
          </p:txBody>
        </p:sp>
        <p:sp>
          <p:nvSpPr>
            <p:cNvPr id="225" name="Line 43"/>
            <p:cNvSpPr>
              <a:spLocks noChangeShapeType="1"/>
            </p:cNvSpPr>
            <p:nvPr>
              <p:custDataLst>
                <p:tags r:id="rId127"/>
              </p:custDataLst>
            </p:nvPr>
          </p:nvSpPr>
          <p:spPr bwMode="auto">
            <a:xfrm flipV="1">
              <a:off x="4114800" y="1904999"/>
              <a:ext cx="304800" cy="0"/>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26" name="Line 43"/>
            <p:cNvSpPr>
              <a:spLocks noChangeShapeType="1"/>
            </p:cNvSpPr>
            <p:nvPr>
              <p:custDataLst>
                <p:tags r:id="rId128"/>
              </p:custDataLst>
            </p:nvPr>
          </p:nvSpPr>
          <p:spPr bwMode="auto">
            <a:xfrm flipV="1">
              <a:off x="4267200" y="1676399"/>
              <a:ext cx="175054" cy="1"/>
            </a:xfrm>
            <a:prstGeom prst="line">
              <a:avLst/>
            </a:prstGeom>
            <a:noFill/>
            <a:ln w="57150" cap="sq">
              <a:solidFill>
                <a:schemeClr val="accent4">
                  <a:lumMod val="60000"/>
                  <a:lumOff val="40000"/>
                </a:schemeClr>
              </a:solidFill>
              <a:prstDash val="solid"/>
              <a:round/>
              <a:headEnd type="oval" w="med" len="med"/>
              <a:tailEnd type="none" w="sm" len="sm"/>
            </a:ln>
            <a:effectLst/>
          </p:spPr>
          <p:txBody>
            <a:bodyPr wrap="square" anchor="ctr" anchorCtr="1">
              <a:noAutofit/>
            </a:bodyPr>
            <a:lstStyle/>
            <a:p>
              <a:endParaRPr lang="en-US"/>
            </a:p>
          </p:txBody>
        </p:sp>
        <p:sp>
          <p:nvSpPr>
            <p:cNvPr id="216" name="Rectangle 19"/>
            <p:cNvSpPr>
              <a:spLocks noChangeArrowheads="1"/>
            </p:cNvSpPr>
            <p:nvPr>
              <p:custDataLst>
                <p:tags r:id="rId129"/>
              </p:custDataLst>
            </p:nvPr>
          </p:nvSpPr>
          <p:spPr bwMode="auto">
            <a:xfrm>
              <a:off x="4419600" y="1600200"/>
              <a:ext cx="152400" cy="6096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solidFill>
              <a:schemeClr val="bg2"/>
            </a:solidFill>
            <a:ln w="25400" cap="sq" algn="ctr">
              <a:solidFill>
                <a:schemeClr val="bg1"/>
              </a:solidFill>
              <a:miter lim="800000"/>
              <a:headEnd/>
              <a:tailEnd/>
            </a:ln>
            <a:effectLst/>
          </p:spPr>
          <p:txBody>
            <a:bodyPr wrap="square" anchor="ctr" anchorCtr="1">
              <a:noAutofit/>
            </a:bodyPr>
            <a:lstStyle/>
            <a:p>
              <a:endParaRPr lang="en-US"/>
            </a:p>
          </p:txBody>
        </p:sp>
      </p:grpSp>
    </p:spTree>
    <p:extLst>
      <p:ext uri="{BB962C8B-B14F-4D97-AF65-F5344CB8AC3E}">
        <p14:creationId xmlns:p14="http://schemas.microsoft.com/office/powerpoint/2010/main" val="3213698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7</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0" name="Rectangle 19"/>
          <p:cNvSpPr/>
          <p:nvPr/>
        </p:nvSpPr>
        <p:spPr>
          <a:xfrm>
            <a:off x="2321601" y="32777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29000" y="32766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343400" y="32766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81600" y="32777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09800" y="2819400"/>
            <a:ext cx="5791200"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r0         r5                                    10</a:t>
            </a:r>
            <a:endParaRPr lang="en-US" sz="2400" dirty="0">
              <a:solidFill>
                <a:schemeClr val="accent5">
                  <a:lumMod val="60000"/>
                  <a:lumOff val="40000"/>
                </a:schemeClr>
              </a:solidFill>
            </a:endParaRPr>
          </a:p>
        </p:txBody>
      </p:sp>
      <p:sp>
        <p:nvSpPr>
          <p:cNvPr id="28" name="Rectangle 27"/>
          <p:cNvSpPr/>
          <p:nvPr/>
        </p:nvSpPr>
        <p:spPr>
          <a:xfrm>
            <a:off x="2321601" y="3963572"/>
            <a:ext cx="1107399"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962400"/>
            <a:ext cx="914401"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343400" y="3962400"/>
            <a:ext cx="8382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181600" y="3963572"/>
            <a:ext cx="2819400" cy="3036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799" y="4186535"/>
            <a:ext cx="5997081" cy="461665"/>
          </a:xfrm>
          <a:prstGeom prst="rect">
            <a:avLst/>
          </a:prstGeom>
          <a:noFill/>
        </p:spPr>
        <p:txBody>
          <a:bodyPr wrap="square" rtlCol="0">
            <a:spAutoFit/>
          </a:bodyPr>
          <a:lstStyle/>
          <a:p>
            <a:r>
              <a:rPr lang="en-US" sz="2400" dirty="0" smtClean="0">
                <a:solidFill>
                  <a:schemeClr val="accent5">
                    <a:lumMod val="60000"/>
                    <a:lumOff val="40000"/>
                  </a:schemeClr>
                </a:solidFill>
              </a:rPr>
              <a:t>op = </a:t>
            </a:r>
            <a:r>
              <a:rPr lang="en-US" sz="2400" dirty="0" err="1" smtClean="0">
                <a:solidFill>
                  <a:schemeClr val="accent5">
                    <a:lumMod val="60000"/>
                    <a:lumOff val="40000"/>
                  </a:schemeClr>
                </a:solidFill>
              </a:rPr>
              <a:t>addi</a:t>
            </a:r>
            <a:r>
              <a:rPr lang="en-US" sz="2400" dirty="0" smtClean="0">
                <a:solidFill>
                  <a:schemeClr val="accent5">
                    <a:lumMod val="60000"/>
                    <a:lumOff val="40000"/>
                  </a:schemeClr>
                </a:solidFill>
              </a:rPr>
              <a:t>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15</a:t>
            </a:r>
            <a:endParaRPr lang="en-US" sz="2400" dirty="0">
              <a:solidFill>
                <a:schemeClr val="accent5">
                  <a:lumMod val="60000"/>
                  <a:lumOff val="40000"/>
                </a:schemeClr>
              </a:solidFill>
            </a:endParaRPr>
          </a:p>
        </p:txBody>
      </p:sp>
      <p:sp>
        <p:nvSpPr>
          <p:cNvPr id="33" name="Rectangle 32"/>
          <p:cNvSpPr/>
          <p:nvPr/>
        </p:nvSpPr>
        <p:spPr>
          <a:xfrm>
            <a:off x="2321601" y="3582572"/>
            <a:ext cx="1107399"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429000" y="3581400"/>
            <a:ext cx="914401"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434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934200" y="3582572"/>
            <a:ext cx="1066800" cy="379828"/>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81600" y="3581400"/>
            <a:ext cx="8382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19800" y="3581400"/>
            <a:ext cx="914400" cy="381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013609" y="3733800"/>
            <a:ext cx="6368391" cy="1528465"/>
            <a:chOff x="2013609" y="3733800"/>
            <a:chExt cx="6368391" cy="1528465"/>
          </a:xfrm>
        </p:grpSpPr>
        <p:sp>
          <p:nvSpPr>
            <p:cNvPr id="39" name="TextBox 38"/>
            <p:cNvSpPr txBox="1"/>
            <p:nvPr/>
          </p:nvSpPr>
          <p:spPr>
            <a:xfrm>
              <a:off x="2190399" y="4800600"/>
              <a:ext cx="6191601" cy="461665"/>
            </a:xfrm>
            <a:prstGeom prst="rect">
              <a:avLst/>
            </a:prstGeom>
            <a:noFill/>
          </p:spPr>
          <p:txBody>
            <a:bodyPr wrap="square" rtlCol="0">
              <a:spAutoFit/>
            </a:bodyPr>
            <a:lstStyle/>
            <a:p>
              <a:r>
                <a:rPr lang="en-US" sz="2400" dirty="0" smtClean="0">
                  <a:solidFill>
                    <a:schemeClr val="accent5">
                      <a:lumMod val="60000"/>
                      <a:lumOff val="40000"/>
                    </a:schemeClr>
                  </a:solidFill>
                </a:rPr>
                <a:t>op = r-type               r5       </a:t>
              </a:r>
              <a:r>
                <a:rPr lang="en-US" sz="2400" dirty="0" err="1" smtClean="0">
                  <a:solidFill>
                    <a:schemeClr val="accent5">
                      <a:lumMod val="60000"/>
                      <a:lumOff val="40000"/>
                    </a:schemeClr>
                  </a:solidFill>
                </a:rPr>
                <a:t>r5</a:t>
              </a:r>
              <a:r>
                <a:rPr lang="en-US" sz="2400" dirty="0" smtClean="0">
                  <a:solidFill>
                    <a:schemeClr val="accent5">
                      <a:lumMod val="60000"/>
                      <a:lumOff val="40000"/>
                    </a:schemeClr>
                  </a:solidFill>
                </a:rPr>
                <a:t>   </a:t>
              </a:r>
              <a:r>
                <a:rPr lang="en-US" sz="2400" dirty="0" err="1" smtClean="0">
                  <a:solidFill>
                    <a:schemeClr val="accent5">
                      <a:lumMod val="60000"/>
                      <a:lumOff val="40000"/>
                    </a:schemeClr>
                  </a:solidFill>
                </a:rPr>
                <a:t>shamt</a:t>
              </a:r>
              <a:r>
                <a:rPr lang="en-US" sz="2400" dirty="0" smtClean="0">
                  <a:solidFill>
                    <a:schemeClr val="accent5">
                      <a:lumMod val="60000"/>
                      <a:lumOff val="40000"/>
                    </a:schemeClr>
                  </a:solidFill>
                </a:rPr>
                <a:t>=1     </a:t>
              </a:r>
              <a:r>
                <a:rPr lang="en-US" sz="2400" dirty="0" err="1" smtClean="0">
                  <a:solidFill>
                    <a:schemeClr val="accent5">
                      <a:lumMod val="60000"/>
                      <a:lumOff val="40000"/>
                    </a:schemeClr>
                  </a:solidFill>
                </a:rPr>
                <a:t>func</a:t>
              </a:r>
              <a:r>
                <a:rPr lang="en-US" sz="2400" dirty="0" smtClean="0">
                  <a:solidFill>
                    <a:schemeClr val="accent5">
                      <a:lumMod val="60000"/>
                      <a:lumOff val="40000"/>
                    </a:schemeClr>
                  </a:solidFill>
                </a:rPr>
                <a:t>=</a:t>
              </a:r>
              <a:r>
                <a:rPr lang="en-US" sz="2400" dirty="0" err="1" smtClean="0">
                  <a:solidFill>
                    <a:schemeClr val="accent5">
                      <a:lumMod val="60000"/>
                      <a:lumOff val="40000"/>
                    </a:schemeClr>
                  </a:solidFill>
                </a:rPr>
                <a:t>sll</a:t>
              </a:r>
              <a:endParaRPr lang="en-US" sz="2400" dirty="0">
                <a:solidFill>
                  <a:schemeClr val="accent5">
                    <a:lumMod val="60000"/>
                    <a:lumOff val="40000"/>
                  </a:schemeClr>
                </a:solidFill>
              </a:endParaRPr>
            </a:p>
          </p:txBody>
        </p:sp>
        <p:cxnSp>
          <p:nvCxnSpPr>
            <p:cNvPr id="3" name="Straight Arrow Connector 2"/>
            <p:cNvCxnSpPr>
              <a:endCxn id="38" idx="2"/>
            </p:cNvCxnSpPr>
            <p:nvPr/>
          </p:nvCxnSpPr>
          <p:spPr>
            <a:xfrm flipV="1">
              <a:off x="64770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562600" y="3962400"/>
              <a:ext cx="0" cy="983006"/>
            </a:xfrm>
            <a:prstGeom prst="straightConnector1">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7741920" y="3820160"/>
              <a:ext cx="577182" cy="1127999"/>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flipH="1">
              <a:off x="2013609" y="3733800"/>
              <a:ext cx="577182" cy="1280160"/>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4876800" y="3886200"/>
              <a:ext cx="577182" cy="1145232"/>
            </a:xfrm>
            <a:custGeom>
              <a:avLst/>
              <a:gdLst>
                <a:gd name="connsiteX0" fmla="*/ 0 w 577182"/>
                <a:gd name="connsiteY0" fmla="*/ 1280160 h 1280160"/>
                <a:gd name="connsiteX1" fmla="*/ 568960 w 577182"/>
                <a:gd name="connsiteY1" fmla="*/ 609600 h 1280160"/>
                <a:gd name="connsiteX2" fmla="*/ 284480 w 577182"/>
                <a:gd name="connsiteY2" fmla="*/ 0 h 1280160"/>
              </a:gdLst>
              <a:ahLst/>
              <a:cxnLst>
                <a:cxn ang="0">
                  <a:pos x="connsiteX0" y="connsiteY0"/>
                </a:cxn>
                <a:cxn ang="0">
                  <a:pos x="connsiteX1" y="connsiteY1"/>
                </a:cxn>
                <a:cxn ang="0">
                  <a:pos x="connsiteX2" y="connsiteY2"/>
                </a:cxn>
              </a:cxnLst>
              <a:rect l="l" t="t" r="r" b="b"/>
              <a:pathLst>
                <a:path w="577182" h="1280160">
                  <a:moveTo>
                    <a:pt x="0" y="1280160"/>
                  </a:moveTo>
                  <a:cubicBezTo>
                    <a:pt x="260773" y="1051560"/>
                    <a:pt x="521547" y="822960"/>
                    <a:pt x="568960" y="609600"/>
                  </a:cubicBezTo>
                  <a:cubicBezTo>
                    <a:pt x="616373" y="396240"/>
                    <a:pt x="450426" y="198120"/>
                    <a:pt x="284480" y="0"/>
                  </a:cubicBezTo>
                </a:path>
              </a:pathLst>
            </a:custGeom>
            <a:noFill/>
            <a:ln>
              <a:solidFill>
                <a:schemeClr val="accent5">
                  <a:lumMod val="60000"/>
                  <a:lumOff val="40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5838618" y="990600"/>
            <a:ext cx="3071675" cy="2015936"/>
          </a:xfrm>
          <a:prstGeom prst="rect">
            <a:avLst/>
          </a:prstGeom>
          <a:noFill/>
        </p:spPr>
        <p:txBody>
          <a:bodyPr wrap="none" rtlCol="0">
            <a:spAutoFit/>
          </a:bodyPr>
          <a:lstStyle/>
          <a:p>
            <a:endParaRPr lang="en-US" sz="2500" dirty="0" smtClean="0">
              <a:solidFill>
                <a:schemeClr val="accent5">
                  <a:lumMod val="60000"/>
                  <a:lumOff val="40000"/>
                </a:schemeClr>
              </a:solidFill>
            </a:endParaRPr>
          </a:p>
          <a:p>
            <a:r>
              <a:rPr lang="en-US" sz="2500" dirty="0">
                <a:solidFill>
                  <a:schemeClr val="accent5">
                    <a:lumMod val="60000"/>
                    <a:lumOff val="40000"/>
                  </a:schemeClr>
                </a:solidFill>
              </a:rPr>
              <a:t>r</a:t>
            </a:r>
            <a:r>
              <a:rPr lang="en-US" sz="2500" dirty="0" smtClean="0">
                <a:solidFill>
                  <a:schemeClr val="accent5">
                    <a:lumMod val="60000"/>
                    <a:lumOff val="40000"/>
                  </a:schemeClr>
                </a:solidFill>
              </a:rPr>
              <a:t>0 = 0</a:t>
            </a:r>
          </a:p>
          <a:p>
            <a:r>
              <a:rPr lang="en-US" sz="2500" dirty="0" smtClean="0">
                <a:solidFill>
                  <a:schemeClr val="accent5">
                    <a:lumMod val="60000"/>
                    <a:lumOff val="40000"/>
                  </a:schemeClr>
                </a:solidFill>
              </a:rPr>
              <a:t>r5 = r0 + 10</a:t>
            </a:r>
          </a:p>
          <a:p>
            <a:r>
              <a:rPr lang="en-US" sz="2500" dirty="0" smtClean="0">
                <a:solidFill>
                  <a:schemeClr val="accent5">
                    <a:lumMod val="60000"/>
                    <a:lumOff val="40000"/>
                  </a:schemeClr>
                </a:solidFill>
              </a:rPr>
              <a:t>r5 = r5&lt;&lt;1 #r5 = r5 * 2</a:t>
            </a:r>
          </a:p>
          <a:p>
            <a:r>
              <a:rPr lang="en-US" sz="2500" dirty="0" smtClean="0">
                <a:solidFill>
                  <a:schemeClr val="accent5">
                    <a:lumMod val="60000"/>
                    <a:lumOff val="40000"/>
                  </a:schemeClr>
                </a:solidFill>
              </a:rPr>
              <a:t>r5 = r15 + 15</a:t>
            </a:r>
            <a:endParaRPr lang="en-US" sz="2500" dirty="0">
              <a:solidFill>
                <a:schemeClr val="accent5">
                  <a:lumMod val="60000"/>
                  <a:lumOff val="40000"/>
                </a:schemeClr>
              </a:solidFill>
            </a:endParaRPr>
          </a:p>
        </p:txBody>
      </p:sp>
      <p:cxnSp>
        <p:nvCxnSpPr>
          <p:cNvPr id="44" name="Straight Arrow Connector 43"/>
          <p:cNvCxnSpPr>
            <a:stCxn id="43" idx="1"/>
          </p:cNvCxnSpPr>
          <p:nvPr/>
        </p:nvCxnSpPr>
        <p:spPr>
          <a:xfrm flipH="1">
            <a:off x="5105400" y="1998568"/>
            <a:ext cx="733218" cy="38473"/>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4876800" y="2422451"/>
            <a:ext cx="10668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5105400" y="2758391"/>
            <a:ext cx="838200" cy="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1369080" y="4648200"/>
            <a:ext cx="1678920" cy="102685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97001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0" grpId="0" animBg="1"/>
      <p:bldP spid="11" grpId="0" animBg="1"/>
      <p:bldP spid="12" grpId="0"/>
      <p:bldP spid="14" grpId="0" animBg="1"/>
      <p:bldP spid="15" grpId="0"/>
      <p:bldP spid="16" grpId="0" animBg="1"/>
      <p:bldP spid="17" grpId="0"/>
      <p:bldP spid="18" grpId="0" animBg="1"/>
      <p:bldP spid="19" grpId="0" animBg="1"/>
      <p:bldP spid="22" grpId="0" animBg="1"/>
      <p:bldP spid="23" grpId="0" animBg="1"/>
      <p:bldP spid="24" grpId="0" animBg="1"/>
      <p:bldP spid="20" grpId="0" animBg="1"/>
      <p:bldP spid="21" grpId="0" animBg="1"/>
      <p:bldP spid="25" grpId="0" animBg="1"/>
      <p:bldP spid="26" grpId="0" animBg="1"/>
      <p:bldP spid="27" grpId="0"/>
      <p:bldP spid="28" grpId="0" animBg="1"/>
      <p:bldP spid="29" grpId="0" animBg="1"/>
      <p:bldP spid="30" grpId="0" animBg="1"/>
      <p:bldP spid="31" grpId="0" animBg="1"/>
      <p:bldP spid="32" grpId="0"/>
      <p:bldP spid="33" grpId="0" animBg="1"/>
      <p:bldP spid="34" grpId="0" animBg="1"/>
      <p:bldP spid="35" grpId="0" animBg="1"/>
      <p:bldP spid="36" grpId="0" animBg="1"/>
      <p:bldP spid="37" grpId="0" animBg="1"/>
      <p:bldP spid="38" grpId="0" animBg="1"/>
      <p:bldP spid="2"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286448" y="5244628"/>
            <a:ext cx="2238052" cy="1507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p:txBody>
          <a:bodyPr>
            <a:normAutofit fontScale="90000"/>
          </a:bodyPr>
          <a:lstStyle/>
          <a:p>
            <a:r>
              <a:rPr lang="en-US" dirty="0" smtClean="0"/>
              <a:t>Big Picture: Where are we going?</a:t>
            </a:r>
            <a:endParaRPr lang="en-US" dirty="0"/>
          </a:p>
        </p:txBody>
      </p:sp>
      <p:sp>
        <p:nvSpPr>
          <p:cNvPr id="4" name="Slide Number Placeholder 3"/>
          <p:cNvSpPr>
            <a:spLocks noGrp="1"/>
          </p:cNvSpPr>
          <p:nvPr>
            <p:ph type="sldNum" sz="quarter" idx="4294967295"/>
            <p:custDataLst>
              <p:tags r:id="rId2"/>
            </p:custDataLst>
          </p:nvPr>
        </p:nvSpPr>
        <p:spPr>
          <a:xfrm>
            <a:off x="6781800" y="6400802"/>
            <a:ext cx="2133600" cy="365125"/>
          </a:xfrm>
          <a:prstGeom prst="rect">
            <a:avLst/>
          </a:prstGeom>
        </p:spPr>
        <p:txBody>
          <a:bodyPr/>
          <a:lstStyle/>
          <a:p>
            <a:fld id="{99EB2656-1F71-48FF-8CBF-4CFD95C1BAB2}" type="slidenum">
              <a:rPr lang="en-US" smtClean="0"/>
              <a:pPr/>
              <a:t>8</a:t>
            </a:fld>
            <a:endParaRPr lang="en-US" dirty="0"/>
          </a:p>
        </p:txBody>
      </p:sp>
      <p:sp>
        <p:nvSpPr>
          <p:cNvPr id="7" name="Text Box 2"/>
          <p:cNvSpPr txBox="1">
            <a:spLocks noChangeArrowheads="1"/>
          </p:cNvSpPr>
          <p:nvPr>
            <p:custDataLst>
              <p:tags r:id="rId3"/>
            </p:custDataLst>
          </p:nvPr>
        </p:nvSpPr>
        <p:spPr bwMode="auto">
          <a:xfrm>
            <a:off x="2280960" y="660709"/>
            <a:ext cx="3110400" cy="829527"/>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rgbClr val="FFFFFF"/>
                </a:solidFill>
                <a:latin typeface="Consolas" pitchFamily="49" charset="0"/>
              </a:rPr>
              <a:t>int</a:t>
            </a:r>
            <a:r>
              <a:rPr lang="en-US" sz="2500" dirty="0">
                <a:solidFill>
                  <a:srgbClr val="FFFFFF"/>
                </a:solidFill>
                <a:latin typeface="Consolas" pitchFamily="49" charset="0"/>
              </a:rPr>
              <a:t> x = 10;</a:t>
            </a:r>
          </a:p>
          <a:p>
            <a:pPr>
              <a:lnSpc>
                <a:spcPct val="89000"/>
              </a:lnSpc>
              <a:tabLst>
                <a:tab pos="656582" algn="l"/>
                <a:tab pos="1313162" algn="l"/>
                <a:tab pos="1969745" algn="l"/>
                <a:tab pos="2626327" algn="l"/>
              </a:tabLst>
            </a:pPr>
            <a:r>
              <a:rPr lang="en-US" sz="2500" dirty="0">
                <a:solidFill>
                  <a:srgbClr val="FFFFFF"/>
                </a:solidFill>
                <a:latin typeface="Consolas" pitchFamily="49" charset="0"/>
              </a:rPr>
              <a:t>x = 2 * x +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8" name="Text Box 3"/>
          <p:cNvSpPr txBox="1">
            <a:spLocks noChangeArrowheads="1"/>
          </p:cNvSpPr>
          <p:nvPr>
            <p:custDataLst>
              <p:tags r:id="rId4"/>
            </p:custDataLst>
          </p:nvPr>
        </p:nvSpPr>
        <p:spPr bwMode="auto">
          <a:xfrm>
            <a:off x="1134720" y="417255"/>
            <a:ext cx="430560" cy="495412"/>
          </a:xfrm>
          <a:prstGeom prst="rect">
            <a:avLst/>
          </a:prstGeom>
          <a:noFill/>
          <a:ln w="9525">
            <a:noFill/>
            <a:round/>
            <a:headEnd/>
            <a:tailEnd/>
          </a:ln>
          <a:effectLst/>
        </p:spPr>
        <p:txBody>
          <a:bodyPr wrap="none" lIns="90000" tIns="73224" rIns="90000" bIns="45000"/>
          <a:lstStyle/>
          <a:p>
            <a:r>
              <a:rPr lang="en-US" sz="2900" dirty="0">
                <a:solidFill>
                  <a:schemeClr val="accent1"/>
                </a:solidFill>
                <a:latin typeface="Calibri" pitchFamily="34" charset="0"/>
              </a:rPr>
              <a:t>C</a:t>
            </a:r>
          </a:p>
        </p:txBody>
      </p:sp>
      <p:sp>
        <p:nvSpPr>
          <p:cNvPr id="10" name="AutoShape 4"/>
          <p:cNvSpPr>
            <a:spLocks noChangeArrowheads="1"/>
          </p:cNvSpPr>
          <p:nvPr>
            <p:custDataLst>
              <p:tags r:id="rId5"/>
            </p:custDataLst>
          </p:nvPr>
        </p:nvSpPr>
        <p:spPr bwMode="auto">
          <a:xfrm>
            <a:off x="201960" y="976322"/>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compiler</a:t>
            </a:r>
          </a:p>
        </p:txBody>
      </p:sp>
      <p:sp>
        <p:nvSpPr>
          <p:cNvPr id="11" name="Text Box 5"/>
          <p:cNvSpPr txBox="1">
            <a:spLocks noChangeArrowheads="1"/>
          </p:cNvSpPr>
          <p:nvPr>
            <p:custDataLst>
              <p:tags r:id="rId6"/>
            </p:custDataLst>
          </p:nvPr>
        </p:nvSpPr>
        <p:spPr bwMode="auto">
          <a:xfrm>
            <a:off x="2275560" y="1803709"/>
            <a:ext cx="2982240" cy="1244291"/>
          </a:xfrm>
          <a:prstGeom prst="rect">
            <a:avLst/>
          </a:prstGeom>
          <a:noFill/>
          <a:ln w="9525">
            <a:solidFill>
              <a:schemeClr val="bg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r0, </a:t>
            </a:r>
            <a:r>
              <a:rPr lang="en-US" sz="2500" dirty="0" smtClean="0">
                <a:solidFill>
                  <a:srgbClr val="FFFFFF"/>
                </a:solidFill>
                <a:latin typeface="Consolas" pitchFamily="49" charset="0"/>
              </a:rPr>
              <a:t>10</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muli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2</a:t>
            </a:r>
            <a:endParaRPr lang="en-US" sz="2500" dirty="0">
              <a:solidFill>
                <a:srgbClr val="FFFFFF"/>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rgbClr val="FFFFFF"/>
                </a:solidFill>
                <a:latin typeface="Consolas" pitchFamily="49" charset="0"/>
              </a:rPr>
              <a:t>addi</a:t>
            </a:r>
            <a:r>
              <a:rPr lang="en-US" sz="2500" dirty="0">
                <a:solidFill>
                  <a:srgbClr val="FFFFFF"/>
                </a:solidFill>
                <a:latin typeface="Consolas" pitchFamily="49" charset="0"/>
              </a:rPr>
              <a:t>	r5, r5, </a:t>
            </a:r>
            <a:r>
              <a:rPr lang="en-US" sz="2500" dirty="0" smtClean="0">
                <a:solidFill>
                  <a:srgbClr val="FFFFFF"/>
                </a:solidFill>
                <a:latin typeface="Consolas" pitchFamily="49" charset="0"/>
              </a:rPr>
              <a:t>15</a:t>
            </a:r>
            <a:endParaRPr lang="en-US" sz="2500" dirty="0">
              <a:solidFill>
                <a:srgbClr val="FFFFFF"/>
              </a:solidFill>
              <a:latin typeface="Consolas" pitchFamily="49" charset="0"/>
            </a:endParaRPr>
          </a:p>
        </p:txBody>
      </p:sp>
      <p:sp>
        <p:nvSpPr>
          <p:cNvPr id="12" name="Text Box 6"/>
          <p:cNvSpPr txBox="1">
            <a:spLocks noChangeArrowheads="1"/>
          </p:cNvSpPr>
          <p:nvPr>
            <p:custDataLst>
              <p:tags r:id="rId7"/>
            </p:custDataLst>
          </p:nvPr>
        </p:nvSpPr>
        <p:spPr bwMode="auto">
          <a:xfrm>
            <a:off x="409320" y="1484055"/>
            <a:ext cx="172224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a:solidFill>
                  <a:schemeClr val="accent1"/>
                </a:solidFill>
                <a:latin typeface="Calibri" pitchFamily="34" charset="0"/>
              </a:rPr>
              <a:t>MIPS</a:t>
            </a:r>
          </a:p>
          <a:p>
            <a:pPr algn="ctr">
              <a:tabLst>
                <a:tab pos="656582" algn="l"/>
                <a:tab pos="1313162" algn="l"/>
              </a:tabLst>
            </a:pPr>
            <a:r>
              <a:rPr lang="en-US" sz="2900" dirty="0" smtClean="0">
                <a:solidFill>
                  <a:schemeClr val="accent1"/>
                </a:solidFill>
                <a:latin typeface="Calibri" pitchFamily="34" charset="0"/>
              </a:rPr>
              <a:t>assembly</a:t>
            </a:r>
            <a:endParaRPr lang="en-US" sz="2900" dirty="0">
              <a:solidFill>
                <a:schemeClr val="accent1"/>
              </a:solidFill>
              <a:latin typeface="Calibri" pitchFamily="34" charset="0"/>
            </a:endParaRPr>
          </a:p>
        </p:txBody>
      </p:sp>
      <p:sp>
        <p:nvSpPr>
          <p:cNvPr id="14" name="Text Box 7"/>
          <p:cNvSpPr txBox="1">
            <a:spLocks noChangeArrowheads="1"/>
          </p:cNvSpPr>
          <p:nvPr>
            <p:custDataLst>
              <p:tags r:id="rId8"/>
            </p:custDataLst>
          </p:nvPr>
        </p:nvSpPr>
        <p:spPr bwMode="auto">
          <a:xfrm>
            <a:off x="2302200" y="3236655"/>
            <a:ext cx="5885280" cy="1244291"/>
          </a:xfrm>
          <a:prstGeom prst="rect">
            <a:avLst/>
          </a:prstGeom>
          <a:noFill/>
          <a:ln w="9525">
            <a:solidFill>
              <a:schemeClr val="bg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rgbClr val="FFFFFF"/>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rgbClr val="FFFFFF"/>
                </a:solidFill>
                <a:latin typeface="Consolas" pitchFamily="49" charset="0"/>
              </a:rPr>
              <a:t>00100000101001010000000000001111</a:t>
            </a:r>
            <a:endParaRPr lang="en-US" sz="2500" dirty="0">
              <a:solidFill>
                <a:srgbClr val="FFFFFF"/>
              </a:solidFill>
              <a:latin typeface="Consolas" pitchFamily="49" charset="0"/>
            </a:endParaRPr>
          </a:p>
        </p:txBody>
      </p:sp>
      <p:sp>
        <p:nvSpPr>
          <p:cNvPr id="15" name="Text Box 8"/>
          <p:cNvSpPr txBox="1">
            <a:spLocks noChangeArrowheads="1"/>
          </p:cNvSpPr>
          <p:nvPr>
            <p:custDataLst>
              <p:tags r:id="rId9"/>
            </p:custDataLst>
          </p:nvPr>
        </p:nvSpPr>
        <p:spPr bwMode="auto">
          <a:xfrm>
            <a:off x="417240" y="3084255"/>
            <a:ext cx="1677600" cy="1322059"/>
          </a:xfrm>
          <a:prstGeom prst="rect">
            <a:avLst/>
          </a:prstGeom>
          <a:noFill/>
          <a:ln w="9525">
            <a:noFill/>
            <a:round/>
            <a:headEnd/>
            <a:tailEnd/>
          </a:ln>
          <a:effectLst/>
        </p:spPr>
        <p:txBody>
          <a:bodyPr wrap="none" lIns="90000" tIns="73224" rIns="90000" bIns="45000"/>
          <a:lstStyle/>
          <a:p>
            <a:pPr algn="ctr">
              <a:tabLst>
                <a:tab pos="656582" algn="l"/>
                <a:tab pos="1313162" algn="l"/>
              </a:tabLst>
            </a:pPr>
            <a:r>
              <a:rPr lang="en-US" sz="2900" dirty="0" smtClean="0">
                <a:solidFill>
                  <a:schemeClr val="accent1"/>
                </a:solidFill>
                <a:latin typeface="Calibri" pitchFamily="34" charset="0"/>
              </a:rPr>
              <a:t>machine</a:t>
            </a:r>
            <a:br>
              <a:rPr lang="en-US" sz="2900" dirty="0" smtClean="0">
                <a:solidFill>
                  <a:schemeClr val="accent1"/>
                </a:solidFill>
                <a:latin typeface="Calibri" pitchFamily="34" charset="0"/>
              </a:rPr>
            </a:br>
            <a:r>
              <a:rPr lang="en-US" sz="2900" dirty="0" smtClean="0">
                <a:solidFill>
                  <a:schemeClr val="accent1"/>
                </a:solidFill>
                <a:latin typeface="Calibri" pitchFamily="34" charset="0"/>
              </a:rPr>
              <a:t>code</a:t>
            </a:r>
            <a:endParaRPr lang="en-US" sz="2900" dirty="0">
              <a:solidFill>
                <a:schemeClr val="accent1"/>
              </a:solidFill>
              <a:latin typeface="Calibri" pitchFamily="34" charset="0"/>
            </a:endParaRPr>
          </a:p>
        </p:txBody>
      </p:sp>
      <p:sp>
        <p:nvSpPr>
          <p:cNvPr id="16" name="AutoShape 9"/>
          <p:cNvSpPr>
            <a:spLocks noChangeArrowheads="1"/>
          </p:cNvSpPr>
          <p:nvPr>
            <p:custDataLst>
              <p:tags r:id="rId10"/>
            </p:custDataLst>
          </p:nvPr>
        </p:nvSpPr>
        <p:spPr bwMode="auto">
          <a:xfrm>
            <a:off x="228600" y="2550855"/>
            <a:ext cx="2280960" cy="622145"/>
          </a:xfrm>
          <a:prstGeom prst="downArrow">
            <a:avLst>
              <a:gd name="adj1" fmla="val 70028"/>
              <a:gd name="adj2" fmla="val 23611"/>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rgbClr val="FFFFFF"/>
                </a:solidFill>
                <a:latin typeface="Calibri" pitchFamily="34" charset="0"/>
              </a:rPr>
              <a:t>assembler</a:t>
            </a:r>
          </a:p>
        </p:txBody>
      </p:sp>
      <p:sp>
        <p:nvSpPr>
          <p:cNvPr id="17" name="Rectangle 16"/>
          <p:cNvSpPr/>
          <p:nvPr>
            <p:custDataLst>
              <p:tags r:id="rId11"/>
            </p:custDataLst>
          </p:nvPr>
        </p:nvSpPr>
        <p:spPr>
          <a:xfrm>
            <a:off x="304800" y="4379655"/>
            <a:ext cx="1905000" cy="2554545"/>
          </a:xfrm>
          <a:prstGeom prst="rect">
            <a:avLst/>
          </a:prstGeom>
        </p:spPr>
        <p:txBody>
          <a:bodyPr wrap="square">
            <a:spAutoFit/>
          </a:bodyPr>
          <a:lstStyle/>
          <a:p>
            <a:pPr algn="ctr"/>
            <a:r>
              <a:rPr lang="en-US" sz="2400" dirty="0" smtClean="0">
                <a:solidFill>
                  <a:schemeClr val="accent1"/>
                </a:solidFill>
              </a:rPr>
              <a:t>CPU</a:t>
            </a:r>
          </a:p>
          <a:p>
            <a:pPr algn="ctr"/>
            <a:endParaRPr lang="en-US" sz="2000" dirty="0" smtClean="0">
              <a:solidFill>
                <a:schemeClr val="accent1"/>
              </a:solidFill>
            </a:endParaRPr>
          </a:p>
          <a:p>
            <a:pPr algn="ctr"/>
            <a:r>
              <a:rPr lang="en-US" sz="2000" dirty="0" smtClean="0">
                <a:solidFill>
                  <a:schemeClr val="accent1"/>
                </a:solidFill>
              </a:rPr>
              <a:t>Circuits</a:t>
            </a:r>
          </a:p>
          <a:p>
            <a:pPr algn="ctr"/>
            <a:endParaRPr lang="en-US" dirty="0" smtClean="0">
              <a:solidFill>
                <a:schemeClr val="accent1"/>
              </a:solidFill>
            </a:endParaRPr>
          </a:p>
          <a:p>
            <a:pPr algn="ctr"/>
            <a:r>
              <a:rPr lang="en-US" dirty="0" smtClean="0">
                <a:solidFill>
                  <a:schemeClr val="accent1"/>
                </a:solidFill>
              </a:rPr>
              <a:t>Gates</a:t>
            </a:r>
          </a:p>
          <a:p>
            <a:pPr algn="ctr"/>
            <a:endParaRPr lang="en-US" sz="1600" dirty="0" smtClean="0">
              <a:solidFill>
                <a:schemeClr val="accent1"/>
              </a:solidFill>
            </a:endParaRPr>
          </a:p>
          <a:p>
            <a:pPr algn="ctr"/>
            <a:r>
              <a:rPr lang="en-US" sz="1600" dirty="0" smtClean="0">
                <a:solidFill>
                  <a:schemeClr val="accent1"/>
                </a:solidFill>
              </a:rPr>
              <a:t>Transistors</a:t>
            </a:r>
          </a:p>
          <a:p>
            <a:pPr algn="ctr"/>
            <a:endParaRPr lang="en-US" sz="1400" dirty="0" smtClean="0">
              <a:solidFill>
                <a:schemeClr val="accent1"/>
              </a:solidFill>
            </a:endParaRPr>
          </a:p>
          <a:p>
            <a:pPr algn="ctr"/>
            <a:r>
              <a:rPr lang="en-US" sz="1400" dirty="0" smtClean="0">
                <a:solidFill>
                  <a:schemeClr val="accent1"/>
                </a:solidFill>
              </a:rPr>
              <a:t>Silicon</a:t>
            </a:r>
          </a:p>
        </p:txBody>
      </p:sp>
      <p:sp>
        <p:nvSpPr>
          <p:cNvPr id="18" name="AutoShape 9"/>
          <p:cNvSpPr>
            <a:spLocks noChangeArrowheads="1"/>
          </p:cNvSpPr>
          <p:nvPr>
            <p:custDataLst>
              <p:tags r:id="rId12"/>
            </p:custDataLst>
          </p:nvPr>
        </p:nvSpPr>
        <p:spPr bwMode="auto">
          <a:xfrm>
            <a:off x="457200" y="4074855"/>
            <a:ext cx="1600200" cy="304800"/>
          </a:xfrm>
          <a:prstGeom prst="downArrow">
            <a:avLst>
              <a:gd name="adj1" fmla="val 70028"/>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19" name="AutoShape 9"/>
          <p:cNvSpPr>
            <a:spLocks noChangeArrowheads="1"/>
          </p:cNvSpPr>
          <p:nvPr>
            <p:custDataLst>
              <p:tags r:id="rId13"/>
            </p:custDataLst>
          </p:nvPr>
        </p:nvSpPr>
        <p:spPr bwMode="auto">
          <a:xfrm>
            <a:off x="609600" y="4795759"/>
            <a:ext cx="1295400" cy="304800"/>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2" name="AutoShape 9"/>
          <p:cNvSpPr>
            <a:spLocks noChangeArrowheads="1"/>
          </p:cNvSpPr>
          <p:nvPr>
            <p:custDataLst>
              <p:tags r:id="rId14"/>
            </p:custDataLst>
          </p:nvPr>
        </p:nvSpPr>
        <p:spPr bwMode="auto">
          <a:xfrm>
            <a:off x="838200" y="6437055"/>
            <a:ext cx="838200" cy="228600"/>
          </a:xfrm>
          <a:prstGeom prst="downArrow">
            <a:avLst>
              <a:gd name="adj1" fmla="val 4306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3" name="AutoShape 9"/>
          <p:cNvSpPr>
            <a:spLocks noChangeArrowheads="1"/>
          </p:cNvSpPr>
          <p:nvPr>
            <p:custDataLst>
              <p:tags r:id="rId15"/>
            </p:custDataLst>
          </p:nvPr>
        </p:nvSpPr>
        <p:spPr bwMode="auto">
          <a:xfrm>
            <a:off x="685800" y="5407071"/>
            <a:ext cx="1143000" cy="267984"/>
          </a:xfrm>
          <a:prstGeom prst="downArrow">
            <a:avLst>
              <a:gd name="adj1" fmla="val 68442"/>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4" name="AutoShape 9"/>
          <p:cNvSpPr>
            <a:spLocks noChangeArrowheads="1"/>
          </p:cNvSpPr>
          <p:nvPr>
            <p:custDataLst>
              <p:tags r:id="rId16"/>
            </p:custDataLst>
          </p:nvPr>
        </p:nvSpPr>
        <p:spPr bwMode="auto">
          <a:xfrm>
            <a:off x="762000" y="5940471"/>
            <a:ext cx="990600" cy="267984"/>
          </a:xfrm>
          <a:prstGeom prst="downArrow">
            <a:avLst>
              <a:gd name="adj1" fmla="val 62219"/>
              <a:gd name="adj2" fmla="val 55072"/>
            </a:avLst>
          </a:prstGeom>
          <a:solidFill>
            <a:srgbClr val="0047FF"/>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rgbClr val="FFFFFF"/>
              </a:solidFill>
              <a:latin typeface="Calibri" pitchFamily="34" charset="0"/>
            </a:endParaRPr>
          </a:p>
        </p:txBody>
      </p:sp>
      <p:sp>
        <p:nvSpPr>
          <p:cNvPr id="2" name="Rounded Rectangle 1"/>
          <p:cNvSpPr/>
          <p:nvPr/>
        </p:nvSpPr>
        <p:spPr>
          <a:xfrm>
            <a:off x="3048000" y="5244628"/>
            <a:ext cx="2552700" cy="1421027"/>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52" idx="1"/>
          </p:cNvCxnSpPr>
          <p:nvPr/>
        </p:nvCxnSpPr>
        <p:spPr>
          <a:xfrm flipH="1">
            <a:off x="2209800" y="4766102"/>
            <a:ext cx="41910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400800" y="4350603"/>
            <a:ext cx="2459653" cy="830997"/>
          </a:xfrm>
          <a:prstGeom prst="rect">
            <a:avLst/>
          </a:prstGeom>
          <a:noFill/>
          <a:ln>
            <a:solidFill>
              <a:schemeClr val="accent5">
                <a:lumMod val="60000"/>
                <a:lumOff val="40000"/>
              </a:schemeClr>
            </a:solidFill>
          </a:ln>
        </p:spPr>
        <p:txBody>
          <a:bodyPr wrap="square" rtlCol="0">
            <a:spAutoFit/>
          </a:bodyPr>
          <a:lstStyle/>
          <a:p>
            <a:r>
              <a:rPr lang="en-US" sz="2400" dirty="0" smtClean="0"/>
              <a:t>Instruction Set</a:t>
            </a:r>
          </a:p>
          <a:p>
            <a:r>
              <a:rPr lang="en-US" sz="2400" dirty="0" smtClean="0"/>
              <a:t>Architecture (ISA)</a:t>
            </a:r>
            <a:endParaRPr lang="en-US" sz="2400" dirty="0"/>
          </a:p>
        </p:txBody>
      </p:sp>
      <p:cxnSp>
        <p:nvCxnSpPr>
          <p:cNvPr id="60" name="Straight Connector 59"/>
          <p:cNvCxnSpPr>
            <a:stCxn id="61" idx="1"/>
          </p:cNvCxnSpPr>
          <p:nvPr/>
        </p:nvCxnSpPr>
        <p:spPr>
          <a:xfrm flipH="1">
            <a:off x="2209800" y="1634699"/>
            <a:ext cx="4876800" cy="0"/>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086600" y="1219200"/>
            <a:ext cx="1773853" cy="830997"/>
          </a:xfrm>
          <a:prstGeom prst="rect">
            <a:avLst/>
          </a:prstGeom>
          <a:noFill/>
          <a:ln>
            <a:solidFill>
              <a:schemeClr val="accent5">
                <a:lumMod val="60000"/>
                <a:lumOff val="40000"/>
              </a:schemeClr>
            </a:solidFill>
          </a:ln>
        </p:spPr>
        <p:txBody>
          <a:bodyPr wrap="square" rtlCol="0">
            <a:spAutoFit/>
          </a:bodyPr>
          <a:lstStyle/>
          <a:p>
            <a:r>
              <a:rPr lang="en-US" sz="2400" dirty="0" smtClean="0"/>
              <a:t>High Level Languages</a:t>
            </a:r>
          </a:p>
        </p:txBody>
      </p:sp>
      <p:sp>
        <p:nvSpPr>
          <p:cNvPr id="25" name="Oval 24"/>
          <p:cNvSpPr/>
          <p:nvPr/>
        </p:nvSpPr>
        <p:spPr>
          <a:xfrm>
            <a:off x="409320" y="1490236"/>
            <a:ext cx="1912281" cy="168276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Tree>
    <p:extLst>
      <p:ext uri="{BB962C8B-B14F-4D97-AF65-F5344CB8AC3E}">
        <p14:creationId xmlns:p14="http://schemas.microsoft.com/office/powerpoint/2010/main" val="2489452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a:xfrm>
            <a:off x="0" y="685800"/>
            <a:ext cx="9144000" cy="6019800"/>
          </a:xfrm>
        </p:spPr>
        <p:txBody>
          <a:bodyPr>
            <a:normAutofit/>
          </a:bodyPr>
          <a:lstStyle/>
          <a:p>
            <a:r>
              <a:rPr lang="en-US" dirty="0" smtClean="0"/>
              <a:t>Instruction Set Architectures</a:t>
            </a:r>
          </a:p>
          <a:p>
            <a:pPr marL="573088" lvl="1" indent="-457200">
              <a:buFont typeface="Arial"/>
              <a:buChar char="•"/>
            </a:pPr>
            <a:r>
              <a:rPr lang="en-US" dirty="0" smtClean="0"/>
              <a:t>ISA Variations, and CISC</a:t>
            </a:r>
            <a:r>
              <a:rPr lang="en-US" dirty="0"/>
              <a:t> </a:t>
            </a:r>
            <a:r>
              <a:rPr lang="en-US" dirty="0" smtClean="0"/>
              <a:t>vs RISC</a:t>
            </a:r>
          </a:p>
          <a:p>
            <a:pPr marL="0" indent="0"/>
            <a:endParaRPr lang="en-US" dirty="0" smtClean="0"/>
          </a:p>
          <a:p>
            <a:pPr marL="0" indent="0"/>
            <a:r>
              <a:rPr lang="en-US" dirty="0" smtClean="0"/>
              <a:t>Next Time</a:t>
            </a:r>
          </a:p>
          <a:p>
            <a:pPr marL="573088" lvl="1" indent="-457200">
              <a:buFont typeface="Arial"/>
              <a:buChar char="•"/>
            </a:pPr>
            <a:r>
              <a:rPr lang="en-US" dirty="0" smtClean="0"/>
              <a:t>Program Structure and Calling Conventions</a:t>
            </a:r>
            <a:endParaRPr lang="en-US" dirty="0"/>
          </a:p>
        </p:txBody>
      </p:sp>
    </p:spTree>
    <p:extLst>
      <p:ext uri="{BB962C8B-B14F-4D97-AF65-F5344CB8AC3E}">
        <p14:creationId xmlns:p14="http://schemas.microsoft.com/office/powerpoint/2010/main" val="5544658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CP3_INK_TAG" val="base64:AKsBHAOAgAQdAgoKARCVvrQArqaZTYGk0f7Xp+DMAwhIEET//wNFNQUDOAtkGSAyCQCQmwMBN8AeRTMJAJCCAgHbxR5FOAgA/gMAe4XSNBJOwKQ/0wCkPwpUEofhOOE5T+fJPJgIpFY5HYfgaOBpTicptNwKTSJvNoaqoETYw6HgIWBg4eTp4GAugCE2EY2+XE0yN8q1uycuVrRyyaLXOFk4WtGbhsyYOWLZy0ZA"/>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5026</TotalTime>
  <Words>4162</Words>
  <Application>Microsoft Office PowerPoint</Application>
  <PresentationFormat>On-screen Show (4:3)</PresentationFormat>
  <Paragraphs>1013</Paragraphs>
  <Slides>56</Slides>
  <Notes>52</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RISC, CISC, and ISA Variations</vt:lpstr>
      <vt:lpstr>Survey</vt:lpstr>
      <vt:lpstr>Survey</vt:lpstr>
      <vt:lpstr>Administrivia</vt:lpstr>
      <vt:lpstr>Administrivia</vt:lpstr>
      <vt:lpstr>Big Picture: Where are we now?</vt:lpstr>
      <vt:lpstr>Big Picture: Where are we going?</vt:lpstr>
      <vt:lpstr>Big Picture: Where are we going?</vt:lpstr>
      <vt:lpstr>Goals for Today</vt:lpstr>
      <vt:lpstr>Next Goal</vt:lpstr>
      <vt:lpstr>Instruction Set Architecture Variations</vt:lpstr>
      <vt:lpstr>Brief Historical Perspective on ISAs</vt:lpstr>
      <vt:lpstr>Brief Historical Perspective on ISAs</vt:lpstr>
      <vt:lpstr>Brief Historical Perspective on ISAs</vt:lpstr>
      <vt:lpstr>Takeaway</vt:lpstr>
      <vt:lpstr>Takeaway</vt:lpstr>
      <vt:lpstr>Next Goal</vt:lpstr>
      <vt:lpstr>PowerPoint Presentation</vt:lpstr>
      <vt:lpstr>PowerPoint Presentation</vt:lpstr>
      <vt:lpstr>Complex Instruction Set Computers (CISC)</vt:lpstr>
      <vt:lpstr>Takeaway</vt:lpstr>
      <vt:lpstr>Next Goal</vt:lpstr>
      <vt:lpstr>Reduced Instruction Set Computer (RISC)</vt:lpstr>
      <vt:lpstr>Reduced Instruction Set Computer (RISC)</vt:lpstr>
      <vt:lpstr>Reduced Instruction Set Computer (RISC)</vt:lpstr>
      <vt:lpstr>Reduced Instruction Set Computer (RISC)</vt:lpstr>
      <vt:lpstr>Reduced Instruction Set Computer</vt:lpstr>
      <vt:lpstr>RISC vs CISC</vt:lpstr>
      <vt:lpstr>ARMDroid vs WinTel</vt:lpstr>
      <vt:lpstr>Takeaway</vt:lpstr>
      <vt:lpstr>Next Goal</vt:lpstr>
      <vt:lpstr>MIPS instruction formats</vt:lpstr>
      <vt:lpstr>ARMv7 instruction formats</vt:lpstr>
      <vt:lpstr>ARMv7 Conditional Instructions</vt:lpstr>
      <vt:lpstr>ARMv7 Conditional Instructions</vt:lpstr>
      <vt:lpstr>ARMv7: Other Cool operations</vt:lpstr>
      <vt:lpstr>ARMv7 Instruction Set Architecture</vt:lpstr>
      <vt:lpstr>ARMv8 (64-bit) Instruction Set Architecture</vt:lpstr>
      <vt:lpstr>Instruction Set Architecture Variations</vt:lpstr>
      <vt:lpstr>Next time</vt:lpstr>
      <vt:lpstr>Prelim 1 Review Questions</vt:lpstr>
      <vt:lpstr>Prelim 1</vt:lpstr>
      <vt:lpstr>Mealy Machine</vt:lpstr>
      <vt:lpstr>Moore Machine</vt:lpstr>
      <vt:lpstr>Critical Path</vt:lpstr>
      <vt:lpstr>Critical Path</vt:lpstr>
      <vt:lpstr>Example: Mealy Machine</vt:lpstr>
      <vt:lpstr>Endianness</vt:lpstr>
      <vt:lpstr>Memory Layout</vt:lpstr>
      <vt:lpstr>Forwarding Datapath 1</vt:lpstr>
      <vt:lpstr>Forwarding Datapath 2</vt:lpstr>
      <vt:lpstr>Register File Bypass</vt:lpstr>
      <vt:lpstr>Memory Load Data Hazard</vt:lpstr>
      <vt:lpstr>Quiz</vt:lpstr>
      <vt:lpstr>Quiz</vt:lpstr>
      <vt:lpstr>Questions?</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208</cp:revision>
  <cp:lastPrinted>2014-03-04T17:12:38Z</cp:lastPrinted>
  <dcterms:created xsi:type="dcterms:W3CDTF">2012-11-28T14:27:55Z</dcterms:created>
  <dcterms:modified xsi:type="dcterms:W3CDTF">2014-03-04T20:04:09Z</dcterms:modified>
</cp:coreProperties>
</file>